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81" r:id="rId3"/>
    <p:sldId id="280" r:id="rId4"/>
    <p:sldId id="258" r:id="rId5"/>
    <p:sldId id="257" r:id="rId6"/>
    <p:sldId id="279" r:id="rId7"/>
    <p:sldId id="260" r:id="rId8"/>
    <p:sldId id="261" r:id="rId9"/>
    <p:sldId id="262" r:id="rId10"/>
    <p:sldId id="263" r:id="rId11"/>
    <p:sldId id="264" r:id="rId12"/>
    <p:sldId id="265" r:id="rId13"/>
    <p:sldId id="266" r:id="rId14"/>
    <p:sldId id="271" r:id="rId15"/>
    <p:sldId id="267" r:id="rId16"/>
    <p:sldId id="268" r:id="rId17"/>
    <p:sldId id="269" r:id="rId18"/>
    <p:sldId id="273" r:id="rId19"/>
    <p:sldId id="276" r:id="rId20"/>
    <p:sldId id="275" r:id="rId21"/>
    <p:sldId id="272" r:id="rId22"/>
    <p:sldId id="274"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B2213-D869-4326-8C1E-1E73604EF253}"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28CD2-5827-459A-A5BD-10C9429A2917}" type="slidenum">
              <a:rPr lang="en-US" smtClean="0"/>
              <a:t>‹#›</a:t>
            </a:fld>
            <a:endParaRPr lang="en-US"/>
          </a:p>
        </p:txBody>
      </p:sp>
    </p:spTree>
    <p:extLst>
      <p:ext uri="{BB962C8B-B14F-4D97-AF65-F5344CB8AC3E}">
        <p14:creationId xmlns:p14="http://schemas.microsoft.com/office/powerpoint/2010/main" val="2888258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127822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245360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391453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210898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428193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5967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6/13/2017</a:t>
            </a:r>
          </a:p>
        </p:txBody>
      </p:sp>
      <p:sp>
        <p:nvSpPr>
          <p:cNvPr id="8" name="Footer Placeholder 7"/>
          <p:cNvSpPr>
            <a:spLocks noGrp="1"/>
          </p:cNvSpPr>
          <p:nvPr>
            <p:ph type="ftr" sz="quarter" idx="11"/>
          </p:nvPr>
        </p:nvSpPr>
        <p:spPr/>
        <p:txBody>
          <a:bodyPr/>
          <a:lstStyle/>
          <a:p>
            <a:r>
              <a:rPr lang="en-US"/>
              <a:t>2017 OSEHRA Open Source Summit</a:t>
            </a:r>
          </a:p>
        </p:txBody>
      </p:sp>
      <p:sp>
        <p:nvSpPr>
          <p:cNvPr id="9" name="Slide Number Placeholder 8"/>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103792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6/13/2017</a:t>
            </a:r>
          </a:p>
        </p:txBody>
      </p:sp>
      <p:sp>
        <p:nvSpPr>
          <p:cNvPr id="4" name="Footer Placeholder 3"/>
          <p:cNvSpPr>
            <a:spLocks noGrp="1"/>
          </p:cNvSpPr>
          <p:nvPr>
            <p:ph type="ftr" sz="quarter" idx="11"/>
          </p:nvPr>
        </p:nvSpPr>
        <p:spPr/>
        <p:txBody>
          <a:bodyPr/>
          <a:lstStyle/>
          <a:p>
            <a:r>
              <a:rPr lang="en-US"/>
              <a:t>2017 OSEHRA Open Source Summit</a:t>
            </a:r>
          </a:p>
        </p:txBody>
      </p:sp>
      <p:sp>
        <p:nvSpPr>
          <p:cNvPr id="5" name="Slide Number Placeholder 4"/>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128666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6/13/2017</a:t>
            </a:r>
          </a:p>
        </p:txBody>
      </p:sp>
      <p:sp>
        <p:nvSpPr>
          <p:cNvPr id="3" name="Footer Placeholder 2"/>
          <p:cNvSpPr>
            <a:spLocks noGrp="1"/>
          </p:cNvSpPr>
          <p:nvPr>
            <p:ph type="ftr" sz="quarter" idx="11"/>
          </p:nvPr>
        </p:nvSpPr>
        <p:spPr/>
        <p:txBody>
          <a:bodyPr/>
          <a:lstStyle/>
          <a:p>
            <a:r>
              <a:rPr lang="en-US"/>
              <a:t>2017 OSEHRA Open Source Summit</a:t>
            </a:r>
          </a:p>
        </p:txBody>
      </p:sp>
      <p:sp>
        <p:nvSpPr>
          <p:cNvPr id="4" name="Slide Number Placeholder 3"/>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52840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372708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a:t>
            </a:fld>
            <a:endParaRPr lang="en-US"/>
          </a:p>
        </p:txBody>
      </p:sp>
    </p:spTree>
    <p:extLst>
      <p:ext uri="{BB962C8B-B14F-4D97-AF65-F5344CB8AC3E}">
        <p14:creationId xmlns:p14="http://schemas.microsoft.com/office/powerpoint/2010/main" val="19669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6/13/2017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2017 OSEHRA Open Source Summit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AC8E-0A05-4231-A755-C881866F03CE}" type="slidenum">
              <a:rPr lang="en-US" smtClean="0"/>
              <a:t>‹#›</a:t>
            </a:fld>
            <a:endParaRPr lang="en-US"/>
          </a:p>
        </p:txBody>
      </p:sp>
    </p:spTree>
    <p:extLst>
      <p:ext uri="{BB962C8B-B14F-4D97-AF65-F5344CB8AC3E}">
        <p14:creationId xmlns:p14="http://schemas.microsoft.com/office/powerpoint/2010/main" val="315054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elivey@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84632"/>
          </a:xfrm>
        </p:spPr>
        <p:txBody>
          <a:bodyPr>
            <a:normAutofit fontScale="90000"/>
          </a:bodyPr>
          <a:lstStyle/>
          <a:p>
            <a:r>
              <a:rPr lang="en-US" dirty="0"/>
              <a:t>An Open Source Friendly </a:t>
            </a:r>
            <a:r>
              <a:rPr lang="en-US" dirty="0" err="1"/>
              <a:t>RPCBroker</a:t>
            </a:r>
            <a:endParaRPr lang="en-US" dirty="0"/>
          </a:p>
        </p:txBody>
      </p:sp>
      <p:sp>
        <p:nvSpPr>
          <p:cNvPr id="3" name="Subtitle 2"/>
          <p:cNvSpPr>
            <a:spLocks noGrp="1"/>
          </p:cNvSpPr>
          <p:nvPr>
            <p:ph type="subTitle" idx="1"/>
          </p:nvPr>
        </p:nvSpPr>
        <p:spPr>
          <a:xfrm>
            <a:off x="1524000" y="3742661"/>
            <a:ext cx="9144000" cy="1733106"/>
          </a:xfrm>
        </p:spPr>
        <p:txBody>
          <a:bodyPr>
            <a:normAutofit/>
          </a:bodyPr>
          <a:lstStyle/>
          <a:p>
            <a:r>
              <a:rPr lang="en-US" sz="2800" dirty="0"/>
              <a:t>Joel </a:t>
            </a:r>
            <a:r>
              <a:rPr lang="en-US" sz="2800"/>
              <a:t>L. Ivey</a:t>
            </a:r>
            <a:r>
              <a:rPr lang="en-US" sz="2800" dirty="0"/>
              <a:t>, Ph.D.</a:t>
            </a:r>
          </a:p>
          <a:p>
            <a:r>
              <a:rPr lang="en-US" sz="2800" dirty="0"/>
              <a:t>JIVEY@JIVEYSOFT.COM</a:t>
            </a:r>
          </a:p>
          <a:p>
            <a:r>
              <a:rPr lang="en-US" sz="2800" dirty="0"/>
              <a:t>JOELIVEY@GMAIL.COM</a:t>
            </a:r>
            <a:endParaRPr lang="en-US" sz="2800" dirty="0">
              <a:hlinkClick r:id="rId2"/>
            </a:endParaRPr>
          </a:p>
          <a:p>
            <a:endParaRPr lang="en-US" dirty="0"/>
          </a:p>
        </p:txBody>
      </p:sp>
    </p:spTree>
    <p:extLst>
      <p:ext uri="{BB962C8B-B14F-4D97-AF65-F5344CB8AC3E}">
        <p14:creationId xmlns:p14="http://schemas.microsoft.com/office/powerpoint/2010/main" val="420751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a:t>Next RPCs on Connection with only Logging On</a:t>
            </a:r>
          </a:p>
        </p:txBody>
      </p:sp>
      <p:pic>
        <p:nvPicPr>
          <p:cNvPr id="4" name="Content Placeholder 3"/>
          <p:cNvPicPr>
            <a:picLocks noGrp="1" noChangeAspect="1"/>
          </p:cNvPicPr>
          <p:nvPr>
            <p:ph idx="1"/>
          </p:nvPr>
        </p:nvPicPr>
        <p:blipFill>
          <a:blip r:embed="rId2"/>
          <a:stretch>
            <a:fillRect/>
          </a:stretch>
        </p:blipFill>
        <p:spPr>
          <a:xfrm>
            <a:off x="1935033" y="1825625"/>
            <a:ext cx="8321933" cy="4351338"/>
          </a:xfrm>
          <a:prstGeom prst="rect">
            <a:avLst/>
          </a:prstGeom>
        </p:spPr>
      </p:pic>
      <p:sp>
        <p:nvSpPr>
          <p:cNvPr id="3" name="Date Placeholder 2"/>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10</a:t>
            </a:fld>
            <a:endParaRPr lang="en-US"/>
          </a:p>
        </p:txBody>
      </p:sp>
    </p:spTree>
    <p:extLst>
      <p:ext uri="{BB962C8B-B14F-4D97-AF65-F5344CB8AC3E}">
        <p14:creationId xmlns:p14="http://schemas.microsoft.com/office/powerpoint/2010/main" val="230413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t>Logging for A/V Code with Encoded Logging Shown as well</a:t>
            </a:r>
          </a:p>
        </p:txBody>
      </p:sp>
      <p:pic>
        <p:nvPicPr>
          <p:cNvPr id="4" name="Content Placeholder 3"/>
          <p:cNvPicPr>
            <a:picLocks noGrp="1" noChangeAspect="1"/>
          </p:cNvPicPr>
          <p:nvPr>
            <p:ph idx="1"/>
          </p:nvPr>
        </p:nvPicPr>
        <p:blipFill>
          <a:blip r:embed="rId2"/>
          <a:stretch>
            <a:fillRect/>
          </a:stretch>
        </p:blipFill>
        <p:spPr>
          <a:xfrm>
            <a:off x="1939566" y="1825625"/>
            <a:ext cx="8312868" cy="4351338"/>
          </a:xfrm>
          <a:prstGeom prst="rect">
            <a:avLst/>
          </a:prstGeom>
        </p:spPr>
      </p:pic>
      <p:sp>
        <p:nvSpPr>
          <p:cNvPr id="3" name="Date Placeholder 2"/>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11</a:t>
            </a:fld>
            <a:endParaRPr lang="en-US"/>
          </a:p>
        </p:txBody>
      </p:sp>
    </p:spTree>
    <p:extLst>
      <p:ext uri="{BB962C8B-B14F-4D97-AF65-F5344CB8AC3E}">
        <p14:creationId xmlns:p14="http://schemas.microsoft.com/office/powerpoint/2010/main" val="323418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00" dirty="0"/>
              <a:t>Logging with both shown for two 'XWB Get Variable Value' RPCs</a:t>
            </a:r>
          </a:p>
        </p:txBody>
      </p:sp>
      <p:pic>
        <p:nvPicPr>
          <p:cNvPr id="4" name="Content Placeholder 3"/>
          <p:cNvPicPr>
            <a:picLocks noGrp="1" noChangeAspect="1"/>
          </p:cNvPicPr>
          <p:nvPr>
            <p:ph idx="1"/>
          </p:nvPr>
        </p:nvPicPr>
        <p:blipFill>
          <a:blip r:embed="rId2"/>
          <a:stretch>
            <a:fillRect/>
          </a:stretch>
        </p:blipFill>
        <p:spPr>
          <a:xfrm>
            <a:off x="1904638" y="1825625"/>
            <a:ext cx="8382724" cy="4351338"/>
          </a:xfrm>
          <a:prstGeom prst="rect">
            <a:avLst/>
          </a:prstGeom>
        </p:spPr>
      </p:pic>
      <p:sp>
        <p:nvSpPr>
          <p:cNvPr id="3" name="Date Placeholder 2"/>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12</a:t>
            </a:fld>
            <a:endParaRPr lang="en-US"/>
          </a:p>
        </p:txBody>
      </p:sp>
    </p:spTree>
    <p:extLst>
      <p:ext uri="{BB962C8B-B14F-4D97-AF65-F5344CB8AC3E}">
        <p14:creationId xmlns:p14="http://schemas.microsoft.com/office/powerpoint/2010/main" val="146357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XWB Get Variable Value after timeout</a:t>
            </a:r>
          </a:p>
        </p:txBody>
      </p:sp>
      <p:sp>
        <p:nvSpPr>
          <p:cNvPr id="3" name="Content Placeholder 2"/>
          <p:cNvSpPr>
            <a:spLocks noGrp="1"/>
          </p:cNvSpPr>
          <p:nvPr>
            <p:ph idx="1"/>
          </p:nvPr>
        </p:nvSpPr>
        <p:spPr>
          <a:xfrm>
            <a:off x="838201" y="1825625"/>
            <a:ext cx="1843862" cy="4351338"/>
          </a:xfrm>
        </p:spPr>
        <p:txBody>
          <a:bodyPr/>
          <a:lstStyle/>
          <a:p>
            <a:r>
              <a:rPr lang="en-US" sz="2000" dirty="0"/>
              <a:t>Note AV Code RPC followed immediately by Get Variable Value RPC </a:t>
            </a:r>
          </a:p>
          <a:p>
            <a:endParaRPr lang="en-US" dirty="0"/>
          </a:p>
        </p:txBody>
      </p:sp>
      <p:pic>
        <p:nvPicPr>
          <p:cNvPr id="5" name="Picture 4"/>
          <p:cNvPicPr>
            <a:picLocks noChangeAspect="1"/>
          </p:cNvPicPr>
          <p:nvPr/>
        </p:nvPicPr>
        <p:blipFill>
          <a:blip r:embed="rId2"/>
          <a:stretch>
            <a:fillRect/>
          </a:stretch>
        </p:blipFill>
        <p:spPr>
          <a:xfrm>
            <a:off x="2682062" y="1825625"/>
            <a:ext cx="8763000" cy="4533900"/>
          </a:xfrm>
          <a:prstGeom prst="rect">
            <a:avLst/>
          </a:prstGeom>
        </p:spPr>
      </p:pic>
      <p:sp>
        <p:nvSpPr>
          <p:cNvPr id="4" name="Date Placeholder 3"/>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13</a:t>
            </a:fld>
            <a:endParaRPr lang="en-US"/>
          </a:p>
        </p:txBody>
      </p:sp>
    </p:spTree>
    <p:extLst>
      <p:ext uri="{BB962C8B-B14F-4D97-AF65-F5344CB8AC3E}">
        <p14:creationId xmlns:p14="http://schemas.microsoft.com/office/powerpoint/2010/main" val="77542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New Values Tab in </a:t>
            </a:r>
            <a:r>
              <a:rPr lang="en-US" dirty="0" err="1"/>
              <a:t>BrokerExample</a:t>
            </a:r>
            <a:endParaRPr lang="en-US" dirty="0"/>
          </a:p>
        </p:txBody>
      </p:sp>
      <p:sp>
        <p:nvSpPr>
          <p:cNvPr id="3" name="Content Placeholder 2"/>
          <p:cNvSpPr>
            <a:spLocks noGrp="1"/>
          </p:cNvSpPr>
          <p:nvPr>
            <p:ph idx="1"/>
          </p:nvPr>
        </p:nvSpPr>
        <p:spPr/>
        <p:txBody>
          <a:bodyPr/>
          <a:lstStyle/>
          <a:p>
            <a:r>
              <a:rPr lang="en-US" dirty="0"/>
              <a:t>The Values Tab was added to demonstrate the leave and return functionality</a:t>
            </a:r>
          </a:p>
          <a:p>
            <a:r>
              <a:rPr lang="en-US" dirty="0"/>
              <a:t>After a specified period, the Open Source </a:t>
            </a:r>
            <a:r>
              <a:rPr lang="en-US" dirty="0" err="1"/>
              <a:t>RPCBroker</a:t>
            </a:r>
            <a:r>
              <a:rPr lang="en-US" dirty="0"/>
              <a:t> releases the current job, storing both local data variables and data under the ^TMP($J, and ^TMP("LABEL",$J, nodes,</a:t>
            </a:r>
          </a:p>
          <a:p>
            <a:r>
              <a:rPr lang="en-US" dirty="0"/>
              <a:t>After this when the user runs an RPC, the connection is restored, and the local data and global data restored under the new $J value.</a:t>
            </a:r>
          </a:p>
          <a:p>
            <a:r>
              <a:rPr lang="en-US" dirty="0"/>
              <a:t>The Values tab was added to be able to update data before and after the reconnection process.</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14</a:t>
            </a:fld>
            <a:endParaRPr lang="en-US"/>
          </a:p>
        </p:txBody>
      </p:sp>
    </p:spTree>
    <p:extLst>
      <p:ext uri="{BB962C8B-B14F-4D97-AF65-F5344CB8AC3E}">
        <p14:creationId xmlns:p14="http://schemas.microsoft.com/office/powerpoint/2010/main" val="234706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Values Tab </a:t>
            </a:r>
          </a:p>
        </p:txBody>
      </p:sp>
      <p:sp>
        <p:nvSpPr>
          <p:cNvPr id="3" name="Content Placeholder 2"/>
          <p:cNvSpPr>
            <a:spLocks noGrp="1"/>
          </p:cNvSpPr>
          <p:nvPr>
            <p:ph idx="1"/>
          </p:nvPr>
        </p:nvSpPr>
        <p:spPr>
          <a:xfrm>
            <a:off x="838200" y="1825625"/>
            <a:ext cx="3010787" cy="4351338"/>
          </a:xfrm>
        </p:spPr>
        <p:txBody>
          <a:bodyPr>
            <a:normAutofit/>
          </a:bodyPr>
          <a:lstStyle/>
          <a:p>
            <a:r>
              <a:rPr lang="en-US" sz="2400" dirty="0"/>
              <a:t>In the Values Tab enter text and click 'Set Variable KBBPVALU' - this creates or updates the value.  After a timeout enter text and click concatenate.  The result should be the full string. Note $J is 173556</a:t>
            </a:r>
          </a:p>
        </p:txBody>
      </p:sp>
      <p:pic>
        <p:nvPicPr>
          <p:cNvPr id="5" name="Picture 4"/>
          <p:cNvPicPr>
            <a:picLocks noChangeAspect="1"/>
          </p:cNvPicPr>
          <p:nvPr/>
        </p:nvPicPr>
        <p:blipFill>
          <a:blip r:embed="rId2"/>
          <a:stretch>
            <a:fillRect/>
          </a:stretch>
        </p:blipFill>
        <p:spPr>
          <a:xfrm>
            <a:off x="3848987" y="1825625"/>
            <a:ext cx="7391510" cy="3885592"/>
          </a:xfrm>
          <a:prstGeom prst="rect">
            <a:avLst/>
          </a:prstGeom>
        </p:spPr>
      </p:pic>
      <p:sp>
        <p:nvSpPr>
          <p:cNvPr id="4" name="Date Placeholder 3"/>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15</a:t>
            </a:fld>
            <a:endParaRPr lang="en-US"/>
          </a:p>
        </p:txBody>
      </p:sp>
    </p:spTree>
    <p:extLst>
      <p:ext uri="{BB962C8B-B14F-4D97-AF65-F5344CB8AC3E}">
        <p14:creationId xmlns:p14="http://schemas.microsoft.com/office/powerpoint/2010/main" val="140525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500" dirty="0"/>
              <a:t>The Reconnection Process on a New RPC after timing out</a:t>
            </a:r>
          </a:p>
        </p:txBody>
      </p:sp>
      <p:sp>
        <p:nvSpPr>
          <p:cNvPr id="3" name="Content Placeholder 2"/>
          <p:cNvSpPr>
            <a:spLocks noGrp="1"/>
          </p:cNvSpPr>
          <p:nvPr>
            <p:ph idx="1"/>
          </p:nvPr>
        </p:nvSpPr>
        <p:spPr>
          <a:xfrm>
            <a:off x="838200" y="1637414"/>
            <a:ext cx="4987121" cy="4539549"/>
          </a:xfrm>
        </p:spPr>
        <p:txBody>
          <a:bodyPr/>
          <a:lstStyle/>
          <a:p>
            <a:pPr marL="0" indent="0">
              <a:buNone/>
            </a:pPr>
            <a:r>
              <a:rPr lang="en-US" dirty="0"/>
              <a:t>The top of the log shows the Job number and initial KBBPVALU, then after waiting over two minutes (timeout in 81 seconds) on entering a string of </a:t>
            </a:r>
            <a:r>
              <a:rPr lang="en-US" dirty="0" err="1"/>
              <a:t>bbbb</a:t>
            </a:r>
            <a:r>
              <a:rPr lang="en-US" dirty="0"/>
              <a:t> and clicking concatenate, the log shows the reset encoding as it reconnects followed by the set encoding to get an encoding set which is encoded in transit.</a:t>
            </a:r>
          </a:p>
        </p:txBody>
      </p:sp>
      <p:pic>
        <p:nvPicPr>
          <p:cNvPr id="7" name="Picture 6"/>
          <p:cNvPicPr>
            <a:picLocks noChangeAspect="1"/>
          </p:cNvPicPr>
          <p:nvPr/>
        </p:nvPicPr>
        <p:blipFill>
          <a:blip r:embed="rId2"/>
          <a:stretch>
            <a:fillRect/>
          </a:stretch>
        </p:blipFill>
        <p:spPr>
          <a:xfrm>
            <a:off x="5825321" y="1637414"/>
            <a:ext cx="5528479" cy="4550735"/>
          </a:xfrm>
          <a:prstGeom prst="rect">
            <a:avLst/>
          </a:prstGeom>
        </p:spPr>
      </p:pic>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16</a:t>
            </a:fld>
            <a:endParaRPr lang="en-US"/>
          </a:p>
        </p:txBody>
      </p:sp>
    </p:spTree>
    <p:extLst>
      <p:ext uri="{BB962C8B-B14F-4D97-AF65-F5344CB8AC3E}">
        <p14:creationId xmlns:p14="http://schemas.microsoft.com/office/powerpoint/2010/main" val="203518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The Reconnection Process - Continued</a:t>
            </a:r>
          </a:p>
        </p:txBody>
      </p:sp>
      <p:sp>
        <p:nvSpPr>
          <p:cNvPr id="3" name="Content Placeholder 2"/>
          <p:cNvSpPr>
            <a:spLocks noGrp="1"/>
          </p:cNvSpPr>
          <p:nvPr>
            <p:ph idx="1"/>
          </p:nvPr>
        </p:nvSpPr>
        <p:spPr>
          <a:xfrm>
            <a:off x="838200" y="1825625"/>
            <a:ext cx="5052237" cy="4351338"/>
          </a:xfrm>
        </p:spPr>
        <p:txBody>
          <a:bodyPr/>
          <a:lstStyle/>
          <a:p>
            <a:r>
              <a:rPr lang="en-US" dirty="0"/>
              <a:t>The previous set encoding RPC is at the top, followed by the KBBPXWB AV CODE as it reauthenticates followed by the result of the Concatenate RPC (which shows both </a:t>
            </a:r>
            <a:r>
              <a:rPr lang="en-US" dirty="0" err="1"/>
              <a:t>aaaa</a:t>
            </a:r>
            <a:r>
              <a:rPr lang="en-US" dirty="0"/>
              <a:t> and </a:t>
            </a:r>
            <a:r>
              <a:rPr lang="en-US" dirty="0" err="1"/>
              <a:t>bbbb</a:t>
            </a:r>
            <a:r>
              <a:rPr lang="en-US" dirty="0"/>
              <a:t>) followed by a Get Variable Value for $J to show the new $J value.</a:t>
            </a:r>
          </a:p>
        </p:txBody>
      </p:sp>
      <p:pic>
        <p:nvPicPr>
          <p:cNvPr id="5" name="Picture 4"/>
          <p:cNvPicPr>
            <a:picLocks noChangeAspect="1"/>
          </p:cNvPicPr>
          <p:nvPr/>
        </p:nvPicPr>
        <p:blipFill>
          <a:blip r:embed="rId2"/>
          <a:stretch>
            <a:fillRect/>
          </a:stretch>
        </p:blipFill>
        <p:spPr>
          <a:xfrm>
            <a:off x="5890437" y="1690688"/>
            <a:ext cx="5463363" cy="4490517"/>
          </a:xfrm>
          <a:prstGeom prst="rect">
            <a:avLst/>
          </a:prstGeom>
        </p:spPr>
      </p:pic>
      <p:sp>
        <p:nvSpPr>
          <p:cNvPr id="4" name="Date Placeholder 3"/>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17</a:t>
            </a:fld>
            <a:endParaRPr lang="en-US"/>
          </a:p>
        </p:txBody>
      </p:sp>
    </p:spTree>
    <p:extLst>
      <p:ext uri="{BB962C8B-B14F-4D97-AF65-F5344CB8AC3E}">
        <p14:creationId xmlns:p14="http://schemas.microsoft.com/office/powerpoint/2010/main" val="290235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Support for Cell Phone Two-Factor Authentication-1</a:t>
            </a:r>
          </a:p>
        </p:txBody>
      </p:sp>
      <p:sp>
        <p:nvSpPr>
          <p:cNvPr id="3" name="Content Placeholder 2"/>
          <p:cNvSpPr>
            <a:spLocks noGrp="1"/>
          </p:cNvSpPr>
          <p:nvPr>
            <p:ph idx="1"/>
          </p:nvPr>
        </p:nvSpPr>
        <p:spPr>
          <a:xfrm>
            <a:off x="838200" y="1509822"/>
            <a:ext cx="10515600" cy="4805917"/>
          </a:xfrm>
        </p:spPr>
        <p:txBody>
          <a:bodyPr>
            <a:normAutofit fontScale="92500" lnSpcReduction="20000"/>
          </a:bodyPr>
          <a:lstStyle/>
          <a:p>
            <a:r>
              <a:rPr lang="en-US" dirty="0"/>
              <a:t>The VA is going to two factor authentication with smart cards.</a:t>
            </a:r>
          </a:p>
          <a:p>
            <a:r>
              <a:rPr lang="en-US" dirty="0"/>
              <a:t>Some services, such as Google, provide two factor authentication with cell phones</a:t>
            </a:r>
          </a:p>
          <a:p>
            <a:r>
              <a:rPr lang="en-US" dirty="0"/>
              <a:t>The Open Source </a:t>
            </a:r>
            <a:r>
              <a:rPr lang="en-US" dirty="0" err="1"/>
              <a:t>RPCBroker</a:t>
            </a:r>
            <a:r>
              <a:rPr lang="en-US" dirty="0"/>
              <a:t> supports use of two factor authentication with cell phones in </a:t>
            </a:r>
            <a:r>
              <a:rPr lang="en-US" dirty="0" err="1"/>
              <a:t>VistA</a:t>
            </a:r>
            <a:r>
              <a:rPr lang="en-US" dirty="0"/>
              <a:t> </a:t>
            </a:r>
          </a:p>
          <a:p>
            <a:r>
              <a:rPr lang="en-US" dirty="0"/>
              <a:t>To activate set the USE TWO FACTOR AUTHENTICATION  field (#.05) in the 'KBBP SYSTEM PARAMETERS' file (#11338991.1)</a:t>
            </a:r>
          </a:p>
          <a:p>
            <a:r>
              <a:rPr lang="en-US" dirty="0"/>
              <a:t>During sign-on, it becomes active when a user has an entry in the TWO FACTOR USER DATA file (#11338991.2) and a cell phone number is entered for the user (hopefully with a cell carrier)</a:t>
            </a:r>
          </a:p>
          <a:p>
            <a:r>
              <a:rPr lang="en-US" dirty="0"/>
              <a:t>If Two Factor authentication is active after the user authenticates with access/verify codes, identification for the computer is sent to the server (this includes computer name, user name, and computer serial number).  </a:t>
            </a:r>
          </a:p>
          <a:p>
            <a:endParaRPr lang="en-US" dirty="0"/>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18</a:t>
            </a:fld>
            <a:endParaRPr lang="en-US"/>
          </a:p>
        </p:txBody>
      </p:sp>
    </p:spTree>
    <p:extLst>
      <p:ext uri="{BB962C8B-B14F-4D97-AF65-F5344CB8AC3E}">
        <p14:creationId xmlns:p14="http://schemas.microsoft.com/office/powerpoint/2010/main" val="4275067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Support for Cell Phone Two-Factor Authentication - 2</a:t>
            </a:r>
          </a:p>
        </p:txBody>
      </p:sp>
      <p:sp>
        <p:nvSpPr>
          <p:cNvPr id="3" name="Content Placeholder 2"/>
          <p:cNvSpPr>
            <a:spLocks noGrp="1"/>
          </p:cNvSpPr>
          <p:nvPr>
            <p:ph idx="1"/>
          </p:nvPr>
        </p:nvSpPr>
        <p:spPr/>
        <p:txBody>
          <a:bodyPr>
            <a:normAutofit lnSpcReduction="10000"/>
          </a:bodyPr>
          <a:lstStyle/>
          <a:p>
            <a:r>
              <a:rPr lang="en-US" dirty="0"/>
              <a:t>If the user has a cell phone number entered, </a:t>
            </a:r>
          </a:p>
          <a:p>
            <a:pPr lvl="1"/>
            <a:r>
              <a:rPr lang="en-US" dirty="0"/>
              <a:t>has the user authenticated from the computer before, </a:t>
            </a:r>
          </a:p>
          <a:p>
            <a:pPr lvl="1"/>
            <a:r>
              <a:rPr lang="en-US" dirty="0"/>
              <a:t>if so is it a non-public system, </a:t>
            </a:r>
          </a:p>
          <a:p>
            <a:pPr lvl="1"/>
            <a:r>
              <a:rPr lang="en-US" dirty="0"/>
              <a:t>and if so how long has it been.  </a:t>
            </a:r>
          </a:p>
          <a:p>
            <a:r>
              <a:rPr lang="en-US" dirty="0"/>
              <a:t>If the first answers are no or it has been too long, a 6 digit number is sent to the users cell phone and a new form presents for the user to enter the value and indicate whether it is a public computer or not.  </a:t>
            </a:r>
          </a:p>
          <a:p>
            <a:r>
              <a:rPr lang="en-US" dirty="0"/>
              <a:t>There may be several tries before it disconnects (configurable).</a:t>
            </a:r>
          </a:p>
          <a:p>
            <a:r>
              <a:rPr lang="en-US" dirty="0"/>
              <a:t>NOTE – you may need to contact some carriers to have them process text messages from your mail server.  The 'KBBP TEST CELL CARRIER' option can be used to test carriers.</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19</a:t>
            </a:fld>
            <a:endParaRPr lang="en-US"/>
          </a:p>
        </p:txBody>
      </p:sp>
    </p:spTree>
    <p:extLst>
      <p:ext uri="{BB962C8B-B14F-4D97-AF65-F5344CB8AC3E}">
        <p14:creationId xmlns:p14="http://schemas.microsoft.com/office/powerpoint/2010/main" val="319361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395"/>
          </a:xfrm>
        </p:spPr>
        <p:txBody>
          <a:bodyPr/>
          <a:lstStyle/>
          <a:p>
            <a:pPr algn="ctr"/>
            <a:r>
              <a:rPr lang="en-US" dirty="0"/>
              <a:t>Summary of Open Source </a:t>
            </a:r>
            <a:r>
              <a:rPr lang="en-US" dirty="0" err="1"/>
              <a:t>RPCBroker</a:t>
            </a:r>
            <a:endParaRPr lang="en-US" dirty="0"/>
          </a:p>
        </p:txBody>
      </p:sp>
      <p:sp>
        <p:nvSpPr>
          <p:cNvPr id="3" name="Content Placeholder 2"/>
          <p:cNvSpPr>
            <a:spLocks noGrp="1"/>
          </p:cNvSpPr>
          <p:nvPr>
            <p:ph idx="1"/>
          </p:nvPr>
        </p:nvSpPr>
        <p:spPr>
          <a:xfrm>
            <a:off x="838200" y="1307805"/>
            <a:ext cx="10515600" cy="5048545"/>
          </a:xfrm>
        </p:spPr>
        <p:txBody>
          <a:bodyPr>
            <a:normAutofit lnSpcReduction="10000"/>
          </a:bodyPr>
          <a:lstStyle/>
          <a:p>
            <a:r>
              <a:rPr lang="en-US" dirty="0"/>
              <a:t>If SSH is used:</a:t>
            </a:r>
          </a:p>
          <a:p>
            <a:pPr lvl="1"/>
            <a:r>
              <a:rPr lang="en-US" dirty="0"/>
              <a:t> checks to insure SSH is active before connecting and no encoding of access/verify codes or context option</a:t>
            </a:r>
          </a:p>
          <a:p>
            <a:r>
              <a:rPr lang="en-US" dirty="0"/>
              <a:t>If SSH is not used:</a:t>
            </a:r>
          </a:p>
          <a:p>
            <a:pPr lvl="1"/>
            <a:r>
              <a:rPr lang="en-US" dirty="0"/>
              <a:t>Each connection gets a unique encoding table, which is immediately replaced with another unique table which is encoded </a:t>
            </a:r>
            <a:r>
              <a:rPr lang="en-US"/>
              <a:t>during transmission</a:t>
            </a:r>
            <a:endParaRPr lang="en-US" dirty="0"/>
          </a:p>
          <a:p>
            <a:pPr lvl="1"/>
            <a:r>
              <a:rPr lang="en-US" dirty="0"/>
              <a:t>ALL data is encoded, not just access/verify codes and context option</a:t>
            </a:r>
          </a:p>
          <a:p>
            <a:pPr lvl="1"/>
            <a:r>
              <a:rPr lang="en-US" dirty="0"/>
              <a:t>Provides ability to use two factor authentication via cell phone (SSH as well)</a:t>
            </a:r>
          </a:p>
          <a:p>
            <a:pPr lvl="1"/>
            <a:r>
              <a:rPr lang="en-US" dirty="0"/>
              <a:t>Provides ability to disconnect after a desired time of no interaction with server and reconnect with no loss of data or user interaction (SSH as well)</a:t>
            </a:r>
          </a:p>
          <a:p>
            <a:pPr lvl="1"/>
            <a:r>
              <a:rPr lang="en-US" dirty="0"/>
              <a:t>Server side code and files are in KBBP* namespace, not VA namespaces (XWB and XUS)</a:t>
            </a:r>
          </a:p>
          <a:p>
            <a:pPr lvl="1"/>
            <a:r>
              <a:rPr lang="en-US" dirty="0"/>
              <a:t>If the basic VA connection is used - immediately transfers processing to VA code - the client will attempt VA encoding, then if that fails OSEHRA encoding</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2</a:t>
            </a:fld>
            <a:endParaRPr lang="en-US"/>
          </a:p>
        </p:txBody>
      </p:sp>
    </p:spTree>
    <p:extLst>
      <p:ext uri="{BB962C8B-B14F-4D97-AF65-F5344CB8AC3E}">
        <p14:creationId xmlns:p14="http://schemas.microsoft.com/office/powerpoint/2010/main" val="310730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Two-Factor Verification Window</a:t>
            </a:r>
          </a:p>
        </p:txBody>
      </p:sp>
      <p:pic>
        <p:nvPicPr>
          <p:cNvPr id="4" name="Content Placeholder 3"/>
          <p:cNvPicPr>
            <a:picLocks noGrp="1" noChangeAspect="1"/>
          </p:cNvPicPr>
          <p:nvPr>
            <p:ph idx="1"/>
          </p:nvPr>
        </p:nvPicPr>
        <p:blipFill>
          <a:blip r:embed="rId2"/>
          <a:stretch>
            <a:fillRect/>
          </a:stretch>
        </p:blipFill>
        <p:spPr>
          <a:xfrm>
            <a:off x="3133725" y="2358231"/>
            <a:ext cx="5924550" cy="3286125"/>
          </a:xfrm>
          <a:prstGeom prst="rect">
            <a:avLst/>
          </a:prstGeom>
        </p:spPr>
      </p:pic>
      <p:sp>
        <p:nvSpPr>
          <p:cNvPr id="5" name="Date Placeholder 4"/>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20</a:t>
            </a:fld>
            <a:endParaRPr lang="en-US"/>
          </a:p>
        </p:txBody>
      </p:sp>
    </p:spTree>
    <p:extLst>
      <p:ext uri="{BB962C8B-B14F-4D97-AF65-F5344CB8AC3E}">
        <p14:creationId xmlns:p14="http://schemas.microsoft.com/office/powerpoint/2010/main" val="106501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The 'KBBP SYSTEM PARAMETERS' file (#11338991.1)</a:t>
            </a:r>
          </a:p>
        </p:txBody>
      </p:sp>
      <p:sp>
        <p:nvSpPr>
          <p:cNvPr id="3" name="Content Placeholder 2"/>
          <p:cNvSpPr>
            <a:spLocks noGrp="1"/>
          </p:cNvSpPr>
          <p:nvPr>
            <p:ph idx="1"/>
          </p:nvPr>
        </p:nvSpPr>
        <p:spPr/>
        <p:txBody>
          <a:bodyPr>
            <a:normAutofit/>
          </a:bodyPr>
          <a:lstStyle/>
          <a:p>
            <a:pPr lvl="1"/>
            <a:r>
              <a:rPr lang="en-US" dirty="0"/>
              <a:t>.01 KERNEL SYSTEM PARAMETER ENTRY – points to 8989.3</a:t>
            </a:r>
          </a:p>
          <a:p>
            <a:pPr lvl="1"/>
            <a:r>
              <a:rPr lang="en-US" dirty="0"/>
              <a:t>.02 ACTIVITY TIMEOUT VALUE - seconds</a:t>
            </a:r>
          </a:p>
          <a:p>
            <a:pPr lvl="1"/>
            <a:r>
              <a:rPr lang="en-US" dirty="0"/>
              <a:t>.03 MAXIMUM PERIOD OF INACTIVITY - minutes</a:t>
            </a:r>
          </a:p>
          <a:p>
            <a:pPr lvl="1"/>
            <a:r>
              <a:rPr lang="en-US" dirty="0"/>
              <a:t>.04 CASE SENSITIVE VERIFY CODE – NOT IMPLEMENTED </a:t>
            </a:r>
          </a:p>
          <a:p>
            <a:pPr lvl="1"/>
            <a:r>
              <a:rPr lang="en-US" dirty="0"/>
              <a:t>.05 USE TWO FACTOR AUTHENTICATION – turns on 2 Factor Authentication</a:t>
            </a:r>
          </a:p>
          <a:p>
            <a:pPr lvl="1"/>
            <a:r>
              <a:rPr lang="en-US" dirty="0"/>
              <a:t>.06 CELL TWO FACTOR FREQUENCY – determines how long between requests</a:t>
            </a:r>
          </a:p>
          <a:p>
            <a:pPr lvl="1"/>
            <a:r>
              <a:rPr lang="en-US" dirty="0"/>
              <a:t>.07 SUPPORT PHONE NUMBER – in case the user can't get it to work</a:t>
            </a:r>
          </a:p>
          <a:p>
            <a:pPr lvl="1"/>
            <a:r>
              <a:rPr lang="en-US" dirty="0"/>
              <a:t>.08 MAXIMUM NUMBER OF TRIES </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21</a:t>
            </a:fld>
            <a:endParaRPr lang="en-US"/>
          </a:p>
        </p:txBody>
      </p:sp>
    </p:spTree>
    <p:extLst>
      <p:ext uri="{BB962C8B-B14F-4D97-AF65-F5344CB8AC3E}">
        <p14:creationId xmlns:p14="http://schemas.microsoft.com/office/powerpoint/2010/main" val="296472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38"/>
          </a:xfrm>
        </p:spPr>
        <p:txBody>
          <a:bodyPr>
            <a:normAutofit fontScale="90000"/>
          </a:bodyPr>
          <a:lstStyle/>
          <a:p>
            <a:pPr algn="ctr"/>
            <a:r>
              <a:rPr lang="en-US" dirty="0"/>
              <a:t>The other Open Source </a:t>
            </a:r>
            <a:r>
              <a:rPr lang="en-US" dirty="0" err="1"/>
              <a:t>RPCBroker</a:t>
            </a:r>
            <a:r>
              <a:rPr lang="en-US" dirty="0"/>
              <a:t>-Related Files</a:t>
            </a:r>
          </a:p>
        </p:txBody>
      </p:sp>
      <p:sp>
        <p:nvSpPr>
          <p:cNvPr id="3" name="Content Placeholder 2"/>
          <p:cNvSpPr>
            <a:spLocks noGrp="1"/>
          </p:cNvSpPr>
          <p:nvPr>
            <p:ph idx="1"/>
          </p:nvPr>
        </p:nvSpPr>
        <p:spPr>
          <a:xfrm>
            <a:off x="838200" y="1339702"/>
            <a:ext cx="10515600" cy="4837261"/>
          </a:xfrm>
        </p:spPr>
        <p:txBody>
          <a:bodyPr>
            <a:normAutofit/>
          </a:bodyPr>
          <a:lstStyle/>
          <a:p>
            <a:r>
              <a:rPr lang="en-US" sz="2400" dirty="0"/>
              <a:t>The 'Two Factor User Data' file (#11338991.2)</a:t>
            </a:r>
          </a:p>
          <a:p>
            <a:pPr lvl="1"/>
            <a:r>
              <a:rPr lang="en-US" sz="2000" dirty="0"/>
              <a:t>.01 NAME  - points to NEW PERSON file</a:t>
            </a:r>
          </a:p>
          <a:p>
            <a:pPr lvl="1"/>
            <a:r>
              <a:rPr lang="en-US" sz="2000" dirty="0"/>
              <a:t>.02 TWO FACTOR CELL #</a:t>
            </a:r>
          </a:p>
          <a:p>
            <a:pPr lvl="1"/>
            <a:r>
              <a:rPr lang="en-US" sz="2000" dirty="0"/>
              <a:t>.03 TWO FACTOR CELL CARRIER – points to #11338991.3  (below)</a:t>
            </a:r>
          </a:p>
          <a:p>
            <a:pPr lvl="1"/>
            <a:r>
              <a:rPr lang="en-US" sz="2000" dirty="0"/>
              <a:t>1 TWO FACTOR LOG (multiple)</a:t>
            </a:r>
          </a:p>
          <a:p>
            <a:pPr lvl="2"/>
            <a:r>
              <a:rPr lang="en-US" sz="1600" dirty="0"/>
              <a:t>.01 TWO FACTOR LOG   -  system identifying information</a:t>
            </a:r>
          </a:p>
          <a:p>
            <a:pPr lvl="2"/>
            <a:r>
              <a:rPr lang="en-US" sz="1600" dirty="0"/>
              <a:t>.02 MARKED AS PRIVATE  -  user indicates work or personal vs public</a:t>
            </a:r>
          </a:p>
          <a:p>
            <a:pPr lvl="2"/>
            <a:r>
              <a:rPr lang="en-US" sz="1600" dirty="0"/>
              <a:t>.03 LAST DATE AUTHENTICATED </a:t>
            </a:r>
          </a:p>
          <a:p>
            <a:pPr lvl="1"/>
            <a:endParaRPr lang="en-US" sz="2000" dirty="0"/>
          </a:p>
          <a:p>
            <a:r>
              <a:rPr lang="en-US" sz="2400" dirty="0"/>
              <a:t>The 'TWO FACTOR TEXT MESSAGE LINKS' file (#11338991.3)</a:t>
            </a:r>
          </a:p>
          <a:p>
            <a:pPr lvl="1"/>
            <a:r>
              <a:rPr lang="en-US" sz="2000" dirty="0"/>
              <a:t>.01 NAME     -   name of carrier</a:t>
            </a:r>
          </a:p>
          <a:p>
            <a:pPr lvl="1"/>
            <a:r>
              <a:rPr lang="en-US" sz="2000" dirty="0"/>
              <a:t>.02 GATEWAY ADDRESS   -  e-mail address for texts</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22</a:t>
            </a:fld>
            <a:endParaRPr lang="en-US"/>
          </a:p>
        </p:txBody>
      </p:sp>
    </p:spTree>
    <p:extLst>
      <p:ext uri="{BB962C8B-B14F-4D97-AF65-F5344CB8AC3E}">
        <p14:creationId xmlns:p14="http://schemas.microsoft.com/office/powerpoint/2010/main" val="2015017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228"/>
            <a:ext cx="10515600" cy="1325563"/>
          </a:xfrm>
        </p:spPr>
        <p:txBody>
          <a:bodyPr/>
          <a:lstStyle/>
          <a:p>
            <a:pPr algn="ctr"/>
            <a:r>
              <a:rPr lang="en-US" dirty="0"/>
              <a:t>Still to come?</a:t>
            </a:r>
          </a:p>
        </p:txBody>
      </p:sp>
      <p:sp>
        <p:nvSpPr>
          <p:cNvPr id="3" name="Content Placeholder 2"/>
          <p:cNvSpPr>
            <a:spLocks noGrp="1"/>
          </p:cNvSpPr>
          <p:nvPr>
            <p:ph idx="1"/>
          </p:nvPr>
        </p:nvSpPr>
        <p:spPr/>
        <p:txBody>
          <a:bodyPr/>
          <a:lstStyle/>
          <a:p>
            <a:endParaRPr lang="en-US" dirty="0"/>
          </a:p>
          <a:p>
            <a:r>
              <a:rPr lang="en-US" dirty="0"/>
              <a:t>Support for HTTPS/TLS connectivity is in the works as well, but not ready yet.</a:t>
            </a:r>
          </a:p>
          <a:p>
            <a:endParaRPr lang="en-US" dirty="0"/>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23</a:t>
            </a:fld>
            <a:endParaRPr lang="en-US"/>
          </a:p>
        </p:txBody>
      </p:sp>
    </p:spTree>
    <p:extLst>
      <p:ext uri="{BB962C8B-B14F-4D97-AF65-F5344CB8AC3E}">
        <p14:creationId xmlns:p14="http://schemas.microsoft.com/office/powerpoint/2010/main" val="43544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838200" y="2785730"/>
            <a:ext cx="10515600" cy="3136606"/>
          </a:xfrm>
        </p:spPr>
        <p:txBody>
          <a:bodyPr>
            <a:normAutofit lnSpcReduction="10000"/>
          </a:bodyPr>
          <a:lstStyle/>
          <a:p>
            <a:endParaRPr lang="en-US" dirty="0"/>
          </a:p>
          <a:p>
            <a:endParaRPr lang="en-US" dirty="0"/>
          </a:p>
          <a:p>
            <a:endParaRPr lang="en-US" dirty="0"/>
          </a:p>
          <a:p>
            <a:pPr marL="0" indent="0">
              <a:buNone/>
            </a:pPr>
            <a:r>
              <a:rPr lang="en-US" sz="3200" dirty="0"/>
              <a:t> Joel Ivey, Retired – but still playing with code</a:t>
            </a:r>
          </a:p>
          <a:p>
            <a:pPr marL="0" indent="0">
              <a:buNone/>
            </a:pPr>
            <a:r>
              <a:rPr lang="en-US" sz="3200" dirty="0" err="1"/>
              <a:t>joelivey@gmail.com</a:t>
            </a:r>
            <a:endParaRPr lang="en-US" sz="3200" dirty="0"/>
          </a:p>
          <a:p>
            <a:pPr marL="0" indent="0">
              <a:buNone/>
            </a:pPr>
            <a:r>
              <a:rPr lang="en-US" sz="3200" dirty="0" err="1"/>
              <a:t>jivey@jiveysoft.com</a:t>
            </a:r>
            <a:endParaRPr lang="en-US" sz="3200" dirty="0"/>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24</a:t>
            </a:fld>
            <a:endParaRPr lang="en-US"/>
          </a:p>
        </p:txBody>
      </p:sp>
    </p:spTree>
    <p:extLst>
      <p:ext uri="{BB962C8B-B14F-4D97-AF65-F5344CB8AC3E}">
        <p14:creationId xmlns:p14="http://schemas.microsoft.com/office/powerpoint/2010/main" val="23870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RPCBroker</a:t>
            </a:r>
            <a:r>
              <a:rPr lang="en-US" dirty="0"/>
              <a:t> – Some History</a:t>
            </a:r>
          </a:p>
        </p:txBody>
      </p:sp>
      <p:sp>
        <p:nvSpPr>
          <p:cNvPr id="3" name="Content Placeholder 2"/>
          <p:cNvSpPr>
            <a:spLocks noGrp="1"/>
          </p:cNvSpPr>
          <p:nvPr>
            <p:ph idx="1"/>
          </p:nvPr>
        </p:nvSpPr>
        <p:spPr/>
        <p:txBody>
          <a:bodyPr>
            <a:normAutofit fontScale="77500" lnSpcReduction="20000"/>
          </a:bodyPr>
          <a:lstStyle/>
          <a:p>
            <a:r>
              <a:rPr lang="en-US" dirty="0"/>
              <a:t>The original idea was proposed by Joel Ivey at a meeting of VA developers in 1994. </a:t>
            </a:r>
          </a:p>
          <a:p>
            <a:r>
              <a:rPr lang="en-US" dirty="0"/>
              <a:t>Different applications were being developed using different programming languages and the head of development wanted to switch to a single language.  I suggested that if we used a Broker interface on the server for our remote procedure calls then applications in multiple languages could talk to the server if they used the same protocol.  </a:t>
            </a:r>
          </a:p>
          <a:p>
            <a:r>
              <a:rPr lang="en-US" dirty="0"/>
              <a:t>It was decided by management, however, that we would all use the same programming language, Delphi (pascal), which was just being released as a product.</a:t>
            </a:r>
          </a:p>
          <a:p>
            <a:r>
              <a:rPr lang="en-US" dirty="0"/>
              <a:t>I built the Remote Procedure File, Enrique Gomez and David </a:t>
            </a:r>
            <a:r>
              <a:rPr lang="en-US" dirty="0" err="1"/>
              <a:t>LaLiberte</a:t>
            </a:r>
            <a:r>
              <a:rPr lang="en-US" dirty="0"/>
              <a:t> (?) built the original client side </a:t>
            </a:r>
            <a:r>
              <a:rPr lang="en-US" dirty="0" err="1"/>
              <a:t>RPCBroker</a:t>
            </a:r>
            <a:r>
              <a:rPr lang="en-US" dirty="0"/>
              <a:t>, and Wally Fort did most of the server side work.  Subsequently, Danila </a:t>
            </a:r>
            <a:r>
              <a:rPr lang="en-US" dirty="0" err="1"/>
              <a:t>Manapsal</a:t>
            </a:r>
            <a:r>
              <a:rPr lang="en-US" dirty="0"/>
              <a:t>, Don </a:t>
            </a:r>
            <a:r>
              <a:rPr lang="en-US" dirty="0" err="1"/>
              <a:t>Creaven</a:t>
            </a:r>
            <a:r>
              <a:rPr lang="en-US" dirty="0"/>
              <a:t>, and Raul Mendoza were also involved in various aspects of the work.</a:t>
            </a:r>
          </a:p>
          <a:p>
            <a:r>
              <a:rPr lang="en-US" dirty="0"/>
              <a:t>From about 2000 until my retirement from the VA at the end of 2012, I took over client side development of the </a:t>
            </a:r>
            <a:r>
              <a:rPr lang="en-US" dirty="0" err="1"/>
              <a:t>RPCBroker</a:t>
            </a:r>
            <a:r>
              <a:rPr lang="en-US" dirty="0"/>
              <a:t>.  </a:t>
            </a:r>
            <a:r>
              <a:rPr lang="en-US" dirty="0" err="1"/>
              <a:t>Herlan</a:t>
            </a:r>
            <a:r>
              <a:rPr lang="en-US" dirty="0"/>
              <a:t> </a:t>
            </a:r>
            <a:r>
              <a:rPr lang="en-US" dirty="0" err="1"/>
              <a:t>Westra</a:t>
            </a:r>
            <a:r>
              <a:rPr lang="en-US" dirty="0"/>
              <a:t> has taken over development since.</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dirty="0"/>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3</a:t>
            </a:fld>
            <a:endParaRPr lang="en-US"/>
          </a:p>
        </p:txBody>
      </p:sp>
    </p:spTree>
    <p:extLst>
      <p:ext uri="{BB962C8B-B14F-4D97-AF65-F5344CB8AC3E}">
        <p14:creationId xmlns:p14="http://schemas.microsoft.com/office/powerpoint/2010/main" val="134798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VA </a:t>
            </a:r>
            <a:r>
              <a:rPr lang="en-US" dirty="0" err="1"/>
              <a:t>RPCBroker</a:t>
            </a:r>
            <a:r>
              <a:rPr lang="en-US" dirty="0"/>
              <a:t> Functionality</a:t>
            </a:r>
          </a:p>
        </p:txBody>
      </p:sp>
      <p:sp>
        <p:nvSpPr>
          <p:cNvPr id="3" name="Content Placeholder 2"/>
          <p:cNvSpPr>
            <a:spLocks noGrp="1"/>
          </p:cNvSpPr>
          <p:nvPr>
            <p:ph idx="1"/>
          </p:nvPr>
        </p:nvSpPr>
        <p:spPr/>
        <p:txBody>
          <a:bodyPr>
            <a:normAutofit fontScale="85000" lnSpcReduction="20000"/>
          </a:bodyPr>
          <a:lstStyle/>
          <a:p>
            <a:r>
              <a:rPr lang="en-US" dirty="0"/>
              <a:t>The Remote Procedure Call Broker (</a:t>
            </a:r>
            <a:r>
              <a:rPr lang="en-US" dirty="0" err="1"/>
              <a:t>RPCBroker</a:t>
            </a:r>
            <a:r>
              <a:rPr lang="en-US" dirty="0"/>
              <a:t>) is compiled into client applications (at one point in time we also had a DLL for other languages, but that hasn't been updated in way too long).</a:t>
            </a:r>
          </a:p>
          <a:p>
            <a:r>
              <a:rPr lang="en-US" dirty="0"/>
              <a:t>After a connection is made, the user is asked to sign on, and the access/verify codes are encoded using a set pattern and transmitted.  After sign-on is completed, the context option for the application is also encoded and transmitted.  All other communication is NOT encoded.</a:t>
            </a:r>
          </a:p>
          <a:p>
            <a:r>
              <a:rPr lang="en-US" dirty="0"/>
              <a:t>After a period of time without any RPCs being sent, the </a:t>
            </a:r>
            <a:r>
              <a:rPr lang="en-US" dirty="0" err="1"/>
              <a:t>RPCBroker</a:t>
            </a:r>
            <a:r>
              <a:rPr lang="en-US" dirty="0"/>
              <a:t> sends an 'XWB IM HERE' RPC to let the server know it is still there and maintain the connection.</a:t>
            </a:r>
          </a:p>
          <a:p>
            <a:r>
              <a:rPr lang="en-US" dirty="0"/>
              <a:t>After many years of being told that the applications were not to do security, Wally Fort and I finally added the ability for the </a:t>
            </a:r>
            <a:r>
              <a:rPr lang="en-US" dirty="0" err="1"/>
              <a:t>RPCBroker</a:t>
            </a:r>
            <a:r>
              <a:rPr lang="en-US" dirty="0"/>
              <a:t> to make SSH connections, initially using the open source Plink, and then when the VA went to Attachmate for its terminal emulator which also supported SSH, we added support for Attachmate.  Access/Verify and context option names are still encoded.</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4</a:t>
            </a:fld>
            <a:endParaRPr lang="en-US"/>
          </a:p>
        </p:txBody>
      </p:sp>
    </p:spTree>
    <p:extLst>
      <p:ext uri="{BB962C8B-B14F-4D97-AF65-F5344CB8AC3E}">
        <p14:creationId xmlns:p14="http://schemas.microsoft.com/office/powerpoint/2010/main" val="77324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0861"/>
          </a:xfrm>
        </p:spPr>
        <p:txBody>
          <a:bodyPr/>
          <a:lstStyle/>
          <a:p>
            <a:pPr algn="ctr"/>
            <a:r>
              <a:rPr lang="en-US" dirty="0"/>
              <a:t>The Open Source </a:t>
            </a:r>
            <a:r>
              <a:rPr lang="en-US" dirty="0" err="1"/>
              <a:t>RPCBroker</a:t>
            </a:r>
            <a:endParaRPr lang="en-US" dirty="0"/>
          </a:p>
        </p:txBody>
      </p:sp>
      <p:sp>
        <p:nvSpPr>
          <p:cNvPr id="3" name="Content Placeholder 2"/>
          <p:cNvSpPr>
            <a:spLocks noGrp="1"/>
          </p:cNvSpPr>
          <p:nvPr>
            <p:ph idx="1"/>
          </p:nvPr>
        </p:nvSpPr>
        <p:spPr>
          <a:xfrm>
            <a:off x="838200" y="1212112"/>
            <a:ext cx="10515600" cy="5167423"/>
          </a:xfrm>
        </p:spPr>
        <p:txBody>
          <a:bodyPr>
            <a:normAutofit fontScale="77500" lnSpcReduction="20000"/>
          </a:bodyPr>
          <a:lstStyle/>
          <a:p>
            <a:r>
              <a:rPr lang="en-US" dirty="0"/>
              <a:t>The Open Source </a:t>
            </a:r>
            <a:r>
              <a:rPr lang="en-US" dirty="0" err="1"/>
              <a:t>RPCBroker</a:t>
            </a:r>
            <a:r>
              <a:rPr lang="en-US" dirty="0"/>
              <a:t> provides the ability to use two factor authentication using cell phones.</a:t>
            </a:r>
          </a:p>
          <a:p>
            <a:r>
              <a:rPr lang="en-US" dirty="0"/>
              <a:t>If an SSH connection is used, there is no need for encoding access/verify codes or Context Option names so encoding tables are not used.  None of the rest of this matters if SSH is used.</a:t>
            </a:r>
          </a:p>
          <a:p>
            <a:r>
              <a:rPr lang="en-US" dirty="0"/>
              <a:t>For the Open Source </a:t>
            </a:r>
            <a:r>
              <a:rPr lang="en-US" dirty="0" err="1"/>
              <a:t>RPCBroker</a:t>
            </a:r>
            <a:r>
              <a:rPr lang="en-US" dirty="0"/>
              <a:t> the default connection type of this Broker is with FULL encoding – ALL transmissions are encoded – not just 'access/verify codes' and context option name. With the default connection, every connection gets a new set of unique encoding patterns, and then a new encoded set.  So, it is NOT dependent on a specific encoding pattern. </a:t>
            </a:r>
          </a:p>
          <a:p>
            <a:r>
              <a:rPr lang="en-US" dirty="0"/>
              <a:t>Instead of sending Keep Alive messages, the broker disconnects from the server – after saving all local variables and data under the ^TMP($J, and ^TMP(</a:t>
            </a:r>
            <a:r>
              <a:rPr lang="en-US" dirty="0" err="1"/>
              <a:t>variable,$J</a:t>
            </a:r>
            <a:r>
              <a:rPr lang="en-US" dirty="0"/>
              <a:t>, nodes.  On the next RPC call as long as within a set time, the connection is restored, new encoding patterns are established and the RPC call completed – without user involvement.</a:t>
            </a:r>
          </a:p>
          <a:p>
            <a:r>
              <a:rPr lang="en-US" dirty="0"/>
              <a:t>When using the basic VA connection type, with the encoding patterns that have been released many times, this version of the </a:t>
            </a:r>
            <a:r>
              <a:rPr lang="en-US" dirty="0" err="1"/>
              <a:t>RPCBroker</a:t>
            </a:r>
            <a:r>
              <a:rPr lang="en-US" dirty="0"/>
              <a:t> tries to connect with the VA encoding and if that fails it uses the OSEHRA encoding.</a:t>
            </a:r>
          </a:p>
          <a:p>
            <a:r>
              <a:rPr lang="en-US" dirty="0"/>
              <a:t>Broker Development is based on that released for XWB*1.1*60.</a:t>
            </a:r>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5</a:t>
            </a:fld>
            <a:endParaRPr lang="en-US"/>
          </a:p>
        </p:txBody>
      </p:sp>
    </p:spTree>
    <p:extLst>
      <p:ext uri="{BB962C8B-B14F-4D97-AF65-F5344CB8AC3E}">
        <p14:creationId xmlns:p14="http://schemas.microsoft.com/office/powerpoint/2010/main" val="52173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Open Source </a:t>
            </a:r>
            <a:r>
              <a:rPr lang="en-US" dirty="0" err="1"/>
              <a:t>RPCBroker</a:t>
            </a:r>
            <a:r>
              <a:rPr lang="en-US" dirty="0"/>
              <a:t> Server Side Support</a:t>
            </a:r>
          </a:p>
        </p:txBody>
      </p:sp>
      <p:sp>
        <p:nvSpPr>
          <p:cNvPr id="3" name="Content Placeholder 2"/>
          <p:cNvSpPr>
            <a:spLocks noGrp="1"/>
          </p:cNvSpPr>
          <p:nvPr>
            <p:ph idx="1"/>
          </p:nvPr>
        </p:nvSpPr>
        <p:spPr/>
        <p:txBody>
          <a:bodyPr/>
          <a:lstStyle/>
          <a:p>
            <a:r>
              <a:rPr lang="en-US" dirty="0"/>
              <a:t>The server side support is provided by files, options, remote procedures and routines in the KBBP namespace and ^KBBP global locations.</a:t>
            </a:r>
          </a:p>
          <a:p>
            <a:r>
              <a:rPr lang="en-US" dirty="0"/>
              <a:t>Routines based on original XWB VA routines are in the KBBPXWB* namespace and original XUS routines are in the KBBPXU* routines. Under new headers, they still contain their original headers.  </a:t>
            </a:r>
          </a:p>
          <a:p>
            <a:r>
              <a:rPr lang="en-US" dirty="0"/>
              <a:t>There are unit test routines under the KBBPUX* namespace.</a:t>
            </a:r>
          </a:p>
          <a:p>
            <a:r>
              <a:rPr lang="en-US" dirty="0"/>
              <a:t>If the basic VA connection is selected, the KBBPXWB1 routine immediately passes it to the VA code for all subsequent processing.</a:t>
            </a:r>
          </a:p>
          <a:p>
            <a:endParaRPr lang="en-US" dirty="0"/>
          </a:p>
        </p:txBody>
      </p:sp>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6" name="Slide Number Placeholder 5"/>
          <p:cNvSpPr>
            <a:spLocks noGrp="1"/>
          </p:cNvSpPr>
          <p:nvPr>
            <p:ph type="sldNum" sz="quarter" idx="12"/>
          </p:nvPr>
        </p:nvSpPr>
        <p:spPr/>
        <p:txBody>
          <a:bodyPr/>
          <a:lstStyle/>
          <a:p>
            <a:fld id="{D6C5AC8E-0A05-4231-A755-C881866F03CE}" type="slidenum">
              <a:rPr lang="en-US" smtClean="0"/>
              <a:t>6</a:t>
            </a:fld>
            <a:endParaRPr lang="en-US"/>
          </a:p>
        </p:txBody>
      </p:sp>
    </p:spTree>
    <p:extLst>
      <p:ext uri="{BB962C8B-B14F-4D97-AF65-F5344CB8AC3E}">
        <p14:creationId xmlns:p14="http://schemas.microsoft.com/office/powerpoint/2010/main" val="409508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BrokerExample60os   Application</a:t>
            </a:r>
          </a:p>
        </p:txBody>
      </p:sp>
      <p:sp>
        <p:nvSpPr>
          <p:cNvPr id="3" name="Content Placeholder 2"/>
          <p:cNvSpPr>
            <a:spLocks noGrp="1"/>
          </p:cNvSpPr>
          <p:nvPr>
            <p:ph idx="1"/>
          </p:nvPr>
        </p:nvSpPr>
        <p:spPr>
          <a:xfrm>
            <a:off x="838200" y="1825625"/>
            <a:ext cx="5872369" cy="4351338"/>
          </a:xfrm>
        </p:spPr>
        <p:txBody>
          <a:bodyPr>
            <a:normAutofit lnSpcReduction="10000"/>
          </a:bodyPr>
          <a:lstStyle/>
          <a:p>
            <a:pPr marL="0" indent="0">
              <a:spcBef>
                <a:spcPts val="0"/>
              </a:spcBef>
              <a:buNone/>
            </a:pPr>
            <a:r>
              <a:rPr lang="en-US" sz="2400" dirty="0"/>
              <a:t>The </a:t>
            </a:r>
            <a:r>
              <a:rPr lang="en-US" sz="2400" dirty="0" err="1"/>
              <a:t>BrokerExample</a:t>
            </a:r>
            <a:r>
              <a:rPr lang="en-US" sz="2400" dirty="0"/>
              <a:t> application provides a </a:t>
            </a:r>
          </a:p>
          <a:p>
            <a:pPr marL="0" indent="0">
              <a:spcBef>
                <a:spcPts val="0"/>
              </a:spcBef>
              <a:buNone/>
            </a:pPr>
            <a:r>
              <a:rPr lang="en-US" sz="2400" dirty="0"/>
              <a:t>testbed for the functionality in this version of </a:t>
            </a:r>
          </a:p>
          <a:p>
            <a:pPr marL="0" indent="0">
              <a:spcBef>
                <a:spcPts val="0"/>
              </a:spcBef>
              <a:buNone/>
            </a:pPr>
            <a:r>
              <a:rPr lang="en-US" sz="2400" dirty="0"/>
              <a:t>the </a:t>
            </a:r>
            <a:r>
              <a:rPr lang="en-US" sz="2400" dirty="0" err="1"/>
              <a:t>RPCBroker</a:t>
            </a:r>
            <a:r>
              <a:rPr lang="en-US" sz="2400" dirty="0"/>
              <a:t>, as well as an example for developers of how the various features can be used.  </a:t>
            </a:r>
          </a:p>
          <a:p>
            <a:pPr marL="0" indent="0">
              <a:spcBef>
                <a:spcPts val="0"/>
              </a:spcBef>
              <a:buNone/>
            </a:pPr>
            <a:r>
              <a:rPr lang="en-US" sz="2400" dirty="0"/>
              <a:t>It is similar to previous versions, with an added Values tab and a box to adjust timeout periods to more rapidly test the timeout functionality.  </a:t>
            </a:r>
          </a:p>
          <a:p>
            <a:pPr marL="0" indent="0">
              <a:spcBef>
                <a:spcPts val="0"/>
              </a:spcBef>
              <a:buNone/>
            </a:pPr>
            <a:r>
              <a:rPr lang="en-US" sz="2400" dirty="0"/>
              <a:t>The additions at the bottom permit running the functionality of the tabs multiple times while timing the amount of time required.  This can be used to compare the different connection types.</a:t>
            </a:r>
          </a:p>
          <a:p>
            <a:pPr marL="0" indent="0">
              <a:buNone/>
            </a:pPr>
            <a:endParaRPr lang="en-US" dirty="0"/>
          </a:p>
        </p:txBody>
      </p:sp>
      <p:pic>
        <p:nvPicPr>
          <p:cNvPr id="6" name="Picture 5"/>
          <p:cNvPicPr>
            <a:picLocks noChangeAspect="1"/>
          </p:cNvPicPr>
          <p:nvPr/>
        </p:nvPicPr>
        <p:blipFill>
          <a:blip r:embed="rId2"/>
          <a:stretch>
            <a:fillRect/>
          </a:stretch>
        </p:blipFill>
        <p:spPr>
          <a:xfrm>
            <a:off x="6710569" y="1825625"/>
            <a:ext cx="4643231" cy="4042740"/>
          </a:xfrm>
          <a:prstGeom prst="rect">
            <a:avLst/>
          </a:prstGeom>
        </p:spPr>
      </p:pic>
      <p:sp>
        <p:nvSpPr>
          <p:cNvPr id="4" name="Date Placeholder 3"/>
          <p:cNvSpPr>
            <a:spLocks noGrp="1"/>
          </p:cNvSpPr>
          <p:nvPr>
            <p:ph type="dt" sz="half" idx="10"/>
          </p:nvPr>
        </p:nvSpPr>
        <p:spPr/>
        <p:txBody>
          <a:bodyPr/>
          <a:lstStyle/>
          <a:p>
            <a:r>
              <a:rPr lang="en-US"/>
              <a:t>6/13/2017</a:t>
            </a:r>
          </a:p>
        </p:txBody>
      </p:sp>
      <p:sp>
        <p:nvSpPr>
          <p:cNvPr id="5" name="Footer Placeholder 4"/>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7</a:t>
            </a:fld>
            <a:endParaRPr lang="en-US"/>
          </a:p>
        </p:txBody>
      </p:sp>
    </p:spTree>
    <p:extLst>
      <p:ext uri="{BB962C8B-B14F-4D97-AF65-F5344CB8AC3E}">
        <p14:creationId xmlns:p14="http://schemas.microsoft.com/office/powerpoint/2010/main" val="405472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Options Menu</a:t>
            </a:r>
          </a:p>
        </p:txBody>
      </p:sp>
      <p:sp>
        <p:nvSpPr>
          <p:cNvPr id="3" name="Content Placeholder 2"/>
          <p:cNvSpPr>
            <a:spLocks noGrp="1"/>
          </p:cNvSpPr>
          <p:nvPr>
            <p:ph idx="1"/>
          </p:nvPr>
        </p:nvSpPr>
        <p:spPr>
          <a:xfrm>
            <a:off x="838200" y="1446028"/>
            <a:ext cx="10515600" cy="4901609"/>
          </a:xfrm>
        </p:spPr>
        <p:txBody>
          <a:bodyPr>
            <a:normAutofit fontScale="92500" lnSpcReduction="10000"/>
          </a:bodyPr>
          <a:lstStyle/>
          <a:p>
            <a:pPr marL="0" indent="0">
              <a:spcBef>
                <a:spcPts val="0"/>
              </a:spcBef>
              <a:buNone/>
            </a:pPr>
            <a:r>
              <a:rPr lang="en-US" sz="2400" dirty="0"/>
              <a:t>The options Debug Mode and CCOW User Context have not been </a:t>
            </a:r>
          </a:p>
          <a:p>
            <a:pPr marL="0" indent="0">
              <a:spcBef>
                <a:spcPts val="0"/>
              </a:spcBef>
              <a:buNone/>
            </a:pPr>
            <a:r>
              <a:rPr lang="en-US" sz="2400" dirty="0"/>
              <a:t>changed. </a:t>
            </a:r>
          </a:p>
          <a:p>
            <a:pPr marL="0" indent="0">
              <a:spcBef>
                <a:spcPts val="0"/>
              </a:spcBef>
              <a:buNone/>
            </a:pPr>
            <a:r>
              <a:rPr lang="en-US" sz="2400" dirty="0"/>
              <a:t> </a:t>
            </a:r>
          </a:p>
          <a:p>
            <a:pPr marL="0" indent="0">
              <a:spcBef>
                <a:spcPts val="0"/>
              </a:spcBef>
              <a:buNone/>
            </a:pPr>
            <a:r>
              <a:rPr lang="en-US" sz="2400" dirty="0"/>
              <a:t>The SSH connections check that the port used to connect with </a:t>
            </a:r>
          </a:p>
          <a:p>
            <a:pPr marL="0" indent="0">
              <a:spcBef>
                <a:spcPts val="0"/>
              </a:spcBef>
              <a:buNone/>
            </a:pPr>
            <a:r>
              <a:rPr lang="en-US" sz="2400" dirty="0"/>
              <a:t>the tunnel on the client can not be used to connect to the server </a:t>
            </a:r>
          </a:p>
          <a:p>
            <a:pPr marL="0" indent="0">
              <a:spcBef>
                <a:spcPts val="0"/>
              </a:spcBef>
              <a:buNone/>
            </a:pPr>
            <a:r>
              <a:rPr lang="en-US" sz="2400" dirty="0"/>
              <a:t>if SSH is down.</a:t>
            </a:r>
          </a:p>
          <a:p>
            <a:pPr marL="0" indent="0">
              <a:spcBef>
                <a:spcPts val="0"/>
              </a:spcBef>
              <a:buNone/>
            </a:pPr>
            <a:endParaRPr lang="en-US" sz="2400" dirty="0"/>
          </a:p>
          <a:p>
            <a:pPr marL="0" indent="0">
              <a:spcBef>
                <a:spcPts val="0"/>
              </a:spcBef>
              <a:buNone/>
            </a:pPr>
            <a:r>
              <a:rPr lang="en-US" sz="2400" dirty="0"/>
              <a:t>Use Full Encoding is the default connection type</a:t>
            </a:r>
          </a:p>
          <a:p>
            <a:pPr marL="0" indent="0">
              <a:spcBef>
                <a:spcPts val="0"/>
              </a:spcBef>
              <a:buNone/>
            </a:pPr>
            <a:endParaRPr lang="en-US" sz="2400" dirty="0"/>
          </a:p>
          <a:p>
            <a:pPr marL="0" indent="0">
              <a:spcBef>
                <a:spcPts val="0"/>
              </a:spcBef>
              <a:buNone/>
            </a:pPr>
            <a:r>
              <a:rPr lang="en-US" sz="2400" dirty="0"/>
              <a:t>Basic VA Connection should be selected to use the original VA connection.</a:t>
            </a:r>
          </a:p>
          <a:p>
            <a:pPr marL="0" indent="0">
              <a:spcBef>
                <a:spcPts val="0"/>
              </a:spcBef>
              <a:buNone/>
            </a:pPr>
            <a:endParaRPr lang="en-US" sz="2400" dirty="0"/>
          </a:p>
          <a:p>
            <a:pPr marL="0" indent="0">
              <a:spcBef>
                <a:spcPts val="0"/>
              </a:spcBef>
              <a:buNone/>
            </a:pPr>
            <a:r>
              <a:rPr lang="en-US" sz="2400" dirty="0"/>
              <a:t>'Log RPCs' can be turned on to view the data sent and received for each RPC.  Applications can do this by setting the </a:t>
            </a:r>
            <a:r>
              <a:rPr lang="en-US" sz="2400" dirty="0" err="1"/>
              <a:t>LogRPCs</a:t>
            </a:r>
            <a:r>
              <a:rPr lang="en-US" sz="2400" dirty="0"/>
              <a:t> property of the Broker to true.</a:t>
            </a:r>
          </a:p>
          <a:p>
            <a:pPr marL="0" indent="0">
              <a:spcBef>
                <a:spcPts val="0"/>
              </a:spcBef>
              <a:buNone/>
            </a:pPr>
            <a:r>
              <a:rPr lang="en-US" sz="2400" dirty="0"/>
              <a:t>  </a:t>
            </a:r>
          </a:p>
          <a:p>
            <a:pPr marL="0" indent="0">
              <a:spcBef>
                <a:spcPts val="0"/>
              </a:spcBef>
              <a:buNone/>
            </a:pPr>
            <a:r>
              <a:rPr lang="en-US" sz="2400" dirty="0"/>
              <a:t>In the </a:t>
            </a:r>
            <a:r>
              <a:rPr lang="en-US" sz="2400" dirty="0" err="1"/>
              <a:t>BrokerExample</a:t>
            </a:r>
            <a:r>
              <a:rPr lang="en-US" sz="2400" dirty="0"/>
              <a:t> 'Show Encoding in Logging' can only be turned on if Full Encoding is selected.  The latter shows both unencoded and encoded data sent and received for the RPCs.  Access/Verify codes are redacted.</a:t>
            </a:r>
          </a:p>
        </p:txBody>
      </p:sp>
      <p:pic>
        <p:nvPicPr>
          <p:cNvPr id="4" name="Picture 3"/>
          <p:cNvPicPr>
            <a:picLocks noChangeAspect="1"/>
          </p:cNvPicPr>
          <p:nvPr/>
        </p:nvPicPr>
        <p:blipFill>
          <a:blip r:embed="rId2"/>
          <a:stretch>
            <a:fillRect/>
          </a:stretch>
        </p:blipFill>
        <p:spPr>
          <a:xfrm>
            <a:off x="9030965" y="1595659"/>
            <a:ext cx="2228850" cy="1724025"/>
          </a:xfrm>
          <a:prstGeom prst="rect">
            <a:avLst/>
          </a:prstGeom>
        </p:spPr>
      </p:pic>
      <p:sp>
        <p:nvSpPr>
          <p:cNvPr id="5" name="Date Placeholder 4"/>
          <p:cNvSpPr>
            <a:spLocks noGrp="1"/>
          </p:cNvSpPr>
          <p:nvPr>
            <p:ph type="dt" sz="half" idx="10"/>
          </p:nvPr>
        </p:nvSpPr>
        <p:spPr/>
        <p:txBody>
          <a:bodyPr/>
          <a:lstStyle/>
          <a:p>
            <a:r>
              <a:rPr lang="en-US"/>
              <a:t>6/13/2017</a:t>
            </a:r>
          </a:p>
        </p:txBody>
      </p:sp>
      <p:sp>
        <p:nvSpPr>
          <p:cNvPr id="6" name="Footer Placeholder 5"/>
          <p:cNvSpPr>
            <a:spLocks noGrp="1"/>
          </p:cNvSpPr>
          <p:nvPr>
            <p:ph type="ftr" sz="quarter" idx="11"/>
          </p:nvPr>
        </p:nvSpPr>
        <p:spPr/>
        <p:txBody>
          <a:bodyPr/>
          <a:lstStyle/>
          <a:p>
            <a:r>
              <a:rPr lang="en-US"/>
              <a:t>2017 OSEHRA Open Source Summit</a:t>
            </a:r>
          </a:p>
        </p:txBody>
      </p:sp>
      <p:sp>
        <p:nvSpPr>
          <p:cNvPr id="7" name="Slide Number Placeholder 6"/>
          <p:cNvSpPr>
            <a:spLocks noGrp="1"/>
          </p:cNvSpPr>
          <p:nvPr>
            <p:ph type="sldNum" sz="quarter" idx="12"/>
          </p:nvPr>
        </p:nvSpPr>
        <p:spPr/>
        <p:txBody>
          <a:bodyPr/>
          <a:lstStyle/>
          <a:p>
            <a:fld id="{D6C5AC8E-0A05-4231-A755-C881866F03CE}" type="slidenum">
              <a:rPr lang="en-US" smtClean="0"/>
              <a:t>8</a:t>
            </a:fld>
            <a:endParaRPr lang="en-US"/>
          </a:p>
        </p:txBody>
      </p:sp>
    </p:spTree>
    <p:extLst>
      <p:ext uri="{BB962C8B-B14F-4D97-AF65-F5344CB8AC3E}">
        <p14:creationId xmlns:p14="http://schemas.microsoft.com/office/powerpoint/2010/main" val="119094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Initial RPCs Reset and then Set Encoding</a:t>
            </a:r>
          </a:p>
        </p:txBody>
      </p:sp>
      <p:sp>
        <p:nvSpPr>
          <p:cNvPr id="6" name="Content Placeholder 5"/>
          <p:cNvSpPr>
            <a:spLocks noGrp="1"/>
          </p:cNvSpPr>
          <p:nvPr>
            <p:ph idx="1"/>
          </p:nvPr>
        </p:nvSpPr>
        <p:spPr>
          <a:xfrm>
            <a:off x="3761772" y="3125165"/>
            <a:ext cx="5683170" cy="3051798"/>
          </a:xfrm>
        </p:spPr>
        <p:txBody>
          <a:bodyPr/>
          <a:lstStyle/>
          <a:p>
            <a:pPr marL="0" indent="0">
              <a:buNone/>
            </a:pPr>
            <a:endParaRPr lang="en-US" dirty="0"/>
          </a:p>
        </p:txBody>
      </p:sp>
      <p:pic>
        <p:nvPicPr>
          <p:cNvPr id="8" name="Picture 7"/>
          <p:cNvPicPr>
            <a:picLocks noChangeAspect="1"/>
          </p:cNvPicPr>
          <p:nvPr/>
        </p:nvPicPr>
        <p:blipFill>
          <a:blip r:embed="rId2"/>
          <a:stretch>
            <a:fillRect/>
          </a:stretch>
        </p:blipFill>
        <p:spPr>
          <a:xfrm>
            <a:off x="1850020" y="1825625"/>
            <a:ext cx="8763000" cy="4581525"/>
          </a:xfrm>
          <a:prstGeom prst="rect">
            <a:avLst/>
          </a:prstGeom>
        </p:spPr>
      </p:pic>
      <p:sp>
        <p:nvSpPr>
          <p:cNvPr id="3" name="Date Placeholder 2"/>
          <p:cNvSpPr>
            <a:spLocks noGrp="1"/>
          </p:cNvSpPr>
          <p:nvPr>
            <p:ph type="dt" sz="half" idx="10"/>
          </p:nvPr>
        </p:nvSpPr>
        <p:spPr/>
        <p:txBody>
          <a:bodyPr/>
          <a:lstStyle/>
          <a:p>
            <a:r>
              <a:rPr lang="en-US"/>
              <a:t>6/13/2017</a:t>
            </a:r>
          </a:p>
        </p:txBody>
      </p:sp>
      <p:sp>
        <p:nvSpPr>
          <p:cNvPr id="4" name="Footer Placeholder 3"/>
          <p:cNvSpPr>
            <a:spLocks noGrp="1"/>
          </p:cNvSpPr>
          <p:nvPr>
            <p:ph type="ftr" sz="quarter" idx="11"/>
          </p:nvPr>
        </p:nvSpPr>
        <p:spPr/>
        <p:txBody>
          <a:bodyPr/>
          <a:lstStyle/>
          <a:p>
            <a:r>
              <a:rPr lang="en-US"/>
              <a:t>2017 OSEHRA Open Source Summit</a:t>
            </a:r>
          </a:p>
        </p:txBody>
      </p:sp>
      <p:sp>
        <p:nvSpPr>
          <p:cNvPr id="5" name="Slide Number Placeholder 4"/>
          <p:cNvSpPr>
            <a:spLocks noGrp="1"/>
          </p:cNvSpPr>
          <p:nvPr>
            <p:ph type="sldNum" sz="quarter" idx="12"/>
          </p:nvPr>
        </p:nvSpPr>
        <p:spPr/>
        <p:txBody>
          <a:bodyPr/>
          <a:lstStyle/>
          <a:p>
            <a:fld id="{D6C5AC8E-0A05-4231-A755-C881866F03CE}" type="slidenum">
              <a:rPr lang="en-US" smtClean="0"/>
              <a:t>9</a:t>
            </a:fld>
            <a:endParaRPr lang="en-US"/>
          </a:p>
        </p:txBody>
      </p:sp>
    </p:spTree>
    <p:extLst>
      <p:ext uri="{BB962C8B-B14F-4D97-AF65-F5344CB8AC3E}">
        <p14:creationId xmlns:p14="http://schemas.microsoft.com/office/powerpoint/2010/main" val="387053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16130</TotalTime>
  <Words>2189</Words>
  <Application>Microsoft Office PowerPoint</Application>
  <PresentationFormat>Widescreen</PresentationFormat>
  <Paragraphs>192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An Open Source Friendly RPCBroker</vt:lpstr>
      <vt:lpstr>Summary of Open Source RPCBroker</vt:lpstr>
      <vt:lpstr>The RPCBroker – Some History</vt:lpstr>
      <vt:lpstr>The VA RPCBroker Functionality</vt:lpstr>
      <vt:lpstr>The Open Source RPCBroker</vt:lpstr>
      <vt:lpstr>Open Source RPCBroker Server Side Support</vt:lpstr>
      <vt:lpstr>The   BrokerExample60os   Application</vt:lpstr>
      <vt:lpstr>The Options Menu</vt:lpstr>
      <vt:lpstr>Initial RPCs Reset and then Set Encoding</vt:lpstr>
      <vt:lpstr>Next RPCs on Connection with only Logging On</vt:lpstr>
      <vt:lpstr>Logging for A/V Code with Encoded Logging Shown as well</vt:lpstr>
      <vt:lpstr>Logging with both shown for two 'XWB Get Variable Value' RPCs</vt:lpstr>
      <vt:lpstr>XWB Get Variable Value after timeout</vt:lpstr>
      <vt:lpstr>The New Values Tab in BrokerExample</vt:lpstr>
      <vt:lpstr>The Values Tab </vt:lpstr>
      <vt:lpstr>The Reconnection Process on a New RPC after timing out</vt:lpstr>
      <vt:lpstr>The Reconnection Process - Continued</vt:lpstr>
      <vt:lpstr>Support for Cell Phone Two-Factor Authentication-1</vt:lpstr>
      <vt:lpstr>Support for Cell Phone Two-Factor Authentication - 2</vt:lpstr>
      <vt:lpstr>The Two-Factor Verification Window</vt:lpstr>
      <vt:lpstr>The 'KBBP SYSTEM PARAMETERS' file (#11338991.1)</vt:lpstr>
      <vt:lpstr>The other Open Source RPCBroker-Related Files</vt:lpstr>
      <vt:lpstr>Still to come?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Ivey</dc:creator>
  <cp:lastModifiedBy>Joel Ivey</cp:lastModifiedBy>
  <cp:revision>53</cp:revision>
  <dcterms:created xsi:type="dcterms:W3CDTF">2017-03-09T17:39:56Z</dcterms:created>
  <dcterms:modified xsi:type="dcterms:W3CDTF">2017-06-13T15:21:20Z</dcterms:modified>
</cp:coreProperties>
</file>