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60"/>
  </p:normalViewPr>
  <p:slideViewPr>
    <p:cSldViewPr snapToGrid="0">
      <p:cViewPr varScale="1">
        <p:scale>
          <a:sx n="61" d="100"/>
          <a:sy n="61"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6A037-C703-41B9-8AB8-E9019AB4D12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C25558B-5C5A-4805-8AE0-B47953EF6E22}">
      <dgm:prSet/>
      <dgm:spPr/>
      <dgm:t>
        <a:bodyPr/>
        <a:lstStyle/>
        <a:p>
          <a:r>
            <a:rPr lang="en-US"/>
            <a:t>Find the optimal weights and biases that minimize the loss function.</a:t>
          </a:r>
        </a:p>
      </dgm:t>
    </dgm:pt>
    <dgm:pt modelId="{B51F1ED7-C95E-4CE6-8B0F-BF76CFCB74DA}" type="parTrans" cxnId="{54D07135-FE07-40BF-AC17-E3013133C208}">
      <dgm:prSet/>
      <dgm:spPr/>
      <dgm:t>
        <a:bodyPr/>
        <a:lstStyle/>
        <a:p>
          <a:endParaRPr lang="en-US"/>
        </a:p>
      </dgm:t>
    </dgm:pt>
    <dgm:pt modelId="{96C3EEA2-7B68-4FDE-A982-F327F3B7B228}" type="sibTrans" cxnId="{54D07135-FE07-40BF-AC17-E3013133C208}">
      <dgm:prSet/>
      <dgm:spPr/>
      <dgm:t>
        <a:bodyPr/>
        <a:lstStyle/>
        <a:p>
          <a:endParaRPr lang="en-US"/>
        </a:p>
      </dgm:t>
    </dgm:pt>
    <dgm:pt modelId="{221AE1DE-A852-49B4-80BC-BA83801EED92}">
      <dgm:prSet/>
      <dgm:spPr/>
      <dgm:t>
        <a:bodyPr/>
        <a:lstStyle/>
        <a:p>
          <a:r>
            <a:rPr lang="en-US"/>
            <a:t>Tested on three stations’ average temperature for years 1960, 1990, and 2000</a:t>
          </a:r>
        </a:p>
      </dgm:t>
    </dgm:pt>
    <dgm:pt modelId="{932088B9-8B56-464D-BECA-EF4AD693F2BF}" type="parTrans" cxnId="{569AE030-A54A-472E-898C-823A4C02B16F}">
      <dgm:prSet/>
      <dgm:spPr/>
      <dgm:t>
        <a:bodyPr/>
        <a:lstStyle/>
        <a:p>
          <a:endParaRPr lang="en-US"/>
        </a:p>
      </dgm:t>
    </dgm:pt>
    <dgm:pt modelId="{10AB423E-FC46-4116-94D5-FE6C196D3501}" type="sibTrans" cxnId="{569AE030-A54A-472E-898C-823A4C02B16F}">
      <dgm:prSet/>
      <dgm:spPr/>
      <dgm:t>
        <a:bodyPr/>
        <a:lstStyle/>
        <a:p>
          <a:endParaRPr lang="en-US"/>
        </a:p>
      </dgm:t>
    </dgm:pt>
    <dgm:pt modelId="{548A5476-63D8-47DE-8C28-9B2FEE166278}">
      <dgm:prSet/>
      <dgm:spPr/>
      <dgm:t>
        <a:bodyPr/>
        <a:lstStyle/>
        <a:p>
          <a:r>
            <a:rPr lang="en-US"/>
            <a:t>Iterations between 100 and 10,000</a:t>
          </a:r>
        </a:p>
      </dgm:t>
    </dgm:pt>
    <dgm:pt modelId="{FEA835DF-106C-475E-8184-8485F8DFB5CC}" type="parTrans" cxnId="{94FDE7C4-E290-48E4-B115-7A8221F02D0B}">
      <dgm:prSet/>
      <dgm:spPr/>
      <dgm:t>
        <a:bodyPr/>
        <a:lstStyle/>
        <a:p>
          <a:endParaRPr lang="en-US"/>
        </a:p>
      </dgm:t>
    </dgm:pt>
    <dgm:pt modelId="{9A62B538-C810-4E2A-854F-777A67EFBF96}" type="sibTrans" cxnId="{94FDE7C4-E290-48E4-B115-7A8221F02D0B}">
      <dgm:prSet/>
      <dgm:spPr/>
      <dgm:t>
        <a:bodyPr/>
        <a:lstStyle/>
        <a:p>
          <a:endParaRPr lang="en-US"/>
        </a:p>
      </dgm:t>
    </dgm:pt>
    <dgm:pt modelId="{471D5F05-F115-43BA-9D2E-1C60AE273208}">
      <dgm:prSet/>
      <dgm:spPr/>
      <dgm:t>
        <a:bodyPr/>
        <a:lstStyle/>
        <a:p>
          <a:r>
            <a:rPr lang="en-US"/>
            <a:t>Step sizes between .001 and .1</a:t>
          </a:r>
        </a:p>
      </dgm:t>
    </dgm:pt>
    <dgm:pt modelId="{E28E1BCE-05C6-4A1A-A372-422E644B785D}" type="parTrans" cxnId="{76BDE907-FB87-4625-B058-3785A9AA4092}">
      <dgm:prSet/>
      <dgm:spPr/>
      <dgm:t>
        <a:bodyPr/>
        <a:lstStyle/>
        <a:p>
          <a:endParaRPr lang="en-US"/>
        </a:p>
      </dgm:t>
    </dgm:pt>
    <dgm:pt modelId="{212D61FA-18BE-47E1-99B3-51310F10826A}" type="sibTrans" cxnId="{76BDE907-FB87-4625-B058-3785A9AA4092}">
      <dgm:prSet/>
      <dgm:spPr/>
      <dgm:t>
        <a:bodyPr/>
        <a:lstStyle/>
        <a:p>
          <a:endParaRPr lang="en-US"/>
        </a:p>
      </dgm:t>
    </dgm:pt>
    <dgm:pt modelId="{F610968B-ABF3-4CAF-93E7-CEBDF30C87E2}">
      <dgm:prSet/>
      <dgm:spPr/>
      <dgm:t>
        <a:bodyPr/>
        <a:lstStyle/>
        <a:p>
          <a:r>
            <a:rPr lang="en-US"/>
            <a:t>Theta0 and Theta1 between -1 and 1</a:t>
          </a:r>
        </a:p>
      </dgm:t>
    </dgm:pt>
    <dgm:pt modelId="{69BB3746-2DD7-41FB-B23E-2F026102AC7F}" type="parTrans" cxnId="{C9B6399A-ACAE-4EC8-B5C3-E6B0FFB42672}">
      <dgm:prSet/>
      <dgm:spPr/>
      <dgm:t>
        <a:bodyPr/>
        <a:lstStyle/>
        <a:p>
          <a:endParaRPr lang="en-US"/>
        </a:p>
      </dgm:t>
    </dgm:pt>
    <dgm:pt modelId="{464AC68C-CEE8-4B44-B1C0-CE7351526EDD}" type="sibTrans" cxnId="{C9B6399A-ACAE-4EC8-B5C3-E6B0FFB42672}">
      <dgm:prSet/>
      <dgm:spPr/>
      <dgm:t>
        <a:bodyPr/>
        <a:lstStyle/>
        <a:p>
          <a:endParaRPr lang="en-US"/>
        </a:p>
      </dgm:t>
    </dgm:pt>
    <dgm:pt modelId="{9022D20A-D91A-444C-B4A2-2BAF41469F96}" type="pres">
      <dgm:prSet presAssocID="{2D16A037-C703-41B9-8AB8-E9019AB4D120}" presName="linear" presStyleCnt="0">
        <dgm:presLayoutVars>
          <dgm:animLvl val="lvl"/>
          <dgm:resizeHandles val="exact"/>
        </dgm:presLayoutVars>
      </dgm:prSet>
      <dgm:spPr/>
    </dgm:pt>
    <dgm:pt modelId="{36B03CF7-5072-41DB-9ADE-715F3A3A7BC0}" type="pres">
      <dgm:prSet presAssocID="{CC25558B-5C5A-4805-8AE0-B47953EF6E22}" presName="parentText" presStyleLbl="node1" presStyleIdx="0" presStyleCnt="5">
        <dgm:presLayoutVars>
          <dgm:chMax val="0"/>
          <dgm:bulletEnabled val="1"/>
        </dgm:presLayoutVars>
      </dgm:prSet>
      <dgm:spPr/>
    </dgm:pt>
    <dgm:pt modelId="{FF6E181F-061F-4530-9ABD-34C3C0D1B3EA}" type="pres">
      <dgm:prSet presAssocID="{96C3EEA2-7B68-4FDE-A982-F327F3B7B228}" presName="spacer" presStyleCnt="0"/>
      <dgm:spPr/>
    </dgm:pt>
    <dgm:pt modelId="{2ECAAB48-4390-42B0-9873-21EE20EDEFC9}" type="pres">
      <dgm:prSet presAssocID="{221AE1DE-A852-49B4-80BC-BA83801EED92}" presName="parentText" presStyleLbl="node1" presStyleIdx="1" presStyleCnt="5">
        <dgm:presLayoutVars>
          <dgm:chMax val="0"/>
          <dgm:bulletEnabled val="1"/>
        </dgm:presLayoutVars>
      </dgm:prSet>
      <dgm:spPr/>
    </dgm:pt>
    <dgm:pt modelId="{A0F7497F-1D05-4D8F-A478-AE7107BB7D68}" type="pres">
      <dgm:prSet presAssocID="{10AB423E-FC46-4116-94D5-FE6C196D3501}" presName="spacer" presStyleCnt="0"/>
      <dgm:spPr/>
    </dgm:pt>
    <dgm:pt modelId="{AAD558D9-B0CF-4824-B3D1-8303A1B3D633}" type="pres">
      <dgm:prSet presAssocID="{548A5476-63D8-47DE-8C28-9B2FEE166278}" presName="parentText" presStyleLbl="node1" presStyleIdx="2" presStyleCnt="5">
        <dgm:presLayoutVars>
          <dgm:chMax val="0"/>
          <dgm:bulletEnabled val="1"/>
        </dgm:presLayoutVars>
      </dgm:prSet>
      <dgm:spPr/>
    </dgm:pt>
    <dgm:pt modelId="{CDC4560A-E488-47F8-9D25-101AC4A2CBA7}" type="pres">
      <dgm:prSet presAssocID="{9A62B538-C810-4E2A-854F-777A67EFBF96}" presName="spacer" presStyleCnt="0"/>
      <dgm:spPr/>
    </dgm:pt>
    <dgm:pt modelId="{5E0173BE-CDF9-49B1-928D-865C80EE2556}" type="pres">
      <dgm:prSet presAssocID="{471D5F05-F115-43BA-9D2E-1C60AE273208}" presName="parentText" presStyleLbl="node1" presStyleIdx="3" presStyleCnt="5">
        <dgm:presLayoutVars>
          <dgm:chMax val="0"/>
          <dgm:bulletEnabled val="1"/>
        </dgm:presLayoutVars>
      </dgm:prSet>
      <dgm:spPr/>
    </dgm:pt>
    <dgm:pt modelId="{522EC55B-09F6-43F9-822F-EAB29C614D2C}" type="pres">
      <dgm:prSet presAssocID="{212D61FA-18BE-47E1-99B3-51310F10826A}" presName="spacer" presStyleCnt="0"/>
      <dgm:spPr/>
    </dgm:pt>
    <dgm:pt modelId="{A5CEC071-1FE5-4AC4-B707-78DABA13A4C3}" type="pres">
      <dgm:prSet presAssocID="{F610968B-ABF3-4CAF-93E7-CEBDF30C87E2}" presName="parentText" presStyleLbl="node1" presStyleIdx="4" presStyleCnt="5">
        <dgm:presLayoutVars>
          <dgm:chMax val="0"/>
          <dgm:bulletEnabled val="1"/>
        </dgm:presLayoutVars>
      </dgm:prSet>
      <dgm:spPr/>
    </dgm:pt>
  </dgm:ptLst>
  <dgm:cxnLst>
    <dgm:cxn modelId="{76BDE907-FB87-4625-B058-3785A9AA4092}" srcId="{2D16A037-C703-41B9-8AB8-E9019AB4D120}" destId="{471D5F05-F115-43BA-9D2E-1C60AE273208}" srcOrd="3" destOrd="0" parTransId="{E28E1BCE-05C6-4A1A-A372-422E644B785D}" sibTransId="{212D61FA-18BE-47E1-99B3-51310F10826A}"/>
    <dgm:cxn modelId="{569AE030-A54A-472E-898C-823A4C02B16F}" srcId="{2D16A037-C703-41B9-8AB8-E9019AB4D120}" destId="{221AE1DE-A852-49B4-80BC-BA83801EED92}" srcOrd="1" destOrd="0" parTransId="{932088B9-8B56-464D-BECA-EF4AD693F2BF}" sibTransId="{10AB423E-FC46-4116-94D5-FE6C196D3501}"/>
    <dgm:cxn modelId="{54D07135-FE07-40BF-AC17-E3013133C208}" srcId="{2D16A037-C703-41B9-8AB8-E9019AB4D120}" destId="{CC25558B-5C5A-4805-8AE0-B47953EF6E22}" srcOrd="0" destOrd="0" parTransId="{B51F1ED7-C95E-4CE6-8B0F-BF76CFCB74DA}" sibTransId="{96C3EEA2-7B68-4FDE-A982-F327F3B7B228}"/>
    <dgm:cxn modelId="{25D9B556-3E82-4E3A-9B77-DE5D2E44F2C9}" type="presOf" srcId="{F610968B-ABF3-4CAF-93E7-CEBDF30C87E2}" destId="{A5CEC071-1FE5-4AC4-B707-78DABA13A4C3}" srcOrd="0" destOrd="0" presId="urn:microsoft.com/office/officeart/2005/8/layout/vList2"/>
    <dgm:cxn modelId="{C9B6399A-ACAE-4EC8-B5C3-E6B0FFB42672}" srcId="{2D16A037-C703-41B9-8AB8-E9019AB4D120}" destId="{F610968B-ABF3-4CAF-93E7-CEBDF30C87E2}" srcOrd="4" destOrd="0" parTransId="{69BB3746-2DD7-41FB-B23E-2F026102AC7F}" sibTransId="{464AC68C-CEE8-4B44-B1C0-CE7351526EDD}"/>
    <dgm:cxn modelId="{2524349B-E6A0-49BB-A2BC-05C35CBC0A44}" type="presOf" srcId="{548A5476-63D8-47DE-8C28-9B2FEE166278}" destId="{AAD558D9-B0CF-4824-B3D1-8303A1B3D633}" srcOrd="0" destOrd="0" presId="urn:microsoft.com/office/officeart/2005/8/layout/vList2"/>
    <dgm:cxn modelId="{94FDE7C4-E290-48E4-B115-7A8221F02D0B}" srcId="{2D16A037-C703-41B9-8AB8-E9019AB4D120}" destId="{548A5476-63D8-47DE-8C28-9B2FEE166278}" srcOrd="2" destOrd="0" parTransId="{FEA835DF-106C-475E-8184-8485F8DFB5CC}" sibTransId="{9A62B538-C810-4E2A-854F-777A67EFBF96}"/>
    <dgm:cxn modelId="{F0E7A6D2-F55C-47A8-9BC4-1D0570D613F8}" type="presOf" srcId="{2D16A037-C703-41B9-8AB8-E9019AB4D120}" destId="{9022D20A-D91A-444C-B4A2-2BAF41469F96}" srcOrd="0" destOrd="0" presId="urn:microsoft.com/office/officeart/2005/8/layout/vList2"/>
    <dgm:cxn modelId="{60FBCEDB-5AF1-42BA-AA53-66B5C7EC0A58}" type="presOf" srcId="{221AE1DE-A852-49B4-80BC-BA83801EED92}" destId="{2ECAAB48-4390-42B0-9873-21EE20EDEFC9}" srcOrd="0" destOrd="0" presId="urn:microsoft.com/office/officeart/2005/8/layout/vList2"/>
    <dgm:cxn modelId="{C0EEB2DE-B125-4748-A04C-5F5268A4B95A}" type="presOf" srcId="{CC25558B-5C5A-4805-8AE0-B47953EF6E22}" destId="{36B03CF7-5072-41DB-9ADE-715F3A3A7BC0}" srcOrd="0" destOrd="0" presId="urn:microsoft.com/office/officeart/2005/8/layout/vList2"/>
    <dgm:cxn modelId="{42A148E7-1474-4CC8-B394-5C8A0D92C676}" type="presOf" srcId="{471D5F05-F115-43BA-9D2E-1C60AE273208}" destId="{5E0173BE-CDF9-49B1-928D-865C80EE2556}" srcOrd="0" destOrd="0" presId="urn:microsoft.com/office/officeart/2005/8/layout/vList2"/>
    <dgm:cxn modelId="{B2E3511C-5BAC-496E-B8CF-3C1FA910D63C}" type="presParOf" srcId="{9022D20A-D91A-444C-B4A2-2BAF41469F96}" destId="{36B03CF7-5072-41DB-9ADE-715F3A3A7BC0}" srcOrd="0" destOrd="0" presId="urn:microsoft.com/office/officeart/2005/8/layout/vList2"/>
    <dgm:cxn modelId="{E5799E18-DFDE-4363-BC18-6B2344A1DF68}" type="presParOf" srcId="{9022D20A-D91A-444C-B4A2-2BAF41469F96}" destId="{FF6E181F-061F-4530-9ABD-34C3C0D1B3EA}" srcOrd="1" destOrd="0" presId="urn:microsoft.com/office/officeart/2005/8/layout/vList2"/>
    <dgm:cxn modelId="{63C813B3-4A0F-46FD-8107-793A0428103A}" type="presParOf" srcId="{9022D20A-D91A-444C-B4A2-2BAF41469F96}" destId="{2ECAAB48-4390-42B0-9873-21EE20EDEFC9}" srcOrd="2" destOrd="0" presId="urn:microsoft.com/office/officeart/2005/8/layout/vList2"/>
    <dgm:cxn modelId="{6675A91A-3BEE-4852-89D9-59424DA19B47}" type="presParOf" srcId="{9022D20A-D91A-444C-B4A2-2BAF41469F96}" destId="{A0F7497F-1D05-4D8F-A478-AE7107BB7D68}" srcOrd="3" destOrd="0" presId="urn:microsoft.com/office/officeart/2005/8/layout/vList2"/>
    <dgm:cxn modelId="{96058A3D-3FBC-4FCD-A1A8-3310F5632645}" type="presParOf" srcId="{9022D20A-D91A-444C-B4A2-2BAF41469F96}" destId="{AAD558D9-B0CF-4824-B3D1-8303A1B3D633}" srcOrd="4" destOrd="0" presId="urn:microsoft.com/office/officeart/2005/8/layout/vList2"/>
    <dgm:cxn modelId="{8488A05C-8B4D-43FB-B978-BBAA2901B5DC}" type="presParOf" srcId="{9022D20A-D91A-444C-B4A2-2BAF41469F96}" destId="{CDC4560A-E488-47F8-9D25-101AC4A2CBA7}" srcOrd="5" destOrd="0" presId="urn:microsoft.com/office/officeart/2005/8/layout/vList2"/>
    <dgm:cxn modelId="{9EEE6806-602B-4A20-8CE1-30F740DF2C7E}" type="presParOf" srcId="{9022D20A-D91A-444C-B4A2-2BAF41469F96}" destId="{5E0173BE-CDF9-49B1-928D-865C80EE2556}" srcOrd="6" destOrd="0" presId="urn:microsoft.com/office/officeart/2005/8/layout/vList2"/>
    <dgm:cxn modelId="{B71975B8-DFEC-4E06-BA7C-EFD26AE3840D}" type="presParOf" srcId="{9022D20A-D91A-444C-B4A2-2BAF41469F96}" destId="{522EC55B-09F6-43F9-822F-EAB29C614D2C}" srcOrd="7" destOrd="0" presId="urn:microsoft.com/office/officeart/2005/8/layout/vList2"/>
    <dgm:cxn modelId="{D4343D67-A3E5-4E04-9174-2AB03E9FF452}" type="presParOf" srcId="{9022D20A-D91A-444C-B4A2-2BAF41469F96}" destId="{A5CEC071-1FE5-4AC4-B707-78DABA13A4C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03CF7-5072-41DB-9ADE-715F3A3A7BC0}">
      <dsp:nvSpPr>
        <dsp:cNvPr id="0" name=""/>
        <dsp:cNvSpPr/>
      </dsp:nvSpPr>
      <dsp:spPr>
        <a:xfrm>
          <a:off x="0" y="94128"/>
          <a:ext cx="5157787" cy="755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Find the optimal weights and biases that minimize the loss function.</a:t>
          </a:r>
        </a:p>
      </dsp:txBody>
      <dsp:txXfrm>
        <a:off x="36896" y="131024"/>
        <a:ext cx="5083995" cy="682028"/>
      </dsp:txXfrm>
    </dsp:sp>
    <dsp:sp modelId="{2ECAAB48-4390-42B0-9873-21EE20EDEFC9}">
      <dsp:nvSpPr>
        <dsp:cNvPr id="0" name=""/>
        <dsp:cNvSpPr/>
      </dsp:nvSpPr>
      <dsp:spPr>
        <a:xfrm>
          <a:off x="0" y="904668"/>
          <a:ext cx="5157787" cy="755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Tested on three stations’ average temperature for years 1960, 1990, and 2000</a:t>
          </a:r>
        </a:p>
      </dsp:txBody>
      <dsp:txXfrm>
        <a:off x="36896" y="941564"/>
        <a:ext cx="5083995" cy="682028"/>
      </dsp:txXfrm>
    </dsp:sp>
    <dsp:sp modelId="{AAD558D9-B0CF-4824-B3D1-8303A1B3D633}">
      <dsp:nvSpPr>
        <dsp:cNvPr id="0" name=""/>
        <dsp:cNvSpPr/>
      </dsp:nvSpPr>
      <dsp:spPr>
        <a:xfrm>
          <a:off x="0" y="1715209"/>
          <a:ext cx="5157787" cy="755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Iterations between 100 and 10,000</a:t>
          </a:r>
        </a:p>
      </dsp:txBody>
      <dsp:txXfrm>
        <a:off x="36896" y="1752105"/>
        <a:ext cx="5083995" cy="682028"/>
      </dsp:txXfrm>
    </dsp:sp>
    <dsp:sp modelId="{5E0173BE-CDF9-49B1-928D-865C80EE2556}">
      <dsp:nvSpPr>
        <dsp:cNvPr id="0" name=""/>
        <dsp:cNvSpPr/>
      </dsp:nvSpPr>
      <dsp:spPr>
        <a:xfrm>
          <a:off x="0" y="2525749"/>
          <a:ext cx="5157787" cy="755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Step sizes between .001 and .1</a:t>
          </a:r>
        </a:p>
      </dsp:txBody>
      <dsp:txXfrm>
        <a:off x="36896" y="2562645"/>
        <a:ext cx="5083995" cy="682028"/>
      </dsp:txXfrm>
    </dsp:sp>
    <dsp:sp modelId="{A5CEC071-1FE5-4AC4-B707-78DABA13A4C3}">
      <dsp:nvSpPr>
        <dsp:cNvPr id="0" name=""/>
        <dsp:cNvSpPr/>
      </dsp:nvSpPr>
      <dsp:spPr>
        <a:xfrm>
          <a:off x="0" y="3336289"/>
          <a:ext cx="5157787" cy="755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Theta0 and Theta1 between -1 and 1</a:t>
          </a:r>
        </a:p>
      </dsp:txBody>
      <dsp:txXfrm>
        <a:off x="36896" y="3373185"/>
        <a:ext cx="5083995" cy="6820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6D94-A976-B7A5-BB8A-388E10FB1D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7ED2E7-39F1-CEA8-6D68-3FB74989D9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F2F7C4-7D56-9BD7-B661-515443FAFFE6}"/>
              </a:ext>
            </a:extLst>
          </p:cNvPr>
          <p:cNvSpPr>
            <a:spLocks noGrp="1"/>
          </p:cNvSpPr>
          <p:nvPr>
            <p:ph type="dt" sz="half" idx="10"/>
          </p:nvPr>
        </p:nvSpPr>
        <p:spPr/>
        <p:txBody>
          <a:bodyPr/>
          <a:lstStyle/>
          <a:p>
            <a:fld id="{2DBCBE3E-5F1E-4A7F-B194-1468D6D8524B}" type="datetimeFigureOut">
              <a:rPr lang="en-US" smtClean="0"/>
              <a:t>1/5/2025</a:t>
            </a:fld>
            <a:endParaRPr lang="en-US"/>
          </a:p>
        </p:txBody>
      </p:sp>
      <p:sp>
        <p:nvSpPr>
          <p:cNvPr id="5" name="Footer Placeholder 4">
            <a:extLst>
              <a:ext uri="{FF2B5EF4-FFF2-40B4-BE49-F238E27FC236}">
                <a16:creationId xmlns:a16="http://schemas.microsoft.com/office/drawing/2014/main" id="{1C8C2611-1BF7-AD53-2A3E-2125919C0D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2EEC2-151E-2744-3F4B-E1E8E0C4F27B}"/>
              </a:ext>
            </a:extLst>
          </p:cNvPr>
          <p:cNvSpPr>
            <a:spLocks noGrp="1"/>
          </p:cNvSpPr>
          <p:nvPr>
            <p:ph type="sldNum" sz="quarter" idx="12"/>
          </p:nvPr>
        </p:nvSpPr>
        <p:spPr/>
        <p:txBody>
          <a:bodyPr/>
          <a:lstStyle/>
          <a:p>
            <a:fld id="{EEE65B93-3F40-4A83-B85E-DBE06A2D5B34}" type="slidenum">
              <a:rPr lang="en-US" smtClean="0"/>
              <a:t>‹#›</a:t>
            </a:fld>
            <a:endParaRPr lang="en-US"/>
          </a:p>
        </p:txBody>
      </p:sp>
    </p:spTree>
    <p:extLst>
      <p:ext uri="{BB962C8B-B14F-4D97-AF65-F5344CB8AC3E}">
        <p14:creationId xmlns:p14="http://schemas.microsoft.com/office/powerpoint/2010/main" val="300326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B492-43DB-C164-FD99-B7879EB8ED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C35987-B241-214F-2EE6-405D0F2028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C547A-9969-2B98-1486-598E10BDEE51}"/>
              </a:ext>
            </a:extLst>
          </p:cNvPr>
          <p:cNvSpPr>
            <a:spLocks noGrp="1"/>
          </p:cNvSpPr>
          <p:nvPr>
            <p:ph type="dt" sz="half" idx="10"/>
          </p:nvPr>
        </p:nvSpPr>
        <p:spPr/>
        <p:txBody>
          <a:bodyPr/>
          <a:lstStyle/>
          <a:p>
            <a:fld id="{2DBCBE3E-5F1E-4A7F-B194-1468D6D8524B}" type="datetimeFigureOut">
              <a:rPr lang="en-US" smtClean="0"/>
              <a:t>1/5/2025</a:t>
            </a:fld>
            <a:endParaRPr lang="en-US"/>
          </a:p>
        </p:txBody>
      </p:sp>
      <p:sp>
        <p:nvSpPr>
          <p:cNvPr id="5" name="Footer Placeholder 4">
            <a:extLst>
              <a:ext uri="{FF2B5EF4-FFF2-40B4-BE49-F238E27FC236}">
                <a16:creationId xmlns:a16="http://schemas.microsoft.com/office/drawing/2014/main" id="{6745243B-6CDA-E0D5-C09A-F9134C6CB0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6A8F7-7BD2-29F0-52B5-F52457B5A744}"/>
              </a:ext>
            </a:extLst>
          </p:cNvPr>
          <p:cNvSpPr>
            <a:spLocks noGrp="1"/>
          </p:cNvSpPr>
          <p:nvPr>
            <p:ph type="sldNum" sz="quarter" idx="12"/>
          </p:nvPr>
        </p:nvSpPr>
        <p:spPr/>
        <p:txBody>
          <a:bodyPr/>
          <a:lstStyle/>
          <a:p>
            <a:fld id="{EEE65B93-3F40-4A83-B85E-DBE06A2D5B34}" type="slidenum">
              <a:rPr lang="en-US" smtClean="0"/>
              <a:t>‹#›</a:t>
            </a:fld>
            <a:endParaRPr lang="en-US"/>
          </a:p>
        </p:txBody>
      </p:sp>
    </p:spTree>
    <p:extLst>
      <p:ext uri="{BB962C8B-B14F-4D97-AF65-F5344CB8AC3E}">
        <p14:creationId xmlns:p14="http://schemas.microsoft.com/office/powerpoint/2010/main" val="2074466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ED8883-1F17-4E46-455A-AF2129BA57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2CBE0A-F5D6-A405-F427-637DBBB303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7A0237-025B-CAA2-1E1C-687BE6C46CAB}"/>
              </a:ext>
            </a:extLst>
          </p:cNvPr>
          <p:cNvSpPr>
            <a:spLocks noGrp="1"/>
          </p:cNvSpPr>
          <p:nvPr>
            <p:ph type="dt" sz="half" idx="10"/>
          </p:nvPr>
        </p:nvSpPr>
        <p:spPr/>
        <p:txBody>
          <a:bodyPr/>
          <a:lstStyle/>
          <a:p>
            <a:fld id="{2DBCBE3E-5F1E-4A7F-B194-1468D6D8524B}" type="datetimeFigureOut">
              <a:rPr lang="en-US" smtClean="0"/>
              <a:t>1/5/2025</a:t>
            </a:fld>
            <a:endParaRPr lang="en-US"/>
          </a:p>
        </p:txBody>
      </p:sp>
      <p:sp>
        <p:nvSpPr>
          <p:cNvPr id="5" name="Footer Placeholder 4">
            <a:extLst>
              <a:ext uri="{FF2B5EF4-FFF2-40B4-BE49-F238E27FC236}">
                <a16:creationId xmlns:a16="http://schemas.microsoft.com/office/drawing/2014/main" id="{D5FE1E10-F9E7-2EE4-BCED-77521972D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7EF4F-7013-BBFB-38CB-6A34101AAA63}"/>
              </a:ext>
            </a:extLst>
          </p:cNvPr>
          <p:cNvSpPr>
            <a:spLocks noGrp="1"/>
          </p:cNvSpPr>
          <p:nvPr>
            <p:ph type="sldNum" sz="quarter" idx="12"/>
          </p:nvPr>
        </p:nvSpPr>
        <p:spPr/>
        <p:txBody>
          <a:bodyPr/>
          <a:lstStyle/>
          <a:p>
            <a:fld id="{EEE65B93-3F40-4A83-B85E-DBE06A2D5B34}" type="slidenum">
              <a:rPr lang="en-US" smtClean="0"/>
              <a:t>‹#›</a:t>
            </a:fld>
            <a:endParaRPr lang="en-US"/>
          </a:p>
        </p:txBody>
      </p:sp>
    </p:spTree>
    <p:extLst>
      <p:ext uri="{BB962C8B-B14F-4D97-AF65-F5344CB8AC3E}">
        <p14:creationId xmlns:p14="http://schemas.microsoft.com/office/powerpoint/2010/main" val="26694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5C3C-325D-70F7-C6B2-177473C1C9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466479-343F-0FFA-A028-677A7B5257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F6514-7C9B-A48B-1DED-8BC18C4FE546}"/>
              </a:ext>
            </a:extLst>
          </p:cNvPr>
          <p:cNvSpPr>
            <a:spLocks noGrp="1"/>
          </p:cNvSpPr>
          <p:nvPr>
            <p:ph type="dt" sz="half" idx="10"/>
          </p:nvPr>
        </p:nvSpPr>
        <p:spPr/>
        <p:txBody>
          <a:bodyPr/>
          <a:lstStyle/>
          <a:p>
            <a:fld id="{2DBCBE3E-5F1E-4A7F-B194-1468D6D8524B}" type="datetimeFigureOut">
              <a:rPr lang="en-US" smtClean="0"/>
              <a:t>1/5/2025</a:t>
            </a:fld>
            <a:endParaRPr lang="en-US"/>
          </a:p>
        </p:txBody>
      </p:sp>
      <p:sp>
        <p:nvSpPr>
          <p:cNvPr id="5" name="Footer Placeholder 4">
            <a:extLst>
              <a:ext uri="{FF2B5EF4-FFF2-40B4-BE49-F238E27FC236}">
                <a16:creationId xmlns:a16="http://schemas.microsoft.com/office/drawing/2014/main" id="{DE883409-06BA-F636-1580-8AEDBF503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E79C1-08EC-429D-04B3-69A6B711CE5E}"/>
              </a:ext>
            </a:extLst>
          </p:cNvPr>
          <p:cNvSpPr>
            <a:spLocks noGrp="1"/>
          </p:cNvSpPr>
          <p:nvPr>
            <p:ph type="sldNum" sz="quarter" idx="12"/>
          </p:nvPr>
        </p:nvSpPr>
        <p:spPr/>
        <p:txBody>
          <a:bodyPr/>
          <a:lstStyle/>
          <a:p>
            <a:fld id="{EEE65B93-3F40-4A83-B85E-DBE06A2D5B34}" type="slidenum">
              <a:rPr lang="en-US" smtClean="0"/>
              <a:t>‹#›</a:t>
            </a:fld>
            <a:endParaRPr lang="en-US"/>
          </a:p>
        </p:txBody>
      </p:sp>
    </p:spTree>
    <p:extLst>
      <p:ext uri="{BB962C8B-B14F-4D97-AF65-F5344CB8AC3E}">
        <p14:creationId xmlns:p14="http://schemas.microsoft.com/office/powerpoint/2010/main" val="325962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99EF-486A-4B78-EB0B-6E3EC0F478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9A22F7-A1F8-67CB-74D5-1B29034685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10B324-013B-2425-0040-CCAB35D09F85}"/>
              </a:ext>
            </a:extLst>
          </p:cNvPr>
          <p:cNvSpPr>
            <a:spLocks noGrp="1"/>
          </p:cNvSpPr>
          <p:nvPr>
            <p:ph type="dt" sz="half" idx="10"/>
          </p:nvPr>
        </p:nvSpPr>
        <p:spPr/>
        <p:txBody>
          <a:bodyPr/>
          <a:lstStyle/>
          <a:p>
            <a:fld id="{2DBCBE3E-5F1E-4A7F-B194-1468D6D8524B}" type="datetimeFigureOut">
              <a:rPr lang="en-US" smtClean="0"/>
              <a:t>1/5/2025</a:t>
            </a:fld>
            <a:endParaRPr lang="en-US"/>
          </a:p>
        </p:txBody>
      </p:sp>
      <p:sp>
        <p:nvSpPr>
          <p:cNvPr id="5" name="Footer Placeholder 4">
            <a:extLst>
              <a:ext uri="{FF2B5EF4-FFF2-40B4-BE49-F238E27FC236}">
                <a16:creationId xmlns:a16="http://schemas.microsoft.com/office/drawing/2014/main" id="{0AEC2EA1-DCF0-1FFF-AD56-75DA129CB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E21E3-C7A9-3AAF-7FAA-0D0B3B993733}"/>
              </a:ext>
            </a:extLst>
          </p:cNvPr>
          <p:cNvSpPr>
            <a:spLocks noGrp="1"/>
          </p:cNvSpPr>
          <p:nvPr>
            <p:ph type="sldNum" sz="quarter" idx="12"/>
          </p:nvPr>
        </p:nvSpPr>
        <p:spPr/>
        <p:txBody>
          <a:bodyPr/>
          <a:lstStyle/>
          <a:p>
            <a:fld id="{EEE65B93-3F40-4A83-B85E-DBE06A2D5B34}" type="slidenum">
              <a:rPr lang="en-US" smtClean="0"/>
              <a:t>‹#›</a:t>
            </a:fld>
            <a:endParaRPr lang="en-US"/>
          </a:p>
        </p:txBody>
      </p:sp>
    </p:spTree>
    <p:extLst>
      <p:ext uri="{BB962C8B-B14F-4D97-AF65-F5344CB8AC3E}">
        <p14:creationId xmlns:p14="http://schemas.microsoft.com/office/powerpoint/2010/main" val="366618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C1C5-65E6-C958-BFF4-0F61C51A12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056015-F739-F3C3-8C1E-185EDE979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EE28DF-4D23-D68A-5645-CF6347C830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AE8F0B-32C6-AA1A-0598-77B49FE58B15}"/>
              </a:ext>
            </a:extLst>
          </p:cNvPr>
          <p:cNvSpPr>
            <a:spLocks noGrp="1"/>
          </p:cNvSpPr>
          <p:nvPr>
            <p:ph type="dt" sz="half" idx="10"/>
          </p:nvPr>
        </p:nvSpPr>
        <p:spPr/>
        <p:txBody>
          <a:bodyPr/>
          <a:lstStyle/>
          <a:p>
            <a:fld id="{2DBCBE3E-5F1E-4A7F-B194-1468D6D8524B}" type="datetimeFigureOut">
              <a:rPr lang="en-US" smtClean="0"/>
              <a:t>1/5/2025</a:t>
            </a:fld>
            <a:endParaRPr lang="en-US"/>
          </a:p>
        </p:txBody>
      </p:sp>
      <p:sp>
        <p:nvSpPr>
          <p:cNvPr id="6" name="Footer Placeholder 5">
            <a:extLst>
              <a:ext uri="{FF2B5EF4-FFF2-40B4-BE49-F238E27FC236}">
                <a16:creationId xmlns:a16="http://schemas.microsoft.com/office/drawing/2014/main" id="{35C97D35-2C85-F595-CFF1-BA8EA8ACE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D894E-868C-EB2D-3134-2A31C9447600}"/>
              </a:ext>
            </a:extLst>
          </p:cNvPr>
          <p:cNvSpPr>
            <a:spLocks noGrp="1"/>
          </p:cNvSpPr>
          <p:nvPr>
            <p:ph type="sldNum" sz="quarter" idx="12"/>
          </p:nvPr>
        </p:nvSpPr>
        <p:spPr/>
        <p:txBody>
          <a:bodyPr/>
          <a:lstStyle/>
          <a:p>
            <a:fld id="{EEE65B93-3F40-4A83-B85E-DBE06A2D5B34}" type="slidenum">
              <a:rPr lang="en-US" smtClean="0"/>
              <a:t>‹#›</a:t>
            </a:fld>
            <a:endParaRPr lang="en-US"/>
          </a:p>
        </p:txBody>
      </p:sp>
    </p:spTree>
    <p:extLst>
      <p:ext uri="{BB962C8B-B14F-4D97-AF65-F5344CB8AC3E}">
        <p14:creationId xmlns:p14="http://schemas.microsoft.com/office/powerpoint/2010/main" val="250848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88A0-3199-0B8A-BB30-6C05BBF6A1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C78382-86FC-A433-0A23-DD31F4A68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262CF5-6296-65D5-0119-A0C74ECAD5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7B812B-32C2-C912-7308-A1D91838A5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AE7430-4D06-F6FE-86AF-485428691C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F0BB46-513C-4C1C-0136-45C8E467B5BF}"/>
              </a:ext>
            </a:extLst>
          </p:cNvPr>
          <p:cNvSpPr>
            <a:spLocks noGrp="1"/>
          </p:cNvSpPr>
          <p:nvPr>
            <p:ph type="dt" sz="half" idx="10"/>
          </p:nvPr>
        </p:nvSpPr>
        <p:spPr/>
        <p:txBody>
          <a:bodyPr/>
          <a:lstStyle/>
          <a:p>
            <a:fld id="{2DBCBE3E-5F1E-4A7F-B194-1468D6D8524B}" type="datetimeFigureOut">
              <a:rPr lang="en-US" smtClean="0"/>
              <a:t>1/5/2025</a:t>
            </a:fld>
            <a:endParaRPr lang="en-US"/>
          </a:p>
        </p:txBody>
      </p:sp>
      <p:sp>
        <p:nvSpPr>
          <p:cNvPr id="8" name="Footer Placeholder 7">
            <a:extLst>
              <a:ext uri="{FF2B5EF4-FFF2-40B4-BE49-F238E27FC236}">
                <a16:creationId xmlns:a16="http://schemas.microsoft.com/office/drawing/2014/main" id="{ECB1B579-473B-972B-8AA5-40DC198B6C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C70205-2E91-7A83-4E6A-D9428B99B13D}"/>
              </a:ext>
            </a:extLst>
          </p:cNvPr>
          <p:cNvSpPr>
            <a:spLocks noGrp="1"/>
          </p:cNvSpPr>
          <p:nvPr>
            <p:ph type="sldNum" sz="quarter" idx="12"/>
          </p:nvPr>
        </p:nvSpPr>
        <p:spPr/>
        <p:txBody>
          <a:bodyPr/>
          <a:lstStyle/>
          <a:p>
            <a:fld id="{EEE65B93-3F40-4A83-B85E-DBE06A2D5B34}" type="slidenum">
              <a:rPr lang="en-US" smtClean="0"/>
              <a:t>‹#›</a:t>
            </a:fld>
            <a:endParaRPr lang="en-US"/>
          </a:p>
        </p:txBody>
      </p:sp>
    </p:spTree>
    <p:extLst>
      <p:ext uri="{BB962C8B-B14F-4D97-AF65-F5344CB8AC3E}">
        <p14:creationId xmlns:p14="http://schemas.microsoft.com/office/powerpoint/2010/main" val="96116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1467-8ABA-28F5-ED5D-D2CCE2AF2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42E7E4-24FC-93AB-74BF-5DCFB1F63FC8}"/>
              </a:ext>
            </a:extLst>
          </p:cNvPr>
          <p:cNvSpPr>
            <a:spLocks noGrp="1"/>
          </p:cNvSpPr>
          <p:nvPr>
            <p:ph type="dt" sz="half" idx="10"/>
          </p:nvPr>
        </p:nvSpPr>
        <p:spPr/>
        <p:txBody>
          <a:bodyPr/>
          <a:lstStyle/>
          <a:p>
            <a:fld id="{2DBCBE3E-5F1E-4A7F-B194-1468D6D8524B}" type="datetimeFigureOut">
              <a:rPr lang="en-US" smtClean="0"/>
              <a:t>1/5/2025</a:t>
            </a:fld>
            <a:endParaRPr lang="en-US"/>
          </a:p>
        </p:txBody>
      </p:sp>
      <p:sp>
        <p:nvSpPr>
          <p:cNvPr id="4" name="Footer Placeholder 3">
            <a:extLst>
              <a:ext uri="{FF2B5EF4-FFF2-40B4-BE49-F238E27FC236}">
                <a16:creationId xmlns:a16="http://schemas.microsoft.com/office/drawing/2014/main" id="{C35A3D16-6D46-A2E8-2B5E-621C737488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4B633F-7CE4-F184-EA2F-9DDC52E15A36}"/>
              </a:ext>
            </a:extLst>
          </p:cNvPr>
          <p:cNvSpPr>
            <a:spLocks noGrp="1"/>
          </p:cNvSpPr>
          <p:nvPr>
            <p:ph type="sldNum" sz="quarter" idx="12"/>
          </p:nvPr>
        </p:nvSpPr>
        <p:spPr/>
        <p:txBody>
          <a:bodyPr/>
          <a:lstStyle/>
          <a:p>
            <a:fld id="{EEE65B93-3F40-4A83-B85E-DBE06A2D5B34}" type="slidenum">
              <a:rPr lang="en-US" smtClean="0"/>
              <a:t>‹#›</a:t>
            </a:fld>
            <a:endParaRPr lang="en-US"/>
          </a:p>
        </p:txBody>
      </p:sp>
    </p:spTree>
    <p:extLst>
      <p:ext uri="{BB962C8B-B14F-4D97-AF65-F5344CB8AC3E}">
        <p14:creationId xmlns:p14="http://schemas.microsoft.com/office/powerpoint/2010/main" val="34514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DC1503-91CA-BD27-35CE-3C498DB9117B}"/>
              </a:ext>
            </a:extLst>
          </p:cNvPr>
          <p:cNvSpPr>
            <a:spLocks noGrp="1"/>
          </p:cNvSpPr>
          <p:nvPr>
            <p:ph type="dt" sz="half" idx="10"/>
          </p:nvPr>
        </p:nvSpPr>
        <p:spPr/>
        <p:txBody>
          <a:bodyPr/>
          <a:lstStyle/>
          <a:p>
            <a:fld id="{2DBCBE3E-5F1E-4A7F-B194-1468D6D8524B}" type="datetimeFigureOut">
              <a:rPr lang="en-US" smtClean="0"/>
              <a:t>1/5/2025</a:t>
            </a:fld>
            <a:endParaRPr lang="en-US"/>
          </a:p>
        </p:txBody>
      </p:sp>
      <p:sp>
        <p:nvSpPr>
          <p:cNvPr id="3" name="Footer Placeholder 2">
            <a:extLst>
              <a:ext uri="{FF2B5EF4-FFF2-40B4-BE49-F238E27FC236}">
                <a16:creationId xmlns:a16="http://schemas.microsoft.com/office/drawing/2014/main" id="{CCDFEA67-EA6F-8B7C-EA8C-7A29643644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940B73-42A5-5E90-10F4-6391D969997B}"/>
              </a:ext>
            </a:extLst>
          </p:cNvPr>
          <p:cNvSpPr>
            <a:spLocks noGrp="1"/>
          </p:cNvSpPr>
          <p:nvPr>
            <p:ph type="sldNum" sz="quarter" idx="12"/>
          </p:nvPr>
        </p:nvSpPr>
        <p:spPr/>
        <p:txBody>
          <a:bodyPr/>
          <a:lstStyle/>
          <a:p>
            <a:fld id="{EEE65B93-3F40-4A83-B85E-DBE06A2D5B34}" type="slidenum">
              <a:rPr lang="en-US" smtClean="0"/>
              <a:t>‹#›</a:t>
            </a:fld>
            <a:endParaRPr lang="en-US"/>
          </a:p>
        </p:txBody>
      </p:sp>
    </p:spTree>
    <p:extLst>
      <p:ext uri="{BB962C8B-B14F-4D97-AF65-F5344CB8AC3E}">
        <p14:creationId xmlns:p14="http://schemas.microsoft.com/office/powerpoint/2010/main" val="205705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10A8-27C8-39C3-E7F5-2AAC9E360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D046D9-5829-AFBB-F8F0-BEE1151338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0DD738-4905-7263-1D01-21B0A831B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EE55AC-68BD-0F78-F48E-60C0D3942981}"/>
              </a:ext>
            </a:extLst>
          </p:cNvPr>
          <p:cNvSpPr>
            <a:spLocks noGrp="1"/>
          </p:cNvSpPr>
          <p:nvPr>
            <p:ph type="dt" sz="half" idx="10"/>
          </p:nvPr>
        </p:nvSpPr>
        <p:spPr/>
        <p:txBody>
          <a:bodyPr/>
          <a:lstStyle/>
          <a:p>
            <a:fld id="{2DBCBE3E-5F1E-4A7F-B194-1468D6D8524B}" type="datetimeFigureOut">
              <a:rPr lang="en-US" smtClean="0"/>
              <a:t>1/5/2025</a:t>
            </a:fld>
            <a:endParaRPr lang="en-US"/>
          </a:p>
        </p:txBody>
      </p:sp>
      <p:sp>
        <p:nvSpPr>
          <p:cNvPr id="6" name="Footer Placeholder 5">
            <a:extLst>
              <a:ext uri="{FF2B5EF4-FFF2-40B4-BE49-F238E27FC236}">
                <a16:creationId xmlns:a16="http://schemas.microsoft.com/office/drawing/2014/main" id="{5B79D410-BB9A-20A5-361A-696A339F57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3EE22F-12CF-6899-6CE1-EE8B33C8FA30}"/>
              </a:ext>
            </a:extLst>
          </p:cNvPr>
          <p:cNvSpPr>
            <a:spLocks noGrp="1"/>
          </p:cNvSpPr>
          <p:nvPr>
            <p:ph type="sldNum" sz="quarter" idx="12"/>
          </p:nvPr>
        </p:nvSpPr>
        <p:spPr/>
        <p:txBody>
          <a:bodyPr/>
          <a:lstStyle/>
          <a:p>
            <a:fld id="{EEE65B93-3F40-4A83-B85E-DBE06A2D5B34}" type="slidenum">
              <a:rPr lang="en-US" smtClean="0"/>
              <a:t>‹#›</a:t>
            </a:fld>
            <a:endParaRPr lang="en-US"/>
          </a:p>
        </p:txBody>
      </p:sp>
    </p:spTree>
    <p:extLst>
      <p:ext uri="{BB962C8B-B14F-4D97-AF65-F5344CB8AC3E}">
        <p14:creationId xmlns:p14="http://schemas.microsoft.com/office/powerpoint/2010/main" val="282711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1783-4FD0-6D26-08B6-959F5A8FB0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1228BD-28AF-F288-61C8-4A407CE052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9AAFC9-60C1-85E6-4E31-A928A5417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661184-06CF-086D-D579-C1B961FC70CE}"/>
              </a:ext>
            </a:extLst>
          </p:cNvPr>
          <p:cNvSpPr>
            <a:spLocks noGrp="1"/>
          </p:cNvSpPr>
          <p:nvPr>
            <p:ph type="dt" sz="half" idx="10"/>
          </p:nvPr>
        </p:nvSpPr>
        <p:spPr/>
        <p:txBody>
          <a:bodyPr/>
          <a:lstStyle/>
          <a:p>
            <a:fld id="{2DBCBE3E-5F1E-4A7F-B194-1468D6D8524B}" type="datetimeFigureOut">
              <a:rPr lang="en-US" smtClean="0"/>
              <a:t>1/5/2025</a:t>
            </a:fld>
            <a:endParaRPr lang="en-US"/>
          </a:p>
        </p:txBody>
      </p:sp>
      <p:sp>
        <p:nvSpPr>
          <p:cNvPr id="6" name="Footer Placeholder 5">
            <a:extLst>
              <a:ext uri="{FF2B5EF4-FFF2-40B4-BE49-F238E27FC236}">
                <a16:creationId xmlns:a16="http://schemas.microsoft.com/office/drawing/2014/main" id="{16E63034-B054-77DE-131E-9C9EA00E5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CA456E-80B2-293F-147A-04AC650C8624}"/>
              </a:ext>
            </a:extLst>
          </p:cNvPr>
          <p:cNvSpPr>
            <a:spLocks noGrp="1"/>
          </p:cNvSpPr>
          <p:nvPr>
            <p:ph type="sldNum" sz="quarter" idx="12"/>
          </p:nvPr>
        </p:nvSpPr>
        <p:spPr/>
        <p:txBody>
          <a:bodyPr/>
          <a:lstStyle/>
          <a:p>
            <a:fld id="{EEE65B93-3F40-4A83-B85E-DBE06A2D5B34}" type="slidenum">
              <a:rPr lang="en-US" smtClean="0"/>
              <a:t>‹#›</a:t>
            </a:fld>
            <a:endParaRPr lang="en-US"/>
          </a:p>
        </p:txBody>
      </p:sp>
    </p:spTree>
    <p:extLst>
      <p:ext uri="{BB962C8B-B14F-4D97-AF65-F5344CB8AC3E}">
        <p14:creationId xmlns:p14="http://schemas.microsoft.com/office/powerpoint/2010/main" val="253052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69744A-89AD-63FE-5ED0-0557BEB5DF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BCBC37-A8A5-9FB9-5C4B-8D55D41882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C05CB5-0A4E-375E-9F5A-CA225FD2CB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BCBE3E-5F1E-4A7F-B194-1468D6D8524B}" type="datetimeFigureOut">
              <a:rPr lang="en-US" smtClean="0"/>
              <a:t>1/5/2025</a:t>
            </a:fld>
            <a:endParaRPr lang="en-US"/>
          </a:p>
        </p:txBody>
      </p:sp>
      <p:sp>
        <p:nvSpPr>
          <p:cNvPr id="5" name="Footer Placeholder 4">
            <a:extLst>
              <a:ext uri="{FF2B5EF4-FFF2-40B4-BE49-F238E27FC236}">
                <a16:creationId xmlns:a16="http://schemas.microsoft.com/office/drawing/2014/main" id="{6B1496CA-DC0B-4BB2-9C9F-F7D246E69C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38F9358-4A3E-4E99-42FE-7D6C4530E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E65B93-3F40-4A83-B85E-DBE06A2D5B34}" type="slidenum">
              <a:rPr lang="en-US" smtClean="0"/>
              <a:t>‹#›</a:t>
            </a:fld>
            <a:endParaRPr lang="en-US"/>
          </a:p>
        </p:txBody>
      </p:sp>
    </p:spTree>
    <p:extLst>
      <p:ext uri="{BB962C8B-B14F-4D97-AF65-F5344CB8AC3E}">
        <p14:creationId xmlns:p14="http://schemas.microsoft.com/office/powerpoint/2010/main" val="2245504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ecad.e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2E28338-67DC-EB90-874E-CF6B68E908E4}"/>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ClimateWins</a:t>
            </a:r>
            <a:br>
              <a:rPr lang="en-US" sz="4800">
                <a:solidFill>
                  <a:srgbClr val="FFFFFF"/>
                </a:solidFill>
              </a:rPr>
            </a:br>
            <a:r>
              <a:rPr lang="en-US" sz="4800">
                <a:solidFill>
                  <a:srgbClr val="FFFFFF"/>
                </a:solidFill>
              </a:rPr>
              <a:t>Using machine learning to predict climate change consequences</a:t>
            </a:r>
          </a:p>
        </p:txBody>
      </p:sp>
      <p:sp>
        <p:nvSpPr>
          <p:cNvPr id="3" name="Subtitle 2">
            <a:extLst>
              <a:ext uri="{FF2B5EF4-FFF2-40B4-BE49-F238E27FC236}">
                <a16:creationId xmlns:a16="http://schemas.microsoft.com/office/drawing/2014/main" id="{27238143-0CE1-48FE-B894-41EB4EA9B22E}"/>
              </a:ext>
            </a:extLst>
          </p:cNvPr>
          <p:cNvSpPr>
            <a:spLocks noGrp="1"/>
          </p:cNvSpPr>
          <p:nvPr>
            <p:ph type="subTitle" idx="1"/>
          </p:nvPr>
        </p:nvSpPr>
        <p:spPr>
          <a:xfrm>
            <a:off x="1350682" y="4870824"/>
            <a:ext cx="10005951" cy="1458258"/>
          </a:xfrm>
        </p:spPr>
        <p:txBody>
          <a:bodyPr anchor="ctr">
            <a:normAutofit/>
          </a:bodyPr>
          <a:lstStyle/>
          <a:p>
            <a:pPr algn="l"/>
            <a:r>
              <a:rPr lang="en-US" dirty="0"/>
              <a:t>Interim Report, Joan Gandy, 01/05/2024</a:t>
            </a:r>
            <a:endParaRPr lang="en-US"/>
          </a:p>
          <a:p>
            <a:pPr algn="l"/>
            <a:endParaRPr lang="en-US"/>
          </a:p>
        </p:txBody>
      </p:sp>
    </p:spTree>
    <p:extLst>
      <p:ext uri="{BB962C8B-B14F-4D97-AF65-F5344CB8AC3E}">
        <p14:creationId xmlns:p14="http://schemas.microsoft.com/office/powerpoint/2010/main" val="172270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2B7D9-AE7E-36BF-479E-CF75B8FDAE95}"/>
              </a:ext>
            </a:extLst>
          </p:cNvPr>
          <p:cNvSpPr>
            <a:spLocks noGrp="1"/>
          </p:cNvSpPr>
          <p:nvPr>
            <p:ph type="title"/>
          </p:nvPr>
        </p:nvSpPr>
        <p:spPr>
          <a:xfrm>
            <a:off x="761803" y="350196"/>
            <a:ext cx="4646904" cy="1624520"/>
          </a:xfrm>
        </p:spPr>
        <p:txBody>
          <a:bodyPr anchor="ctr">
            <a:normAutofit/>
          </a:bodyPr>
          <a:lstStyle/>
          <a:p>
            <a:r>
              <a:rPr lang="en-US" sz="3700" dirty="0"/>
              <a:t>Question #1</a:t>
            </a:r>
            <a:br>
              <a:rPr lang="en-US" sz="3700" dirty="0"/>
            </a:br>
            <a:r>
              <a:rPr lang="en-US" sz="3700" dirty="0"/>
              <a:t>Can pleasant weather be forecasted?</a:t>
            </a:r>
          </a:p>
        </p:txBody>
      </p:sp>
      <p:sp>
        <p:nvSpPr>
          <p:cNvPr id="3" name="Content Placeholder 2">
            <a:extLst>
              <a:ext uri="{FF2B5EF4-FFF2-40B4-BE49-F238E27FC236}">
                <a16:creationId xmlns:a16="http://schemas.microsoft.com/office/drawing/2014/main" id="{20A64BBD-8C90-490B-4574-ED75740ABA3A}"/>
              </a:ext>
            </a:extLst>
          </p:cNvPr>
          <p:cNvSpPr>
            <a:spLocks noGrp="1"/>
          </p:cNvSpPr>
          <p:nvPr>
            <p:ph idx="1"/>
          </p:nvPr>
        </p:nvSpPr>
        <p:spPr>
          <a:xfrm>
            <a:off x="761802" y="2743200"/>
            <a:ext cx="4646905" cy="3613149"/>
          </a:xfrm>
        </p:spPr>
        <p:txBody>
          <a:bodyPr anchor="ctr">
            <a:normAutofit/>
          </a:bodyPr>
          <a:lstStyle/>
          <a:p>
            <a:r>
              <a:rPr lang="en-US" sz="1400"/>
              <a:t>Tested using three machine learning models </a:t>
            </a:r>
          </a:p>
          <a:p>
            <a:r>
              <a:rPr lang="en-US" sz="1400">
                <a:hlinkClick r:id="rId2"/>
              </a:rPr>
              <a:t>Used European Climate Assessment Data Set</a:t>
            </a:r>
            <a:endParaRPr lang="en-US" sz="1400"/>
          </a:p>
          <a:p>
            <a:pPr lvl="1"/>
            <a:r>
              <a:rPr lang="en-US" sz="1400"/>
              <a:t>Temperature, wind speed, snow, global radiation from 18 European weather stations from 1960-2022</a:t>
            </a:r>
          </a:p>
          <a:p>
            <a:r>
              <a:rPr lang="en-US" sz="1400"/>
              <a:t>Hypotheses</a:t>
            </a:r>
          </a:p>
          <a:p>
            <a:pPr lvl="1"/>
            <a:r>
              <a:rPr lang="en-US" sz="1400"/>
              <a:t>#1. The model that best predicts pleasant weather will predict consequences of climate change most accurately.</a:t>
            </a:r>
          </a:p>
          <a:p>
            <a:pPr lvl="1"/>
            <a:r>
              <a:rPr lang="en-US" sz="1400"/>
              <a:t>#2. Mean temperatures will have risen at all weather stations from 1960-2022.</a:t>
            </a:r>
          </a:p>
          <a:p>
            <a:pPr lvl="1"/>
            <a:r>
              <a:rPr lang="en-US" sz="1400"/>
              <a:t>#3. K Nearest Neighbor model will predict pleasant weather more accurately than other models.</a:t>
            </a:r>
          </a:p>
          <a:p>
            <a:endParaRPr lang="en-US" sz="1400"/>
          </a:p>
        </p:txBody>
      </p:sp>
      <p:pic>
        <p:nvPicPr>
          <p:cNvPr id="5" name="Picture 4" descr="Snow angel pattern">
            <a:extLst>
              <a:ext uri="{FF2B5EF4-FFF2-40B4-BE49-F238E27FC236}">
                <a16:creationId xmlns:a16="http://schemas.microsoft.com/office/drawing/2014/main" id="{CD305C19-2838-D3C8-1A17-E350787D9B3A}"/>
              </a:ext>
            </a:extLst>
          </p:cNvPr>
          <p:cNvPicPr>
            <a:picLocks noChangeAspect="1"/>
          </p:cNvPicPr>
          <p:nvPr/>
        </p:nvPicPr>
        <p:blipFill>
          <a:blip r:embed="rId3"/>
          <a:srcRect l="28993" r="11606" b="-2"/>
          <a:stretch/>
        </p:blipFill>
        <p:spPr>
          <a:xfrm>
            <a:off x="6096000" y="1"/>
            <a:ext cx="6102825" cy="6858000"/>
          </a:xfrm>
          <a:prstGeom prst="rect">
            <a:avLst/>
          </a:prstGeom>
        </p:spPr>
      </p:pic>
    </p:spTree>
    <p:extLst>
      <p:ext uri="{BB962C8B-B14F-4D97-AF65-F5344CB8AC3E}">
        <p14:creationId xmlns:p14="http://schemas.microsoft.com/office/powerpoint/2010/main" val="2136839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9E0B34-E8D5-A6F2-E6A3-0926181AF200}"/>
              </a:ext>
            </a:extLst>
          </p:cNvPr>
          <p:cNvSpPr>
            <a:spLocks noGrp="1"/>
          </p:cNvSpPr>
          <p:nvPr>
            <p:ph type="title"/>
          </p:nvPr>
        </p:nvSpPr>
        <p:spPr>
          <a:xfrm>
            <a:off x="335280" y="350196"/>
            <a:ext cx="5073427" cy="1624520"/>
          </a:xfrm>
        </p:spPr>
        <p:txBody>
          <a:bodyPr vert="horz" lIns="91440" tIns="45720" rIns="91440" bIns="45720" rtlCol="0" anchor="ctr">
            <a:normAutofit/>
          </a:bodyPr>
          <a:lstStyle/>
          <a:p>
            <a:r>
              <a:rPr lang="en-US" sz="4000" dirty="0"/>
              <a:t>Data Bias and Accuracy</a:t>
            </a:r>
          </a:p>
        </p:txBody>
      </p:sp>
      <p:sp>
        <p:nvSpPr>
          <p:cNvPr id="4" name="Text Placeholder 3">
            <a:extLst>
              <a:ext uri="{FF2B5EF4-FFF2-40B4-BE49-F238E27FC236}">
                <a16:creationId xmlns:a16="http://schemas.microsoft.com/office/drawing/2014/main" id="{D9E78921-4903-4861-E8BC-0A149A3A664C}"/>
              </a:ext>
            </a:extLst>
          </p:cNvPr>
          <p:cNvSpPr>
            <a:spLocks noGrp="1"/>
          </p:cNvSpPr>
          <p:nvPr>
            <p:ph type="body" sz="half" idx="2"/>
          </p:nvPr>
        </p:nvSpPr>
        <p:spPr>
          <a:xfrm>
            <a:off x="761802" y="2286000"/>
            <a:ext cx="4646905" cy="4070350"/>
          </a:xfrm>
        </p:spPr>
        <p:txBody>
          <a:bodyPr vert="horz" lIns="91440" tIns="45720" rIns="91440" bIns="45720" rtlCol="0" anchor="ctr">
            <a:normAutofit lnSpcReduction="10000"/>
          </a:bodyPr>
          <a:lstStyle/>
          <a:p>
            <a:pPr indent="-228600">
              <a:buFont typeface="Arial" panose="020B0604020202020204" pitchFamily="34" charset="0"/>
              <a:buChar char="•"/>
            </a:pPr>
            <a:r>
              <a:rPr lang="en-US" sz="2000" dirty="0"/>
              <a:t>Accuracy</a:t>
            </a:r>
          </a:p>
          <a:p>
            <a:pPr lvl="1" indent="-228600">
              <a:buFont typeface="Arial" panose="020B0604020202020204" pitchFamily="34" charset="0"/>
              <a:buChar char="•"/>
            </a:pPr>
            <a:r>
              <a:rPr lang="en-US" sz="1800" dirty="0"/>
              <a:t>Improvements in technology mean older data may be less accurate than more recent data.</a:t>
            </a:r>
          </a:p>
          <a:p>
            <a:pPr indent="-228600">
              <a:buFont typeface="Arial" panose="020B0604020202020204" pitchFamily="34" charset="0"/>
              <a:buChar char="•"/>
            </a:pPr>
            <a:r>
              <a:rPr lang="en-US" sz="2000" dirty="0"/>
              <a:t>Location Bias</a:t>
            </a:r>
          </a:p>
          <a:p>
            <a:pPr lvl="1" indent="-228600">
              <a:buFont typeface="Arial" panose="020B0604020202020204" pitchFamily="34" charset="0"/>
              <a:buChar char="•"/>
            </a:pPr>
            <a:r>
              <a:rPr lang="en-US" sz="1800" dirty="0"/>
              <a:t>Data is geographically limited to 18 European weather stations. Results not applicable to global weather patterns.</a:t>
            </a:r>
          </a:p>
          <a:p>
            <a:pPr indent="-228600">
              <a:buFont typeface="Arial" panose="020B0604020202020204" pitchFamily="34" charset="0"/>
              <a:buChar char="•"/>
            </a:pPr>
            <a:r>
              <a:rPr lang="en-US" sz="2000" dirty="0"/>
              <a:t>Analysis Bias</a:t>
            </a:r>
          </a:p>
          <a:p>
            <a:pPr lvl="1" indent="-228600">
              <a:buFont typeface="Arial" panose="020B0604020202020204" pitchFamily="34" charset="0"/>
              <a:buChar char="•"/>
            </a:pPr>
            <a:r>
              <a:rPr lang="en-US" sz="1800" dirty="0"/>
              <a:t>Pleasant weather is defined by </a:t>
            </a:r>
            <a:r>
              <a:rPr lang="en-US" sz="1800" dirty="0" err="1"/>
              <a:t>ClimateWins</a:t>
            </a:r>
            <a:r>
              <a:rPr lang="en-US" sz="1800" dirty="0"/>
              <a:t> as weather where people are comfortable participating in typical outdoor activities. However, this is a subjective definition. </a:t>
            </a:r>
          </a:p>
          <a:p>
            <a:endParaRPr lang="en-US" sz="2000" dirty="0"/>
          </a:p>
        </p:txBody>
      </p:sp>
      <p:pic>
        <p:nvPicPr>
          <p:cNvPr id="6" name="Picture 5" descr="World map with flight paths">
            <a:extLst>
              <a:ext uri="{FF2B5EF4-FFF2-40B4-BE49-F238E27FC236}">
                <a16:creationId xmlns:a16="http://schemas.microsoft.com/office/drawing/2014/main" id="{CFFF086A-E51C-26F3-FC4D-1B895933F401}"/>
              </a:ext>
            </a:extLst>
          </p:cNvPr>
          <p:cNvPicPr>
            <a:picLocks noChangeAspect="1"/>
          </p:cNvPicPr>
          <p:nvPr/>
        </p:nvPicPr>
        <p:blipFill>
          <a:blip r:embed="rId2"/>
          <a:srcRect l="15910" r="23356"/>
          <a:stretch/>
        </p:blipFill>
        <p:spPr>
          <a:xfrm>
            <a:off x="6096000" y="1"/>
            <a:ext cx="6102825" cy="6858000"/>
          </a:xfrm>
          <a:prstGeom prst="rect">
            <a:avLst/>
          </a:prstGeom>
        </p:spPr>
      </p:pic>
    </p:spTree>
    <p:extLst>
      <p:ext uri="{BB962C8B-B14F-4D97-AF65-F5344CB8AC3E}">
        <p14:creationId xmlns:p14="http://schemas.microsoft.com/office/powerpoint/2010/main" val="2747474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2C37-702B-6703-0310-1012D745FF55}"/>
              </a:ext>
            </a:extLst>
          </p:cNvPr>
          <p:cNvSpPr>
            <a:spLocks noGrp="1"/>
          </p:cNvSpPr>
          <p:nvPr>
            <p:ph type="title"/>
          </p:nvPr>
        </p:nvSpPr>
        <p:spPr/>
        <p:txBody>
          <a:bodyPr/>
          <a:lstStyle/>
          <a:p>
            <a:r>
              <a:rPr lang="en-US" dirty="0"/>
              <a:t>Data Optimization</a:t>
            </a:r>
          </a:p>
        </p:txBody>
      </p:sp>
      <p:sp>
        <p:nvSpPr>
          <p:cNvPr id="3" name="Text Placeholder 2">
            <a:extLst>
              <a:ext uri="{FF2B5EF4-FFF2-40B4-BE49-F238E27FC236}">
                <a16:creationId xmlns:a16="http://schemas.microsoft.com/office/drawing/2014/main" id="{A03EBB1D-76B3-B3C1-7085-B85CE22CF14D}"/>
              </a:ext>
            </a:extLst>
          </p:cNvPr>
          <p:cNvSpPr>
            <a:spLocks noGrp="1"/>
          </p:cNvSpPr>
          <p:nvPr>
            <p:ph type="body" idx="1"/>
          </p:nvPr>
        </p:nvSpPr>
        <p:spPr>
          <a:xfrm>
            <a:off x="839788" y="1179512"/>
            <a:ext cx="5157787" cy="823913"/>
          </a:xfrm>
        </p:spPr>
        <p:txBody>
          <a:bodyPr/>
          <a:lstStyle/>
          <a:p>
            <a:r>
              <a:rPr lang="en-US" dirty="0"/>
              <a:t>Gradient Descent Methods</a:t>
            </a:r>
          </a:p>
        </p:txBody>
      </p:sp>
      <p:graphicFrame>
        <p:nvGraphicFramePr>
          <p:cNvPr id="12" name="Content Placeholder 3">
            <a:extLst>
              <a:ext uri="{FF2B5EF4-FFF2-40B4-BE49-F238E27FC236}">
                <a16:creationId xmlns:a16="http://schemas.microsoft.com/office/drawing/2014/main" id="{D0A10BA5-1C78-CA10-7D91-C7A33CD362A8}"/>
              </a:ext>
            </a:extLst>
          </p:cNvPr>
          <p:cNvGraphicFramePr>
            <a:graphicFrameLocks noGrp="1"/>
          </p:cNvGraphicFramePr>
          <p:nvPr>
            <p:ph sz="half" idx="2"/>
          </p:nvPr>
        </p:nvGraphicFramePr>
        <p:xfrm>
          <a:off x="839788" y="2003425"/>
          <a:ext cx="5157787" cy="4186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CF2EE1BD-2682-BB77-284D-3906B503F76F}"/>
              </a:ext>
            </a:extLst>
          </p:cNvPr>
          <p:cNvSpPr>
            <a:spLocks noGrp="1"/>
          </p:cNvSpPr>
          <p:nvPr>
            <p:ph type="body" sz="quarter" idx="3"/>
          </p:nvPr>
        </p:nvSpPr>
        <p:spPr>
          <a:xfrm>
            <a:off x="6172200" y="1179512"/>
            <a:ext cx="5183188" cy="823913"/>
          </a:xfrm>
        </p:spPr>
        <p:txBody>
          <a:bodyPr/>
          <a:lstStyle/>
          <a:p>
            <a:r>
              <a:rPr lang="en-US" dirty="0"/>
              <a:t>Results</a:t>
            </a:r>
          </a:p>
        </p:txBody>
      </p:sp>
      <p:pic>
        <p:nvPicPr>
          <p:cNvPr id="9" name="Picture 8">
            <a:extLst>
              <a:ext uri="{FF2B5EF4-FFF2-40B4-BE49-F238E27FC236}">
                <a16:creationId xmlns:a16="http://schemas.microsoft.com/office/drawing/2014/main" id="{081F7F76-A4E0-703F-F134-C9D942638227}"/>
              </a:ext>
            </a:extLst>
          </p:cNvPr>
          <p:cNvPicPr>
            <a:picLocks noChangeAspect="1"/>
          </p:cNvPicPr>
          <p:nvPr/>
        </p:nvPicPr>
        <p:blipFill>
          <a:blip r:embed="rId7"/>
          <a:stretch>
            <a:fillRect/>
          </a:stretch>
        </p:blipFill>
        <p:spPr>
          <a:xfrm>
            <a:off x="6096000" y="1957389"/>
            <a:ext cx="4752975" cy="3457575"/>
          </a:xfrm>
          <a:prstGeom prst="rect">
            <a:avLst/>
          </a:prstGeom>
        </p:spPr>
      </p:pic>
      <p:sp>
        <p:nvSpPr>
          <p:cNvPr id="10" name="Content Placeholder 3">
            <a:extLst>
              <a:ext uri="{FF2B5EF4-FFF2-40B4-BE49-F238E27FC236}">
                <a16:creationId xmlns:a16="http://schemas.microsoft.com/office/drawing/2014/main" id="{3B1B8759-C98C-1056-2FCC-2226946DADD5}"/>
              </a:ext>
            </a:extLst>
          </p:cNvPr>
          <p:cNvSpPr txBox="1">
            <a:spLocks/>
          </p:cNvSpPr>
          <p:nvPr/>
        </p:nvSpPr>
        <p:spPr>
          <a:xfrm>
            <a:off x="6194427" y="5478333"/>
            <a:ext cx="5157787" cy="663575"/>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Loss function drops quickly to zero using 10,000 iterations, thetas -1 and 1 and a 0.001 step size for Madrid average temperature in 2000. Similar results from other cities and years</a:t>
            </a:r>
          </a:p>
        </p:txBody>
      </p:sp>
    </p:spTree>
    <p:extLst>
      <p:ext uri="{BB962C8B-B14F-4D97-AF65-F5344CB8AC3E}">
        <p14:creationId xmlns:p14="http://schemas.microsoft.com/office/powerpoint/2010/main" val="2768921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803386D-8EC0-490A-9296-FAFCF1ADA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C4720EDA-E218-43A9-8817-08F09F4DB6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6" name="Rectangle 15">
            <a:extLst>
              <a:ext uri="{FF2B5EF4-FFF2-40B4-BE49-F238E27FC236}">
                <a16:creationId xmlns:a16="http://schemas.microsoft.com/office/drawing/2014/main" id="{D87C4F29-0DC4-4901-A2FD-7C88889E6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E6A781BA-2341-444F-811D-870633C4F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71B17BAF-4D22-290C-D497-FE7DC40DCBE3}"/>
              </a:ext>
            </a:extLst>
          </p:cNvPr>
          <p:cNvSpPr>
            <a:spLocks noGrp="1"/>
          </p:cNvSpPr>
          <p:nvPr>
            <p:ph type="title"/>
          </p:nvPr>
        </p:nvSpPr>
        <p:spPr>
          <a:xfrm>
            <a:off x="903485" y="552811"/>
            <a:ext cx="5093140" cy="848286"/>
          </a:xfrm>
        </p:spPr>
        <p:txBody>
          <a:bodyPr anchor="b">
            <a:normAutofit/>
          </a:bodyPr>
          <a:lstStyle/>
          <a:p>
            <a:r>
              <a:rPr lang="en-US" sz="4800" dirty="0"/>
              <a:t>K Nearest Neighbor</a:t>
            </a:r>
          </a:p>
        </p:txBody>
      </p:sp>
      <p:sp>
        <p:nvSpPr>
          <p:cNvPr id="3" name="Content Placeholder 2">
            <a:extLst>
              <a:ext uri="{FF2B5EF4-FFF2-40B4-BE49-F238E27FC236}">
                <a16:creationId xmlns:a16="http://schemas.microsoft.com/office/drawing/2014/main" id="{EB6E0E0A-3C81-D69B-AD69-52E05A658794}"/>
              </a:ext>
            </a:extLst>
          </p:cNvPr>
          <p:cNvSpPr>
            <a:spLocks noGrp="1"/>
          </p:cNvSpPr>
          <p:nvPr>
            <p:ph idx="1"/>
          </p:nvPr>
        </p:nvSpPr>
        <p:spPr>
          <a:xfrm>
            <a:off x="912013" y="1401097"/>
            <a:ext cx="5084612" cy="4899707"/>
          </a:xfrm>
        </p:spPr>
        <p:txBody>
          <a:bodyPr anchor="t">
            <a:normAutofit/>
          </a:bodyPr>
          <a:lstStyle/>
          <a:p>
            <a:pPr marL="0" marR="0" indent="0">
              <a:spcAft>
                <a:spcPts val="800"/>
              </a:spcAft>
              <a:buNone/>
            </a:pPr>
            <a:r>
              <a:rPr lang="en-US" sz="1400" b="1" dirty="0">
                <a:effectLst/>
                <a:ea typeface="Aptos" panose="020B0004020202020204" pitchFamily="34" charset="0"/>
                <a:cs typeface="Times New Roman" panose="02020603050405020304" pitchFamily="18" charset="0"/>
              </a:rPr>
              <a:t>Methods and Results</a:t>
            </a:r>
            <a:endParaRPr lang="en-US" sz="1400" b="1" dirty="0">
              <a:ea typeface="Aptos" panose="020B0004020202020204" pitchFamily="34" charset="0"/>
              <a:cs typeface="Times New Roman" panose="02020603050405020304" pitchFamily="18" charset="0"/>
            </a:endParaRPr>
          </a:p>
          <a:p>
            <a:pPr marL="457200" lvl="1">
              <a:spcAft>
                <a:spcPts val="800"/>
              </a:spcAft>
            </a:pPr>
            <a:r>
              <a:rPr lang="en-US" sz="1400" dirty="0"/>
              <a:t>Tested with neighbors between 1 and 4</a:t>
            </a:r>
          </a:p>
          <a:p>
            <a:pPr marL="457200" lvl="1">
              <a:spcAft>
                <a:spcPts val="800"/>
              </a:spcAft>
            </a:pPr>
            <a:r>
              <a:rPr lang="en-US" sz="1400" dirty="0">
                <a:effectLst/>
                <a:ea typeface="Aptos" panose="020B0004020202020204" pitchFamily="34" charset="0"/>
                <a:cs typeface="Times New Roman" panose="02020603050405020304" pitchFamily="18" charset="0"/>
              </a:rPr>
              <a:t>Average accuracy rate = 88%</a:t>
            </a:r>
          </a:p>
          <a:p>
            <a:pPr marL="0" marR="0" indent="0">
              <a:spcAft>
                <a:spcPts val="800"/>
              </a:spcAft>
              <a:buNone/>
            </a:pPr>
            <a:r>
              <a:rPr lang="en-US" sz="1400" b="1" dirty="0">
                <a:effectLst/>
                <a:ea typeface="Aptos" panose="020B0004020202020204" pitchFamily="34" charset="0"/>
                <a:cs typeface="Times New Roman" panose="02020603050405020304" pitchFamily="18" charset="0"/>
              </a:rPr>
              <a:t>General conclusions</a:t>
            </a:r>
          </a:p>
          <a:p>
            <a:pPr marL="457200" lvl="1">
              <a:spcAft>
                <a:spcPts val="800"/>
              </a:spcAft>
            </a:pPr>
            <a:r>
              <a:rPr lang="en-US" sz="1400" dirty="0">
                <a:ea typeface="Aptos" panose="020B0004020202020204" pitchFamily="34" charset="0"/>
                <a:cs typeface="Times New Roman" panose="02020603050405020304" pitchFamily="18" charset="0"/>
              </a:rPr>
              <a:t>A</a:t>
            </a:r>
            <a:r>
              <a:rPr lang="en-US" sz="1400" dirty="0">
                <a:effectLst/>
                <a:ea typeface="Aptos" panose="020B0004020202020204" pitchFamily="34" charset="0"/>
                <a:cs typeface="Times New Roman" panose="02020603050405020304" pitchFamily="18" charset="0"/>
              </a:rPr>
              <a:t>ccuracy varied from a low of 83% at Belgrade to 100% at </a:t>
            </a:r>
            <a:r>
              <a:rPr lang="en-US" sz="1400" dirty="0" err="1">
                <a:effectLst/>
                <a:ea typeface="Aptos" panose="020B0004020202020204" pitchFamily="34" charset="0"/>
                <a:cs typeface="Times New Roman" panose="02020603050405020304" pitchFamily="18" charset="0"/>
              </a:rPr>
              <a:t>Sonnblick</a:t>
            </a:r>
            <a:r>
              <a:rPr lang="en-US" sz="1400" dirty="0">
                <a:effectLst/>
                <a:ea typeface="Aptos" panose="020B0004020202020204" pitchFamily="34" charset="0"/>
                <a:cs typeface="Times New Roman" panose="02020603050405020304" pitchFamily="18" charset="0"/>
              </a:rPr>
              <a:t> weather station</a:t>
            </a:r>
          </a:p>
          <a:p>
            <a:pPr marL="457200" lvl="1">
              <a:spcAft>
                <a:spcPts val="800"/>
              </a:spcAft>
            </a:pPr>
            <a:r>
              <a:rPr lang="en-US" sz="1400" dirty="0">
                <a:effectLst/>
                <a:ea typeface="Aptos" panose="020B0004020202020204" pitchFamily="34" charset="0"/>
                <a:cs typeface="Times New Roman" panose="02020603050405020304" pitchFamily="18" charset="0"/>
              </a:rPr>
              <a:t>The 100 percent accuracy of the </a:t>
            </a:r>
            <a:r>
              <a:rPr lang="en-US" sz="1400" dirty="0" err="1">
                <a:effectLst/>
                <a:ea typeface="Aptos" panose="020B0004020202020204" pitchFamily="34" charset="0"/>
                <a:cs typeface="Times New Roman" panose="02020603050405020304" pitchFamily="18" charset="0"/>
              </a:rPr>
              <a:t>Sunnblick</a:t>
            </a:r>
            <a:r>
              <a:rPr lang="en-US" sz="1400" dirty="0">
                <a:effectLst/>
                <a:ea typeface="Aptos" panose="020B0004020202020204" pitchFamily="34" charset="0"/>
                <a:cs typeface="Times New Roman" panose="02020603050405020304" pitchFamily="18" charset="0"/>
              </a:rPr>
              <a:t> data suggests the model is overfitting. The model may be influenced too much by noise resulting in its over performance on the training data and under performance on new data. The model may not be able to generalize to other datasets. </a:t>
            </a:r>
          </a:p>
          <a:p>
            <a:pPr marL="457200" lvl="1">
              <a:spcAft>
                <a:spcPts val="800"/>
              </a:spcAft>
            </a:pPr>
            <a:r>
              <a:rPr lang="en-US" sz="1400" dirty="0">
                <a:effectLst/>
                <a:ea typeface="Aptos" panose="020B0004020202020204" pitchFamily="34" charset="0"/>
                <a:cs typeface="Times New Roman" panose="02020603050405020304" pitchFamily="18" charset="0"/>
              </a:rPr>
              <a:t>It will be important to diversify and broaden the training data if this model is to be used to make future weather predictions. </a:t>
            </a:r>
          </a:p>
          <a:p>
            <a:pPr marL="457200" lvl="1">
              <a:spcAft>
                <a:spcPts val="800"/>
              </a:spcAft>
            </a:pPr>
            <a:r>
              <a:rPr lang="en-US" sz="1400" dirty="0">
                <a:effectLst/>
                <a:ea typeface="Aptos" panose="020B0004020202020204" pitchFamily="34" charset="0"/>
                <a:cs typeface="Times New Roman" panose="02020603050405020304" pitchFamily="18" charset="0"/>
              </a:rPr>
              <a:t>Overall, the 88 percent accuracy means the model has a strong foundation but needs improvement. </a:t>
            </a:r>
            <a:endParaRPr lang="en-US" sz="1400" dirty="0"/>
          </a:p>
        </p:txBody>
      </p:sp>
      <p:pic>
        <p:nvPicPr>
          <p:cNvPr id="4" name="Picture 3" descr="A screenshot of a chart&#10;&#10;Description automatically generated">
            <a:extLst>
              <a:ext uri="{FF2B5EF4-FFF2-40B4-BE49-F238E27FC236}">
                <a16:creationId xmlns:a16="http://schemas.microsoft.com/office/drawing/2014/main" id="{D13C087C-2525-40E5-C195-E5003D358E56}"/>
              </a:ext>
            </a:extLst>
          </p:cNvPr>
          <p:cNvPicPr>
            <a:picLocks noChangeAspect="1"/>
          </p:cNvPicPr>
          <p:nvPr/>
        </p:nvPicPr>
        <p:blipFill>
          <a:blip r:embed="rId3"/>
          <a:stretch>
            <a:fillRect/>
          </a:stretch>
        </p:blipFill>
        <p:spPr>
          <a:xfrm>
            <a:off x="6381684" y="215247"/>
            <a:ext cx="5093140" cy="3119548"/>
          </a:xfrm>
          <a:prstGeom prst="rect">
            <a:avLst/>
          </a:prstGeom>
        </p:spPr>
      </p:pic>
      <p:graphicFrame>
        <p:nvGraphicFramePr>
          <p:cNvPr id="5" name="Table 4">
            <a:extLst>
              <a:ext uri="{FF2B5EF4-FFF2-40B4-BE49-F238E27FC236}">
                <a16:creationId xmlns:a16="http://schemas.microsoft.com/office/drawing/2014/main" id="{B6FF50CF-CB4A-E54B-DFE8-72CD3BDCF648}"/>
              </a:ext>
            </a:extLst>
          </p:cNvPr>
          <p:cNvGraphicFramePr>
            <a:graphicFrameLocks noGrp="1"/>
          </p:cNvGraphicFramePr>
          <p:nvPr>
            <p:extLst>
              <p:ext uri="{D42A27DB-BD31-4B8C-83A1-F6EECF244321}">
                <p14:modId xmlns:p14="http://schemas.microsoft.com/office/powerpoint/2010/main" val="4198743134"/>
              </p:ext>
            </p:extLst>
          </p:nvPr>
        </p:nvGraphicFramePr>
        <p:xfrm>
          <a:off x="6385949" y="3514863"/>
          <a:ext cx="5084612" cy="3171428"/>
        </p:xfrm>
        <a:graphic>
          <a:graphicData uri="http://schemas.openxmlformats.org/drawingml/2006/table">
            <a:tbl>
              <a:tblPr firstRow="1" firstCol="1" bandRow="1">
                <a:noFill/>
                <a:tableStyleId>{5C22544A-7EE6-4342-B048-85BDC9FD1C3A}</a:tableStyleId>
              </a:tblPr>
              <a:tblGrid>
                <a:gridCol w="915687">
                  <a:extLst>
                    <a:ext uri="{9D8B030D-6E8A-4147-A177-3AD203B41FA5}">
                      <a16:colId xmlns:a16="http://schemas.microsoft.com/office/drawing/2014/main" val="3023606365"/>
                    </a:ext>
                  </a:extLst>
                </a:gridCol>
                <a:gridCol w="843348">
                  <a:extLst>
                    <a:ext uri="{9D8B030D-6E8A-4147-A177-3AD203B41FA5}">
                      <a16:colId xmlns:a16="http://schemas.microsoft.com/office/drawing/2014/main" val="2440113010"/>
                    </a:ext>
                  </a:extLst>
                </a:gridCol>
                <a:gridCol w="843348">
                  <a:extLst>
                    <a:ext uri="{9D8B030D-6E8A-4147-A177-3AD203B41FA5}">
                      <a16:colId xmlns:a16="http://schemas.microsoft.com/office/drawing/2014/main" val="1349710072"/>
                    </a:ext>
                  </a:extLst>
                </a:gridCol>
                <a:gridCol w="809681">
                  <a:extLst>
                    <a:ext uri="{9D8B030D-6E8A-4147-A177-3AD203B41FA5}">
                      <a16:colId xmlns:a16="http://schemas.microsoft.com/office/drawing/2014/main" val="2911809834"/>
                    </a:ext>
                  </a:extLst>
                </a:gridCol>
                <a:gridCol w="810158">
                  <a:extLst>
                    <a:ext uri="{9D8B030D-6E8A-4147-A177-3AD203B41FA5}">
                      <a16:colId xmlns:a16="http://schemas.microsoft.com/office/drawing/2014/main" val="386041184"/>
                    </a:ext>
                  </a:extLst>
                </a:gridCol>
                <a:gridCol w="862390">
                  <a:extLst>
                    <a:ext uri="{9D8B030D-6E8A-4147-A177-3AD203B41FA5}">
                      <a16:colId xmlns:a16="http://schemas.microsoft.com/office/drawing/2014/main" val="4179849134"/>
                    </a:ext>
                  </a:extLst>
                </a:gridCol>
              </a:tblGrid>
              <a:tr h="268793">
                <a:tc>
                  <a:txBody>
                    <a:bodyPr/>
                    <a:lstStyle/>
                    <a:p>
                      <a:pPr marL="0" marR="0">
                        <a:lnSpc>
                          <a:spcPct val="107000"/>
                        </a:lnSpc>
                        <a:spcAft>
                          <a:spcPts val="800"/>
                        </a:spcAft>
                      </a:pPr>
                      <a:r>
                        <a:rPr lang="en-US" sz="900" b="1" cap="none" spc="0">
                          <a:solidFill>
                            <a:schemeClr val="bg1"/>
                          </a:solidFill>
                          <a:effectLst/>
                        </a:rPr>
                        <a:t>City</a:t>
                      </a:r>
                      <a:endParaRPr lang="en-US" sz="900" b="1"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56112" marB="56112" anchor="ctr">
                    <a:lnL w="12700" cmpd="sng">
                      <a:noFill/>
                    </a:lnL>
                    <a:lnR w="12700" cmpd="sng">
                      <a:noFill/>
                    </a:lnR>
                    <a:lnT w="19050" cap="flat" cmpd="sng" algn="ctr">
                      <a:noFill/>
                      <a:prstDash val="solid"/>
                    </a:lnT>
                    <a:lnB w="38100" cmpd="sng">
                      <a:noFill/>
                    </a:lnB>
                    <a:solidFill>
                      <a:schemeClr val="tx1"/>
                    </a:solidFill>
                  </a:tcPr>
                </a:tc>
                <a:tc>
                  <a:txBody>
                    <a:bodyPr/>
                    <a:lstStyle/>
                    <a:p>
                      <a:pPr marL="0" marR="0">
                        <a:lnSpc>
                          <a:spcPct val="107000"/>
                        </a:lnSpc>
                        <a:spcAft>
                          <a:spcPts val="800"/>
                        </a:spcAft>
                      </a:pPr>
                      <a:r>
                        <a:rPr lang="en-US" sz="900" b="1" cap="none" spc="0">
                          <a:solidFill>
                            <a:schemeClr val="bg1"/>
                          </a:solidFill>
                          <a:effectLst/>
                        </a:rPr>
                        <a:t>Accurate 0</a:t>
                      </a:r>
                      <a:endParaRPr lang="en-US" sz="900" b="1"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56112" marB="56112" anchor="ctr">
                    <a:lnL w="12700" cmpd="sng">
                      <a:noFill/>
                    </a:lnL>
                    <a:lnR w="12700" cmpd="sng">
                      <a:noFill/>
                    </a:lnR>
                    <a:lnT w="19050" cap="flat" cmpd="sng" algn="ctr">
                      <a:noFill/>
                      <a:prstDash val="solid"/>
                    </a:lnT>
                    <a:lnB w="38100" cmpd="sng">
                      <a:noFill/>
                    </a:lnB>
                    <a:solidFill>
                      <a:schemeClr val="tx1"/>
                    </a:solidFill>
                  </a:tcPr>
                </a:tc>
                <a:tc>
                  <a:txBody>
                    <a:bodyPr/>
                    <a:lstStyle/>
                    <a:p>
                      <a:pPr marL="0" marR="0">
                        <a:lnSpc>
                          <a:spcPct val="107000"/>
                        </a:lnSpc>
                        <a:spcAft>
                          <a:spcPts val="800"/>
                        </a:spcAft>
                      </a:pPr>
                      <a:r>
                        <a:rPr lang="en-US" sz="900" b="1" cap="none" spc="0">
                          <a:solidFill>
                            <a:schemeClr val="bg1"/>
                          </a:solidFill>
                          <a:effectLst/>
                        </a:rPr>
                        <a:t>Accurate 1</a:t>
                      </a:r>
                      <a:endParaRPr lang="en-US" sz="900" b="1"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56112" marB="56112" anchor="ctr">
                    <a:lnL w="12700" cmpd="sng">
                      <a:noFill/>
                    </a:lnL>
                    <a:lnR w="12700" cmpd="sng">
                      <a:noFill/>
                    </a:lnR>
                    <a:lnT w="19050" cap="flat" cmpd="sng" algn="ctr">
                      <a:noFill/>
                      <a:prstDash val="solid"/>
                    </a:lnT>
                    <a:lnB w="38100" cmpd="sng">
                      <a:noFill/>
                    </a:lnB>
                    <a:solidFill>
                      <a:schemeClr val="tx1"/>
                    </a:solidFill>
                  </a:tcPr>
                </a:tc>
                <a:tc>
                  <a:txBody>
                    <a:bodyPr/>
                    <a:lstStyle/>
                    <a:p>
                      <a:pPr marL="0" marR="0">
                        <a:lnSpc>
                          <a:spcPct val="107000"/>
                        </a:lnSpc>
                        <a:spcAft>
                          <a:spcPts val="800"/>
                        </a:spcAft>
                      </a:pPr>
                      <a:r>
                        <a:rPr lang="en-US" sz="900" b="1" cap="none" spc="0">
                          <a:solidFill>
                            <a:schemeClr val="bg1"/>
                          </a:solidFill>
                          <a:effectLst/>
                        </a:rPr>
                        <a:t>False -</a:t>
                      </a:r>
                      <a:endParaRPr lang="en-US" sz="900" b="1"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56112" marB="56112" anchor="ctr">
                    <a:lnL w="12700" cmpd="sng">
                      <a:noFill/>
                    </a:lnL>
                    <a:lnR w="12700" cmpd="sng">
                      <a:noFill/>
                    </a:lnR>
                    <a:lnT w="19050" cap="flat" cmpd="sng" algn="ctr">
                      <a:noFill/>
                      <a:prstDash val="solid"/>
                    </a:lnT>
                    <a:lnB w="38100" cmpd="sng">
                      <a:noFill/>
                    </a:lnB>
                    <a:solidFill>
                      <a:schemeClr val="tx1"/>
                    </a:solidFill>
                  </a:tcPr>
                </a:tc>
                <a:tc>
                  <a:txBody>
                    <a:bodyPr/>
                    <a:lstStyle/>
                    <a:p>
                      <a:pPr marL="0" marR="0">
                        <a:lnSpc>
                          <a:spcPct val="107000"/>
                        </a:lnSpc>
                        <a:spcAft>
                          <a:spcPts val="800"/>
                        </a:spcAft>
                      </a:pPr>
                      <a:r>
                        <a:rPr lang="en-US" sz="900" b="1" cap="none" spc="0">
                          <a:solidFill>
                            <a:schemeClr val="bg1"/>
                          </a:solidFill>
                          <a:effectLst/>
                        </a:rPr>
                        <a:t>False +</a:t>
                      </a:r>
                      <a:endParaRPr lang="en-US" sz="900" b="1"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56112" marB="56112" anchor="ctr">
                    <a:lnL w="12700" cmpd="sng">
                      <a:noFill/>
                    </a:lnL>
                    <a:lnR w="12700" cmpd="sng">
                      <a:noFill/>
                    </a:lnR>
                    <a:lnT w="19050" cap="flat" cmpd="sng" algn="ctr">
                      <a:noFill/>
                      <a:prstDash val="solid"/>
                    </a:lnT>
                    <a:lnB w="38100" cmpd="sng">
                      <a:noFill/>
                    </a:lnB>
                    <a:solidFill>
                      <a:schemeClr val="tx1"/>
                    </a:solidFill>
                  </a:tcPr>
                </a:tc>
                <a:tc>
                  <a:txBody>
                    <a:bodyPr/>
                    <a:lstStyle/>
                    <a:p>
                      <a:pPr marL="0" marR="0">
                        <a:lnSpc>
                          <a:spcPct val="107000"/>
                        </a:lnSpc>
                        <a:spcAft>
                          <a:spcPts val="800"/>
                        </a:spcAft>
                      </a:pPr>
                      <a:r>
                        <a:rPr lang="en-US" sz="900" b="1" cap="none" spc="0">
                          <a:solidFill>
                            <a:schemeClr val="bg1"/>
                          </a:solidFill>
                          <a:effectLst/>
                        </a:rPr>
                        <a:t>Accuracy Rate</a:t>
                      </a:r>
                      <a:endParaRPr lang="en-US" sz="900" b="1"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56112" marB="56112"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807685015"/>
                  </a:ext>
                </a:extLst>
              </a:tr>
              <a:tr h="193509">
                <a:tc>
                  <a:txBody>
                    <a:bodyPr/>
                    <a:lstStyle/>
                    <a:p>
                      <a:pPr marL="0" marR="0">
                        <a:lnSpc>
                          <a:spcPct val="107000"/>
                        </a:lnSpc>
                        <a:spcAft>
                          <a:spcPts val="800"/>
                        </a:spcAft>
                      </a:pPr>
                      <a:r>
                        <a:rPr lang="en-US" sz="700" b="1" cap="none" spc="0">
                          <a:solidFill>
                            <a:schemeClr val="tx1"/>
                          </a:solidFill>
                          <a:effectLst/>
                        </a:rPr>
                        <a:t>Basel Matrix</a:t>
                      </a:r>
                      <a:endParaRPr lang="en-US" sz="7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3907</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935</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431</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465</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84%</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2865467577"/>
                  </a:ext>
                </a:extLst>
              </a:tr>
              <a:tr h="193509">
                <a:tc>
                  <a:txBody>
                    <a:bodyPr/>
                    <a:lstStyle/>
                    <a:p>
                      <a:pPr marL="0" marR="0">
                        <a:lnSpc>
                          <a:spcPct val="107000"/>
                        </a:lnSpc>
                        <a:spcAft>
                          <a:spcPts val="800"/>
                        </a:spcAft>
                      </a:pPr>
                      <a:r>
                        <a:rPr lang="en-US" sz="700" b="1" cap="none" spc="0">
                          <a:solidFill>
                            <a:schemeClr val="tx1"/>
                          </a:solidFill>
                          <a:effectLst/>
                        </a:rPr>
                        <a:t>Belgrade</a:t>
                      </a:r>
                      <a:endParaRPr lang="en-US" sz="7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3238</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1502</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538</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460</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83%</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221773201"/>
                  </a:ext>
                </a:extLst>
              </a:tr>
              <a:tr h="193509">
                <a:tc>
                  <a:txBody>
                    <a:bodyPr/>
                    <a:lstStyle/>
                    <a:p>
                      <a:pPr marL="0" marR="0">
                        <a:lnSpc>
                          <a:spcPct val="107000"/>
                        </a:lnSpc>
                        <a:spcAft>
                          <a:spcPts val="800"/>
                        </a:spcAft>
                      </a:pPr>
                      <a:r>
                        <a:rPr lang="en-US" sz="700" b="1" cap="none" spc="0">
                          <a:solidFill>
                            <a:schemeClr val="tx1"/>
                          </a:solidFill>
                          <a:effectLst/>
                        </a:rPr>
                        <a:t>Budapest</a:t>
                      </a:r>
                      <a:endParaRPr lang="en-US" sz="7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3416</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1432</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484</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406</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84%</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3305722123"/>
                  </a:ext>
                </a:extLst>
              </a:tr>
              <a:tr h="193509">
                <a:tc>
                  <a:txBody>
                    <a:bodyPr/>
                    <a:lstStyle/>
                    <a:p>
                      <a:pPr marL="0" marR="0">
                        <a:lnSpc>
                          <a:spcPct val="107000"/>
                        </a:lnSpc>
                        <a:spcAft>
                          <a:spcPts val="800"/>
                        </a:spcAft>
                      </a:pPr>
                      <a:r>
                        <a:rPr lang="en-US" sz="700" b="1" cap="none" spc="0">
                          <a:solidFill>
                            <a:schemeClr val="tx1"/>
                          </a:solidFill>
                          <a:effectLst/>
                        </a:rPr>
                        <a:t>Debilt</a:t>
                      </a:r>
                      <a:endParaRPr lang="en-US" sz="7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4346</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732</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291</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369</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88%</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536394506"/>
                  </a:ext>
                </a:extLst>
              </a:tr>
              <a:tr h="193509">
                <a:tc>
                  <a:txBody>
                    <a:bodyPr/>
                    <a:lstStyle/>
                    <a:p>
                      <a:pPr marL="0" marR="0">
                        <a:lnSpc>
                          <a:spcPct val="107000"/>
                        </a:lnSpc>
                        <a:spcAft>
                          <a:spcPts val="800"/>
                        </a:spcAft>
                      </a:pPr>
                      <a:r>
                        <a:rPr lang="en-US" sz="700" b="1" cap="none" spc="0">
                          <a:solidFill>
                            <a:schemeClr val="tx1"/>
                          </a:solidFill>
                          <a:effectLst/>
                        </a:rPr>
                        <a:t>Dusselfdorf</a:t>
                      </a:r>
                      <a:endParaRPr lang="en-US" sz="7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4167</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800</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340</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431</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87%</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3513894827"/>
                  </a:ext>
                </a:extLst>
              </a:tr>
              <a:tr h="193509">
                <a:tc>
                  <a:txBody>
                    <a:bodyPr/>
                    <a:lstStyle/>
                    <a:p>
                      <a:pPr marL="0" marR="0">
                        <a:lnSpc>
                          <a:spcPct val="107000"/>
                        </a:lnSpc>
                        <a:spcAft>
                          <a:spcPts val="800"/>
                        </a:spcAft>
                      </a:pPr>
                      <a:r>
                        <a:rPr lang="en-US" sz="700" b="1" cap="none" spc="0">
                          <a:solidFill>
                            <a:schemeClr val="tx1"/>
                          </a:solidFill>
                          <a:effectLst/>
                        </a:rPr>
                        <a:t>Heathrow</a:t>
                      </a:r>
                      <a:endParaRPr lang="en-US" sz="7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4161</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754</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409</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414</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86%</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258482541"/>
                  </a:ext>
                </a:extLst>
              </a:tr>
              <a:tr h="193509">
                <a:tc>
                  <a:txBody>
                    <a:bodyPr/>
                    <a:lstStyle/>
                    <a:p>
                      <a:pPr marL="0" marR="0">
                        <a:lnSpc>
                          <a:spcPct val="107000"/>
                        </a:lnSpc>
                        <a:spcAft>
                          <a:spcPts val="800"/>
                        </a:spcAft>
                      </a:pPr>
                      <a:r>
                        <a:rPr lang="en-US" sz="700" b="1" cap="none" spc="0">
                          <a:solidFill>
                            <a:schemeClr val="tx1"/>
                          </a:solidFill>
                          <a:effectLst/>
                        </a:rPr>
                        <a:t>Kassel</a:t>
                      </a:r>
                      <a:endParaRPr lang="en-US" sz="7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4563</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607</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252</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316</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90%</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330585861"/>
                  </a:ext>
                </a:extLst>
              </a:tr>
              <a:tr h="193509">
                <a:tc>
                  <a:txBody>
                    <a:bodyPr/>
                    <a:lstStyle/>
                    <a:p>
                      <a:pPr marL="0" marR="0">
                        <a:lnSpc>
                          <a:spcPct val="107000"/>
                        </a:lnSpc>
                        <a:spcAft>
                          <a:spcPts val="800"/>
                        </a:spcAft>
                      </a:pPr>
                      <a:r>
                        <a:rPr lang="en-US" sz="700" b="1" cap="none" spc="0">
                          <a:solidFill>
                            <a:schemeClr val="tx1"/>
                          </a:solidFill>
                          <a:effectLst/>
                        </a:rPr>
                        <a:t>Ljublijana</a:t>
                      </a:r>
                      <a:endParaRPr lang="en-US" sz="7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3726</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1133</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469</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410</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85%</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574135741"/>
                  </a:ext>
                </a:extLst>
              </a:tr>
              <a:tr h="193509">
                <a:tc>
                  <a:txBody>
                    <a:bodyPr/>
                    <a:lstStyle/>
                    <a:p>
                      <a:pPr marL="0" marR="0">
                        <a:lnSpc>
                          <a:spcPct val="107000"/>
                        </a:lnSpc>
                        <a:spcAft>
                          <a:spcPts val="800"/>
                        </a:spcAft>
                      </a:pPr>
                      <a:r>
                        <a:rPr lang="en-US" sz="700" b="1" cap="none" spc="0">
                          <a:solidFill>
                            <a:schemeClr val="tx1"/>
                          </a:solidFill>
                          <a:effectLst/>
                        </a:rPr>
                        <a:t>Maastricht</a:t>
                      </a:r>
                      <a:endParaRPr lang="en-US" sz="7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4249</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819</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313</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357</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88%</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4290543406"/>
                  </a:ext>
                </a:extLst>
              </a:tr>
              <a:tr h="193509">
                <a:tc>
                  <a:txBody>
                    <a:bodyPr/>
                    <a:lstStyle/>
                    <a:p>
                      <a:pPr marL="0" marR="0">
                        <a:lnSpc>
                          <a:spcPct val="107000"/>
                        </a:lnSpc>
                        <a:spcAft>
                          <a:spcPts val="800"/>
                        </a:spcAft>
                      </a:pPr>
                      <a:r>
                        <a:rPr lang="en-US" sz="700" b="1" cap="none" spc="0">
                          <a:solidFill>
                            <a:schemeClr val="tx1"/>
                          </a:solidFill>
                          <a:effectLst/>
                        </a:rPr>
                        <a:t>Madrid</a:t>
                      </a:r>
                      <a:endParaRPr lang="en-US" sz="7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2735</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2257</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433</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313</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87%</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093391034"/>
                  </a:ext>
                </a:extLst>
              </a:tr>
              <a:tr h="193509">
                <a:tc>
                  <a:txBody>
                    <a:bodyPr/>
                    <a:lstStyle/>
                    <a:p>
                      <a:pPr marL="0" marR="0">
                        <a:lnSpc>
                          <a:spcPct val="107000"/>
                        </a:lnSpc>
                        <a:spcAft>
                          <a:spcPts val="800"/>
                        </a:spcAft>
                      </a:pPr>
                      <a:r>
                        <a:rPr lang="en-US" sz="700" b="1" cap="none" spc="0">
                          <a:solidFill>
                            <a:schemeClr val="tx1"/>
                          </a:solidFill>
                          <a:effectLst/>
                        </a:rPr>
                        <a:t>Muchenb</a:t>
                      </a:r>
                      <a:endParaRPr lang="en-US" sz="7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4222</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766</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324</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426</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87%</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3514641879"/>
                  </a:ext>
                </a:extLst>
              </a:tr>
              <a:tr h="193509">
                <a:tc>
                  <a:txBody>
                    <a:bodyPr/>
                    <a:lstStyle/>
                    <a:p>
                      <a:pPr marL="0" marR="0">
                        <a:lnSpc>
                          <a:spcPct val="107000"/>
                        </a:lnSpc>
                        <a:spcAft>
                          <a:spcPts val="800"/>
                        </a:spcAft>
                      </a:pPr>
                      <a:r>
                        <a:rPr lang="en-US" sz="700" b="1" cap="none" spc="0">
                          <a:solidFill>
                            <a:schemeClr val="tx1"/>
                          </a:solidFill>
                          <a:effectLst/>
                        </a:rPr>
                        <a:t>Oslo</a:t>
                      </a:r>
                      <a:endParaRPr lang="en-US" sz="7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4624</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507</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255</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352</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89%</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37030819"/>
                  </a:ext>
                </a:extLst>
              </a:tr>
              <a:tr h="193509">
                <a:tc>
                  <a:txBody>
                    <a:bodyPr/>
                    <a:lstStyle/>
                    <a:p>
                      <a:pPr marL="0" marR="0">
                        <a:lnSpc>
                          <a:spcPct val="107000"/>
                        </a:lnSpc>
                        <a:spcAft>
                          <a:spcPts val="800"/>
                        </a:spcAft>
                      </a:pPr>
                      <a:r>
                        <a:rPr lang="en-US" sz="700" b="1" cap="none" spc="0">
                          <a:solidFill>
                            <a:schemeClr val="tx1"/>
                          </a:solidFill>
                          <a:effectLst/>
                        </a:rPr>
                        <a:t>Sonnblick</a:t>
                      </a:r>
                      <a:endParaRPr lang="en-US" sz="7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5738</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0</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0</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0</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07000"/>
                        </a:lnSpc>
                        <a:spcAft>
                          <a:spcPts val="800"/>
                        </a:spcAft>
                      </a:pPr>
                      <a:r>
                        <a:rPr lang="en-US" sz="700" cap="none" spc="0">
                          <a:solidFill>
                            <a:schemeClr val="tx1"/>
                          </a:solidFill>
                          <a:effectLst/>
                        </a:rPr>
                        <a:t>100%</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4212651273"/>
                  </a:ext>
                </a:extLst>
              </a:tr>
              <a:tr h="193509">
                <a:tc>
                  <a:txBody>
                    <a:bodyPr/>
                    <a:lstStyle/>
                    <a:p>
                      <a:pPr marL="0" marR="0">
                        <a:lnSpc>
                          <a:spcPct val="107000"/>
                        </a:lnSpc>
                        <a:spcAft>
                          <a:spcPts val="800"/>
                        </a:spcAft>
                      </a:pPr>
                      <a:r>
                        <a:rPr lang="en-US" sz="700" b="1" cap="none" spc="0">
                          <a:solidFill>
                            <a:schemeClr val="tx1"/>
                          </a:solidFill>
                          <a:effectLst/>
                        </a:rPr>
                        <a:t>Stockholm</a:t>
                      </a:r>
                      <a:endParaRPr lang="en-US" sz="7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4449</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588</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317</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384</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07000"/>
                        </a:lnSpc>
                        <a:spcAft>
                          <a:spcPts val="800"/>
                        </a:spcAft>
                      </a:pPr>
                      <a:r>
                        <a:rPr lang="en-US" sz="700" cap="none" spc="0">
                          <a:solidFill>
                            <a:schemeClr val="tx1"/>
                          </a:solidFill>
                          <a:effectLst/>
                        </a:rPr>
                        <a:t>88%</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059107472"/>
                  </a:ext>
                </a:extLst>
              </a:tr>
              <a:tr h="193509">
                <a:tc>
                  <a:txBody>
                    <a:bodyPr/>
                    <a:lstStyle/>
                    <a:p>
                      <a:pPr marL="0" marR="0">
                        <a:lnSpc>
                          <a:spcPct val="107000"/>
                        </a:lnSpc>
                        <a:spcAft>
                          <a:spcPts val="800"/>
                        </a:spcAft>
                      </a:pPr>
                      <a:r>
                        <a:rPr lang="en-US" sz="700" b="1" cap="none" spc="0">
                          <a:solidFill>
                            <a:schemeClr val="tx1"/>
                          </a:solidFill>
                          <a:effectLst/>
                        </a:rPr>
                        <a:t>Valentia</a:t>
                      </a:r>
                      <a:endParaRPr lang="en-US" sz="700" b="1"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Aft>
                          <a:spcPts val="800"/>
                        </a:spcAft>
                      </a:pPr>
                      <a:r>
                        <a:rPr lang="en-US" sz="700" cap="none" spc="0">
                          <a:solidFill>
                            <a:schemeClr val="tx1"/>
                          </a:solidFill>
                          <a:effectLst/>
                        </a:rPr>
                        <a:t>5391</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Aft>
                          <a:spcPts val="800"/>
                        </a:spcAft>
                      </a:pPr>
                      <a:r>
                        <a:rPr lang="en-US" sz="700" cap="none" spc="0">
                          <a:solidFill>
                            <a:schemeClr val="tx1"/>
                          </a:solidFill>
                          <a:effectLst/>
                        </a:rPr>
                        <a:t>108</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Aft>
                          <a:spcPts val="800"/>
                        </a:spcAft>
                      </a:pPr>
                      <a:r>
                        <a:rPr lang="en-US" sz="700" cap="none" spc="0">
                          <a:solidFill>
                            <a:schemeClr val="tx1"/>
                          </a:solidFill>
                          <a:effectLst/>
                        </a:rPr>
                        <a:t>71</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Aft>
                          <a:spcPts val="800"/>
                        </a:spcAft>
                      </a:pPr>
                      <a:r>
                        <a:rPr lang="en-US" sz="700" cap="none" spc="0">
                          <a:solidFill>
                            <a:schemeClr val="tx1"/>
                          </a:solidFill>
                          <a:effectLst/>
                        </a:rPr>
                        <a:t>168</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07000"/>
                        </a:lnSpc>
                        <a:spcAft>
                          <a:spcPts val="800"/>
                        </a:spcAft>
                      </a:pPr>
                      <a:r>
                        <a:rPr lang="en-US" sz="700" cap="none" spc="0">
                          <a:solidFill>
                            <a:schemeClr val="tx1"/>
                          </a:solidFill>
                          <a:effectLst/>
                        </a:rPr>
                        <a:t>96%</a:t>
                      </a:r>
                      <a:endParaRPr lang="en-US" sz="7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9278" marR="28056" marT="0" marB="5611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712060926"/>
                  </a:ext>
                </a:extLst>
              </a:tr>
            </a:tbl>
          </a:graphicData>
        </a:graphic>
      </p:graphicFrame>
    </p:spTree>
    <p:extLst>
      <p:ext uri="{BB962C8B-B14F-4D97-AF65-F5344CB8AC3E}">
        <p14:creationId xmlns:p14="http://schemas.microsoft.com/office/powerpoint/2010/main" val="176569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2708EF5-4D01-7462-3218-A8C09F158930}"/>
              </a:ext>
            </a:extLst>
          </p:cNvPr>
          <p:cNvPicPr>
            <a:picLocks noChangeAspect="1"/>
          </p:cNvPicPr>
          <p:nvPr/>
        </p:nvPicPr>
        <p:blipFill>
          <a:blip r:embed="rId2"/>
          <a:srcRect l="7928" r="12408"/>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F6329D-B3DC-A306-0CE9-1E31BD8BEF1F}"/>
              </a:ext>
            </a:extLst>
          </p:cNvPr>
          <p:cNvSpPr>
            <a:spLocks noGrp="1"/>
          </p:cNvSpPr>
          <p:nvPr>
            <p:ph type="title"/>
          </p:nvPr>
        </p:nvSpPr>
        <p:spPr>
          <a:xfrm>
            <a:off x="7531610" y="365125"/>
            <a:ext cx="3822189" cy="1899912"/>
          </a:xfrm>
        </p:spPr>
        <p:txBody>
          <a:bodyPr>
            <a:normAutofit/>
          </a:bodyPr>
          <a:lstStyle/>
          <a:p>
            <a:r>
              <a:rPr lang="en-US" sz="4000" dirty="0"/>
              <a:t>Decision Tree Algorithm</a:t>
            </a:r>
          </a:p>
        </p:txBody>
      </p:sp>
      <p:sp>
        <p:nvSpPr>
          <p:cNvPr id="3" name="Content Placeholder 2">
            <a:extLst>
              <a:ext uri="{FF2B5EF4-FFF2-40B4-BE49-F238E27FC236}">
                <a16:creationId xmlns:a16="http://schemas.microsoft.com/office/drawing/2014/main" id="{5EFC3028-DBD3-617D-E4B2-4F931D41B87B}"/>
              </a:ext>
            </a:extLst>
          </p:cNvPr>
          <p:cNvSpPr>
            <a:spLocks noGrp="1"/>
          </p:cNvSpPr>
          <p:nvPr>
            <p:ph idx="1"/>
          </p:nvPr>
        </p:nvSpPr>
        <p:spPr>
          <a:xfrm>
            <a:off x="7531610" y="2434201"/>
            <a:ext cx="3822189" cy="3742762"/>
          </a:xfrm>
        </p:spPr>
        <p:txBody>
          <a:bodyPr>
            <a:normAutofit/>
          </a:bodyPr>
          <a:lstStyle/>
          <a:p>
            <a:r>
              <a:rPr lang="en-US" sz="2000" dirty="0"/>
              <a:t>Accuracy rate of only 47%</a:t>
            </a:r>
          </a:p>
          <a:p>
            <a:r>
              <a:rPr lang="en-US" sz="2000" dirty="0"/>
              <a:t>Model would need to be substantially pruned or more data collected to improve accuracy</a:t>
            </a:r>
          </a:p>
          <a:p>
            <a:r>
              <a:rPr lang="en-US" sz="2000" dirty="0"/>
              <a:t>Decision Tree model not ideal for </a:t>
            </a:r>
            <a:r>
              <a:rPr lang="en-US" sz="2000" dirty="0" err="1"/>
              <a:t>ClimateWins</a:t>
            </a:r>
            <a:endParaRPr lang="en-US" sz="2000" dirty="0"/>
          </a:p>
        </p:txBody>
      </p:sp>
    </p:spTree>
    <p:extLst>
      <p:ext uri="{BB962C8B-B14F-4D97-AF65-F5344CB8AC3E}">
        <p14:creationId xmlns:p14="http://schemas.microsoft.com/office/powerpoint/2010/main" val="3901551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1711A13-279D-F384-75F0-B24510B218EC}"/>
              </a:ext>
            </a:extLst>
          </p:cNvPr>
          <p:cNvPicPr>
            <a:picLocks noChangeAspect="1"/>
          </p:cNvPicPr>
          <p:nvPr/>
        </p:nvPicPr>
        <p:blipFill>
          <a:blip r:embed="rId2"/>
          <a:srcRect l="8311" r="6386" b="1"/>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B9F2DF-290F-BF47-9268-E7E42E25F625}"/>
              </a:ext>
            </a:extLst>
          </p:cNvPr>
          <p:cNvSpPr>
            <a:spLocks noGrp="1"/>
          </p:cNvSpPr>
          <p:nvPr>
            <p:ph type="title"/>
          </p:nvPr>
        </p:nvSpPr>
        <p:spPr>
          <a:xfrm>
            <a:off x="971259" y="126124"/>
            <a:ext cx="3689130" cy="2138913"/>
          </a:xfrm>
        </p:spPr>
        <p:txBody>
          <a:bodyPr>
            <a:normAutofit/>
          </a:bodyPr>
          <a:lstStyle/>
          <a:p>
            <a:r>
              <a:rPr lang="en-US" sz="4000" dirty="0"/>
              <a:t>Artificial Neural Networks </a:t>
            </a:r>
          </a:p>
        </p:txBody>
      </p:sp>
      <p:sp>
        <p:nvSpPr>
          <p:cNvPr id="3" name="Content Placeholder 2">
            <a:extLst>
              <a:ext uri="{FF2B5EF4-FFF2-40B4-BE49-F238E27FC236}">
                <a16:creationId xmlns:a16="http://schemas.microsoft.com/office/drawing/2014/main" id="{6A3F51EC-FD0C-E21D-C677-BD8EBB70B475}"/>
              </a:ext>
            </a:extLst>
          </p:cNvPr>
          <p:cNvSpPr>
            <a:spLocks noGrp="1"/>
          </p:cNvSpPr>
          <p:nvPr>
            <p:ph idx="1"/>
          </p:nvPr>
        </p:nvSpPr>
        <p:spPr>
          <a:xfrm>
            <a:off x="299546" y="1891862"/>
            <a:ext cx="4067502" cy="4285101"/>
          </a:xfrm>
        </p:spPr>
        <p:txBody>
          <a:bodyPr>
            <a:normAutofit/>
          </a:bodyPr>
          <a:lstStyle/>
          <a:p>
            <a:pPr marL="0" indent="0">
              <a:buNone/>
            </a:pPr>
            <a:r>
              <a:rPr lang="en-US" sz="2400" b="1" dirty="0">
                <a:latin typeface="+mj-lt"/>
              </a:rPr>
              <a:t>Test parameters</a:t>
            </a:r>
          </a:p>
          <a:p>
            <a:r>
              <a:rPr lang="en-US" sz="2000" dirty="0"/>
              <a:t>Hidden layers between 2 and 3</a:t>
            </a:r>
          </a:p>
          <a:p>
            <a:r>
              <a:rPr lang="en-US" sz="2000" dirty="0"/>
              <a:t>Nodes (10, 5), (10, 5, 5), (10, 10, 10), and (15,15,15)</a:t>
            </a:r>
          </a:p>
          <a:p>
            <a:r>
              <a:rPr lang="en-US" sz="2000" dirty="0"/>
              <a:t>Max iterations between 500 and 1000</a:t>
            </a:r>
          </a:p>
          <a:p>
            <a:pPr marL="0" indent="0">
              <a:buNone/>
            </a:pPr>
            <a:r>
              <a:rPr lang="en-US" sz="2400" b="1" dirty="0">
                <a:latin typeface="+mj-lt"/>
              </a:rPr>
              <a:t>Results</a:t>
            </a:r>
          </a:p>
          <a:p>
            <a:r>
              <a:rPr lang="en-US" sz="2000" dirty="0"/>
              <a:t>Test accuracy between 47% and 48%</a:t>
            </a:r>
          </a:p>
          <a:p>
            <a:r>
              <a:rPr lang="en-US" sz="2000" dirty="0"/>
              <a:t>Model did perform well enough under any scenario to be used to predict future weather events</a:t>
            </a:r>
          </a:p>
        </p:txBody>
      </p:sp>
    </p:spTree>
    <p:extLst>
      <p:ext uri="{BB962C8B-B14F-4D97-AF65-F5344CB8AC3E}">
        <p14:creationId xmlns:p14="http://schemas.microsoft.com/office/powerpoint/2010/main" val="223900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598D49-28CF-8A79-316C-015017EDE146}"/>
            </a:ext>
          </a:extLst>
        </p:cNvPr>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0F9DD-A2EB-306B-1727-A78232074BF8}"/>
              </a:ext>
            </a:extLst>
          </p:cNvPr>
          <p:cNvSpPr>
            <a:spLocks noGrp="1"/>
          </p:cNvSpPr>
          <p:nvPr>
            <p:ph type="title"/>
          </p:nvPr>
        </p:nvSpPr>
        <p:spPr>
          <a:xfrm>
            <a:off x="761800" y="762001"/>
            <a:ext cx="5334197" cy="1708242"/>
          </a:xfrm>
        </p:spPr>
        <p:txBody>
          <a:bodyPr anchor="ctr">
            <a:normAutofit fontScale="90000"/>
          </a:bodyPr>
          <a:lstStyle/>
          <a:p>
            <a:r>
              <a:rPr lang="en-US" sz="4000" dirty="0"/>
              <a:t>Moving Forward</a:t>
            </a:r>
            <a:br>
              <a:rPr lang="en-US" sz="2200" dirty="0"/>
            </a:br>
            <a:r>
              <a:rPr lang="en-US" sz="2200" dirty="0"/>
              <a:t>Question #2</a:t>
            </a:r>
            <a:br>
              <a:rPr lang="en-US" sz="2200" dirty="0"/>
            </a:br>
            <a:r>
              <a:rPr lang="en-US" sz="2200" dirty="0"/>
              <a:t>Can changes in weather due to climate change be predicated using machine learning?</a:t>
            </a:r>
          </a:p>
        </p:txBody>
      </p:sp>
      <p:sp>
        <p:nvSpPr>
          <p:cNvPr id="3" name="Content Placeholder 2">
            <a:extLst>
              <a:ext uri="{FF2B5EF4-FFF2-40B4-BE49-F238E27FC236}">
                <a16:creationId xmlns:a16="http://schemas.microsoft.com/office/drawing/2014/main" id="{15C03930-6A2D-C530-FBF3-805D2B096937}"/>
              </a:ext>
            </a:extLst>
          </p:cNvPr>
          <p:cNvSpPr>
            <a:spLocks noGrp="1"/>
          </p:cNvSpPr>
          <p:nvPr>
            <p:ph idx="1"/>
          </p:nvPr>
        </p:nvSpPr>
        <p:spPr>
          <a:xfrm>
            <a:off x="761800" y="2470244"/>
            <a:ext cx="5334197" cy="3769835"/>
          </a:xfrm>
        </p:spPr>
        <p:txBody>
          <a:bodyPr anchor="ctr">
            <a:normAutofit/>
          </a:bodyPr>
          <a:lstStyle/>
          <a:p>
            <a:r>
              <a:rPr lang="en-US" sz="1600" dirty="0"/>
              <a:t>The K Nearest Neighbor model should be used  to assess if machine learning can be used to predict future weather events based on past weather data.</a:t>
            </a:r>
          </a:p>
          <a:p>
            <a:pPr lvl="1"/>
            <a:r>
              <a:rPr lang="en-US" sz="1600" dirty="0"/>
              <a:t>K Nearest Neighbor had highest accuracy results of three models tested</a:t>
            </a:r>
          </a:p>
          <a:p>
            <a:r>
              <a:rPr lang="en-US" sz="1600" dirty="0"/>
              <a:t>Additional data on weather events from more geographical locations is needed to correct overfitting of model. </a:t>
            </a:r>
          </a:p>
          <a:p>
            <a:r>
              <a:rPr lang="en-US" sz="1600" dirty="0"/>
              <a:t>Hypotheses to test</a:t>
            </a:r>
          </a:p>
          <a:p>
            <a:pPr lvl="1"/>
            <a:r>
              <a:rPr lang="en-US" sz="1600" dirty="0"/>
              <a:t>#1. Adding additional data will improve accuracy of KNN model and correct for overfitting.</a:t>
            </a:r>
          </a:p>
          <a:p>
            <a:pPr lvl="1"/>
            <a:r>
              <a:rPr lang="en-US" sz="1600" dirty="0"/>
              <a:t>#2. KNN model will be able to predict likelihood of extreme weather events based on historical data.</a:t>
            </a:r>
          </a:p>
        </p:txBody>
      </p:sp>
      <p:pic>
        <p:nvPicPr>
          <p:cNvPr id="13" name="Picture 12" descr="Geometric white clouds on a blue sky">
            <a:extLst>
              <a:ext uri="{FF2B5EF4-FFF2-40B4-BE49-F238E27FC236}">
                <a16:creationId xmlns:a16="http://schemas.microsoft.com/office/drawing/2014/main" id="{D07DB410-C2E9-0A6A-2559-8CF8E3A74228}"/>
              </a:ext>
            </a:extLst>
          </p:cNvPr>
          <p:cNvPicPr>
            <a:picLocks noChangeAspect="1"/>
          </p:cNvPicPr>
          <p:nvPr/>
        </p:nvPicPr>
        <p:blipFill>
          <a:blip r:embed="rId2"/>
          <a:srcRect l="6482" r="35275"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60707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1ACBAA-883D-0A3C-207C-AC107AD16CE4}"/>
              </a:ext>
            </a:extLst>
          </p:cNvPr>
          <p:cNvSpPr>
            <a:spLocks noGrp="1"/>
          </p:cNvSpPr>
          <p:nvPr>
            <p:ph type="ctrTitle"/>
          </p:nvPr>
        </p:nvSpPr>
        <p:spPr>
          <a:xfrm>
            <a:off x="4162567" y="818984"/>
            <a:ext cx="6714699" cy="3178689"/>
          </a:xfrm>
        </p:spPr>
        <p:txBody>
          <a:bodyPr>
            <a:normAutofit/>
          </a:bodyPr>
          <a:lstStyle/>
          <a:p>
            <a:pPr algn="l"/>
            <a:r>
              <a:rPr lang="en-US" sz="4800" dirty="0">
                <a:solidFill>
                  <a:srgbClr val="FFFFFF"/>
                </a:solidFill>
              </a:rPr>
              <a:t>Questions?</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C54AE18-2F72-BEDE-54FA-3964DAE9AD98}"/>
              </a:ext>
            </a:extLst>
          </p:cNvPr>
          <p:cNvSpPr>
            <a:spLocks noGrp="1"/>
          </p:cNvSpPr>
          <p:nvPr>
            <p:ph type="subTitle" idx="1"/>
          </p:nvPr>
        </p:nvSpPr>
        <p:spPr>
          <a:xfrm>
            <a:off x="4285397" y="4960961"/>
            <a:ext cx="7055893" cy="1078054"/>
          </a:xfrm>
        </p:spPr>
        <p:txBody>
          <a:bodyPr>
            <a:normAutofit/>
          </a:bodyPr>
          <a:lstStyle/>
          <a:p>
            <a:pPr algn="l"/>
            <a:r>
              <a:rPr lang="en-US" sz="1700" dirty="0">
                <a:solidFill>
                  <a:srgbClr val="FFFFFF"/>
                </a:solidFill>
              </a:rPr>
              <a:t>Joan Gandy</a:t>
            </a:r>
          </a:p>
          <a:p>
            <a:pPr algn="l"/>
            <a:r>
              <a:rPr lang="en-US" sz="1700" dirty="0">
                <a:solidFill>
                  <a:srgbClr val="FFFFFF"/>
                </a:solidFill>
              </a:rPr>
              <a:t>Cell: XXX-XXX-XXXX</a:t>
            </a:r>
          </a:p>
          <a:p>
            <a:pPr algn="l"/>
            <a:r>
              <a:rPr lang="en-US" sz="1700" dirty="0">
                <a:solidFill>
                  <a:srgbClr val="FFFFFF"/>
                </a:solidFill>
              </a:rPr>
              <a:t>Email: XXXXX@gmail.com</a:t>
            </a:r>
          </a:p>
        </p:txBody>
      </p:sp>
    </p:spTree>
    <p:extLst>
      <p:ext uri="{BB962C8B-B14F-4D97-AF65-F5344CB8AC3E}">
        <p14:creationId xmlns:p14="http://schemas.microsoft.com/office/powerpoint/2010/main" val="1314182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87</TotalTime>
  <Words>736</Words>
  <Application>Microsoft Office PowerPoint</Application>
  <PresentationFormat>Widescreen</PresentationFormat>
  <Paragraphs>154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ClimateWins Using machine learning to predict climate change consequences</vt:lpstr>
      <vt:lpstr>Question #1 Can pleasant weather be forecasted?</vt:lpstr>
      <vt:lpstr>Data Bias and Accuracy</vt:lpstr>
      <vt:lpstr>Data Optimization</vt:lpstr>
      <vt:lpstr>K Nearest Neighbor</vt:lpstr>
      <vt:lpstr>Decision Tree Algorithm</vt:lpstr>
      <vt:lpstr>Artificial Neural Networks </vt:lpstr>
      <vt:lpstr>Moving Forward Question #2 Can changes in weather due to climate change be predicated using machine learning?</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 B</dc:creator>
  <cp:lastModifiedBy>Jon B</cp:lastModifiedBy>
  <cp:revision>5</cp:revision>
  <dcterms:created xsi:type="dcterms:W3CDTF">2025-01-05T17:21:32Z</dcterms:created>
  <dcterms:modified xsi:type="dcterms:W3CDTF">2025-01-05T18:49:27Z</dcterms:modified>
</cp:coreProperties>
</file>