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9" r:id="rId5"/>
    <p:sldId id="268" r:id="rId6"/>
    <p:sldId id="270" r:id="rId7"/>
    <p:sldId id="271" r:id="rId8"/>
    <p:sldId id="272" r:id="rId9"/>
    <p:sldId id="273" r:id="rId10"/>
    <p:sldId id="274" r:id="rId11"/>
    <p:sldId id="276" r:id="rId12"/>
    <p:sldId id="27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57" d="100"/>
          <a:sy n="57" d="100"/>
        </p:scale>
        <p:origin x="124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3F652-88D4-45A6-BA02-1F35FC0C47AF}" type="doc">
      <dgm:prSet loTypeId="urn:microsoft.com/office/officeart/2016/7/layout/BasicProcessNew" loCatId="process" qsTypeId="urn:microsoft.com/office/officeart/2005/8/quickstyle/simple1" qsCatId="simple" csTypeId="urn:microsoft.com/office/officeart/2005/8/colors/colorful2" csCatId="colorful" phldr="1"/>
      <dgm:spPr/>
      <dgm:t>
        <a:bodyPr/>
        <a:lstStyle/>
        <a:p>
          <a:endParaRPr lang="en-US"/>
        </a:p>
      </dgm:t>
    </dgm:pt>
    <dgm:pt modelId="{DA65DBA8-FE99-4FA0-AC64-75994C5E0489}">
      <dgm:prSet/>
      <dgm:spPr/>
      <dgm:t>
        <a:bodyPr/>
        <a:lstStyle/>
        <a:p>
          <a:r>
            <a:rPr lang="en-US" dirty="0"/>
            <a:t>Objective:</a:t>
          </a:r>
        </a:p>
      </dgm:t>
    </dgm:pt>
    <dgm:pt modelId="{E65BEA66-FD13-46AB-9F77-B446A84E1F54}" type="parTrans" cxnId="{CF698B84-ADF4-4FE2-8643-8399B3608024}">
      <dgm:prSet/>
      <dgm:spPr/>
      <dgm:t>
        <a:bodyPr/>
        <a:lstStyle/>
        <a:p>
          <a:endParaRPr lang="en-US"/>
        </a:p>
      </dgm:t>
    </dgm:pt>
    <dgm:pt modelId="{717BBFCF-177E-4EB3-BAB9-9FE5DF5F3172}" type="sibTrans" cxnId="{CF698B84-ADF4-4FE2-8643-8399B3608024}">
      <dgm:prSet/>
      <dgm:spPr/>
      <dgm:t>
        <a:bodyPr/>
        <a:lstStyle/>
        <a:p>
          <a:endParaRPr lang="en-US"/>
        </a:p>
      </dgm:t>
    </dgm:pt>
    <dgm:pt modelId="{E9867151-F6ED-45F7-BB4B-C19A15AEC824}">
      <dgm:prSet/>
      <dgm:spPr/>
      <dgm:t>
        <a:bodyPr/>
        <a:lstStyle/>
        <a:p>
          <a:r>
            <a:rPr lang="en-US" dirty="0"/>
            <a:t>Use machine learning to predict the consequences of climate change</a:t>
          </a:r>
        </a:p>
      </dgm:t>
    </dgm:pt>
    <dgm:pt modelId="{2EBC4B33-3AC1-4857-904C-388D261B27AC}" type="parTrans" cxnId="{55CFA5C5-7455-4454-9AA5-A7B30331FA70}">
      <dgm:prSet/>
      <dgm:spPr/>
      <dgm:t>
        <a:bodyPr/>
        <a:lstStyle/>
        <a:p>
          <a:endParaRPr lang="en-US"/>
        </a:p>
      </dgm:t>
    </dgm:pt>
    <dgm:pt modelId="{C0D5EFEC-6261-4765-8012-10A208E45A74}" type="sibTrans" cxnId="{55CFA5C5-7455-4454-9AA5-A7B30331FA70}">
      <dgm:prSet/>
      <dgm:spPr/>
      <dgm:t>
        <a:bodyPr/>
        <a:lstStyle/>
        <a:p>
          <a:endParaRPr lang="en-US"/>
        </a:p>
      </dgm:t>
    </dgm:pt>
    <dgm:pt modelId="{D451478E-9C23-46F5-BF20-C4D84B43A0EE}" type="pres">
      <dgm:prSet presAssocID="{A873F652-88D4-45A6-BA02-1F35FC0C47AF}" presName="Name0" presStyleCnt="0">
        <dgm:presLayoutVars>
          <dgm:dir/>
          <dgm:resizeHandles val="exact"/>
        </dgm:presLayoutVars>
      </dgm:prSet>
      <dgm:spPr/>
    </dgm:pt>
    <dgm:pt modelId="{AF0CB623-C3B8-4279-9C90-7837158CA4FE}" type="pres">
      <dgm:prSet presAssocID="{DA65DBA8-FE99-4FA0-AC64-75994C5E0489}" presName="node" presStyleLbl="node1" presStyleIdx="0" presStyleCnt="3" custScaleX="39826" custScaleY="28655">
        <dgm:presLayoutVars>
          <dgm:bulletEnabled val="1"/>
        </dgm:presLayoutVars>
      </dgm:prSet>
      <dgm:spPr/>
    </dgm:pt>
    <dgm:pt modelId="{8A2480E8-4B15-42CF-AE90-D95A7B619F9E}" type="pres">
      <dgm:prSet presAssocID="{717BBFCF-177E-4EB3-BAB9-9FE5DF5F3172}" presName="sibTransSpacerBeforeConnector" presStyleCnt="0"/>
      <dgm:spPr/>
    </dgm:pt>
    <dgm:pt modelId="{FD7F76CC-C674-4D24-B6A8-9D2CEA37A0E7}" type="pres">
      <dgm:prSet presAssocID="{717BBFCF-177E-4EB3-BAB9-9FE5DF5F3172}" presName="sibTrans" presStyleLbl="node1" presStyleIdx="1" presStyleCnt="3"/>
      <dgm:spPr/>
    </dgm:pt>
    <dgm:pt modelId="{C1A3C63B-8B37-4154-BFB5-9854A7E38802}" type="pres">
      <dgm:prSet presAssocID="{717BBFCF-177E-4EB3-BAB9-9FE5DF5F3172}" presName="sibTransSpacerAfterConnector" presStyleCnt="0"/>
      <dgm:spPr/>
    </dgm:pt>
    <dgm:pt modelId="{46166997-781F-4B60-A314-25209C01DD50}" type="pres">
      <dgm:prSet presAssocID="{E9867151-F6ED-45F7-BB4B-C19A15AEC824}" presName="node" presStyleLbl="node1" presStyleIdx="2" presStyleCnt="3" custScaleY="28338">
        <dgm:presLayoutVars>
          <dgm:bulletEnabled val="1"/>
        </dgm:presLayoutVars>
      </dgm:prSet>
      <dgm:spPr/>
    </dgm:pt>
  </dgm:ptLst>
  <dgm:cxnLst>
    <dgm:cxn modelId="{CF698B84-ADF4-4FE2-8643-8399B3608024}" srcId="{A873F652-88D4-45A6-BA02-1F35FC0C47AF}" destId="{DA65DBA8-FE99-4FA0-AC64-75994C5E0489}" srcOrd="0" destOrd="0" parTransId="{E65BEA66-FD13-46AB-9F77-B446A84E1F54}" sibTransId="{717BBFCF-177E-4EB3-BAB9-9FE5DF5F3172}"/>
    <dgm:cxn modelId="{A8DF8F94-F8BB-40DC-B2D0-BBF2340F0C67}" type="presOf" srcId="{717BBFCF-177E-4EB3-BAB9-9FE5DF5F3172}" destId="{FD7F76CC-C674-4D24-B6A8-9D2CEA37A0E7}" srcOrd="0" destOrd="0" presId="urn:microsoft.com/office/officeart/2016/7/layout/BasicProcessNew"/>
    <dgm:cxn modelId="{33F17198-6ED3-4383-B303-2C9A6E66F770}" type="presOf" srcId="{A873F652-88D4-45A6-BA02-1F35FC0C47AF}" destId="{D451478E-9C23-46F5-BF20-C4D84B43A0EE}" srcOrd="0" destOrd="0" presId="urn:microsoft.com/office/officeart/2016/7/layout/BasicProcessNew"/>
    <dgm:cxn modelId="{BBFC83C0-9D0F-46D0-8B37-D6F5023EB6DA}" type="presOf" srcId="{DA65DBA8-FE99-4FA0-AC64-75994C5E0489}" destId="{AF0CB623-C3B8-4279-9C90-7837158CA4FE}" srcOrd="0" destOrd="0" presId="urn:microsoft.com/office/officeart/2016/7/layout/BasicProcessNew"/>
    <dgm:cxn modelId="{55CFA5C5-7455-4454-9AA5-A7B30331FA70}" srcId="{A873F652-88D4-45A6-BA02-1F35FC0C47AF}" destId="{E9867151-F6ED-45F7-BB4B-C19A15AEC824}" srcOrd="1" destOrd="0" parTransId="{2EBC4B33-3AC1-4857-904C-388D261B27AC}" sibTransId="{C0D5EFEC-6261-4765-8012-10A208E45A74}"/>
    <dgm:cxn modelId="{DFA1C5D4-3878-4719-BC27-4B8B8CB12018}" type="presOf" srcId="{E9867151-F6ED-45F7-BB4B-C19A15AEC824}" destId="{46166997-781F-4B60-A314-25209C01DD50}" srcOrd="0" destOrd="0" presId="urn:microsoft.com/office/officeart/2016/7/layout/BasicProcessNew"/>
    <dgm:cxn modelId="{97BA0300-96FA-4B80-8D8E-972C4E8C0F08}" type="presParOf" srcId="{D451478E-9C23-46F5-BF20-C4D84B43A0EE}" destId="{AF0CB623-C3B8-4279-9C90-7837158CA4FE}" srcOrd="0" destOrd="0" presId="urn:microsoft.com/office/officeart/2016/7/layout/BasicProcessNew"/>
    <dgm:cxn modelId="{59FBB635-94D9-48FA-82A7-07333C2ED192}" type="presParOf" srcId="{D451478E-9C23-46F5-BF20-C4D84B43A0EE}" destId="{8A2480E8-4B15-42CF-AE90-D95A7B619F9E}" srcOrd="1" destOrd="0" presId="urn:microsoft.com/office/officeart/2016/7/layout/BasicProcessNew"/>
    <dgm:cxn modelId="{5D8AEE17-E729-449A-A127-2D597718AF97}" type="presParOf" srcId="{D451478E-9C23-46F5-BF20-C4D84B43A0EE}" destId="{FD7F76CC-C674-4D24-B6A8-9D2CEA37A0E7}" srcOrd="2" destOrd="0" presId="urn:microsoft.com/office/officeart/2016/7/layout/BasicProcessNew"/>
    <dgm:cxn modelId="{6C049501-279F-46DB-B9E0-BEB2A90B66FD}" type="presParOf" srcId="{D451478E-9C23-46F5-BF20-C4D84B43A0EE}" destId="{C1A3C63B-8B37-4154-BFB5-9854A7E38802}" srcOrd="3" destOrd="0" presId="urn:microsoft.com/office/officeart/2016/7/layout/BasicProcessNew"/>
    <dgm:cxn modelId="{6FC318A1-4EBE-4627-8E11-8F8BC5747CB0}" type="presParOf" srcId="{D451478E-9C23-46F5-BF20-C4D84B43A0EE}" destId="{46166997-781F-4B60-A314-25209C01DD50}"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4126C-FA32-4A4F-B668-F1351998C1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BCC625-37A0-46FE-9467-FBC2245560B2}">
      <dgm:prSet/>
      <dgm:spPr/>
      <dgm:t>
        <a:bodyPr/>
        <a:lstStyle/>
        <a:p>
          <a:r>
            <a:rPr lang="en-US" dirty="0"/>
            <a:t>Thought Experiment #1:</a:t>
          </a:r>
        </a:p>
      </dgm:t>
    </dgm:pt>
    <dgm:pt modelId="{754A0B92-3B75-4304-BB8B-1F231F7D074E}" type="parTrans" cxnId="{5EC6CA62-6AC3-4618-ACF6-10DB283BF0B1}">
      <dgm:prSet/>
      <dgm:spPr/>
      <dgm:t>
        <a:bodyPr/>
        <a:lstStyle/>
        <a:p>
          <a:endParaRPr lang="en-US"/>
        </a:p>
      </dgm:t>
    </dgm:pt>
    <dgm:pt modelId="{F1AAB94D-A8AC-4A86-BD58-F27631E4A36C}" type="sibTrans" cxnId="{5EC6CA62-6AC3-4618-ACF6-10DB283BF0B1}">
      <dgm:prSet/>
      <dgm:spPr/>
      <dgm:t>
        <a:bodyPr/>
        <a:lstStyle/>
        <a:p>
          <a:endParaRPr lang="en-US"/>
        </a:p>
      </dgm:t>
    </dgm:pt>
    <dgm:pt modelId="{1A163777-B0CD-49E0-AAF5-0789842481EA}">
      <dgm:prSet/>
      <dgm:spPr/>
      <dgm:t>
        <a:bodyPr/>
        <a:lstStyle/>
        <a:p>
          <a:r>
            <a:rPr lang="en-US" dirty="0"/>
            <a:t>Weather data from the European weather stations from 1960 to 2022 can be used to forecast the weather of these regions for future years using the RNN model.</a:t>
          </a:r>
        </a:p>
      </dgm:t>
    </dgm:pt>
    <dgm:pt modelId="{8AF02F7D-ED3C-4E8B-8172-F228245F540B}" type="parTrans" cxnId="{0EBC0C68-5F98-4EE7-A5BA-D4EF052424B0}">
      <dgm:prSet/>
      <dgm:spPr/>
      <dgm:t>
        <a:bodyPr/>
        <a:lstStyle/>
        <a:p>
          <a:endParaRPr lang="en-US"/>
        </a:p>
      </dgm:t>
    </dgm:pt>
    <dgm:pt modelId="{675BAF11-F977-495E-961B-735CE9AD49F9}" type="sibTrans" cxnId="{0EBC0C68-5F98-4EE7-A5BA-D4EF052424B0}">
      <dgm:prSet/>
      <dgm:spPr/>
      <dgm:t>
        <a:bodyPr/>
        <a:lstStyle/>
        <a:p>
          <a:endParaRPr lang="en-US"/>
        </a:p>
      </dgm:t>
    </dgm:pt>
    <dgm:pt modelId="{01DF1DAB-3941-4C56-8BAB-6208FFBC3469}" type="pres">
      <dgm:prSet presAssocID="{3EC4126C-FA32-4A4F-B668-F1351998C109}" presName="root" presStyleCnt="0">
        <dgm:presLayoutVars>
          <dgm:dir/>
          <dgm:resizeHandles val="exact"/>
        </dgm:presLayoutVars>
      </dgm:prSet>
      <dgm:spPr/>
    </dgm:pt>
    <dgm:pt modelId="{97F6E2B5-FCC2-46C1-8AA8-3AC8653818A7}" type="pres">
      <dgm:prSet presAssocID="{8FBCC625-37A0-46FE-9467-FBC2245560B2}" presName="compNode" presStyleCnt="0"/>
      <dgm:spPr/>
    </dgm:pt>
    <dgm:pt modelId="{8CB1F0B9-C362-425B-88DE-C2BAF741F95D}" type="pres">
      <dgm:prSet presAssocID="{8FBCC625-37A0-46FE-9467-FBC2245560B2}" presName="bgRect" presStyleLbl="bgShp" presStyleIdx="0" presStyleCnt="2"/>
      <dgm:spPr/>
    </dgm:pt>
    <dgm:pt modelId="{69038DD9-391A-4DD9-BA18-769822DA4258}" type="pres">
      <dgm:prSet presAssocID="{8FBCC625-37A0-46FE-9467-FBC2245560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E4B6786-945F-4D83-B865-D87D50CD072E}" type="pres">
      <dgm:prSet presAssocID="{8FBCC625-37A0-46FE-9467-FBC2245560B2}" presName="spaceRect" presStyleCnt="0"/>
      <dgm:spPr/>
    </dgm:pt>
    <dgm:pt modelId="{3BF9EA17-308C-4E82-BC64-FED70B747360}" type="pres">
      <dgm:prSet presAssocID="{8FBCC625-37A0-46FE-9467-FBC2245560B2}" presName="parTx" presStyleLbl="revTx" presStyleIdx="0" presStyleCnt="2">
        <dgm:presLayoutVars>
          <dgm:chMax val="0"/>
          <dgm:chPref val="0"/>
        </dgm:presLayoutVars>
      </dgm:prSet>
      <dgm:spPr/>
    </dgm:pt>
    <dgm:pt modelId="{98645CD8-C3E3-4C87-B898-E6B8D5926BB9}" type="pres">
      <dgm:prSet presAssocID="{F1AAB94D-A8AC-4A86-BD58-F27631E4A36C}" presName="sibTrans" presStyleCnt="0"/>
      <dgm:spPr/>
    </dgm:pt>
    <dgm:pt modelId="{7BF1CE74-6370-45C2-ABF0-C66A25CFFDB6}" type="pres">
      <dgm:prSet presAssocID="{1A163777-B0CD-49E0-AAF5-0789842481EA}" presName="compNode" presStyleCnt="0"/>
      <dgm:spPr/>
    </dgm:pt>
    <dgm:pt modelId="{67E77159-8492-4293-A4B8-77D0B15DCAEB}" type="pres">
      <dgm:prSet presAssocID="{1A163777-B0CD-49E0-AAF5-0789842481EA}" presName="bgRect" presStyleLbl="bgShp" presStyleIdx="1" presStyleCnt="2" custScaleY="155977"/>
      <dgm:spPr/>
    </dgm:pt>
    <dgm:pt modelId="{45AC7CB2-9651-42F4-91C5-0F0214DB37B8}" type="pres">
      <dgm:prSet presAssocID="{1A163777-B0CD-49E0-AAF5-0789842481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6BBBDB16-AA20-48C2-91C6-D0E7B5674586}" type="pres">
      <dgm:prSet presAssocID="{1A163777-B0CD-49E0-AAF5-0789842481EA}" presName="spaceRect" presStyleCnt="0"/>
      <dgm:spPr/>
    </dgm:pt>
    <dgm:pt modelId="{8E191FE9-DA38-40B0-BF6A-14FFD2AC5187}" type="pres">
      <dgm:prSet presAssocID="{1A163777-B0CD-49E0-AAF5-0789842481EA}" presName="parTx" presStyleLbl="revTx" presStyleIdx="1" presStyleCnt="2" custScaleX="98916" custScaleY="155390">
        <dgm:presLayoutVars>
          <dgm:chMax val="0"/>
          <dgm:chPref val="0"/>
        </dgm:presLayoutVars>
      </dgm:prSet>
      <dgm:spPr/>
    </dgm:pt>
  </dgm:ptLst>
  <dgm:cxnLst>
    <dgm:cxn modelId="{ADE7F60D-EFF1-4434-9132-9B206C372273}" type="presOf" srcId="{3EC4126C-FA32-4A4F-B668-F1351998C109}" destId="{01DF1DAB-3941-4C56-8BAB-6208FFBC3469}" srcOrd="0" destOrd="0" presId="urn:microsoft.com/office/officeart/2018/2/layout/IconVerticalSolidList"/>
    <dgm:cxn modelId="{5EC6CA62-6AC3-4618-ACF6-10DB283BF0B1}" srcId="{3EC4126C-FA32-4A4F-B668-F1351998C109}" destId="{8FBCC625-37A0-46FE-9467-FBC2245560B2}" srcOrd="0" destOrd="0" parTransId="{754A0B92-3B75-4304-BB8B-1F231F7D074E}" sibTransId="{F1AAB94D-A8AC-4A86-BD58-F27631E4A36C}"/>
    <dgm:cxn modelId="{0EBC0C68-5F98-4EE7-A5BA-D4EF052424B0}" srcId="{3EC4126C-FA32-4A4F-B668-F1351998C109}" destId="{1A163777-B0CD-49E0-AAF5-0789842481EA}" srcOrd="1" destOrd="0" parTransId="{8AF02F7D-ED3C-4E8B-8172-F228245F540B}" sibTransId="{675BAF11-F977-495E-961B-735CE9AD49F9}"/>
    <dgm:cxn modelId="{07388A4E-ED0E-437A-8F28-A027C583DF71}" type="presOf" srcId="{8FBCC625-37A0-46FE-9467-FBC2245560B2}" destId="{3BF9EA17-308C-4E82-BC64-FED70B747360}" srcOrd="0" destOrd="0" presId="urn:microsoft.com/office/officeart/2018/2/layout/IconVerticalSolidList"/>
    <dgm:cxn modelId="{04EA0A97-92C2-4363-8CF9-4328E0D6773A}" type="presOf" srcId="{1A163777-B0CD-49E0-AAF5-0789842481EA}" destId="{8E191FE9-DA38-40B0-BF6A-14FFD2AC5187}" srcOrd="0" destOrd="0" presId="urn:microsoft.com/office/officeart/2018/2/layout/IconVerticalSolidList"/>
    <dgm:cxn modelId="{25D1309D-ADC2-4F16-A346-4121CC3A95C8}" type="presParOf" srcId="{01DF1DAB-3941-4C56-8BAB-6208FFBC3469}" destId="{97F6E2B5-FCC2-46C1-8AA8-3AC8653818A7}" srcOrd="0" destOrd="0" presId="urn:microsoft.com/office/officeart/2018/2/layout/IconVerticalSolidList"/>
    <dgm:cxn modelId="{4D8759C9-85A5-4C57-9247-4B5C92349F2A}" type="presParOf" srcId="{97F6E2B5-FCC2-46C1-8AA8-3AC8653818A7}" destId="{8CB1F0B9-C362-425B-88DE-C2BAF741F95D}" srcOrd="0" destOrd="0" presId="urn:microsoft.com/office/officeart/2018/2/layout/IconVerticalSolidList"/>
    <dgm:cxn modelId="{EC51E5C6-DFD3-4E4B-A4F9-69BB37D7C285}" type="presParOf" srcId="{97F6E2B5-FCC2-46C1-8AA8-3AC8653818A7}" destId="{69038DD9-391A-4DD9-BA18-769822DA4258}" srcOrd="1" destOrd="0" presId="urn:microsoft.com/office/officeart/2018/2/layout/IconVerticalSolidList"/>
    <dgm:cxn modelId="{9B2B9D3F-7CEC-40AC-B209-E69D89ECBD66}" type="presParOf" srcId="{97F6E2B5-FCC2-46C1-8AA8-3AC8653818A7}" destId="{0E4B6786-945F-4D83-B865-D87D50CD072E}" srcOrd="2" destOrd="0" presId="urn:microsoft.com/office/officeart/2018/2/layout/IconVerticalSolidList"/>
    <dgm:cxn modelId="{669A86A1-11E6-4019-ACFF-21B06EB455D5}" type="presParOf" srcId="{97F6E2B5-FCC2-46C1-8AA8-3AC8653818A7}" destId="{3BF9EA17-308C-4E82-BC64-FED70B747360}" srcOrd="3" destOrd="0" presId="urn:microsoft.com/office/officeart/2018/2/layout/IconVerticalSolidList"/>
    <dgm:cxn modelId="{1EBE3A07-845D-400D-99C9-64A271E008A0}" type="presParOf" srcId="{01DF1DAB-3941-4C56-8BAB-6208FFBC3469}" destId="{98645CD8-C3E3-4C87-B898-E6B8D5926BB9}" srcOrd="1" destOrd="0" presId="urn:microsoft.com/office/officeart/2018/2/layout/IconVerticalSolidList"/>
    <dgm:cxn modelId="{A8810191-3599-4D2A-B942-FD1392B4212D}" type="presParOf" srcId="{01DF1DAB-3941-4C56-8BAB-6208FFBC3469}" destId="{7BF1CE74-6370-45C2-ABF0-C66A25CFFDB6}" srcOrd="2" destOrd="0" presId="urn:microsoft.com/office/officeart/2018/2/layout/IconVerticalSolidList"/>
    <dgm:cxn modelId="{3F6CB47E-1D7E-4901-A639-157736BF3FC4}" type="presParOf" srcId="{7BF1CE74-6370-45C2-ABF0-C66A25CFFDB6}" destId="{67E77159-8492-4293-A4B8-77D0B15DCAEB}" srcOrd="0" destOrd="0" presId="urn:microsoft.com/office/officeart/2018/2/layout/IconVerticalSolidList"/>
    <dgm:cxn modelId="{6CAE1C86-10B2-457C-B063-4EB6C2738F34}" type="presParOf" srcId="{7BF1CE74-6370-45C2-ABF0-C66A25CFFDB6}" destId="{45AC7CB2-9651-42F4-91C5-0F0214DB37B8}" srcOrd="1" destOrd="0" presId="urn:microsoft.com/office/officeart/2018/2/layout/IconVerticalSolidList"/>
    <dgm:cxn modelId="{9EC52278-C436-4496-A7AC-D0A9FB2DA4A4}" type="presParOf" srcId="{7BF1CE74-6370-45C2-ABF0-C66A25CFFDB6}" destId="{6BBBDB16-AA20-48C2-91C6-D0E7B5674586}" srcOrd="2" destOrd="0" presId="urn:microsoft.com/office/officeart/2018/2/layout/IconVerticalSolidList"/>
    <dgm:cxn modelId="{6B337477-0FB7-40E9-892E-93BCE4B54E1E}" type="presParOf" srcId="{7BF1CE74-6370-45C2-ABF0-C66A25CFFDB6}" destId="{8E191FE9-DA38-40B0-BF6A-14FFD2AC51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C4126C-FA32-4A4F-B668-F1351998C1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BCC625-37A0-46FE-9467-FBC2245560B2}">
      <dgm:prSet/>
      <dgm:spPr/>
      <dgm:t>
        <a:bodyPr/>
        <a:lstStyle/>
        <a:p>
          <a:r>
            <a:rPr lang="en-US" dirty="0"/>
            <a:t>Thought Experiment #2:</a:t>
          </a:r>
        </a:p>
      </dgm:t>
    </dgm:pt>
    <dgm:pt modelId="{754A0B92-3B75-4304-BB8B-1F231F7D074E}" type="parTrans" cxnId="{5EC6CA62-6AC3-4618-ACF6-10DB283BF0B1}">
      <dgm:prSet/>
      <dgm:spPr/>
      <dgm:t>
        <a:bodyPr/>
        <a:lstStyle/>
        <a:p>
          <a:endParaRPr lang="en-US"/>
        </a:p>
      </dgm:t>
    </dgm:pt>
    <dgm:pt modelId="{F1AAB94D-A8AC-4A86-BD58-F27631E4A36C}" type="sibTrans" cxnId="{5EC6CA62-6AC3-4618-ACF6-10DB283BF0B1}">
      <dgm:prSet/>
      <dgm:spPr/>
      <dgm:t>
        <a:bodyPr/>
        <a:lstStyle/>
        <a:p>
          <a:endParaRPr lang="en-US"/>
        </a:p>
      </dgm:t>
    </dgm:pt>
    <dgm:pt modelId="{1A163777-B0CD-49E0-AAF5-0789842481EA}">
      <dgm:prSet/>
      <dgm:spPr/>
      <dgm:t>
        <a:bodyPr/>
        <a:lstStyle/>
        <a:p>
          <a:r>
            <a:rPr lang="en-US" dirty="0"/>
            <a:t>Variables in the weather data can be used by Random Forest models to predict whether a day is likely to experience severe or not severe weather.</a:t>
          </a:r>
        </a:p>
      </dgm:t>
    </dgm:pt>
    <dgm:pt modelId="{8AF02F7D-ED3C-4E8B-8172-F228245F540B}" type="parTrans" cxnId="{0EBC0C68-5F98-4EE7-A5BA-D4EF052424B0}">
      <dgm:prSet/>
      <dgm:spPr/>
      <dgm:t>
        <a:bodyPr/>
        <a:lstStyle/>
        <a:p>
          <a:endParaRPr lang="en-US"/>
        </a:p>
      </dgm:t>
    </dgm:pt>
    <dgm:pt modelId="{675BAF11-F977-495E-961B-735CE9AD49F9}" type="sibTrans" cxnId="{0EBC0C68-5F98-4EE7-A5BA-D4EF052424B0}">
      <dgm:prSet/>
      <dgm:spPr/>
      <dgm:t>
        <a:bodyPr/>
        <a:lstStyle/>
        <a:p>
          <a:endParaRPr lang="en-US"/>
        </a:p>
      </dgm:t>
    </dgm:pt>
    <dgm:pt modelId="{01DF1DAB-3941-4C56-8BAB-6208FFBC3469}" type="pres">
      <dgm:prSet presAssocID="{3EC4126C-FA32-4A4F-B668-F1351998C109}" presName="root" presStyleCnt="0">
        <dgm:presLayoutVars>
          <dgm:dir/>
          <dgm:resizeHandles val="exact"/>
        </dgm:presLayoutVars>
      </dgm:prSet>
      <dgm:spPr/>
    </dgm:pt>
    <dgm:pt modelId="{97F6E2B5-FCC2-46C1-8AA8-3AC8653818A7}" type="pres">
      <dgm:prSet presAssocID="{8FBCC625-37A0-46FE-9467-FBC2245560B2}" presName="compNode" presStyleCnt="0"/>
      <dgm:spPr/>
    </dgm:pt>
    <dgm:pt modelId="{8CB1F0B9-C362-425B-88DE-C2BAF741F95D}" type="pres">
      <dgm:prSet presAssocID="{8FBCC625-37A0-46FE-9467-FBC2245560B2}" presName="bgRect" presStyleLbl="bgShp" presStyleIdx="0" presStyleCnt="2"/>
      <dgm:spPr/>
    </dgm:pt>
    <dgm:pt modelId="{69038DD9-391A-4DD9-BA18-769822DA4258}" type="pres">
      <dgm:prSet presAssocID="{8FBCC625-37A0-46FE-9467-FBC2245560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E4B6786-945F-4D83-B865-D87D50CD072E}" type="pres">
      <dgm:prSet presAssocID="{8FBCC625-37A0-46FE-9467-FBC2245560B2}" presName="spaceRect" presStyleCnt="0"/>
      <dgm:spPr/>
    </dgm:pt>
    <dgm:pt modelId="{3BF9EA17-308C-4E82-BC64-FED70B747360}" type="pres">
      <dgm:prSet presAssocID="{8FBCC625-37A0-46FE-9467-FBC2245560B2}" presName="parTx" presStyleLbl="revTx" presStyleIdx="0" presStyleCnt="2">
        <dgm:presLayoutVars>
          <dgm:chMax val="0"/>
          <dgm:chPref val="0"/>
        </dgm:presLayoutVars>
      </dgm:prSet>
      <dgm:spPr/>
    </dgm:pt>
    <dgm:pt modelId="{98645CD8-C3E3-4C87-B898-E6B8D5926BB9}" type="pres">
      <dgm:prSet presAssocID="{F1AAB94D-A8AC-4A86-BD58-F27631E4A36C}" presName="sibTrans" presStyleCnt="0"/>
      <dgm:spPr/>
    </dgm:pt>
    <dgm:pt modelId="{7BF1CE74-6370-45C2-ABF0-C66A25CFFDB6}" type="pres">
      <dgm:prSet presAssocID="{1A163777-B0CD-49E0-AAF5-0789842481EA}" presName="compNode" presStyleCnt="0"/>
      <dgm:spPr/>
    </dgm:pt>
    <dgm:pt modelId="{67E77159-8492-4293-A4B8-77D0B15DCAEB}" type="pres">
      <dgm:prSet presAssocID="{1A163777-B0CD-49E0-AAF5-0789842481EA}" presName="bgRect" presStyleLbl="bgShp" presStyleIdx="1" presStyleCnt="2" custScaleY="155977"/>
      <dgm:spPr/>
    </dgm:pt>
    <dgm:pt modelId="{45AC7CB2-9651-42F4-91C5-0F0214DB37B8}" type="pres">
      <dgm:prSet presAssocID="{1A163777-B0CD-49E0-AAF5-0789842481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6BBBDB16-AA20-48C2-91C6-D0E7B5674586}" type="pres">
      <dgm:prSet presAssocID="{1A163777-B0CD-49E0-AAF5-0789842481EA}" presName="spaceRect" presStyleCnt="0"/>
      <dgm:spPr/>
    </dgm:pt>
    <dgm:pt modelId="{8E191FE9-DA38-40B0-BF6A-14FFD2AC5187}" type="pres">
      <dgm:prSet presAssocID="{1A163777-B0CD-49E0-AAF5-0789842481EA}" presName="parTx" presStyleLbl="revTx" presStyleIdx="1" presStyleCnt="2" custScaleX="98916" custScaleY="155390">
        <dgm:presLayoutVars>
          <dgm:chMax val="0"/>
          <dgm:chPref val="0"/>
        </dgm:presLayoutVars>
      </dgm:prSet>
      <dgm:spPr/>
    </dgm:pt>
  </dgm:ptLst>
  <dgm:cxnLst>
    <dgm:cxn modelId="{ADE7F60D-EFF1-4434-9132-9B206C372273}" type="presOf" srcId="{3EC4126C-FA32-4A4F-B668-F1351998C109}" destId="{01DF1DAB-3941-4C56-8BAB-6208FFBC3469}" srcOrd="0" destOrd="0" presId="urn:microsoft.com/office/officeart/2018/2/layout/IconVerticalSolidList"/>
    <dgm:cxn modelId="{5EC6CA62-6AC3-4618-ACF6-10DB283BF0B1}" srcId="{3EC4126C-FA32-4A4F-B668-F1351998C109}" destId="{8FBCC625-37A0-46FE-9467-FBC2245560B2}" srcOrd="0" destOrd="0" parTransId="{754A0B92-3B75-4304-BB8B-1F231F7D074E}" sibTransId="{F1AAB94D-A8AC-4A86-BD58-F27631E4A36C}"/>
    <dgm:cxn modelId="{0EBC0C68-5F98-4EE7-A5BA-D4EF052424B0}" srcId="{3EC4126C-FA32-4A4F-B668-F1351998C109}" destId="{1A163777-B0CD-49E0-AAF5-0789842481EA}" srcOrd="1" destOrd="0" parTransId="{8AF02F7D-ED3C-4E8B-8172-F228245F540B}" sibTransId="{675BAF11-F977-495E-961B-735CE9AD49F9}"/>
    <dgm:cxn modelId="{07388A4E-ED0E-437A-8F28-A027C583DF71}" type="presOf" srcId="{8FBCC625-37A0-46FE-9467-FBC2245560B2}" destId="{3BF9EA17-308C-4E82-BC64-FED70B747360}" srcOrd="0" destOrd="0" presId="urn:microsoft.com/office/officeart/2018/2/layout/IconVerticalSolidList"/>
    <dgm:cxn modelId="{04EA0A97-92C2-4363-8CF9-4328E0D6773A}" type="presOf" srcId="{1A163777-B0CD-49E0-AAF5-0789842481EA}" destId="{8E191FE9-DA38-40B0-BF6A-14FFD2AC5187}" srcOrd="0" destOrd="0" presId="urn:microsoft.com/office/officeart/2018/2/layout/IconVerticalSolidList"/>
    <dgm:cxn modelId="{25D1309D-ADC2-4F16-A346-4121CC3A95C8}" type="presParOf" srcId="{01DF1DAB-3941-4C56-8BAB-6208FFBC3469}" destId="{97F6E2B5-FCC2-46C1-8AA8-3AC8653818A7}" srcOrd="0" destOrd="0" presId="urn:microsoft.com/office/officeart/2018/2/layout/IconVerticalSolidList"/>
    <dgm:cxn modelId="{4D8759C9-85A5-4C57-9247-4B5C92349F2A}" type="presParOf" srcId="{97F6E2B5-FCC2-46C1-8AA8-3AC8653818A7}" destId="{8CB1F0B9-C362-425B-88DE-C2BAF741F95D}" srcOrd="0" destOrd="0" presId="urn:microsoft.com/office/officeart/2018/2/layout/IconVerticalSolidList"/>
    <dgm:cxn modelId="{EC51E5C6-DFD3-4E4B-A4F9-69BB37D7C285}" type="presParOf" srcId="{97F6E2B5-FCC2-46C1-8AA8-3AC8653818A7}" destId="{69038DD9-391A-4DD9-BA18-769822DA4258}" srcOrd="1" destOrd="0" presId="urn:microsoft.com/office/officeart/2018/2/layout/IconVerticalSolidList"/>
    <dgm:cxn modelId="{9B2B9D3F-7CEC-40AC-B209-E69D89ECBD66}" type="presParOf" srcId="{97F6E2B5-FCC2-46C1-8AA8-3AC8653818A7}" destId="{0E4B6786-945F-4D83-B865-D87D50CD072E}" srcOrd="2" destOrd="0" presId="urn:microsoft.com/office/officeart/2018/2/layout/IconVerticalSolidList"/>
    <dgm:cxn modelId="{669A86A1-11E6-4019-ACFF-21B06EB455D5}" type="presParOf" srcId="{97F6E2B5-FCC2-46C1-8AA8-3AC8653818A7}" destId="{3BF9EA17-308C-4E82-BC64-FED70B747360}" srcOrd="3" destOrd="0" presId="urn:microsoft.com/office/officeart/2018/2/layout/IconVerticalSolidList"/>
    <dgm:cxn modelId="{1EBE3A07-845D-400D-99C9-64A271E008A0}" type="presParOf" srcId="{01DF1DAB-3941-4C56-8BAB-6208FFBC3469}" destId="{98645CD8-C3E3-4C87-B898-E6B8D5926BB9}" srcOrd="1" destOrd="0" presId="urn:microsoft.com/office/officeart/2018/2/layout/IconVerticalSolidList"/>
    <dgm:cxn modelId="{A8810191-3599-4D2A-B942-FD1392B4212D}" type="presParOf" srcId="{01DF1DAB-3941-4C56-8BAB-6208FFBC3469}" destId="{7BF1CE74-6370-45C2-ABF0-C66A25CFFDB6}" srcOrd="2" destOrd="0" presId="urn:microsoft.com/office/officeart/2018/2/layout/IconVerticalSolidList"/>
    <dgm:cxn modelId="{3F6CB47E-1D7E-4901-A639-157736BF3FC4}" type="presParOf" srcId="{7BF1CE74-6370-45C2-ABF0-C66A25CFFDB6}" destId="{67E77159-8492-4293-A4B8-77D0B15DCAEB}" srcOrd="0" destOrd="0" presId="urn:microsoft.com/office/officeart/2018/2/layout/IconVerticalSolidList"/>
    <dgm:cxn modelId="{6CAE1C86-10B2-457C-B063-4EB6C2738F34}" type="presParOf" srcId="{7BF1CE74-6370-45C2-ABF0-C66A25CFFDB6}" destId="{45AC7CB2-9651-42F4-91C5-0F0214DB37B8}" srcOrd="1" destOrd="0" presId="urn:microsoft.com/office/officeart/2018/2/layout/IconVerticalSolidList"/>
    <dgm:cxn modelId="{9EC52278-C436-4496-A7AC-D0A9FB2DA4A4}" type="presParOf" srcId="{7BF1CE74-6370-45C2-ABF0-C66A25CFFDB6}" destId="{6BBBDB16-AA20-48C2-91C6-D0E7B5674586}" srcOrd="2" destOrd="0" presId="urn:microsoft.com/office/officeart/2018/2/layout/IconVerticalSolidList"/>
    <dgm:cxn modelId="{6B337477-0FB7-40E9-892E-93BCE4B54E1E}" type="presParOf" srcId="{7BF1CE74-6370-45C2-ABF0-C66A25CFFDB6}" destId="{8E191FE9-DA38-40B0-BF6A-14FFD2AC51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2A5723-9A18-4028-BF3C-C37FDD7895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B3BEF4-A5F3-4B94-AA06-425D07BA8C1B}">
      <dgm:prSet/>
      <dgm:spPr/>
      <dgm:t>
        <a:bodyPr/>
        <a:lstStyle/>
        <a:p>
          <a:r>
            <a:rPr lang="en-US" dirty="0"/>
            <a:t>Recommendations:</a:t>
          </a:r>
        </a:p>
      </dgm:t>
    </dgm:pt>
    <dgm:pt modelId="{E6CAF04D-4166-4BC6-B931-EC028AB1F199}" type="parTrans" cxnId="{B6FCE1E9-70F9-40A4-B698-12EFF28199EA}">
      <dgm:prSet/>
      <dgm:spPr/>
      <dgm:t>
        <a:bodyPr/>
        <a:lstStyle/>
        <a:p>
          <a:endParaRPr lang="en-US"/>
        </a:p>
      </dgm:t>
    </dgm:pt>
    <dgm:pt modelId="{4ABB0485-A7A4-4495-BB91-028450433E22}" type="sibTrans" cxnId="{B6FCE1E9-70F9-40A4-B698-12EFF28199EA}">
      <dgm:prSet/>
      <dgm:spPr/>
      <dgm:t>
        <a:bodyPr/>
        <a:lstStyle/>
        <a:p>
          <a:endParaRPr lang="en-US"/>
        </a:p>
      </dgm:t>
    </dgm:pt>
    <dgm:pt modelId="{5DBD687F-EC56-41A3-AC65-16452818945F}">
      <dgm:prSet custT="1"/>
      <dgm:spPr/>
      <dgm:t>
        <a:bodyPr/>
        <a:lstStyle/>
        <a:p>
          <a:r>
            <a:rPr lang="en-US" sz="1800" dirty="0"/>
            <a:t>Source additional weather data from geographically disperse weather stations across the globe and carefully select how the stations are combined into a data set.</a:t>
          </a:r>
        </a:p>
      </dgm:t>
    </dgm:pt>
    <dgm:pt modelId="{76AB9D96-2FA8-4C15-8C4C-D84FD50BF0FF}" type="parTrans" cxnId="{9D1E0D82-C352-4E34-B0A5-0C8EF9694157}">
      <dgm:prSet/>
      <dgm:spPr/>
      <dgm:t>
        <a:bodyPr/>
        <a:lstStyle/>
        <a:p>
          <a:endParaRPr lang="en-US"/>
        </a:p>
      </dgm:t>
    </dgm:pt>
    <dgm:pt modelId="{EA8FF734-E189-4D60-B874-37216691DA0F}" type="sibTrans" cxnId="{9D1E0D82-C352-4E34-B0A5-0C8EF9694157}">
      <dgm:prSet/>
      <dgm:spPr/>
      <dgm:t>
        <a:bodyPr/>
        <a:lstStyle/>
        <a:p>
          <a:endParaRPr lang="en-US"/>
        </a:p>
      </dgm:t>
    </dgm:pt>
    <dgm:pt modelId="{B2E4B8C9-625B-44AE-8123-0EE51D804DE1}">
      <dgm:prSet custT="1"/>
      <dgm:spPr/>
      <dgm:t>
        <a:bodyPr/>
        <a:lstStyle/>
        <a:p>
          <a:r>
            <a:rPr lang="en-US" sz="1800" dirty="0"/>
            <a:t>Define severe and not severe weather parameters.</a:t>
          </a:r>
        </a:p>
      </dgm:t>
    </dgm:pt>
    <dgm:pt modelId="{A7CA5084-F14A-40FD-AD62-CAA078BB02EE}" type="parTrans" cxnId="{53B431C8-E3C4-49ED-884A-51592CBFC198}">
      <dgm:prSet/>
      <dgm:spPr/>
      <dgm:t>
        <a:bodyPr/>
        <a:lstStyle/>
        <a:p>
          <a:endParaRPr lang="en-US"/>
        </a:p>
      </dgm:t>
    </dgm:pt>
    <dgm:pt modelId="{9F19BFA2-F4C2-4D00-AB70-FDE7D717D5A1}" type="sibTrans" cxnId="{53B431C8-E3C4-49ED-884A-51592CBFC198}">
      <dgm:prSet/>
      <dgm:spPr/>
      <dgm:t>
        <a:bodyPr/>
        <a:lstStyle/>
        <a:p>
          <a:endParaRPr lang="en-US"/>
        </a:p>
      </dgm:t>
    </dgm:pt>
    <dgm:pt modelId="{97DDBA65-D312-4881-A6C6-95D2823FF6F5}">
      <dgm:prSet custT="1"/>
      <dgm:spPr/>
      <dgm:t>
        <a:bodyPr/>
        <a:lstStyle/>
        <a:p>
          <a:r>
            <a:rPr lang="en-US" sz="1800" dirty="0"/>
            <a:t>Evaluate to what degree the variables are influencing the Random Forest model, as shown for the Basel station in the graph to the right.</a:t>
          </a:r>
        </a:p>
      </dgm:t>
    </dgm:pt>
    <dgm:pt modelId="{8874A494-D0F1-4648-BE4B-CFDAD12614CA}" type="parTrans" cxnId="{7C247358-E0E9-4DB7-8642-E1D94F2C857C}">
      <dgm:prSet/>
      <dgm:spPr/>
      <dgm:t>
        <a:bodyPr/>
        <a:lstStyle/>
        <a:p>
          <a:endParaRPr lang="en-US"/>
        </a:p>
      </dgm:t>
    </dgm:pt>
    <dgm:pt modelId="{7B4AFEAC-1DA2-4566-8579-0239AD0382FF}" type="sibTrans" cxnId="{7C247358-E0E9-4DB7-8642-E1D94F2C857C}">
      <dgm:prSet/>
      <dgm:spPr/>
      <dgm:t>
        <a:bodyPr/>
        <a:lstStyle/>
        <a:p>
          <a:endParaRPr lang="en-US"/>
        </a:p>
      </dgm:t>
    </dgm:pt>
    <dgm:pt modelId="{16EF3509-2C78-4504-863C-CFA04CAF925B}" type="pres">
      <dgm:prSet presAssocID="{352A5723-9A18-4028-BF3C-C37FDD78957E}" presName="linear" presStyleCnt="0">
        <dgm:presLayoutVars>
          <dgm:animLvl val="lvl"/>
          <dgm:resizeHandles val="exact"/>
        </dgm:presLayoutVars>
      </dgm:prSet>
      <dgm:spPr/>
    </dgm:pt>
    <dgm:pt modelId="{030D6589-9AB3-4569-AFFE-CE9808E28016}" type="pres">
      <dgm:prSet presAssocID="{F8B3BEF4-A5F3-4B94-AA06-425D07BA8C1B}" presName="parentText" presStyleLbl="node1" presStyleIdx="0" presStyleCnt="1" custScaleY="78369" custLinFactNeighborY="-4992">
        <dgm:presLayoutVars>
          <dgm:chMax val="0"/>
          <dgm:bulletEnabled val="1"/>
        </dgm:presLayoutVars>
      </dgm:prSet>
      <dgm:spPr/>
    </dgm:pt>
    <dgm:pt modelId="{C7D5E065-A0D0-478A-9A17-878EFC553BD1}" type="pres">
      <dgm:prSet presAssocID="{F8B3BEF4-A5F3-4B94-AA06-425D07BA8C1B}" presName="childText" presStyleLbl="revTx" presStyleIdx="0" presStyleCnt="1">
        <dgm:presLayoutVars>
          <dgm:bulletEnabled val="1"/>
        </dgm:presLayoutVars>
      </dgm:prSet>
      <dgm:spPr/>
    </dgm:pt>
  </dgm:ptLst>
  <dgm:cxnLst>
    <dgm:cxn modelId="{07D9B606-BD48-4D77-9217-0AE8B39F9F63}" type="presOf" srcId="{5DBD687F-EC56-41A3-AC65-16452818945F}" destId="{C7D5E065-A0D0-478A-9A17-878EFC553BD1}" srcOrd="0" destOrd="0" presId="urn:microsoft.com/office/officeart/2005/8/layout/vList2"/>
    <dgm:cxn modelId="{1A1EC109-04F6-40BA-95B3-0D7D83101E64}" type="presOf" srcId="{B2E4B8C9-625B-44AE-8123-0EE51D804DE1}" destId="{C7D5E065-A0D0-478A-9A17-878EFC553BD1}" srcOrd="0" destOrd="1" presId="urn:microsoft.com/office/officeart/2005/8/layout/vList2"/>
    <dgm:cxn modelId="{D33D8613-B1ED-43AB-BAA7-B9BB5742C53D}" type="presOf" srcId="{97DDBA65-D312-4881-A6C6-95D2823FF6F5}" destId="{C7D5E065-A0D0-478A-9A17-878EFC553BD1}" srcOrd="0" destOrd="2" presId="urn:microsoft.com/office/officeart/2005/8/layout/vList2"/>
    <dgm:cxn modelId="{7C247358-E0E9-4DB7-8642-E1D94F2C857C}" srcId="{F8B3BEF4-A5F3-4B94-AA06-425D07BA8C1B}" destId="{97DDBA65-D312-4881-A6C6-95D2823FF6F5}" srcOrd="2" destOrd="0" parTransId="{8874A494-D0F1-4648-BE4B-CFDAD12614CA}" sibTransId="{7B4AFEAC-1DA2-4566-8579-0239AD0382FF}"/>
    <dgm:cxn modelId="{9D1E0D82-C352-4E34-B0A5-0C8EF9694157}" srcId="{F8B3BEF4-A5F3-4B94-AA06-425D07BA8C1B}" destId="{5DBD687F-EC56-41A3-AC65-16452818945F}" srcOrd="0" destOrd="0" parTransId="{76AB9D96-2FA8-4C15-8C4C-D84FD50BF0FF}" sibTransId="{EA8FF734-E189-4D60-B874-37216691DA0F}"/>
    <dgm:cxn modelId="{0952EE91-FF94-4FE6-AA85-FBB4A2E6E5C8}" type="presOf" srcId="{352A5723-9A18-4028-BF3C-C37FDD78957E}" destId="{16EF3509-2C78-4504-863C-CFA04CAF925B}" srcOrd="0" destOrd="0" presId="urn:microsoft.com/office/officeart/2005/8/layout/vList2"/>
    <dgm:cxn modelId="{53B431C8-E3C4-49ED-884A-51592CBFC198}" srcId="{F8B3BEF4-A5F3-4B94-AA06-425D07BA8C1B}" destId="{B2E4B8C9-625B-44AE-8123-0EE51D804DE1}" srcOrd="1" destOrd="0" parTransId="{A7CA5084-F14A-40FD-AD62-CAA078BB02EE}" sibTransId="{9F19BFA2-F4C2-4D00-AB70-FDE7D717D5A1}"/>
    <dgm:cxn modelId="{B6FCE1E9-70F9-40A4-B698-12EFF28199EA}" srcId="{352A5723-9A18-4028-BF3C-C37FDD78957E}" destId="{F8B3BEF4-A5F3-4B94-AA06-425D07BA8C1B}" srcOrd="0" destOrd="0" parTransId="{E6CAF04D-4166-4BC6-B931-EC028AB1F199}" sibTransId="{4ABB0485-A7A4-4495-BB91-028450433E22}"/>
    <dgm:cxn modelId="{0428E5F9-1672-4E24-8152-2EA22993FF2C}" type="presOf" srcId="{F8B3BEF4-A5F3-4B94-AA06-425D07BA8C1B}" destId="{030D6589-9AB3-4569-AFFE-CE9808E28016}" srcOrd="0" destOrd="0" presId="urn:microsoft.com/office/officeart/2005/8/layout/vList2"/>
    <dgm:cxn modelId="{61AEEC5D-3758-47B6-B035-8189DB800D49}" type="presParOf" srcId="{16EF3509-2C78-4504-863C-CFA04CAF925B}" destId="{030D6589-9AB3-4569-AFFE-CE9808E28016}" srcOrd="0" destOrd="0" presId="urn:microsoft.com/office/officeart/2005/8/layout/vList2"/>
    <dgm:cxn modelId="{174E9EB0-71EE-4CC4-9D8A-2143D2F2F81E}" type="presParOf" srcId="{16EF3509-2C78-4504-863C-CFA04CAF925B}" destId="{C7D5E065-A0D0-478A-9A17-878EFC553BD1}"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C4126C-FA32-4A4F-B668-F1351998C1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BCC625-37A0-46FE-9467-FBC2245560B2}">
      <dgm:prSet/>
      <dgm:spPr/>
      <dgm:t>
        <a:bodyPr/>
        <a:lstStyle/>
        <a:p>
          <a:r>
            <a:rPr lang="en-US" dirty="0"/>
            <a:t>Thought Experiment #2:</a:t>
          </a:r>
        </a:p>
      </dgm:t>
    </dgm:pt>
    <dgm:pt modelId="{754A0B92-3B75-4304-BB8B-1F231F7D074E}" type="parTrans" cxnId="{5EC6CA62-6AC3-4618-ACF6-10DB283BF0B1}">
      <dgm:prSet/>
      <dgm:spPr/>
      <dgm:t>
        <a:bodyPr/>
        <a:lstStyle/>
        <a:p>
          <a:endParaRPr lang="en-US"/>
        </a:p>
      </dgm:t>
    </dgm:pt>
    <dgm:pt modelId="{F1AAB94D-A8AC-4A86-BD58-F27631E4A36C}" type="sibTrans" cxnId="{5EC6CA62-6AC3-4618-ACF6-10DB283BF0B1}">
      <dgm:prSet/>
      <dgm:spPr/>
      <dgm:t>
        <a:bodyPr/>
        <a:lstStyle/>
        <a:p>
          <a:endParaRPr lang="en-US"/>
        </a:p>
      </dgm:t>
    </dgm:pt>
    <dgm:pt modelId="{1A163777-B0CD-49E0-AAF5-0789842481EA}">
      <dgm:prSet/>
      <dgm:spPr/>
      <dgm:t>
        <a:bodyPr/>
        <a:lstStyle/>
        <a:p>
          <a:r>
            <a:rPr lang="en-US" dirty="0"/>
            <a:t>Weather data combined with images of the sky can be used by a GAN to identify when weather patterns suddenly shift from calm to dangerous and alert the public to take precautions.</a:t>
          </a:r>
        </a:p>
      </dgm:t>
    </dgm:pt>
    <dgm:pt modelId="{8AF02F7D-ED3C-4E8B-8172-F228245F540B}" type="parTrans" cxnId="{0EBC0C68-5F98-4EE7-A5BA-D4EF052424B0}">
      <dgm:prSet/>
      <dgm:spPr/>
      <dgm:t>
        <a:bodyPr/>
        <a:lstStyle/>
        <a:p>
          <a:endParaRPr lang="en-US"/>
        </a:p>
      </dgm:t>
    </dgm:pt>
    <dgm:pt modelId="{675BAF11-F977-495E-961B-735CE9AD49F9}" type="sibTrans" cxnId="{0EBC0C68-5F98-4EE7-A5BA-D4EF052424B0}">
      <dgm:prSet/>
      <dgm:spPr/>
      <dgm:t>
        <a:bodyPr/>
        <a:lstStyle/>
        <a:p>
          <a:endParaRPr lang="en-US"/>
        </a:p>
      </dgm:t>
    </dgm:pt>
    <dgm:pt modelId="{01DF1DAB-3941-4C56-8BAB-6208FFBC3469}" type="pres">
      <dgm:prSet presAssocID="{3EC4126C-FA32-4A4F-B668-F1351998C109}" presName="root" presStyleCnt="0">
        <dgm:presLayoutVars>
          <dgm:dir/>
          <dgm:resizeHandles val="exact"/>
        </dgm:presLayoutVars>
      </dgm:prSet>
      <dgm:spPr/>
    </dgm:pt>
    <dgm:pt modelId="{97F6E2B5-FCC2-46C1-8AA8-3AC8653818A7}" type="pres">
      <dgm:prSet presAssocID="{8FBCC625-37A0-46FE-9467-FBC2245560B2}" presName="compNode" presStyleCnt="0"/>
      <dgm:spPr/>
    </dgm:pt>
    <dgm:pt modelId="{8CB1F0B9-C362-425B-88DE-C2BAF741F95D}" type="pres">
      <dgm:prSet presAssocID="{8FBCC625-37A0-46FE-9467-FBC2245560B2}" presName="bgRect" presStyleLbl="bgShp" presStyleIdx="0" presStyleCnt="2"/>
      <dgm:spPr/>
    </dgm:pt>
    <dgm:pt modelId="{69038DD9-391A-4DD9-BA18-769822DA4258}" type="pres">
      <dgm:prSet presAssocID="{8FBCC625-37A0-46FE-9467-FBC2245560B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0E4B6786-945F-4D83-B865-D87D50CD072E}" type="pres">
      <dgm:prSet presAssocID="{8FBCC625-37A0-46FE-9467-FBC2245560B2}" presName="spaceRect" presStyleCnt="0"/>
      <dgm:spPr/>
    </dgm:pt>
    <dgm:pt modelId="{3BF9EA17-308C-4E82-BC64-FED70B747360}" type="pres">
      <dgm:prSet presAssocID="{8FBCC625-37A0-46FE-9467-FBC2245560B2}" presName="parTx" presStyleLbl="revTx" presStyleIdx="0" presStyleCnt="2">
        <dgm:presLayoutVars>
          <dgm:chMax val="0"/>
          <dgm:chPref val="0"/>
        </dgm:presLayoutVars>
      </dgm:prSet>
      <dgm:spPr/>
    </dgm:pt>
    <dgm:pt modelId="{98645CD8-C3E3-4C87-B898-E6B8D5926BB9}" type="pres">
      <dgm:prSet presAssocID="{F1AAB94D-A8AC-4A86-BD58-F27631E4A36C}" presName="sibTrans" presStyleCnt="0"/>
      <dgm:spPr/>
    </dgm:pt>
    <dgm:pt modelId="{7BF1CE74-6370-45C2-ABF0-C66A25CFFDB6}" type="pres">
      <dgm:prSet presAssocID="{1A163777-B0CD-49E0-AAF5-0789842481EA}" presName="compNode" presStyleCnt="0"/>
      <dgm:spPr/>
    </dgm:pt>
    <dgm:pt modelId="{67E77159-8492-4293-A4B8-77D0B15DCAEB}" type="pres">
      <dgm:prSet presAssocID="{1A163777-B0CD-49E0-AAF5-0789842481EA}" presName="bgRect" presStyleLbl="bgShp" presStyleIdx="1" presStyleCnt="2" custScaleY="155977"/>
      <dgm:spPr/>
    </dgm:pt>
    <dgm:pt modelId="{45AC7CB2-9651-42F4-91C5-0F0214DB37B8}" type="pres">
      <dgm:prSet presAssocID="{1A163777-B0CD-49E0-AAF5-0789842481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6BBBDB16-AA20-48C2-91C6-D0E7B5674586}" type="pres">
      <dgm:prSet presAssocID="{1A163777-B0CD-49E0-AAF5-0789842481EA}" presName="spaceRect" presStyleCnt="0"/>
      <dgm:spPr/>
    </dgm:pt>
    <dgm:pt modelId="{8E191FE9-DA38-40B0-BF6A-14FFD2AC5187}" type="pres">
      <dgm:prSet presAssocID="{1A163777-B0CD-49E0-AAF5-0789842481EA}" presName="parTx" presStyleLbl="revTx" presStyleIdx="1" presStyleCnt="2" custScaleX="98916" custScaleY="155390">
        <dgm:presLayoutVars>
          <dgm:chMax val="0"/>
          <dgm:chPref val="0"/>
        </dgm:presLayoutVars>
      </dgm:prSet>
      <dgm:spPr/>
    </dgm:pt>
  </dgm:ptLst>
  <dgm:cxnLst>
    <dgm:cxn modelId="{ADE7F60D-EFF1-4434-9132-9B206C372273}" type="presOf" srcId="{3EC4126C-FA32-4A4F-B668-F1351998C109}" destId="{01DF1DAB-3941-4C56-8BAB-6208FFBC3469}" srcOrd="0" destOrd="0" presId="urn:microsoft.com/office/officeart/2018/2/layout/IconVerticalSolidList"/>
    <dgm:cxn modelId="{5EC6CA62-6AC3-4618-ACF6-10DB283BF0B1}" srcId="{3EC4126C-FA32-4A4F-B668-F1351998C109}" destId="{8FBCC625-37A0-46FE-9467-FBC2245560B2}" srcOrd="0" destOrd="0" parTransId="{754A0B92-3B75-4304-BB8B-1F231F7D074E}" sibTransId="{F1AAB94D-A8AC-4A86-BD58-F27631E4A36C}"/>
    <dgm:cxn modelId="{0EBC0C68-5F98-4EE7-A5BA-D4EF052424B0}" srcId="{3EC4126C-FA32-4A4F-B668-F1351998C109}" destId="{1A163777-B0CD-49E0-AAF5-0789842481EA}" srcOrd="1" destOrd="0" parTransId="{8AF02F7D-ED3C-4E8B-8172-F228245F540B}" sibTransId="{675BAF11-F977-495E-961B-735CE9AD49F9}"/>
    <dgm:cxn modelId="{07388A4E-ED0E-437A-8F28-A027C583DF71}" type="presOf" srcId="{8FBCC625-37A0-46FE-9467-FBC2245560B2}" destId="{3BF9EA17-308C-4E82-BC64-FED70B747360}" srcOrd="0" destOrd="0" presId="urn:microsoft.com/office/officeart/2018/2/layout/IconVerticalSolidList"/>
    <dgm:cxn modelId="{04EA0A97-92C2-4363-8CF9-4328E0D6773A}" type="presOf" srcId="{1A163777-B0CD-49E0-AAF5-0789842481EA}" destId="{8E191FE9-DA38-40B0-BF6A-14FFD2AC5187}" srcOrd="0" destOrd="0" presId="urn:microsoft.com/office/officeart/2018/2/layout/IconVerticalSolidList"/>
    <dgm:cxn modelId="{25D1309D-ADC2-4F16-A346-4121CC3A95C8}" type="presParOf" srcId="{01DF1DAB-3941-4C56-8BAB-6208FFBC3469}" destId="{97F6E2B5-FCC2-46C1-8AA8-3AC8653818A7}" srcOrd="0" destOrd="0" presId="urn:microsoft.com/office/officeart/2018/2/layout/IconVerticalSolidList"/>
    <dgm:cxn modelId="{4D8759C9-85A5-4C57-9247-4B5C92349F2A}" type="presParOf" srcId="{97F6E2B5-FCC2-46C1-8AA8-3AC8653818A7}" destId="{8CB1F0B9-C362-425B-88DE-C2BAF741F95D}" srcOrd="0" destOrd="0" presId="urn:microsoft.com/office/officeart/2018/2/layout/IconVerticalSolidList"/>
    <dgm:cxn modelId="{EC51E5C6-DFD3-4E4B-A4F9-69BB37D7C285}" type="presParOf" srcId="{97F6E2B5-FCC2-46C1-8AA8-3AC8653818A7}" destId="{69038DD9-391A-4DD9-BA18-769822DA4258}" srcOrd="1" destOrd="0" presId="urn:microsoft.com/office/officeart/2018/2/layout/IconVerticalSolidList"/>
    <dgm:cxn modelId="{9B2B9D3F-7CEC-40AC-B209-E69D89ECBD66}" type="presParOf" srcId="{97F6E2B5-FCC2-46C1-8AA8-3AC8653818A7}" destId="{0E4B6786-945F-4D83-B865-D87D50CD072E}" srcOrd="2" destOrd="0" presId="urn:microsoft.com/office/officeart/2018/2/layout/IconVerticalSolidList"/>
    <dgm:cxn modelId="{669A86A1-11E6-4019-ACFF-21B06EB455D5}" type="presParOf" srcId="{97F6E2B5-FCC2-46C1-8AA8-3AC8653818A7}" destId="{3BF9EA17-308C-4E82-BC64-FED70B747360}" srcOrd="3" destOrd="0" presId="urn:microsoft.com/office/officeart/2018/2/layout/IconVerticalSolidList"/>
    <dgm:cxn modelId="{1EBE3A07-845D-400D-99C9-64A271E008A0}" type="presParOf" srcId="{01DF1DAB-3941-4C56-8BAB-6208FFBC3469}" destId="{98645CD8-C3E3-4C87-B898-E6B8D5926BB9}" srcOrd="1" destOrd="0" presId="urn:microsoft.com/office/officeart/2018/2/layout/IconVerticalSolidList"/>
    <dgm:cxn modelId="{A8810191-3599-4D2A-B942-FD1392B4212D}" type="presParOf" srcId="{01DF1DAB-3941-4C56-8BAB-6208FFBC3469}" destId="{7BF1CE74-6370-45C2-ABF0-C66A25CFFDB6}" srcOrd="2" destOrd="0" presId="urn:microsoft.com/office/officeart/2018/2/layout/IconVerticalSolidList"/>
    <dgm:cxn modelId="{3F6CB47E-1D7E-4901-A639-157736BF3FC4}" type="presParOf" srcId="{7BF1CE74-6370-45C2-ABF0-C66A25CFFDB6}" destId="{67E77159-8492-4293-A4B8-77D0B15DCAEB}" srcOrd="0" destOrd="0" presId="urn:microsoft.com/office/officeart/2018/2/layout/IconVerticalSolidList"/>
    <dgm:cxn modelId="{6CAE1C86-10B2-457C-B063-4EB6C2738F34}" type="presParOf" srcId="{7BF1CE74-6370-45C2-ABF0-C66A25CFFDB6}" destId="{45AC7CB2-9651-42F4-91C5-0F0214DB37B8}" srcOrd="1" destOrd="0" presId="urn:microsoft.com/office/officeart/2018/2/layout/IconVerticalSolidList"/>
    <dgm:cxn modelId="{9EC52278-C436-4496-A7AC-D0A9FB2DA4A4}" type="presParOf" srcId="{7BF1CE74-6370-45C2-ABF0-C66A25CFFDB6}" destId="{6BBBDB16-AA20-48C2-91C6-D0E7B5674586}" srcOrd="2" destOrd="0" presId="urn:microsoft.com/office/officeart/2018/2/layout/IconVerticalSolidList"/>
    <dgm:cxn modelId="{6B337477-0FB7-40E9-892E-93BCE4B54E1E}" type="presParOf" srcId="{7BF1CE74-6370-45C2-ABF0-C66A25CFFDB6}" destId="{8E191FE9-DA38-40B0-BF6A-14FFD2AC51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2CAB28-7C30-41EC-935F-FF0F3F1B7164}"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6D9C5FED-0877-43E6-B024-E98994AC4EA9}">
      <dgm:prSet/>
      <dgm:spPr/>
      <dgm:t>
        <a:bodyPr/>
        <a:lstStyle/>
        <a:p>
          <a:r>
            <a:rPr lang="en-US" dirty="0"/>
            <a:t>Test the usefulness of this model more thoroughly by sourcing images of skies from areas prone to tornado activity, identifying how close in time the images occurred before a severe weather event.</a:t>
          </a:r>
        </a:p>
      </dgm:t>
    </dgm:pt>
    <dgm:pt modelId="{507053FC-FF91-475D-B574-5F2380737523}" type="parTrans" cxnId="{58697803-729E-49B9-B38E-2DFBD1EB5C84}">
      <dgm:prSet/>
      <dgm:spPr/>
      <dgm:t>
        <a:bodyPr/>
        <a:lstStyle/>
        <a:p>
          <a:endParaRPr lang="en-US"/>
        </a:p>
      </dgm:t>
    </dgm:pt>
    <dgm:pt modelId="{C1495FF1-211B-44BD-B6F1-F49C47341391}" type="sibTrans" cxnId="{58697803-729E-49B9-B38E-2DFBD1EB5C84}">
      <dgm:prSet/>
      <dgm:spPr/>
      <dgm:t>
        <a:bodyPr/>
        <a:lstStyle/>
        <a:p>
          <a:endParaRPr lang="en-US" dirty="0"/>
        </a:p>
      </dgm:t>
    </dgm:pt>
    <dgm:pt modelId="{6F2BC4CC-4621-4392-89AC-AAB584E88C1C}">
      <dgm:prSet/>
      <dgm:spPr/>
      <dgm:t>
        <a:bodyPr/>
        <a:lstStyle/>
        <a:p>
          <a:r>
            <a:rPr lang="en-US" dirty="0"/>
            <a:t>Gather data about tornado activity from the same area as the images.</a:t>
          </a:r>
        </a:p>
      </dgm:t>
    </dgm:pt>
    <dgm:pt modelId="{4C197446-C7CE-4E8F-8470-6C4DEB8F1C55}" type="parTrans" cxnId="{F9E9BA5B-3EC3-48E6-8B09-1CF9944BF4D9}">
      <dgm:prSet/>
      <dgm:spPr/>
      <dgm:t>
        <a:bodyPr/>
        <a:lstStyle/>
        <a:p>
          <a:endParaRPr lang="en-US"/>
        </a:p>
      </dgm:t>
    </dgm:pt>
    <dgm:pt modelId="{6EC7FD3F-4B39-4F42-AA24-84E90F34DB99}" type="sibTrans" cxnId="{F9E9BA5B-3EC3-48E6-8B09-1CF9944BF4D9}">
      <dgm:prSet/>
      <dgm:spPr/>
      <dgm:t>
        <a:bodyPr/>
        <a:lstStyle/>
        <a:p>
          <a:endParaRPr lang="en-US" dirty="0"/>
        </a:p>
      </dgm:t>
    </dgm:pt>
    <dgm:pt modelId="{9976A6BD-AAB0-4FE2-A423-C9635B8485B3}">
      <dgm:prSet/>
      <dgm:spPr/>
      <dgm:t>
        <a:bodyPr/>
        <a:lstStyle/>
        <a:p>
          <a:r>
            <a:rPr lang="en-US" dirty="0"/>
            <a:t>Continue to work on the convergence of the model, finding the right number of epochs to use with the minimum amount of computing power.</a:t>
          </a:r>
        </a:p>
      </dgm:t>
    </dgm:pt>
    <dgm:pt modelId="{A68C0C01-C67F-4BA1-A8C1-A50792194DCC}" type="parTrans" cxnId="{7163578C-F580-4542-9404-9A8A0634637D}">
      <dgm:prSet/>
      <dgm:spPr/>
      <dgm:t>
        <a:bodyPr/>
        <a:lstStyle/>
        <a:p>
          <a:endParaRPr lang="en-US"/>
        </a:p>
      </dgm:t>
    </dgm:pt>
    <dgm:pt modelId="{5D624EB8-1BBB-40B9-B651-3AC03ACDFED7}" type="sibTrans" cxnId="{7163578C-F580-4542-9404-9A8A0634637D}">
      <dgm:prSet/>
      <dgm:spPr/>
      <dgm:t>
        <a:bodyPr/>
        <a:lstStyle/>
        <a:p>
          <a:endParaRPr lang="en-US" dirty="0"/>
        </a:p>
      </dgm:t>
    </dgm:pt>
    <dgm:pt modelId="{1C99785E-AD6A-49F8-901D-44EF97C3E11E}">
      <dgm:prSet/>
      <dgm:spPr/>
      <dgm:t>
        <a:bodyPr/>
        <a:lstStyle/>
        <a:p>
          <a:r>
            <a:rPr lang="en-US" dirty="0"/>
            <a:t>Test whether the model is able to classify images as pre-tornado or not. </a:t>
          </a:r>
        </a:p>
      </dgm:t>
    </dgm:pt>
    <dgm:pt modelId="{7AE6F289-49B9-43C2-9ADE-1C2593845A46}" type="parTrans" cxnId="{15656392-9A58-4187-8E80-5E74B0BCF755}">
      <dgm:prSet/>
      <dgm:spPr/>
      <dgm:t>
        <a:bodyPr/>
        <a:lstStyle/>
        <a:p>
          <a:endParaRPr lang="en-US"/>
        </a:p>
      </dgm:t>
    </dgm:pt>
    <dgm:pt modelId="{90BC3BE8-A29C-4997-85C3-E3CF072E3DE0}" type="sibTrans" cxnId="{15656392-9A58-4187-8E80-5E74B0BCF755}">
      <dgm:prSet/>
      <dgm:spPr/>
      <dgm:t>
        <a:bodyPr/>
        <a:lstStyle/>
        <a:p>
          <a:endParaRPr lang="en-US"/>
        </a:p>
      </dgm:t>
    </dgm:pt>
    <dgm:pt modelId="{67086294-9A29-424B-A795-03048793C0E8}" type="pres">
      <dgm:prSet presAssocID="{652CAB28-7C30-41EC-935F-FF0F3F1B7164}" presName="Name0" presStyleCnt="0">
        <dgm:presLayoutVars>
          <dgm:dir/>
          <dgm:resizeHandles val="exact"/>
        </dgm:presLayoutVars>
      </dgm:prSet>
      <dgm:spPr/>
    </dgm:pt>
    <dgm:pt modelId="{75274A9D-CEC2-4E93-A4D2-77EFE3A7E801}" type="pres">
      <dgm:prSet presAssocID="{6D9C5FED-0877-43E6-B024-E98994AC4EA9}" presName="node" presStyleLbl="node1" presStyleIdx="0" presStyleCnt="4" custScaleY="105596" custLinFactNeighborX="-156" custLinFactNeighborY="-32549">
        <dgm:presLayoutVars>
          <dgm:bulletEnabled val="1"/>
        </dgm:presLayoutVars>
      </dgm:prSet>
      <dgm:spPr/>
    </dgm:pt>
    <dgm:pt modelId="{55E1B745-F593-4223-971C-6CC507BD3483}" type="pres">
      <dgm:prSet presAssocID="{C1495FF1-211B-44BD-B6F1-F49C47341391}" presName="sibTrans" presStyleLbl="sibTrans1D1" presStyleIdx="0" presStyleCnt="3"/>
      <dgm:spPr/>
    </dgm:pt>
    <dgm:pt modelId="{B71B8173-113A-4A28-B676-58BE827CC83D}" type="pres">
      <dgm:prSet presAssocID="{C1495FF1-211B-44BD-B6F1-F49C47341391}" presName="connectorText" presStyleLbl="sibTrans1D1" presStyleIdx="0" presStyleCnt="3"/>
      <dgm:spPr/>
    </dgm:pt>
    <dgm:pt modelId="{19BEC327-1CEA-44C8-B54C-00C188EA169B}" type="pres">
      <dgm:prSet presAssocID="{6F2BC4CC-4621-4392-89AC-AAB584E88C1C}" presName="node" presStyleLbl="node1" presStyleIdx="1" presStyleCnt="4" custLinFactNeighborX="156" custLinFactNeighborY="-33160">
        <dgm:presLayoutVars>
          <dgm:bulletEnabled val="1"/>
        </dgm:presLayoutVars>
      </dgm:prSet>
      <dgm:spPr/>
    </dgm:pt>
    <dgm:pt modelId="{1416C39E-4703-485E-B2BE-21FA7A175BD6}" type="pres">
      <dgm:prSet presAssocID="{6EC7FD3F-4B39-4F42-AA24-84E90F34DB99}" presName="sibTrans" presStyleLbl="sibTrans1D1" presStyleIdx="1" presStyleCnt="3"/>
      <dgm:spPr/>
    </dgm:pt>
    <dgm:pt modelId="{D17A8BBE-B43C-4FE2-80FC-3B0A2ED905D9}" type="pres">
      <dgm:prSet presAssocID="{6EC7FD3F-4B39-4F42-AA24-84E90F34DB99}" presName="connectorText" presStyleLbl="sibTrans1D1" presStyleIdx="1" presStyleCnt="3"/>
      <dgm:spPr/>
    </dgm:pt>
    <dgm:pt modelId="{7AAB8172-B238-43FF-B92E-F6183F658976}" type="pres">
      <dgm:prSet presAssocID="{9976A6BD-AAB0-4FE2-A423-C9635B8485B3}" presName="node" presStyleLbl="node1" presStyleIdx="2" presStyleCnt="4" custLinFactNeighborY="-9905">
        <dgm:presLayoutVars>
          <dgm:bulletEnabled val="1"/>
        </dgm:presLayoutVars>
      </dgm:prSet>
      <dgm:spPr/>
    </dgm:pt>
    <dgm:pt modelId="{96BAD146-50FC-4242-B04A-CF6DDB2EA3F5}" type="pres">
      <dgm:prSet presAssocID="{5D624EB8-1BBB-40B9-B651-3AC03ACDFED7}" presName="sibTrans" presStyleLbl="sibTrans1D1" presStyleIdx="2" presStyleCnt="3"/>
      <dgm:spPr/>
    </dgm:pt>
    <dgm:pt modelId="{DAF8EBA5-2214-41CE-B3C9-E556ABFD18DF}" type="pres">
      <dgm:prSet presAssocID="{5D624EB8-1BBB-40B9-B651-3AC03ACDFED7}" presName="connectorText" presStyleLbl="sibTrans1D1" presStyleIdx="2" presStyleCnt="3"/>
      <dgm:spPr/>
    </dgm:pt>
    <dgm:pt modelId="{7F00E320-8089-4532-BCF0-BDAD71C2B2B8}" type="pres">
      <dgm:prSet presAssocID="{1C99785E-AD6A-49F8-901D-44EF97C3E11E}" presName="node" presStyleLbl="node1" presStyleIdx="3" presStyleCnt="4" custLinFactNeighborY="-9010">
        <dgm:presLayoutVars>
          <dgm:bulletEnabled val="1"/>
        </dgm:presLayoutVars>
      </dgm:prSet>
      <dgm:spPr/>
    </dgm:pt>
  </dgm:ptLst>
  <dgm:cxnLst>
    <dgm:cxn modelId="{58697803-729E-49B9-B38E-2DFBD1EB5C84}" srcId="{652CAB28-7C30-41EC-935F-FF0F3F1B7164}" destId="{6D9C5FED-0877-43E6-B024-E98994AC4EA9}" srcOrd="0" destOrd="0" parTransId="{507053FC-FF91-475D-B574-5F2380737523}" sibTransId="{C1495FF1-211B-44BD-B6F1-F49C47341391}"/>
    <dgm:cxn modelId="{FE7D6029-D484-4AE9-A58F-572376CE4B1E}" type="presOf" srcId="{6EC7FD3F-4B39-4F42-AA24-84E90F34DB99}" destId="{D17A8BBE-B43C-4FE2-80FC-3B0A2ED905D9}" srcOrd="1" destOrd="0" presId="urn:microsoft.com/office/officeart/2016/7/layout/RepeatingBendingProcessNew"/>
    <dgm:cxn modelId="{F9E9BA5B-3EC3-48E6-8B09-1CF9944BF4D9}" srcId="{652CAB28-7C30-41EC-935F-FF0F3F1B7164}" destId="{6F2BC4CC-4621-4392-89AC-AAB584E88C1C}" srcOrd="1" destOrd="0" parTransId="{4C197446-C7CE-4E8F-8470-6C4DEB8F1C55}" sibTransId="{6EC7FD3F-4B39-4F42-AA24-84E90F34DB99}"/>
    <dgm:cxn modelId="{A48B4C41-11A5-40AD-B692-BA763BAB0623}" type="presOf" srcId="{652CAB28-7C30-41EC-935F-FF0F3F1B7164}" destId="{67086294-9A29-424B-A795-03048793C0E8}" srcOrd="0" destOrd="0" presId="urn:microsoft.com/office/officeart/2016/7/layout/RepeatingBendingProcessNew"/>
    <dgm:cxn modelId="{90645E6B-15AE-4B69-A6BD-BC3A9E1DBE94}" type="presOf" srcId="{C1495FF1-211B-44BD-B6F1-F49C47341391}" destId="{B71B8173-113A-4A28-B676-58BE827CC83D}" srcOrd="1" destOrd="0" presId="urn:microsoft.com/office/officeart/2016/7/layout/RepeatingBendingProcessNew"/>
    <dgm:cxn modelId="{6FD29A6D-73C8-4B8E-86C5-FCEC2ECAF083}" type="presOf" srcId="{5D624EB8-1BBB-40B9-B651-3AC03ACDFED7}" destId="{DAF8EBA5-2214-41CE-B3C9-E556ABFD18DF}" srcOrd="1" destOrd="0" presId="urn:microsoft.com/office/officeart/2016/7/layout/RepeatingBendingProcessNew"/>
    <dgm:cxn modelId="{9EB8DC71-83F4-4FFD-B4F7-8A0F8F8BD6D3}" type="presOf" srcId="{9976A6BD-AAB0-4FE2-A423-C9635B8485B3}" destId="{7AAB8172-B238-43FF-B92E-F6183F658976}" srcOrd="0" destOrd="0" presId="urn:microsoft.com/office/officeart/2016/7/layout/RepeatingBendingProcessNew"/>
    <dgm:cxn modelId="{39B47354-D0BD-49D0-A37D-06A507B38B11}" type="presOf" srcId="{5D624EB8-1BBB-40B9-B651-3AC03ACDFED7}" destId="{96BAD146-50FC-4242-B04A-CF6DDB2EA3F5}" srcOrd="0" destOrd="0" presId="urn:microsoft.com/office/officeart/2016/7/layout/RepeatingBendingProcessNew"/>
    <dgm:cxn modelId="{4D87E854-E111-4A6B-832D-B9191A2C2D49}" type="presOf" srcId="{1C99785E-AD6A-49F8-901D-44EF97C3E11E}" destId="{7F00E320-8089-4532-BCF0-BDAD71C2B2B8}" srcOrd="0" destOrd="0" presId="urn:microsoft.com/office/officeart/2016/7/layout/RepeatingBendingProcessNew"/>
    <dgm:cxn modelId="{7FDB6A77-BCF1-470B-B48A-AB67C39BFB8C}" type="presOf" srcId="{6EC7FD3F-4B39-4F42-AA24-84E90F34DB99}" destId="{1416C39E-4703-485E-B2BE-21FA7A175BD6}" srcOrd="0" destOrd="0" presId="urn:microsoft.com/office/officeart/2016/7/layout/RepeatingBendingProcessNew"/>
    <dgm:cxn modelId="{FCD72759-C0F9-43E1-B67A-71D1165C3A69}" type="presOf" srcId="{6F2BC4CC-4621-4392-89AC-AAB584E88C1C}" destId="{19BEC327-1CEA-44C8-B54C-00C188EA169B}" srcOrd="0" destOrd="0" presId="urn:microsoft.com/office/officeart/2016/7/layout/RepeatingBendingProcessNew"/>
    <dgm:cxn modelId="{E113237A-806A-4266-AD2B-75773EC2DE8B}" type="presOf" srcId="{C1495FF1-211B-44BD-B6F1-F49C47341391}" destId="{55E1B745-F593-4223-971C-6CC507BD3483}" srcOrd="0" destOrd="0" presId="urn:microsoft.com/office/officeart/2016/7/layout/RepeatingBendingProcessNew"/>
    <dgm:cxn modelId="{7163578C-F580-4542-9404-9A8A0634637D}" srcId="{652CAB28-7C30-41EC-935F-FF0F3F1B7164}" destId="{9976A6BD-AAB0-4FE2-A423-C9635B8485B3}" srcOrd="2" destOrd="0" parTransId="{A68C0C01-C67F-4BA1-A8C1-A50792194DCC}" sibTransId="{5D624EB8-1BBB-40B9-B651-3AC03ACDFED7}"/>
    <dgm:cxn modelId="{15656392-9A58-4187-8E80-5E74B0BCF755}" srcId="{652CAB28-7C30-41EC-935F-FF0F3F1B7164}" destId="{1C99785E-AD6A-49F8-901D-44EF97C3E11E}" srcOrd="3" destOrd="0" parTransId="{7AE6F289-49B9-43C2-9ADE-1C2593845A46}" sibTransId="{90BC3BE8-A29C-4997-85C3-E3CF072E3DE0}"/>
    <dgm:cxn modelId="{5D2FB0A5-DE8F-44E6-B978-56CE7B1CD1A9}" type="presOf" srcId="{6D9C5FED-0877-43E6-B024-E98994AC4EA9}" destId="{75274A9D-CEC2-4E93-A4D2-77EFE3A7E801}" srcOrd="0" destOrd="0" presId="urn:microsoft.com/office/officeart/2016/7/layout/RepeatingBendingProcessNew"/>
    <dgm:cxn modelId="{6F54C9B4-10C1-461D-97E5-8B2F850A8F27}" type="presParOf" srcId="{67086294-9A29-424B-A795-03048793C0E8}" destId="{75274A9D-CEC2-4E93-A4D2-77EFE3A7E801}" srcOrd="0" destOrd="0" presId="urn:microsoft.com/office/officeart/2016/7/layout/RepeatingBendingProcessNew"/>
    <dgm:cxn modelId="{687D2CEA-FDE3-4769-AE40-E51A48FB42C7}" type="presParOf" srcId="{67086294-9A29-424B-A795-03048793C0E8}" destId="{55E1B745-F593-4223-971C-6CC507BD3483}" srcOrd="1" destOrd="0" presId="urn:microsoft.com/office/officeart/2016/7/layout/RepeatingBendingProcessNew"/>
    <dgm:cxn modelId="{20FE453B-0DAA-41F8-9E9C-EFD27199627D}" type="presParOf" srcId="{55E1B745-F593-4223-971C-6CC507BD3483}" destId="{B71B8173-113A-4A28-B676-58BE827CC83D}" srcOrd="0" destOrd="0" presId="urn:microsoft.com/office/officeart/2016/7/layout/RepeatingBendingProcessNew"/>
    <dgm:cxn modelId="{28CFEECC-4CBF-4BC7-AFE3-5661D7C53703}" type="presParOf" srcId="{67086294-9A29-424B-A795-03048793C0E8}" destId="{19BEC327-1CEA-44C8-B54C-00C188EA169B}" srcOrd="2" destOrd="0" presId="urn:microsoft.com/office/officeart/2016/7/layout/RepeatingBendingProcessNew"/>
    <dgm:cxn modelId="{1A32F10B-146A-432C-A8BD-061F45E70863}" type="presParOf" srcId="{67086294-9A29-424B-A795-03048793C0E8}" destId="{1416C39E-4703-485E-B2BE-21FA7A175BD6}" srcOrd="3" destOrd="0" presId="urn:microsoft.com/office/officeart/2016/7/layout/RepeatingBendingProcessNew"/>
    <dgm:cxn modelId="{CDD38214-A753-4635-A43B-6D525A6E5DC7}" type="presParOf" srcId="{1416C39E-4703-485E-B2BE-21FA7A175BD6}" destId="{D17A8BBE-B43C-4FE2-80FC-3B0A2ED905D9}" srcOrd="0" destOrd="0" presId="urn:microsoft.com/office/officeart/2016/7/layout/RepeatingBendingProcessNew"/>
    <dgm:cxn modelId="{A76C6CF7-9C1B-422B-94E9-CA1D5C554A81}" type="presParOf" srcId="{67086294-9A29-424B-A795-03048793C0E8}" destId="{7AAB8172-B238-43FF-B92E-F6183F658976}" srcOrd="4" destOrd="0" presId="urn:microsoft.com/office/officeart/2016/7/layout/RepeatingBendingProcessNew"/>
    <dgm:cxn modelId="{D1EFF34A-72B9-4FDD-AEFC-E97F6808F8BD}" type="presParOf" srcId="{67086294-9A29-424B-A795-03048793C0E8}" destId="{96BAD146-50FC-4242-B04A-CF6DDB2EA3F5}" srcOrd="5" destOrd="0" presId="urn:microsoft.com/office/officeart/2016/7/layout/RepeatingBendingProcessNew"/>
    <dgm:cxn modelId="{63FA039C-53AC-4C69-80E6-3AF8364BBF54}" type="presParOf" srcId="{96BAD146-50FC-4242-B04A-CF6DDB2EA3F5}" destId="{DAF8EBA5-2214-41CE-B3C9-E556ABFD18DF}" srcOrd="0" destOrd="0" presId="urn:microsoft.com/office/officeart/2016/7/layout/RepeatingBendingProcessNew"/>
    <dgm:cxn modelId="{3A9128E6-9D33-4858-93E1-96CD7D869DF9}" type="presParOf" srcId="{67086294-9A29-424B-A795-03048793C0E8}" destId="{7F00E320-8089-4532-BCF0-BDAD71C2B2B8}"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CB623-C3B8-4279-9C90-7837158CA4FE}">
      <dsp:nvSpPr>
        <dsp:cNvPr id="0" name=""/>
        <dsp:cNvSpPr/>
      </dsp:nvSpPr>
      <dsp:spPr>
        <a:xfrm>
          <a:off x="3911" y="832796"/>
          <a:ext cx="2650182" cy="11440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289050">
            <a:lnSpc>
              <a:spcPct val="90000"/>
            </a:lnSpc>
            <a:spcBef>
              <a:spcPct val="0"/>
            </a:spcBef>
            <a:spcAft>
              <a:spcPct val="35000"/>
            </a:spcAft>
            <a:buNone/>
          </a:pPr>
          <a:r>
            <a:rPr lang="en-US" sz="2900" kern="1200" dirty="0"/>
            <a:t>Objective:</a:t>
          </a:r>
        </a:p>
      </dsp:txBody>
      <dsp:txXfrm>
        <a:off x="3911" y="832796"/>
        <a:ext cx="2650182" cy="1144091"/>
      </dsp:txXfrm>
    </dsp:sp>
    <dsp:sp modelId="{FD7F76CC-C674-4D24-B6A8-9D2CEA37A0E7}">
      <dsp:nvSpPr>
        <dsp:cNvPr id="0" name=""/>
        <dsp:cNvSpPr/>
      </dsp:nvSpPr>
      <dsp:spPr>
        <a:xfrm>
          <a:off x="2756609" y="1283342"/>
          <a:ext cx="998160" cy="243000"/>
        </a:xfrm>
        <a:prstGeom prst="rightArrow">
          <a:avLst>
            <a:gd name="adj1" fmla="val 50000"/>
            <a:gd name="adj2" fmla="val 5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166997-781F-4B60-A314-25209C01DD50}">
      <dsp:nvSpPr>
        <dsp:cNvPr id="0" name=""/>
        <dsp:cNvSpPr/>
      </dsp:nvSpPr>
      <dsp:spPr>
        <a:xfrm>
          <a:off x="3857285" y="839124"/>
          <a:ext cx="6654403" cy="1131434"/>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289050">
            <a:lnSpc>
              <a:spcPct val="90000"/>
            </a:lnSpc>
            <a:spcBef>
              <a:spcPct val="0"/>
            </a:spcBef>
            <a:spcAft>
              <a:spcPct val="35000"/>
            </a:spcAft>
            <a:buNone/>
          </a:pPr>
          <a:r>
            <a:rPr lang="en-US" sz="2900" kern="1200" dirty="0"/>
            <a:t>Use machine learning to predict the consequences of climate change</a:t>
          </a:r>
        </a:p>
      </dsp:txBody>
      <dsp:txXfrm>
        <a:off x="3857285" y="839124"/>
        <a:ext cx="6654403" cy="1131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1F0B9-C362-425B-88DE-C2BAF741F95D}">
      <dsp:nvSpPr>
        <dsp:cNvPr id="0" name=""/>
        <dsp:cNvSpPr/>
      </dsp:nvSpPr>
      <dsp:spPr>
        <a:xfrm>
          <a:off x="0" y="465667"/>
          <a:ext cx="6647857" cy="1778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38DD9-391A-4DD9-BA18-769822DA4258}">
      <dsp:nvSpPr>
        <dsp:cNvPr id="0" name=""/>
        <dsp:cNvSpPr/>
      </dsp:nvSpPr>
      <dsp:spPr>
        <a:xfrm>
          <a:off x="538098" y="865905"/>
          <a:ext cx="978361" cy="978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F9EA17-308C-4E82-BC64-FED70B747360}">
      <dsp:nvSpPr>
        <dsp:cNvPr id="0" name=""/>
        <dsp:cNvSpPr/>
      </dsp:nvSpPr>
      <dsp:spPr>
        <a:xfrm>
          <a:off x="2054558" y="465667"/>
          <a:ext cx="4593298" cy="177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Thought Experiment #1:</a:t>
          </a:r>
        </a:p>
      </dsp:txBody>
      <dsp:txXfrm>
        <a:off x="2054558" y="465667"/>
        <a:ext cx="4593298" cy="1778838"/>
      </dsp:txXfrm>
    </dsp:sp>
    <dsp:sp modelId="{67E77159-8492-4293-A4B8-77D0B15DCAEB}">
      <dsp:nvSpPr>
        <dsp:cNvPr id="0" name=""/>
        <dsp:cNvSpPr/>
      </dsp:nvSpPr>
      <dsp:spPr>
        <a:xfrm>
          <a:off x="0" y="2689215"/>
          <a:ext cx="6647857" cy="27745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C7CB2-9651-42F4-91C5-0F0214DB37B8}">
      <dsp:nvSpPr>
        <dsp:cNvPr id="0" name=""/>
        <dsp:cNvSpPr/>
      </dsp:nvSpPr>
      <dsp:spPr>
        <a:xfrm>
          <a:off x="538098" y="3587323"/>
          <a:ext cx="978361" cy="978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191FE9-DA38-40B0-BF6A-14FFD2AC5187}">
      <dsp:nvSpPr>
        <dsp:cNvPr id="0" name=""/>
        <dsp:cNvSpPr/>
      </dsp:nvSpPr>
      <dsp:spPr>
        <a:xfrm>
          <a:off x="2079453" y="2694436"/>
          <a:ext cx="4543507" cy="2764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Weather data from the European weather stations from 1960 to 2022 can be used to forecast the weather of these regions for future years using the RNN model.</a:t>
          </a:r>
        </a:p>
      </dsp:txBody>
      <dsp:txXfrm>
        <a:off x="2079453" y="2694436"/>
        <a:ext cx="4543507" cy="2764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1F0B9-C362-425B-88DE-C2BAF741F95D}">
      <dsp:nvSpPr>
        <dsp:cNvPr id="0" name=""/>
        <dsp:cNvSpPr/>
      </dsp:nvSpPr>
      <dsp:spPr>
        <a:xfrm>
          <a:off x="0" y="465667"/>
          <a:ext cx="6647857" cy="1778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38DD9-391A-4DD9-BA18-769822DA4258}">
      <dsp:nvSpPr>
        <dsp:cNvPr id="0" name=""/>
        <dsp:cNvSpPr/>
      </dsp:nvSpPr>
      <dsp:spPr>
        <a:xfrm>
          <a:off x="538098" y="865905"/>
          <a:ext cx="978361" cy="978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F9EA17-308C-4E82-BC64-FED70B747360}">
      <dsp:nvSpPr>
        <dsp:cNvPr id="0" name=""/>
        <dsp:cNvSpPr/>
      </dsp:nvSpPr>
      <dsp:spPr>
        <a:xfrm>
          <a:off x="2054558" y="465667"/>
          <a:ext cx="4593298" cy="177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Thought Experiment #2:</a:t>
          </a:r>
        </a:p>
      </dsp:txBody>
      <dsp:txXfrm>
        <a:off x="2054558" y="465667"/>
        <a:ext cx="4593298" cy="1778838"/>
      </dsp:txXfrm>
    </dsp:sp>
    <dsp:sp modelId="{67E77159-8492-4293-A4B8-77D0B15DCAEB}">
      <dsp:nvSpPr>
        <dsp:cNvPr id="0" name=""/>
        <dsp:cNvSpPr/>
      </dsp:nvSpPr>
      <dsp:spPr>
        <a:xfrm>
          <a:off x="0" y="2689215"/>
          <a:ext cx="6647857" cy="27745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C7CB2-9651-42F4-91C5-0F0214DB37B8}">
      <dsp:nvSpPr>
        <dsp:cNvPr id="0" name=""/>
        <dsp:cNvSpPr/>
      </dsp:nvSpPr>
      <dsp:spPr>
        <a:xfrm>
          <a:off x="538098" y="3587323"/>
          <a:ext cx="978361" cy="978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191FE9-DA38-40B0-BF6A-14FFD2AC5187}">
      <dsp:nvSpPr>
        <dsp:cNvPr id="0" name=""/>
        <dsp:cNvSpPr/>
      </dsp:nvSpPr>
      <dsp:spPr>
        <a:xfrm>
          <a:off x="2079453" y="2694436"/>
          <a:ext cx="4543507" cy="2764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Variables in the weather data can be used by Random Forest models to predict whether a day is likely to experience severe or not severe weather.</a:t>
          </a:r>
        </a:p>
      </dsp:txBody>
      <dsp:txXfrm>
        <a:off x="2079453" y="2694436"/>
        <a:ext cx="4543507" cy="2764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D6589-9AB3-4569-AFFE-CE9808E28016}">
      <dsp:nvSpPr>
        <dsp:cNvPr id="0" name=""/>
        <dsp:cNvSpPr/>
      </dsp:nvSpPr>
      <dsp:spPr>
        <a:xfrm>
          <a:off x="0" y="362938"/>
          <a:ext cx="5154690" cy="82797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Recommendations:</a:t>
          </a:r>
        </a:p>
      </dsp:txBody>
      <dsp:txXfrm>
        <a:off x="40418" y="403356"/>
        <a:ext cx="5073854" cy="747140"/>
      </dsp:txXfrm>
    </dsp:sp>
    <dsp:sp modelId="{C7D5E065-A0D0-478A-9A17-878EFC553BD1}">
      <dsp:nvSpPr>
        <dsp:cNvPr id="0" name=""/>
        <dsp:cNvSpPr/>
      </dsp:nvSpPr>
      <dsp:spPr>
        <a:xfrm>
          <a:off x="0" y="1326437"/>
          <a:ext cx="5154690" cy="2714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66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Source additional weather data from geographically disperse weather stations across the globe and carefully select how the stations are combined into a data set.</a:t>
          </a:r>
        </a:p>
        <a:p>
          <a:pPr marL="171450" lvl="1" indent="-171450" algn="l" defTabSz="800100">
            <a:lnSpc>
              <a:spcPct val="90000"/>
            </a:lnSpc>
            <a:spcBef>
              <a:spcPct val="0"/>
            </a:spcBef>
            <a:spcAft>
              <a:spcPct val="20000"/>
            </a:spcAft>
            <a:buChar char="•"/>
          </a:pPr>
          <a:r>
            <a:rPr lang="en-US" sz="1800" kern="1200" dirty="0"/>
            <a:t>Define severe and not severe weather parameters.</a:t>
          </a:r>
        </a:p>
        <a:p>
          <a:pPr marL="171450" lvl="1" indent="-171450" algn="l" defTabSz="800100">
            <a:lnSpc>
              <a:spcPct val="90000"/>
            </a:lnSpc>
            <a:spcBef>
              <a:spcPct val="0"/>
            </a:spcBef>
            <a:spcAft>
              <a:spcPct val="20000"/>
            </a:spcAft>
            <a:buChar char="•"/>
          </a:pPr>
          <a:r>
            <a:rPr lang="en-US" sz="1800" kern="1200" dirty="0"/>
            <a:t>Evaluate to what degree the variables are influencing the Random Forest model, as shown for the Basel station in the graph to the right.</a:t>
          </a:r>
        </a:p>
      </dsp:txBody>
      <dsp:txXfrm>
        <a:off x="0" y="1326437"/>
        <a:ext cx="5154690" cy="27148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1F0B9-C362-425B-88DE-C2BAF741F95D}">
      <dsp:nvSpPr>
        <dsp:cNvPr id="0" name=""/>
        <dsp:cNvSpPr/>
      </dsp:nvSpPr>
      <dsp:spPr>
        <a:xfrm>
          <a:off x="0" y="465667"/>
          <a:ext cx="6647857" cy="17788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38DD9-391A-4DD9-BA18-769822DA4258}">
      <dsp:nvSpPr>
        <dsp:cNvPr id="0" name=""/>
        <dsp:cNvSpPr/>
      </dsp:nvSpPr>
      <dsp:spPr>
        <a:xfrm>
          <a:off x="538098" y="865905"/>
          <a:ext cx="978361" cy="978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F9EA17-308C-4E82-BC64-FED70B747360}">
      <dsp:nvSpPr>
        <dsp:cNvPr id="0" name=""/>
        <dsp:cNvSpPr/>
      </dsp:nvSpPr>
      <dsp:spPr>
        <a:xfrm>
          <a:off x="2054558" y="465667"/>
          <a:ext cx="4593298" cy="1778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Thought Experiment #2:</a:t>
          </a:r>
        </a:p>
      </dsp:txBody>
      <dsp:txXfrm>
        <a:off x="2054558" y="465667"/>
        <a:ext cx="4593298" cy="1778838"/>
      </dsp:txXfrm>
    </dsp:sp>
    <dsp:sp modelId="{67E77159-8492-4293-A4B8-77D0B15DCAEB}">
      <dsp:nvSpPr>
        <dsp:cNvPr id="0" name=""/>
        <dsp:cNvSpPr/>
      </dsp:nvSpPr>
      <dsp:spPr>
        <a:xfrm>
          <a:off x="0" y="2689215"/>
          <a:ext cx="6647857" cy="27745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C7CB2-9651-42F4-91C5-0F0214DB37B8}">
      <dsp:nvSpPr>
        <dsp:cNvPr id="0" name=""/>
        <dsp:cNvSpPr/>
      </dsp:nvSpPr>
      <dsp:spPr>
        <a:xfrm>
          <a:off x="538098" y="3587323"/>
          <a:ext cx="978361" cy="978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191FE9-DA38-40B0-BF6A-14FFD2AC5187}">
      <dsp:nvSpPr>
        <dsp:cNvPr id="0" name=""/>
        <dsp:cNvSpPr/>
      </dsp:nvSpPr>
      <dsp:spPr>
        <a:xfrm>
          <a:off x="2079453" y="2694436"/>
          <a:ext cx="4543507" cy="2764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260" tIns="188260" rIns="188260" bIns="188260" numCol="1" spcCol="1270" anchor="ctr" anchorCtr="0">
          <a:noAutofit/>
        </a:bodyPr>
        <a:lstStyle/>
        <a:p>
          <a:pPr marL="0" lvl="0" indent="0" algn="l" defTabSz="1022350">
            <a:lnSpc>
              <a:spcPct val="90000"/>
            </a:lnSpc>
            <a:spcBef>
              <a:spcPct val="0"/>
            </a:spcBef>
            <a:spcAft>
              <a:spcPct val="35000"/>
            </a:spcAft>
            <a:buNone/>
          </a:pPr>
          <a:r>
            <a:rPr lang="en-US" sz="2300" kern="1200" dirty="0"/>
            <a:t>Weather data combined with images of the sky can be used by a GAN to identify when weather patterns suddenly shift from calm to dangerous and alert the public to take precautions.</a:t>
          </a:r>
        </a:p>
      </dsp:txBody>
      <dsp:txXfrm>
        <a:off x="2079453" y="2694436"/>
        <a:ext cx="4543507" cy="2764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1B745-F593-4223-971C-6CC507BD3483}">
      <dsp:nvSpPr>
        <dsp:cNvPr id="0" name=""/>
        <dsp:cNvSpPr/>
      </dsp:nvSpPr>
      <dsp:spPr>
        <a:xfrm>
          <a:off x="2442255" y="854384"/>
          <a:ext cx="533822" cy="91440"/>
        </a:xfrm>
        <a:custGeom>
          <a:avLst/>
          <a:gdLst/>
          <a:ahLst/>
          <a:cxnLst/>
          <a:rect l="0" t="0" r="0" b="0"/>
          <a:pathLst>
            <a:path>
              <a:moveTo>
                <a:pt x="0" y="54679"/>
              </a:moveTo>
              <a:lnTo>
                <a:pt x="284011" y="54679"/>
              </a:lnTo>
              <a:lnTo>
                <a:pt x="284011" y="45720"/>
              </a:lnTo>
              <a:lnTo>
                <a:pt x="53382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95054" y="897293"/>
        <a:ext cx="28224" cy="5621"/>
      </dsp:txXfrm>
    </dsp:sp>
    <dsp:sp modelId="{75274A9D-CEC2-4E93-A4D2-77EFE3A7E801}">
      <dsp:nvSpPr>
        <dsp:cNvPr id="0" name=""/>
        <dsp:cNvSpPr/>
      </dsp:nvSpPr>
      <dsp:spPr>
        <a:xfrm>
          <a:off x="0" y="134816"/>
          <a:ext cx="2444055" cy="15484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61" tIns="125710" rIns="119761" bIns="125710" numCol="1" spcCol="1270" anchor="ctr" anchorCtr="0">
          <a:noAutofit/>
        </a:bodyPr>
        <a:lstStyle/>
        <a:p>
          <a:pPr marL="0" lvl="0" indent="0" algn="ctr" defTabSz="577850">
            <a:lnSpc>
              <a:spcPct val="90000"/>
            </a:lnSpc>
            <a:spcBef>
              <a:spcPct val="0"/>
            </a:spcBef>
            <a:spcAft>
              <a:spcPct val="35000"/>
            </a:spcAft>
            <a:buNone/>
          </a:pPr>
          <a:r>
            <a:rPr lang="en-US" sz="1300" kern="1200" dirty="0"/>
            <a:t>Test the usefulness of this model more thoroughly by sourcing images of skies from areas prone to tornado activity, identifying how close in time the images occurred before a severe weather event.</a:t>
          </a:r>
        </a:p>
      </dsp:txBody>
      <dsp:txXfrm>
        <a:off x="0" y="134816"/>
        <a:ext cx="2444055" cy="1548495"/>
      </dsp:txXfrm>
    </dsp:sp>
    <dsp:sp modelId="{1416C39E-4703-485E-B2BE-21FA7A175BD6}">
      <dsp:nvSpPr>
        <dsp:cNvPr id="0" name=""/>
        <dsp:cNvSpPr/>
      </dsp:nvSpPr>
      <dsp:spPr>
        <a:xfrm>
          <a:off x="1223172" y="1631521"/>
          <a:ext cx="3007333" cy="913582"/>
        </a:xfrm>
        <a:custGeom>
          <a:avLst/>
          <a:gdLst/>
          <a:ahLst/>
          <a:cxnLst/>
          <a:rect l="0" t="0" r="0" b="0"/>
          <a:pathLst>
            <a:path>
              <a:moveTo>
                <a:pt x="3007333" y="0"/>
              </a:moveTo>
              <a:lnTo>
                <a:pt x="3007333" y="473891"/>
              </a:lnTo>
              <a:lnTo>
                <a:pt x="0" y="473891"/>
              </a:lnTo>
              <a:lnTo>
                <a:pt x="0" y="91358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48037" y="2085501"/>
        <a:ext cx="157603" cy="5621"/>
      </dsp:txXfrm>
    </dsp:sp>
    <dsp:sp modelId="{19BEC327-1CEA-44C8-B54C-00C188EA169B}">
      <dsp:nvSpPr>
        <dsp:cNvPr id="0" name=""/>
        <dsp:cNvSpPr/>
      </dsp:nvSpPr>
      <dsp:spPr>
        <a:xfrm>
          <a:off x="3008478" y="166887"/>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61" tIns="125710" rIns="119761" bIns="125710" numCol="1" spcCol="1270" anchor="ctr" anchorCtr="0">
          <a:noAutofit/>
        </a:bodyPr>
        <a:lstStyle/>
        <a:p>
          <a:pPr marL="0" lvl="0" indent="0" algn="ctr" defTabSz="577850">
            <a:lnSpc>
              <a:spcPct val="90000"/>
            </a:lnSpc>
            <a:spcBef>
              <a:spcPct val="0"/>
            </a:spcBef>
            <a:spcAft>
              <a:spcPct val="35000"/>
            </a:spcAft>
            <a:buNone/>
          </a:pPr>
          <a:r>
            <a:rPr lang="en-US" sz="1300" kern="1200" dirty="0"/>
            <a:t>Gather data about tornado activity from the same area as the images.</a:t>
          </a:r>
        </a:p>
      </dsp:txBody>
      <dsp:txXfrm>
        <a:off x="3008478" y="166887"/>
        <a:ext cx="2444055" cy="1466433"/>
      </dsp:txXfrm>
    </dsp:sp>
    <dsp:sp modelId="{96BAD146-50FC-4242-B04A-CF6DDB2EA3F5}">
      <dsp:nvSpPr>
        <dsp:cNvPr id="0" name=""/>
        <dsp:cNvSpPr/>
      </dsp:nvSpPr>
      <dsp:spPr>
        <a:xfrm>
          <a:off x="2443400" y="3265000"/>
          <a:ext cx="531532" cy="91440"/>
        </a:xfrm>
        <a:custGeom>
          <a:avLst/>
          <a:gdLst/>
          <a:ahLst/>
          <a:cxnLst/>
          <a:rect l="0" t="0" r="0" b="0"/>
          <a:pathLst>
            <a:path>
              <a:moveTo>
                <a:pt x="0" y="45720"/>
              </a:moveTo>
              <a:lnTo>
                <a:pt x="282866" y="45720"/>
              </a:lnTo>
              <a:lnTo>
                <a:pt x="282866" y="58844"/>
              </a:lnTo>
              <a:lnTo>
                <a:pt x="531532" y="58844"/>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695109" y="3307910"/>
        <a:ext cx="28114" cy="5621"/>
      </dsp:txXfrm>
    </dsp:sp>
    <dsp:sp modelId="{7AAB8172-B238-43FF-B92E-F6183F658976}">
      <dsp:nvSpPr>
        <dsp:cNvPr id="0" name=""/>
        <dsp:cNvSpPr/>
      </dsp:nvSpPr>
      <dsp:spPr>
        <a:xfrm>
          <a:off x="1144" y="2577503"/>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61" tIns="125710" rIns="119761" bIns="125710" numCol="1" spcCol="1270" anchor="ctr" anchorCtr="0">
          <a:noAutofit/>
        </a:bodyPr>
        <a:lstStyle/>
        <a:p>
          <a:pPr marL="0" lvl="0" indent="0" algn="ctr" defTabSz="577850">
            <a:lnSpc>
              <a:spcPct val="90000"/>
            </a:lnSpc>
            <a:spcBef>
              <a:spcPct val="0"/>
            </a:spcBef>
            <a:spcAft>
              <a:spcPct val="35000"/>
            </a:spcAft>
            <a:buNone/>
          </a:pPr>
          <a:r>
            <a:rPr lang="en-US" sz="1300" kern="1200" dirty="0"/>
            <a:t>Continue to work on the convergence of the model, finding the right number of epochs to use with the minimum amount of computing power.</a:t>
          </a:r>
        </a:p>
      </dsp:txBody>
      <dsp:txXfrm>
        <a:off x="1144" y="2577503"/>
        <a:ext cx="2444055" cy="1466433"/>
      </dsp:txXfrm>
    </dsp:sp>
    <dsp:sp modelId="{7F00E320-8089-4532-BCF0-BDAD71C2B2B8}">
      <dsp:nvSpPr>
        <dsp:cNvPr id="0" name=""/>
        <dsp:cNvSpPr/>
      </dsp:nvSpPr>
      <dsp:spPr>
        <a:xfrm>
          <a:off x="3007333" y="2590628"/>
          <a:ext cx="2444055" cy="14664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61" tIns="125710" rIns="119761" bIns="125710" numCol="1" spcCol="1270" anchor="ctr" anchorCtr="0">
          <a:noAutofit/>
        </a:bodyPr>
        <a:lstStyle/>
        <a:p>
          <a:pPr marL="0" lvl="0" indent="0" algn="ctr" defTabSz="577850">
            <a:lnSpc>
              <a:spcPct val="90000"/>
            </a:lnSpc>
            <a:spcBef>
              <a:spcPct val="0"/>
            </a:spcBef>
            <a:spcAft>
              <a:spcPct val="35000"/>
            </a:spcAft>
            <a:buNone/>
          </a:pPr>
          <a:r>
            <a:rPr lang="en-US" sz="1300" kern="1200" dirty="0"/>
            <a:t>Test whether the model is able to classify images as pre-tornado or not. </a:t>
          </a:r>
        </a:p>
      </dsp:txBody>
      <dsp:txXfrm>
        <a:off x="3007333" y="2590628"/>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6D94-A976-B7A5-BB8A-388E10FB1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7ED2E7-39F1-CEA8-6D68-3FB74989D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F2F7C4-7D56-9BD7-B661-515443FAFFE6}"/>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1C8C2611-1BF7-AD53-2A3E-2125919C0D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B2EEC2-151E-2744-3F4B-E1E8E0C4F27B}"/>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30032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B492-43DB-C164-FD99-B7879EB8E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C35987-B241-214F-2EE6-405D0F202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547A-9969-2B98-1486-598E10BDEE51}"/>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6745243B-6CDA-E0D5-C09A-F9134C6CB0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6A8F7-7BD2-29F0-52B5-F52457B5A744}"/>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07446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D8883-1F17-4E46-455A-AF2129BA5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2CBE0A-F5D6-A405-F427-637DBBB303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A0237-025B-CAA2-1E1C-687BE6C46CAB}"/>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D5FE1E10-F9E7-2EE4-BCED-77521972D9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B7EF4F-7013-BBFB-38CB-6A34101AAA63}"/>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6694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5C3C-325D-70F7-C6B2-177473C1C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66479-343F-0FFA-A028-677A7B525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6514-7C9B-A48B-1DED-8BC18C4FE546}"/>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DE883409-06BA-F636-1580-8AEDBF5033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AE79C1-08EC-429D-04B3-69A6B711CE5E}"/>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32596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99EF-486A-4B78-EB0B-6E3EC0F47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A22F7-A1F8-67CB-74D5-1B29034685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0B324-013B-2425-0040-CCAB35D09F85}"/>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0AEC2EA1-DCF0-1FFF-AD56-75DA129CBE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BE21E3-C7A9-3AAF-7FAA-0D0B3B993733}"/>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36661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C1C5-65E6-C958-BFF4-0F61C51A1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56015-F739-F3C3-8C1E-185EDE979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E28DF-4D23-D68A-5645-CF6347C83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E8F0B-32C6-AA1A-0598-77B49FE58B15}"/>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6" name="Footer Placeholder 5">
            <a:extLst>
              <a:ext uri="{FF2B5EF4-FFF2-40B4-BE49-F238E27FC236}">
                <a16:creationId xmlns:a16="http://schemas.microsoft.com/office/drawing/2014/main" id="{35C97D35-2C85-F595-CFF1-BA8EA8ACE0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5D894E-868C-EB2D-3134-2A31C9447600}"/>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5084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88A0-3199-0B8A-BB30-6C05BBF6A1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78382-86FC-A433-0A23-DD31F4A68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62CF5-6296-65D5-0119-A0C74ECAD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7B812B-32C2-C912-7308-A1D91838A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E7430-4D06-F6FE-86AF-485428691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0BB46-513C-4C1C-0136-45C8E467B5BF}"/>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8" name="Footer Placeholder 7">
            <a:extLst>
              <a:ext uri="{FF2B5EF4-FFF2-40B4-BE49-F238E27FC236}">
                <a16:creationId xmlns:a16="http://schemas.microsoft.com/office/drawing/2014/main" id="{ECB1B579-473B-972B-8AA5-40DC198B6C5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C70205-2E91-7A83-4E6A-D9428B99B13D}"/>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9611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467-8ABA-28F5-ED5D-D2CCE2AF2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2E7E4-24FC-93AB-74BF-5DCFB1F63FC8}"/>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4" name="Footer Placeholder 3">
            <a:extLst>
              <a:ext uri="{FF2B5EF4-FFF2-40B4-BE49-F238E27FC236}">
                <a16:creationId xmlns:a16="http://schemas.microsoft.com/office/drawing/2014/main" id="{C35A3D16-6D46-A2E8-2B5E-621C737488B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4B633F-7CE4-F184-EA2F-9DDC52E15A36}"/>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3451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C1503-91CA-BD27-35CE-3C498DB9117B}"/>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3" name="Footer Placeholder 2">
            <a:extLst>
              <a:ext uri="{FF2B5EF4-FFF2-40B4-BE49-F238E27FC236}">
                <a16:creationId xmlns:a16="http://schemas.microsoft.com/office/drawing/2014/main" id="{CCDFEA67-EA6F-8B7C-EA8C-7A296436445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1940B73-42A5-5E90-10F4-6391D969997B}"/>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05705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10A8-27C8-39C3-E7F5-2AAC9E3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D046D9-5829-AFBB-F8F0-BEE115133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DD738-4905-7263-1D01-21B0A831B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55AC-68BD-0F78-F48E-60C0D3942981}"/>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6" name="Footer Placeholder 5">
            <a:extLst>
              <a:ext uri="{FF2B5EF4-FFF2-40B4-BE49-F238E27FC236}">
                <a16:creationId xmlns:a16="http://schemas.microsoft.com/office/drawing/2014/main" id="{5B79D410-BB9A-20A5-361A-696A339F57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3EE22F-12CF-6899-6CE1-EE8B33C8FA30}"/>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82711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1783-4FD0-6D26-08B6-959F5A8FB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228BD-28AF-F288-61C8-4A407CE05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9AAFC9-60C1-85E6-4E31-A928A5417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61184-06CF-086D-D579-C1B961FC70CE}"/>
              </a:ext>
            </a:extLst>
          </p:cNvPr>
          <p:cNvSpPr>
            <a:spLocks noGrp="1"/>
          </p:cNvSpPr>
          <p:nvPr>
            <p:ph type="dt" sz="half" idx="10"/>
          </p:nvPr>
        </p:nvSpPr>
        <p:spPr/>
        <p:txBody>
          <a:bodyPr/>
          <a:lstStyle/>
          <a:p>
            <a:fld id="{2DBCBE3E-5F1E-4A7F-B194-1468D6D8524B}" type="datetimeFigureOut">
              <a:rPr lang="en-US" smtClean="0"/>
              <a:t>2/4/2025</a:t>
            </a:fld>
            <a:endParaRPr lang="en-US" dirty="0"/>
          </a:p>
        </p:txBody>
      </p:sp>
      <p:sp>
        <p:nvSpPr>
          <p:cNvPr id="6" name="Footer Placeholder 5">
            <a:extLst>
              <a:ext uri="{FF2B5EF4-FFF2-40B4-BE49-F238E27FC236}">
                <a16:creationId xmlns:a16="http://schemas.microsoft.com/office/drawing/2014/main" id="{16E63034-B054-77DE-131E-9C9EA00E5D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CA456E-80B2-293F-147A-04AC650C8624}"/>
              </a:ext>
            </a:extLst>
          </p:cNvPr>
          <p:cNvSpPr>
            <a:spLocks noGrp="1"/>
          </p:cNvSpPr>
          <p:nvPr>
            <p:ph type="sldNum" sz="quarter" idx="12"/>
          </p:nvPr>
        </p:nvSpPr>
        <p:spPr/>
        <p:txBody>
          <a:bodyPr/>
          <a:lstStyle/>
          <a:p>
            <a:fld id="{EEE65B93-3F40-4A83-B85E-DBE06A2D5B34}" type="slidenum">
              <a:rPr lang="en-US" smtClean="0"/>
              <a:t>‹#›</a:t>
            </a:fld>
            <a:endParaRPr lang="en-US" dirty="0"/>
          </a:p>
        </p:txBody>
      </p:sp>
    </p:spTree>
    <p:extLst>
      <p:ext uri="{BB962C8B-B14F-4D97-AF65-F5344CB8AC3E}">
        <p14:creationId xmlns:p14="http://schemas.microsoft.com/office/powerpoint/2010/main" val="253052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9744A-89AD-63FE-5ED0-0557BEB5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CBC37-A8A5-9FB9-5C4B-8D55D4188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05CB5-0A4E-375E-9F5A-CA225FD2C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BCBE3E-5F1E-4A7F-B194-1468D6D8524B}" type="datetimeFigureOut">
              <a:rPr lang="en-US" smtClean="0"/>
              <a:t>2/4/2025</a:t>
            </a:fld>
            <a:endParaRPr lang="en-US" dirty="0"/>
          </a:p>
        </p:txBody>
      </p:sp>
      <p:sp>
        <p:nvSpPr>
          <p:cNvPr id="5" name="Footer Placeholder 4">
            <a:extLst>
              <a:ext uri="{FF2B5EF4-FFF2-40B4-BE49-F238E27FC236}">
                <a16:creationId xmlns:a16="http://schemas.microsoft.com/office/drawing/2014/main" id="{6B1496CA-DC0B-4BB2-9C9F-F7D246E69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38F9358-4A3E-4E99-42FE-7D6C4530E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65B93-3F40-4A83-B85E-DBE06A2D5B34}" type="slidenum">
              <a:rPr lang="en-US" smtClean="0"/>
              <a:t>‹#›</a:t>
            </a:fld>
            <a:endParaRPr lang="en-US" dirty="0"/>
          </a:p>
        </p:txBody>
      </p:sp>
    </p:spTree>
    <p:extLst>
      <p:ext uri="{BB962C8B-B14F-4D97-AF65-F5344CB8AC3E}">
        <p14:creationId xmlns:p14="http://schemas.microsoft.com/office/powerpoint/2010/main" val="224550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jpeg"/><Relationship Id="rId7" Type="http://schemas.openxmlformats.org/officeDocument/2006/relationships/diagramColors" Target="../diagrams/colors4.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ornado">
            <a:extLst>
              <a:ext uri="{FF2B5EF4-FFF2-40B4-BE49-F238E27FC236}">
                <a16:creationId xmlns:a16="http://schemas.microsoft.com/office/drawing/2014/main" id="{333234E5-F2EB-0E57-29B7-0BB5F3F7A94D}"/>
              </a:ext>
            </a:extLst>
          </p:cNvPr>
          <p:cNvPicPr>
            <a:picLocks noChangeAspect="1"/>
          </p:cNvPicPr>
          <p:nvPr/>
        </p:nvPicPr>
        <p:blipFill>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E28338-67DC-EB90-874E-CF6B68E908E4}"/>
              </a:ext>
            </a:extLst>
          </p:cNvPr>
          <p:cNvSpPr>
            <a:spLocks noGrp="1"/>
          </p:cNvSpPr>
          <p:nvPr>
            <p:ph type="ctrTitle"/>
          </p:nvPr>
        </p:nvSpPr>
        <p:spPr>
          <a:xfrm>
            <a:off x="7848600" y="1122363"/>
            <a:ext cx="4023360" cy="3204134"/>
          </a:xfrm>
        </p:spPr>
        <p:txBody>
          <a:bodyPr anchor="b">
            <a:normAutofit/>
          </a:bodyPr>
          <a:lstStyle/>
          <a:p>
            <a:pPr algn="l"/>
            <a:r>
              <a:rPr lang="en-US" sz="5400" dirty="0"/>
              <a:t>ClimateWins</a:t>
            </a:r>
            <a:br>
              <a:rPr lang="en-US" sz="4400" dirty="0"/>
            </a:br>
            <a:r>
              <a:rPr lang="en-US" sz="3600" dirty="0"/>
              <a:t>Weather Conditions and Climate Change</a:t>
            </a:r>
          </a:p>
        </p:txBody>
      </p:sp>
      <p:sp>
        <p:nvSpPr>
          <p:cNvPr id="3" name="Subtitle 2">
            <a:extLst>
              <a:ext uri="{FF2B5EF4-FFF2-40B4-BE49-F238E27FC236}">
                <a16:creationId xmlns:a16="http://schemas.microsoft.com/office/drawing/2014/main" id="{27238143-0CE1-48FE-B894-41EB4EA9B22E}"/>
              </a:ext>
            </a:extLst>
          </p:cNvPr>
          <p:cNvSpPr>
            <a:spLocks noGrp="1"/>
          </p:cNvSpPr>
          <p:nvPr>
            <p:ph type="subTitle" idx="1"/>
          </p:nvPr>
        </p:nvSpPr>
        <p:spPr>
          <a:xfrm>
            <a:off x="7848600" y="4872922"/>
            <a:ext cx="4023360" cy="1208141"/>
          </a:xfrm>
        </p:spPr>
        <p:txBody>
          <a:bodyPr>
            <a:normAutofit/>
          </a:bodyPr>
          <a:lstStyle/>
          <a:p>
            <a:pPr algn="l"/>
            <a:r>
              <a:rPr lang="en-US" sz="1800" dirty="0"/>
              <a:t>Final Report, Joan Gandy, 02/04/2025</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7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50B78C-7911-D6F2-65B2-48CE36176FDF}"/>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D2C7ACFA-4464-0698-C7B3-03B8ACC4DD62}"/>
              </a:ext>
            </a:extLst>
          </p:cNvPr>
          <p:cNvPicPr>
            <a:picLocks noChangeAspect="1"/>
          </p:cNvPicPr>
          <p:nvPr/>
        </p:nvPicPr>
        <p:blipFill>
          <a:blip r:embed="rId2"/>
          <a:srcRect b="4643"/>
          <a:stretch/>
        </p:blipFill>
        <p:spPr>
          <a:xfrm>
            <a:off x="554415" y="484778"/>
            <a:ext cx="3584448" cy="3401899"/>
          </a:xfrm>
          <a:prstGeom prst="rect">
            <a:avLst/>
          </a:prstGeom>
        </p:spPr>
      </p:pic>
      <p:pic>
        <p:nvPicPr>
          <p:cNvPr id="10" name="Picture 9">
            <a:extLst>
              <a:ext uri="{FF2B5EF4-FFF2-40B4-BE49-F238E27FC236}">
                <a16:creationId xmlns:a16="http://schemas.microsoft.com/office/drawing/2014/main" id="{6E81620A-ABCA-EA91-FF84-A6E7768DC9C3}"/>
              </a:ext>
            </a:extLst>
          </p:cNvPr>
          <p:cNvPicPr>
            <a:picLocks noChangeAspect="1"/>
          </p:cNvPicPr>
          <p:nvPr/>
        </p:nvPicPr>
        <p:blipFill>
          <a:blip r:embed="rId3"/>
          <a:srcRect l="2432" r="10955" b="-3"/>
          <a:stretch/>
        </p:blipFill>
        <p:spPr>
          <a:xfrm>
            <a:off x="4345915" y="462930"/>
            <a:ext cx="3584448" cy="3444970"/>
          </a:xfrm>
          <a:prstGeom prst="rect">
            <a:avLst/>
          </a:prstGeom>
        </p:spPr>
      </p:pic>
      <p:pic>
        <p:nvPicPr>
          <p:cNvPr id="8" name="Picture 7">
            <a:extLst>
              <a:ext uri="{FF2B5EF4-FFF2-40B4-BE49-F238E27FC236}">
                <a16:creationId xmlns:a16="http://schemas.microsoft.com/office/drawing/2014/main" id="{57C97D52-C778-B673-8955-96464E270755}"/>
              </a:ext>
            </a:extLst>
          </p:cNvPr>
          <p:cNvPicPr>
            <a:picLocks noChangeAspect="1"/>
          </p:cNvPicPr>
          <p:nvPr/>
        </p:nvPicPr>
        <p:blipFill>
          <a:blip r:embed="rId4"/>
          <a:srcRect r="-3" b="26275"/>
          <a:stretch/>
        </p:blipFill>
        <p:spPr>
          <a:xfrm>
            <a:off x="8137415" y="1207064"/>
            <a:ext cx="3584448" cy="1956701"/>
          </a:xfrm>
          <a:prstGeom prst="rect">
            <a:avLst/>
          </a:prstGeom>
        </p:spPr>
      </p:pic>
      <p:sp>
        <p:nvSpPr>
          <p:cNvPr id="61" name="Rectangle 60">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1BB3168-3B8A-E22E-0E6C-64A02C6B908E}"/>
              </a:ext>
            </a:extLst>
          </p:cNvPr>
          <p:cNvSpPr txBox="1"/>
          <p:nvPr/>
        </p:nvSpPr>
        <p:spPr>
          <a:xfrm>
            <a:off x="4578824" y="4440602"/>
            <a:ext cx="6860184"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The confusion matrix for the GAN showed the model produced strong results with accuracy at 96.8%, value accuracy at 83.9%, loss at .015 and value loss at .068.</a:t>
            </a:r>
          </a:p>
        </p:txBody>
      </p:sp>
    </p:spTree>
    <p:extLst>
      <p:ext uri="{BB962C8B-B14F-4D97-AF65-F5344CB8AC3E}">
        <p14:creationId xmlns:p14="http://schemas.microsoft.com/office/powerpoint/2010/main" val="147785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5948EB4-C206-C02A-D0CF-B5C60520931A}"/>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dirty="0">
                <a:latin typeface="+mj-lt"/>
                <a:ea typeface="+mj-ea"/>
                <a:cs typeface="+mj-cs"/>
              </a:rPr>
              <a:t>Thought Experiment #3 Conclusion</a:t>
            </a:r>
          </a:p>
        </p:txBody>
      </p:sp>
      <p:pic>
        <p:nvPicPr>
          <p:cNvPr id="3078" name="Picture 6" descr="Hurricane season House destroyed by the passage of a hurricane in Florida tornado damaged buildings stock pictures, royalty-free photos &amp; images">
            <a:extLst>
              <a:ext uri="{FF2B5EF4-FFF2-40B4-BE49-F238E27FC236}">
                <a16:creationId xmlns:a16="http://schemas.microsoft.com/office/drawing/2014/main" id="{C063FE24-E5CF-1BE4-898B-B08AB46D2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35" r="16135"/>
          <a:stretch/>
        </p:blipFill>
        <p:spPr bwMode="auto">
          <a:xfrm>
            <a:off x="20" y="431"/>
            <a:ext cx="8115280" cy="64083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B0C984-FD71-94E2-328A-74B5FA597E86}"/>
              </a:ext>
            </a:extLst>
          </p:cNvPr>
          <p:cNvSpPr txBox="1"/>
          <p:nvPr/>
        </p:nvSpPr>
        <p:spPr>
          <a:xfrm>
            <a:off x="8643193" y="2418408"/>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GANs are able to accurately classify images of weather into categories such as cloudy or sunny. GANs may be able to quickly assess when weather is on the brink of turning dangerous in fast moving scenarios such as tornadoes and alert the public.  </a:t>
            </a:r>
          </a:p>
        </p:txBody>
      </p:sp>
      <p:sp>
        <p:nvSpPr>
          <p:cNvPr id="3085" name="Rectangle 3084">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6922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FEAE21-744D-A939-DE69-9CDECB92E7BA}"/>
              </a:ext>
            </a:extLst>
          </p:cNvPr>
          <p:cNvSpPr txBox="1"/>
          <p:nvPr/>
        </p:nvSpPr>
        <p:spPr>
          <a:xfrm>
            <a:off x="396017" y="1163823"/>
            <a:ext cx="4453467" cy="1323439"/>
          </a:xfrm>
          <a:prstGeom prst="rect">
            <a:avLst/>
          </a:prstGeom>
          <a:noFill/>
        </p:spPr>
        <p:txBody>
          <a:bodyPr wrap="square" rtlCol="0">
            <a:spAutoFit/>
          </a:bodyPr>
          <a:lstStyle/>
          <a:p>
            <a:pPr lvl="0"/>
            <a:r>
              <a:rPr lang="en-US" sz="1600" dirty="0"/>
              <a:t>In our research, Generative Adversarial Networks have shown the most potential for reaching ClimateWins’ immediate goal of helping people who live in places where extreme weather may increase because of climate change.</a:t>
            </a:r>
          </a:p>
        </p:txBody>
      </p:sp>
      <p:pic>
        <p:nvPicPr>
          <p:cNvPr id="4098" name="Picture 2">
            <a:extLst>
              <a:ext uri="{FF2B5EF4-FFF2-40B4-BE49-F238E27FC236}">
                <a16:creationId xmlns:a16="http://schemas.microsoft.com/office/drawing/2014/main" id="{F5B5ECF8-20D1-97A8-7A17-0A814DF30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0962"/>
            <a:ext cx="6076950" cy="6696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TextBox 1">
            <a:extLst>
              <a:ext uri="{FF2B5EF4-FFF2-40B4-BE49-F238E27FC236}">
                <a16:creationId xmlns:a16="http://schemas.microsoft.com/office/drawing/2014/main" id="{093C03DA-30DA-80F9-C027-EB08C9D83AD1}"/>
              </a:ext>
            </a:extLst>
          </p:cNvPr>
          <p:cNvGraphicFramePr/>
          <p:nvPr>
            <p:extLst>
              <p:ext uri="{D42A27DB-BD31-4B8C-83A1-F6EECF244321}">
                <p14:modId xmlns:p14="http://schemas.microsoft.com/office/powerpoint/2010/main" val="1426858329"/>
              </p:ext>
            </p:extLst>
          </p:nvPr>
        </p:nvGraphicFramePr>
        <p:xfrm>
          <a:off x="355599" y="2487262"/>
          <a:ext cx="5452534"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E3D57B10-C166-4FF6-F1E3-13ACCC700C0D}"/>
              </a:ext>
            </a:extLst>
          </p:cNvPr>
          <p:cNvGrpSpPr/>
          <p:nvPr/>
        </p:nvGrpSpPr>
        <p:grpSpPr>
          <a:xfrm>
            <a:off x="355599" y="229635"/>
            <a:ext cx="5154690" cy="827976"/>
            <a:chOff x="0" y="362938"/>
            <a:chExt cx="5154690" cy="827976"/>
          </a:xfrm>
        </p:grpSpPr>
        <p:sp>
          <p:nvSpPr>
            <p:cNvPr id="5" name="Rectangle: Rounded Corners 4">
              <a:extLst>
                <a:ext uri="{FF2B5EF4-FFF2-40B4-BE49-F238E27FC236}">
                  <a16:creationId xmlns:a16="http://schemas.microsoft.com/office/drawing/2014/main" id="{C29BCD0A-BDB4-7AF7-E5EB-CECC20FF8C5F}"/>
                </a:ext>
              </a:extLst>
            </p:cNvPr>
            <p:cNvSpPr/>
            <p:nvPr/>
          </p:nvSpPr>
          <p:spPr>
            <a:xfrm>
              <a:off x="0" y="362938"/>
              <a:ext cx="5154690" cy="82797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7" name="Rectangle: Rounded Corners 4">
              <a:extLst>
                <a:ext uri="{FF2B5EF4-FFF2-40B4-BE49-F238E27FC236}">
                  <a16:creationId xmlns:a16="http://schemas.microsoft.com/office/drawing/2014/main" id="{51D22DD2-BF14-A728-8AFF-DC05968655CC}"/>
                </a:ext>
              </a:extLst>
            </p:cNvPr>
            <p:cNvSpPr txBox="1"/>
            <p:nvPr/>
          </p:nvSpPr>
          <p:spPr>
            <a:xfrm>
              <a:off x="40418" y="403356"/>
              <a:ext cx="5073854" cy="7471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Recommendations:</a:t>
              </a:r>
            </a:p>
          </p:txBody>
        </p:sp>
      </p:grpSp>
    </p:spTree>
    <p:extLst>
      <p:ext uri="{BB962C8B-B14F-4D97-AF65-F5344CB8AC3E}">
        <p14:creationId xmlns:p14="http://schemas.microsoft.com/office/powerpoint/2010/main" val="66448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1ACBAA-883D-0A3C-207C-AC107AD16CE4}"/>
              </a:ext>
            </a:extLst>
          </p:cNvPr>
          <p:cNvSpPr>
            <a:spLocks noGrp="1"/>
          </p:cNvSpPr>
          <p:nvPr>
            <p:ph type="ctrTitle"/>
          </p:nvPr>
        </p:nvSpPr>
        <p:spPr>
          <a:xfrm>
            <a:off x="2066544" y="1911096"/>
            <a:ext cx="8055864" cy="2076651"/>
          </a:xfrm>
        </p:spPr>
        <p:txBody>
          <a:bodyPr anchor="b">
            <a:normAutofit/>
          </a:bodyPr>
          <a:lstStyle/>
          <a:p>
            <a:r>
              <a:rPr lang="en-US" sz="6600" dirty="0">
                <a:solidFill>
                  <a:srgbClr val="FFFFFF"/>
                </a:solidFill>
              </a:rPr>
              <a:t>Questions?</a:t>
            </a:r>
          </a:p>
        </p:txBody>
      </p:sp>
      <p:sp>
        <p:nvSpPr>
          <p:cNvPr id="3" name="Subtitle 2">
            <a:extLst>
              <a:ext uri="{FF2B5EF4-FFF2-40B4-BE49-F238E27FC236}">
                <a16:creationId xmlns:a16="http://schemas.microsoft.com/office/drawing/2014/main" id="{9C54AE18-2F72-BEDE-54FA-3964DAE9AD98}"/>
              </a:ext>
            </a:extLst>
          </p:cNvPr>
          <p:cNvSpPr>
            <a:spLocks noGrp="1"/>
          </p:cNvSpPr>
          <p:nvPr>
            <p:ph type="subTitle" idx="1"/>
          </p:nvPr>
        </p:nvSpPr>
        <p:spPr>
          <a:xfrm>
            <a:off x="3227832" y="4353507"/>
            <a:ext cx="5733288" cy="932688"/>
          </a:xfrm>
        </p:spPr>
        <p:txBody>
          <a:bodyPr>
            <a:normAutofit/>
          </a:bodyPr>
          <a:lstStyle/>
          <a:p>
            <a:r>
              <a:rPr lang="en-US" sz="1300" dirty="0">
                <a:solidFill>
                  <a:srgbClr val="FFFFFF"/>
                </a:solidFill>
              </a:rPr>
              <a:t>Joan Gandy</a:t>
            </a:r>
          </a:p>
          <a:p>
            <a:r>
              <a:rPr lang="en-US" sz="1300" dirty="0">
                <a:solidFill>
                  <a:srgbClr val="FFFFFF"/>
                </a:solidFill>
              </a:rPr>
              <a:t>Cell: XXX-XXX-XXXX</a:t>
            </a:r>
          </a:p>
          <a:p>
            <a:r>
              <a:rPr lang="en-US" sz="1300" dirty="0">
                <a:solidFill>
                  <a:srgbClr val="FFFFFF"/>
                </a:solidFill>
              </a:rPr>
              <a:t>Email: XXXXX@gmail.com</a:t>
            </a:r>
          </a:p>
        </p:txBody>
      </p:sp>
      <p:sp>
        <p:nvSpPr>
          <p:cNvPr id="35"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418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07C76E7-CBB4-4905-B8CA-830EA982D612}"/>
              </a:ext>
            </a:extLst>
          </p:cNvPr>
          <p:cNvSpPr txBox="1"/>
          <p:nvPr/>
        </p:nvSpPr>
        <p:spPr>
          <a:xfrm>
            <a:off x="632460" y="2140177"/>
            <a:ext cx="3629660" cy="2739211"/>
          </a:xfrm>
          <a:prstGeom prst="rect">
            <a:avLst/>
          </a:prstGeom>
          <a:noFill/>
        </p:spPr>
        <p:txBody>
          <a:bodyPr wrap="square" rtlCol="0">
            <a:spAutoFit/>
          </a:bodyPr>
          <a:lstStyle/>
          <a:p>
            <a:pPr>
              <a:spcAft>
                <a:spcPts val="600"/>
              </a:spcAft>
            </a:pPr>
            <a:r>
              <a:rPr lang="en-US" b="1" dirty="0"/>
              <a:t>Recurrent Neural Network (RNN):</a:t>
            </a:r>
          </a:p>
          <a:p>
            <a:pPr>
              <a:spcAft>
                <a:spcPts val="600"/>
              </a:spcAft>
            </a:pPr>
            <a:r>
              <a:rPr lang="en-US" dirty="0"/>
              <a:t>Designed for processing sequences of data. Use information from previous time steps to predict the current conditions. Suited for time series predictions, speech recognition and text generation.</a:t>
            </a:r>
          </a:p>
          <a:p>
            <a:pPr>
              <a:spcAft>
                <a:spcPts val="600"/>
              </a:spcAft>
            </a:pPr>
            <a:endParaRPr lang="en-US" dirty="0"/>
          </a:p>
        </p:txBody>
      </p:sp>
      <p:sp>
        <p:nvSpPr>
          <p:cNvPr id="5" name="TextBox 4">
            <a:extLst>
              <a:ext uri="{FF2B5EF4-FFF2-40B4-BE49-F238E27FC236}">
                <a16:creationId xmlns:a16="http://schemas.microsoft.com/office/drawing/2014/main" id="{90BB3B97-814B-C520-C7B8-F86096E21E6C}"/>
              </a:ext>
            </a:extLst>
          </p:cNvPr>
          <p:cNvSpPr txBox="1"/>
          <p:nvPr/>
        </p:nvSpPr>
        <p:spPr>
          <a:xfrm>
            <a:off x="670560" y="4647952"/>
            <a:ext cx="3591560" cy="1831271"/>
          </a:xfrm>
          <a:prstGeom prst="rect">
            <a:avLst/>
          </a:prstGeom>
          <a:noFill/>
        </p:spPr>
        <p:txBody>
          <a:bodyPr wrap="square" rtlCol="0">
            <a:spAutoFit/>
          </a:bodyPr>
          <a:lstStyle/>
          <a:p>
            <a:pPr>
              <a:spcAft>
                <a:spcPts val="600"/>
              </a:spcAft>
            </a:pPr>
            <a:r>
              <a:rPr lang="en-US" b="1" dirty="0"/>
              <a:t>Thought Experiment #1:</a:t>
            </a:r>
          </a:p>
          <a:p>
            <a:pPr>
              <a:spcAft>
                <a:spcPts val="600"/>
              </a:spcAft>
            </a:pPr>
            <a:r>
              <a:rPr lang="en-US" dirty="0"/>
              <a:t>Weather data from the European weather  stations from 1960 to 2022 can be used to forecast the weather of these regions in upcoming years.</a:t>
            </a:r>
          </a:p>
        </p:txBody>
      </p:sp>
      <p:sp>
        <p:nvSpPr>
          <p:cNvPr id="6" name="TextBox 5">
            <a:extLst>
              <a:ext uri="{FF2B5EF4-FFF2-40B4-BE49-F238E27FC236}">
                <a16:creationId xmlns:a16="http://schemas.microsoft.com/office/drawing/2014/main" id="{310180F3-4455-2509-55D6-FB78E6C32517}"/>
              </a:ext>
            </a:extLst>
          </p:cNvPr>
          <p:cNvSpPr txBox="1"/>
          <p:nvPr/>
        </p:nvSpPr>
        <p:spPr>
          <a:xfrm>
            <a:off x="4422140" y="2158815"/>
            <a:ext cx="3591560" cy="1908215"/>
          </a:xfrm>
          <a:prstGeom prst="rect">
            <a:avLst/>
          </a:prstGeom>
          <a:noFill/>
        </p:spPr>
        <p:txBody>
          <a:bodyPr wrap="square" rtlCol="0">
            <a:spAutoFit/>
          </a:bodyPr>
          <a:lstStyle/>
          <a:p>
            <a:pPr>
              <a:spcAft>
                <a:spcPts val="600"/>
              </a:spcAft>
            </a:pPr>
            <a:r>
              <a:rPr lang="en-US" b="1" dirty="0"/>
              <a:t>Random Forest:</a:t>
            </a:r>
          </a:p>
          <a:p>
            <a:pPr>
              <a:spcAft>
                <a:spcPts val="600"/>
              </a:spcAft>
            </a:pPr>
            <a:r>
              <a:rPr lang="en-US" dirty="0"/>
              <a:t>Can identify complex patterns from multiple variables and classify data into binary outcomes.</a:t>
            </a:r>
          </a:p>
          <a:p>
            <a:pPr>
              <a:spcAft>
                <a:spcPts val="600"/>
              </a:spcAft>
            </a:pPr>
            <a:endParaRPr lang="en-US" dirty="0"/>
          </a:p>
        </p:txBody>
      </p:sp>
      <p:sp>
        <p:nvSpPr>
          <p:cNvPr id="7" name="TextBox 6">
            <a:extLst>
              <a:ext uri="{FF2B5EF4-FFF2-40B4-BE49-F238E27FC236}">
                <a16:creationId xmlns:a16="http://schemas.microsoft.com/office/drawing/2014/main" id="{3A4F1AEE-64D8-E512-E960-2D3B431D0E7B}"/>
              </a:ext>
            </a:extLst>
          </p:cNvPr>
          <p:cNvSpPr txBox="1"/>
          <p:nvPr/>
        </p:nvSpPr>
        <p:spPr>
          <a:xfrm>
            <a:off x="4338321" y="4646694"/>
            <a:ext cx="3591560" cy="1831271"/>
          </a:xfrm>
          <a:prstGeom prst="rect">
            <a:avLst/>
          </a:prstGeom>
          <a:noFill/>
        </p:spPr>
        <p:txBody>
          <a:bodyPr wrap="square" rtlCol="0">
            <a:spAutoFit/>
          </a:bodyPr>
          <a:lstStyle/>
          <a:p>
            <a:pPr>
              <a:spcAft>
                <a:spcPts val="600"/>
              </a:spcAft>
            </a:pPr>
            <a:r>
              <a:rPr lang="en-US" b="1" dirty="0"/>
              <a:t>Thought Experiment #2:</a:t>
            </a:r>
          </a:p>
          <a:p>
            <a:pPr>
              <a:spcAft>
                <a:spcPts val="600"/>
              </a:spcAft>
            </a:pPr>
            <a:r>
              <a:rPr lang="en-US" dirty="0"/>
              <a:t>Variables in weather data can be used by Random Forest models to predict whether a day is likely to experience severe or not severe weather.</a:t>
            </a:r>
          </a:p>
        </p:txBody>
      </p:sp>
      <p:sp>
        <p:nvSpPr>
          <p:cNvPr id="8" name="TextBox 7">
            <a:extLst>
              <a:ext uri="{FF2B5EF4-FFF2-40B4-BE49-F238E27FC236}">
                <a16:creationId xmlns:a16="http://schemas.microsoft.com/office/drawing/2014/main" id="{F5DDC3A1-E116-462A-3738-85D20B1809EC}"/>
              </a:ext>
            </a:extLst>
          </p:cNvPr>
          <p:cNvSpPr txBox="1"/>
          <p:nvPr/>
        </p:nvSpPr>
        <p:spPr>
          <a:xfrm>
            <a:off x="8177107" y="2163939"/>
            <a:ext cx="3130973" cy="1554272"/>
          </a:xfrm>
          <a:prstGeom prst="rect">
            <a:avLst/>
          </a:prstGeom>
          <a:noFill/>
        </p:spPr>
        <p:txBody>
          <a:bodyPr wrap="square" rtlCol="0">
            <a:spAutoFit/>
          </a:bodyPr>
          <a:lstStyle/>
          <a:p>
            <a:pPr>
              <a:spcAft>
                <a:spcPts val="600"/>
              </a:spcAft>
            </a:pPr>
            <a:r>
              <a:rPr lang="en-US" b="1" dirty="0"/>
              <a:t>Generative Adversarial Network (GAN):</a:t>
            </a:r>
          </a:p>
          <a:p>
            <a:pPr>
              <a:spcAft>
                <a:spcPts val="600"/>
              </a:spcAft>
            </a:pPr>
            <a:r>
              <a:rPr lang="en-US" dirty="0"/>
              <a:t>A generator and discriminator work together to classify data as either real or fake.</a:t>
            </a:r>
          </a:p>
        </p:txBody>
      </p:sp>
      <p:sp>
        <p:nvSpPr>
          <p:cNvPr id="9" name="TextBox 8">
            <a:extLst>
              <a:ext uri="{FF2B5EF4-FFF2-40B4-BE49-F238E27FC236}">
                <a16:creationId xmlns:a16="http://schemas.microsoft.com/office/drawing/2014/main" id="{D9247C20-5A04-5935-5B47-0CE532C054CF}"/>
              </a:ext>
            </a:extLst>
          </p:cNvPr>
          <p:cNvSpPr txBox="1"/>
          <p:nvPr/>
        </p:nvSpPr>
        <p:spPr>
          <a:xfrm>
            <a:off x="8177107" y="4611285"/>
            <a:ext cx="3290994" cy="1831271"/>
          </a:xfrm>
          <a:prstGeom prst="rect">
            <a:avLst/>
          </a:prstGeom>
          <a:noFill/>
        </p:spPr>
        <p:txBody>
          <a:bodyPr wrap="square" rtlCol="0">
            <a:spAutoFit/>
          </a:bodyPr>
          <a:lstStyle/>
          <a:p>
            <a:pPr>
              <a:spcAft>
                <a:spcPts val="600"/>
              </a:spcAft>
            </a:pPr>
            <a:r>
              <a:rPr lang="en-US" b="1" dirty="0"/>
              <a:t>Thought Experiment #3:</a:t>
            </a:r>
          </a:p>
          <a:p>
            <a:pPr>
              <a:spcAft>
                <a:spcPts val="600"/>
              </a:spcAft>
            </a:pPr>
            <a:r>
              <a:rPr lang="en-US" dirty="0"/>
              <a:t>Weather data combined with images of the sky can be used by a GAN to identify when weather patterns suddenly shift from calm to dangerous.</a:t>
            </a:r>
          </a:p>
        </p:txBody>
      </p:sp>
      <p:graphicFrame>
        <p:nvGraphicFramePr>
          <p:cNvPr id="12" name="TextBox 1">
            <a:extLst>
              <a:ext uri="{FF2B5EF4-FFF2-40B4-BE49-F238E27FC236}">
                <a16:creationId xmlns:a16="http://schemas.microsoft.com/office/drawing/2014/main" id="{8FDAC402-6ED6-2FFA-721A-1F047D68693D}"/>
              </a:ext>
            </a:extLst>
          </p:cNvPr>
          <p:cNvGraphicFramePr/>
          <p:nvPr>
            <p:extLst>
              <p:ext uri="{D42A27DB-BD31-4B8C-83A1-F6EECF244321}">
                <p14:modId xmlns:p14="http://schemas.microsoft.com/office/powerpoint/2010/main" val="1865550589"/>
              </p:ext>
            </p:extLst>
          </p:nvPr>
        </p:nvGraphicFramePr>
        <p:xfrm>
          <a:off x="792480" y="-441307"/>
          <a:ext cx="10515600" cy="2809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006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FC87109F-9BFB-6FCE-99E0-6443A66F2BCE}"/>
              </a:ext>
            </a:extLst>
          </p:cNvPr>
          <p:cNvSpPr txBox="1"/>
          <p:nvPr/>
        </p:nvSpPr>
        <p:spPr>
          <a:xfrm>
            <a:off x="7347204" y="727371"/>
            <a:ext cx="3833876" cy="1431161"/>
          </a:xfrm>
          <a:prstGeom prst="rect">
            <a:avLst/>
          </a:prstGeom>
          <a:noFill/>
          <a:ln w="28575">
            <a:solidFill>
              <a:schemeClr val="accent2"/>
            </a:solidFill>
          </a:ln>
        </p:spPr>
        <p:txBody>
          <a:bodyPr wrap="square" rtlCol="0">
            <a:spAutoFit/>
          </a:bodyPr>
          <a:lstStyle/>
          <a:p>
            <a:pPr>
              <a:spcAft>
                <a:spcPts val="600"/>
              </a:spcAft>
            </a:pPr>
            <a:r>
              <a:rPr lang="en-US" dirty="0"/>
              <a:t>Final RNN parameters: </a:t>
            </a:r>
          </a:p>
          <a:p>
            <a:pPr>
              <a:spcAft>
                <a:spcPts val="600"/>
              </a:spcAft>
            </a:pPr>
            <a:r>
              <a:rPr lang="en-US" dirty="0"/>
              <a:t>Epochs = 50</a:t>
            </a:r>
          </a:p>
          <a:p>
            <a:pPr>
              <a:spcAft>
                <a:spcPts val="600"/>
              </a:spcAft>
            </a:pPr>
            <a:r>
              <a:rPr lang="en-US" dirty="0"/>
              <a:t>Batch_size = 32</a:t>
            </a:r>
          </a:p>
          <a:p>
            <a:pPr>
              <a:spcAft>
                <a:spcPts val="600"/>
              </a:spcAft>
            </a:pPr>
            <a:r>
              <a:rPr lang="en-US" dirty="0"/>
              <a:t>Hidden layers = 400</a:t>
            </a:r>
          </a:p>
        </p:txBody>
      </p:sp>
      <p:sp>
        <p:nvSpPr>
          <p:cNvPr id="4" name="TextBox 3">
            <a:extLst>
              <a:ext uri="{FF2B5EF4-FFF2-40B4-BE49-F238E27FC236}">
                <a16:creationId xmlns:a16="http://schemas.microsoft.com/office/drawing/2014/main" id="{56D9E6F0-67A3-C151-F3F4-27C58DC1A7C2}"/>
              </a:ext>
            </a:extLst>
          </p:cNvPr>
          <p:cNvSpPr txBox="1"/>
          <p:nvPr/>
        </p:nvSpPr>
        <p:spPr>
          <a:xfrm>
            <a:off x="7347204" y="2450360"/>
            <a:ext cx="3833876" cy="3370153"/>
          </a:xfrm>
          <a:prstGeom prst="rect">
            <a:avLst/>
          </a:prstGeom>
          <a:noFill/>
          <a:ln w="28575">
            <a:solidFill>
              <a:schemeClr val="accent2"/>
            </a:solidFill>
          </a:ln>
        </p:spPr>
        <p:txBody>
          <a:bodyPr wrap="square" rtlCol="0">
            <a:spAutoFit/>
          </a:bodyPr>
          <a:lstStyle/>
          <a:p>
            <a:pPr>
              <a:spcAft>
                <a:spcPts val="600"/>
              </a:spcAft>
            </a:pPr>
            <a:r>
              <a:rPr lang="en-US" dirty="0"/>
              <a:t>Attempted RNN parameters: </a:t>
            </a:r>
          </a:p>
          <a:p>
            <a:pPr>
              <a:spcAft>
                <a:spcPts val="600"/>
              </a:spcAft>
            </a:pPr>
            <a:r>
              <a:rPr lang="en-US" dirty="0"/>
              <a:t>Epochs between 50 and 500 were tried. The increased number of epochs did not improve accuracy or decrease loss.</a:t>
            </a:r>
          </a:p>
          <a:p>
            <a:pPr>
              <a:spcAft>
                <a:spcPts val="600"/>
              </a:spcAft>
            </a:pPr>
            <a:r>
              <a:rPr lang="en-US" dirty="0"/>
              <a:t>Batch sizes of 16 and 32 were tried. Only moderate improvements were made. </a:t>
            </a:r>
          </a:p>
          <a:p>
            <a:pPr>
              <a:spcAft>
                <a:spcPts val="600"/>
              </a:spcAft>
            </a:pPr>
            <a:r>
              <a:rPr lang="en-US" dirty="0"/>
              <a:t>Hidden layers of 200, 300, and 400 were tried with little impact on the results.</a:t>
            </a:r>
          </a:p>
        </p:txBody>
      </p:sp>
      <p:graphicFrame>
        <p:nvGraphicFramePr>
          <p:cNvPr id="7" name="TextBox 1">
            <a:extLst>
              <a:ext uri="{FF2B5EF4-FFF2-40B4-BE49-F238E27FC236}">
                <a16:creationId xmlns:a16="http://schemas.microsoft.com/office/drawing/2014/main" id="{9AD3DCDC-ADF3-C87E-6014-DF319671ED05}"/>
              </a:ext>
            </a:extLst>
          </p:cNvPr>
          <p:cNvGraphicFramePr/>
          <p:nvPr>
            <p:extLst>
              <p:ext uri="{D42A27DB-BD31-4B8C-83A1-F6EECF244321}">
                <p14:modId xmlns:p14="http://schemas.microsoft.com/office/powerpoint/2010/main" val="217544401"/>
              </p:ext>
            </p:extLst>
          </p:nvPr>
        </p:nvGraphicFramePr>
        <p:xfrm>
          <a:off x="389467" y="201168"/>
          <a:ext cx="6647857" cy="592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47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4ED0ECB-258A-7AD5-CA07-79E6F65AE7C9}"/>
              </a:ext>
            </a:extLst>
          </p:cNvPr>
          <p:cNvPicPr>
            <a:picLocks noChangeAspect="1"/>
          </p:cNvPicPr>
          <p:nvPr/>
        </p:nvPicPr>
        <p:blipFill>
          <a:blip r:embed="rId2"/>
          <a:stretch>
            <a:fillRect/>
          </a:stretch>
        </p:blipFill>
        <p:spPr>
          <a:xfrm>
            <a:off x="589383" y="320040"/>
            <a:ext cx="5218985" cy="3927031"/>
          </a:xfrm>
          <a:prstGeom prst="rect">
            <a:avLst/>
          </a:prstGeom>
        </p:spPr>
      </p:pic>
      <p:pic>
        <p:nvPicPr>
          <p:cNvPr id="10" name="Picture 9">
            <a:extLst>
              <a:ext uri="{FF2B5EF4-FFF2-40B4-BE49-F238E27FC236}">
                <a16:creationId xmlns:a16="http://schemas.microsoft.com/office/drawing/2014/main" id="{8A0AE53B-D86D-2296-2D2E-A3F74A417DE9}"/>
              </a:ext>
            </a:extLst>
          </p:cNvPr>
          <p:cNvPicPr>
            <a:picLocks noChangeAspect="1"/>
          </p:cNvPicPr>
          <p:nvPr/>
        </p:nvPicPr>
        <p:blipFill>
          <a:blip r:embed="rId3"/>
          <a:stretch>
            <a:fillRect/>
          </a:stretch>
        </p:blipFill>
        <p:spPr>
          <a:xfrm>
            <a:off x="6254496" y="327616"/>
            <a:ext cx="5471160" cy="3911878"/>
          </a:xfrm>
          <a:prstGeom prst="rect">
            <a:avLst/>
          </a:prstGeom>
        </p:spPr>
      </p:pic>
      <p:sp>
        <p:nvSpPr>
          <p:cNvPr id="28"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01BB9B5-EEA4-15BD-69C8-86BDADA0E2CB}"/>
              </a:ext>
            </a:extLst>
          </p:cNvPr>
          <p:cNvSpPr txBox="1"/>
          <p:nvPr/>
        </p:nvSpPr>
        <p:spPr>
          <a:xfrm>
            <a:off x="5333999" y="4440365"/>
            <a:ext cx="6214871" cy="1722691"/>
          </a:xfrm>
          <a:prstGeom prst="rect">
            <a:avLst/>
          </a:prstGeom>
        </p:spPr>
        <p:txBody>
          <a:bodyPr vert="horz" lIns="91440" tIns="45720" rIns="91440" bIns="45720" rtlCol="0" anchor="ctr">
            <a:normAutofit/>
          </a:bodyPr>
          <a:lstStyle/>
          <a:p>
            <a:pPr>
              <a:lnSpc>
                <a:spcPct val="90000"/>
              </a:lnSpc>
              <a:spcAft>
                <a:spcPts val="600"/>
              </a:spcAft>
            </a:pPr>
            <a:r>
              <a:rPr lang="en-US" sz="2200" dirty="0"/>
              <a:t>Confusion matrix, along with accuracy, and loss outputs show this model did not perform well with these dataframes. </a:t>
            </a:r>
          </a:p>
        </p:txBody>
      </p:sp>
    </p:spTree>
    <p:extLst>
      <p:ext uri="{BB962C8B-B14F-4D97-AF65-F5344CB8AC3E}">
        <p14:creationId xmlns:p14="http://schemas.microsoft.com/office/powerpoint/2010/main" val="189623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hundercloud at sunset">
            <a:extLst>
              <a:ext uri="{FF2B5EF4-FFF2-40B4-BE49-F238E27FC236}">
                <a16:creationId xmlns:a16="http://schemas.microsoft.com/office/drawing/2014/main" id="{ED1035EF-7CE1-E235-7FED-95671479DBAE}"/>
              </a:ext>
            </a:extLst>
          </p:cNvPr>
          <p:cNvPicPr>
            <a:picLocks noChangeAspect="1"/>
          </p:cNvPicPr>
          <p:nvPr/>
        </p:nvPicPr>
        <p:blipFill>
          <a:blip r:embed="rId2"/>
          <a:srcRect l="28126" r="12609" b="-1"/>
          <a:stretch/>
        </p:blipFill>
        <p:spPr>
          <a:xfrm>
            <a:off x="6103027" y="10"/>
            <a:ext cx="6088971"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6AD1BE5-C3B9-C825-20C7-85403CAE0CBB}"/>
              </a:ext>
            </a:extLst>
          </p:cNvPr>
          <p:cNvSpPr txBox="1"/>
          <p:nvPr/>
        </p:nvSpPr>
        <p:spPr>
          <a:xfrm>
            <a:off x="290879" y="475478"/>
            <a:ext cx="5343930" cy="434295"/>
          </a:xfrm>
          <a:prstGeom prst="rect">
            <a:avLst/>
          </a:prstGeom>
        </p:spPr>
        <p:txBody>
          <a:bodyPr vert="horz" lIns="91440" tIns="45720" rIns="91440" bIns="45720" rtlCol="0" anchor="ctr">
            <a:normAutofit fontScale="70000" lnSpcReduction="20000"/>
          </a:bodyPr>
          <a:lstStyle/>
          <a:p>
            <a:pPr>
              <a:lnSpc>
                <a:spcPct val="90000"/>
              </a:lnSpc>
              <a:spcBef>
                <a:spcPct val="0"/>
              </a:spcBef>
              <a:spcAft>
                <a:spcPts val="600"/>
              </a:spcAft>
            </a:pPr>
            <a:r>
              <a:rPr lang="en-US" sz="4000" dirty="0">
                <a:latin typeface="+mj-lt"/>
                <a:ea typeface="+mj-ea"/>
                <a:cs typeface="+mj-cs"/>
              </a:rPr>
              <a:t>Thought Experiment #1 Conclusion</a:t>
            </a:r>
          </a:p>
        </p:txBody>
      </p:sp>
      <p:sp>
        <p:nvSpPr>
          <p:cNvPr id="3" name="TextBox 2">
            <a:extLst>
              <a:ext uri="{FF2B5EF4-FFF2-40B4-BE49-F238E27FC236}">
                <a16:creationId xmlns:a16="http://schemas.microsoft.com/office/drawing/2014/main" id="{7AEBCCE8-C525-AEBE-3286-627C21E0196A}"/>
              </a:ext>
            </a:extLst>
          </p:cNvPr>
          <p:cNvSpPr txBox="1"/>
          <p:nvPr/>
        </p:nvSpPr>
        <p:spPr>
          <a:xfrm>
            <a:off x="196261" y="475478"/>
            <a:ext cx="5710501" cy="2078220"/>
          </a:xfrm>
          <a:prstGeom prst="rect">
            <a:avLst/>
          </a:prstGeom>
        </p:spPr>
        <p:txBody>
          <a:bodyPr vert="horz" lIns="91440" tIns="45720" rIns="91440" bIns="45720" rtlCol="0" anchor="ctr">
            <a:normAutofit/>
          </a:bodyPr>
          <a:lstStyle/>
          <a:p>
            <a:pPr>
              <a:lnSpc>
                <a:spcPct val="90000"/>
              </a:lnSpc>
              <a:spcAft>
                <a:spcPts val="600"/>
              </a:spcAft>
            </a:pPr>
            <a:r>
              <a:rPr lang="en-US" dirty="0"/>
              <a:t>RNN models should be able to use time series data to make predictions about future weather patterns based on past weather data. This could improve the warning time before extreme weather events, i.e. floods, hurricanes, tornadoes, tsunamis, droughts, etc.</a:t>
            </a:r>
          </a:p>
        </p:txBody>
      </p:sp>
      <p:sp>
        <p:nvSpPr>
          <p:cNvPr id="4" name="TextBox 3">
            <a:extLst>
              <a:ext uri="{FF2B5EF4-FFF2-40B4-BE49-F238E27FC236}">
                <a16:creationId xmlns:a16="http://schemas.microsoft.com/office/drawing/2014/main" id="{FE558D80-26DF-2D71-66D2-34A7D1353305}"/>
              </a:ext>
            </a:extLst>
          </p:cNvPr>
          <p:cNvSpPr txBox="1"/>
          <p:nvPr/>
        </p:nvSpPr>
        <p:spPr>
          <a:xfrm>
            <a:off x="433328" y="3385242"/>
            <a:ext cx="5154690"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a:t>Source  additional weather data from geographically disperse weather stations across the globe.</a:t>
            </a:r>
          </a:p>
          <a:p>
            <a:pPr marL="285750" indent="-285750">
              <a:spcAft>
                <a:spcPts val="600"/>
              </a:spcAft>
              <a:buFont typeface="Arial" panose="020B0604020202020204" pitchFamily="34" charset="0"/>
              <a:buChar char="•"/>
            </a:pPr>
            <a:endParaRPr lang="en-US" sz="2000" dirty="0"/>
          </a:p>
          <a:p>
            <a:pPr marL="285750" indent="-285750">
              <a:spcAft>
                <a:spcPts val="600"/>
              </a:spcAft>
              <a:buFont typeface="Arial" panose="020B0604020202020204" pitchFamily="34" charset="0"/>
              <a:buChar char="•"/>
            </a:pPr>
            <a:r>
              <a:rPr lang="en-US" sz="2000" dirty="0"/>
              <a:t>Source data on weather patterns leading up to known extreme weather events.</a:t>
            </a:r>
          </a:p>
          <a:p>
            <a:pPr marL="285750" indent="-285750">
              <a:spcAft>
                <a:spcPts val="600"/>
              </a:spcAft>
              <a:buFont typeface="Arial" panose="020B0604020202020204" pitchFamily="34" charset="0"/>
              <a:buChar char="•"/>
            </a:pPr>
            <a:endParaRPr lang="en-US" sz="2000" dirty="0"/>
          </a:p>
          <a:p>
            <a:pPr marL="285750" indent="-285750">
              <a:spcAft>
                <a:spcPts val="600"/>
              </a:spcAft>
              <a:buFont typeface="Arial" panose="020B0604020202020204" pitchFamily="34" charset="0"/>
              <a:buChar char="•"/>
            </a:pPr>
            <a:r>
              <a:rPr lang="en-US" sz="2000" dirty="0"/>
              <a:t>Evaluate the parameters used to determine the Pleasant Weather data set. </a:t>
            </a:r>
          </a:p>
        </p:txBody>
      </p:sp>
      <p:grpSp>
        <p:nvGrpSpPr>
          <p:cNvPr id="5" name="Group 4">
            <a:extLst>
              <a:ext uri="{FF2B5EF4-FFF2-40B4-BE49-F238E27FC236}">
                <a16:creationId xmlns:a16="http://schemas.microsoft.com/office/drawing/2014/main" id="{21F1A611-6C29-9FE6-B9A9-2CAD1C9FE8AA}"/>
              </a:ext>
            </a:extLst>
          </p:cNvPr>
          <p:cNvGrpSpPr/>
          <p:nvPr/>
        </p:nvGrpSpPr>
        <p:grpSpPr>
          <a:xfrm>
            <a:off x="433328" y="2475453"/>
            <a:ext cx="5154690" cy="827976"/>
            <a:chOff x="0" y="362938"/>
            <a:chExt cx="5154690" cy="827976"/>
          </a:xfrm>
        </p:grpSpPr>
        <p:sp>
          <p:nvSpPr>
            <p:cNvPr id="7" name="Rectangle: Rounded Corners 6">
              <a:extLst>
                <a:ext uri="{FF2B5EF4-FFF2-40B4-BE49-F238E27FC236}">
                  <a16:creationId xmlns:a16="http://schemas.microsoft.com/office/drawing/2014/main" id="{32672487-E3D0-1EFD-0800-49089A118C40}"/>
                </a:ext>
              </a:extLst>
            </p:cNvPr>
            <p:cNvSpPr/>
            <p:nvPr/>
          </p:nvSpPr>
          <p:spPr>
            <a:xfrm>
              <a:off x="0" y="362938"/>
              <a:ext cx="5154690" cy="827976"/>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8" name="Rectangle: Rounded Corners 4">
              <a:extLst>
                <a:ext uri="{FF2B5EF4-FFF2-40B4-BE49-F238E27FC236}">
                  <a16:creationId xmlns:a16="http://schemas.microsoft.com/office/drawing/2014/main" id="{368BE73B-871F-414D-E7B1-64CA9F4DD4F7}"/>
                </a:ext>
              </a:extLst>
            </p:cNvPr>
            <p:cNvSpPr txBox="1"/>
            <p:nvPr/>
          </p:nvSpPr>
          <p:spPr>
            <a:xfrm>
              <a:off x="40418" y="403356"/>
              <a:ext cx="5073854" cy="7471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Recommendations:</a:t>
              </a:r>
            </a:p>
          </p:txBody>
        </p:sp>
      </p:grpSp>
    </p:spTree>
    <p:extLst>
      <p:ext uri="{BB962C8B-B14F-4D97-AF65-F5344CB8AC3E}">
        <p14:creationId xmlns:p14="http://schemas.microsoft.com/office/powerpoint/2010/main" val="190154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43F12-6E51-D789-EA16-D9F62E37541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9EF56C-CF2D-FDD0-4282-BEA8B1E8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D69DE46-52BC-36E0-8EC7-9BC44607E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A2D016FA-984A-EE84-24CE-47DAA52F3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ADF2B9C4-B6D6-2428-EC0F-128239D7AEB2}"/>
              </a:ext>
            </a:extLst>
          </p:cNvPr>
          <p:cNvSpPr txBox="1"/>
          <p:nvPr/>
        </p:nvSpPr>
        <p:spPr>
          <a:xfrm>
            <a:off x="7347204" y="1341153"/>
            <a:ext cx="3833876" cy="1431161"/>
          </a:xfrm>
          <a:prstGeom prst="rect">
            <a:avLst/>
          </a:prstGeom>
          <a:noFill/>
          <a:ln w="28575">
            <a:solidFill>
              <a:schemeClr val="accent2"/>
            </a:solidFill>
          </a:ln>
        </p:spPr>
        <p:txBody>
          <a:bodyPr wrap="square" rtlCol="0">
            <a:spAutoFit/>
          </a:bodyPr>
          <a:lstStyle/>
          <a:p>
            <a:pPr>
              <a:spcAft>
                <a:spcPts val="600"/>
              </a:spcAft>
            </a:pPr>
            <a:r>
              <a:rPr lang="en-US" dirty="0"/>
              <a:t>Final Random Forest parameters: </a:t>
            </a:r>
          </a:p>
          <a:p>
            <a:pPr>
              <a:spcAft>
                <a:spcPts val="600"/>
              </a:spcAft>
            </a:pPr>
            <a:r>
              <a:rPr lang="en-US" dirty="0"/>
              <a:t>N_estimators = 300</a:t>
            </a:r>
          </a:p>
          <a:p>
            <a:pPr>
              <a:spcAft>
                <a:spcPts val="600"/>
              </a:spcAft>
            </a:pPr>
            <a:r>
              <a:rPr lang="en-US" dirty="0"/>
              <a:t>Max_depth = 10</a:t>
            </a:r>
          </a:p>
          <a:p>
            <a:pPr>
              <a:spcAft>
                <a:spcPts val="600"/>
              </a:spcAft>
            </a:pPr>
            <a:r>
              <a:rPr lang="en-US" dirty="0"/>
              <a:t>Accuracy = 58.2%</a:t>
            </a:r>
          </a:p>
        </p:txBody>
      </p:sp>
      <p:sp>
        <p:nvSpPr>
          <p:cNvPr id="4" name="TextBox 3">
            <a:extLst>
              <a:ext uri="{FF2B5EF4-FFF2-40B4-BE49-F238E27FC236}">
                <a16:creationId xmlns:a16="http://schemas.microsoft.com/office/drawing/2014/main" id="{9A3416AD-32D7-E2F5-6EAF-D58A8944BC1B}"/>
              </a:ext>
            </a:extLst>
          </p:cNvPr>
          <p:cNvSpPr txBox="1"/>
          <p:nvPr/>
        </p:nvSpPr>
        <p:spPr>
          <a:xfrm>
            <a:off x="7347204" y="3064142"/>
            <a:ext cx="3833876" cy="1908215"/>
          </a:xfrm>
          <a:prstGeom prst="rect">
            <a:avLst/>
          </a:prstGeom>
          <a:noFill/>
          <a:ln w="28575">
            <a:solidFill>
              <a:schemeClr val="accent2"/>
            </a:solidFill>
          </a:ln>
        </p:spPr>
        <p:txBody>
          <a:bodyPr wrap="square" rtlCol="0">
            <a:spAutoFit/>
          </a:bodyPr>
          <a:lstStyle/>
          <a:p>
            <a:pPr>
              <a:spcAft>
                <a:spcPts val="600"/>
              </a:spcAft>
            </a:pPr>
            <a:r>
              <a:rPr lang="en-US" dirty="0"/>
              <a:t>Attempted parameters: </a:t>
            </a:r>
          </a:p>
          <a:p>
            <a:pPr>
              <a:spcAft>
                <a:spcPts val="600"/>
              </a:spcAft>
            </a:pPr>
            <a:r>
              <a:rPr lang="en-US" dirty="0"/>
              <a:t>N_estimators from 100 to 300 were tried.</a:t>
            </a:r>
          </a:p>
          <a:p>
            <a:pPr>
              <a:spcAft>
                <a:spcPts val="600"/>
              </a:spcAft>
            </a:pPr>
            <a:r>
              <a:rPr lang="en-US" dirty="0"/>
              <a:t>Max_depths of 5 to 15 were used. Max depths of 5 and 15 produced less accurate results than 10.</a:t>
            </a:r>
          </a:p>
        </p:txBody>
      </p:sp>
      <p:graphicFrame>
        <p:nvGraphicFramePr>
          <p:cNvPr id="7" name="TextBox 1">
            <a:extLst>
              <a:ext uri="{FF2B5EF4-FFF2-40B4-BE49-F238E27FC236}">
                <a16:creationId xmlns:a16="http://schemas.microsoft.com/office/drawing/2014/main" id="{24CE9442-741A-BAFD-A2EC-705EDBF76495}"/>
              </a:ext>
            </a:extLst>
          </p:cNvPr>
          <p:cNvGraphicFramePr/>
          <p:nvPr>
            <p:extLst>
              <p:ext uri="{D42A27DB-BD31-4B8C-83A1-F6EECF244321}">
                <p14:modId xmlns:p14="http://schemas.microsoft.com/office/powerpoint/2010/main" val="211644305"/>
              </p:ext>
            </p:extLst>
          </p:nvPr>
        </p:nvGraphicFramePr>
        <p:xfrm>
          <a:off x="389467" y="201168"/>
          <a:ext cx="6647857" cy="592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715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5B76F2-4332-972C-1314-8C6B235EA45D}"/>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5B1FC96-0749-41C9-BAED-E089E7714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7B3DBD0-2E13-4D17-C1B6-DEDD438DF6B7}"/>
              </a:ext>
            </a:extLst>
          </p:cNvPr>
          <p:cNvPicPr>
            <a:picLocks noChangeAspect="1"/>
          </p:cNvPicPr>
          <p:nvPr/>
        </p:nvPicPr>
        <p:blipFill>
          <a:blip r:embed="rId2"/>
          <a:srcRect t="12594" b="10279"/>
          <a:stretch/>
        </p:blipFill>
        <p:spPr>
          <a:xfrm>
            <a:off x="5" y="10"/>
            <a:ext cx="6095995" cy="4196271"/>
          </a:xfrm>
          <a:custGeom>
            <a:avLst/>
            <a:gdLst/>
            <a:ahLst/>
            <a:cxnLst/>
            <a:rect l="l" t="t" r="r" b="b"/>
            <a:pathLst>
              <a:path w="6005375" h="4196281">
                <a:moveTo>
                  <a:pt x="0" y="0"/>
                </a:moveTo>
                <a:lnTo>
                  <a:pt x="6000672" y="0"/>
                </a:lnTo>
                <a:lnTo>
                  <a:pt x="5998730" y="19709"/>
                </a:lnTo>
                <a:cubicBezTo>
                  <a:pt x="6001245" y="280059"/>
                  <a:pt x="5986415" y="540409"/>
                  <a:pt x="5999656" y="800631"/>
                </a:cubicBezTo>
                <a:cubicBezTo>
                  <a:pt x="6009855" y="1001996"/>
                  <a:pt x="6003364" y="1203233"/>
                  <a:pt x="5999656" y="1404471"/>
                </a:cubicBezTo>
                <a:cubicBezTo>
                  <a:pt x="5992506" y="1790420"/>
                  <a:pt x="6003364" y="2175860"/>
                  <a:pt x="5998730" y="2561300"/>
                </a:cubicBezTo>
                <a:cubicBezTo>
                  <a:pt x="5996744" y="2732154"/>
                  <a:pt x="5998994" y="2902754"/>
                  <a:pt x="6003364" y="3073609"/>
                </a:cubicBezTo>
                <a:cubicBezTo>
                  <a:pt x="6009720" y="3317560"/>
                  <a:pt x="5999923" y="3561638"/>
                  <a:pt x="5989197" y="3805463"/>
                </a:cubicBezTo>
                <a:cubicBezTo>
                  <a:pt x="5985594" y="3872508"/>
                  <a:pt x="5984647" y="3939633"/>
                  <a:pt x="5986348" y="4006695"/>
                </a:cubicBezTo>
                <a:lnTo>
                  <a:pt x="5997254" y="4174633"/>
                </a:lnTo>
                <a:lnTo>
                  <a:pt x="5951601" y="4176620"/>
                </a:lnTo>
                <a:cubicBezTo>
                  <a:pt x="5886702" y="4176651"/>
                  <a:pt x="5821788" y="4174749"/>
                  <a:pt x="5756905" y="4173480"/>
                </a:cubicBezTo>
                <a:cubicBezTo>
                  <a:pt x="5518559" y="4169040"/>
                  <a:pt x="5280086" y="4173480"/>
                  <a:pt x="5042247" y="4150774"/>
                </a:cubicBezTo>
                <a:cubicBezTo>
                  <a:pt x="4977618" y="4144622"/>
                  <a:pt x="4912546" y="4140690"/>
                  <a:pt x="4847600" y="4141467"/>
                </a:cubicBezTo>
                <a:cubicBezTo>
                  <a:pt x="4782655" y="4142244"/>
                  <a:pt x="4717835" y="4147730"/>
                  <a:pt x="4653713" y="4160414"/>
                </a:cubicBezTo>
                <a:cubicBezTo>
                  <a:pt x="4446571" y="4200625"/>
                  <a:pt x="4238796" y="4203162"/>
                  <a:pt x="4029497" y="4186925"/>
                </a:cubicBezTo>
                <a:cubicBezTo>
                  <a:pt x="3943621" y="4180203"/>
                  <a:pt x="3857746" y="4169040"/>
                  <a:pt x="3771489" y="4171196"/>
                </a:cubicBezTo>
                <a:cubicBezTo>
                  <a:pt x="3623585" y="4175129"/>
                  <a:pt x="3475554" y="4167137"/>
                  <a:pt x="3327523" y="4169167"/>
                </a:cubicBezTo>
                <a:cubicBezTo>
                  <a:pt x="3323528" y="4169738"/>
                  <a:pt x="3319443" y="4169205"/>
                  <a:pt x="3315727" y="4167645"/>
                </a:cubicBezTo>
                <a:cubicBezTo>
                  <a:pt x="3278941" y="4142402"/>
                  <a:pt x="3238603" y="4152169"/>
                  <a:pt x="3200549" y="4158765"/>
                </a:cubicBezTo>
                <a:cubicBezTo>
                  <a:pt x="3074082" y="4180710"/>
                  <a:pt x="2947742" y="4191492"/>
                  <a:pt x="2819246" y="4174494"/>
                </a:cubicBezTo>
                <a:cubicBezTo>
                  <a:pt x="2696546" y="4156698"/>
                  <a:pt x="2572096" y="4154478"/>
                  <a:pt x="2448851" y="4167898"/>
                </a:cubicBezTo>
                <a:cubicBezTo>
                  <a:pt x="2279383" y="4187687"/>
                  <a:pt x="2110549" y="4183501"/>
                  <a:pt x="1941462" y="4167898"/>
                </a:cubicBezTo>
                <a:cubicBezTo>
                  <a:pt x="1872837" y="4161556"/>
                  <a:pt x="1803198" y="4150774"/>
                  <a:pt x="1735208" y="4166630"/>
                </a:cubicBezTo>
                <a:cubicBezTo>
                  <a:pt x="1651489" y="4186038"/>
                  <a:pt x="1568023" y="4179695"/>
                  <a:pt x="1484050" y="4175382"/>
                </a:cubicBezTo>
                <a:cubicBezTo>
                  <a:pt x="1377752" y="4169801"/>
                  <a:pt x="1271708" y="4153692"/>
                  <a:pt x="1165029" y="4166376"/>
                </a:cubicBezTo>
                <a:cubicBezTo>
                  <a:pt x="1115685" y="4172211"/>
                  <a:pt x="1066722" y="4181471"/>
                  <a:pt x="1016744" y="4179061"/>
                </a:cubicBezTo>
                <a:cubicBezTo>
                  <a:pt x="878481" y="4172719"/>
                  <a:pt x="740344" y="4165235"/>
                  <a:pt x="601826" y="4166376"/>
                </a:cubicBezTo>
                <a:cubicBezTo>
                  <a:pt x="543857" y="4166757"/>
                  <a:pt x="486268" y="4168659"/>
                  <a:pt x="428553" y="4172845"/>
                </a:cubicBezTo>
                <a:cubicBezTo>
                  <a:pt x="320859" y="4180710"/>
                  <a:pt x="213546" y="4170055"/>
                  <a:pt x="106234" y="4166249"/>
                </a:cubicBezTo>
                <a:lnTo>
                  <a:pt x="0" y="4171008"/>
                </a:lnTo>
                <a:close/>
              </a:path>
            </a:pathLst>
          </a:custGeom>
        </p:spPr>
      </p:pic>
      <p:pic>
        <p:nvPicPr>
          <p:cNvPr id="4" name="Picture 3" descr="A group of buildings with black dots&#10;&#10;AI-generated content may be incorrect.">
            <a:extLst>
              <a:ext uri="{FF2B5EF4-FFF2-40B4-BE49-F238E27FC236}">
                <a16:creationId xmlns:a16="http://schemas.microsoft.com/office/drawing/2014/main" id="{D8C8598D-6D02-1A93-763D-368ABBFFB80F}"/>
              </a:ext>
            </a:extLst>
          </p:cNvPr>
          <p:cNvPicPr>
            <a:picLocks noChangeAspect="1"/>
          </p:cNvPicPr>
          <p:nvPr/>
        </p:nvPicPr>
        <p:blipFill>
          <a:blip r:embed="rId3">
            <a:extLst>
              <a:ext uri="{28A0092B-C50C-407E-A947-70E740481C1C}">
                <a14:useLocalDpi xmlns:a14="http://schemas.microsoft.com/office/drawing/2010/main" val="0"/>
              </a:ext>
            </a:extLst>
          </a:blip>
          <a:srcRect l="6962" r="19342" b="-1"/>
          <a:stretch/>
        </p:blipFill>
        <p:spPr>
          <a:xfrm>
            <a:off x="6019800" y="10"/>
            <a:ext cx="6172195" cy="4187662"/>
          </a:xfrm>
          <a:custGeom>
            <a:avLst/>
            <a:gdLst/>
            <a:ahLst/>
            <a:cxnLst/>
            <a:rect l="l" t="t" r="r" b="b"/>
            <a:pathLst>
              <a:path w="6006950" h="4187672">
                <a:moveTo>
                  <a:pt x="9223" y="0"/>
                </a:moveTo>
                <a:lnTo>
                  <a:pt x="6006950" y="0"/>
                </a:lnTo>
                <a:lnTo>
                  <a:pt x="6006950" y="4169490"/>
                </a:lnTo>
                <a:lnTo>
                  <a:pt x="5787907" y="4174448"/>
                </a:lnTo>
                <a:cubicBezTo>
                  <a:pt x="5713866" y="4173475"/>
                  <a:pt x="5639861" y="4169853"/>
                  <a:pt x="5566029" y="4163587"/>
                </a:cubicBezTo>
                <a:cubicBezTo>
                  <a:pt x="5458843" y="4155595"/>
                  <a:pt x="5350768" y="4144559"/>
                  <a:pt x="5244343" y="4164855"/>
                </a:cubicBezTo>
                <a:cubicBezTo>
                  <a:pt x="5127517" y="4187307"/>
                  <a:pt x="5010817" y="4187434"/>
                  <a:pt x="4892977" y="4181726"/>
                </a:cubicBezTo>
                <a:cubicBezTo>
                  <a:pt x="4792260" y="4176906"/>
                  <a:pt x="4691923" y="4151536"/>
                  <a:pt x="4590445" y="4178301"/>
                </a:cubicBezTo>
                <a:cubicBezTo>
                  <a:pt x="4580348" y="4179772"/>
                  <a:pt x="4570061" y="4179341"/>
                  <a:pt x="4560128" y="4177032"/>
                </a:cubicBezTo>
                <a:cubicBezTo>
                  <a:pt x="4449137" y="4161684"/>
                  <a:pt x="4337384" y="4174242"/>
                  <a:pt x="4226013" y="4169929"/>
                </a:cubicBezTo>
                <a:cubicBezTo>
                  <a:pt x="4174640" y="4167899"/>
                  <a:pt x="4122252" y="4169041"/>
                  <a:pt x="4071513" y="4163587"/>
                </a:cubicBezTo>
                <a:cubicBezTo>
                  <a:pt x="3955067" y="4151156"/>
                  <a:pt x="3838874" y="4144559"/>
                  <a:pt x="3723697" y="4173861"/>
                </a:cubicBezTo>
                <a:cubicBezTo>
                  <a:pt x="3690082" y="4181764"/>
                  <a:pt x="3655732" y="4186013"/>
                  <a:pt x="3621204" y="4186546"/>
                </a:cubicBezTo>
                <a:cubicBezTo>
                  <a:pt x="3508437" y="4190605"/>
                  <a:pt x="3396050" y="4182867"/>
                  <a:pt x="3283664" y="4176525"/>
                </a:cubicBezTo>
                <a:cubicBezTo>
                  <a:pt x="3205652" y="4172085"/>
                  <a:pt x="3127768" y="4162445"/>
                  <a:pt x="3049630" y="4170563"/>
                </a:cubicBezTo>
                <a:cubicBezTo>
                  <a:pt x="3004218" y="4175257"/>
                  <a:pt x="2958427" y="4175257"/>
                  <a:pt x="2913015" y="4170563"/>
                </a:cubicBezTo>
                <a:cubicBezTo>
                  <a:pt x="2829321" y="4160758"/>
                  <a:pt x="2744879" y="4158931"/>
                  <a:pt x="2660842" y="4165109"/>
                </a:cubicBezTo>
                <a:cubicBezTo>
                  <a:pt x="2535390" y="4175891"/>
                  <a:pt x="2410065" y="4184897"/>
                  <a:pt x="2284232" y="4167773"/>
                </a:cubicBezTo>
                <a:cubicBezTo>
                  <a:pt x="2212868" y="4156559"/>
                  <a:pt x="2140312" y="4155240"/>
                  <a:pt x="2068592" y="4163840"/>
                </a:cubicBezTo>
                <a:cubicBezTo>
                  <a:pt x="1897729" y="4187814"/>
                  <a:pt x="1726485" y="4180077"/>
                  <a:pt x="1555241" y="4170183"/>
                </a:cubicBezTo>
                <a:cubicBezTo>
                  <a:pt x="1440824" y="4163460"/>
                  <a:pt x="1325901" y="4151156"/>
                  <a:pt x="1211738" y="4167392"/>
                </a:cubicBezTo>
                <a:cubicBezTo>
                  <a:pt x="1066118" y="4187688"/>
                  <a:pt x="920370" y="4180965"/>
                  <a:pt x="774368" y="4175003"/>
                </a:cubicBezTo>
                <a:cubicBezTo>
                  <a:pt x="667182" y="4170563"/>
                  <a:pt x="559869" y="4157117"/>
                  <a:pt x="452430" y="4173734"/>
                </a:cubicBezTo>
                <a:cubicBezTo>
                  <a:pt x="441369" y="4175244"/>
                  <a:pt x="430117" y="4174115"/>
                  <a:pt x="419576" y="4170436"/>
                </a:cubicBezTo>
                <a:cubicBezTo>
                  <a:pt x="378807" y="4157016"/>
                  <a:pt x="335096" y="4155215"/>
                  <a:pt x="293363" y="4165236"/>
                </a:cubicBezTo>
                <a:cubicBezTo>
                  <a:pt x="216367" y="4182106"/>
                  <a:pt x="139497" y="4189463"/>
                  <a:pt x="61105" y="4174115"/>
                </a:cubicBezTo>
                <a:lnTo>
                  <a:pt x="13323" y="4171265"/>
                </a:lnTo>
                <a:lnTo>
                  <a:pt x="28554" y="3843045"/>
                </a:lnTo>
                <a:cubicBezTo>
                  <a:pt x="30457" y="3722610"/>
                  <a:pt x="27412" y="3602256"/>
                  <a:pt x="15626" y="3482187"/>
                </a:cubicBezTo>
                <a:cubicBezTo>
                  <a:pt x="-847" y="3335690"/>
                  <a:pt x="-4304" y="3188124"/>
                  <a:pt x="5296" y="3041068"/>
                </a:cubicBezTo>
                <a:cubicBezTo>
                  <a:pt x="11786" y="2956911"/>
                  <a:pt x="18539" y="2872754"/>
                  <a:pt x="22776" y="2788472"/>
                </a:cubicBezTo>
                <a:cubicBezTo>
                  <a:pt x="28180" y="2668580"/>
                  <a:pt x="25173" y="2548474"/>
                  <a:pt x="13771" y="2428964"/>
                </a:cubicBezTo>
                <a:cubicBezTo>
                  <a:pt x="4237" y="2337829"/>
                  <a:pt x="3177" y="2246070"/>
                  <a:pt x="10593" y="2154757"/>
                </a:cubicBezTo>
                <a:cubicBezTo>
                  <a:pt x="25690" y="1999286"/>
                  <a:pt x="9931" y="1843813"/>
                  <a:pt x="5032" y="1688466"/>
                </a:cubicBezTo>
                <a:cubicBezTo>
                  <a:pt x="-3577" y="1402691"/>
                  <a:pt x="20393" y="1117045"/>
                  <a:pt x="9666" y="831270"/>
                </a:cubicBezTo>
                <a:cubicBezTo>
                  <a:pt x="3841" y="689908"/>
                  <a:pt x="16420" y="548673"/>
                  <a:pt x="9666" y="407311"/>
                </a:cubicBezTo>
                <a:cubicBezTo>
                  <a:pt x="4105" y="306755"/>
                  <a:pt x="397" y="206200"/>
                  <a:pt x="4105" y="105518"/>
                </a:cubicBezTo>
                <a:cubicBezTo>
                  <a:pt x="5164" y="78059"/>
                  <a:pt x="5826" y="50473"/>
                  <a:pt x="9534" y="23396"/>
                </a:cubicBezTo>
                <a:close/>
              </a:path>
            </a:pathLst>
          </a:custGeom>
        </p:spPr>
      </p:pic>
      <p:sp>
        <p:nvSpPr>
          <p:cNvPr id="35" name="sketch line">
            <a:extLst>
              <a:ext uri="{FF2B5EF4-FFF2-40B4-BE49-F238E27FC236}">
                <a16:creationId xmlns:a16="http://schemas.microsoft.com/office/drawing/2014/main" id="{63C1A86C-B1A8-4AEC-B001-595C91716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89020" y="540453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160D695A-B8E8-BFCE-D6A9-AD00F5263C0D}"/>
              </a:ext>
            </a:extLst>
          </p:cNvPr>
          <p:cNvSpPr txBox="1"/>
          <p:nvPr/>
        </p:nvSpPr>
        <p:spPr>
          <a:xfrm>
            <a:off x="4654294" y="4562856"/>
            <a:ext cx="6903721" cy="1600200"/>
          </a:xfrm>
          <a:prstGeom prst="rect">
            <a:avLst/>
          </a:prstGeom>
        </p:spPr>
        <p:txBody>
          <a:bodyPr vert="horz" lIns="91440" tIns="45720" rIns="91440" bIns="45720" rtlCol="0" anchor="ctr">
            <a:normAutofit/>
          </a:bodyPr>
          <a:lstStyle/>
          <a:p>
            <a:pPr>
              <a:lnSpc>
                <a:spcPct val="90000"/>
              </a:lnSpc>
              <a:spcAft>
                <a:spcPts val="600"/>
              </a:spcAft>
            </a:pPr>
            <a:r>
              <a:rPr lang="en-US" sz="2000" dirty="0"/>
              <a:t>Weather stations at Maastricht, Basel, Dusseldorf, Ljubijana, Munchenb, and Debilt had the most influence on the random forest model. The stations could possibly be separated into groups of those whose importance was above and below .06.  </a:t>
            </a:r>
          </a:p>
        </p:txBody>
      </p:sp>
    </p:spTree>
    <p:extLst>
      <p:ext uri="{BB962C8B-B14F-4D97-AF65-F5344CB8AC3E}">
        <p14:creationId xmlns:p14="http://schemas.microsoft.com/office/powerpoint/2010/main" val="290865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DE01F9-0496-94DB-9152-F6694731C6FB}"/>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82A6CC71-4819-EDF6-3CFC-1DDE59645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CC6FE505-D817-DC63-05C8-7AA9ED6FF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497ABF30-E034-195A-3511-F249B0397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6F566A6-6121-A3FA-6660-FCDF63395332}"/>
              </a:ext>
            </a:extLst>
          </p:cNvPr>
          <p:cNvSpPr txBox="1"/>
          <p:nvPr/>
        </p:nvSpPr>
        <p:spPr>
          <a:xfrm>
            <a:off x="290879" y="475478"/>
            <a:ext cx="5343930" cy="434295"/>
          </a:xfrm>
          <a:prstGeom prst="rect">
            <a:avLst/>
          </a:prstGeom>
        </p:spPr>
        <p:txBody>
          <a:bodyPr vert="horz" lIns="91440" tIns="45720" rIns="91440" bIns="45720" rtlCol="0" anchor="ctr">
            <a:normAutofit fontScale="70000" lnSpcReduction="20000"/>
          </a:bodyPr>
          <a:lstStyle/>
          <a:p>
            <a:pPr>
              <a:lnSpc>
                <a:spcPct val="90000"/>
              </a:lnSpc>
              <a:spcBef>
                <a:spcPct val="0"/>
              </a:spcBef>
              <a:spcAft>
                <a:spcPts val="600"/>
              </a:spcAft>
            </a:pPr>
            <a:r>
              <a:rPr lang="en-US" sz="4000" dirty="0">
                <a:latin typeface="+mj-lt"/>
                <a:ea typeface="+mj-ea"/>
                <a:cs typeface="+mj-cs"/>
              </a:rPr>
              <a:t>Thought Experiment #2 Conclusion</a:t>
            </a:r>
          </a:p>
        </p:txBody>
      </p:sp>
      <p:sp>
        <p:nvSpPr>
          <p:cNvPr id="3" name="TextBox 2">
            <a:extLst>
              <a:ext uri="{FF2B5EF4-FFF2-40B4-BE49-F238E27FC236}">
                <a16:creationId xmlns:a16="http://schemas.microsoft.com/office/drawing/2014/main" id="{EC68850F-4164-A8BE-39C6-ACF96D5810EC}"/>
              </a:ext>
            </a:extLst>
          </p:cNvPr>
          <p:cNvSpPr txBox="1"/>
          <p:nvPr/>
        </p:nvSpPr>
        <p:spPr>
          <a:xfrm>
            <a:off x="196261" y="475478"/>
            <a:ext cx="5710501" cy="2078220"/>
          </a:xfrm>
          <a:prstGeom prst="rect">
            <a:avLst/>
          </a:prstGeom>
        </p:spPr>
        <p:txBody>
          <a:bodyPr vert="horz" lIns="91440" tIns="45720" rIns="91440" bIns="45720" rtlCol="0" anchor="ctr">
            <a:normAutofit/>
          </a:bodyPr>
          <a:lstStyle/>
          <a:p>
            <a:pPr>
              <a:lnSpc>
                <a:spcPct val="90000"/>
              </a:lnSpc>
              <a:spcAft>
                <a:spcPts val="600"/>
              </a:spcAft>
            </a:pPr>
            <a:r>
              <a:rPr lang="en-US" dirty="0"/>
              <a:t>Random Forest models can be used to separate data based on weather variables into binary categories including severe and not severe forecasts. This can be used to inform communities of the likelihood of dangerous weather. </a:t>
            </a:r>
          </a:p>
        </p:txBody>
      </p:sp>
      <p:pic>
        <p:nvPicPr>
          <p:cNvPr id="7" name="Picture 6">
            <a:extLst>
              <a:ext uri="{FF2B5EF4-FFF2-40B4-BE49-F238E27FC236}">
                <a16:creationId xmlns:a16="http://schemas.microsoft.com/office/drawing/2014/main" id="{8442B77A-B7A3-EA31-29DF-B2B0EA73E179}"/>
              </a:ext>
            </a:extLst>
          </p:cNvPr>
          <p:cNvPicPr>
            <a:picLocks noChangeAspect="1"/>
          </p:cNvPicPr>
          <p:nvPr/>
        </p:nvPicPr>
        <p:blipFill>
          <a:blip r:embed="rId2"/>
          <a:stretch>
            <a:fillRect/>
          </a:stretch>
        </p:blipFill>
        <p:spPr>
          <a:xfrm>
            <a:off x="6859059" y="280982"/>
            <a:ext cx="4095750" cy="4010025"/>
          </a:xfrm>
          <a:prstGeom prst="rect">
            <a:avLst/>
          </a:prstGeom>
        </p:spPr>
      </p:pic>
      <p:pic>
        <p:nvPicPr>
          <p:cNvPr id="1026" name="Picture 2" descr="When rain is just as dangerous as drought">
            <a:extLst>
              <a:ext uri="{FF2B5EF4-FFF2-40B4-BE49-F238E27FC236}">
                <a16:creationId xmlns:a16="http://schemas.microsoft.com/office/drawing/2014/main" id="{E42A995C-83F2-5495-3FB1-709717D476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9555" y="4407650"/>
            <a:ext cx="3418178" cy="2274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TextBox 3">
            <a:extLst>
              <a:ext uri="{FF2B5EF4-FFF2-40B4-BE49-F238E27FC236}">
                <a16:creationId xmlns:a16="http://schemas.microsoft.com/office/drawing/2014/main" id="{89B9484F-EDA1-2C11-DFE9-BD708AA77A70}"/>
              </a:ext>
            </a:extLst>
          </p:cNvPr>
          <p:cNvGraphicFramePr/>
          <p:nvPr>
            <p:extLst>
              <p:ext uri="{D42A27DB-BD31-4B8C-83A1-F6EECF244321}">
                <p14:modId xmlns:p14="http://schemas.microsoft.com/office/powerpoint/2010/main" val="4008065564"/>
              </p:ext>
            </p:extLst>
          </p:nvPr>
        </p:nvGraphicFramePr>
        <p:xfrm>
          <a:off x="385499" y="2398895"/>
          <a:ext cx="5154690" cy="453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113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91376C-74A1-0931-B94E-44CFB137AA9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EDB135B-8FE4-D046-C450-A2BDB94BA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56F302D-F4C5-B8A2-53A3-823E8C106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0878A63B-CEC6-BEEC-075A-C59F2932F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 name="TextBox 2">
            <a:extLst>
              <a:ext uri="{FF2B5EF4-FFF2-40B4-BE49-F238E27FC236}">
                <a16:creationId xmlns:a16="http://schemas.microsoft.com/office/drawing/2014/main" id="{25878DD2-FB35-4FD8-0E74-2C3D82837F76}"/>
              </a:ext>
            </a:extLst>
          </p:cNvPr>
          <p:cNvSpPr txBox="1"/>
          <p:nvPr/>
        </p:nvSpPr>
        <p:spPr>
          <a:xfrm>
            <a:off x="7347204" y="1527311"/>
            <a:ext cx="3833876" cy="723275"/>
          </a:xfrm>
          <a:prstGeom prst="rect">
            <a:avLst/>
          </a:prstGeom>
          <a:noFill/>
          <a:ln w="28575">
            <a:solidFill>
              <a:schemeClr val="accent2"/>
            </a:solidFill>
          </a:ln>
        </p:spPr>
        <p:txBody>
          <a:bodyPr wrap="square" rtlCol="0">
            <a:spAutoFit/>
          </a:bodyPr>
          <a:lstStyle/>
          <a:p>
            <a:pPr>
              <a:spcAft>
                <a:spcPts val="600"/>
              </a:spcAft>
            </a:pPr>
            <a:r>
              <a:rPr lang="en-US" dirty="0"/>
              <a:t>Final GAN parameters: </a:t>
            </a:r>
          </a:p>
          <a:p>
            <a:pPr>
              <a:spcAft>
                <a:spcPts val="600"/>
              </a:spcAft>
            </a:pPr>
            <a:r>
              <a:rPr lang="en-US" dirty="0"/>
              <a:t>Epochs = 200</a:t>
            </a:r>
          </a:p>
        </p:txBody>
      </p:sp>
      <p:sp>
        <p:nvSpPr>
          <p:cNvPr id="4" name="TextBox 3">
            <a:extLst>
              <a:ext uri="{FF2B5EF4-FFF2-40B4-BE49-F238E27FC236}">
                <a16:creationId xmlns:a16="http://schemas.microsoft.com/office/drawing/2014/main" id="{1003BC7E-BBEF-45E9-B50B-3AD298F0896A}"/>
              </a:ext>
            </a:extLst>
          </p:cNvPr>
          <p:cNvSpPr txBox="1"/>
          <p:nvPr/>
        </p:nvSpPr>
        <p:spPr>
          <a:xfrm>
            <a:off x="7347204" y="2450360"/>
            <a:ext cx="3833876" cy="2539157"/>
          </a:xfrm>
          <a:prstGeom prst="rect">
            <a:avLst/>
          </a:prstGeom>
          <a:noFill/>
          <a:ln w="28575">
            <a:solidFill>
              <a:schemeClr val="accent2"/>
            </a:solidFill>
          </a:ln>
        </p:spPr>
        <p:txBody>
          <a:bodyPr wrap="square" rtlCol="0">
            <a:spAutoFit/>
          </a:bodyPr>
          <a:lstStyle/>
          <a:p>
            <a:pPr>
              <a:spcAft>
                <a:spcPts val="600"/>
              </a:spcAft>
            </a:pPr>
            <a:r>
              <a:rPr lang="en-US" dirty="0"/>
              <a:t>Attempted GAN parameters: </a:t>
            </a:r>
          </a:p>
          <a:p>
            <a:pPr>
              <a:spcAft>
                <a:spcPts val="600"/>
              </a:spcAft>
            </a:pPr>
            <a:r>
              <a:rPr lang="en-US" dirty="0"/>
              <a:t>Increasingly large number of epochs were used to try and get the loss and accuracy of the training and testing models to converge. </a:t>
            </a:r>
          </a:p>
          <a:p>
            <a:pPr>
              <a:spcAft>
                <a:spcPts val="600"/>
              </a:spcAft>
            </a:pPr>
            <a:endParaRPr lang="en-US" dirty="0"/>
          </a:p>
          <a:p>
            <a:pPr>
              <a:spcAft>
                <a:spcPts val="600"/>
              </a:spcAft>
            </a:pPr>
            <a:r>
              <a:rPr lang="en-US" dirty="0"/>
              <a:t>Larger number of epochs should lead to better convergence.</a:t>
            </a:r>
          </a:p>
        </p:txBody>
      </p:sp>
      <p:graphicFrame>
        <p:nvGraphicFramePr>
          <p:cNvPr id="7" name="TextBox 1">
            <a:extLst>
              <a:ext uri="{FF2B5EF4-FFF2-40B4-BE49-F238E27FC236}">
                <a16:creationId xmlns:a16="http://schemas.microsoft.com/office/drawing/2014/main" id="{B50CD925-A38A-EBC2-9931-47B41E94FC7C}"/>
              </a:ext>
            </a:extLst>
          </p:cNvPr>
          <p:cNvGraphicFramePr/>
          <p:nvPr>
            <p:extLst>
              <p:ext uri="{D42A27DB-BD31-4B8C-83A1-F6EECF244321}">
                <p14:modId xmlns:p14="http://schemas.microsoft.com/office/powerpoint/2010/main" val="1292210847"/>
              </p:ext>
            </p:extLst>
          </p:nvPr>
        </p:nvGraphicFramePr>
        <p:xfrm>
          <a:off x="389467" y="201168"/>
          <a:ext cx="6647857" cy="592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47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1694</TotalTime>
  <Words>955</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ClimateWins Weather Conditions and Climate 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B</dc:creator>
  <cp:lastModifiedBy>Jon B</cp:lastModifiedBy>
  <cp:revision>23</cp:revision>
  <dcterms:created xsi:type="dcterms:W3CDTF">2025-01-05T17:21:32Z</dcterms:created>
  <dcterms:modified xsi:type="dcterms:W3CDTF">2025-02-06T01:26:58Z</dcterms:modified>
</cp:coreProperties>
</file>