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9" r:id="rId6"/>
    <p:sldId id="270" r:id="rId7"/>
    <p:sldId id="268" r:id="rId8"/>
    <p:sldId id="262" r:id="rId9"/>
    <p:sldId id="267" r:id="rId10"/>
    <p:sldId id="261" r:id="rId11"/>
    <p:sldId id="271" r:id="rId12"/>
    <p:sldId id="272" r:id="rId13"/>
    <p:sldId id="273" r:id="rId14"/>
    <p:sldId id="274" r:id="rId15"/>
    <p:sldId id="275" r:id="rId16"/>
    <p:sldId id="276" r:id="rId17"/>
    <p:sldId id="277"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autoAdjust="0"/>
  </p:normalViewPr>
  <p:slideViewPr>
    <p:cSldViewPr snapToGrid="0" showGuides="1">
      <p:cViewPr varScale="1">
        <p:scale>
          <a:sx n="89" d="100"/>
          <a:sy n="89" d="100"/>
        </p:scale>
        <p:origin x="494" y="72"/>
      </p:cViewPr>
      <p:guideLst>
        <p:guide orient="horz" pos="2160"/>
        <p:guide pos="3840"/>
      </p:guideLst>
    </p:cSldViewPr>
  </p:slideViewPr>
  <p:outlineViewPr>
    <p:cViewPr>
      <p:scale>
        <a:sx n="33" d="100"/>
        <a:sy n="33" d="100"/>
      </p:scale>
      <p:origin x="0" y="-6188"/>
    </p:cViewPr>
  </p:outlineViewPr>
  <p:notesTextViewPr>
    <p:cViewPr>
      <p:scale>
        <a:sx n="1" d="1"/>
        <a:sy n="1" d="1"/>
      </p:scale>
      <p:origin x="0" y="0"/>
    </p:cViewPr>
  </p:notesTextViewPr>
  <p:sorterViewPr>
    <p:cViewPr>
      <p:scale>
        <a:sx n="100" d="100"/>
        <a:sy n="100" d="100"/>
      </p:scale>
      <p:origin x="0" y="-1372"/>
    </p:cViewPr>
  </p:sorterViewPr>
  <p:notesViewPr>
    <p:cSldViewPr snapToGrid="0" showGuides="1">
      <p:cViewPr varScale="1">
        <p:scale>
          <a:sx n="50" d="100"/>
          <a:sy n="50" d="100"/>
        </p:scale>
        <p:origin x="2708" y="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5FE72E-DD71-A1D6-0FD5-0EB6704BE9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ZEPHYR</a:t>
            </a:r>
          </a:p>
        </p:txBody>
      </p:sp>
      <p:sp>
        <p:nvSpPr>
          <p:cNvPr id="3" name="Date Placeholder 2">
            <a:extLst>
              <a:ext uri="{FF2B5EF4-FFF2-40B4-BE49-F238E27FC236}">
                <a16:creationId xmlns:a16="http://schemas.microsoft.com/office/drawing/2014/main" id="{F85A16D5-2422-42F2-4FD6-7FCC60529A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A0E628-9B65-4B57-9A6B-778EC5B77EB6}" type="datetimeFigureOut">
              <a:rPr lang="en-IN" smtClean="0"/>
              <a:t>09-04-2024</a:t>
            </a:fld>
            <a:endParaRPr lang="en-IN"/>
          </a:p>
        </p:txBody>
      </p:sp>
      <p:sp>
        <p:nvSpPr>
          <p:cNvPr id="4" name="Footer Placeholder 3">
            <a:extLst>
              <a:ext uri="{FF2B5EF4-FFF2-40B4-BE49-F238E27FC236}">
                <a16:creationId xmlns:a16="http://schemas.microsoft.com/office/drawing/2014/main" id="{1B29DAC1-B8EC-C90E-AE09-0BA87F8AD7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75AE274-1A87-BF31-A28D-DFCE09F1F1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84256F-3E13-416C-8BC9-69B6D31BB2E5}" type="slidenum">
              <a:rPr lang="en-IN" smtClean="0"/>
              <a:t>‹#›</a:t>
            </a:fld>
            <a:endParaRPr lang="en-IN"/>
          </a:p>
        </p:txBody>
      </p:sp>
    </p:spTree>
    <p:extLst>
      <p:ext uri="{BB962C8B-B14F-4D97-AF65-F5344CB8AC3E}">
        <p14:creationId xmlns:p14="http://schemas.microsoft.com/office/powerpoint/2010/main" val="10248438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ZEPHYR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BD47B-6BF8-4771-9327-DE050DFC0728}"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C0B53-FED1-44CD-9A66-D3F9013B1BD4}" type="slidenum">
              <a:rPr lang="en-IN" smtClean="0"/>
              <a:t>‹#›</a:t>
            </a:fld>
            <a:endParaRPr lang="en-IN"/>
          </a:p>
        </p:txBody>
      </p:sp>
    </p:spTree>
    <p:extLst>
      <p:ext uri="{BB962C8B-B14F-4D97-AF65-F5344CB8AC3E}">
        <p14:creationId xmlns:p14="http://schemas.microsoft.com/office/powerpoint/2010/main" val="29936841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ZEPHYR</a:t>
            </a:r>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F00C0B53-FED1-44CD-9A66-D3F9013B1BD4}" type="slidenum">
              <a:rPr lang="en-IN" smtClean="0"/>
              <a:t>1</a:t>
            </a:fld>
            <a:endParaRPr lang="en-IN"/>
          </a:p>
        </p:txBody>
      </p:sp>
    </p:spTree>
    <p:extLst>
      <p:ext uri="{BB962C8B-B14F-4D97-AF65-F5344CB8AC3E}">
        <p14:creationId xmlns:p14="http://schemas.microsoft.com/office/powerpoint/2010/main" val="239907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ZEPHYR</a:t>
            </a:r>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F00C0B53-FED1-44CD-9A66-D3F9013B1BD4}" type="slidenum">
              <a:rPr lang="en-IN" smtClean="0"/>
              <a:t>9</a:t>
            </a:fld>
            <a:endParaRPr lang="en-IN"/>
          </a:p>
        </p:txBody>
      </p:sp>
    </p:spTree>
    <p:extLst>
      <p:ext uri="{BB962C8B-B14F-4D97-AF65-F5344CB8AC3E}">
        <p14:creationId xmlns:p14="http://schemas.microsoft.com/office/powerpoint/2010/main" val="160238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A0BF-6373-077E-4F92-1800958B0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767362-EB60-27A7-405D-51DFC532E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F99C1-4C70-ADF8-5236-D72F108789FC}"/>
              </a:ext>
            </a:extLst>
          </p:cNvPr>
          <p:cNvSpPr>
            <a:spLocks noGrp="1"/>
          </p:cNvSpPr>
          <p:nvPr>
            <p:ph type="dt" sz="half" idx="10"/>
          </p:nvPr>
        </p:nvSpPr>
        <p:spPr/>
        <p:txBody>
          <a:bodyPr/>
          <a:lstStyle/>
          <a:p>
            <a:fld id="{1ED70EDE-DB70-44CA-BF59-E9CB9EE50F67}" type="datetime1">
              <a:rPr lang="en-IN" smtClean="0"/>
              <a:t>09-04-2024</a:t>
            </a:fld>
            <a:endParaRPr lang="en-IN"/>
          </a:p>
        </p:txBody>
      </p:sp>
      <p:sp>
        <p:nvSpPr>
          <p:cNvPr id="5" name="Footer Placeholder 4">
            <a:extLst>
              <a:ext uri="{FF2B5EF4-FFF2-40B4-BE49-F238E27FC236}">
                <a16:creationId xmlns:a16="http://schemas.microsoft.com/office/drawing/2014/main" id="{9788F98A-0472-B71E-EB13-4ECEC77365ED}"/>
              </a:ext>
            </a:extLst>
          </p:cNvPr>
          <p:cNvSpPr>
            <a:spLocks noGrp="1"/>
          </p:cNvSpPr>
          <p:nvPr>
            <p:ph type="ftr" sz="quarter" idx="11"/>
          </p:nvPr>
        </p:nvSpPr>
        <p:spPr/>
        <p:txBody>
          <a:bodyPr/>
          <a:lstStyle/>
          <a:p>
            <a:r>
              <a:rPr lang="en-IN" dirty="0"/>
              <a:t>DEPT. OF ELECTRONICS AND COMMUNICATION</a:t>
            </a:r>
          </a:p>
        </p:txBody>
      </p:sp>
      <p:sp>
        <p:nvSpPr>
          <p:cNvPr id="6" name="Slide Number Placeholder 5">
            <a:extLst>
              <a:ext uri="{FF2B5EF4-FFF2-40B4-BE49-F238E27FC236}">
                <a16:creationId xmlns:a16="http://schemas.microsoft.com/office/drawing/2014/main" id="{872F1219-AE4B-4AD5-B461-7739AED93B3F}"/>
              </a:ext>
            </a:extLst>
          </p:cNvPr>
          <p:cNvSpPr>
            <a:spLocks noGrp="1"/>
          </p:cNvSpPr>
          <p:nvPr>
            <p:ph type="sldNum" sz="quarter" idx="12"/>
          </p:nvPr>
        </p:nvSpPr>
        <p:spPr/>
        <p:txBody>
          <a:bodyPr/>
          <a:lstStyle>
            <a:lvl1pPr>
              <a:defRPr sz="1100"/>
            </a:lvl1pPr>
          </a:lstStyle>
          <a:p>
            <a:fld id="{5E85C127-A936-4B66-94AA-8A35A27B75EE}" type="slidenum">
              <a:rPr lang="en-IN" smtClean="0"/>
              <a:pPr/>
              <a:t>‹#›</a:t>
            </a:fld>
            <a:endParaRPr lang="en-IN" dirty="0"/>
          </a:p>
        </p:txBody>
      </p:sp>
    </p:spTree>
    <p:extLst>
      <p:ext uri="{BB962C8B-B14F-4D97-AF65-F5344CB8AC3E}">
        <p14:creationId xmlns:p14="http://schemas.microsoft.com/office/powerpoint/2010/main" val="37406402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3308-4B3B-9627-34A7-765C59E799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349B2-F9AF-7907-093E-2623EBF83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B8E02-2B23-1098-0DF1-E1DA247B837B}"/>
              </a:ext>
            </a:extLst>
          </p:cNvPr>
          <p:cNvSpPr>
            <a:spLocks noGrp="1"/>
          </p:cNvSpPr>
          <p:nvPr>
            <p:ph type="dt" sz="half" idx="10"/>
          </p:nvPr>
        </p:nvSpPr>
        <p:spPr/>
        <p:txBody>
          <a:bodyPr/>
          <a:lstStyle/>
          <a:p>
            <a:fld id="{93689812-24FF-4189-9E3E-D16453D34840}" type="datetime1">
              <a:rPr lang="en-IN" smtClean="0"/>
              <a:t>09-04-2024</a:t>
            </a:fld>
            <a:endParaRPr lang="en-IN"/>
          </a:p>
        </p:txBody>
      </p:sp>
      <p:sp>
        <p:nvSpPr>
          <p:cNvPr id="5" name="Footer Placeholder 4">
            <a:extLst>
              <a:ext uri="{FF2B5EF4-FFF2-40B4-BE49-F238E27FC236}">
                <a16:creationId xmlns:a16="http://schemas.microsoft.com/office/drawing/2014/main" id="{9C2132CA-AB86-E0A1-39B2-EECF1DCD4CD5}"/>
              </a:ext>
            </a:extLst>
          </p:cNvPr>
          <p:cNvSpPr>
            <a:spLocks noGrp="1"/>
          </p:cNvSpPr>
          <p:nvPr>
            <p:ph type="ftr" sz="quarter" idx="11"/>
          </p:nvPr>
        </p:nvSpPr>
        <p:spPr/>
        <p:txBody>
          <a:bodyPr/>
          <a:lstStyle/>
          <a:p>
            <a:r>
              <a:rPr lang="en-US"/>
              <a:t>DEPT. OF ELECTRONICS AND COMMUNICATION</a:t>
            </a:r>
            <a:endParaRPr lang="en-IN"/>
          </a:p>
        </p:txBody>
      </p:sp>
      <p:sp>
        <p:nvSpPr>
          <p:cNvPr id="6" name="Slide Number Placeholder 5">
            <a:extLst>
              <a:ext uri="{FF2B5EF4-FFF2-40B4-BE49-F238E27FC236}">
                <a16:creationId xmlns:a16="http://schemas.microsoft.com/office/drawing/2014/main" id="{C2707054-E118-C369-01CC-756D63726A0C}"/>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214963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909C57-D120-EB32-5564-C433D1B300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17DF0-01C8-B08E-2051-039C76281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B9681-37E8-E797-AAD9-447ED6330CDE}"/>
              </a:ext>
            </a:extLst>
          </p:cNvPr>
          <p:cNvSpPr>
            <a:spLocks noGrp="1"/>
          </p:cNvSpPr>
          <p:nvPr>
            <p:ph type="dt" sz="half" idx="10"/>
          </p:nvPr>
        </p:nvSpPr>
        <p:spPr/>
        <p:txBody>
          <a:bodyPr/>
          <a:lstStyle/>
          <a:p>
            <a:fld id="{434EDD2A-CE52-464C-A60D-2F485F1AAE31}" type="datetime1">
              <a:rPr lang="en-IN" smtClean="0"/>
              <a:t>09-04-2024</a:t>
            </a:fld>
            <a:endParaRPr lang="en-IN"/>
          </a:p>
        </p:txBody>
      </p:sp>
      <p:sp>
        <p:nvSpPr>
          <p:cNvPr id="5" name="Footer Placeholder 4">
            <a:extLst>
              <a:ext uri="{FF2B5EF4-FFF2-40B4-BE49-F238E27FC236}">
                <a16:creationId xmlns:a16="http://schemas.microsoft.com/office/drawing/2014/main" id="{93F76E24-3197-06C3-98C8-7A68BE7B8D30}"/>
              </a:ext>
            </a:extLst>
          </p:cNvPr>
          <p:cNvSpPr>
            <a:spLocks noGrp="1"/>
          </p:cNvSpPr>
          <p:nvPr>
            <p:ph type="ftr" sz="quarter" idx="11"/>
          </p:nvPr>
        </p:nvSpPr>
        <p:spPr/>
        <p:txBody>
          <a:bodyPr/>
          <a:lstStyle/>
          <a:p>
            <a:r>
              <a:rPr lang="en-US"/>
              <a:t>DEPT. OF ELECTRONICS AND COMMUNICATION</a:t>
            </a:r>
            <a:endParaRPr lang="en-IN"/>
          </a:p>
        </p:txBody>
      </p:sp>
      <p:sp>
        <p:nvSpPr>
          <p:cNvPr id="6" name="Slide Number Placeholder 5">
            <a:extLst>
              <a:ext uri="{FF2B5EF4-FFF2-40B4-BE49-F238E27FC236}">
                <a16:creationId xmlns:a16="http://schemas.microsoft.com/office/drawing/2014/main" id="{B7B2160F-990F-8DD7-2CA8-40892A1D8221}"/>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8898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F539-EC42-11A5-8FD2-A038A3E5B2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ACCE7F-03CE-BB7A-C84D-A0054E646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5B73B-7FDB-2AF5-1527-D1C67B48A09C}"/>
              </a:ext>
            </a:extLst>
          </p:cNvPr>
          <p:cNvSpPr>
            <a:spLocks noGrp="1"/>
          </p:cNvSpPr>
          <p:nvPr>
            <p:ph type="dt" sz="half" idx="10"/>
          </p:nvPr>
        </p:nvSpPr>
        <p:spPr/>
        <p:txBody>
          <a:bodyPr/>
          <a:lstStyle/>
          <a:p>
            <a:fld id="{F3F86EDF-A338-46E8-B03D-96E12740F0BF}" type="datetime1">
              <a:rPr lang="en-IN" smtClean="0"/>
              <a:t>09-04-2024</a:t>
            </a:fld>
            <a:endParaRPr lang="en-IN"/>
          </a:p>
        </p:txBody>
      </p:sp>
      <p:sp>
        <p:nvSpPr>
          <p:cNvPr id="5" name="Footer Placeholder 4">
            <a:extLst>
              <a:ext uri="{FF2B5EF4-FFF2-40B4-BE49-F238E27FC236}">
                <a16:creationId xmlns:a16="http://schemas.microsoft.com/office/drawing/2014/main" id="{56058871-4CEB-D2B7-790D-E75F74340840}"/>
              </a:ext>
            </a:extLst>
          </p:cNvPr>
          <p:cNvSpPr>
            <a:spLocks noGrp="1"/>
          </p:cNvSpPr>
          <p:nvPr>
            <p:ph type="ftr" sz="quarter" idx="11"/>
          </p:nvPr>
        </p:nvSpPr>
        <p:spPr/>
        <p:txBody>
          <a:bodyPr/>
          <a:lstStyle/>
          <a:p>
            <a:r>
              <a:rPr lang="en-US"/>
              <a:t>DEPT. OF ELECTRONICS AND COMMUNICATION</a:t>
            </a:r>
            <a:endParaRPr lang="en-IN"/>
          </a:p>
        </p:txBody>
      </p:sp>
      <p:sp>
        <p:nvSpPr>
          <p:cNvPr id="6" name="Slide Number Placeholder 5">
            <a:extLst>
              <a:ext uri="{FF2B5EF4-FFF2-40B4-BE49-F238E27FC236}">
                <a16:creationId xmlns:a16="http://schemas.microsoft.com/office/drawing/2014/main" id="{448D9162-2902-3A51-CC0B-263101D95888}"/>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41729143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70DE-A23C-3EF8-4DE7-E3E3B97B8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0D11B9-F1BB-0598-42FD-A615C1C30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60BA8-50AB-7DF6-03C1-9A13FA80559E}"/>
              </a:ext>
            </a:extLst>
          </p:cNvPr>
          <p:cNvSpPr>
            <a:spLocks noGrp="1"/>
          </p:cNvSpPr>
          <p:nvPr>
            <p:ph type="dt" sz="half" idx="10"/>
          </p:nvPr>
        </p:nvSpPr>
        <p:spPr/>
        <p:txBody>
          <a:bodyPr/>
          <a:lstStyle/>
          <a:p>
            <a:fld id="{69D6B1EC-F793-4AD4-BD49-8B70C6544049}" type="datetime1">
              <a:rPr lang="en-IN" smtClean="0"/>
              <a:t>09-04-2024</a:t>
            </a:fld>
            <a:endParaRPr lang="en-IN"/>
          </a:p>
        </p:txBody>
      </p:sp>
      <p:sp>
        <p:nvSpPr>
          <p:cNvPr id="5" name="Footer Placeholder 4">
            <a:extLst>
              <a:ext uri="{FF2B5EF4-FFF2-40B4-BE49-F238E27FC236}">
                <a16:creationId xmlns:a16="http://schemas.microsoft.com/office/drawing/2014/main" id="{5CA48B47-9E13-06B4-DB34-8EAC5F828071}"/>
              </a:ext>
            </a:extLst>
          </p:cNvPr>
          <p:cNvSpPr>
            <a:spLocks noGrp="1"/>
          </p:cNvSpPr>
          <p:nvPr>
            <p:ph type="ftr" sz="quarter" idx="11"/>
          </p:nvPr>
        </p:nvSpPr>
        <p:spPr/>
        <p:txBody>
          <a:bodyPr/>
          <a:lstStyle/>
          <a:p>
            <a:r>
              <a:rPr lang="en-US"/>
              <a:t>DEPT. OF ELECTRONICS AND COMMUNICATION</a:t>
            </a:r>
            <a:endParaRPr lang="en-IN"/>
          </a:p>
        </p:txBody>
      </p:sp>
      <p:sp>
        <p:nvSpPr>
          <p:cNvPr id="6" name="Slide Number Placeholder 5">
            <a:extLst>
              <a:ext uri="{FF2B5EF4-FFF2-40B4-BE49-F238E27FC236}">
                <a16:creationId xmlns:a16="http://schemas.microsoft.com/office/drawing/2014/main" id="{643741FF-0BA0-7ECC-0BBF-06D791D3885E}"/>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357324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6F03-0E70-DACF-A2D6-BD19E54C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395E7D-C0FD-14CC-6624-8E865FDD9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E0B56-723D-F626-02FA-54DAFB79B4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65E1F-2E98-C0C7-8886-45A958BCC742}"/>
              </a:ext>
            </a:extLst>
          </p:cNvPr>
          <p:cNvSpPr>
            <a:spLocks noGrp="1"/>
          </p:cNvSpPr>
          <p:nvPr>
            <p:ph type="dt" sz="half" idx="10"/>
          </p:nvPr>
        </p:nvSpPr>
        <p:spPr/>
        <p:txBody>
          <a:bodyPr/>
          <a:lstStyle/>
          <a:p>
            <a:fld id="{C8E8A6CA-A4C1-46B2-A87B-E6E0053A0EC5}" type="datetime1">
              <a:rPr lang="en-IN" smtClean="0"/>
              <a:t>09-04-2024</a:t>
            </a:fld>
            <a:endParaRPr lang="en-IN"/>
          </a:p>
        </p:txBody>
      </p:sp>
      <p:sp>
        <p:nvSpPr>
          <p:cNvPr id="6" name="Footer Placeholder 5">
            <a:extLst>
              <a:ext uri="{FF2B5EF4-FFF2-40B4-BE49-F238E27FC236}">
                <a16:creationId xmlns:a16="http://schemas.microsoft.com/office/drawing/2014/main" id="{7DB41B53-AC04-C523-15E3-9098067C6322}"/>
              </a:ext>
            </a:extLst>
          </p:cNvPr>
          <p:cNvSpPr>
            <a:spLocks noGrp="1"/>
          </p:cNvSpPr>
          <p:nvPr>
            <p:ph type="ftr" sz="quarter" idx="11"/>
          </p:nvPr>
        </p:nvSpPr>
        <p:spPr/>
        <p:txBody>
          <a:bodyPr/>
          <a:lstStyle/>
          <a:p>
            <a:r>
              <a:rPr lang="en-US"/>
              <a:t>DEPT. OF ELECTRONICS AND COMMUNICATION</a:t>
            </a:r>
            <a:endParaRPr lang="en-IN"/>
          </a:p>
        </p:txBody>
      </p:sp>
      <p:sp>
        <p:nvSpPr>
          <p:cNvPr id="7" name="Slide Number Placeholder 6">
            <a:extLst>
              <a:ext uri="{FF2B5EF4-FFF2-40B4-BE49-F238E27FC236}">
                <a16:creationId xmlns:a16="http://schemas.microsoft.com/office/drawing/2014/main" id="{0D053185-C682-BEF5-0F95-800BA79AA9E5}"/>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369145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D3BF-9F2E-17D3-B758-4E3B0306BE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AB98B8-E03F-EC26-8066-3D42C9012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4C78F8-969F-E1CB-7B44-32071E1F78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192DA9-0DB8-D829-F441-8A818056B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567D5-1133-B0D1-3DC7-25F78525F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18CDAD-04A9-98BE-8AA3-A43AA7EC8567}"/>
              </a:ext>
            </a:extLst>
          </p:cNvPr>
          <p:cNvSpPr>
            <a:spLocks noGrp="1"/>
          </p:cNvSpPr>
          <p:nvPr>
            <p:ph type="dt" sz="half" idx="10"/>
          </p:nvPr>
        </p:nvSpPr>
        <p:spPr/>
        <p:txBody>
          <a:bodyPr/>
          <a:lstStyle/>
          <a:p>
            <a:fld id="{1E40FD2F-91CF-4CD1-BDC9-03902A946677}" type="datetime1">
              <a:rPr lang="en-IN" smtClean="0"/>
              <a:t>09-04-2024</a:t>
            </a:fld>
            <a:endParaRPr lang="en-IN"/>
          </a:p>
        </p:txBody>
      </p:sp>
      <p:sp>
        <p:nvSpPr>
          <p:cNvPr id="8" name="Footer Placeholder 7">
            <a:extLst>
              <a:ext uri="{FF2B5EF4-FFF2-40B4-BE49-F238E27FC236}">
                <a16:creationId xmlns:a16="http://schemas.microsoft.com/office/drawing/2014/main" id="{5FC183EE-DA22-CCFB-B314-099E91D44DD0}"/>
              </a:ext>
            </a:extLst>
          </p:cNvPr>
          <p:cNvSpPr>
            <a:spLocks noGrp="1"/>
          </p:cNvSpPr>
          <p:nvPr>
            <p:ph type="ftr" sz="quarter" idx="11"/>
          </p:nvPr>
        </p:nvSpPr>
        <p:spPr/>
        <p:txBody>
          <a:bodyPr/>
          <a:lstStyle/>
          <a:p>
            <a:r>
              <a:rPr lang="en-US"/>
              <a:t>DEPT. OF ELECTRONICS AND COMMUNICATION</a:t>
            </a:r>
            <a:endParaRPr lang="en-IN"/>
          </a:p>
        </p:txBody>
      </p:sp>
      <p:sp>
        <p:nvSpPr>
          <p:cNvPr id="9" name="Slide Number Placeholder 8">
            <a:extLst>
              <a:ext uri="{FF2B5EF4-FFF2-40B4-BE49-F238E27FC236}">
                <a16:creationId xmlns:a16="http://schemas.microsoft.com/office/drawing/2014/main" id="{5E2B0F3F-497D-4AF4-1633-9A2842BA5C32}"/>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9921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CD74-EB49-4B41-75A8-E10F425B0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1CB0AA-E8F6-6448-D6B0-027EBD376F28}"/>
              </a:ext>
            </a:extLst>
          </p:cNvPr>
          <p:cNvSpPr>
            <a:spLocks noGrp="1"/>
          </p:cNvSpPr>
          <p:nvPr>
            <p:ph type="dt" sz="half" idx="10"/>
          </p:nvPr>
        </p:nvSpPr>
        <p:spPr/>
        <p:txBody>
          <a:bodyPr/>
          <a:lstStyle/>
          <a:p>
            <a:fld id="{6FCAFC1D-8799-4ECF-AD7A-523D55D8DC1D}" type="datetime1">
              <a:rPr lang="en-IN" smtClean="0"/>
              <a:t>09-04-2024</a:t>
            </a:fld>
            <a:endParaRPr lang="en-IN"/>
          </a:p>
        </p:txBody>
      </p:sp>
      <p:sp>
        <p:nvSpPr>
          <p:cNvPr id="4" name="Footer Placeholder 3">
            <a:extLst>
              <a:ext uri="{FF2B5EF4-FFF2-40B4-BE49-F238E27FC236}">
                <a16:creationId xmlns:a16="http://schemas.microsoft.com/office/drawing/2014/main" id="{FB31DDC3-D855-6A43-F7F8-782A2B82DC76}"/>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351176FD-2D50-9FCC-886E-548A25AF6556}"/>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150754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10644-97D8-BCDE-95A0-7152AFE9DCF9}"/>
              </a:ext>
            </a:extLst>
          </p:cNvPr>
          <p:cNvSpPr>
            <a:spLocks noGrp="1"/>
          </p:cNvSpPr>
          <p:nvPr>
            <p:ph type="dt" sz="half" idx="10"/>
          </p:nvPr>
        </p:nvSpPr>
        <p:spPr/>
        <p:txBody>
          <a:bodyPr/>
          <a:lstStyle/>
          <a:p>
            <a:fld id="{3BC6D97C-A68D-4817-9216-FD056AE13466}" type="datetime1">
              <a:rPr lang="en-IN" smtClean="0"/>
              <a:t>09-04-2024</a:t>
            </a:fld>
            <a:endParaRPr lang="en-IN"/>
          </a:p>
        </p:txBody>
      </p:sp>
      <p:sp>
        <p:nvSpPr>
          <p:cNvPr id="3" name="Footer Placeholder 2">
            <a:extLst>
              <a:ext uri="{FF2B5EF4-FFF2-40B4-BE49-F238E27FC236}">
                <a16:creationId xmlns:a16="http://schemas.microsoft.com/office/drawing/2014/main" id="{05E99534-93FC-51F6-3FE5-96AE2D07B5AD}"/>
              </a:ext>
            </a:extLst>
          </p:cNvPr>
          <p:cNvSpPr>
            <a:spLocks noGrp="1"/>
          </p:cNvSpPr>
          <p:nvPr>
            <p:ph type="ftr" sz="quarter" idx="11"/>
          </p:nvPr>
        </p:nvSpPr>
        <p:spPr/>
        <p:txBody>
          <a:bodyPr/>
          <a:lstStyle/>
          <a:p>
            <a:r>
              <a:rPr lang="en-US"/>
              <a:t>DEPT. OF ELECTRONICS AND COMMUNICATION</a:t>
            </a:r>
            <a:endParaRPr lang="en-IN"/>
          </a:p>
        </p:txBody>
      </p:sp>
      <p:sp>
        <p:nvSpPr>
          <p:cNvPr id="4" name="Slide Number Placeholder 3">
            <a:extLst>
              <a:ext uri="{FF2B5EF4-FFF2-40B4-BE49-F238E27FC236}">
                <a16:creationId xmlns:a16="http://schemas.microsoft.com/office/drawing/2014/main" id="{82674427-CC38-FB92-1DD9-30B8A9C1D076}"/>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308035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ACA2-941E-AFB2-85F1-D874FB07B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6102C7-1AC4-EF4F-D031-76668086F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814171-1803-AB63-6621-B1C4BB145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A870B-99E8-E78E-8F85-EC0CF7464296}"/>
              </a:ext>
            </a:extLst>
          </p:cNvPr>
          <p:cNvSpPr>
            <a:spLocks noGrp="1"/>
          </p:cNvSpPr>
          <p:nvPr>
            <p:ph type="dt" sz="half" idx="10"/>
          </p:nvPr>
        </p:nvSpPr>
        <p:spPr/>
        <p:txBody>
          <a:bodyPr/>
          <a:lstStyle/>
          <a:p>
            <a:fld id="{14E4A109-B0D1-4BE9-87CA-0B678D0396BD}" type="datetime1">
              <a:rPr lang="en-IN" smtClean="0"/>
              <a:t>09-04-2024</a:t>
            </a:fld>
            <a:endParaRPr lang="en-IN"/>
          </a:p>
        </p:txBody>
      </p:sp>
      <p:sp>
        <p:nvSpPr>
          <p:cNvPr id="6" name="Footer Placeholder 5">
            <a:extLst>
              <a:ext uri="{FF2B5EF4-FFF2-40B4-BE49-F238E27FC236}">
                <a16:creationId xmlns:a16="http://schemas.microsoft.com/office/drawing/2014/main" id="{79077840-C4BF-5F7F-1123-96EE71C2125C}"/>
              </a:ext>
            </a:extLst>
          </p:cNvPr>
          <p:cNvSpPr>
            <a:spLocks noGrp="1"/>
          </p:cNvSpPr>
          <p:nvPr>
            <p:ph type="ftr" sz="quarter" idx="11"/>
          </p:nvPr>
        </p:nvSpPr>
        <p:spPr/>
        <p:txBody>
          <a:bodyPr/>
          <a:lstStyle/>
          <a:p>
            <a:r>
              <a:rPr lang="en-US"/>
              <a:t>DEPT. OF ELECTRONICS AND COMMUNICATION</a:t>
            </a:r>
            <a:endParaRPr lang="en-IN"/>
          </a:p>
        </p:txBody>
      </p:sp>
      <p:sp>
        <p:nvSpPr>
          <p:cNvPr id="7" name="Slide Number Placeholder 6">
            <a:extLst>
              <a:ext uri="{FF2B5EF4-FFF2-40B4-BE49-F238E27FC236}">
                <a16:creationId xmlns:a16="http://schemas.microsoft.com/office/drawing/2014/main" id="{3BA8C39E-5385-9B36-322A-FAB930A42B4B}"/>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41090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8B35-EB53-6DD0-4043-347ABDD09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A125D2-CDEE-00DA-AE95-ABC20D5DA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F8AE38-8ECD-F654-D0D0-45C494235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38E5D-6F2E-A6DF-6EAA-3A7ED1ADB203}"/>
              </a:ext>
            </a:extLst>
          </p:cNvPr>
          <p:cNvSpPr>
            <a:spLocks noGrp="1"/>
          </p:cNvSpPr>
          <p:nvPr>
            <p:ph type="dt" sz="half" idx="10"/>
          </p:nvPr>
        </p:nvSpPr>
        <p:spPr/>
        <p:txBody>
          <a:bodyPr/>
          <a:lstStyle/>
          <a:p>
            <a:fld id="{D9F0AF68-8685-4617-90E4-A8CB9CD75312}" type="datetime1">
              <a:rPr lang="en-IN" smtClean="0"/>
              <a:t>09-04-2024</a:t>
            </a:fld>
            <a:endParaRPr lang="en-IN"/>
          </a:p>
        </p:txBody>
      </p:sp>
      <p:sp>
        <p:nvSpPr>
          <p:cNvPr id="6" name="Footer Placeholder 5">
            <a:extLst>
              <a:ext uri="{FF2B5EF4-FFF2-40B4-BE49-F238E27FC236}">
                <a16:creationId xmlns:a16="http://schemas.microsoft.com/office/drawing/2014/main" id="{1B83F737-4A98-CFAA-749A-4C20D15CEC6D}"/>
              </a:ext>
            </a:extLst>
          </p:cNvPr>
          <p:cNvSpPr>
            <a:spLocks noGrp="1"/>
          </p:cNvSpPr>
          <p:nvPr>
            <p:ph type="ftr" sz="quarter" idx="11"/>
          </p:nvPr>
        </p:nvSpPr>
        <p:spPr/>
        <p:txBody>
          <a:bodyPr/>
          <a:lstStyle/>
          <a:p>
            <a:r>
              <a:rPr lang="en-US"/>
              <a:t>DEPT. OF ELECTRONICS AND COMMUNICATION</a:t>
            </a:r>
            <a:endParaRPr lang="en-IN"/>
          </a:p>
        </p:txBody>
      </p:sp>
      <p:sp>
        <p:nvSpPr>
          <p:cNvPr id="7" name="Slide Number Placeholder 6">
            <a:extLst>
              <a:ext uri="{FF2B5EF4-FFF2-40B4-BE49-F238E27FC236}">
                <a16:creationId xmlns:a16="http://schemas.microsoft.com/office/drawing/2014/main" id="{158321E1-931A-BF4E-A9FA-47449584CEC0}"/>
              </a:ext>
            </a:extLst>
          </p:cNvPr>
          <p:cNvSpPr>
            <a:spLocks noGrp="1"/>
          </p:cNvSpPr>
          <p:nvPr>
            <p:ph type="sldNum" sz="quarter" idx="12"/>
          </p:nvPr>
        </p:nvSpPr>
        <p:spPr/>
        <p:txBody>
          <a:bodyPr/>
          <a:lstStyle/>
          <a:p>
            <a:fld id="{5E85C127-A936-4B66-94AA-8A35A27B75EE}" type="slidenum">
              <a:rPr lang="en-IN" smtClean="0"/>
              <a:t>‹#›</a:t>
            </a:fld>
            <a:endParaRPr lang="en-IN"/>
          </a:p>
        </p:txBody>
      </p:sp>
    </p:spTree>
    <p:extLst>
      <p:ext uri="{BB962C8B-B14F-4D97-AF65-F5344CB8AC3E}">
        <p14:creationId xmlns:p14="http://schemas.microsoft.com/office/powerpoint/2010/main" val="334828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36667-9666-D40A-757B-02A343E07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4662F-DA62-4A36-AF1B-0FDE318D0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DBDAD-FD3C-200B-1BA2-3B77B076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75F6-C455-4366-9DB8-612DE8380063}" type="datetime1">
              <a:rPr lang="en-IN" smtClean="0"/>
              <a:t>09-04-2024</a:t>
            </a:fld>
            <a:endParaRPr lang="en-IN"/>
          </a:p>
        </p:txBody>
      </p:sp>
      <p:sp>
        <p:nvSpPr>
          <p:cNvPr id="5" name="Footer Placeholder 4">
            <a:extLst>
              <a:ext uri="{FF2B5EF4-FFF2-40B4-BE49-F238E27FC236}">
                <a16:creationId xmlns:a16="http://schemas.microsoft.com/office/drawing/2014/main" id="{4E90C284-F729-78AE-2EC9-AD3106657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ELECTRONICS AND COMMUNICATION</a:t>
            </a:r>
            <a:endParaRPr lang="en-IN"/>
          </a:p>
        </p:txBody>
      </p:sp>
      <p:sp>
        <p:nvSpPr>
          <p:cNvPr id="6" name="Slide Number Placeholder 5">
            <a:extLst>
              <a:ext uri="{FF2B5EF4-FFF2-40B4-BE49-F238E27FC236}">
                <a16:creationId xmlns:a16="http://schemas.microsoft.com/office/drawing/2014/main" id="{D16F7728-3935-45BC-AA63-00AC338B2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5E85C127-A936-4B66-94AA-8A35A27B75EE}" type="slidenum">
              <a:rPr lang="en-IN" smtClean="0"/>
              <a:pPr/>
              <a:t>‹#›</a:t>
            </a:fld>
            <a:endParaRPr lang="en-IN" dirty="0"/>
          </a:p>
        </p:txBody>
      </p:sp>
    </p:spTree>
    <p:extLst>
      <p:ext uri="{BB962C8B-B14F-4D97-AF65-F5344CB8AC3E}">
        <p14:creationId xmlns:p14="http://schemas.microsoft.com/office/powerpoint/2010/main" val="296862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youtu.be/Qz9ptWYsETY?feature=shar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36079/lamintang.ijortas-0301.19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ournal.unm.ac.id/index.php/mediaelektrik/issue/view/5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ournal.unm.ac.id/index.php/mediaelektrik/issue/view/50" TargetMode="External"/><Relationship Id="rId2" Type="http://schemas.openxmlformats.org/officeDocument/2006/relationships/hyperlink" Target="https://doi.org/10.36079/lamintang.ijortas-0301.19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FC41-8D07-51C9-5A63-7685F8FEA5F5}"/>
              </a:ext>
            </a:extLst>
          </p:cNvPr>
          <p:cNvSpPr>
            <a:spLocks noGrp="1"/>
          </p:cNvSpPr>
          <p:nvPr>
            <p:ph type="ctrTitle"/>
          </p:nvPr>
        </p:nvSpPr>
        <p:spPr>
          <a:xfrm>
            <a:off x="1203157" y="567891"/>
            <a:ext cx="9654139" cy="2271562"/>
          </a:xfrm>
        </p:spPr>
        <p:txBody>
          <a:bodyPr>
            <a:normAutofit/>
          </a:bodyPr>
          <a:lstStyle/>
          <a:p>
            <a:r>
              <a:rPr lang="en-IN" sz="5400" b="1" dirty="0">
                <a:latin typeface="Times New Roman" panose="02020603050405020304" pitchFamily="18" charset="0"/>
                <a:cs typeface="Times New Roman" panose="02020603050405020304" pitchFamily="18" charset="0"/>
              </a:rPr>
              <a:t>ZEPHYR</a:t>
            </a:r>
            <a:br>
              <a:rPr lang="en-IN" dirty="0">
                <a:latin typeface="Times New Roman" panose="02020603050405020304" pitchFamily="18" charset="0"/>
                <a:cs typeface="Times New Roman" panose="02020603050405020304" pitchFamily="18" charset="0"/>
              </a:rPr>
            </a:b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Weather Station with air quality Measurement for environmental aerial condition study</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A052CD-63E3-9BBB-FA08-B0AC128622FC}"/>
              </a:ext>
            </a:extLst>
          </p:cNvPr>
          <p:cNvSpPr>
            <a:spLocks noGrp="1"/>
          </p:cNvSpPr>
          <p:nvPr>
            <p:ph type="subTitle" idx="1"/>
          </p:nvPr>
        </p:nvSpPr>
        <p:spPr>
          <a:xfrm>
            <a:off x="1458226" y="3585303"/>
            <a:ext cx="9144000" cy="1987724"/>
          </a:xfrm>
        </p:spPr>
        <p:txBody>
          <a:bodyPr>
            <a:normAutofit/>
          </a:bodyPr>
          <a:lstStyle/>
          <a:p>
            <a:pPr algn="l"/>
            <a:r>
              <a:rPr lang="en-IN" sz="2600" dirty="0">
                <a:latin typeface="Times New Roman" panose="02020603050405020304" pitchFamily="18" charset="0"/>
                <a:cs typeface="Times New Roman" panose="02020603050405020304" pitchFamily="18" charset="0"/>
              </a:rPr>
              <a:t>GROUP 10</a:t>
            </a:r>
          </a:p>
          <a:p>
            <a:pPr algn="l"/>
            <a:r>
              <a:rPr lang="en-IN" sz="2200" dirty="0">
                <a:latin typeface="Times New Roman" panose="02020603050405020304" pitchFamily="18" charset="0"/>
                <a:cs typeface="Times New Roman" panose="02020603050405020304" pitchFamily="18" charset="0"/>
              </a:rPr>
              <a:t>TEAM MEMBERS</a:t>
            </a:r>
          </a:p>
          <a:p>
            <a:pPr marL="342900" indent="-342900" algn="l">
              <a:buFont typeface="+mj-lt"/>
              <a:buAutoNum type="arabicPeriod"/>
            </a:pPr>
            <a:r>
              <a:rPr lang="en-IN" sz="1400" dirty="0">
                <a:latin typeface="Times New Roman" panose="02020603050405020304" pitchFamily="18" charset="0"/>
                <a:cs typeface="Times New Roman" panose="02020603050405020304" pitchFamily="18" charset="0"/>
              </a:rPr>
              <a:t>JOEL JACKSON JOHN    AJC21EC048</a:t>
            </a:r>
          </a:p>
          <a:p>
            <a:pPr marL="342900" indent="-342900" algn="l">
              <a:buFont typeface="+mj-lt"/>
              <a:buAutoNum type="arabicPeriod"/>
            </a:pPr>
            <a:r>
              <a:rPr lang="en-IN" sz="1400" dirty="0">
                <a:latin typeface="Times New Roman" panose="02020603050405020304" pitchFamily="18" charset="0"/>
                <a:cs typeface="Times New Roman" panose="02020603050405020304" pitchFamily="18" charset="0"/>
              </a:rPr>
              <a:t>DENIL C VARGHESE      AJC21EC038</a:t>
            </a:r>
          </a:p>
          <a:p>
            <a:pPr marL="342900" indent="-342900" algn="l">
              <a:buFont typeface="+mj-lt"/>
              <a:buAutoNum type="arabicPeriod"/>
            </a:pPr>
            <a:r>
              <a:rPr lang="en-IN" sz="1400" dirty="0">
                <a:latin typeface="Times New Roman" panose="02020603050405020304" pitchFamily="18" charset="0"/>
                <a:cs typeface="Times New Roman" panose="02020603050405020304" pitchFamily="18" charset="0"/>
              </a:rPr>
              <a:t>BINU AJMAL SHAH        AJC21EC034</a:t>
            </a:r>
          </a:p>
        </p:txBody>
      </p:sp>
      <p:sp>
        <p:nvSpPr>
          <p:cNvPr id="5" name="Slide Number Placeholder 4">
            <a:extLst>
              <a:ext uri="{FF2B5EF4-FFF2-40B4-BE49-F238E27FC236}">
                <a16:creationId xmlns:a16="http://schemas.microsoft.com/office/drawing/2014/main" id="{9391AF43-DD14-3618-1B41-42EC158AFEC7}"/>
              </a:ext>
            </a:extLst>
          </p:cNvPr>
          <p:cNvSpPr>
            <a:spLocks noGrp="1"/>
          </p:cNvSpPr>
          <p:nvPr>
            <p:ph type="sldNum" sz="quarter" idx="12"/>
          </p:nvPr>
        </p:nvSpPr>
        <p:spPr/>
        <p:txBody>
          <a:bodyPr/>
          <a:lstStyle/>
          <a:p>
            <a:fld id="{5E85C127-A936-4B66-94AA-8A35A27B75EE}" type="slidenum">
              <a:rPr lang="en-IN" sz="1400" smtClean="0"/>
              <a:t>1</a:t>
            </a:fld>
            <a:endParaRPr lang="en-IN" sz="1400" dirty="0"/>
          </a:p>
        </p:txBody>
      </p:sp>
      <p:sp>
        <p:nvSpPr>
          <p:cNvPr id="6" name="Footer Placeholder 5">
            <a:extLst>
              <a:ext uri="{FF2B5EF4-FFF2-40B4-BE49-F238E27FC236}">
                <a16:creationId xmlns:a16="http://schemas.microsoft.com/office/drawing/2014/main" id="{4F2BEDE1-D7D1-7590-9F00-728FC5D0BCE0}"/>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221408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22AD-838B-1B35-77AA-98ACFDD7362D}"/>
              </a:ext>
            </a:extLst>
          </p:cNvPr>
          <p:cNvSpPr>
            <a:spLocks noGrp="1"/>
          </p:cNvSpPr>
          <p:nvPr>
            <p:ph type="title"/>
          </p:nvPr>
        </p:nvSpPr>
        <p:spPr>
          <a:xfrm>
            <a:off x="838200" y="365126"/>
            <a:ext cx="10515600" cy="953536"/>
          </a:xfrm>
        </p:spPr>
        <p:txBody>
          <a:bodyPr>
            <a:normAutofit/>
          </a:bodyPr>
          <a:lstStyle/>
          <a:p>
            <a:pPr algn="ctr"/>
            <a:r>
              <a:rPr lang="en-IN" sz="3200" b="1"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57525B71-BAF9-D35F-B919-11B0157AA7FE}"/>
              </a:ext>
            </a:extLst>
          </p:cNvPr>
          <p:cNvSpPr>
            <a:spLocks noGrp="1"/>
          </p:cNvSpPr>
          <p:nvPr>
            <p:ph idx="1"/>
          </p:nvPr>
        </p:nvSpPr>
        <p:spPr>
          <a:xfrm>
            <a:off x="838200" y="1549667"/>
            <a:ext cx="10515600" cy="4627296"/>
          </a:xfrm>
        </p:spPr>
        <p:txBody>
          <a:bodyPr>
            <a:normAutofit fontScale="92500" lnSpcReduction="10000"/>
          </a:bodyPr>
          <a:lstStyle/>
          <a:p>
            <a:pPr algn="just"/>
            <a:r>
              <a:rPr lang="en-IN" kern="0" dirty="0">
                <a:effectLst/>
                <a:latin typeface="Times New Roman" panose="02020603050405020304" pitchFamily="18" charset="0"/>
                <a:ea typeface="Calibri" panose="020F0502020204030204" pitchFamily="34" charset="0"/>
                <a:cs typeface="Times New Roman" panose="02020603050405020304" pitchFamily="18" charset="0"/>
              </a:rPr>
              <a:t>IoT Connectivity: The novelty of the above smoke detector lies in its integration of modern IoT technology, specifically the ESP32 microcontroller, for efficient smoke detection and alerting</a:t>
            </a:r>
            <a:r>
              <a:rPr lang="en-IN" kern="0" dirty="0">
                <a:effectLst/>
                <a:latin typeface="Calibri" panose="020F0502020204030204" pitchFamily="34" charset="0"/>
                <a:ea typeface="Calibri" panose="020F0502020204030204" pitchFamily="34" charset="0"/>
              </a:rPr>
              <a:t>.</a:t>
            </a:r>
          </a:p>
          <a:p>
            <a:pPr algn="just"/>
            <a:r>
              <a:rPr lang="en-US" kern="0" dirty="0">
                <a:latin typeface="Times New Roman" panose="02020603050405020304" pitchFamily="18" charset="0"/>
                <a:ea typeface="Calibri" panose="020F0502020204030204" pitchFamily="34" charset="0"/>
                <a:cs typeface="Times New Roman" panose="02020603050405020304" pitchFamily="18" charset="0"/>
              </a:rPr>
              <a:t>Real-time Data Visualization: Develop a real-time data visualization dashboard, providing users with graphical representations of air quality, temperature, and other relevant data captured by the smoke detector.</a:t>
            </a:r>
          </a:p>
          <a:p>
            <a:pPr algn="just"/>
            <a:r>
              <a:rPr lang="en-US" kern="0" dirty="0">
                <a:latin typeface="Times New Roman" panose="02020603050405020304" pitchFamily="18" charset="0"/>
                <a:ea typeface="Calibri" panose="020F0502020204030204" pitchFamily="34" charset="0"/>
                <a:cs typeface="Times New Roman" panose="02020603050405020304" pitchFamily="18" charset="0"/>
              </a:rPr>
              <a:t>Customizable Alert System: Provide users with the ability to customize the alert system, allowing them to set different notification preferences based on the severity of the detected smoke or fire conditions.</a:t>
            </a:r>
          </a:p>
          <a:p>
            <a:pPr algn="just"/>
            <a:r>
              <a:rPr lang="en-US" kern="0" dirty="0">
                <a:latin typeface="Times New Roman" panose="02020603050405020304" pitchFamily="18" charset="0"/>
                <a:ea typeface="Calibri" panose="020F0502020204030204" pitchFamily="34" charset="0"/>
                <a:cs typeface="Times New Roman" panose="02020603050405020304" pitchFamily="18" charset="0"/>
              </a:rPr>
              <a:t>Environmental Monitoring: Extend the functionality of the smoke detector by incorporating weather station capabilities using the ESP32 to monitor ambient environmental conditions such as temperature, humidity, and air pressure.</a:t>
            </a: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E80874-3BDC-8D5C-9B92-A6AE3D9D6C86}"/>
              </a:ext>
            </a:extLst>
          </p:cNvPr>
          <p:cNvSpPr>
            <a:spLocks noGrp="1"/>
          </p:cNvSpPr>
          <p:nvPr>
            <p:ph type="sldNum" sz="quarter" idx="12"/>
          </p:nvPr>
        </p:nvSpPr>
        <p:spPr>
          <a:xfrm>
            <a:off x="8610600" y="6310311"/>
            <a:ext cx="2743200" cy="365125"/>
          </a:xfrm>
        </p:spPr>
        <p:txBody>
          <a:bodyPr/>
          <a:lstStyle/>
          <a:p>
            <a:fld id="{5E85C127-A936-4B66-94AA-8A35A27B75EE}" type="slidenum">
              <a:rPr lang="en-IN" sz="1400" smtClean="0"/>
              <a:t>10</a:t>
            </a:fld>
            <a:endParaRPr lang="en-IN" sz="1400" dirty="0"/>
          </a:p>
        </p:txBody>
      </p:sp>
      <p:sp>
        <p:nvSpPr>
          <p:cNvPr id="6" name="Footer Placeholder 5">
            <a:extLst>
              <a:ext uri="{FF2B5EF4-FFF2-40B4-BE49-F238E27FC236}">
                <a16:creationId xmlns:a16="http://schemas.microsoft.com/office/drawing/2014/main" id="{CF8F06B4-C88C-BD28-F9A2-12AB2AEFE16C}"/>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7969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5AC9F-0C32-8681-F2E8-1347B7C3826A}"/>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RESULT</a:t>
            </a:r>
          </a:p>
        </p:txBody>
      </p:sp>
      <p:pic>
        <p:nvPicPr>
          <p:cNvPr id="7" name="Content Placeholder 6" descr="A computer and cell phone on a table">
            <a:extLst>
              <a:ext uri="{FF2B5EF4-FFF2-40B4-BE49-F238E27FC236}">
                <a16:creationId xmlns:a16="http://schemas.microsoft.com/office/drawing/2014/main" id="{063620BA-83B0-EFDB-7E02-8DC91E1FC5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46" r="-2" b="4370"/>
          <a:stretch/>
        </p:blipFill>
        <p:spPr>
          <a:xfrm>
            <a:off x="660031" y="2034679"/>
            <a:ext cx="4230176" cy="2835771"/>
          </a:xfrm>
          <a:prstGeom prst="rect">
            <a:avLst/>
          </a:prstGeom>
        </p:spPr>
      </p:pic>
      <p:pic>
        <p:nvPicPr>
          <p:cNvPr id="10" name="Picture 9" descr="A computer with wires and a circuit board&#10;&#10;Description automatically generated">
            <a:extLst>
              <a:ext uri="{FF2B5EF4-FFF2-40B4-BE49-F238E27FC236}">
                <a16:creationId xmlns:a16="http://schemas.microsoft.com/office/drawing/2014/main" id="{CAD61C9F-49B1-452F-AF84-2EDF1CF93832}"/>
              </a:ext>
            </a:extLst>
          </p:cNvPr>
          <p:cNvPicPr>
            <a:picLocks noChangeAspect="1"/>
          </p:cNvPicPr>
          <p:nvPr/>
        </p:nvPicPr>
        <p:blipFill rotWithShape="1">
          <a:blip r:embed="rId3">
            <a:extLst>
              <a:ext uri="{28A0092B-C50C-407E-A947-70E740481C1C}">
                <a14:useLocalDpi xmlns:a14="http://schemas.microsoft.com/office/drawing/2010/main" val="0"/>
              </a:ext>
            </a:extLst>
          </a:blip>
          <a:srcRect r="16088" b="-3"/>
          <a:stretch/>
        </p:blipFill>
        <p:spPr>
          <a:xfrm>
            <a:off x="7324328" y="2049786"/>
            <a:ext cx="4207641" cy="2820664"/>
          </a:xfrm>
          <a:prstGeom prst="rect">
            <a:avLst/>
          </a:prstGeom>
        </p:spPr>
      </p:pic>
      <p:sp>
        <p:nvSpPr>
          <p:cNvPr id="4" name="Footer Placeholder 3">
            <a:extLst>
              <a:ext uri="{FF2B5EF4-FFF2-40B4-BE49-F238E27FC236}">
                <a16:creationId xmlns:a16="http://schemas.microsoft.com/office/drawing/2014/main" id="{D1B2B217-7D54-540E-8766-27AA3B4F6F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DEPT. OF ELECTRONICS AND COMMUNICATION</a:t>
            </a:r>
          </a:p>
        </p:txBody>
      </p:sp>
      <p:sp>
        <p:nvSpPr>
          <p:cNvPr id="5" name="Slide Number Placeholder 4">
            <a:extLst>
              <a:ext uri="{FF2B5EF4-FFF2-40B4-BE49-F238E27FC236}">
                <a16:creationId xmlns:a16="http://schemas.microsoft.com/office/drawing/2014/main" id="{2D4806E6-424C-7C60-9DDF-10F7C8EF6E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85C127-A936-4B66-94AA-8A35A27B75EE}" type="slidenum">
              <a:rPr lang="en-US" sz="1200" smtClean="0"/>
              <a:pPr>
                <a:spcAft>
                  <a:spcPts val="600"/>
                </a:spcAft>
              </a:pPr>
              <a:t>11</a:t>
            </a:fld>
            <a:endParaRPr lang="en-US" sz="1200"/>
          </a:p>
        </p:txBody>
      </p:sp>
      <p:sp>
        <p:nvSpPr>
          <p:cNvPr id="12" name="TextBox 11">
            <a:extLst>
              <a:ext uri="{FF2B5EF4-FFF2-40B4-BE49-F238E27FC236}">
                <a16:creationId xmlns:a16="http://schemas.microsoft.com/office/drawing/2014/main" id="{250A7D1C-7F86-E8EB-DD4A-85862C1303B3}"/>
              </a:ext>
            </a:extLst>
          </p:cNvPr>
          <p:cNvSpPr txBox="1"/>
          <p:nvPr/>
        </p:nvSpPr>
        <p:spPr>
          <a:xfrm>
            <a:off x="1001684" y="5450996"/>
            <a:ext cx="6096000" cy="369332"/>
          </a:xfrm>
          <a:prstGeom prst="rect">
            <a:avLst/>
          </a:prstGeom>
          <a:noFill/>
        </p:spPr>
        <p:txBody>
          <a:bodyPr wrap="square">
            <a:spAutoFit/>
          </a:bodyPr>
          <a:lstStyle/>
          <a:p>
            <a:r>
              <a:rPr lang="en-IN" dirty="0"/>
              <a:t>https</a:t>
            </a:r>
            <a:r>
              <a:rPr lang="en-IN" dirty="0">
                <a:hlinkClick r:id="rId4"/>
              </a:rPr>
              <a:t>://</a:t>
            </a:r>
            <a:r>
              <a:rPr lang="en-IN" dirty="0"/>
              <a:t>youtu.be/Qz9ptWYsETY?feature=shared</a:t>
            </a:r>
          </a:p>
        </p:txBody>
      </p:sp>
    </p:spTree>
    <p:extLst>
      <p:ext uri="{BB962C8B-B14F-4D97-AF65-F5344CB8AC3E}">
        <p14:creationId xmlns:p14="http://schemas.microsoft.com/office/powerpoint/2010/main" val="162390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E089-8D2E-2492-2822-2B75881A0940}"/>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E8001DCF-045E-7D18-6D87-0274B6EB8B59}"/>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In conclusion, the air quality monitoring system utilizing ESP32, DHT11, MQ135, and Blynk IoT Cloud offers valuable real-world applications. By providing accurate and real-time data on air quality parameters like temperature, humidity, and pollutant levels, it empowers individuals, communities, and industries to make informed decisions regarding health, environmental impact, and safety measures. This system can find applications in various settings including smart homes, offices, industrial facilities, and urban planning, contributing to better overall air quality management and public health outcomes</a:t>
            </a:r>
            <a:endParaRPr lang="en-IN"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CE8F837-EC94-E952-DCF3-EE2D7086B85F}"/>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776AEB25-44E5-1F8B-54D9-CA123D75EB8F}"/>
              </a:ext>
            </a:extLst>
          </p:cNvPr>
          <p:cNvSpPr>
            <a:spLocks noGrp="1"/>
          </p:cNvSpPr>
          <p:nvPr>
            <p:ph type="sldNum" sz="quarter" idx="12"/>
          </p:nvPr>
        </p:nvSpPr>
        <p:spPr/>
        <p:txBody>
          <a:bodyPr/>
          <a:lstStyle/>
          <a:p>
            <a:fld id="{5E85C127-A936-4B66-94AA-8A35A27B75EE}" type="slidenum">
              <a:rPr lang="en-IN" smtClean="0"/>
              <a:t>12</a:t>
            </a:fld>
            <a:endParaRPr lang="en-IN"/>
          </a:p>
        </p:txBody>
      </p:sp>
    </p:spTree>
    <p:extLst>
      <p:ext uri="{BB962C8B-B14F-4D97-AF65-F5344CB8AC3E}">
        <p14:creationId xmlns:p14="http://schemas.microsoft.com/office/powerpoint/2010/main" val="346856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E9AB-0C5A-427B-C0D8-564BE5904DC8}"/>
              </a:ext>
            </a:extLst>
          </p:cNvPr>
          <p:cNvSpPr>
            <a:spLocks noGrp="1"/>
          </p:cNvSpPr>
          <p:nvPr>
            <p:ph type="title"/>
          </p:nvPr>
        </p:nvSpPr>
        <p:spPr>
          <a:xfrm>
            <a:off x="838200" y="277003"/>
            <a:ext cx="10515600" cy="808067"/>
          </a:xfrm>
        </p:spPr>
        <p:txBody>
          <a:bodyPr/>
          <a:lstStyle/>
          <a:p>
            <a:pPr algn="ctr"/>
            <a:r>
              <a:rPr lang="en-IN" dirty="0"/>
              <a:t>REFERENCES</a:t>
            </a:r>
          </a:p>
        </p:txBody>
      </p:sp>
      <p:sp>
        <p:nvSpPr>
          <p:cNvPr id="3" name="Content Placeholder 2">
            <a:extLst>
              <a:ext uri="{FF2B5EF4-FFF2-40B4-BE49-F238E27FC236}">
                <a16:creationId xmlns:a16="http://schemas.microsoft.com/office/drawing/2014/main" id="{1BE6D705-CBD2-707C-9CD5-FBAF4BD4C2F8}"/>
              </a:ext>
            </a:extLst>
          </p:cNvPr>
          <p:cNvSpPr>
            <a:spLocks noGrp="1"/>
          </p:cNvSpPr>
          <p:nvPr>
            <p:ph idx="1"/>
          </p:nvPr>
        </p:nvSpPr>
        <p:spPr>
          <a:xfrm>
            <a:off x="838200" y="1085070"/>
            <a:ext cx="10515600" cy="5091893"/>
          </a:xfrm>
        </p:spPr>
        <p:txBody>
          <a:bodyPr/>
          <a:lstStyle/>
          <a:p>
            <a:pPr marL="342900" lvl="0" indent="-342900" algn="just">
              <a:lnSpc>
                <a:spcPct val="107000"/>
              </a:lnSpc>
              <a:spcAft>
                <a:spcPts val="750"/>
              </a:spcAft>
              <a:buSzPts val="1000"/>
              <a:buFont typeface="Symbol" panose="05050102010706020507" pitchFamily="18" charset="2"/>
              <a:buChar char=""/>
              <a:tabLst>
                <a:tab pos="457200" algn="l"/>
              </a:tabLst>
            </a:pPr>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Mohamad Syafiq Mohamad </a:t>
            </a:r>
            <a:r>
              <a:rPr lang="en-IN" sz="1800" b="1" kern="0" dirty="0" err="1">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Adenan</a:t>
            </a:r>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 et al. “</a:t>
            </a:r>
            <a:r>
              <a:rPr lang="en-IN" sz="1800" b="1"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Smoke Detector</a:t>
            </a:r>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https://doi.org/10.36079/lamintang.ijortas-0301.198</a:t>
            </a: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March 2021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rPr>
              <a:t>In recent decades, numerous studies have focused on enhancing security systems across various domains. A critical challenge faced by security measures is the threat of fire outbreaks in diverse settings such as homes, schools, and factories. To address this concern and mitigate potential damages, the integration of Internet of Things (IoT) technology has become pivotal. This modern system utilizes sensors and switches interconnected for efficient monitoring. Employing an Arduino device alongside a temperature sensor (Flame sensor), this project aims to promptly detect and measure heat intensity in the event of a fire, serving as an early alarm system. This proactive approach is crucial given the time constraints associated with traditional fire station response times. The sensors play a pivotal role in providing timely notifications to mobile phones, enabling swift and informed action to prevent extensive damage in the event of a fire outbreak</a:t>
            </a:r>
          </a:p>
          <a:p>
            <a:endParaRPr lang="en-IN" sz="2000" dirty="0"/>
          </a:p>
        </p:txBody>
      </p:sp>
      <p:sp>
        <p:nvSpPr>
          <p:cNvPr id="4" name="Footer Placeholder 3">
            <a:extLst>
              <a:ext uri="{FF2B5EF4-FFF2-40B4-BE49-F238E27FC236}">
                <a16:creationId xmlns:a16="http://schemas.microsoft.com/office/drawing/2014/main" id="{E5F475A5-F4A1-8FBC-5473-2BD96E511E30}"/>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A38D2257-9FC7-C608-9A94-91BF826EC5E1}"/>
              </a:ext>
            </a:extLst>
          </p:cNvPr>
          <p:cNvSpPr>
            <a:spLocks noGrp="1"/>
          </p:cNvSpPr>
          <p:nvPr>
            <p:ph type="sldNum" sz="quarter" idx="12"/>
          </p:nvPr>
        </p:nvSpPr>
        <p:spPr/>
        <p:txBody>
          <a:bodyPr/>
          <a:lstStyle/>
          <a:p>
            <a:fld id="{5E85C127-A936-4B66-94AA-8A35A27B75EE}" type="slidenum">
              <a:rPr lang="en-IN" smtClean="0"/>
              <a:t>13</a:t>
            </a:fld>
            <a:endParaRPr lang="en-IN"/>
          </a:p>
        </p:txBody>
      </p:sp>
    </p:spTree>
    <p:extLst>
      <p:ext uri="{BB962C8B-B14F-4D97-AF65-F5344CB8AC3E}">
        <p14:creationId xmlns:p14="http://schemas.microsoft.com/office/powerpoint/2010/main" val="200189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9315-7566-578C-618E-0486F96D54B7}"/>
              </a:ext>
            </a:extLst>
          </p:cNvPr>
          <p:cNvSpPr>
            <a:spLocks noGrp="1"/>
          </p:cNvSpPr>
          <p:nvPr>
            <p:ph type="title"/>
          </p:nvPr>
        </p:nvSpPr>
        <p:spPr>
          <a:xfrm rot="5400000" flipH="1">
            <a:off x="5802910" y="53189"/>
            <a:ext cx="45719" cy="1524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89598F6-4A86-103D-00EE-ED4EDA453DE9}"/>
              </a:ext>
            </a:extLst>
          </p:cNvPr>
          <p:cNvSpPr>
            <a:spLocks noGrp="1"/>
          </p:cNvSpPr>
          <p:nvPr>
            <p:ph idx="1"/>
          </p:nvPr>
        </p:nvSpPr>
        <p:spPr>
          <a:xfrm>
            <a:off x="838200" y="923025"/>
            <a:ext cx="10515600" cy="5253937"/>
          </a:xfrm>
        </p:spPr>
        <p:txBody>
          <a:bodyPr/>
          <a:lstStyle/>
          <a:p>
            <a:pPr marL="342900" lvl="0" indent="-342900" algn="just">
              <a:lnSpc>
                <a:spcPct val="107000"/>
              </a:lnSpc>
              <a:spcAft>
                <a:spcPts val="750"/>
              </a:spcAft>
              <a:buFont typeface="Symbol" panose="05050102010706020507" pitchFamily="18" charset="2"/>
              <a:buChar char=""/>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Nikhil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Komalapati</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a:t>
            </a:r>
            <a:r>
              <a:rPr lang="en-IN" sz="1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Smart Fire Detection and Surveillance System Using IOT</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2021 International Conference on Artificial Intelligence and Smart Systems (ICAIS)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750"/>
              </a:spcAft>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Fire stands as the most prevalent cause of tragic fatalities, resulting in numerous injuries and a significant surge in death tolls annually. The proposed detection system aims to safeguard individuals from fire hazards by triggering an alarm during emergencies. This involves sending warning messages to a Telegram account, identifying ESP32 movements online and notifying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cellphone</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Customization is achieved through the Arduino IDE. A Telegram bot, created for ESP32, utilizes PIR sensors to issue warning messages via a Telegram account, detecting any movement. Additionally, fire sensors identify visual cues and temperature changes to activate alarms through the Telegram channel</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75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6B2DFC71-BCBE-0E28-CDE1-6EC208579F19}"/>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C0B701AC-142B-14A3-68A7-A6FAE62D31C2}"/>
              </a:ext>
            </a:extLst>
          </p:cNvPr>
          <p:cNvSpPr>
            <a:spLocks noGrp="1"/>
          </p:cNvSpPr>
          <p:nvPr>
            <p:ph type="sldNum" sz="quarter" idx="12"/>
          </p:nvPr>
        </p:nvSpPr>
        <p:spPr/>
        <p:txBody>
          <a:bodyPr/>
          <a:lstStyle/>
          <a:p>
            <a:fld id="{5E85C127-A936-4B66-94AA-8A35A27B75EE}" type="slidenum">
              <a:rPr lang="en-IN" smtClean="0"/>
              <a:t>14</a:t>
            </a:fld>
            <a:endParaRPr lang="en-IN"/>
          </a:p>
        </p:txBody>
      </p:sp>
    </p:spTree>
    <p:extLst>
      <p:ext uri="{BB962C8B-B14F-4D97-AF65-F5344CB8AC3E}">
        <p14:creationId xmlns:p14="http://schemas.microsoft.com/office/powerpoint/2010/main" val="23301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90E9-E2F4-FAF0-D725-D72037325CB9}"/>
              </a:ext>
            </a:extLst>
          </p:cNvPr>
          <p:cNvSpPr>
            <a:spLocks noGrp="1"/>
          </p:cNvSpPr>
          <p:nvPr>
            <p:ph type="title"/>
          </p:nvPr>
        </p:nvSpPr>
        <p:spPr>
          <a:xfrm rot="5400000">
            <a:off x="5224608" y="150245"/>
            <a:ext cx="50320" cy="5751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B4B6FC8-A933-06F4-68C1-FC9F07152D12}"/>
              </a:ext>
            </a:extLst>
          </p:cNvPr>
          <p:cNvSpPr>
            <a:spLocks noGrp="1"/>
          </p:cNvSpPr>
          <p:nvPr>
            <p:ph idx="1"/>
          </p:nvPr>
        </p:nvSpPr>
        <p:spPr>
          <a:xfrm>
            <a:off x="838200" y="1089384"/>
            <a:ext cx="10515600" cy="5087579"/>
          </a:xfrm>
        </p:spPr>
        <p:txBody>
          <a:bodyPr/>
          <a:lstStyle/>
          <a:p>
            <a:pPr marL="342900" lvl="0" indent="-342900" algn="just">
              <a:lnSpc>
                <a:spcPct val="107000"/>
              </a:lnSpc>
              <a:spcAft>
                <a:spcPts val="750"/>
              </a:spcAft>
              <a:buFont typeface="Symbol" panose="05050102010706020507" pitchFamily="18" charset="2"/>
              <a:buChar char=""/>
            </a:pP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Uddesh</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 Naik et al. </a:t>
            </a:r>
            <a:r>
              <a:rPr lang="en-IN" sz="1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i="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Iot</a:t>
            </a:r>
            <a:r>
              <a:rPr lang="en-IN" sz="1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Based Air Pollution Monitoring System</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Journal of Scientific Research &amp; Engineering Trends Volume 9, Issue 3, May-Jun-2023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75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Human health can be significantly impacted by exposure to ambient air pollutants. Consequently, each country establishes health-based standards for specific air pollutants, underscoring the growing importance of detecting and measuring atmospheric contents. Meticulous planning of measurements is crucial, with monitoring station locations being a key factor influencing data representativeness. However, the complexity and substantial costs associated with planning and establishing these stations pose challenges. Air pollution, stemming from increased industrial activities, adversely affects daily life and ecosystem health, highlighting the urgent need for air quality monitoring. This project introduces an IoT-based air pollution monitoring system, classifying geographical areas into industrial, residential, and traffic zones. The system can be deployed at any location, storing measured values in a cloud database, conducting pollution analysis, and displaying pollution levels in real-time.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AFA773A-CF8C-1176-A04F-32AD1A694549}"/>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47936818-5708-6DB7-313C-40246F488288}"/>
              </a:ext>
            </a:extLst>
          </p:cNvPr>
          <p:cNvSpPr>
            <a:spLocks noGrp="1"/>
          </p:cNvSpPr>
          <p:nvPr>
            <p:ph type="sldNum" sz="quarter" idx="12"/>
          </p:nvPr>
        </p:nvSpPr>
        <p:spPr/>
        <p:txBody>
          <a:bodyPr/>
          <a:lstStyle/>
          <a:p>
            <a:fld id="{5E85C127-A936-4B66-94AA-8A35A27B75EE}" type="slidenum">
              <a:rPr lang="en-IN" smtClean="0"/>
              <a:t>15</a:t>
            </a:fld>
            <a:endParaRPr lang="en-IN"/>
          </a:p>
        </p:txBody>
      </p:sp>
    </p:spTree>
    <p:extLst>
      <p:ext uri="{BB962C8B-B14F-4D97-AF65-F5344CB8AC3E}">
        <p14:creationId xmlns:p14="http://schemas.microsoft.com/office/powerpoint/2010/main" val="293767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B35D-5A7D-18B3-9138-DA54DA2A80F7}"/>
              </a:ext>
            </a:extLst>
          </p:cNvPr>
          <p:cNvSpPr>
            <a:spLocks noGrp="1"/>
          </p:cNvSpPr>
          <p:nvPr>
            <p:ph type="title"/>
          </p:nvPr>
        </p:nvSpPr>
        <p:spPr>
          <a:xfrm rot="5400000">
            <a:off x="5645768" y="-2845159"/>
            <a:ext cx="518304" cy="6252084"/>
          </a:xfrm>
        </p:spPr>
        <p:txBody>
          <a:bodyPr>
            <a:normAutofit/>
          </a:bodyPr>
          <a:lstStyle/>
          <a:p>
            <a:endParaRPr lang="en-IN" dirty="0"/>
          </a:p>
        </p:txBody>
      </p:sp>
      <p:sp>
        <p:nvSpPr>
          <p:cNvPr id="3" name="Content Placeholder 2">
            <a:extLst>
              <a:ext uri="{FF2B5EF4-FFF2-40B4-BE49-F238E27FC236}">
                <a16:creationId xmlns:a16="http://schemas.microsoft.com/office/drawing/2014/main" id="{319BD64C-887A-FD8C-E5C0-680D876E4D31}"/>
              </a:ext>
            </a:extLst>
          </p:cNvPr>
          <p:cNvSpPr>
            <a:spLocks noGrp="1"/>
          </p:cNvSpPr>
          <p:nvPr>
            <p:ph idx="1"/>
          </p:nvPr>
        </p:nvSpPr>
        <p:spPr>
          <a:xfrm>
            <a:off x="838200" y="1138687"/>
            <a:ext cx="10515600" cy="5038276"/>
          </a:xfrm>
        </p:spPr>
        <p:txBody>
          <a:bodyPr/>
          <a:lstStyle/>
          <a:p>
            <a:pPr marL="342900" lvl="0" indent="-342900" algn="just">
              <a:lnSpc>
                <a:spcPct val="107000"/>
              </a:lnSpc>
              <a:spcAft>
                <a:spcPts val="750"/>
              </a:spcAft>
              <a:buFont typeface="Symbol" panose="05050102010706020507" pitchFamily="18" charset="2"/>
              <a:buChar char=""/>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 Hura,  L.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Monastyrskii</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IoT-Based Solution for Detection of Air Quality using ESP32</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ISSN 2710 – 1673 Artificial Intelligence 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750"/>
              </a:spcAft>
            </a:pPr>
            <a:b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Air pollution, a global public health crisis, presents a pressing challenge to human well-being, the environment, and the economy. Addressing its adverse effects requires advanced solutions for accurate air quality monitoring. This proposal introduces a real-time IoT-based system, utilizing ESP32 and multiple sensors for various pollutants like CO2, PM2.5, PM10, VOCs, NO2, O3, and SO2. The ESP32's seamless data transmission to cloud servers enables remote monitoring, while its modular design allows versatile deployment in residential, commercial, and industrial settings. The system is complemented by a user-friendly interface, fostering environmental awareness and informed decision-making. Regular maintenance ensures continued accuracy and reliability in real-time air quality management</a:t>
            </a:r>
            <a:r>
              <a:rPr lang="en-IN"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D071878-5B33-127C-504E-BF7AF97903F1}"/>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3CEF4492-C086-0D4D-0E2C-9E095361EB11}"/>
              </a:ext>
            </a:extLst>
          </p:cNvPr>
          <p:cNvSpPr>
            <a:spLocks noGrp="1"/>
          </p:cNvSpPr>
          <p:nvPr>
            <p:ph type="sldNum" sz="quarter" idx="12"/>
          </p:nvPr>
        </p:nvSpPr>
        <p:spPr/>
        <p:txBody>
          <a:bodyPr/>
          <a:lstStyle/>
          <a:p>
            <a:fld id="{5E85C127-A936-4B66-94AA-8A35A27B75EE}" type="slidenum">
              <a:rPr lang="en-IN" smtClean="0"/>
              <a:t>16</a:t>
            </a:fld>
            <a:endParaRPr lang="en-IN"/>
          </a:p>
        </p:txBody>
      </p:sp>
    </p:spTree>
    <p:extLst>
      <p:ext uri="{BB962C8B-B14F-4D97-AF65-F5344CB8AC3E}">
        <p14:creationId xmlns:p14="http://schemas.microsoft.com/office/powerpoint/2010/main" val="214541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D700-D002-5BE4-456C-9DFC071832F6}"/>
              </a:ext>
            </a:extLst>
          </p:cNvPr>
          <p:cNvSpPr>
            <a:spLocks noGrp="1"/>
          </p:cNvSpPr>
          <p:nvPr>
            <p:ph type="title"/>
          </p:nvPr>
        </p:nvSpPr>
        <p:spPr>
          <a:xfrm rot="5400000">
            <a:off x="5915185" y="134307"/>
            <a:ext cx="45719"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0F63C14-5921-2CCA-643C-C5DC1BA3C114}"/>
              </a:ext>
            </a:extLst>
          </p:cNvPr>
          <p:cNvSpPr>
            <a:spLocks noGrp="1"/>
          </p:cNvSpPr>
          <p:nvPr>
            <p:ph idx="1"/>
          </p:nvPr>
        </p:nvSpPr>
        <p:spPr>
          <a:xfrm>
            <a:off x="838200" y="1223183"/>
            <a:ext cx="10515600" cy="5133167"/>
          </a:xfrm>
        </p:spPr>
        <p:txBody>
          <a:bodyPr/>
          <a:lstStyle/>
          <a:p>
            <a:pPr marL="342900" lvl="0" indent="-342900" algn="just">
              <a:lnSpc>
                <a:spcPct val="107000"/>
              </a:lnSpc>
              <a:spcAft>
                <a:spcPts val="75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Umar Muhammad et al. “</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Environmental Condition Measurement system with a mini Weather Station using ESP32”</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u="none" strike="noStrike"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Vol. 21 No. 1 (2023): MEDIA ELEKTRIK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Calibri" panose="020F0502020204030204" pitchFamily="34" charset="0"/>
              </a:rPr>
            </a:br>
            <a:r>
              <a:rPr lang="en-IN" sz="2000" dirty="0">
                <a:effectLst/>
                <a:latin typeface="Times New Roman" panose="02020603050405020304" pitchFamily="18" charset="0"/>
                <a:ea typeface="Calibri" panose="020F0502020204030204" pitchFamily="34" charset="0"/>
              </a:rPr>
              <a:t>Understanding weather conditions is crucial for diverse human activities, impacting agriculture, infrastructure, hydrology, and more. This study focuses on a mini weather station designed to report wind speed, temperature, humidity, and solar radiation. Utilizing sensors like DHT11, anemometer, and pyranometer, the research reveals a 1.4% error for DHT11 indoors, rising to 9% outdoors. The pyranometer exhibits a 3.62% error in direct solar radiation measurement. However, the wind speed sensor's instability signals the necessity for future improvements in research and technology</a:t>
            </a:r>
            <a:endParaRPr lang="en-IN" sz="2000" dirty="0"/>
          </a:p>
        </p:txBody>
      </p:sp>
      <p:sp>
        <p:nvSpPr>
          <p:cNvPr id="4" name="Footer Placeholder 3">
            <a:extLst>
              <a:ext uri="{FF2B5EF4-FFF2-40B4-BE49-F238E27FC236}">
                <a16:creationId xmlns:a16="http://schemas.microsoft.com/office/drawing/2014/main" id="{01D4A9FE-3B21-B664-806D-978E470B5B1F}"/>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1A238060-67C7-3818-B11E-E5014F7D20AB}"/>
              </a:ext>
            </a:extLst>
          </p:cNvPr>
          <p:cNvSpPr>
            <a:spLocks noGrp="1"/>
          </p:cNvSpPr>
          <p:nvPr>
            <p:ph type="sldNum" sz="quarter" idx="12"/>
          </p:nvPr>
        </p:nvSpPr>
        <p:spPr/>
        <p:txBody>
          <a:bodyPr/>
          <a:lstStyle/>
          <a:p>
            <a:fld id="{5E85C127-A936-4B66-94AA-8A35A27B75EE}" type="slidenum">
              <a:rPr lang="en-IN" smtClean="0"/>
              <a:t>17</a:t>
            </a:fld>
            <a:endParaRPr lang="en-IN"/>
          </a:p>
        </p:txBody>
      </p:sp>
    </p:spTree>
    <p:extLst>
      <p:ext uri="{BB962C8B-B14F-4D97-AF65-F5344CB8AC3E}">
        <p14:creationId xmlns:p14="http://schemas.microsoft.com/office/powerpoint/2010/main" val="133981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326855-868C-A8A1-38D6-85713211440A}"/>
              </a:ext>
            </a:extLst>
          </p:cNvPr>
          <p:cNvGraphicFramePr>
            <a:graphicFrameLocks noGrp="1"/>
          </p:cNvGraphicFramePr>
          <p:nvPr>
            <p:extLst>
              <p:ext uri="{D42A27DB-BD31-4B8C-83A1-F6EECF244321}">
                <p14:modId xmlns:p14="http://schemas.microsoft.com/office/powerpoint/2010/main" val="3034653901"/>
              </p:ext>
            </p:extLst>
          </p:nvPr>
        </p:nvGraphicFramePr>
        <p:xfrm>
          <a:off x="1781742" y="394782"/>
          <a:ext cx="8372911" cy="6068436"/>
        </p:xfrm>
        <a:graphic>
          <a:graphicData uri="http://schemas.openxmlformats.org/drawingml/2006/table">
            <a:tbl>
              <a:tblPr firstRow="1" bandRow="1">
                <a:tableStyleId>{5C22544A-7EE6-4342-B048-85BDC9FD1C3A}</a:tableStyleId>
              </a:tblPr>
              <a:tblGrid>
                <a:gridCol w="1317632">
                  <a:extLst>
                    <a:ext uri="{9D8B030D-6E8A-4147-A177-3AD203B41FA5}">
                      <a16:colId xmlns:a16="http://schemas.microsoft.com/office/drawing/2014/main" val="3746251218"/>
                    </a:ext>
                  </a:extLst>
                </a:gridCol>
                <a:gridCol w="2868823">
                  <a:extLst>
                    <a:ext uri="{9D8B030D-6E8A-4147-A177-3AD203B41FA5}">
                      <a16:colId xmlns:a16="http://schemas.microsoft.com/office/drawing/2014/main" val="970965920"/>
                    </a:ext>
                  </a:extLst>
                </a:gridCol>
                <a:gridCol w="1991895">
                  <a:extLst>
                    <a:ext uri="{9D8B030D-6E8A-4147-A177-3AD203B41FA5}">
                      <a16:colId xmlns:a16="http://schemas.microsoft.com/office/drawing/2014/main" val="1278517611"/>
                    </a:ext>
                  </a:extLst>
                </a:gridCol>
                <a:gridCol w="2194561">
                  <a:extLst>
                    <a:ext uri="{9D8B030D-6E8A-4147-A177-3AD203B41FA5}">
                      <a16:colId xmlns:a16="http://schemas.microsoft.com/office/drawing/2014/main" val="3543681646"/>
                    </a:ext>
                  </a:extLst>
                </a:gridCol>
              </a:tblGrid>
              <a:tr h="645660">
                <a:tc>
                  <a:txBody>
                    <a:bodyPr/>
                    <a:lstStyle/>
                    <a:p>
                      <a:pPr algn="ctr"/>
                      <a:r>
                        <a:rPr lang="en-IN" dirty="0">
                          <a:latin typeface="Times New Roman" panose="02020603050405020304" pitchFamily="18" charset="0"/>
                          <a:cs typeface="Times New Roman" panose="02020603050405020304" pitchFamily="18" charset="0"/>
                        </a:rPr>
                        <a:t>SL. NO.</a:t>
                      </a:r>
                    </a:p>
                  </a:txBody>
                  <a:tcPr/>
                </a:tc>
                <a:tc>
                  <a:txBody>
                    <a:bodyPr/>
                    <a:lstStyle/>
                    <a:p>
                      <a:pPr algn="ctr"/>
                      <a:r>
                        <a:rPr lang="en-IN" dirty="0">
                          <a:latin typeface="Times New Roman" panose="02020603050405020304" pitchFamily="18" charset="0"/>
                          <a:cs typeface="Times New Roman" panose="02020603050405020304" pitchFamily="18" charset="0"/>
                        </a:rPr>
                        <a:t>COMPONENTS</a:t>
                      </a:r>
                    </a:p>
                  </a:txBody>
                  <a:tcPr/>
                </a:tc>
                <a:tc>
                  <a:txBody>
                    <a:bodyPr/>
                    <a:lstStyle/>
                    <a:p>
                      <a:pPr algn="ctr"/>
                      <a:r>
                        <a:rPr lang="en-IN" dirty="0">
                          <a:latin typeface="Times New Roman" panose="02020603050405020304" pitchFamily="18" charset="0"/>
                          <a:cs typeface="Times New Roman" panose="02020603050405020304" pitchFamily="18" charset="0"/>
                        </a:rPr>
                        <a:t>QUANTITY</a:t>
                      </a:r>
                    </a:p>
                  </a:txBody>
                  <a:tcPr/>
                </a:tc>
                <a:tc>
                  <a:txBody>
                    <a:bodyPr/>
                    <a:lstStyle/>
                    <a:p>
                      <a:pPr algn="ctr"/>
                      <a:r>
                        <a:rPr lang="en-IN" dirty="0">
                          <a:latin typeface="Times New Roman" panose="02020603050405020304" pitchFamily="18" charset="0"/>
                          <a:cs typeface="Times New Roman" panose="02020603050405020304" pitchFamily="18" charset="0"/>
                        </a:rPr>
                        <a:t>COST OF MATERIAL</a:t>
                      </a:r>
                    </a:p>
                  </a:txBody>
                  <a:tcPr/>
                </a:tc>
                <a:extLst>
                  <a:ext uri="{0D108BD9-81ED-4DB2-BD59-A6C34878D82A}">
                    <a16:rowId xmlns:a16="http://schemas.microsoft.com/office/drawing/2014/main" val="2606844226"/>
                  </a:ext>
                </a:extLst>
              </a:tr>
              <a:tr h="522578">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ESP32 </a:t>
                      </a:r>
                    </a:p>
                  </a:txBody>
                  <a:tcPr/>
                </a:tc>
                <a:tc>
                  <a:txBody>
                    <a:bodyPr/>
                    <a:lstStyle/>
                    <a:p>
                      <a:pPr algn="ctr"/>
                      <a:r>
                        <a:rPr lang="en-IN" dirty="0">
                          <a:latin typeface="Times New Roman" panose="02020603050405020304" pitchFamily="18" charset="0"/>
                          <a:cs typeface="Times New Roman" panose="02020603050405020304" pitchFamily="18" charset="0"/>
                        </a:rPr>
                        <a:t>1 </a:t>
                      </a:r>
                    </a:p>
                  </a:txBody>
                  <a:tcPr/>
                </a:tc>
                <a:tc>
                  <a:txBody>
                    <a:bodyPr/>
                    <a:lstStyle/>
                    <a:p>
                      <a:pPr algn="ctr"/>
                      <a:r>
                        <a:rPr lang="en-IN" dirty="0">
                          <a:latin typeface="Times New Roman" panose="02020603050405020304" pitchFamily="18" charset="0"/>
                          <a:cs typeface="Times New Roman" panose="02020603050405020304" pitchFamily="18" charset="0"/>
                        </a:rPr>
                        <a:t>Rs 799/-</a:t>
                      </a:r>
                    </a:p>
                  </a:txBody>
                  <a:tcPr/>
                </a:tc>
                <a:extLst>
                  <a:ext uri="{0D108BD9-81ED-4DB2-BD59-A6C34878D82A}">
                    <a16:rowId xmlns:a16="http://schemas.microsoft.com/office/drawing/2014/main" val="1252318840"/>
                  </a:ext>
                </a:extLst>
              </a:tr>
              <a:tr h="48457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BMP180</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37/-</a:t>
                      </a:r>
                    </a:p>
                  </a:txBody>
                  <a:tcPr/>
                </a:tc>
                <a:extLst>
                  <a:ext uri="{0D108BD9-81ED-4DB2-BD59-A6C34878D82A}">
                    <a16:rowId xmlns:a16="http://schemas.microsoft.com/office/drawing/2014/main" val="2022102944"/>
                  </a:ext>
                </a:extLst>
              </a:tr>
              <a:tr h="522578">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LCD 16*2 I2C</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159/-</a:t>
                      </a:r>
                    </a:p>
                  </a:txBody>
                  <a:tcPr/>
                </a:tc>
                <a:extLst>
                  <a:ext uri="{0D108BD9-81ED-4DB2-BD59-A6C34878D82A}">
                    <a16:rowId xmlns:a16="http://schemas.microsoft.com/office/drawing/2014/main" val="1513734729"/>
                  </a:ext>
                </a:extLst>
              </a:tr>
              <a:tr h="522578">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MQ135</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102/-</a:t>
                      </a:r>
                    </a:p>
                  </a:txBody>
                  <a:tcPr/>
                </a:tc>
                <a:extLst>
                  <a:ext uri="{0D108BD9-81ED-4DB2-BD59-A6C34878D82A}">
                    <a16:rowId xmlns:a16="http://schemas.microsoft.com/office/drawing/2014/main" val="3462962918"/>
                  </a:ext>
                </a:extLst>
              </a:tr>
              <a:tr h="522578">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DHT22/11</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66/-</a:t>
                      </a:r>
                    </a:p>
                  </a:txBody>
                  <a:tcPr/>
                </a:tc>
                <a:extLst>
                  <a:ext uri="{0D108BD9-81ED-4DB2-BD59-A6C34878D82A}">
                    <a16:rowId xmlns:a16="http://schemas.microsoft.com/office/drawing/2014/main" val="1523642919"/>
                  </a:ext>
                </a:extLst>
              </a:tr>
              <a:tr h="522578">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470 Ohm Resistor</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2/-</a:t>
                      </a:r>
                    </a:p>
                  </a:txBody>
                  <a:tcPr/>
                </a:tc>
                <a:extLst>
                  <a:ext uri="{0D108BD9-81ED-4DB2-BD59-A6C34878D82A}">
                    <a16:rowId xmlns:a16="http://schemas.microsoft.com/office/drawing/2014/main" val="3911587885"/>
                  </a:ext>
                </a:extLst>
              </a:tr>
              <a:tr h="522578">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1k Ohm Resistor</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Rs 2/-</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3409882"/>
                  </a:ext>
                </a:extLst>
              </a:tr>
              <a:tr h="522578">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10k Ohm Resistor</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Rs 2/-</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5065203"/>
                  </a:ext>
                </a:extLst>
              </a:tr>
              <a:tr h="522578">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dirty="0">
                          <a:latin typeface="Times New Roman" panose="02020603050405020304" pitchFamily="18" charset="0"/>
                          <a:cs typeface="Times New Roman" panose="02020603050405020304" pitchFamily="18" charset="0"/>
                        </a:rPr>
                        <a:t>USB Micro-B cable</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Rs 99/-</a:t>
                      </a:r>
                    </a:p>
                  </a:txBody>
                  <a:tcPr/>
                </a:tc>
                <a:extLst>
                  <a:ext uri="{0D108BD9-81ED-4DB2-BD59-A6C34878D82A}">
                    <a16:rowId xmlns:a16="http://schemas.microsoft.com/office/drawing/2014/main" val="3751702161"/>
                  </a:ext>
                </a:extLst>
              </a:tr>
              <a:tr h="522578">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TOTAL</a:t>
                      </a:r>
                    </a:p>
                  </a:txBody>
                  <a:tcPr/>
                </a:tc>
                <a:tc>
                  <a:txBody>
                    <a:bodyPr/>
                    <a:lstStyle/>
                    <a:p>
                      <a:pPr algn="ctr"/>
                      <a:r>
                        <a:rPr lang="en-IN" dirty="0">
                          <a:latin typeface="Times New Roman" panose="02020603050405020304" pitchFamily="18" charset="0"/>
                          <a:cs typeface="Times New Roman" panose="02020603050405020304" pitchFamily="18" charset="0"/>
                        </a:rPr>
                        <a:t>Rs 1269/-</a:t>
                      </a:r>
                    </a:p>
                  </a:txBody>
                  <a:tcPr/>
                </a:tc>
                <a:extLst>
                  <a:ext uri="{0D108BD9-81ED-4DB2-BD59-A6C34878D82A}">
                    <a16:rowId xmlns:a16="http://schemas.microsoft.com/office/drawing/2014/main" val="1969015893"/>
                  </a:ext>
                </a:extLst>
              </a:tr>
            </a:tbl>
          </a:graphicData>
        </a:graphic>
      </p:graphicFrame>
      <p:sp>
        <p:nvSpPr>
          <p:cNvPr id="4" name="Slide Number Placeholder 3">
            <a:extLst>
              <a:ext uri="{FF2B5EF4-FFF2-40B4-BE49-F238E27FC236}">
                <a16:creationId xmlns:a16="http://schemas.microsoft.com/office/drawing/2014/main" id="{55BE95D0-2BE1-CAB9-7457-759F77220CEA}"/>
              </a:ext>
            </a:extLst>
          </p:cNvPr>
          <p:cNvSpPr>
            <a:spLocks noGrp="1"/>
          </p:cNvSpPr>
          <p:nvPr>
            <p:ph type="sldNum" sz="quarter" idx="12"/>
          </p:nvPr>
        </p:nvSpPr>
        <p:spPr/>
        <p:txBody>
          <a:bodyPr/>
          <a:lstStyle/>
          <a:p>
            <a:fld id="{5E85C127-A936-4B66-94AA-8A35A27B75EE}" type="slidenum">
              <a:rPr lang="en-IN" sz="1400" smtClean="0"/>
              <a:t>18</a:t>
            </a:fld>
            <a:endParaRPr lang="en-IN" sz="1400" dirty="0"/>
          </a:p>
        </p:txBody>
      </p:sp>
      <p:sp>
        <p:nvSpPr>
          <p:cNvPr id="5" name="Footer Placeholder 4">
            <a:extLst>
              <a:ext uri="{FF2B5EF4-FFF2-40B4-BE49-F238E27FC236}">
                <a16:creationId xmlns:a16="http://schemas.microsoft.com/office/drawing/2014/main" id="{8EC06EEE-0699-33A1-C9AF-38F4444CF8C5}"/>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134252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A7E5-EEFF-1449-5E8A-D479F8D2D049}"/>
              </a:ext>
            </a:extLst>
          </p:cNvPr>
          <p:cNvSpPr>
            <a:spLocks noGrp="1"/>
          </p:cNvSpPr>
          <p:nvPr>
            <p:ph type="title"/>
          </p:nvPr>
        </p:nvSpPr>
        <p:spPr>
          <a:xfrm>
            <a:off x="838200" y="365125"/>
            <a:ext cx="10515600" cy="5679540"/>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4F526471-0CB3-C775-6C47-DF6385C310F0}"/>
              </a:ext>
            </a:extLst>
          </p:cNvPr>
          <p:cNvSpPr>
            <a:spLocks noGrp="1"/>
          </p:cNvSpPr>
          <p:nvPr>
            <p:ph type="sldNum" sz="quarter" idx="12"/>
          </p:nvPr>
        </p:nvSpPr>
        <p:spPr/>
        <p:txBody>
          <a:bodyPr/>
          <a:lstStyle/>
          <a:p>
            <a:fld id="{5E85C127-A936-4B66-94AA-8A35A27B75EE}" type="slidenum">
              <a:rPr lang="en-IN" sz="1400" smtClean="0"/>
              <a:t>19</a:t>
            </a:fld>
            <a:endParaRPr lang="en-IN" sz="1400" dirty="0"/>
          </a:p>
        </p:txBody>
      </p:sp>
      <p:sp>
        <p:nvSpPr>
          <p:cNvPr id="5" name="Footer Placeholder 4">
            <a:extLst>
              <a:ext uri="{FF2B5EF4-FFF2-40B4-BE49-F238E27FC236}">
                <a16:creationId xmlns:a16="http://schemas.microsoft.com/office/drawing/2014/main" id="{33B9AA22-AFF4-015C-0FC2-6F64250F9C54}"/>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372423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C51C-5994-5D9F-AA76-DE886D57386F}"/>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97B8D7F-ED5B-2988-2D88-5CB497F4EABC}"/>
              </a:ext>
            </a:extLst>
          </p:cNvPr>
          <p:cNvSpPr>
            <a:spLocks noGrp="1"/>
          </p:cNvSpPr>
          <p:nvPr>
            <p:ph idx="1"/>
          </p:nvPr>
        </p:nvSpPr>
        <p:spPr/>
        <p:txBody>
          <a:bodyPr>
            <a:normAutofit/>
          </a:bodyPr>
          <a:lstStyle/>
          <a:p>
            <a:pPr algn="just"/>
            <a:r>
              <a:rPr lang="en-IN" sz="2600" dirty="0">
                <a:latin typeface="Times New Roman" panose="02020603050405020304" pitchFamily="18" charset="0"/>
                <a:cs typeface="Times New Roman" panose="02020603050405020304" pitchFamily="18" charset="0"/>
              </a:rPr>
              <a:t>INTRODUCTION</a:t>
            </a:r>
          </a:p>
          <a:p>
            <a:pPr algn="just"/>
            <a:r>
              <a:rPr lang="en-IN" sz="2600" dirty="0">
                <a:latin typeface="Times New Roman" panose="02020603050405020304" pitchFamily="18" charset="0"/>
                <a:cs typeface="Times New Roman" panose="02020603050405020304" pitchFamily="18" charset="0"/>
              </a:rPr>
              <a:t>OBJECTIVE</a:t>
            </a:r>
          </a:p>
          <a:p>
            <a:pPr algn="just"/>
            <a:r>
              <a:rPr lang="en-IN" sz="2600" dirty="0">
                <a:latin typeface="Times New Roman" panose="02020603050405020304" pitchFamily="18" charset="0"/>
                <a:cs typeface="Times New Roman" panose="02020603050405020304" pitchFamily="18" charset="0"/>
              </a:rPr>
              <a:t>BLOCK DIAGRAM</a:t>
            </a:r>
          </a:p>
          <a:p>
            <a:pPr algn="just"/>
            <a:r>
              <a:rPr lang="en-IN" sz="2600" dirty="0">
                <a:latin typeface="Times New Roman" panose="02020603050405020304" pitchFamily="18" charset="0"/>
                <a:cs typeface="Times New Roman" panose="02020603050405020304" pitchFamily="18" charset="0"/>
              </a:rPr>
              <a:t>NOVELTY</a:t>
            </a:r>
          </a:p>
          <a:p>
            <a:pPr algn="just"/>
            <a:r>
              <a:rPr lang="en-IN" sz="2600" dirty="0">
                <a:latin typeface="Times New Roman" panose="02020603050405020304" pitchFamily="18" charset="0"/>
                <a:cs typeface="Times New Roman" panose="02020603050405020304" pitchFamily="18" charset="0"/>
              </a:rPr>
              <a:t>CIRCUIT DIAGRAM</a:t>
            </a:r>
          </a:p>
          <a:p>
            <a:pPr algn="just"/>
            <a:r>
              <a:rPr lang="en-IN" sz="2600" dirty="0">
                <a:latin typeface="Times New Roman" panose="02020603050405020304" pitchFamily="18" charset="0"/>
                <a:cs typeface="Times New Roman" panose="02020603050405020304" pitchFamily="18" charset="0"/>
              </a:rPr>
              <a:t>COST OF MATERIALS</a:t>
            </a:r>
          </a:p>
        </p:txBody>
      </p:sp>
      <p:sp>
        <p:nvSpPr>
          <p:cNvPr id="5" name="Slide Number Placeholder 4">
            <a:extLst>
              <a:ext uri="{FF2B5EF4-FFF2-40B4-BE49-F238E27FC236}">
                <a16:creationId xmlns:a16="http://schemas.microsoft.com/office/drawing/2014/main" id="{AB4C4521-0845-48E0-68EA-2863D2FE3742}"/>
              </a:ext>
            </a:extLst>
          </p:cNvPr>
          <p:cNvSpPr>
            <a:spLocks noGrp="1"/>
          </p:cNvSpPr>
          <p:nvPr>
            <p:ph type="sldNum" sz="quarter" idx="12"/>
          </p:nvPr>
        </p:nvSpPr>
        <p:spPr/>
        <p:txBody>
          <a:bodyPr/>
          <a:lstStyle/>
          <a:p>
            <a:fld id="{5E85C127-A936-4B66-94AA-8A35A27B75EE}" type="slidenum">
              <a:rPr lang="en-IN" sz="1400" smtClean="0"/>
              <a:t>2</a:t>
            </a:fld>
            <a:endParaRPr lang="en-IN" sz="1400" dirty="0"/>
          </a:p>
        </p:txBody>
      </p:sp>
      <p:sp>
        <p:nvSpPr>
          <p:cNvPr id="6" name="Footer Placeholder 5">
            <a:extLst>
              <a:ext uri="{FF2B5EF4-FFF2-40B4-BE49-F238E27FC236}">
                <a16:creationId xmlns:a16="http://schemas.microsoft.com/office/drawing/2014/main" id="{9BF18A4B-A35E-B136-FA96-C6764E90E124}"/>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83913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310B-D51F-E60C-40D8-E67FA951EED7}"/>
              </a:ext>
            </a:extLst>
          </p:cNvPr>
          <p:cNvSpPr>
            <a:spLocks noGrp="1"/>
          </p:cNvSpPr>
          <p:nvPr>
            <p:ph type="title"/>
          </p:nvPr>
        </p:nvSpPr>
        <p:spPr>
          <a:xfrm>
            <a:off x="838200" y="365126"/>
            <a:ext cx="10515600" cy="1030538"/>
          </a:xfrm>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4CD2E4E-04F6-67AF-10AA-BFDD54CB85E8}"/>
              </a:ext>
            </a:extLst>
          </p:cNvPr>
          <p:cNvSpPr>
            <a:spLocks noGrp="1"/>
          </p:cNvSpPr>
          <p:nvPr>
            <p:ph idx="1"/>
          </p:nvPr>
        </p:nvSpPr>
        <p:spPr>
          <a:xfrm>
            <a:off x="838200" y="1395664"/>
            <a:ext cx="10515600" cy="4781299"/>
          </a:xfrm>
        </p:spPr>
        <p:txBody>
          <a:bodyPr>
            <a:normAutofit/>
          </a:bodyPr>
          <a:lstStyle/>
          <a:p>
            <a:endParaRPr lang="en-US" sz="18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 primary goal is to create a sophisticated, adaptive, and connected system that goes beyond traditional fire detection methods .</a:t>
            </a:r>
          </a:p>
          <a:p>
            <a:pPr algn="just"/>
            <a:r>
              <a:rPr lang="en-US" sz="2600" dirty="0">
                <a:latin typeface="Times New Roman" panose="02020603050405020304" pitchFamily="18" charset="0"/>
                <a:cs typeface="Times New Roman" panose="02020603050405020304" pitchFamily="18" charset="0"/>
              </a:rPr>
              <a:t> By empowering users with timely information, the system aims to facilitate effective decision-making during emergencies, contributing to enhanced overall safety and well-being.</a:t>
            </a:r>
          </a:p>
          <a:p>
            <a:pPr algn="just"/>
            <a:r>
              <a:rPr lang="en-US" sz="2600" dirty="0">
                <a:latin typeface="Times New Roman" panose="02020603050405020304" pitchFamily="18" charset="0"/>
                <a:cs typeface="Times New Roman" panose="02020603050405020304" pitchFamily="18" charset="0"/>
              </a:rPr>
              <a:t>Additionally, it incorporates a weather station to enhance fire risk assessments and improve overall safety measures.</a:t>
            </a:r>
          </a:p>
          <a:p>
            <a:pPr algn="just"/>
            <a:r>
              <a:rPr lang="en-US" sz="2600" dirty="0">
                <a:latin typeface="Times New Roman" panose="02020603050405020304" pitchFamily="18" charset="0"/>
                <a:cs typeface="Times New Roman" panose="02020603050405020304" pitchFamily="18" charset="0"/>
              </a:rPr>
              <a:t>It aims to empower users with timely information for effective decision-making during emergencies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9E4C90-7B47-AB1F-DBAB-AF6DB9D45506}"/>
              </a:ext>
            </a:extLst>
          </p:cNvPr>
          <p:cNvSpPr>
            <a:spLocks noGrp="1"/>
          </p:cNvSpPr>
          <p:nvPr>
            <p:ph type="sldNum" sz="quarter" idx="12"/>
          </p:nvPr>
        </p:nvSpPr>
        <p:spPr/>
        <p:txBody>
          <a:bodyPr/>
          <a:lstStyle/>
          <a:p>
            <a:fld id="{5E85C127-A936-4B66-94AA-8A35A27B75EE}" type="slidenum">
              <a:rPr lang="en-IN" sz="1400" smtClean="0"/>
              <a:t>3</a:t>
            </a:fld>
            <a:endParaRPr lang="en-IN" sz="1400" dirty="0"/>
          </a:p>
        </p:txBody>
      </p:sp>
      <p:sp>
        <p:nvSpPr>
          <p:cNvPr id="6" name="Footer Placeholder 5">
            <a:extLst>
              <a:ext uri="{FF2B5EF4-FFF2-40B4-BE49-F238E27FC236}">
                <a16:creationId xmlns:a16="http://schemas.microsoft.com/office/drawing/2014/main" id="{9C4C6A4E-4BC4-9B32-1EEE-545AEE7C7B41}"/>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397264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C9F0-9E4C-7E1E-BFE3-E62AF5A79757}"/>
              </a:ext>
            </a:extLst>
          </p:cNvPr>
          <p:cNvSpPr>
            <a:spLocks noGrp="1"/>
          </p:cNvSpPr>
          <p:nvPr>
            <p:ph type="title"/>
          </p:nvPr>
        </p:nvSpPr>
        <p:spPr>
          <a:xfrm>
            <a:off x="838200" y="365126"/>
            <a:ext cx="10515600" cy="1078664"/>
          </a:xfrm>
        </p:spPr>
        <p:txBody>
          <a:bodyPr>
            <a:normAutofit/>
          </a:bodyPr>
          <a:lstStyle/>
          <a:p>
            <a:pPr algn="ctr"/>
            <a:r>
              <a:rPr lang="en-IN" sz="32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1681BE0-9878-51C4-2C35-738DDE7137C1}"/>
              </a:ext>
            </a:extLst>
          </p:cNvPr>
          <p:cNvSpPr>
            <a:spLocks noGrp="1"/>
          </p:cNvSpPr>
          <p:nvPr>
            <p:ph idx="1"/>
          </p:nvPr>
        </p:nvSpPr>
        <p:spPr>
          <a:xfrm>
            <a:off x="838200" y="1568918"/>
            <a:ext cx="10515600" cy="4608045"/>
          </a:xfrm>
        </p:spPr>
        <p:txBody>
          <a:bodyPr>
            <a:normAutofit lnSpcReduction="10000"/>
          </a:bodyPr>
          <a:lstStyle/>
          <a:p>
            <a:pPr algn="just"/>
            <a:r>
              <a:rPr lang="en-IN" sz="2600" kern="0" dirty="0">
                <a:effectLst/>
                <a:latin typeface="Times New Roman" panose="02020603050405020304" pitchFamily="18" charset="0"/>
                <a:ea typeface="Calibri" panose="020F0502020204030204" pitchFamily="34" charset="0"/>
                <a:cs typeface="Times New Roman" panose="02020603050405020304" pitchFamily="18" charset="0"/>
              </a:rPr>
              <a:t>Air Quality Monitoring: The objective of the pollution detection and notification system using ESP32 is to create a device capable of monitoring air quality and alerting users when pollution levels exceed predefined thresholds. </a:t>
            </a:r>
          </a:p>
          <a:p>
            <a:pPr algn="just"/>
            <a:r>
              <a:rPr lang="en-US" sz="2600" kern="0" dirty="0">
                <a:latin typeface="Times New Roman" panose="02020603050405020304" pitchFamily="18" charset="0"/>
                <a:ea typeface="Calibri" panose="020F0502020204030204" pitchFamily="34" charset="0"/>
                <a:cs typeface="Times New Roman" panose="02020603050405020304" pitchFamily="18" charset="0"/>
              </a:rPr>
              <a:t>Early Warning System: Provide an early warning to occupants in case of a potential fire hazard, allowing them to take prompt action and evacuate the premises.</a:t>
            </a:r>
            <a:endParaRPr lang="en-IN" sz="2600" kern="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Remote Monitoring: Enable remote monitoring of the smoke detector status and alerts through the ESP32, allowing users to receive notifications on their mobile devices or other connected platform.</a:t>
            </a:r>
          </a:p>
          <a:p>
            <a:pPr algn="just"/>
            <a:r>
              <a:rPr lang="en-US" sz="2600" dirty="0">
                <a:latin typeface="Times New Roman" panose="02020603050405020304" pitchFamily="18" charset="0"/>
                <a:cs typeface="Times New Roman" panose="02020603050405020304" pitchFamily="18" charset="0"/>
              </a:rPr>
              <a:t>Multi-Sensor Capabilities: Incorporate additional sensors, such as temperature and humidity sensors, to enhance the overall fire detection capabilities and provide a more comprehensive view of the environment.</a:t>
            </a:r>
          </a:p>
          <a:p>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80C8EDD-B30A-6E42-534D-3688CA730798}"/>
              </a:ext>
            </a:extLst>
          </p:cNvPr>
          <p:cNvSpPr>
            <a:spLocks noGrp="1"/>
          </p:cNvSpPr>
          <p:nvPr>
            <p:ph type="sldNum" sz="quarter" idx="12"/>
          </p:nvPr>
        </p:nvSpPr>
        <p:spPr/>
        <p:txBody>
          <a:bodyPr/>
          <a:lstStyle/>
          <a:p>
            <a:fld id="{5E85C127-A936-4B66-94AA-8A35A27B75EE}" type="slidenum">
              <a:rPr lang="en-IN" sz="1400" smtClean="0"/>
              <a:t>4</a:t>
            </a:fld>
            <a:endParaRPr lang="en-IN" sz="1400" dirty="0"/>
          </a:p>
        </p:txBody>
      </p:sp>
      <p:sp>
        <p:nvSpPr>
          <p:cNvPr id="6" name="Footer Placeholder 5">
            <a:extLst>
              <a:ext uri="{FF2B5EF4-FFF2-40B4-BE49-F238E27FC236}">
                <a16:creationId xmlns:a16="http://schemas.microsoft.com/office/drawing/2014/main" id="{7866E310-83F9-D64F-F978-5F1454CBA3D2}"/>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54298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8765-41B9-AC40-9A0E-17B769096690}"/>
              </a:ext>
            </a:extLst>
          </p:cNvPr>
          <p:cNvSpPr>
            <a:spLocks noGrp="1"/>
          </p:cNvSpPr>
          <p:nvPr>
            <p:ph type="title"/>
          </p:nvPr>
        </p:nvSpPr>
        <p:spPr>
          <a:xfrm>
            <a:off x="838199" y="-161086"/>
            <a:ext cx="10515600" cy="808067"/>
          </a:xfrm>
        </p:spPr>
        <p:txBody>
          <a:bodyPr/>
          <a:lstStyle/>
          <a:p>
            <a:pPr algn="ctr"/>
            <a:r>
              <a:rPr lang="en-IN" b="1" dirty="0">
                <a:latin typeface="Times New Roman" panose="02020603050405020304" pitchFamily="18" charset="0"/>
                <a:cs typeface="Times New Roman" panose="02020603050405020304" pitchFamily="18" charset="0"/>
              </a:rPr>
              <a:t>Review Of Literature</a:t>
            </a:r>
          </a:p>
        </p:txBody>
      </p:sp>
      <p:graphicFrame>
        <p:nvGraphicFramePr>
          <p:cNvPr id="6" name="Content Placeholder 5">
            <a:extLst>
              <a:ext uri="{FF2B5EF4-FFF2-40B4-BE49-F238E27FC236}">
                <a16:creationId xmlns:a16="http://schemas.microsoft.com/office/drawing/2014/main" id="{61ADE79F-4486-B8E3-EEEF-C4AB95286E13}"/>
              </a:ext>
            </a:extLst>
          </p:cNvPr>
          <p:cNvGraphicFramePr>
            <a:graphicFrameLocks noGrp="1"/>
          </p:cNvGraphicFramePr>
          <p:nvPr>
            <p:ph idx="1"/>
            <p:extLst>
              <p:ext uri="{D42A27DB-BD31-4B8C-83A1-F6EECF244321}">
                <p14:modId xmlns:p14="http://schemas.microsoft.com/office/powerpoint/2010/main" val="388293546"/>
              </p:ext>
            </p:extLst>
          </p:nvPr>
        </p:nvGraphicFramePr>
        <p:xfrm>
          <a:off x="278920" y="805246"/>
          <a:ext cx="11634158" cy="5958590"/>
        </p:xfrm>
        <a:graphic>
          <a:graphicData uri="http://schemas.openxmlformats.org/drawingml/2006/table">
            <a:tbl>
              <a:tblPr firstRow="1" bandRow="1">
                <a:tableStyleId>{5940675A-B579-460E-94D1-54222C63F5DA}</a:tableStyleId>
              </a:tblPr>
              <a:tblGrid>
                <a:gridCol w="485153">
                  <a:extLst>
                    <a:ext uri="{9D8B030D-6E8A-4147-A177-3AD203B41FA5}">
                      <a16:colId xmlns:a16="http://schemas.microsoft.com/office/drawing/2014/main" val="3890523777"/>
                    </a:ext>
                  </a:extLst>
                </a:gridCol>
                <a:gridCol w="2140124">
                  <a:extLst>
                    <a:ext uri="{9D8B030D-6E8A-4147-A177-3AD203B41FA5}">
                      <a16:colId xmlns:a16="http://schemas.microsoft.com/office/drawing/2014/main" val="1397220512"/>
                    </a:ext>
                  </a:extLst>
                </a:gridCol>
                <a:gridCol w="2423334">
                  <a:extLst>
                    <a:ext uri="{9D8B030D-6E8A-4147-A177-3AD203B41FA5}">
                      <a16:colId xmlns:a16="http://schemas.microsoft.com/office/drawing/2014/main" val="2797938408"/>
                    </a:ext>
                  </a:extLst>
                </a:gridCol>
                <a:gridCol w="2781297">
                  <a:extLst>
                    <a:ext uri="{9D8B030D-6E8A-4147-A177-3AD203B41FA5}">
                      <a16:colId xmlns:a16="http://schemas.microsoft.com/office/drawing/2014/main" val="768897599"/>
                    </a:ext>
                  </a:extLst>
                </a:gridCol>
                <a:gridCol w="1750892">
                  <a:extLst>
                    <a:ext uri="{9D8B030D-6E8A-4147-A177-3AD203B41FA5}">
                      <a16:colId xmlns:a16="http://schemas.microsoft.com/office/drawing/2014/main" val="3724461625"/>
                    </a:ext>
                  </a:extLst>
                </a:gridCol>
                <a:gridCol w="2053358">
                  <a:extLst>
                    <a:ext uri="{9D8B030D-6E8A-4147-A177-3AD203B41FA5}">
                      <a16:colId xmlns:a16="http://schemas.microsoft.com/office/drawing/2014/main" val="1420108374"/>
                    </a:ext>
                  </a:extLst>
                </a:gridCol>
              </a:tblGrid>
              <a:tr h="639896">
                <a:tc>
                  <a:txBody>
                    <a:bodyPr/>
                    <a:lstStyle/>
                    <a:p>
                      <a:r>
                        <a:rPr lang="en-IN" dirty="0">
                          <a:latin typeface="Times New Roman" panose="02020603050405020304" pitchFamily="18" charset="0"/>
                          <a:cs typeface="Times New Roman" panose="02020603050405020304" pitchFamily="18" charset="0"/>
                        </a:rPr>
                        <a:t>Sl. no</a:t>
                      </a:r>
                    </a:p>
                  </a:txBody>
                  <a:tcPr>
                    <a:lnR w="12700" cap="flat" cmpd="sng" algn="ctr">
                      <a:solidFill>
                        <a:schemeClr val="tx1"/>
                      </a:solidFill>
                      <a:prstDash val="solid"/>
                      <a:round/>
                      <a:headEnd type="none" w="med" len="med"/>
                      <a:tailEnd type="none" w="med" len="med"/>
                    </a:lnR>
                  </a:tcPr>
                </a:tc>
                <a:tc>
                  <a:txBody>
                    <a:bodyPr/>
                    <a:lstStyle/>
                    <a:p>
                      <a:pPr algn="ctr"/>
                      <a:r>
                        <a:rPr lang="en-IN" dirty="0">
                          <a:latin typeface="Times New Roman" panose="02020603050405020304" pitchFamily="18" charset="0"/>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Title</a:t>
                      </a:r>
                    </a:p>
                  </a:txBody>
                  <a:tcPr>
                    <a:lnL w="12700" cap="flat" cmpd="sng" algn="ctr">
                      <a:solidFill>
                        <a:schemeClr val="tx1"/>
                      </a:solidFill>
                      <a:prstDash val="solid"/>
                      <a:round/>
                      <a:headEnd type="none" w="med" len="med"/>
                      <a:tailEnd type="none" w="med" len="med"/>
                    </a:lnL>
                  </a:tcPr>
                </a:tc>
                <a:tc>
                  <a:txBody>
                    <a:bodyPr/>
                    <a:lstStyle/>
                    <a:p>
                      <a:pPr algn="ctr"/>
                      <a:r>
                        <a:rPr lang="en-IN" dirty="0"/>
                        <a:t>Journal/Year of Publication</a:t>
                      </a:r>
                    </a:p>
                  </a:txBody>
                  <a:tcPr/>
                </a:tc>
                <a:tc>
                  <a:txBody>
                    <a:bodyPr/>
                    <a:lstStyle/>
                    <a:p>
                      <a:pPr algn="ctr"/>
                      <a:r>
                        <a:rPr lang="en-IN" dirty="0"/>
                        <a:t>Method</a:t>
                      </a:r>
                    </a:p>
                  </a:txBody>
                  <a:tcPr/>
                </a:tc>
                <a:tc>
                  <a:txBody>
                    <a:bodyPr/>
                    <a:lstStyle/>
                    <a:p>
                      <a:pPr algn="ctr"/>
                      <a:r>
                        <a:rPr lang="en-IN" dirty="0"/>
                        <a:t>Performance Parameters Noticed</a:t>
                      </a:r>
                    </a:p>
                  </a:txBody>
                  <a:tcPr/>
                </a:tc>
                <a:extLst>
                  <a:ext uri="{0D108BD9-81ED-4DB2-BD59-A6C34878D82A}">
                    <a16:rowId xmlns:a16="http://schemas.microsoft.com/office/drawing/2014/main" val="1405604621"/>
                  </a:ext>
                </a:extLst>
              </a:tr>
              <a:tr h="422939">
                <a:tc>
                  <a:txBody>
                    <a:bodyPr/>
                    <a:lstStyle/>
                    <a:p>
                      <a:r>
                        <a:rPr lang="en-IN" dirty="0"/>
                        <a:t>1</a:t>
                      </a:r>
                    </a:p>
                  </a:txBody>
                  <a:tcPr/>
                </a:tc>
                <a:tc>
                  <a:txBody>
                    <a:bodyPr/>
                    <a:lstStyle/>
                    <a:p>
                      <a:pPr algn="l"/>
                      <a:r>
                        <a:rPr lang="en-IN" sz="1800" b="0" kern="1200" dirty="0">
                          <a:solidFill>
                            <a:schemeClr val="tx1"/>
                          </a:solidFill>
                          <a:effectLst/>
                          <a:latin typeface="Times New Roman" panose="02020603050405020304" pitchFamily="18" charset="0"/>
                          <a:ea typeface="+mn-ea"/>
                          <a:cs typeface="Times New Roman" panose="02020603050405020304" pitchFamily="18" charset="0"/>
                        </a:rPr>
                        <a:t>Mohamad Syafiq Mohamad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Adenan</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Smart Smoke Detector</a:t>
                      </a:r>
                      <a:endParaRPr lang="en-IN"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u="sng" kern="1200" dirty="0">
                          <a:solidFill>
                            <a:schemeClr val="tx1"/>
                          </a:solidFill>
                          <a:effectLst/>
                          <a:latin typeface="Times New Roman" panose="02020603050405020304" pitchFamily="18" charset="0"/>
                          <a:ea typeface="+mn-ea"/>
                          <a:cs typeface="Times New Roman" panose="02020603050405020304" pitchFamily="18" charset="0"/>
                          <a:hlinkClick r:id="rId2"/>
                        </a:rPr>
                        <a:t>https://doi.org/10.36079/lamintang.ijortas-0301.198</a:t>
                      </a:r>
                      <a:r>
                        <a:rPr lang="en-IN" sz="1600" b="1" kern="1200" dirty="0">
                          <a:solidFill>
                            <a:schemeClr val="tx1"/>
                          </a:solidFill>
                          <a:effectLst/>
                          <a:latin typeface="Times New Roman" panose="02020603050405020304" pitchFamily="18" charset="0"/>
                          <a:ea typeface="+mn-ea"/>
                          <a:cs typeface="Times New Roman" panose="02020603050405020304" pitchFamily="18" charset="0"/>
                        </a:rPr>
                        <a:t>, March 2021</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829904580"/>
                  </a:ext>
                </a:extLst>
              </a:tr>
              <a:tr h="868430">
                <a:tc>
                  <a:txBody>
                    <a:bodyPr/>
                    <a:lstStyle/>
                    <a:p>
                      <a:r>
                        <a:rPr lang="en-IN" dirty="0"/>
                        <a:t>2</a:t>
                      </a: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Nikhil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Komalapati</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Smart Fire Detection and Surveillance System Using IOT</a:t>
                      </a:r>
                      <a:endParaRPr lang="en-IN" sz="18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2021 International Conference on Artificial Intelligence and Smart Systems (ICAIS)</a:t>
                      </a:r>
                    </a:p>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90743605"/>
                  </a:ext>
                </a:extLst>
              </a:tr>
              <a:tr h="868430">
                <a:tc>
                  <a:txBody>
                    <a:bodyPr/>
                    <a:lstStyle/>
                    <a:p>
                      <a:r>
                        <a:rPr lang="en-IN" dirty="0"/>
                        <a:t>3</a:t>
                      </a:r>
                    </a:p>
                  </a:txBody>
                  <a:tcPr/>
                </a:tc>
                <a:tc>
                  <a:txBody>
                    <a:bodyPr/>
                    <a:lstStyle/>
                    <a:p>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Uddesh</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U Naik et al</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Iot</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Based Air Pollution Monitoring System</a:t>
                      </a:r>
                      <a:endParaRPr lang="en-IN"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International Journal of Scientific Research &amp; Engineering Trends Volume 9, Issue 3, May-Jun-2023</a:t>
                      </a:r>
                    </a:p>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39791136"/>
                  </a:ext>
                </a:extLst>
              </a:tr>
              <a:tr h="868430">
                <a:tc>
                  <a:txBody>
                    <a:bodyPr/>
                    <a:lstStyle/>
                    <a:p>
                      <a:r>
                        <a:rPr lang="en-IN" dirty="0"/>
                        <a:t>4</a:t>
                      </a: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V. Hura,  L.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Monastyrskii</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IoT-Based Solution for Detection of Air Quality using ESP32</a:t>
                      </a:r>
                      <a:endParaRPr lang="en-IN" b="0" i="0" dirty="0">
                        <a:latin typeface="Times New Roman" panose="02020603050405020304" pitchFamily="18" charset="0"/>
                        <a:cs typeface="Times New Roman" panose="02020603050405020304" pitchFamily="18" charset="0"/>
                      </a:endParaRPr>
                    </a:p>
                  </a:txBody>
                  <a:tcPr/>
                </a:tc>
                <a:tc>
                  <a:txBody>
                    <a:bodyPr/>
                    <a:lstStyle/>
                    <a:p>
                      <a:r>
                        <a:rPr lang="en-IN" sz="1600" b="0" kern="1200" dirty="0">
                          <a:solidFill>
                            <a:schemeClr val="tx1"/>
                          </a:solidFill>
                          <a:effectLst/>
                          <a:latin typeface="Times New Roman" panose="02020603050405020304" pitchFamily="18" charset="0"/>
                          <a:ea typeface="+mn-ea"/>
                          <a:cs typeface="Times New Roman" panose="02020603050405020304" pitchFamily="18" charset="0"/>
                        </a:rPr>
                        <a:t>ISSN 2710 – 1673 Artificial Intelligence 2023</a:t>
                      </a:r>
                      <a:endParaRPr lang="en-IN" sz="1600" b="0" dirty="0">
                        <a:latin typeface="Times New Roman" panose="02020603050405020304" pitchFamily="18" charset="0"/>
                        <a:cs typeface="Times New Roman" panose="02020603050405020304" pitchFamily="18" charset="0"/>
                      </a:endParaRP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21335447"/>
                  </a:ext>
                </a:extLst>
              </a:tr>
              <a:tr h="868430">
                <a:tc>
                  <a:txBody>
                    <a:bodyPr/>
                    <a:lstStyle/>
                    <a:p>
                      <a:r>
                        <a:rPr lang="en-IN" dirty="0"/>
                        <a:t>5</a:t>
                      </a: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Umar Muhammad et al</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Environmental Condition Measurement system with a Station using ESP32</a:t>
                      </a:r>
                      <a:endParaRPr lang="en-IN" sz="1600" b="0" i="0" dirty="0">
                        <a:latin typeface="Times New Roman" panose="02020603050405020304" pitchFamily="18" charset="0"/>
                        <a:cs typeface="Times New Roman" panose="02020603050405020304" pitchFamily="18" charset="0"/>
                      </a:endParaRPr>
                    </a:p>
                  </a:txBody>
                  <a:tcPr/>
                </a:tc>
                <a:tc>
                  <a:txBody>
                    <a:bodyPr/>
                    <a:lstStyle/>
                    <a:p>
                      <a:r>
                        <a:rPr lang="en-IN" sz="1600" b="0" u="non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Vol. 21 No. 1 (2023): MEDIA ELEKTRIK</a:t>
                      </a:r>
                      <a:endParaRPr lang="en-IN" sz="16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17482259"/>
                  </a:ext>
                </a:extLst>
              </a:tr>
            </a:tbl>
          </a:graphicData>
        </a:graphic>
      </p:graphicFrame>
      <p:sp>
        <p:nvSpPr>
          <p:cNvPr id="4" name="Footer Placeholder 3">
            <a:extLst>
              <a:ext uri="{FF2B5EF4-FFF2-40B4-BE49-F238E27FC236}">
                <a16:creationId xmlns:a16="http://schemas.microsoft.com/office/drawing/2014/main" id="{849347F0-FC8C-DDF3-ABF3-E8D8E7FB454F}"/>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285DD9C9-BCA8-2846-E356-075B65E689EB}"/>
              </a:ext>
            </a:extLst>
          </p:cNvPr>
          <p:cNvSpPr>
            <a:spLocks noGrp="1"/>
          </p:cNvSpPr>
          <p:nvPr>
            <p:ph type="sldNum" sz="quarter" idx="12"/>
          </p:nvPr>
        </p:nvSpPr>
        <p:spPr/>
        <p:txBody>
          <a:bodyPr/>
          <a:lstStyle/>
          <a:p>
            <a:fld id="{5E85C127-A936-4B66-94AA-8A35A27B75EE}" type="slidenum">
              <a:rPr lang="en-IN" smtClean="0"/>
              <a:t>5</a:t>
            </a:fld>
            <a:endParaRPr lang="en-IN"/>
          </a:p>
        </p:txBody>
      </p:sp>
      <p:graphicFrame>
        <p:nvGraphicFramePr>
          <p:cNvPr id="7" name="Table 6">
            <a:extLst>
              <a:ext uri="{FF2B5EF4-FFF2-40B4-BE49-F238E27FC236}">
                <a16:creationId xmlns:a16="http://schemas.microsoft.com/office/drawing/2014/main" id="{038938A4-4FD2-1311-CB98-F04083D5979C}"/>
              </a:ext>
            </a:extLst>
          </p:cNvPr>
          <p:cNvGraphicFramePr>
            <a:graphicFrameLocks noGrp="1"/>
          </p:cNvGraphicFramePr>
          <p:nvPr>
            <p:extLst>
              <p:ext uri="{D42A27DB-BD31-4B8C-83A1-F6EECF244321}">
                <p14:modId xmlns:p14="http://schemas.microsoft.com/office/powerpoint/2010/main" val="44780833"/>
              </p:ext>
            </p:extLst>
          </p:nvPr>
        </p:nvGraphicFramePr>
        <p:xfrm>
          <a:off x="278922" y="434406"/>
          <a:ext cx="11634159" cy="370840"/>
        </p:xfrm>
        <a:graphic>
          <a:graphicData uri="http://schemas.openxmlformats.org/drawingml/2006/table">
            <a:tbl>
              <a:tblPr firstRow="1" bandRow="1">
                <a:tableStyleId>{00A15C55-8517-42AA-B614-E9B94910E393}</a:tableStyleId>
              </a:tblPr>
              <a:tblGrid>
                <a:gridCol w="11634159">
                  <a:extLst>
                    <a:ext uri="{9D8B030D-6E8A-4147-A177-3AD203B41FA5}">
                      <a16:colId xmlns:a16="http://schemas.microsoft.com/office/drawing/2014/main" val="2885163605"/>
                    </a:ext>
                  </a:extLst>
                </a:gridCol>
              </a:tblGrid>
              <a:tr h="370840">
                <a:tc>
                  <a:txBody>
                    <a:bodyPr/>
                    <a:lstStyle/>
                    <a:p>
                      <a:pPr algn="ctr"/>
                      <a:r>
                        <a:rPr lang="en-IN" sz="1800" dirty="0">
                          <a:solidFill>
                            <a:schemeClr val="tx1"/>
                          </a:solidFill>
                        </a:rPr>
                        <a:t>Survey of the Existing Methods in Air Quality Measurement Devices</a:t>
                      </a:r>
                    </a:p>
                  </a:txBody>
                  <a:tcPr/>
                </a:tc>
                <a:extLst>
                  <a:ext uri="{0D108BD9-81ED-4DB2-BD59-A6C34878D82A}">
                    <a16:rowId xmlns:a16="http://schemas.microsoft.com/office/drawing/2014/main" val="2086401351"/>
                  </a:ext>
                </a:extLst>
              </a:tr>
            </a:tbl>
          </a:graphicData>
        </a:graphic>
      </p:graphicFrame>
    </p:spTree>
    <p:extLst>
      <p:ext uri="{BB962C8B-B14F-4D97-AF65-F5344CB8AC3E}">
        <p14:creationId xmlns:p14="http://schemas.microsoft.com/office/powerpoint/2010/main" val="146720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0EAD-10CC-74CF-E6F2-5293938E5772}"/>
              </a:ext>
            </a:extLst>
          </p:cNvPr>
          <p:cNvSpPr>
            <a:spLocks noGrp="1"/>
          </p:cNvSpPr>
          <p:nvPr>
            <p:ph type="title"/>
          </p:nvPr>
        </p:nvSpPr>
        <p:spPr>
          <a:xfrm>
            <a:off x="950343" y="2103437"/>
            <a:ext cx="10515600" cy="1325563"/>
          </a:xfrm>
        </p:spPr>
        <p:txBody>
          <a:bodyPr/>
          <a:lstStyle/>
          <a:p>
            <a:pPr algn="ctr"/>
            <a:r>
              <a:rPr lang="en-IN" dirty="0">
                <a:latin typeface="Times New Roman" panose="02020603050405020304" pitchFamily="18" charset="0"/>
                <a:cs typeface="Times New Roman" panose="02020603050405020304" pitchFamily="18" charset="0"/>
              </a:rPr>
              <a:t>PROPOSED METHOD</a:t>
            </a:r>
          </a:p>
        </p:txBody>
      </p:sp>
      <p:sp>
        <p:nvSpPr>
          <p:cNvPr id="3" name="Footer Placeholder 2">
            <a:extLst>
              <a:ext uri="{FF2B5EF4-FFF2-40B4-BE49-F238E27FC236}">
                <a16:creationId xmlns:a16="http://schemas.microsoft.com/office/drawing/2014/main" id="{F370F8FE-02D9-99CA-BB5D-B7B75E686D66}"/>
              </a:ext>
            </a:extLst>
          </p:cNvPr>
          <p:cNvSpPr>
            <a:spLocks noGrp="1"/>
          </p:cNvSpPr>
          <p:nvPr>
            <p:ph type="ftr" sz="quarter" idx="11"/>
          </p:nvPr>
        </p:nvSpPr>
        <p:spPr/>
        <p:txBody>
          <a:bodyPr/>
          <a:lstStyle/>
          <a:p>
            <a:r>
              <a:rPr lang="en-US"/>
              <a:t>DEPT. OF ELECTRONICS AND COMMUNICATION</a:t>
            </a:r>
            <a:endParaRPr lang="en-IN"/>
          </a:p>
        </p:txBody>
      </p:sp>
      <p:sp>
        <p:nvSpPr>
          <p:cNvPr id="4" name="Slide Number Placeholder 3">
            <a:extLst>
              <a:ext uri="{FF2B5EF4-FFF2-40B4-BE49-F238E27FC236}">
                <a16:creationId xmlns:a16="http://schemas.microsoft.com/office/drawing/2014/main" id="{7B054949-1A6E-6C44-AC79-C365B3A38FFF}"/>
              </a:ext>
            </a:extLst>
          </p:cNvPr>
          <p:cNvSpPr>
            <a:spLocks noGrp="1"/>
          </p:cNvSpPr>
          <p:nvPr>
            <p:ph type="sldNum" sz="quarter" idx="12"/>
          </p:nvPr>
        </p:nvSpPr>
        <p:spPr/>
        <p:txBody>
          <a:bodyPr/>
          <a:lstStyle/>
          <a:p>
            <a:fld id="{5E85C127-A936-4B66-94AA-8A35A27B75EE}" type="slidenum">
              <a:rPr lang="en-IN" smtClean="0"/>
              <a:t>6</a:t>
            </a:fld>
            <a:endParaRPr lang="en-IN"/>
          </a:p>
        </p:txBody>
      </p:sp>
    </p:spTree>
    <p:extLst>
      <p:ext uri="{BB962C8B-B14F-4D97-AF65-F5344CB8AC3E}">
        <p14:creationId xmlns:p14="http://schemas.microsoft.com/office/powerpoint/2010/main" val="242887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B299-F85F-10F2-7875-2F7A61E1201F}"/>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BLOCK DIAGRAM</a:t>
            </a:r>
            <a:endParaRPr lang="en-IN" dirty="0"/>
          </a:p>
        </p:txBody>
      </p:sp>
      <p:sp>
        <p:nvSpPr>
          <p:cNvPr id="4" name="Footer Placeholder 3">
            <a:extLst>
              <a:ext uri="{FF2B5EF4-FFF2-40B4-BE49-F238E27FC236}">
                <a16:creationId xmlns:a16="http://schemas.microsoft.com/office/drawing/2014/main" id="{33CD5A29-3E0A-5AE1-7E38-392466DD9C15}"/>
              </a:ext>
            </a:extLst>
          </p:cNvPr>
          <p:cNvSpPr>
            <a:spLocks noGrp="1"/>
          </p:cNvSpPr>
          <p:nvPr>
            <p:ph type="ftr" sz="quarter" idx="11"/>
          </p:nvPr>
        </p:nvSpPr>
        <p:spPr/>
        <p:txBody>
          <a:bodyPr/>
          <a:lstStyle/>
          <a:p>
            <a:r>
              <a:rPr lang="en-US"/>
              <a:t>DEPT. OF ELECTRONICS AND COMMUNICATION</a:t>
            </a:r>
            <a:endParaRPr lang="en-IN"/>
          </a:p>
        </p:txBody>
      </p:sp>
      <p:sp>
        <p:nvSpPr>
          <p:cNvPr id="5" name="Slide Number Placeholder 4">
            <a:extLst>
              <a:ext uri="{FF2B5EF4-FFF2-40B4-BE49-F238E27FC236}">
                <a16:creationId xmlns:a16="http://schemas.microsoft.com/office/drawing/2014/main" id="{21D00ED2-7ED1-4062-FB64-1F78BE062E07}"/>
              </a:ext>
            </a:extLst>
          </p:cNvPr>
          <p:cNvSpPr>
            <a:spLocks noGrp="1"/>
          </p:cNvSpPr>
          <p:nvPr>
            <p:ph type="sldNum" sz="quarter" idx="12"/>
          </p:nvPr>
        </p:nvSpPr>
        <p:spPr/>
        <p:txBody>
          <a:bodyPr/>
          <a:lstStyle/>
          <a:p>
            <a:fld id="{5E85C127-A936-4B66-94AA-8A35A27B75EE}" type="slidenum">
              <a:rPr lang="en-IN" smtClean="0"/>
              <a:t>7</a:t>
            </a:fld>
            <a:endParaRPr lang="en-IN"/>
          </a:p>
        </p:txBody>
      </p:sp>
      <p:sp>
        <p:nvSpPr>
          <p:cNvPr id="6" name="Rectangle 5">
            <a:extLst>
              <a:ext uri="{FF2B5EF4-FFF2-40B4-BE49-F238E27FC236}">
                <a16:creationId xmlns:a16="http://schemas.microsoft.com/office/drawing/2014/main" id="{4FF4CD7A-DE76-2383-8D0F-A61356DF4434}"/>
              </a:ext>
            </a:extLst>
          </p:cNvPr>
          <p:cNvSpPr/>
          <p:nvPr/>
        </p:nvSpPr>
        <p:spPr>
          <a:xfrm>
            <a:off x="3330341" y="3051208"/>
            <a:ext cx="1251284" cy="1694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ESP32</a:t>
            </a:r>
          </a:p>
        </p:txBody>
      </p:sp>
      <p:sp>
        <p:nvSpPr>
          <p:cNvPr id="7" name="Rectangle 6">
            <a:extLst>
              <a:ext uri="{FF2B5EF4-FFF2-40B4-BE49-F238E27FC236}">
                <a16:creationId xmlns:a16="http://schemas.microsoft.com/office/drawing/2014/main" id="{3A9B0FE1-8FD8-067C-5A4E-9BED6309FD6C}"/>
              </a:ext>
            </a:extLst>
          </p:cNvPr>
          <p:cNvSpPr/>
          <p:nvPr/>
        </p:nvSpPr>
        <p:spPr>
          <a:xfrm>
            <a:off x="5447899" y="3522846"/>
            <a:ext cx="1625867" cy="750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Wireless Router</a:t>
            </a:r>
          </a:p>
        </p:txBody>
      </p:sp>
      <p:sp>
        <p:nvSpPr>
          <p:cNvPr id="8" name="Rectangle 7">
            <a:extLst>
              <a:ext uri="{FF2B5EF4-FFF2-40B4-BE49-F238E27FC236}">
                <a16:creationId xmlns:a16="http://schemas.microsoft.com/office/drawing/2014/main" id="{537467B6-CD9B-9A17-EDE6-E170BB0D3418}"/>
              </a:ext>
            </a:extLst>
          </p:cNvPr>
          <p:cNvSpPr/>
          <p:nvPr/>
        </p:nvSpPr>
        <p:spPr>
          <a:xfrm>
            <a:off x="7786838" y="2916455"/>
            <a:ext cx="1625867" cy="606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Personal Computer</a:t>
            </a:r>
          </a:p>
        </p:txBody>
      </p:sp>
      <p:sp>
        <p:nvSpPr>
          <p:cNvPr id="9" name="Rectangle 8">
            <a:extLst>
              <a:ext uri="{FF2B5EF4-FFF2-40B4-BE49-F238E27FC236}">
                <a16:creationId xmlns:a16="http://schemas.microsoft.com/office/drawing/2014/main" id="{66E3FADA-0075-6836-FE13-8430CD87B181}"/>
              </a:ext>
            </a:extLst>
          </p:cNvPr>
          <p:cNvSpPr/>
          <p:nvPr/>
        </p:nvSpPr>
        <p:spPr>
          <a:xfrm>
            <a:off x="7786838" y="4158114"/>
            <a:ext cx="1625867" cy="587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Smartphones</a:t>
            </a:r>
          </a:p>
        </p:txBody>
      </p:sp>
      <p:sp>
        <p:nvSpPr>
          <p:cNvPr id="10" name="Cloud 9">
            <a:extLst>
              <a:ext uri="{FF2B5EF4-FFF2-40B4-BE49-F238E27FC236}">
                <a16:creationId xmlns:a16="http://schemas.microsoft.com/office/drawing/2014/main" id="{FA6BC7B2-F55A-60F4-2882-8F23F52427B8}"/>
              </a:ext>
            </a:extLst>
          </p:cNvPr>
          <p:cNvSpPr/>
          <p:nvPr/>
        </p:nvSpPr>
        <p:spPr>
          <a:xfrm>
            <a:off x="5447899" y="2263684"/>
            <a:ext cx="1625867" cy="779646"/>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Cloud Server</a:t>
            </a:r>
          </a:p>
        </p:txBody>
      </p:sp>
      <p:cxnSp>
        <p:nvCxnSpPr>
          <p:cNvPr id="12" name="Straight Arrow Connector 11">
            <a:extLst>
              <a:ext uri="{FF2B5EF4-FFF2-40B4-BE49-F238E27FC236}">
                <a16:creationId xmlns:a16="http://schemas.microsoft.com/office/drawing/2014/main" id="{7D1FFDC8-B160-4A7B-4DB7-850A5D39280C}"/>
              </a:ext>
            </a:extLst>
          </p:cNvPr>
          <p:cNvCxnSpPr/>
          <p:nvPr/>
        </p:nvCxnSpPr>
        <p:spPr>
          <a:xfrm>
            <a:off x="4581625" y="3917482"/>
            <a:ext cx="8662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245271-9AF9-D2E7-E85A-FAA9C5B54C74}"/>
              </a:ext>
            </a:extLst>
          </p:cNvPr>
          <p:cNvCxnSpPr/>
          <p:nvPr/>
        </p:nvCxnSpPr>
        <p:spPr>
          <a:xfrm flipV="1">
            <a:off x="6237171" y="3051208"/>
            <a:ext cx="0" cy="471638"/>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74A742B-9771-2916-687B-1622FAA67591}"/>
              </a:ext>
            </a:extLst>
          </p:cNvPr>
          <p:cNvSpPr/>
          <p:nvPr/>
        </p:nvSpPr>
        <p:spPr>
          <a:xfrm>
            <a:off x="1443789" y="2649355"/>
            <a:ext cx="1335506" cy="702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Gas Sensor</a:t>
            </a:r>
          </a:p>
        </p:txBody>
      </p:sp>
      <p:sp>
        <p:nvSpPr>
          <p:cNvPr id="35" name="Rectangle 34">
            <a:extLst>
              <a:ext uri="{FF2B5EF4-FFF2-40B4-BE49-F238E27FC236}">
                <a16:creationId xmlns:a16="http://schemas.microsoft.com/office/drawing/2014/main" id="{50562562-DAE4-8652-BC38-5FB4504276B9}"/>
              </a:ext>
            </a:extLst>
          </p:cNvPr>
          <p:cNvSpPr/>
          <p:nvPr/>
        </p:nvSpPr>
        <p:spPr>
          <a:xfrm>
            <a:off x="1443788" y="3566319"/>
            <a:ext cx="1335505" cy="702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Barometer</a:t>
            </a:r>
          </a:p>
        </p:txBody>
      </p:sp>
      <p:sp>
        <p:nvSpPr>
          <p:cNvPr id="36" name="Rectangle 35">
            <a:extLst>
              <a:ext uri="{FF2B5EF4-FFF2-40B4-BE49-F238E27FC236}">
                <a16:creationId xmlns:a16="http://schemas.microsoft.com/office/drawing/2014/main" id="{D94CF018-9DCE-24DD-67B5-6CD977EE903F}"/>
              </a:ext>
            </a:extLst>
          </p:cNvPr>
          <p:cNvSpPr/>
          <p:nvPr/>
        </p:nvSpPr>
        <p:spPr>
          <a:xfrm>
            <a:off x="1443786" y="4520478"/>
            <a:ext cx="1335507" cy="702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  and humidity </a:t>
            </a:r>
          </a:p>
        </p:txBody>
      </p:sp>
      <p:cxnSp>
        <p:nvCxnSpPr>
          <p:cNvPr id="40" name="Connector: Elbow 39">
            <a:extLst>
              <a:ext uri="{FF2B5EF4-FFF2-40B4-BE49-F238E27FC236}">
                <a16:creationId xmlns:a16="http://schemas.microsoft.com/office/drawing/2014/main" id="{4BB0EBBF-F550-6191-9D4E-5B0A9E6A4665}"/>
              </a:ext>
            </a:extLst>
          </p:cNvPr>
          <p:cNvCxnSpPr/>
          <p:nvPr/>
        </p:nvCxnSpPr>
        <p:spPr>
          <a:xfrm flipV="1">
            <a:off x="7073766" y="3139315"/>
            <a:ext cx="713072" cy="537536"/>
          </a:xfrm>
          <a:prstGeom prst="bentConnector3">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B9CFF88-0E6D-C9C2-DFF8-D0A322B3C094}"/>
              </a:ext>
            </a:extLst>
          </p:cNvPr>
          <p:cNvCxnSpPr>
            <a:cxnSpLocks/>
          </p:cNvCxnSpPr>
          <p:nvPr/>
        </p:nvCxnSpPr>
        <p:spPr>
          <a:xfrm>
            <a:off x="7073766" y="4094543"/>
            <a:ext cx="713072" cy="519133"/>
          </a:xfrm>
          <a:prstGeom prst="bentConnector3">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67920A8-606F-C873-B166-C73E4917A292}"/>
              </a:ext>
            </a:extLst>
          </p:cNvPr>
          <p:cNvCxnSpPr/>
          <p:nvPr/>
        </p:nvCxnSpPr>
        <p:spPr>
          <a:xfrm>
            <a:off x="2779293" y="3000518"/>
            <a:ext cx="551048" cy="35116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AD50056-B1B9-706C-B328-34448F69D286}"/>
              </a:ext>
            </a:extLst>
          </p:cNvPr>
          <p:cNvCxnSpPr/>
          <p:nvPr/>
        </p:nvCxnSpPr>
        <p:spPr>
          <a:xfrm>
            <a:off x="2779293" y="3917482"/>
            <a:ext cx="551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649ED9FE-B630-1A48-000C-29D6A28D17A2}"/>
              </a:ext>
            </a:extLst>
          </p:cNvPr>
          <p:cNvCxnSpPr/>
          <p:nvPr/>
        </p:nvCxnSpPr>
        <p:spPr>
          <a:xfrm flipV="1">
            <a:off x="2779293" y="4520478"/>
            <a:ext cx="551048" cy="35116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34A4EDC-75D2-E2B0-0651-41434E9D4D7B}"/>
              </a:ext>
            </a:extLst>
          </p:cNvPr>
          <p:cNvSpPr/>
          <p:nvPr/>
        </p:nvSpPr>
        <p:spPr>
          <a:xfrm>
            <a:off x="9856269" y="2406316"/>
            <a:ext cx="1203158" cy="5101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Monitor</a:t>
            </a:r>
          </a:p>
        </p:txBody>
      </p:sp>
      <p:sp>
        <p:nvSpPr>
          <p:cNvPr id="64" name="Rectangle 63">
            <a:extLst>
              <a:ext uri="{FF2B5EF4-FFF2-40B4-BE49-F238E27FC236}">
                <a16:creationId xmlns:a16="http://schemas.microsoft.com/office/drawing/2014/main" id="{51FA90E0-2D60-1C10-5E62-A9527A6CEF1F}"/>
              </a:ext>
            </a:extLst>
          </p:cNvPr>
          <p:cNvSpPr/>
          <p:nvPr/>
        </p:nvSpPr>
        <p:spPr>
          <a:xfrm>
            <a:off x="9856269" y="3522846"/>
            <a:ext cx="1203158" cy="5101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Excel File</a:t>
            </a:r>
          </a:p>
        </p:txBody>
      </p:sp>
      <p:cxnSp>
        <p:nvCxnSpPr>
          <p:cNvPr id="66" name="Connector: Elbow 65">
            <a:extLst>
              <a:ext uri="{FF2B5EF4-FFF2-40B4-BE49-F238E27FC236}">
                <a16:creationId xmlns:a16="http://schemas.microsoft.com/office/drawing/2014/main" id="{FAF9B764-6124-6292-B2F4-396AAC00E175}"/>
              </a:ext>
            </a:extLst>
          </p:cNvPr>
          <p:cNvCxnSpPr>
            <a:endCxn id="63" idx="1"/>
          </p:cNvCxnSpPr>
          <p:nvPr/>
        </p:nvCxnSpPr>
        <p:spPr>
          <a:xfrm flipV="1">
            <a:off x="9442385" y="2661386"/>
            <a:ext cx="413884" cy="38194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86F79D-51B3-0BF9-2C71-CF1484166292}"/>
              </a:ext>
            </a:extLst>
          </p:cNvPr>
          <p:cNvCxnSpPr/>
          <p:nvPr/>
        </p:nvCxnSpPr>
        <p:spPr>
          <a:xfrm>
            <a:off x="9442385" y="3351681"/>
            <a:ext cx="413884" cy="40217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54C7-3B6E-76BE-A45D-9BEC8AC080F8}"/>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CIRCUIT DIAGRAM</a:t>
            </a:r>
          </a:p>
        </p:txBody>
      </p:sp>
      <p:pic>
        <p:nvPicPr>
          <p:cNvPr id="4" name="Content Placeholder 3">
            <a:extLst>
              <a:ext uri="{FF2B5EF4-FFF2-40B4-BE49-F238E27FC236}">
                <a16:creationId xmlns:a16="http://schemas.microsoft.com/office/drawing/2014/main" id="{9D38C3D1-27AA-3A86-41DD-DA5BBD7ECB72}"/>
              </a:ext>
            </a:extLst>
          </p:cNvPr>
          <p:cNvPicPr>
            <a:picLocks noGrp="1" noChangeAspect="1"/>
          </p:cNvPicPr>
          <p:nvPr>
            <p:ph idx="1"/>
          </p:nvPr>
        </p:nvPicPr>
        <p:blipFill>
          <a:blip r:embed="rId2"/>
          <a:stretch>
            <a:fillRect/>
          </a:stretch>
        </p:blipFill>
        <p:spPr>
          <a:xfrm>
            <a:off x="1809549" y="1825625"/>
            <a:ext cx="8470232" cy="4584800"/>
          </a:xfrm>
          <a:prstGeom prst="rect">
            <a:avLst/>
          </a:prstGeom>
        </p:spPr>
      </p:pic>
      <p:sp>
        <p:nvSpPr>
          <p:cNvPr id="6" name="Slide Number Placeholder 5">
            <a:extLst>
              <a:ext uri="{FF2B5EF4-FFF2-40B4-BE49-F238E27FC236}">
                <a16:creationId xmlns:a16="http://schemas.microsoft.com/office/drawing/2014/main" id="{3B8DD7DB-2B05-0F8B-5424-26EF5057C7B1}"/>
              </a:ext>
            </a:extLst>
          </p:cNvPr>
          <p:cNvSpPr>
            <a:spLocks noGrp="1"/>
          </p:cNvSpPr>
          <p:nvPr>
            <p:ph type="sldNum" sz="quarter" idx="12"/>
          </p:nvPr>
        </p:nvSpPr>
        <p:spPr/>
        <p:txBody>
          <a:bodyPr/>
          <a:lstStyle/>
          <a:p>
            <a:fld id="{5E85C127-A936-4B66-94AA-8A35A27B75EE}" type="slidenum">
              <a:rPr lang="en-IN" sz="1400" smtClean="0"/>
              <a:t>8</a:t>
            </a:fld>
            <a:endParaRPr lang="en-IN" sz="1400" dirty="0"/>
          </a:p>
        </p:txBody>
      </p:sp>
      <p:sp>
        <p:nvSpPr>
          <p:cNvPr id="5" name="Footer Placeholder 4">
            <a:extLst>
              <a:ext uri="{FF2B5EF4-FFF2-40B4-BE49-F238E27FC236}">
                <a16:creationId xmlns:a16="http://schemas.microsoft.com/office/drawing/2014/main" id="{782C4D5B-98C9-E1AD-6660-D3DB0C67D7BD}"/>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410227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0322-F6E1-0569-05DD-5682057FAF6C}"/>
              </a:ext>
            </a:extLst>
          </p:cNvPr>
          <p:cNvSpPr>
            <a:spLocks noGrp="1"/>
          </p:cNvSpPr>
          <p:nvPr>
            <p:ph type="title"/>
          </p:nvPr>
        </p:nvSpPr>
        <p:spPr>
          <a:xfrm>
            <a:off x="838200" y="365126"/>
            <a:ext cx="10515600" cy="1213418"/>
          </a:xfrm>
        </p:spPr>
        <p:txBody>
          <a:bodyPr>
            <a:normAutofit/>
          </a:bodyPr>
          <a:lstStyle/>
          <a:p>
            <a:pPr algn="ctr"/>
            <a:r>
              <a:rPr lang="en-IN" sz="3200" b="1" dirty="0">
                <a:latin typeface="Times New Roman" panose="02020603050405020304" pitchFamily="18" charset="0"/>
                <a:cs typeface="Times New Roman" panose="02020603050405020304" pitchFamily="18" charset="0"/>
              </a:rPr>
              <a:t>DESCRIPTION OF COMPONENTS</a:t>
            </a:r>
          </a:p>
        </p:txBody>
      </p:sp>
      <p:sp>
        <p:nvSpPr>
          <p:cNvPr id="3" name="Content Placeholder 2">
            <a:extLst>
              <a:ext uri="{FF2B5EF4-FFF2-40B4-BE49-F238E27FC236}">
                <a16:creationId xmlns:a16="http://schemas.microsoft.com/office/drawing/2014/main" id="{8BA275F4-32F6-BA1F-0D81-8C2B3F259BE2}"/>
              </a:ext>
            </a:extLst>
          </p:cNvPr>
          <p:cNvSpPr>
            <a:spLocks noGrp="1"/>
          </p:cNvSpPr>
          <p:nvPr>
            <p:ph idx="1"/>
          </p:nvPr>
        </p:nvSpPr>
        <p:spPr>
          <a:xfrm>
            <a:off x="838199" y="1578544"/>
            <a:ext cx="10515599" cy="4995511"/>
          </a:xfrm>
        </p:spPr>
        <p:txBody>
          <a:bodyPr>
            <a:normAutofit/>
          </a:bodyPr>
          <a:lstStyle/>
          <a:p>
            <a:pPr algn="just"/>
            <a:r>
              <a:rPr lang="en-IN" sz="2600" dirty="0">
                <a:latin typeface="Times New Roman" panose="02020603050405020304" pitchFamily="18" charset="0"/>
                <a:cs typeface="Times New Roman" panose="02020603050405020304" pitchFamily="18" charset="0"/>
              </a:rPr>
              <a:t>ESP32:</a:t>
            </a:r>
            <a:r>
              <a:rPr lang="en-US" sz="2600" dirty="0">
                <a:latin typeface="Times New Roman" panose="02020603050405020304" pitchFamily="18" charset="0"/>
                <a:cs typeface="Times New Roman" panose="02020603050405020304" pitchFamily="18" charset="0"/>
              </a:rPr>
              <a:t>The ESP32 is a versatile, low-cost, and power-efficient microcontroller with built-in Wi-Fi and Bluetooth capabilities, widely used for IoT applications.</a:t>
            </a:r>
          </a:p>
          <a:p>
            <a:pPr algn="just"/>
            <a:r>
              <a:rPr lang="en-US" sz="2600" dirty="0">
                <a:latin typeface="Times New Roman" panose="02020603050405020304" pitchFamily="18" charset="0"/>
                <a:cs typeface="Times New Roman" panose="02020603050405020304" pitchFamily="18" charset="0"/>
              </a:rPr>
              <a:t>MQ135:The MQ135 is a gas sensor module capable of detecting a variety of air pollutants, commonly used for monitoring air quality in IoT applications.</a:t>
            </a:r>
          </a:p>
          <a:p>
            <a:pPr algn="just"/>
            <a:r>
              <a:rPr lang="en-US" sz="2600" dirty="0">
                <a:latin typeface="Times New Roman" panose="02020603050405020304" pitchFamily="18" charset="0"/>
                <a:cs typeface="Times New Roman" panose="02020603050405020304" pitchFamily="18" charset="0"/>
              </a:rPr>
              <a:t>DHT11 Sensor: The DHT11 is a basic and cost-effective digital temperature and humidity sensor widely used in various electronic projects.</a:t>
            </a:r>
          </a:p>
          <a:p>
            <a:pPr algn="just"/>
            <a:r>
              <a:rPr lang="en-US" sz="2600" dirty="0">
                <a:latin typeface="Times New Roman" panose="02020603050405020304" pitchFamily="18" charset="0"/>
                <a:cs typeface="Times New Roman" panose="02020603050405020304" pitchFamily="18" charset="0"/>
              </a:rPr>
              <a:t>BMP180:The BMP180 is a barometric pressure and temperature sensor, commonly employed for precise altitude measurement in weather and altitude-sensing applications.</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8690BB-E771-F3E0-18A1-F173D107FBC0}"/>
              </a:ext>
            </a:extLst>
          </p:cNvPr>
          <p:cNvSpPr>
            <a:spLocks noGrp="1"/>
          </p:cNvSpPr>
          <p:nvPr>
            <p:ph type="sldNum" sz="quarter" idx="12"/>
          </p:nvPr>
        </p:nvSpPr>
        <p:spPr/>
        <p:txBody>
          <a:bodyPr/>
          <a:lstStyle/>
          <a:p>
            <a:fld id="{5E85C127-A936-4B66-94AA-8A35A27B75EE}" type="slidenum">
              <a:rPr lang="en-IN" sz="1400" smtClean="0"/>
              <a:t>9</a:t>
            </a:fld>
            <a:endParaRPr lang="en-IN" sz="1400" dirty="0"/>
          </a:p>
        </p:txBody>
      </p:sp>
      <p:sp>
        <p:nvSpPr>
          <p:cNvPr id="6" name="Footer Placeholder 5">
            <a:extLst>
              <a:ext uri="{FF2B5EF4-FFF2-40B4-BE49-F238E27FC236}">
                <a16:creationId xmlns:a16="http://schemas.microsoft.com/office/drawing/2014/main" id="{FF9F5692-E523-AEAC-DA41-7AE65075DBBB}"/>
              </a:ext>
            </a:extLst>
          </p:cNvPr>
          <p:cNvSpPr>
            <a:spLocks noGrp="1"/>
          </p:cNvSpPr>
          <p:nvPr>
            <p:ph type="ftr" sz="quarter" idx="11"/>
          </p:nvPr>
        </p:nvSpPr>
        <p:spPr/>
        <p:txBody>
          <a:bodyPr/>
          <a:lstStyle/>
          <a:p>
            <a:r>
              <a:rPr lang="en-US"/>
              <a:t>DEPT. OF ELECTRONICS AND COMMUNICATION</a:t>
            </a:r>
            <a:endParaRPr lang="en-IN"/>
          </a:p>
        </p:txBody>
      </p:sp>
    </p:spTree>
    <p:extLst>
      <p:ext uri="{BB962C8B-B14F-4D97-AF65-F5344CB8AC3E}">
        <p14:creationId xmlns:p14="http://schemas.microsoft.com/office/powerpoint/2010/main" val="219353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1783</Words>
  <Application>Microsoft Office PowerPoint</Application>
  <PresentationFormat>Widescreen</PresentationFormat>
  <Paragraphs>177</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Symbol</vt:lpstr>
      <vt:lpstr>Times New Roman</vt:lpstr>
      <vt:lpstr>Office Theme</vt:lpstr>
      <vt:lpstr>ZEPHYR Weather Station with air quality Measurement for environmental aerial condition study  </vt:lpstr>
      <vt:lpstr>CONTENTS</vt:lpstr>
      <vt:lpstr>INTRODUCTION</vt:lpstr>
      <vt:lpstr>OBJECTIVE</vt:lpstr>
      <vt:lpstr>Review Of Literature</vt:lpstr>
      <vt:lpstr>PROPOSED METHOD</vt:lpstr>
      <vt:lpstr>BLOCK DIAGRAM</vt:lpstr>
      <vt:lpstr>CIRCUIT DIAGRAM</vt:lpstr>
      <vt:lpstr>DESCRIPTION OF COMPONENTS</vt:lpstr>
      <vt:lpstr>NOVELTY</vt:lpstr>
      <vt:lpstr>RESULT</vt:lpstr>
      <vt:lpstr>CONCLUSION</vt:lpstr>
      <vt:lpstr>REFERENCES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ZEPHYR Weather Station with air quality Measurement for environmental aerial condition study  DEPT. OF ELECTRONICS AND COMMUNICATION</dc:title>
  <dc:creator>Denil C V</dc:creator>
  <cp:lastModifiedBy>Joel Jackson</cp:lastModifiedBy>
  <cp:revision>11</cp:revision>
  <dcterms:created xsi:type="dcterms:W3CDTF">2024-02-25T05:33:49Z</dcterms:created>
  <dcterms:modified xsi:type="dcterms:W3CDTF">2024-04-09T06:14:06Z</dcterms:modified>
</cp:coreProperties>
</file>