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3"/>
  </p:notesMasterIdLst>
  <p:sldIdLst>
    <p:sldId id="261" r:id="rId4"/>
    <p:sldId id="328" r:id="rId5"/>
    <p:sldId id="360" r:id="rId6"/>
    <p:sldId id="265" r:id="rId7"/>
    <p:sldId id="276" r:id="rId8"/>
    <p:sldId id="356" r:id="rId9"/>
    <p:sldId id="315" r:id="rId10"/>
    <p:sldId id="361" r:id="rId11"/>
    <p:sldId id="350" r:id="rId1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FF11"/>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30" autoAdjust="0"/>
    <p:restoredTop sz="84460" autoAdjust="0"/>
  </p:normalViewPr>
  <p:slideViewPr>
    <p:cSldViewPr snapToGrid="0">
      <p:cViewPr varScale="1">
        <p:scale>
          <a:sx n="50" d="100"/>
          <a:sy n="50" d="100"/>
        </p:scale>
        <p:origin x="509" y="58"/>
      </p:cViewPr>
      <p:guideLst>
        <p:guide orient="horz" pos="3238"/>
        <p:guide pos="575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2019/5/1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2</a:t>
            </a:fld>
            <a:endParaRPr kumimoji="1" lang="ja-JP" altLang="en-US"/>
          </a:p>
        </p:txBody>
      </p:sp>
    </p:spTree>
    <p:extLst>
      <p:ext uri="{BB962C8B-B14F-4D97-AF65-F5344CB8AC3E}">
        <p14:creationId xmlns:p14="http://schemas.microsoft.com/office/powerpoint/2010/main" val="20403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3</a:t>
            </a:fld>
            <a:endParaRPr kumimoji="1" lang="ja-JP" altLang="en-US"/>
          </a:p>
        </p:txBody>
      </p:sp>
    </p:spTree>
    <p:extLst>
      <p:ext uri="{BB962C8B-B14F-4D97-AF65-F5344CB8AC3E}">
        <p14:creationId xmlns:p14="http://schemas.microsoft.com/office/powerpoint/2010/main" val="30134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8</a:t>
            </a:fld>
            <a:endParaRPr kumimoji="1" lang="ja-JP" altLang="en-US"/>
          </a:p>
        </p:txBody>
      </p:sp>
    </p:spTree>
    <p:extLst>
      <p:ext uri="{BB962C8B-B14F-4D97-AF65-F5344CB8AC3E}">
        <p14:creationId xmlns:p14="http://schemas.microsoft.com/office/powerpoint/2010/main" val="36037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smtClean="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smtClean="0"/>
              <a:t>Text goes here</a:t>
            </a:r>
            <a:endParaRPr kumimoji="1" lang="ja-JP" altLang="en-US" dirty="0" smtClean="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041690" y="2147584"/>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179410" y="2294526"/>
            <a:ext cx="1259018" cy="1213952"/>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1911769" y="2298879"/>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smtClean="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smtClean="0"/>
              <a:t>Text goes here</a:t>
            </a:r>
            <a:endParaRPr kumimoji="1" lang="ja-JP" altLang="en-US" dirty="0" smtClean="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smtClean="0"/>
              <a:t>9999</a:t>
            </a:r>
            <a:endParaRPr kumimoji="1" lang="ja-JP" altLang="en-US" dirty="0" smtClean="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smtClean="0"/>
              <a:t>Word</a:t>
            </a:r>
            <a:endParaRPr lang="en-US" dirty="0"/>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smtClean="0"/>
              <a:t>Word</a:t>
            </a:r>
            <a:endParaRPr lang="en-US" altLang="ja-JP" dirty="0"/>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smtClean="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smtClean="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smtClean="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smtClean="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smtClean="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smtClean="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smtClean="0"/>
              <a:t>Word</a:t>
            </a:r>
            <a:endParaRPr kumimoji="1" lang="ja-JP" altLang="en-US" dirty="0" smtClean="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smtClean="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smtClean="0"/>
              <a:t>Item 1</a:t>
            </a:r>
          </a:p>
          <a:p>
            <a:pPr lvl="0"/>
            <a:r>
              <a:rPr kumimoji="1" lang="en-US" altLang="ja-JP" dirty="0" smtClean="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smtClean="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smtClean="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smtClean="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smtClean="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smtClean="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smtClean="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smtClean="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smtClean="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smtClean="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smtClean="0"/>
              <a:t>Text goes here</a:t>
            </a:r>
            <a:endParaRPr kumimoji="1" lang="ja-JP" altLang="en-US" dirty="0" smtClean="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円/楕円 4"/>
          <p:cNvSpPr/>
          <p:nvPr userDrawn="1"/>
        </p:nvSpPr>
        <p:spPr>
          <a:xfrm>
            <a:off x="8135093" y="1291376"/>
            <a:ext cx="865233" cy="827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5878799"/>
            <a:ext cx="865232" cy="7832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5628204"/>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634828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smtClean="0"/>
              <a:t>Text goes here</a:t>
            </a:r>
            <a:endParaRPr kumimoji="1" lang="ja-JP" altLang="en-US" dirty="0" smtClean="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smtClean="0"/>
              <a:t>Text goes here</a:t>
            </a:r>
            <a:endParaRPr kumimoji="1" lang="ja-JP" altLang="en-US" dirty="0" smtClean="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smtClean="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smtClean="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8843331"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15" name="テキスト プレースホルダー 6"/>
          <p:cNvSpPr>
            <a:spLocks noGrp="1"/>
          </p:cNvSpPr>
          <p:nvPr>
            <p:ph type="body" sz="quarter" idx="24" hasCustomPrompt="1"/>
          </p:nvPr>
        </p:nvSpPr>
        <p:spPr>
          <a:xfrm>
            <a:off x="9679188" y="2507340"/>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3" name="テキスト プレースホルダー 5"/>
          <p:cNvSpPr>
            <a:spLocks noGrp="1"/>
          </p:cNvSpPr>
          <p:nvPr>
            <p:ph type="body" sz="quarter" idx="25" hasCustomPrompt="1"/>
          </p:nvPr>
        </p:nvSpPr>
        <p:spPr>
          <a:xfrm>
            <a:off x="8482996" y="5070044"/>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24" name="直角三角形 23"/>
          <p:cNvSpPr/>
          <p:nvPr userDrawn="1"/>
        </p:nvSpPr>
        <p:spPr>
          <a:xfrm rot="5400000">
            <a:off x="9202679" y="5717720"/>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95416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27" name="テキスト プレースホルダー 6"/>
          <p:cNvSpPr>
            <a:spLocks noGrp="1"/>
          </p:cNvSpPr>
          <p:nvPr>
            <p:ph type="body" sz="quarter" idx="28" hasCustomPrompt="1"/>
          </p:nvPr>
        </p:nvSpPr>
        <p:spPr>
          <a:xfrm>
            <a:off x="9694201" y="5143506"/>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テキスト プレースホルダー 5"/>
          <p:cNvSpPr>
            <a:spLocks noGrp="1"/>
          </p:cNvSpPr>
          <p:nvPr>
            <p:ph type="body" sz="quarter" idx="29" hasCustomPrompt="1"/>
          </p:nvPr>
        </p:nvSpPr>
        <p:spPr>
          <a:xfrm>
            <a:off x="8495134" y="7600114"/>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30" name="直角三角形 29"/>
          <p:cNvSpPr/>
          <p:nvPr userDrawn="1"/>
        </p:nvSpPr>
        <p:spPr>
          <a:xfrm rot="5400000">
            <a:off x="9214817" y="8247790"/>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7471171"/>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a:t>
            </a:r>
            <a:endParaRPr kumimoji="1" lang="ja-JP" altLang="en-US" dirty="0" smtClean="0"/>
          </a:p>
        </p:txBody>
      </p:sp>
      <p:sp>
        <p:nvSpPr>
          <p:cNvPr id="33" name="テキスト プレースホルダー 6"/>
          <p:cNvSpPr>
            <a:spLocks noGrp="1"/>
          </p:cNvSpPr>
          <p:nvPr>
            <p:ph type="body" sz="quarter" idx="32" hasCustomPrompt="1"/>
          </p:nvPr>
        </p:nvSpPr>
        <p:spPr>
          <a:xfrm>
            <a:off x="9719269" y="767374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2" presetClass="entr" presetSubtype="1" decel="100000" fill="hold" grpId="0" nodeType="withEffect">
                                  <p:stCondLst>
                                    <p:cond delay="125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750"/>
                            </p:stCondLst>
                            <p:childTnLst>
                              <p:par>
                                <p:cTn id="13" presetID="2" presetClass="entr" presetSubtype="2" decel="10000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par>
                          <p:cTn id="20" fill="hold">
                            <p:stCondLst>
                              <p:cond delay="225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750"/>
                            </p:stCondLst>
                            <p:childTnLst>
                              <p:par>
                                <p:cTn id="28" presetID="22"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250"/>
                                        <p:tgtEl>
                                          <p:spTgt spid="11"/>
                                        </p:tgtEl>
                                      </p:cBhvr>
                                    </p:animEffect>
                                  </p:childTnLst>
                                </p:cTn>
                              </p:par>
                              <p:par>
                                <p:cTn id="31" presetID="2" presetClass="entr" presetSubtype="4" decel="100000" fill="hold" grpId="0"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3750"/>
                            </p:stCondLst>
                            <p:childTnLst>
                              <p:par>
                                <p:cTn id="43" presetID="22" presetClass="entr" presetSubtype="1"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250"/>
                                        <p:tgtEl>
                                          <p:spTgt spid="24"/>
                                        </p:tgtEl>
                                      </p:cBhvr>
                                    </p:animEffect>
                                  </p:childTnLst>
                                </p:cTn>
                              </p:par>
                              <p:par>
                                <p:cTn id="46" presetID="2" presetClass="entr" presetSubtype="4" decel="100000" fill="hold" grpId="0" nodeType="withEffect">
                                  <p:stCondLst>
                                    <p:cond delay="0"/>
                                  </p:stCondLst>
                                  <p:childTnLst>
                                    <p:set>
                                      <p:cBhvr>
                                        <p:cTn id="47" dur="1" fill="hold">
                                          <p:stCondLst>
                                            <p:cond delay="0"/>
                                          </p:stCondLst>
                                        </p:cTn>
                                        <p:tgtEl>
                                          <p:spTgt spid="27">
                                            <p:txEl>
                                              <p:pRg st="0" end="0"/>
                                            </p:txEl>
                                          </p:spTgt>
                                        </p:tgtEl>
                                        <p:attrNameLst>
                                          <p:attrName>style.visibility</p:attrName>
                                        </p:attrNameLst>
                                      </p:cBhvr>
                                      <p:to>
                                        <p:strVal val="visible"/>
                                      </p:to>
                                    </p:set>
                                    <p:anim calcmode="lin" valueType="num">
                                      <p:cBhvr additive="base">
                                        <p:cTn id="48"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4250"/>
                            </p:stCondLst>
                            <p:childTnLst>
                              <p:par>
                                <p:cTn id="51" presetID="2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par>
                          <p:cTn id="57" fill="hold">
                            <p:stCondLst>
                              <p:cond delay="4750"/>
                            </p:stCondLst>
                            <p:childTnLst>
                              <p:par>
                                <p:cTn id="58" presetID="22" presetClass="entr" presetSubtype="1"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250"/>
                                        <p:tgtEl>
                                          <p:spTgt spid="30"/>
                                        </p:tgtEl>
                                      </p:cBhvr>
                                    </p:animEffect>
                                  </p:childTnLst>
                                </p:cTn>
                              </p:par>
                              <p:par>
                                <p:cTn id="61" presetID="2" presetClass="entr" presetSubtype="4" decel="100000" fill="hold" grpId="0" nodeType="withEffect">
                                  <p:stCondLst>
                                    <p:cond delay="0"/>
                                  </p:stCondLst>
                                  <p:childTnLst>
                                    <p:set>
                                      <p:cBhvr>
                                        <p:cTn id="62" dur="1" fill="hold">
                                          <p:stCondLst>
                                            <p:cond delay="0"/>
                                          </p:stCondLst>
                                        </p:cTn>
                                        <p:tgtEl>
                                          <p:spTgt spid="33">
                                            <p:txEl>
                                              <p:pRg st="0" end="0"/>
                                            </p:txEl>
                                          </p:spTgt>
                                        </p:tgtEl>
                                        <p:attrNameLst>
                                          <p:attrName>style.visibility</p:attrName>
                                        </p:attrNameLst>
                                      </p:cBhvr>
                                      <p:to>
                                        <p:strVal val="visible"/>
                                      </p:to>
                                    </p:set>
                                    <p:anim calcmode="lin" valueType="num">
                                      <p:cBhvr additive="base">
                                        <p:cTn id="63"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smtClean="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smtClean="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bg>
      <p:bgPr>
        <a:solidFill>
          <a:schemeClr val="tx2"/>
        </a:solidFill>
        <a:effectLst/>
      </p:bgPr>
    </p:b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smtClean="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smtClean="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smtClean="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smtClean="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smtClean="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smtClean="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smtClean="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smtClean="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smtClean="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smtClean="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smtClean="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smtClean="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smtClean="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smtClean="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smtClean="0"/>
              <a:t>Text goes here</a:t>
            </a:r>
            <a:endParaRPr kumimoji="1" lang="ja-JP" altLang="en-US" dirty="0" smtClean="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smtClean="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smtClean="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smtClean="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smtClean="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smtClean="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smtClean="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smtClean="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smtClean="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smtClean="0"/>
              <a:t>Text goes here</a:t>
            </a:r>
            <a:endParaRPr kumimoji="1" lang="ja-JP" altLang="en-US" dirty="0" smtClean="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smtClean="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bg>
      <p:bgPr>
        <a:solidFill>
          <a:schemeClr val="tx2"/>
        </a:solidFill>
        <a:effectLst/>
      </p:bgPr>
    </p:bg>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smtClean="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smtClean="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smtClean="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smtClean="0"/>
              <a:t>TEXT GOES HERE</a:t>
            </a:r>
            <a:endParaRPr kumimoji="1" lang="ja-JP" altLang="en-US" dirty="0"/>
          </a:p>
        </p:txBody>
      </p:sp>
      <p:grpSp>
        <p:nvGrpSpPr>
          <p:cNvPr id="6" name="グループ化 5"/>
          <p:cNvGrpSpPr/>
          <p:nvPr userDrawn="1"/>
        </p:nvGrpSpPr>
        <p:grpSpPr>
          <a:xfrm>
            <a:off x="8608466" y="5889023"/>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10" presetClass="entr" presetSubtype="0" fill="hold" nodeType="after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smtClean="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smtClean="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smtClean="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smtClean="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smtClean="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smtClean="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smtClean="0"/>
              <a:t>Text goes here</a:t>
            </a:r>
            <a:endParaRPr kumimoji="1" lang="ja-JP" altLang="en-US" dirty="0" smtClean="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smtClean="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smtClean="0"/>
              <a:t>Text goes here</a:t>
            </a:r>
            <a:endParaRPr kumimoji="1" lang="ja-JP" altLang="en-US" dirty="0" smtClean="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smtClean="0"/>
              <a:t>Text goes here</a:t>
            </a:r>
            <a:endParaRPr kumimoji="1" lang="ja-JP" altLang="en-US" dirty="0" smtClean="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smtClean="0"/>
              <a:t>Text goes here</a:t>
            </a:r>
            <a:endParaRPr kumimoji="1" lang="ja-JP" altLang="en-US" dirty="0" smtClean="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smtClean="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smtClean="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smtClean="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319857839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smtClean="0"/>
              <a:t>Text goes here</a:t>
            </a:r>
            <a:endParaRPr kumimoji="1" lang="ja-JP" altLang="en-US" dirty="0" smtClean="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smtClean="0"/>
              <a:t>Add an image</a:t>
            </a:r>
            <a:endParaRPr kumimoji="1" lang="ja-JP" altLang="en-US" dirty="0" smtClean="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smtClean="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smtClean="0"/>
              <a:t>Text goes here</a:t>
            </a:r>
            <a:endParaRPr kumimoji="1" lang="ja-JP" altLang="en-US" dirty="0" smtClean="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smtClean="0"/>
              <a:t>Text goes here</a:t>
            </a:r>
            <a:endParaRPr kumimoji="1" lang="ja-JP" altLang="en-US" dirty="0" smtClean="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smtClean="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smtClean="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smtClean="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smtClean="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smtClean="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smtClean="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smtClean="0"/>
              <a:t>Text goes here</a:t>
            </a:r>
            <a:endParaRPr kumimoji="1" lang="ja-JP" altLang="en-US" dirty="0" smtClean="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smtClean="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smtClean="0"/>
              <a:t>| PMMS</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bg>
      <p:bgPr>
        <a:solidFill>
          <a:schemeClr val="tx2"/>
        </a:solidFill>
        <a:effectLst/>
      </p:bgPr>
    </p:bg>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smtClean="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smtClean="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smtClean="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smtClean="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smtClean="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smtClean="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bg>
      <p:bgPr>
        <a:solidFill>
          <a:schemeClr val="tx2"/>
        </a:solidFill>
        <a:effectLst/>
      </p:bgPr>
    </p:bg>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smtClean="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smtClean="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smtClean="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smtClean="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smtClean="0"/>
              <a:t>Text goes here</a:t>
            </a:r>
            <a:endParaRPr kumimoji="1" lang="ja-JP" altLang="en-US" dirty="0" smtClean="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smtClean="0"/>
              <a:t>Text goes here</a:t>
            </a:r>
            <a:endParaRPr kumimoji="1" lang="ja-JP" altLang="en-US" dirty="0" smtClean="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smtClean="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smtClean="0"/>
              <a:t>| PMMS</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smtClean="0"/>
              <a:t>| PMMS</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smtClean="0"/>
              <a:t>| PMMS</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0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smtClean="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smtClean="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smtClean="0"/>
              <a:t>PMMS</a:t>
            </a:r>
            <a:endParaRPr kumimoji="1" lang="ja-JP" altLang="en-US" dirty="0"/>
          </a:p>
        </p:txBody>
      </p:sp>
      <p:sp>
        <p:nvSpPr>
          <p:cNvPr id="9" name="テキスト プレースホルダー 8"/>
          <p:cNvSpPr>
            <a:spLocks noGrp="1"/>
          </p:cNvSpPr>
          <p:nvPr>
            <p:ph type="body" sz="quarter" idx="10"/>
          </p:nvPr>
        </p:nvSpPr>
        <p:spPr>
          <a:xfrm>
            <a:off x="1366342" y="4854078"/>
            <a:ext cx="15553728" cy="864046"/>
          </a:xfrm>
        </p:spPr>
        <p:txBody>
          <a:bodyPr/>
          <a:lstStyle/>
          <a:p>
            <a:r>
              <a:rPr kumimoji="1" lang="en-US" altLang="ja-JP" dirty="0" smtClean="0"/>
              <a:t>Personal Money Management system</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smtClean="0">
                <a:solidFill>
                  <a:schemeClr val="accent1">
                    <a:lumMod val="60000"/>
                    <a:lumOff val="40000"/>
                  </a:schemeClr>
                </a:solidFill>
              </a:rPr>
              <a:t>INTRODUCTION</a:t>
            </a:r>
            <a:endParaRPr kumimoji="1" lang="ja-JP" altLang="en-US" dirty="0">
              <a:solidFill>
                <a:schemeClr val="accent1">
                  <a:lumMod val="60000"/>
                  <a:lumOff val="40000"/>
                </a:schemeClr>
              </a:solidFill>
            </a:endParaRPr>
          </a:p>
        </p:txBody>
      </p:sp>
      <p:sp>
        <p:nvSpPr>
          <p:cNvPr id="3" name="フッター プレースホルダー 2"/>
          <p:cNvSpPr>
            <a:spLocks noGrp="1"/>
          </p:cNvSpPr>
          <p:nvPr>
            <p:ph type="ftr" sz="quarter" idx="10"/>
          </p:nvPr>
        </p:nvSpPr>
        <p:spPr/>
        <p:txBody>
          <a:bodyPr/>
          <a:lstStyle/>
          <a:p>
            <a:r>
              <a:rPr lang="en-US" altLang="ja-JP" dirty="0"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10" name="テキスト プレースホルダー 9"/>
          <p:cNvSpPr>
            <a:spLocks noGrp="1"/>
          </p:cNvSpPr>
          <p:nvPr>
            <p:ph type="body" sz="quarter" idx="14"/>
          </p:nvPr>
        </p:nvSpPr>
        <p:spPr>
          <a:xfrm>
            <a:off x="2510945" y="3442708"/>
            <a:ext cx="13938025" cy="6042473"/>
          </a:xfrm>
        </p:spPr>
        <p:txBody>
          <a:bodyPr>
            <a:noAutofit/>
          </a:bodyPr>
          <a:lstStyle/>
          <a:p>
            <a:pPr algn="just"/>
            <a:r>
              <a:rPr lang="en-US" sz="4400" b="1" dirty="0"/>
              <a:t>I</a:t>
            </a:r>
            <a:r>
              <a:rPr lang="en-US" sz="3200" dirty="0" smtClean="0"/>
              <a:t>n </a:t>
            </a:r>
            <a:r>
              <a:rPr lang="en-US" sz="3200" dirty="0"/>
              <a:t>this project a personal finance management based on the requirements is conceptualized and implemented. The system enables anyone to manage personal income and expenses with </a:t>
            </a:r>
            <a:r>
              <a:rPr lang="en-US" sz="3200" dirty="0" smtClean="0"/>
              <a:t>ease. </a:t>
            </a:r>
            <a:r>
              <a:rPr lang="en-US" sz="3200" dirty="0"/>
              <a:t>It is designed to help users to manage their finances to understand where their money is going, pinpointing the areas of excessive expenditure and assist to take decision of cutting down unnecessary expenses. It is found that this information system helps to track finances and generate reports of all</a:t>
            </a:r>
            <a:r>
              <a:rPr lang="en-US" sz="2400" dirty="0"/>
              <a:t>. </a:t>
            </a:r>
            <a:endParaRPr kumimoji="1" lang="ja-JP" altLang="en-US" sz="2400" dirty="0"/>
          </a:p>
        </p:txBody>
      </p:sp>
      <p:sp>
        <p:nvSpPr>
          <p:cNvPr id="2" name="Oval 1"/>
          <p:cNvSpPr/>
          <p:nvPr/>
        </p:nvSpPr>
        <p:spPr>
          <a:xfrm>
            <a:off x="1493520" y="2545080"/>
            <a:ext cx="670560" cy="65532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smtClean="0">
                <a:solidFill>
                  <a:schemeClr val="accent1">
                    <a:lumMod val="75000"/>
                  </a:schemeClr>
                </a:solidFill>
              </a:rPr>
              <a:t>ABSTRACT</a:t>
            </a:r>
            <a:endParaRPr kumimoji="1" lang="ja-JP" altLang="en-US" dirty="0">
              <a:solidFill>
                <a:schemeClr val="accent1">
                  <a:lumMod val="75000"/>
                </a:schemeClr>
              </a:solidFill>
            </a:endParaRPr>
          </a:p>
        </p:txBody>
      </p:sp>
      <p:sp>
        <p:nvSpPr>
          <p:cNvPr id="3" name="フッター プレースホルダー 2"/>
          <p:cNvSpPr>
            <a:spLocks noGrp="1"/>
          </p:cNvSpPr>
          <p:nvPr>
            <p:ph type="ftr" sz="quarter" idx="10"/>
          </p:nvPr>
        </p:nvSpPr>
        <p:spPr/>
        <p:txBody>
          <a:bodyPr/>
          <a:lstStyle/>
          <a:p>
            <a:r>
              <a:rPr lang="en-US" altLang="ja-JP" dirty="0"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10" name="テキスト プレースホルダー 9"/>
          <p:cNvSpPr>
            <a:spLocks noGrp="1"/>
          </p:cNvSpPr>
          <p:nvPr>
            <p:ph type="body" sz="quarter" idx="14"/>
          </p:nvPr>
        </p:nvSpPr>
        <p:spPr>
          <a:xfrm>
            <a:off x="2602385" y="2711188"/>
            <a:ext cx="13938025" cy="6042473"/>
          </a:xfrm>
        </p:spPr>
        <p:txBody>
          <a:bodyPr>
            <a:noAutofit/>
          </a:bodyPr>
          <a:lstStyle/>
          <a:p>
            <a:pPr algn="just"/>
            <a:r>
              <a:rPr lang="en-US" sz="2800" dirty="0"/>
              <a:t>Most of us hold jobs during the most productive adult years of our lives, and the income we bring in must be managed effectively if we are to satisfy our basic needs and lead fulfilling lives. Our project is based on personal money management.</a:t>
            </a:r>
          </a:p>
          <a:p>
            <a:pPr algn="just"/>
            <a:r>
              <a:rPr lang="en-US" sz="2800" dirty="0"/>
              <a:t>This project shows mini model of </a:t>
            </a:r>
            <a:r>
              <a:rPr lang="en-US" sz="2800" b="1" dirty="0"/>
              <a:t>personal money management system</a:t>
            </a:r>
            <a:r>
              <a:rPr lang="en-US" sz="2800" dirty="0"/>
              <a:t>. This helps the user to store daily expense along with status. It will give user the tip to reduce the use of over expense in his/her daily life. User can access for maximum bills. User can also monitor his/her expenses in a particular day and other facilities as user needs. </a:t>
            </a:r>
          </a:p>
          <a:p>
            <a:pPr algn="just"/>
            <a:r>
              <a:rPr lang="en-US" sz="2800" dirty="0"/>
              <a:t>This can be done in environment known as  CODE::BLOCKS , for GUI </a:t>
            </a:r>
            <a:r>
              <a:rPr lang="en-US" sz="2800" dirty="0" err="1"/>
              <a:t>graphics.h</a:t>
            </a:r>
            <a:r>
              <a:rPr lang="en-US" sz="2800" dirty="0"/>
              <a:t> library can be used and for permanent storage files are used. And looking in perspective of future use this can be integrated . </a:t>
            </a:r>
          </a:p>
          <a:p>
            <a:pPr algn="just"/>
            <a:endParaRPr kumimoji="1" lang="ja-JP" altLang="en-US" sz="2400" dirty="0"/>
          </a:p>
        </p:txBody>
      </p:sp>
      <p:sp>
        <p:nvSpPr>
          <p:cNvPr id="2" name="Oval 1"/>
          <p:cNvSpPr/>
          <p:nvPr/>
        </p:nvSpPr>
        <p:spPr>
          <a:xfrm>
            <a:off x="1493520" y="2545080"/>
            <a:ext cx="670560" cy="65532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Tree>
    <p:extLst>
      <p:ext uri="{BB962C8B-B14F-4D97-AF65-F5344CB8AC3E}">
        <p14:creationId xmlns:p14="http://schemas.microsoft.com/office/powerpoint/2010/main" val="617031527"/>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solidFill>
                  <a:schemeClr val="accent1">
                    <a:lumMod val="60000"/>
                    <a:lumOff val="40000"/>
                  </a:schemeClr>
                </a:solidFill>
              </a:rPr>
              <a:t>T</a:t>
            </a:r>
            <a:r>
              <a:rPr kumimoji="1" lang="en-US" altLang="ja-JP" dirty="0" smtClean="0"/>
              <a:t>ools</a:t>
            </a:r>
            <a:r>
              <a:rPr kumimoji="1" lang="en-US" altLang="ja-JP" dirty="0" smtClean="0"/>
              <a:t/>
            </a:r>
            <a:br>
              <a:rPr kumimoji="1" lang="en-US" altLang="ja-JP" dirty="0" smtClean="0"/>
            </a:br>
            <a:r>
              <a:rPr lang="en-US" altLang="ja-JP" sz="13800" dirty="0" smtClean="0"/>
              <a:t>U</a:t>
            </a:r>
            <a:r>
              <a:rPr lang="en-US" altLang="ja-JP" sz="13800" dirty="0" smtClean="0">
                <a:solidFill>
                  <a:schemeClr val="accent1">
                    <a:lumMod val="60000"/>
                    <a:lumOff val="40000"/>
                  </a:schemeClr>
                </a:solidFill>
              </a:rPr>
              <a:t>sed</a:t>
            </a:r>
            <a:endParaRPr kumimoji="1" lang="ja-JP" altLang="en-US" sz="13800" dirty="0">
              <a:solidFill>
                <a:schemeClr val="accent1">
                  <a:lumMod val="60000"/>
                  <a:lumOff val="40000"/>
                </a:schemeClr>
              </a:solidFill>
            </a:endParaRPr>
          </a:p>
        </p:txBody>
      </p:sp>
      <p:sp>
        <p:nvSpPr>
          <p:cNvPr id="10" name="テキスト プレースホルダー 9"/>
          <p:cNvSpPr>
            <a:spLocks noGrp="1"/>
          </p:cNvSpPr>
          <p:nvPr>
            <p:ph type="body" sz="quarter" idx="15"/>
          </p:nvPr>
        </p:nvSpPr>
        <p:spPr>
          <a:xfrm>
            <a:off x="9000326" y="1297364"/>
            <a:ext cx="8279783" cy="936104"/>
          </a:xfrm>
        </p:spPr>
        <p:txBody>
          <a:bodyPr>
            <a:noAutofit/>
          </a:bodyPr>
          <a:lstStyle/>
          <a:p>
            <a:r>
              <a:rPr kumimoji="1" lang="en-US" altLang="ja-JP" sz="5400" dirty="0" smtClean="0">
                <a:solidFill>
                  <a:schemeClr val="accent1">
                    <a:lumMod val="50000"/>
                  </a:schemeClr>
                </a:solidFill>
              </a:rPr>
              <a:t>QT CREATOR</a:t>
            </a:r>
            <a:endParaRPr kumimoji="1" lang="ja-JP" altLang="en-US" sz="5400" dirty="0">
              <a:solidFill>
                <a:schemeClr val="accent1">
                  <a:lumMod val="50000"/>
                </a:schemeClr>
              </a:solidFill>
            </a:endParaRPr>
          </a:p>
        </p:txBody>
      </p:sp>
      <p:sp>
        <p:nvSpPr>
          <p:cNvPr id="14" name="テキスト プレースホルダー 13"/>
          <p:cNvSpPr>
            <a:spLocks noGrp="1"/>
          </p:cNvSpPr>
          <p:nvPr>
            <p:ph type="body" sz="quarter" idx="19"/>
          </p:nvPr>
        </p:nvSpPr>
        <p:spPr>
          <a:xfrm>
            <a:off x="9000326" y="5872044"/>
            <a:ext cx="8279783" cy="936104"/>
          </a:xfrm>
        </p:spPr>
        <p:txBody>
          <a:bodyPr>
            <a:noAutofit/>
          </a:bodyPr>
          <a:lstStyle/>
          <a:p>
            <a:r>
              <a:rPr kumimoji="1" lang="en-US" altLang="ja-JP" sz="5400" dirty="0" smtClean="0">
                <a:solidFill>
                  <a:schemeClr val="accent3">
                    <a:lumMod val="50000"/>
                  </a:schemeClr>
                </a:solidFill>
              </a:rPr>
              <a:t>SQL LITE STUDIO</a:t>
            </a:r>
            <a:endParaRPr kumimoji="1" lang="ja-JP" altLang="en-US" sz="5400" dirty="0">
              <a:solidFill>
                <a:schemeClr val="accent3">
                  <a:lumMod val="50000"/>
                </a:schemeClr>
              </a:solidFill>
            </a:endParaRPr>
          </a:p>
        </p:txBody>
      </p:sp>
      <p:sp>
        <p:nvSpPr>
          <p:cNvPr id="2" name="フッター プレースホルダー 1"/>
          <p:cNvSpPr>
            <a:spLocks noGrp="1"/>
          </p:cNvSpPr>
          <p:nvPr>
            <p:ph type="ftr" sz="quarter" idx="10"/>
          </p:nvPr>
        </p:nvSpPr>
        <p:spPr/>
        <p:txBody>
          <a:bodyPr/>
          <a:lstStyle/>
          <a:p>
            <a:r>
              <a:rPr lang="en-US" altLang="ja-JP" smtClean="0"/>
              <a:t>| PMMS</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4</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9373588" y="232661"/>
            <a:ext cx="7990959" cy="1203151"/>
          </a:xfrm>
        </p:spPr>
        <p:txBody>
          <a:bodyPr>
            <a:noAutofit/>
          </a:bodyPr>
          <a:lstStyle/>
          <a:p>
            <a:r>
              <a:rPr kumimoji="1" lang="en-US" altLang="ja-JP" sz="11500" dirty="0" smtClean="0">
                <a:solidFill>
                  <a:schemeClr val="accent3">
                    <a:lumMod val="75000"/>
                  </a:schemeClr>
                </a:solidFill>
                <a:latin typeface="Route 159 Bold" pitchFamily="50" charset="0"/>
              </a:rPr>
              <a:t>QT</a:t>
            </a:r>
            <a:endParaRPr kumimoji="1" lang="ja-JP" altLang="en-US" sz="11500" dirty="0">
              <a:solidFill>
                <a:schemeClr val="accent3">
                  <a:lumMod val="75000"/>
                </a:schemeClr>
              </a:solidFill>
              <a:latin typeface="Route 159 Bold" pitchFamily="50" charset="0"/>
            </a:endParaRPr>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smtClean="0"/>
              <a:t>1</a:t>
            </a:r>
            <a:endParaRPr kumimoji="1" lang="ja-JP" altLang="en-US" dirty="0"/>
          </a:p>
        </p:txBody>
      </p:sp>
      <p:sp>
        <p:nvSpPr>
          <p:cNvPr id="11" name="テキスト プレースホルダー 10"/>
          <p:cNvSpPr>
            <a:spLocks noGrp="1"/>
          </p:cNvSpPr>
          <p:nvPr>
            <p:ph type="body" sz="quarter" idx="4294967295"/>
          </p:nvPr>
        </p:nvSpPr>
        <p:spPr>
          <a:xfrm>
            <a:off x="9684870" y="2407196"/>
            <a:ext cx="7737326" cy="720080"/>
          </a:xfrm>
        </p:spPr>
        <p:txBody>
          <a:bodyPr>
            <a:noAutofit/>
          </a:bodyPr>
          <a:lstStyle/>
          <a:p>
            <a:r>
              <a:rPr lang="en-US" dirty="0"/>
              <a:t>QT is a free and open source widget toolkit for creating graphical user interfaces as well as cross-platform application that run on various software and hardware platforms such as Linux,  Windows, macOS, Android, or embedded systems</a:t>
            </a:r>
            <a:endParaRPr kumimoji="1"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smtClean="0"/>
              <a:t>2</a:t>
            </a:r>
            <a:endParaRPr kumimoji="1" lang="ja-JP" altLang="en-US" dirty="0"/>
          </a:p>
        </p:txBody>
      </p:sp>
      <p:sp>
        <p:nvSpPr>
          <p:cNvPr id="16" name="テキスト プレースホルダー 15"/>
          <p:cNvSpPr>
            <a:spLocks noGrp="1"/>
          </p:cNvSpPr>
          <p:nvPr>
            <p:ph type="body" sz="quarter" idx="4294967295"/>
          </p:nvPr>
        </p:nvSpPr>
        <p:spPr>
          <a:xfrm>
            <a:off x="9731155" y="4865951"/>
            <a:ext cx="7633392" cy="2889668"/>
          </a:xfrm>
        </p:spPr>
        <p:txBody>
          <a:bodyPr>
            <a:noAutofit/>
          </a:bodyPr>
          <a:lstStyle/>
          <a:p>
            <a:pPr algn="just">
              <a:lnSpc>
                <a:spcPct val="100000"/>
              </a:lnSpc>
            </a:pPr>
            <a:r>
              <a:rPr lang="en-US" dirty="0"/>
              <a:t>Qt is used for developing graphical user interfaces (GUIs) and multi-platform applications that run on all major desktop platforms and most mobile or embedded platforms. Most GUI programs created with Qt have a native-looking interface, in which case Qt is classified as a widget toolkit</a:t>
            </a:r>
            <a:endParaRPr 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smtClean="0"/>
              <a:t>3</a:t>
            </a:r>
            <a:endParaRPr kumimoji="1" lang="ja-JP" altLang="en-US" dirty="0"/>
          </a:p>
        </p:txBody>
      </p:sp>
      <p:sp>
        <p:nvSpPr>
          <p:cNvPr id="24" name="テキスト プレースホルダー 23"/>
          <p:cNvSpPr>
            <a:spLocks noGrp="1"/>
          </p:cNvSpPr>
          <p:nvPr>
            <p:ph type="body" sz="quarter" idx="4294967295"/>
          </p:nvPr>
        </p:nvSpPr>
        <p:spPr>
          <a:xfrm>
            <a:off x="9679188" y="7600114"/>
            <a:ext cx="7737326" cy="720080"/>
          </a:xfrm>
        </p:spPr>
        <p:txBody>
          <a:bodyPr>
            <a:noAutofit/>
          </a:bodyPr>
          <a:lstStyle/>
          <a:p>
            <a:pPr algn="just">
              <a:lnSpc>
                <a:spcPct val="100000"/>
              </a:lnSpc>
            </a:pPr>
            <a:r>
              <a:rPr lang="en-US" dirty="0"/>
              <a:t>Qt supports various compilers, including the GCC C++ compiler and the Visual Studio suite and has extensive internationalization support. </a:t>
            </a:r>
            <a:endParaRPr lang="en-US" dirty="0"/>
          </a:p>
        </p:txBody>
      </p:sp>
      <p:sp>
        <p:nvSpPr>
          <p:cNvPr id="2" name="フッター プレースホルダー 1"/>
          <p:cNvSpPr>
            <a:spLocks noGrp="1"/>
          </p:cNvSpPr>
          <p:nvPr>
            <p:ph type="ftr" sz="quarter" idx="10"/>
          </p:nvPr>
        </p:nvSpPr>
        <p:spPr/>
        <p:txBody>
          <a:bodyPr/>
          <a:lstStyle/>
          <a:p>
            <a:r>
              <a:rPr lang="en-US" altLang="ja-JP" smtClean="0"/>
              <a:t>| PMMS</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033" y="1183844"/>
            <a:ext cx="7772400" cy="7772400"/>
          </a:xfrm>
          <a:prstGeom prst="rect">
            <a:avLst/>
          </a:prstGeom>
        </p:spPr>
      </p:pic>
    </p:spTree>
    <p:extLst>
      <p:ext uri="{BB962C8B-B14F-4D97-AF65-F5344CB8AC3E}">
        <p14:creationId xmlns:p14="http://schemas.microsoft.com/office/powerpoint/2010/main" val="1808370312"/>
      </p:ext>
    </p:extLst>
  </p:cSld>
  <p:clrMapOvr>
    <a:masterClrMapping/>
  </p:clrMapOvr>
  <p:transition spd="slow" advTm="807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 calcmode="lin" valueType="num">
                                      <p:cBhvr additive="base">
                                        <p:cTn id="15"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4">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P spid="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solidFill>
                <a:latin typeface="Route 159 Bold" pitchFamily="50" charset="0"/>
              </a:rPr>
              <a:t>SQL LITE </a:t>
            </a:r>
            <a:r>
              <a:rPr lang="en-US" altLang="ja-JP" sz="5400" dirty="0" smtClean="0">
                <a:solidFill>
                  <a:schemeClr val="tx1"/>
                </a:solidFill>
                <a:latin typeface="Route 159 Bold" pitchFamily="50" charset="0"/>
              </a:rPr>
              <a:t>STUDIO</a:t>
            </a: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ltLang="ja-JP"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7" name="テキスト プレースホルダー 6"/>
          <p:cNvSpPr>
            <a:spLocks noGrp="1"/>
          </p:cNvSpPr>
          <p:nvPr>
            <p:ph type="body" sz="quarter" idx="14"/>
          </p:nvPr>
        </p:nvSpPr>
        <p:spPr>
          <a:xfrm>
            <a:off x="2707931" y="2706487"/>
            <a:ext cx="13938025" cy="1275244"/>
          </a:xfrm>
        </p:spPr>
        <p:txBody>
          <a:bodyPr/>
          <a:lstStyle/>
          <a:p>
            <a:r>
              <a:rPr lang="en-US" sz="2800" dirty="0"/>
              <a:t>SQLiteStudio is an advanced, cross-platform SQLite database manager with MDI interface, wizard dialogs, many useful tools and customizable interface. 	</a:t>
            </a:r>
            <a:endParaRPr lang="ja-JP" altLang="en-US" sz="2800" dirty="0"/>
          </a:p>
          <a:p>
            <a:endParaRPr kumimoji="1" lang="ja-JP" altLang="en-US" dirty="0"/>
          </a:p>
        </p:txBody>
      </p:sp>
      <p:sp>
        <p:nvSpPr>
          <p:cNvPr id="8" name="テキスト プレースホルダー 7"/>
          <p:cNvSpPr>
            <a:spLocks noGrp="1"/>
          </p:cNvSpPr>
          <p:nvPr>
            <p:ph type="body" sz="quarter" idx="17"/>
          </p:nvPr>
        </p:nvSpPr>
        <p:spPr>
          <a:xfrm>
            <a:off x="2707932" y="4803825"/>
            <a:ext cx="13938025" cy="1275244"/>
          </a:xfrm>
        </p:spPr>
        <p:txBody>
          <a:bodyPr/>
          <a:lstStyle/>
          <a:p>
            <a:r>
              <a:rPr lang="en-US" sz="2800" dirty="0"/>
              <a:t>All </a:t>
            </a:r>
            <a:r>
              <a:rPr lang="en-US" sz="2800" b="1" dirty="0"/>
              <a:t>SQLite3</a:t>
            </a:r>
            <a:r>
              <a:rPr lang="en-US" sz="2800" dirty="0"/>
              <a:t> and </a:t>
            </a:r>
            <a:r>
              <a:rPr lang="en-US" sz="2800" b="1" dirty="0"/>
              <a:t>SQLite2</a:t>
            </a:r>
            <a:r>
              <a:rPr lang="en-US" sz="2800" dirty="0"/>
              <a:t> features wrapped within </a:t>
            </a:r>
            <a:r>
              <a:rPr lang="en-US" sz="2800" b="1" dirty="0"/>
              <a:t>simple GUI</a:t>
            </a:r>
            <a:r>
              <a:rPr lang="en-US" sz="2800" dirty="0"/>
              <a:t>. SQLite is a popular choice as embedded database software for local/client storage in application software.</a:t>
            </a:r>
          </a:p>
          <a:p>
            <a:endParaRPr lang="ja-JP" altLang="en-US" dirty="0"/>
          </a:p>
        </p:txBody>
      </p:sp>
      <p:sp>
        <p:nvSpPr>
          <p:cNvPr id="9" name="テキスト プレースホルダー 8"/>
          <p:cNvSpPr>
            <a:spLocks noGrp="1"/>
          </p:cNvSpPr>
          <p:nvPr>
            <p:ph type="body" sz="quarter" idx="19"/>
          </p:nvPr>
        </p:nvSpPr>
        <p:spPr>
          <a:xfrm>
            <a:off x="2707931" y="7133841"/>
            <a:ext cx="13938025" cy="1275244"/>
          </a:xfrm>
        </p:spPr>
        <p:txBody>
          <a:bodyPr/>
          <a:lstStyle/>
          <a:p>
            <a:r>
              <a:rPr lang="en-US" sz="2800" dirty="0"/>
              <a:t>runs on Windows 9x/2k/XP/2003/Vista/7, Linux, MacOS X</a:t>
            </a:r>
            <a:endParaRPr lang="ja-JP" altLang="en-US" sz="2800" dirty="0"/>
          </a:p>
          <a:p>
            <a:endParaRPr lang="en-US" altLang="ja-JP" dirty="0"/>
          </a:p>
        </p:txBody>
      </p:sp>
      <p:sp>
        <p:nvSpPr>
          <p:cNvPr id="14" name="Oval 13"/>
          <p:cNvSpPr/>
          <p:nvPr/>
        </p:nvSpPr>
        <p:spPr>
          <a:xfrm>
            <a:off x="1508760" y="2815580"/>
            <a:ext cx="762000" cy="75058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15" name="Oval 14"/>
          <p:cNvSpPr/>
          <p:nvPr/>
        </p:nvSpPr>
        <p:spPr>
          <a:xfrm>
            <a:off x="1508760" y="4991985"/>
            <a:ext cx="762000" cy="7505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
        <p:nvSpPr>
          <p:cNvPr id="16" name="Oval 15"/>
          <p:cNvSpPr/>
          <p:nvPr/>
        </p:nvSpPr>
        <p:spPr>
          <a:xfrm>
            <a:off x="1508760" y="7180258"/>
            <a:ext cx="762000" cy="7505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Tree>
    <p:extLst>
      <p:ext uri="{BB962C8B-B14F-4D97-AF65-F5344CB8AC3E}">
        <p14:creationId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solidFill>
                  <a:schemeClr val="accent1"/>
                </a:solidFill>
                <a:latin typeface="Route 159 Bold" pitchFamily="50" charset="0"/>
              </a:rPr>
              <a:t>ROLE OF </a:t>
            </a:r>
            <a:r>
              <a:rPr kumimoji="1" lang="en-US" altLang="ja-JP" dirty="0" smtClean="0">
                <a:solidFill>
                  <a:schemeClr val="tx1"/>
                </a:solidFill>
                <a:latin typeface="Route 159 Bold" pitchFamily="50" charset="0"/>
              </a:rPr>
              <a:t>EACH MEMBER</a:t>
            </a:r>
            <a:endParaRPr kumimoji="1" lang="ja-JP" altLang="en-US" dirty="0">
              <a:solidFill>
                <a:schemeClr val="tx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smtClean="0"/>
              <a:t>| PMMS</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8" name="角丸四角形 17"/>
          <p:cNvSpPr/>
          <p:nvPr/>
        </p:nvSpPr>
        <p:spPr>
          <a:xfrm>
            <a:off x="3696334" y="4266735"/>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3600" dirty="0" smtClean="0">
                <a:solidFill>
                  <a:schemeClr val="bg1"/>
                </a:solidFill>
                <a:latin typeface="Route 159 Light" pitchFamily="50" charset="0"/>
              </a:rPr>
              <a:t>TIJO THOMAS</a:t>
            </a:r>
            <a:endParaRPr kumimoji="1" lang="ja-JP" altLang="en-US" sz="3600" dirty="0">
              <a:solidFill>
                <a:schemeClr val="bg1"/>
              </a:solidFill>
              <a:latin typeface="Route 159 Light" pitchFamily="50" charset="0"/>
            </a:endParaRPr>
          </a:p>
        </p:txBody>
      </p:sp>
      <p:sp>
        <p:nvSpPr>
          <p:cNvPr id="19" name="角丸四角形 18"/>
          <p:cNvSpPr/>
          <p:nvPr/>
        </p:nvSpPr>
        <p:spPr>
          <a:xfrm>
            <a:off x="3696335" y="5890955"/>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3600" dirty="0" smtClean="0">
                <a:solidFill>
                  <a:schemeClr val="bg1"/>
                </a:solidFill>
                <a:latin typeface="Route 159 Light" pitchFamily="50" charset="0"/>
              </a:rPr>
              <a:t>ONNISHA MARIYA</a:t>
            </a:r>
            <a:endParaRPr kumimoji="1" lang="ja-JP" altLang="en-US" sz="36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3600" dirty="0" smtClean="0">
                <a:solidFill>
                  <a:schemeClr val="bg1"/>
                </a:solidFill>
                <a:latin typeface="Route 159 Light" pitchFamily="50" charset="0"/>
              </a:rPr>
              <a:t>PHINAHAS PHILIP</a:t>
            </a:r>
            <a:endParaRPr kumimoji="1" lang="ja-JP" altLang="en-US" sz="3600" dirty="0">
              <a:solidFill>
                <a:schemeClr val="bg1"/>
              </a:solidFill>
              <a:latin typeface="Route 159 Light" pitchFamily="50" charset="0"/>
            </a:endParaRPr>
          </a:p>
        </p:txBody>
      </p:sp>
      <p:sp>
        <p:nvSpPr>
          <p:cNvPr id="24" name="角丸四角形 23"/>
          <p:cNvSpPr/>
          <p:nvPr/>
        </p:nvSpPr>
        <p:spPr>
          <a:xfrm>
            <a:off x="3696335" y="752302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bg1"/>
                </a:solidFill>
                <a:latin typeface="Route 159 Light" pitchFamily="50" charset="0"/>
              </a:rPr>
              <a:t>PARVATHI E V</a:t>
            </a:r>
            <a:endParaRPr kumimoji="1" lang="ja-JP" altLang="en-US" dirty="0">
              <a:solidFill>
                <a:schemeClr val="bg1"/>
              </a:solidFill>
              <a:latin typeface="Route 159 Light" pitchFamily="50" charset="0"/>
            </a:endParaRPr>
          </a:p>
        </p:txBody>
      </p:sp>
      <p:sp>
        <p:nvSpPr>
          <p:cNvPr id="213" name="テキスト ボックス 212"/>
          <p:cNvSpPr txBox="1"/>
          <p:nvPr/>
        </p:nvSpPr>
        <p:spPr>
          <a:xfrm>
            <a:off x="8031480" y="2384305"/>
            <a:ext cx="5745480" cy="1446550"/>
          </a:xfrm>
          <a:prstGeom prst="rect">
            <a:avLst/>
          </a:prstGeom>
          <a:noFill/>
        </p:spPr>
        <p:txBody>
          <a:bodyPr wrap="square" rtlCol="0" anchor="ctr">
            <a:spAutoFit/>
          </a:bodyPr>
          <a:lstStyle/>
          <a:p>
            <a:r>
              <a:rPr lang="en-US" altLang="ja-JP" sz="4400" dirty="0" smtClean="0">
                <a:solidFill>
                  <a:schemeClr val="accent1">
                    <a:lumMod val="50000"/>
                  </a:schemeClr>
                </a:solidFill>
              </a:rPr>
              <a:t>Graphical Interface and database</a:t>
            </a:r>
            <a:endParaRPr kumimoji="1" lang="ja-JP" altLang="en-US" sz="4400" dirty="0">
              <a:solidFill>
                <a:schemeClr val="accent1">
                  <a:lumMod val="50000"/>
                </a:schemeClr>
              </a:solidFill>
            </a:endParaRPr>
          </a:p>
        </p:txBody>
      </p:sp>
      <p:sp>
        <p:nvSpPr>
          <p:cNvPr id="214" name="テキスト ボックス 213"/>
          <p:cNvSpPr txBox="1"/>
          <p:nvPr/>
        </p:nvSpPr>
        <p:spPr>
          <a:xfrm>
            <a:off x="8031480" y="4086903"/>
            <a:ext cx="2614683" cy="830997"/>
          </a:xfrm>
          <a:prstGeom prst="rect">
            <a:avLst/>
          </a:prstGeom>
          <a:noFill/>
        </p:spPr>
        <p:txBody>
          <a:bodyPr wrap="square" rtlCol="0" anchor="ctr">
            <a:spAutoFit/>
          </a:bodyPr>
          <a:lstStyle/>
          <a:p>
            <a:r>
              <a:rPr kumimoji="1" lang="en-US" altLang="ja-JP" sz="4800" dirty="0" smtClean="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8031481" y="5715448"/>
            <a:ext cx="3052498" cy="830997"/>
          </a:xfrm>
          <a:prstGeom prst="rect">
            <a:avLst/>
          </a:prstGeom>
          <a:noFill/>
        </p:spPr>
        <p:txBody>
          <a:bodyPr wrap="square" rtlCol="0" anchor="ctr">
            <a:spAutoFit/>
          </a:bodyPr>
          <a:lstStyle/>
          <a:p>
            <a:r>
              <a:rPr kumimoji="1" lang="en-US" altLang="ja-JP" sz="4800" dirty="0" smtClean="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61" name="テキスト ボックス 214"/>
          <p:cNvSpPr txBox="1"/>
          <p:nvPr/>
        </p:nvSpPr>
        <p:spPr>
          <a:xfrm>
            <a:off x="8031481" y="7343189"/>
            <a:ext cx="3052498" cy="830997"/>
          </a:xfrm>
          <a:prstGeom prst="rect">
            <a:avLst/>
          </a:prstGeom>
          <a:noFill/>
        </p:spPr>
        <p:txBody>
          <a:bodyPr wrap="square" rtlCol="0" anchor="ctr">
            <a:spAutoFit/>
          </a:bodyPr>
          <a:lstStyle/>
          <a:p>
            <a:r>
              <a:rPr kumimoji="1" lang="en-US" altLang="ja-JP" sz="4800" dirty="0" smtClean="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 presetClass="entr" presetSubtype="2" decel="100000" fill="hold" grpId="0" nodeType="afterEffect">
                                  <p:stCondLst>
                                    <p:cond delay="0"/>
                                  </p:stCondLst>
                                  <p:iterate type="lt">
                                    <p:tmPct val="10000"/>
                                  </p:iterate>
                                  <p:childTnLst>
                                    <p:set>
                                      <p:cBhvr>
                                        <p:cTn id="10" dur="1" fill="hold">
                                          <p:stCondLst>
                                            <p:cond delay="0"/>
                                          </p:stCondLst>
                                        </p:cTn>
                                        <p:tgtEl>
                                          <p:spTgt spid="213"/>
                                        </p:tgtEl>
                                        <p:attrNameLst>
                                          <p:attrName>style.visibility</p:attrName>
                                        </p:attrNameLst>
                                      </p:cBhvr>
                                      <p:to>
                                        <p:strVal val="visible"/>
                                      </p:to>
                                    </p:set>
                                    <p:anim calcmode="lin" valueType="num">
                                      <p:cBhvr additive="base">
                                        <p:cTn id="11" dur="500" fill="hold"/>
                                        <p:tgtEl>
                                          <p:spTgt spid="213"/>
                                        </p:tgtEl>
                                        <p:attrNameLst>
                                          <p:attrName>ppt_x</p:attrName>
                                        </p:attrNameLst>
                                      </p:cBhvr>
                                      <p:tavLst>
                                        <p:tav tm="0">
                                          <p:val>
                                            <p:strVal val="1+#ppt_w/2"/>
                                          </p:val>
                                        </p:tav>
                                        <p:tav tm="100000">
                                          <p:val>
                                            <p:strVal val="#ppt_x"/>
                                          </p:val>
                                        </p:tav>
                                      </p:tavLst>
                                    </p:anim>
                                    <p:anim calcmode="lin" valueType="num">
                                      <p:cBhvr additive="base">
                                        <p:cTn id="12" dur="500" fill="hold"/>
                                        <p:tgtEl>
                                          <p:spTgt spid="213"/>
                                        </p:tgtEl>
                                        <p:attrNameLst>
                                          <p:attrName>ppt_y</p:attrName>
                                        </p:attrNameLst>
                                      </p:cBhvr>
                                      <p:tavLst>
                                        <p:tav tm="0">
                                          <p:val>
                                            <p:strVal val="#ppt_y"/>
                                          </p:val>
                                        </p:tav>
                                        <p:tav tm="100000">
                                          <p:val>
                                            <p:strVal val="#ppt_y"/>
                                          </p:val>
                                        </p:tav>
                                      </p:tavLst>
                                    </p:anim>
                                  </p:childTnLst>
                                </p:cTn>
                              </p:par>
                            </p:childTnLst>
                          </p:cTn>
                        </p:par>
                        <p:par>
                          <p:cTn id="13" fill="hold">
                            <p:stCondLst>
                              <p:cond delay="365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41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214"/>
                                        </p:tgtEl>
                                        <p:attrNameLst>
                                          <p:attrName>style.visibility</p:attrName>
                                        </p:attrNameLst>
                                      </p:cBhvr>
                                      <p:to>
                                        <p:strVal val="visible"/>
                                      </p:to>
                                    </p:set>
                                    <p:anim calcmode="lin" valueType="num">
                                      <p:cBhvr additive="base">
                                        <p:cTn id="20" dur="500" fill="hold"/>
                                        <p:tgtEl>
                                          <p:spTgt spid="214"/>
                                        </p:tgtEl>
                                        <p:attrNameLst>
                                          <p:attrName>ppt_x</p:attrName>
                                        </p:attrNameLst>
                                      </p:cBhvr>
                                      <p:tavLst>
                                        <p:tav tm="0">
                                          <p:val>
                                            <p:strVal val="1+#ppt_w/2"/>
                                          </p:val>
                                        </p:tav>
                                        <p:tav tm="100000">
                                          <p:val>
                                            <p:strVal val="#ppt_x"/>
                                          </p:val>
                                        </p:tav>
                                      </p:tavLst>
                                    </p:anim>
                                    <p:anim calcmode="lin" valueType="num">
                                      <p:cBhvr additive="base">
                                        <p:cTn id="21" dur="500" fill="hold"/>
                                        <p:tgtEl>
                                          <p:spTgt spid="214"/>
                                        </p:tgtEl>
                                        <p:attrNameLst>
                                          <p:attrName>ppt_y</p:attrName>
                                        </p:attrNameLst>
                                      </p:cBhvr>
                                      <p:tavLst>
                                        <p:tav tm="0">
                                          <p:val>
                                            <p:strVal val="#ppt_y"/>
                                          </p:val>
                                        </p:tav>
                                        <p:tav tm="100000">
                                          <p:val>
                                            <p:strVal val="#ppt_y"/>
                                          </p:val>
                                        </p:tav>
                                      </p:tavLst>
                                    </p:anim>
                                  </p:childTnLst>
                                </p:cTn>
                              </p:par>
                            </p:childTnLst>
                          </p:cTn>
                        </p:par>
                        <p:par>
                          <p:cTn id="22" fill="hold">
                            <p:stCondLst>
                              <p:cond delay="47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5200"/>
                            </p:stCondLst>
                            <p:childTnLst>
                              <p:par>
                                <p:cTn id="27" presetID="2" presetClass="entr" presetSubtype="2" decel="100000" fill="hold" grpId="0" nodeType="afterEffect">
                                  <p:stCondLst>
                                    <p:cond delay="0"/>
                                  </p:stCondLst>
                                  <p:iterate type="lt">
                                    <p:tmPct val="10000"/>
                                  </p:iterate>
                                  <p:childTnLst>
                                    <p:set>
                                      <p:cBhvr>
                                        <p:cTn id="28" dur="1" fill="hold">
                                          <p:stCondLst>
                                            <p:cond delay="0"/>
                                          </p:stCondLst>
                                        </p:cTn>
                                        <p:tgtEl>
                                          <p:spTgt spid="215"/>
                                        </p:tgtEl>
                                        <p:attrNameLst>
                                          <p:attrName>style.visibility</p:attrName>
                                        </p:attrNameLst>
                                      </p:cBhvr>
                                      <p:to>
                                        <p:strVal val="visible"/>
                                      </p:to>
                                    </p:set>
                                    <p:anim calcmode="lin" valueType="num">
                                      <p:cBhvr additive="base">
                                        <p:cTn id="29" dur="500" fill="hold"/>
                                        <p:tgtEl>
                                          <p:spTgt spid="215"/>
                                        </p:tgtEl>
                                        <p:attrNameLst>
                                          <p:attrName>ppt_x</p:attrName>
                                        </p:attrNameLst>
                                      </p:cBhvr>
                                      <p:tavLst>
                                        <p:tav tm="0">
                                          <p:val>
                                            <p:strVal val="1+#ppt_w/2"/>
                                          </p:val>
                                        </p:tav>
                                        <p:tav tm="100000">
                                          <p:val>
                                            <p:strVal val="#ppt_x"/>
                                          </p:val>
                                        </p:tav>
                                      </p:tavLst>
                                    </p:anim>
                                    <p:anim calcmode="lin" valueType="num">
                                      <p:cBhvr additive="base">
                                        <p:cTn id="30" dur="500" fill="hold"/>
                                        <p:tgtEl>
                                          <p:spTgt spid="215"/>
                                        </p:tgtEl>
                                        <p:attrNameLst>
                                          <p:attrName>ppt_y</p:attrName>
                                        </p:attrNameLst>
                                      </p:cBhvr>
                                      <p:tavLst>
                                        <p:tav tm="0">
                                          <p:val>
                                            <p:strVal val="#ppt_y"/>
                                          </p:val>
                                        </p:tav>
                                        <p:tav tm="100000">
                                          <p:val>
                                            <p:strVal val="#ppt_y"/>
                                          </p:val>
                                        </p:tav>
                                      </p:tavLst>
                                    </p:anim>
                                  </p:childTnLst>
                                </p:cTn>
                              </p:par>
                            </p:childTnLst>
                          </p:cTn>
                        </p:par>
                        <p:par>
                          <p:cTn id="31" fill="hold">
                            <p:stCondLst>
                              <p:cond delay="575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6250"/>
                            </p:stCondLst>
                            <p:childTnLst>
                              <p:par>
                                <p:cTn id="36" presetID="2" presetClass="entr" presetSubtype="2" decel="100000" fill="hold" grpId="0" nodeType="afterEffect">
                                  <p:stCondLst>
                                    <p:cond delay="0"/>
                                  </p:stCondLst>
                                  <p:iterate type="lt">
                                    <p:tmPct val="10000"/>
                                  </p:iterate>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fill="hold"/>
                                        <p:tgtEl>
                                          <p:spTgt spid="61"/>
                                        </p:tgtEl>
                                        <p:attrNameLst>
                                          <p:attrName>ppt_x</p:attrName>
                                        </p:attrNameLst>
                                      </p:cBhvr>
                                      <p:tavLst>
                                        <p:tav tm="0">
                                          <p:val>
                                            <p:strVal val="1+#ppt_w/2"/>
                                          </p:val>
                                        </p:tav>
                                        <p:tav tm="100000">
                                          <p:val>
                                            <p:strVal val="#ppt_x"/>
                                          </p:val>
                                        </p:tav>
                                      </p:tavLst>
                                    </p:anim>
                                    <p:anim calcmode="lin" valueType="num">
                                      <p:cBhvr additive="base">
                                        <p:cTn id="39"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P spid="213" grpId="0"/>
      <p:bldP spid="214" grpId="0"/>
      <p:bldP spid="21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smtClean="0">
                <a:solidFill>
                  <a:schemeClr val="accent1">
                    <a:lumMod val="75000"/>
                  </a:schemeClr>
                </a:solidFill>
              </a:rPr>
              <a:t>CONCLUSION</a:t>
            </a:r>
            <a:endParaRPr kumimoji="1" lang="ja-JP" altLang="en-US" dirty="0">
              <a:solidFill>
                <a:schemeClr val="accent1">
                  <a:lumMod val="75000"/>
                </a:schemeClr>
              </a:solidFill>
            </a:endParaRPr>
          </a:p>
        </p:txBody>
      </p:sp>
      <p:sp>
        <p:nvSpPr>
          <p:cNvPr id="3" name="フッター プレースホルダー 2"/>
          <p:cNvSpPr>
            <a:spLocks noGrp="1"/>
          </p:cNvSpPr>
          <p:nvPr>
            <p:ph type="ftr" sz="quarter" idx="10"/>
          </p:nvPr>
        </p:nvSpPr>
        <p:spPr/>
        <p:txBody>
          <a:bodyPr/>
          <a:lstStyle/>
          <a:p>
            <a:r>
              <a:rPr lang="en-US" altLang="ja-JP" dirty="0" smtClean="0"/>
              <a:t>| PMMS</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10" name="テキスト プレースホルダー 9"/>
          <p:cNvSpPr>
            <a:spLocks noGrp="1"/>
          </p:cNvSpPr>
          <p:nvPr>
            <p:ph type="body" sz="quarter" idx="14"/>
          </p:nvPr>
        </p:nvSpPr>
        <p:spPr>
          <a:xfrm>
            <a:off x="2602385" y="2711188"/>
            <a:ext cx="13938025" cy="6042473"/>
          </a:xfrm>
        </p:spPr>
        <p:txBody>
          <a:bodyPr>
            <a:noAutofit/>
          </a:bodyPr>
          <a:lstStyle/>
          <a:p>
            <a:pPr algn="just"/>
            <a:endParaRPr kumimoji="1" lang="ja-JP" altLang="en-US" sz="2400" dirty="0">
              <a:solidFill>
                <a:schemeClr val="accent3">
                  <a:lumMod val="75000"/>
                </a:schemeClr>
              </a:solidFill>
            </a:endParaRPr>
          </a:p>
        </p:txBody>
      </p:sp>
      <p:sp>
        <p:nvSpPr>
          <p:cNvPr id="2" name="Oval 1"/>
          <p:cNvSpPr/>
          <p:nvPr/>
        </p:nvSpPr>
        <p:spPr>
          <a:xfrm>
            <a:off x="1493520" y="2545080"/>
            <a:ext cx="670560" cy="655320"/>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solidFill>
                <a:schemeClr val="accent6"/>
              </a:solidFill>
            </a:endParaRPr>
          </a:p>
        </p:txBody>
      </p:sp>
    </p:spTree>
    <p:extLst>
      <p:ext uri="{BB962C8B-B14F-4D97-AF65-F5344CB8AC3E}">
        <p14:creationId xmlns:p14="http://schemas.microsoft.com/office/powerpoint/2010/main" val="3691184945"/>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smtClean="0">
                <a:solidFill>
                  <a:schemeClr val="accent3">
                    <a:lumMod val="75000"/>
                  </a:schemeClr>
                </a:solidFill>
                <a:latin typeface="Montserrat" panose="00000500000000000000" pitchFamily="50" charset="0"/>
              </a:rPr>
              <a:t>THANK </a:t>
            </a:r>
            <a:r>
              <a:rPr kumimoji="1" lang="en-US" altLang="ja-JP" dirty="0" smtClean="0">
                <a:solidFill>
                  <a:schemeClr val="accent1">
                    <a:lumMod val="75000"/>
                  </a:schemeClr>
                </a:solidFill>
                <a:latin typeface="Montserrat" panose="00000500000000000000" pitchFamily="50" charset="0"/>
              </a:rPr>
              <a:t>Y</a:t>
            </a:r>
            <a:r>
              <a:rPr lang="en-US" altLang="ja-JP" dirty="0" smtClean="0">
                <a:solidFill>
                  <a:schemeClr val="accent3">
                    <a:lumMod val="75000"/>
                  </a:schemeClr>
                </a:solidFill>
                <a:latin typeface="Montserrat" panose="00000500000000000000" pitchFamily="50" charset="0"/>
              </a:rPr>
              <a:t>OU!</a:t>
            </a:r>
            <a:endParaRPr kumimoji="1" lang="ja-JP" altLang="en-US" dirty="0">
              <a:solidFill>
                <a:schemeClr val="accent3">
                  <a:lumMod val="75000"/>
                </a:schemeClr>
              </a:solidFill>
              <a:latin typeface="Montserrat" panose="00000500000000000000" pitchFamily="50" charset="0"/>
            </a:endParaRPr>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15780</TotalTime>
  <Words>352</Words>
  <Application>Microsoft Office PowerPoint</Application>
  <PresentationFormat>Custom</PresentationFormat>
  <Paragraphs>52</Paragraphs>
  <Slides>9</Slides>
  <Notes>4</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9</vt:i4>
      </vt:variant>
    </vt:vector>
  </HeadingPairs>
  <TitlesOfParts>
    <vt:vector size="26" baseType="lpstr">
      <vt:lpstr>ＭＳ Ｐゴシック</vt:lpstr>
      <vt:lpstr>Arial</vt:lpstr>
      <vt:lpstr>Calibri</vt:lpstr>
      <vt:lpstr>Montserrat</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PMMS</vt:lpstr>
      <vt:lpstr>INTRODUCTION</vt:lpstr>
      <vt:lpstr>ABSTRACT</vt:lpstr>
      <vt:lpstr>Tools Used</vt:lpstr>
      <vt:lpstr>QT</vt:lpstr>
      <vt:lpstr>SQL LITE STUDIO</vt:lpstr>
      <vt:lpstr>ROLE OF EACH MEMBER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Shan Shaji</cp:lastModifiedBy>
  <cp:revision>356</cp:revision>
  <dcterms:created xsi:type="dcterms:W3CDTF">2015-09-05T11:42:45Z</dcterms:created>
  <dcterms:modified xsi:type="dcterms:W3CDTF">2019-05-01T16:46:07Z</dcterms:modified>
</cp:coreProperties>
</file>