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48" r:id="rId2"/>
  </p:sldMasterIdLst>
  <p:notesMasterIdLst>
    <p:notesMasterId r:id="rId14"/>
  </p:notesMasterIdLst>
  <p:handoutMasterIdLst>
    <p:handoutMasterId r:id="rId15"/>
  </p:handoutMasterIdLst>
  <p:sldIdLst>
    <p:sldId id="258" r:id="rId3"/>
    <p:sldId id="279" r:id="rId4"/>
    <p:sldId id="299" r:id="rId5"/>
    <p:sldId id="297" r:id="rId6"/>
    <p:sldId id="259" r:id="rId7"/>
    <p:sldId id="298" r:id="rId8"/>
    <p:sldId id="275" r:id="rId9"/>
    <p:sldId id="274" r:id="rId10"/>
    <p:sldId id="257" r:id="rId11"/>
    <p:sldId id="288" r:id="rId12"/>
    <p:sldId id="293" r:id="rId13"/>
  </p:sldIdLst>
  <p:sldSz cx="18286413" cy="10287000"/>
  <p:notesSz cx="6858000" cy="9144000"/>
  <p:photoAlbum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FF0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46" d="100"/>
          <a:sy n="46" d="100"/>
        </p:scale>
        <p:origin x="756" y="36"/>
      </p:cViewPr>
      <p:guideLst>
        <p:guide orient="horz" pos="3240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Montserrat" panose="00000500000000000000" pitchFamily="2" charset="0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48198-A268-4A2C-A520-FBB84E35C3C2}" type="datetimeFigureOut">
              <a:rPr kumimoji="1" lang="ja-JP" altLang="en-US" smtClean="0">
                <a:latin typeface="Montserrat" panose="00000500000000000000" pitchFamily="2" charset="0"/>
              </a:rPr>
              <a:t>2020/3/8</a:t>
            </a:fld>
            <a:endParaRPr kumimoji="1" lang="ja-JP" altLang="en-US" dirty="0">
              <a:latin typeface="Montserrat" panose="00000500000000000000" pitchFamily="2" charset="0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Montserrat" panose="00000500000000000000" pitchFamily="2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3ACB-D9F9-4ADF-A7FC-E9E289D74451}" type="slidenum">
              <a:rPr kumimoji="1" lang="ja-JP" altLang="en-US" smtClean="0">
                <a:latin typeface="Montserrat" panose="00000500000000000000" pitchFamily="2" charset="0"/>
              </a:rPr>
              <a:t>‹#›</a:t>
            </a:fld>
            <a:endParaRPr kumimoji="1" lang="ja-JP" altLang="en-U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296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209912F2-0011-47BA-B0C8-0509829BA6FB}" type="datetimeFigureOut">
              <a:rPr lang="ja-JP" altLang="en-US" smtClean="0"/>
              <a:pPr/>
              <a:t>2020/3/8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8AFB2B19-2213-4B06-9122-430E4115A3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60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9463980"/>
            <a:ext cx="16344898" cy="575841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Author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4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ontserrat" panose="00000500000000000000" pitchFamily="2" charset="0"/>
            </a:endParaRP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881" y="890144"/>
            <a:ext cx="7344527" cy="502011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" y="890144"/>
            <a:ext cx="7344527" cy="502011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1077913" y="1111250"/>
            <a:ext cx="5617021" cy="3671888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11488633" y="1111052"/>
            <a:ext cx="5617021" cy="367188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4462686" y="691694"/>
            <a:ext cx="8713511" cy="6130764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5419147" y="967036"/>
            <a:ext cx="6800589" cy="432048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316325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ontserrat" panose="00000500000000000000" pitchFamily="2" charset="0"/>
            </a:endParaRP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54" y="511247"/>
            <a:ext cx="8568014" cy="585638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5110758" y="764182"/>
            <a:ext cx="6696744" cy="42835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10" y="2388840"/>
            <a:ext cx="1812335" cy="376277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574" y="1112079"/>
            <a:ext cx="3556895" cy="50292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3022526" y="2876155"/>
            <a:ext cx="1512168" cy="27714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2722021" y="1615108"/>
            <a:ext cx="3024000" cy="403244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349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643964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7735788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62286" y="6727676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8671892"/>
            <a:ext cx="16201800" cy="122413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30940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2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0007302" y="3805742"/>
            <a:ext cx="7632848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9503246" y="2797630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07302" y="4741846"/>
            <a:ext cx="7632848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1259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006302" y="6871692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6302" y="7807796"/>
            <a:ext cx="16201800" cy="194421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95796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/>
              <a:t>EVENT++ | TEAM CODE WARRIORS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0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EVENT++ | TEAM CODE WARRIORS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15913768" cy="8640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15913768" cy="208823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71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EVENT++ | TEAM CODE WARRIORS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866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EVENT++ | TEAM CODE WARRIORS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233267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983260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186322" y="4579618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186322" y="5329611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86322" y="6943700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186322" y="7693693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876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allAtOnce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EVENT++ | TEAM CODE WARRIORS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86228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  <a:latin typeface="Montserrat" panose="00000500000000000000" pitchFamily="2" charset="0"/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86228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  <a:latin typeface="Montserrat" panose="00000500000000000000" pitchFamily="2" charset="0"/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86228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  <a:latin typeface="Montserrat" panose="00000500000000000000" pitchFamily="2" charset="0"/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2383554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590478" y="3160606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590478" y="4671145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5448197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590478" y="6958736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7735788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3274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8167836"/>
            <a:ext cx="16344898" cy="1871985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Info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EVENT++ | TEAM CODE WARRIORS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14220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  <a:latin typeface="Montserrat" panose="00000500000000000000" pitchFamily="2" charset="0"/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14220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  <a:latin typeface="Montserrat" panose="00000500000000000000" pitchFamily="2" charset="0"/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14220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  <a:latin typeface="Montserrat" panose="00000500000000000000" pitchFamily="2" charset="0"/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870398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70398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870398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870398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70398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870398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0" name="グループ化 29"/>
          <p:cNvGrpSpPr/>
          <p:nvPr userDrawn="1"/>
        </p:nvGrpSpPr>
        <p:grpSpPr>
          <a:xfrm>
            <a:off x="8639150" y="2470598"/>
            <a:ext cx="1552133" cy="1728192"/>
            <a:chOff x="7054974" y="1111052"/>
            <a:chExt cx="1552133" cy="1728192"/>
          </a:xfrm>
        </p:grpSpPr>
        <p:sp>
          <p:nvSpPr>
            <p:cNvPr id="31" name="テキスト ボックス 3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  <a:latin typeface="Montserrat" panose="00000500000000000000" pitchFamily="2" charset="0"/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endParaRPr>
            </a:p>
          </p:txBody>
        </p:sp>
        <p:cxnSp>
          <p:nvCxnSpPr>
            <p:cNvPr id="32" name="直線コネクタ 3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/>
          <p:cNvGrpSpPr/>
          <p:nvPr userDrawn="1"/>
        </p:nvGrpSpPr>
        <p:grpSpPr>
          <a:xfrm>
            <a:off x="8639150" y="4774854"/>
            <a:ext cx="1552133" cy="1728192"/>
            <a:chOff x="7054974" y="1111052"/>
            <a:chExt cx="1552133" cy="1728192"/>
          </a:xfrm>
        </p:grpSpPr>
        <p:sp>
          <p:nvSpPr>
            <p:cNvPr id="34" name="テキスト ボックス 33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  <a:latin typeface="Montserrat" panose="00000500000000000000" pitchFamily="2" charset="0"/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endParaRPr>
            </a:p>
          </p:txBody>
        </p:sp>
        <p:cxnSp>
          <p:nvCxnSpPr>
            <p:cNvPr id="35" name="直線コネクタ 34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/>
          <p:cNvGrpSpPr/>
          <p:nvPr userDrawn="1"/>
        </p:nvGrpSpPr>
        <p:grpSpPr>
          <a:xfrm>
            <a:off x="8639150" y="7079110"/>
            <a:ext cx="1552133" cy="1728192"/>
            <a:chOff x="7054974" y="1111052"/>
            <a:chExt cx="1552133" cy="1728192"/>
          </a:xfrm>
        </p:grpSpPr>
        <p:sp>
          <p:nvSpPr>
            <p:cNvPr id="37" name="テキスト ボックス 36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  <a:latin typeface="Montserrat" panose="00000500000000000000" pitchFamily="2" charset="0"/>
                </a:rPr>
                <a:t>6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endParaRPr>
            </a:p>
          </p:txBody>
        </p:sp>
        <p:cxnSp>
          <p:nvCxnSpPr>
            <p:cNvPr id="38" name="直線コネクタ 3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367342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367342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367342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367342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367342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67342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381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7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7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2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7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EVENT++ | TEAM CODE WARRIORS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7631038" y="1831132"/>
            <a:ext cx="1552133" cy="1569660"/>
            <a:chOff x="7054974" y="1200132"/>
            <a:chExt cx="1552133" cy="1569660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200132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  <a:latin typeface="Montserrat" panose="00000500000000000000" pitchFamily="2" charset="0"/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359230" y="2047156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7631038" y="3343300"/>
            <a:ext cx="1552133" cy="1569660"/>
            <a:chOff x="7054974" y="1248171"/>
            <a:chExt cx="1552133" cy="1569660"/>
          </a:xfrm>
        </p:grpSpPr>
        <p:sp>
          <p:nvSpPr>
            <p:cNvPr id="35" name="テキスト ボックス 34"/>
            <p:cNvSpPr txBox="1"/>
            <p:nvPr userDrawn="1"/>
          </p:nvSpPr>
          <p:spPr>
            <a:xfrm>
              <a:off x="7054974" y="1248171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  <a:latin typeface="Montserrat" panose="00000500000000000000" pitchFamily="2" charset="0"/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endParaRPr>
            </a:p>
          </p:txBody>
        </p:sp>
        <p:cxnSp>
          <p:nvCxnSpPr>
            <p:cNvPr id="36" name="直線コネクタ 35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359230" y="3511285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7631038" y="4855468"/>
            <a:ext cx="1552133" cy="1569660"/>
            <a:chOff x="7054974" y="1257783"/>
            <a:chExt cx="1552133" cy="1569660"/>
          </a:xfrm>
        </p:grpSpPr>
        <p:sp>
          <p:nvSpPr>
            <p:cNvPr id="39" name="テキスト ボックス 38"/>
            <p:cNvSpPr txBox="1"/>
            <p:nvPr userDrawn="1"/>
          </p:nvSpPr>
          <p:spPr>
            <a:xfrm>
              <a:off x="7054974" y="1257783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  <a:latin typeface="Montserrat" panose="00000500000000000000" pitchFamily="2" charset="0"/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endParaRPr>
            </a:p>
          </p:txBody>
        </p:sp>
        <p:cxnSp>
          <p:nvCxnSpPr>
            <p:cNvPr id="40" name="直線コネクタ 39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59230" y="5013841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2" name="グループ化 41"/>
          <p:cNvGrpSpPr/>
          <p:nvPr userDrawn="1"/>
        </p:nvGrpSpPr>
        <p:grpSpPr>
          <a:xfrm>
            <a:off x="7631038" y="6295628"/>
            <a:ext cx="1552133" cy="1569660"/>
            <a:chOff x="7054974" y="1202317"/>
            <a:chExt cx="1552133" cy="1569660"/>
          </a:xfrm>
        </p:grpSpPr>
        <p:sp>
          <p:nvSpPr>
            <p:cNvPr id="43" name="テキスト ボックス 42"/>
            <p:cNvSpPr txBox="1"/>
            <p:nvPr userDrawn="1"/>
          </p:nvSpPr>
          <p:spPr>
            <a:xfrm>
              <a:off x="7054974" y="1202317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  <a:latin typeface="Montserrat" panose="00000500000000000000" pitchFamily="2" charset="0"/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endParaRPr>
            </a:p>
          </p:txBody>
        </p:sp>
        <p:cxnSp>
          <p:nvCxnSpPr>
            <p:cNvPr id="44" name="直線コネクタ 43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59230" y="6509467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6" name="グループ化 45"/>
          <p:cNvGrpSpPr/>
          <p:nvPr userDrawn="1"/>
        </p:nvGrpSpPr>
        <p:grpSpPr>
          <a:xfrm>
            <a:off x="7631038" y="7879804"/>
            <a:ext cx="1552133" cy="1569660"/>
            <a:chOff x="7054974" y="1247810"/>
            <a:chExt cx="1552133" cy="1569660"/>
          </a:xfrm>
        </p:grpSpPr>
        <p:sp>
          <p:nvSpPr>
            <p:cNvPr id="47" name="テキスト ボックス 46"/>
            <p:cNvSpPr txBox="1"/>
            <p:nvPr userDrawn="1"/>
          </p:nvSpPr>
          <p:spPr>
            <a:xfrm>
              <a:off x="7054974" y="1247810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  <a:latin typeface="Montserrat" panose="00000500000000000000" pitchFamily="2" charset="0"/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endParaRPr>
            </a:p>
          </p:txBody>
        </p:sp>
        <p:cxnSp>
          <p:nvCxnSpPr>
            <p:cNvPr id="48" name="直線コネクタ 47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359230" y="8048150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3539384"/>
            <a:ext cx="6192688" cy="4124396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625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1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6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3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EVENT++ | TEAM CODE WARRIORS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719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EVENT++ | TEAM CODE WARRIORS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839244"/>
            <a:ext cx="15913768" cy="5616624"/>
          </a:xfrm>
        </p:spPr>
        <p:txBody>
          <a:bodyPr anchor="ctr">
            <a:noAutofit/>
          </a:bodyPr>
          <a:lstStyle>
            <a:lvl1pPr algn="l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505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EVENT++ | TEAM CODE WARRIORS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83" y="2047156"/>
            <a:ext cx="3468257" cy="7200800"/>
          </a:xfrm>
          <a:prstGeom prst="rect">
            <a:avLst/>
          </a:prstGeom>
        </p:spPr>
      </p:pic>
      <p:sp>
        <p:nvSpPr>
          <p:cNvPr id="9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3919364"/>
            <a:ext cx="103331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766942" y="4639444"/>
            <a:ext cx="10333148" cy="28083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3038248" y="2983260"/>
            <a:ext cx="3008614" cy="5415505"/>
          </a:xfrm>
          <a:solidFill>
            <a:schemeClr val="tx1">
              <a:lumMod val="65000"/>
            </a:schemeClr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648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  <p:bldP spid="11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EVENT++ | TEAM CODE WARRIORS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3990999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4783460"/>
            <a:ext cx="9181020" cy="230425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787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EVENT++ | TEAM CODE WARRIORS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2263180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3055641"/>
            <a:ext cx="9181020" cy="215986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072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EVENT++ | TEAM CODE WARRIORS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16633551" cy="518537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089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EVENT++ | TEAM CODE WARRIORS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6799684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19764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59230" y="6800479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59230" y="7520559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9359527" y="2263180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78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allAtOnce"/>
      <p:bldP spid="12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4" y="2263178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EVENT++ | TEAM CODE WARRIORS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46262" y="6367639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6943702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038548" y="2263179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894236" y="6367640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94236" y="6943703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814" y="2263180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143502" y="6367641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143502" y="6943704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13535990" y="2263181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3391678" y="6367642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91678" y="6943705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199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7735788"/>
            <a:ext cx="13557478" cy="1440161"/>
          </a:xfrm>
        </p:spPr>
        <p:txBody>
          <a:bodyPr anchor="b">
            <a:noAutofit/>
          </a:bodyPr>
          <a:lstStyle>
            <a:lvl1pPr algn="l">
              <a:defRPr sz="7200" kern="0" spc="2000" baseline="0"/>
            </a:lvl1pPr>
          </a:lstStyle>
          <a:p>
            <a:r>
              <a:rPr kumimoji="1" lang="en-US" altLang="ja-JP" dirty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8310" y="8959702"/>
            <a:ext cx="13464495" cy="575841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2800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672671" y="6743196"/>
            <a:ext cx="661574" cy="1728192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21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EVENT++ | TEAM CODE WARRIORS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246662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4246662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790278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246365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246365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519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743606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743606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9287222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2743309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743309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257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EVENT++ | TEAM CODE WARRIORS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2551210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838950" y="2263181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6622926" y="2263180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4999482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38950" y="4711453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8" name="直線コネクタ 17"/>
          <p:cNvCxnSpPr/>
          <p:nvPr userDrawn="1"/>
        </p:nvCxnSpPr>
        <p:spPr>
          <a:xfrm>
            <a:off x="6622926" y="4711452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90278" y="7447753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838950" y="7159724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6622926" y="7159723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4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EVENT++ | TEAM CODE WARRIORS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823616" y="265126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4102647" y="517154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 flipH="1">
            <a:off x="4102647" y="502752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404236" y="265126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683267" y="517154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9683267" y="502752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0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EVENT++ | TEAM CODE WARRIORS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552696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7667042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0781388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13895734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210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EVENT++ | TEAM CODE WARRIORS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3600400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184000" y="2263180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1375454" y="2263180"/>
            <a:ext cx="547260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5184000" y="5359524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86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2" grpId="0" animBg="1"/>
      <p:bldP spid="14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/>
              <a:t>EVENT++ | TEAM CODE WARRIORS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862286" y="3703340"/>
            <a:ext cx="4464496" cy="1091326"/>
          </a:xfrm>
          <a:prstGeom prst="chevron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4990480" y="3703340"/>
            <a:ext cx="4464496" cy="1091326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9118674" y="3692134"/>
            <a:ext cx="4464496" cy="1091326"/>
          </a:xfrm>
          <a:prstGeom prst="chevron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山形 9"/>
          <p:cNvSpPr/>
          <p:nvPr userDrawn="1"/>
        </p:nvSpPr>
        <p:spPr>
          <a:xfrm>
            <a:off x="13246869" y="3703340"/>
            <a:ext cx="4464496" cy="1091326"/>
          </a:xfrm>
          <a:prstGeom prst="chevron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438349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18270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822932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566543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694737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46729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975188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148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8" grpId="0" animBg="1"/>
      <p:bldP spid="9" grpId="0" animBg="1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EVENT++ | TEAM CODE WARRIORS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366342" y="2623220"/>
            <a:ext cx="6120680" cy="61206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ontserrat" panose="00000500000000000000" pitchFamily="2" charset="0"/>
            </a:endParaRPr>
          </a:p>
        </p:txBody>
      </p:sp>
      <p:sp>
        <p:nvSpPr>
          <p:cNvPr id="9" name="円/楕円 8"/>
          <p:cNvSpPr/>
          <p:nvPr userDrawn="1"/>
        </p:nvSpPr>
        <p:spPr>
          <a:xfrm>
            <a:off x="2117625" y="4148759"/>
            <a:ext cx="4618114" cy="461811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ontserrat" panose="00000500000000000000" pitchFamily="2" charset="0"/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3022526" y="5935589"/>
            <a:ext cx="2808312" cy="28083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ontserrat" panose="00000500000000000000" pitchFamily="2" charset="0"/>
            </a:endParaRPr>
          </a:p>
        </p:txBody>
      </p:sp>
      <p:cxnSp>
        <p:nvCxnSpPr>
          <p:cNvPr id="17" name="直線コネクタ 16"/>
          <p:cNvCxnSpPr/>
          <p:nvPr userDrawn="1"/>
        </p:nvCxnSpPr>
        <p:spPr>
          <a:xfrm flipV="1">
            <a:off x="9142413" y="247059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18472" y="238355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318472" y="316060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21" name="直線コネクタ 20"/>
          <p:cNvCxnSpPr/>
          <p:nvPr userDrawn="1"/>
        </p:nvCxnSpPr>
        <p:spPr>
          <a:xfrm flipV="1">
            <a:off x="5974854" y="333469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V="1">
            <a:off x="9145513" y="472648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321572" y="463944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21572" y="541649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26" name="直線コネクタ 20"/>
          <p:cNvCxnSpPr/>
          <p:nvPr userDrawn="1"/>
        </p:nvCxnSpPr>
        <p:spPr>
          <a:xfrm flipV="1">
            <a:off x="5977954" y="559058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 userDrawn="1"/>
        </p:nvCxnSpPr>
        <p:spPr>
          <a:xfrm flipV="1">
            <a:off x="9142413" y="7030744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18472" y="6943700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318472" y="7720752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30" name="直線コネクタ 20"/>
          <p:cNvCxnSpPr/>
          <p:nvPr userDrawn="1"/>
        </p:nvCxnSpPr>
        <p:spPr>
          <a:xfrm>
            <a:off x="4750718" y="7339745"/>
            <a:ext cx="4391695" cy="555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3022526" y="30297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3022526" y="48299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058530" y="699018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12430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9" grpId="0" animBg="1"/>
      <p:bldP spid="10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EVENT++ | TEAM CODE WARRIORS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アーチ 6"/>
          <p:cNvSpPr/>
          <p:nvPr userDrawn="1"/>
        </p:nvSpPr>
        <p:spPr>
          <a:xfrm>
            <a:off x="5830838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31" name="アーチ 30"/>
          <p:cNvSpPr/>
          <p:nvPr userDrawn="1"/>
        </p:nvSpPr>
        <p:spPr>
          <a:xfrm rot="5400000">
            <a:off x="5902846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35" name="アーチ 34"/>
          <p:cNvSpPr/>
          <p:nvPr userDrawn="1"/>
        </p:nvSpPr>
        <p:spPr>
          <a:xfrm rot="10800000">
            <a:off x="5902846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36" name="アーチ 35"/>
          <p:cNvSpPr/>
          <p:nvPr userDrawn="1"/>
        </p:nvSpPr>
        <p:spPr>
          <a:xfrm rot="16200000">
            <a:off x="5830838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cxnSp>
        <p:nvCxnSpPr>
          <p:cNvPr id="37" name="直線コネクタ 36"/>
          <p:cNvCxnSpPr/>
          <p:nvPr userDrawn="1"/>
        </p:nvCxnSpPr>
        <p:spPr>
          <a:xfrm flipV="1">
            <a:off x="12639555" y="2335188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2815614" y="2390092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2815614" y="3167144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0" name="直線コネクタ 39"/>
          <p:cNvCxnSpPr/>
          <p:nvPr userDrawn="1"/>
        </p:nvCxnSpPr>
        <p:spPr>
          <a:xfrm flipV="1">
            <a:off x="12629212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2805271" y="7030744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2805271" y="7807796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3" name="直線コネクタ 42"/>
          <p:cNvCxnSpPr/>
          <p:nvPr userDrawn="1"/>
        </p:nvCxnSpPr>
        <p:spPr>
          <a:xfrm flipV="1">
            <a:off x="5593114" y="2384184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40581" y="2407196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40581" y="3184248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6" name="直線コネクタ 45"/>
          <p:cNvCxnSpPr/>
          <p:nvPr userDrawn="1"/>
        </p:nvCxnSpPr>
        <p:spPr>
          <a:xfrm flipV="1">
            <a:off x="5582771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238" y="7047848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238" y="7824900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791278" y="3701272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791278" y="7157656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334894" y="3703340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34894" y="7159724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cxnSp>
        <p:nvCxnSpPr>
          <p:cNvPr id="11" name="直線コネクタ 10"/>
          <p:cNvCxnSpPr>
            <a:stCxn id="49" idx="3"/>
          </p:cNvCxnSpPr>
          <p:nvPr userDrawn="1"/>
        </p:nvCxnSpPr>
        <p:spPr>
          <a:xfrm flipV="1">
            <a:off x="11806147" y="3358336"/>
            <a:ext cx="833408" cy="7040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10"/>
          <p:cNvCxnSpPr>
            <a:stCxn id="50" idx="3"/>
          </p:cNvCxnSpPr>
          <p:nvPr userDrawn="1"/>
        </p:nvCxnSpPr>
        <p:spPr>
          <a:xfrm>
            <a:off x="11806147" y="7518730"/>
            <a:ext cx="823065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10"/>
          <p:cNvCxnSpPr/>
          <p:nvPr userDrawn="1"/>
        </p:nvCxnSpPr>
        <p:spPr>
          <a:xfrm flipV="1">
            <a:off x="5593114" y="7518730"/>
            <a:ext cx="741780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1" idx="1"/>
          </p:cNvCxnSpPr>
          <p:nvPr userDrawn="1"/>
        </p:nvCxnSpPr>
        <p:spPr>
          <a:xfrm rot="10800000">
            <a:off x="5593114" y="3358336"/>
            <a:ext cx="741780" cy="7060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4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31" grpId="0" animBg="1"/>
      <p:bldP spid="35" grpId="0" animBg="1"/>
      <p:bldP spid="36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EVENT++ | TEAM CODE WARRIORS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6985000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063086" y="2743594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63086" y="3520646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66186" y="5806608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066186" y="6583660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8317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EVENT++ | TEAM CODE WARRIORS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263181"/>
            <a:ext cx="16633848" cy="51845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253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1111052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574254" y="462980"/>
            <a:ext cx="661574" cy="1728192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ontserrat" panose="00000500000000000000" pitchFamily="2" charset="0"/>
            </a:endParaRP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503246" y="82302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503246" y="190314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891972" y="4315408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ontserrat" panose="00000500000000000000" pitchFamily="2" charset="0"/>
            </a:endParaRPr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3919364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4999484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ontserrat" panose="00000500000000000000" pitchFamily="2" charset="0"/>
            </a:endParaRPr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694370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802382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971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EVENT++ | TEAM CODE WARRIORS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9433048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367342" y="2983260"/>
            <a:ext cx="7125692" cy="2088232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367342" y="4984448"/>
            <a:ext cx="7125692" cy="33994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807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EVENT++ | TEAM CODE WARRIORS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50" y="2362191"/>
            <a:ext cx="11985332" cy="6741749"/>
          </a:xfrm>
          <a:prstGeom prst="rect">
            <a:avLst/>
          </a:prstGeom>
        </p:spPr>
      </p:pic>
      <p:sp>
        <p:nvSpPr>
          <p:cNvPr id="7" name="涙形 6"/>
          <p:cNvSpPr/>
          <p:nvPr userDrawn="1"/>
        </p:nvSpPr>
        <p:spPr>
          <a:xfrm rot="8100000">
            <a:off x="1896976" y="422705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ontserrat" panose="00000500000000000000" pitchFamily="2" charset="0"/>
            </a:endParaRP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276723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4" name="涙形 13"/>
          <p:cNvSpPr/>
          <p:nvPr userDrawn="1"/>
        </p:nvSpPr>
        <p:spPr>
          <a:xfrm rot="8100000">
            <a:off x="3286137" y="673241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ontserrat" panose="00000500000000000000" pitchFamily="2" charset="0"/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35423" y="527259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涙形 15"/>
          <p:cNvSpPr/>
          <p:nvPr userDrawn="1"/>
        </p:nvSpPr>
        <p:spPr>
          <a:xfrm rot="8100000">
            <a:off x="6349623" y="6121606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ontserrat" panose="00000500000000000000" pitchFamily="2" charset="0"/>
            </a:endParaRPr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098909" y="4661783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涙形 17"/>
          <p:cNvSpPr/>
          <p:nvPr userDrawn="1"/>
        </p:nvSpPr>
        <p:spPr>
          <a:xfrm rot="8100000">
            <a:off x="5977936" y="3734174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ontserrat" panose="00000500000000000000" pitchFamily="2" charset="0"/>
            </a:endParaRPr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727222" y="2274351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0" name="涙形 19"/>
          <p:cNvSpPr/>
          <p:nvPr userDrawn="1"/>
        </p:nvSpPr>
        <p:spPr>
          <a:xfrm rot="8100000">
            <a:off x="9291965" y="4148618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ontserrat" panose="00000500000000000000" pitchFamily="2" charset="0"/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041251" y="2688795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2" name="涙形 21"/>
          <p:cNvSpPr/>
          <p:nvPr userDrawn="1"/>
        </p:nvSpPr>
        <p:spPr>
          <a:xfrm rot="8100000">
            <a:off x="10539813" y="6994463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ontserrat" panose="00000500000000000000" pitchFamily="2" charset="0"/>
            </a:endParaRPr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289099" y="5534640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527582" y="2767236"/>
            <a:ext cx="5184576" cy="20771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527582" y="4757356"/>
            <a:ext cx="5184576" cy="35544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5770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300"/>
                            </p:stCondLst>
                            <p:childTnLst>
                              <p:par>
                                <p:cTn id="31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00"/>
                            </p:stCondLst>
                            <p:childTnLst>
                              <p:par>
                                <p:cTn id="40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100"/>
                            </p:stCondLst>
                            <p:childTnLst>
                              <p:par>
                                <p:cTn id="49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9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1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ontserrat" panose="00000500000000000000" pitchFamily="2" charset="0"/>
            </a:endParaRPr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82302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190314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4243400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ontserrat" panose="00000500000000000000" pitchFamily="2" charset="0"/>
            </a:endParaRPr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3847356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4927476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ontserrat" panose="00000500000000000000" pitchFamily="2" charset="0"/>
            </a:endParaRPr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589208" y="694370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02246" y="802382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71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2503" y="175245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174951" y="174948"/>
            <a:ext cx="8856687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142206" y="4207396"/>
            <a:ext cx="6480720" cy="590465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6766942" y="4207396"/>
            <a:ext cx="288032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6766942" y="7303740"/>
            <a:ext cx="11377264" cy="280831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3175654" y="174948"/>
            <a:ext cx="4968552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863286" y="4423420"/>
            <a:ext cx="8280920" cy="1368152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7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863286" y="5647556"/>
            <a:ext cx="8280920" cy="129614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996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28411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1263127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  <a:latin typeface="Montserrat" panose="00000500000000000000" pitchFamily="2" charset="0"/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3351359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  <a:latin typeface="Montserrat" panose="00000500000000000000" pitchFamily="2" charset="0"/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5439591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  <a:latin typeface="Montserrat" panose="00000500000000000000" pitchFamily="2" charset="0"/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6838950" y="7527823"/>
            <a:ext cx="1552133" cy="1728192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  <a:latin typeface="Montserrat" panose="00000500000000000000" pitchFamily="2" charset="0"/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1176083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1953135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3247650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024702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5319217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096269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567142" y="739078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567142" y="816783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80339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29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11746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2110558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  <a:latin typeface="Montserrat" panose="00000500000000000000" pitchFamily="2" charset="0"/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4198790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  <a:latin typeface="Montserrat" panose="00000500000000000000" pitchFamily="2" charset="0"/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6287022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  <a:latin typeface="Montserrat" panose="00000500000000000000" pitchFamily="2" charset="0"/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202351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280056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4095081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872133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6166648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943700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6367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42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518470" y="4279404"/>
            <a:ext cx="5904656" cy="1354388"/>
          </a:xfrm>
          <a:prstGeom prst="rect">
            <a:avLst/>
          </a:prstGeom>
        </p:spPr>
        <p:txBody>
          <a:bodyPr anchor="t"/>
          <a:lstStyle>
            <a:lvl1pPr algn="r">
              <a:defRPr sz="7200" spc="600" baseline="0"/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283694" y="3995940"/>
            <a:ext cx="10372680" cy="17666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8567142" y="3923932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913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318964"/>
            <a:ext cx="16457772" cy="91511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4123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98" r:id="rId2"/>
    <p:sldLayoutId id="2147483665" r:id="rId3"/>
    <p:sldLayoutId id="2147483673" r:id="rId4"/>
    <p:sldLayoutId id="2147483674" r:id="rId5"/>
    <p:sldLayoutId id="2147483672" r:id="rId6"/>
    <p:sldLayoutId id="2147483679" r:id="rId7"/>
    <p:sldLayoutId id="2147483680" r:id="rId8"/>
    <p:sldLayoutId id="2147483686" r:id="rId9"/>
    <p:sldLayoutId id="2147483685" r:id="rId10"/>
    <p:sldLayoutId id="2147483696" r:id="rId11"/>
    <p:sldLayoutId id="2147483701" r:id="rId12"/>
    <p:sldLayoutId id="2147483703" r:id="rId13"/>
    <p:sldLayoutId id="2147483702" r:id="rId14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>
          <a:solidFill>
            <a:schemeClr val="tx1"/>
          </a:solidFill>
          <a:latin typeface="Montserrat" panose="00000500000000000000" pitchFamily="2" charset="0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</p:spPr>
        <p:txBody>
          <a:bodyPr vert="horz" lIns="163275" tIns="81638" rIns="163275" bIns="81638" rtlCol="0" anchor="b"/>
          <a:lstStyle>
            <a:lvl1pPr algn="ctr">
              <a:defRPr sz="2100">
                <a:solidFill>
                  <a:schemeClr val="tx1">
                    <a:tint val="75000"/>
                    <a:alpha val="80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algn="r"/>
            <a:r>
              <a:rPr lang="en-US" altLang="ja-JP"/>
              <a:t>EVENT++ | TEAM CODE WARRIORS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09311" y="9638928"/>
            <a:ext cx="1050919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600">
                <a:solidFill>
                  <a:schemeClr val="tx1">
                    <a:tint val="75000"/>
                    <a:alpha val="80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1162075"/>
            <a:ext cx="18286413" cy="5760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</a:schemeClr>
              </a:gs>
              <a:gs pos="39000">
                <a:schemeClr val="bg1">
                  <a:alpha val="54000"/>
                </a:schemeClr>
              </a:gs>
              <a:gs pos="74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ontserrat" panose="00000500000000000000" pitchFamily="2" charset="0"/>
            </a:endParaRPr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7280110" y="9638928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45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0" r:id="rId2"/>
    <p:sldLayoutId id="2147483676" r:id="rId3"/>
    <p:sldLayoutId id="2147483688" r:id="rId4"/>
    <p:sldLayoutId id="2147483689" r:id="rId5"/>
    <p:sldLayoutId id="2147483700" r:id="rId6"/>
    <p:sldLayoutId id="2147483695" r:id="rId7"/>
    <p:sldLayoutId id="2147483677" r:id="rId8"/>
    <p:sldLayoutId id="2147483667" r:id="rId9"/>
    <p:sldLayoutId id="2147483683" r:id="rId10"/>
    <p:sldLayoutId id="2147483666" r:id="rId11"/>
    <p:sldLayoutId id="2147483691" r:id="rId12"/>
    <p:sldLayoutId id="2147483675" r:id="rId13"/>
    <p:sldLayoutId id="2147483682" r:id="rId14"/>
    <p:sldLayoutId id="2147483668" r:id="rId15"/>
    <p:sldLayoutId id="2147483687" r:id="rId16"/>
    <p:sldLayoutId id="2147483669" r:id="rId17"/>
    <p:sldLayoutId id="2147483678" r:id="rId18"/>
    <p:sldLayoutId id="2147483670" r:id="rId19"/>
    <p:sldLayoutId id="2147483671" r:id="rId20"/>
    <p:sldLayoutId id="2147483681" r:id="rId21"/>
    <p:sldLayoutId id="2147483690" r:id="rId22"/>
    <p:sldLayoutId id="2147483692" r:id="rId23"/>
    <p:sldLayoutId id="2147483693" r:id="rId24"/>
    <p:sldLayoutId id="2147483694" r:id="rId25"/>
    <p:sldLayoutId id="2147483699" r:id="rId26"/>
    <p:sldLayoutId id="2147483697" r:id="rId2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 animBg="1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 spc="300">
          <a:solidFill>
            <a:schemeClr val="tx1"/>
          </a:solidFill>
          <a:latin typeface="Montserrat" panose="00000500000000000000" pitchFamily="2" charset="0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b="1" dirty="0"/>
              <a:t>EVENT</a:t>
            </a:r>
            <a:r>
              <a:rPr kumimoji="1" lang="en-US" altLang="ja-JP" b="1" dirty="0">
                <a:solidFill>
                  <a:schemeClr val="accent3">
                    <a:lumMod val="75000"/>
                  </a:schemeClr>
                </a:solidFill>
              </a:rPr>
              <a:t>++</a:t>
            </a:r>
            <a:endParaRPr kumimoji="1" lang="ja-JP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970757" y="5647779"/>
            <a:ext cx="16344898" cy="575841"/>
          </a:xfrm>
        </p:spPr>
        <p:txBody>
          <a:bodyPr/>
          <a:lstStyle/>
          <a:p>
            <a:r>
              <a:rPr lang="en-US" altLang="ja-JP" dirty="0"/>
              <a:t>TEAM CODE WARRIORS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SAASATHON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921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601">
        <p:fade/>
      </p:transition>
    </mc:Choice>
    <mc:Fallback xmlns="">
      <p:transition spd="med" advTm="4601">
        <p:fade/>
      </p:transition>
    </mc:Fallback>
  </mc:AlternateContent>
  <p:extLst>
    <p:ext uri="{E180D4A7-C9FB-4DFB-919C-405C955672EB}">
      <p14:showEvtLst xmlns:p14="http://schemas.microsoft.com/office/powerpoint/2010/main">
        <p14:playEvt time="2365" objId="15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r>
              <a:rPr lang="en-US" altLang="ja-JP"/>
              <a:t>EVENT++ | TEAM CODE WARRIORS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sz="4800" dirty="0"/>
              <a:t>Shan </a:t>
            </a:r>
            <a:r>
              <a:rPr lang="en-US" altLang="ja-JP" sz="4800" dirty="0" err="1"/>
              <a:t>Shaji</a:t>
            </a:r>
            <a:endParaRPr kumimoji="1" lang="ja-JP" altLang="en-US" sz="4800" dirty="0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sz="4800" dirty="0" err="1"/>
              <a:t>Rehan</a:t>
            </a:r>
            <a:r>
              <a:rPr lang="en-US" altLang="ja-JP" sz="4800" dirty="0"/>
              <a:t> </a:t>
            </a:r>
            <a:r>
              <a:rPr lang="en-US" altLang="ja-JP" sz="4800" dirty="0" err="1"/>
              <a:t>Zavi</a:t>
            </a:r>
            <a:endParaRPr kumimoji="1" lang="ja-JP" altLang="en-US" sz="4800" dirty="0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sz="4800" dirty="0" err="1"/>
              <a:t>Nivya</a:t>
            </a:r>
            <a:r>
              <a:rPr lang="en-US" altLang="ja-JP" sz="4800" dirty="0"/>
              <a:t> Raj</a:t>
            </a:r>
            <a:endParaRPr kumimoji="1" lang="ja-JP" altLang="en-US" sz="4800" dirty="0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sz="4800" dirty="0"/>
              <a:t>Meera M Nair</a:t>
            </a:r>
            <a:endParaRPr kumimoji="1" lang="ja-JP" altLang="en-US" sz="4800" dirty="0"/>
          </a:p>
        </p:txBody>
      </p:sp>
      <p:sp>
        <p:nvSpPr>
          <p:cNvPr id="38" name="テキスト プレースホルダー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sz="4800" dirty="0"/>
              <a:t>Joel John Kandathil</a:t>
            </a:r>
            <a:endParaRPr kumimoji="1" lang="ja-JP" altLang="en-US" sz="4800" dirty="0"/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13"/>
          </p:nvPr>
        </p:nvSpPr>
        <p:spPr>
          <a:xfrm>
            <a:off x="1006302" y="3453460"/>
            <a:ext cx="6192688" cy="4124396"/>
          </a:xfrm>
        </p:spPr>
        <p:txBody>
          <a:bodyPr>
            <a:normAutofit/>
          </a:bodyPr>
          <a:lstStyle/>
          <a:p>
            <a:r>
              <a:rPr kumimoji="1" lang="en-US" altLang="ja-JP" sz="8000" b="1" dirty="0">
                <a:solidFill>
                  <a:srgbClr val="00B0F0"/>
                </a:solidFill>
              </a:rPr>
              <a:t>TEAM</a:t>
            </a:r>
          </a:p>
          <a:p>
            <a:r>
              <a:rPr lang="en-US" altLang="ja-JP" sz="8000" b="1" dirty="0"/>
              <a:t>MEMBERS</a:t>
            </a:r>
            <a:endParaRPr kumimoji="1" lang="en-US" altLang="ja-JP" sz="8000" b="1" dirty="0"/>
          </a:p>
        </p:txBody>
      </p:sp>
    </p:spTree>
    <p:extLst>
      <p:ext uri="{BB962C8B-B14F-4D97-AF65-F5344CB8AC3E}">
        <p14:creationId xmlns:p14="http://schemas.microsoft.com/office/powerpoint/2010/main" val="1381298572"/>
      </p:ext>
    </p:extLst>
  </p:cSld>
  <p:clrMapOvr>
    <a:masterClrMapping/>
  </p:clrMapOvr>
  <p:transition spd="slow" advTm="6803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</a:t>
            </a:r>
            <a:r>
              <a:rPr kumimoji="1" lang="en-US" altLang="ja-JP" dirty="0">
                <a:solidFill>
                  <a:schemeClr val="accent1"/>
                </a:solidFill>
              </a:rPr>
              <a:t>Y</a:t>
            </a:r>
            <a:r>
              <a:rPr kumimoji="1" lang="en-US" altLang="ja-JP" dirty="0"/>
              <a:t>OU!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Event++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IN" altLang="ja-JP" dirty="0"/>
              <a:t>Team Code Warriors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0920996"/>
      </p:ext>
    </p:extLst>
  </p:cSld>
  <p:clrMapOvr>
    <a:masterClrMapping/>
  </p:clrMapOvr>
  <p:transition spd="slow" advTm="4136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2014415" y="4274836"/>
            <a:ext cx="6048671" cy="1354388"/>
          </a:xfrm>
        </p:spPr>
        <p:txBody>
          <a:bodyPr anchor="ctr">
            <a:normAutofit fontScale="90000"/>
          </a:bodyPr>
          <a:lstStyle/>
          <a:p>
            <a:r>
              <a:rPr lang="en-US" altLang="ja-JP" b="1" dirty="0">
                <a:solidFill>
                  <a:schemeClr val="accent3">
                    <a:lumMod val="75000"/>
                  </a:schemeClr>
                </a:solidFill>
              </a:rPr>
              <a:t>CUSTOMER</a:t>
            </a:r>
            <a:br>
              <a:rPr lang="en-US" altLang="ja-JP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ja-JP" b="1" dirty="0">
                <a:solidFill>
                  <a:schemeClr val="accent3">
                    <a:lumMod val="75000"/>
                  </a:schemeClr>
                </a:solidFill>
              </a:rPr>
              <a:t>SEGMENT</a:t>
            </a:r>
            <a:endParaRPr kumimoji="1" lang="ja-JP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8"/>
          </p:nvPr>
        </p:nvSpPr>
        <p:spPr>
          <a:xfrm>
            <a:off x="9719270" y="3991372"/>
            <a:ext cx="9865096" cy="1766680"/>
          </a:xfrm>
        </p:spPr>
        <p:txBody>
          <a:bodyPr/>
          <a:lstStyle/>
          <a:p>
            <a:r>
              <a:rPr lang="en-US" altLang="ja-JP" sz="6000" b="1" dirty="0"/>
              <a:t>EVENT </a:t>
            </a:r>
          </a:p>
          <a:p>
            <a:r>
              <a:rPr lang="en-US" altLang="ja-JP" sz="6000" b="1" dirty="0"/>
              <a:t>MANAGEMENT </a:t>
            </a:r>
          </a:p>
          <a:p>
            <a:r>
              <a:rPr lang="en-US" altLang="ja-JP" sz="6000" b="1" dirty="0"/>
              <a:t>COMPANIES</a:t>
            </a:r>
            <a:endParaRPr kumimoji="1" lang="ja-JP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960725170"/>
      </p:ext>
    </p:extLst>
  </p:cSld>
  <p:clrMapOvr>
    <a:masterClrMapping/>
  </p:clrMapOvr>
  <p:transition spd="slow" advTm="3519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2014415" y="4274836"/>
            <a:ext cx="6048671" cy="1354388"/>
          </a:xfrm>
        </p:spPr>
        <p:txBody>
          <a:bodyPr>
            <a:normAutofit/>
          </a:bodyPr>
          <a:lstStyle/>
          <a:p>
            <a:r>
              <a:rPr lang="en-US" altLang="ja-JP" b="1" dirty="0">
                <a:solidFill>
                  <a:schemeClr val="accent3">
                    <a:lumMod val="75000"/>
                  </a:schemeClr>
                </a:solidFill>
              </a:rPr>
              <a:t>SOLUTION</a:t>
            </a:r>
            <a:endParaRPr kumimoji="1" lang="ja-JP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8"/>
          </p:nvPr>
        </p:nvSpPr>
        <p:spPr>
          <a:xfrm>
            <a:off x="9719270" y="3991372"/>
            <a:ext cx="9865096" cy="1766680"/>
          </a:xfrm>
        </p:spPr>
        <p:txBody>
          <a:bodyPr/>
          <a:lstStyle/>
          <a:p>
            <a:r>
              <a:rPr lang="en-US" altLang="ja-JP" sz="6000" b="1" dirty="0"/>
              <a:t>EVENT </a:t>
            </a:r>
          </a:p>
          <a:p>
            <a:r>
              <a:rPr lang="en-US" altLang="ja-JP" sz="6000" b="1" dirty="0"/>
              <a:t>MANAGEMENT </a:t>
            </a:r>
          </a:p>
          <a:p>
            <a:r>
              <a:rPr lang="en-US" altLang="ja-JP" sz="6000" b="1" dirty="0"/>
              <a:t>SOFTWARE</a:t>
            </a:r>
            <a:endParaRPr kumimoji="1" lang="ja-JP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855904276"/>
      </p:ext>
    </p:extLst>
  </p:cSld>
  <p:clrMapOvr>
    <a:masterClrMapping/>
  </p:clrMapOvr>
  <p:transition spd="slow" advTm="3519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934294" y="4927476"/>
            <a:ext cx="6192688" cy="2016224"/>
          </a:xfrm>
        </p:spPr>
        <p:txBody>
          <a:bodyPr>
            <a:noAutofit/>
          </a:bodyPr>
          <a:lstStyle/>
          <a:p>
            <a:r>
              <a:rPr lang="en-US" altLang="ja-JP" sz="5400" dirty="0"/>
              <a:t>VALUE </a:t>
            </a:r>
            <a:br>
              <a:rPr lang="en-US" altLang="ja-JP" sz="5400" dirty="0"/>
            </a:br>
            <a:r>
              <a:rPr lang="en-US" altLang="ja-JP" sz="5400" dirty="0"/>
              <a:t>PROPOSITION</a:t>
            </a:r>
            <a:br>
              <a:rPr lang="en-US" altLang="ja-JP" sz="5400" dirty="0"/>
            </a:br>
            <a:r>
              <a:rPr lang="en-US" altLang="ja-JP" sz="5400" b="1" dirty="0">
                <a:solidFill>
                  <a:schemeClr val="accent3">
                    <a:lumMod val="75000"/>
                  </a:schemeClr>
                </a:solidFill>
              </a:rPr>
              <a:t>ORGANIZERS</a:t>
            </a:r>
            <a:endParaRPr kumimoji="1" lang="ja-JP" altLang="en-US" sz="5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8567142" y="1665103"/>
            <a:ext cx="8568952" cy="864096"/>
          </a:xfrm>
        </p:spPr>
        <p:txBody>
          <a:bodyPr/>
          <a:lstStyle/>
          <a:p>
            <a:r>
              <a:rPr kumimoji="1" lang="en-US" altLang="ja-JP" dirty="0"/>
              <a:t>Real Time Crowd Tracking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5"/>
          </p:nvPr>
        </p:nvSpPr>
        <p:spPr>
          <a:xfrm>
            <a:off x="8567142" y="3736670"/>
            <a:ext cx="8568952" cy="864096"/>
          </a:xfrm>
        </p:spPr>
        <p:txBody>
          <a:bodyPr/>
          <a:lstStyle/>
          <a:p>
            <a:r>
              <a:rPr lang="en-US" altLang="ja-JP" dirty="0"/>
              <a:t>Volunteer Tracking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7"/>
          </p:nvPr>
        </p:nvSpPr>
        <p:spPr>
          <a:xfrm>
            <a:off x="8567142" y="5808237"/>
            <a:ext cx="9289032" cy="864096"/>
          </a:xfrm>
        </p:spPr>
        <p:txBody>
          <a:bodyPr>
            <a:normAutofit/>
          </a:bodyPr>
          <a:lstStyle/>
          <a:p>
            <a:r>
              <a:rPr lang="en-US" altLang="ja-JP" dirty="0"/>
              <a:t>Pre-Event Procedures</a:t>
            </a:r>
            <a:endParaRPr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9"/>
          </p:nvPr>
        </p:nvSpPr>
        <p:spPr>
          <a:xfrm>
            <a:off x="8567142" y="7879804"/>
            <a:ext cx="8568952" cy="864096"/>
          </a:xfrm>
        </p:spPr>
        <p:txBody>
          <a:bodyPr>
            <a:normAutofit/>
          </a:bodyPr>
          <a:lstStyle/>
          <a:p>
            <a:r>
              <a:rPr lang="en-US" altLang="ja-JP" dirty="0"/>
              <a:t>In-App Announcements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1303811"/>
      </p:ext>
    </p:extLst>
  </p:cSld>
  <p:clrMapOvr>
    <a:masterClrMapping/>
  </p:clrMapOvr>
  <p:transition spd="slow" advTm="4683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934294" y="4927476"/>
            <a:ext cx="6192688" cy="2016224"/>
          </a:xfrm>
        </p:spPr>
        <p:txBody>
          <a:bodyPr>
            <a:noAutofit/>
          </a:bodyPr>
          <a:lstStyle/>
          <a:p>
            <a:r>
              <a:rPr lang="en-US" altLang="ja-JP" sz="5400" dirty="0"/>
              <a:t>VALUE </a:t>
            </a:r>
            <a:br>
              <a:rPr lang="en-US" altLang="ja-JP" sz="5400" dirty="0"/>
            </a:br>
            <a:r>
              <a:rPr lang="en-US" altLang="ja-JP" sz="5400" dirty="0"/>
              <a:t>PROPOSITION</a:t>
            </a:r>
            <a:br>
              <a:rPr lang="en-US" altLang="ja-JP" sz="5400" dirty="0"/>
            </a:br>
            <a:r>
              <a:rPr lang="en-US" altLang="ja-JP" sz="5400" b="1" dirty="0">
                <a:solidFill>
                  <a:schemeClr val="accent3">
                    <a:lumMod val="75000"/>
                  </a:schemeClr>
                </a:solidFill>
              </a:rPr>
              <a:t>EXIHIBITORS</a:t>
            </a:r>
            <a:endParaRPr kumimoji="1" lang="ja-JP" altLang="en-US" sz="5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8567142" y="1665103"/>
            <a:ext cx="8568952" cy="864096"/>
          </a:xfrm>
        </p:spPr>
        <p:txBody>
          <a:bodyPr/>
          <a:lstStyle/>
          <a:p>
            <a:r>
              <a:rPr kumimoji="1" lang="en-US" altLang="ja-JP" dirty="0"/>
              <a:t>E-Brochures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5"/>
          </p:nvPr>
        </p:nvSpPr>
        <p:spPr>
          <a:xfrm>
            <a:off x="8567142" y="3736670"/>
            <a:ext cx="8568952" cy="864096"/>
          </a:xfrm>
        </p:spPr>
        <p:txBody>
          <a:bodyPr/>
          <a:lstStyle/>
          <a:p>
            <a:r>
              <a:rPr lang="en-US" altLang="ja-JP" dirty="0"/>
              <a:t>Transfer of Participant Details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7"/>
          </p:nvPr>
        </p:nvSpPr>
        <p:spPr>
          <a:xfrm>
            <a:off x="8567142" y="5808237"/>
            <a:ext cx="9289032" cy="864096"/>
          </a:xfrm>
        </p:spPr>
        <p:txBody>
          <a:bodyPr>
            <a:normAutofit/>
          </a:bodyPr>
          <a:lstStyle/>
          <a:p>
            <a:r>
              <a:rPr lang="en-US" altLang="ja-JP" dirty="0"/>
              <a:t>Maximize Customer Engagement</a:t>
            </a:r>
            <a:endParaRPr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9"/>
          </p:nvPr>
        </p:nvSpPr>
        <p:spPr>
          <a:xfrm>
            <a:off x="8567142" y="7879804"/>
            <a:ext cx="8568952" cy="864096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Post Show Analytics / Feedback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5767922"/>
      </p:ext>
    </p:extLst>
  </p:cSld>
  <p:clrMapOvr>
    <a:masterClrMapping/>
  </p:clrMapOvr>
  <p:transition spd="slow" advTm="4683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934294" y="4927476"/>
            <a:ext cx="6768752" cy="2016224"/>
          </a:xfrm>
        </p:spPr>
        <p:txBody>
          <a:bodyPr>
            <a:noAutofit/>
          </a:bodyPr>
          <a:lstStyle/>
          <a:p>
            <a:r>
              <a:rPr lang="en-US" altLang="ja-JP" sz="5400" dirty="0"/>
              <a:t>VALUE </a:t>
            </a:r>
            <a:br>
              <a:rPr lang="en-US" altLang="ja-JP" sz="5400" dirty="0"/>
            </a:br>
            <a:r>
              <a:rPr lang="en-US" altLang="ja-JP" sz="5400" dirty="0"/>
              <a:t>PROPOSITION</a:t>
            </a:r>
            <a:br>
              <a:rPr lang="en-US" altLang="ja-JP" sz="5400" dirty="0"/>
            </a:br>
            <a:r>
              <a:rPr lang="en-US" altLang="ja-JP" sz="5400" b="1" dirty="0">
                <a:solidFill>
                  <a:schemeClr val="accent3">
                    <a:lumMod val="75000"/>
                  </a:schemeClr>
                </a:solidFill>
              </a:rPr>
              <a:t>PARTICIPANTS</a:t>
            </a:r>
            <a:endParaRPr kumimoji="1" lang="ja-JP" altLang="en-US" sz="5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8567142" y="1665103"/>
            <a:ext cx="8568952" cy="864096"/>
          </a:xfrm>
        </p:spPr>
        <p:txBody>
          <a:bodyPr/>
          <a:lstStyle/>
          <a:p>
            <a:r>
              <a:rPr kumimoji="1" lang="en-US" altLang="ja-JP" dirty="0"/>
              <a:t>E-Brochures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5"/>
          </p:nvPr>
        </p:nvSpPr>
        <p:spPr>
          <a:xfrm>
            <a:off x="8567142" y="3736670"/>
            <a:ext cx="8568952" cy="864096"/>
          </a:xfrm>
        </p:spPr>
        <p:txBody>
          <a:bodyPr/>
          <a:lstStyle/>
          <a:p>
            <a:r>
              <a:rPr lang="en-US" altLang="ja-JP" dirty="0"/>
              <a:t>Smart Business Cards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7"/>
          </p:nvPr>
        </p:nvSpPr>
        <p:spPr>
          <a:xfrm>
            <a:off x="8567142" y="5808237"/>
            <a:ext cx="9289032" cy="864096"/>
          </a:xfrm>
        </p:spPr>
        <p:txBody>
          <a:bodyPr>
            <a:normAutofit/>
          </a:bodyPr>
          <a:lstStyle/>
          <a:p>
            <a:r>
              <a:rPr lang="en-US" altLang="ja-JP" dirty="0"/>
              <a:t>All Event Details, Announcements</a:t>
            </a:r>
            <a:endParaRPr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9"/>
          </p:nvPr>
        </p:nvSpPr>
        <p:spPr>
          <a:xfrm>
            <a:off x="8567142" y="7879804"/>
            <a:ext cx="8568952" cy="864096"/>
          </a:xfrm>
        </p:spPr>
        <p:txBody>
          <a:bodyPr>
            <a:normAutofit/>
          </a:bodyPr>
          <a:lstStyle/>
          <a:p>
            <a:r>
              <a:rPr lang="en-US" altLang="ja-JP" dirty="0"/>
              <a:t>Indoor Navigation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1115350"/>
      </p:ext>
    </p:extLst>
  </p:cSld>
  <p:clrMapOvr>
    <a:masterClrMapping/>
  </p:clrMapOvr>
  <p:transition spd="slow" advTm="4683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solidFill>
                  <a:srgbClr val="00B0F0"/>
                </a:solidFill>
              </a:rPr>
              <a:t>KEY</a:t>
            </a:r>
            <a:r>
              <a:rPr lang="en-US" altLang="ja-JP" b="1" dirty="0"/>
              <a:t> RESOURCES</a:t>
            </a:r>
            <a:endParaRPr kumimoji="1" lang="ja-JP" altLang="en-US" b="1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/>
              <a:t>EVENT++ | TEAM CODE WARRIORS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3"/>
          </p:nvPr>
        </p:nvSpPr>
        <p:spPr>
          <a:xfrm>
            <a:off x="1798390" y="3811352"/>
            <a:ext cx="3169145" cy="864096"/>
          </a:xfrm>
        </p:spPr>
        <p:txBody>
          <a:bodyPr/>
          <a:lstStyle/>
          <a:p>
            <a:r>
              <a:rPr lang="en-US" altLang="ja-JP" b="1" dirty="0">
                <a:solidFill>
                  <a:srgbClr val="00B0F0"/>
                </a:solidFill>
              </a:rPr>
              <a:t>FRONTEND</a:t>
            </a:r>
            <a:endParaRPr kumimoji="1" lang="ja-JP" altLang="en-US" b="1" dirty="0">
              <a:solidFill>
                <a:srgbClr val="00B0F0"/>
              </a:solidFill>
            </a:endParaRP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4"/>
          </p:nvPr>
        </p:nvSpPr>
        <p:spPr>
          <a:xfrm>
            <a:off x="718270" y="5143500"/>
            <a:ext cx="4104456" cy="2736304"/>
          </a:xfrm>
        </p:spPr>
        <p:txBody>
          <a:bodyPr/>
          <a:lstStyle/>
          <a:p>
            <a:pPr algn="ctr"/>
            <a:r>
              <a:rPr lang="en-US" altLang="ja-JP" sz="4000" dirty="0"/>
              <a:t>HTML, CSS, JS</a:t>
            </a:r>
            <a:endParaRPr kumimoji="1" lang="ja-JP" altLang="en-US" sz="4000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5"/>
          </p:nvPr>
        </p:nvSpPr>
        <p:spPr>
          <a:xfrm>
            <a:off x="14399790" y="3811352"/>
            <a:ext cx="3169145" cy="864096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bg1"/>
                </a:solidFill>
              </a:rPr>
              <a:t>BEACON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6"/>
          </p:nvPr>
        </p:nvSpPr>
        <p:spPr>
          <a:xfrm>
            <a:off x="5926584" y="3811352"/>
            <a:ext cx="3169145" cy="864096"/>
          </a:xfrm>
        </p:spPr>
        <p:txBody>
          <a:bodyPr/>
          <a:lstStyle/>
          <a:p>
            <a:r>
              <a:rPr lang="en-US" altLang="ja-JP" b="1" dirty="0">
                <a:solidFill>
                  <a:srgbClr val="00B0F0"/>
                </a:solidFill>
              </a:rPr>
              <a:t>BACKEND</a:t>
            </a:r>
            <a:endParaRPr kumimoji="1" lang="ja-JP" altLang="en-US" b="1" dirty="0">
              <a:solidFill>
                <a:srgbClr val="00B0F0"/>
              </a:solidFill>
            </a:endParaRPr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7"/>
          </p:nvPr>
        </p:nvSpPr>
        <p:spPr>
          <a:xfrm>
            <a:off x="10583366" y="3811352"/>
            <a:ext cx="1752724" cy="864096"/>
          </a:xfrm>
        </p:spPr>
        <p:txBody>
          <a:bodyPr/>
          <a:lstStyle/>
          <a:p>
            <a:r>
              <a:rPr lang="en-US" altLang="ja-JP" b="1" dirty="0">
                <a:solidFill>
                  <a:schemeClr val="bg1"/>
                </a:solidFill>
              </a:rPr>
              <a:t>APP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8"/>
          </p:nvPr>
        </p:nvSpPr>
        <p:spPr>
          <a:xfrm>
            <a:off x="4846729" y="5143500"/>
            <a:ext cx="4104456" cy="2736304"/>
          </a:xfrm>
        </p:spPr>
        <p:txBody>
          <a:bodyPr/>
          <a:lstStyle/>
          <a:p>
            <a:pPr algn="ctr"/>
            <a:r>
              <a:rPr lang="en-US" altLang="ja-JP" sz="4000" dirty="0"/>
              <a:t>PHP, MySQL</a:t>
            </a:r>
            <a:endParaRPr kumimoji="1" lang="ja-JP" altLang="en-US" sz="4000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9"/>
          </p:nvPr>
        </p:nvSpPr>
        <p:spPr>
          <a:xfrm>
            <a:off x="8975188" y="5143500"/>
            <a:ext cx="4104456" cy="2736304"/>
          </a:xfrm>
        </p:spPr>
        <p:txBody>
          <a:bodyPr/>
          <a:lstStyle/>
          <a:p>
            <a:pPr algn="ctr"/>
            <a:r>
              <a:rPr lang="en-US" altLang="ja-JP" sz="4000" dirty="0"/>
              <a:t>Android &amp; iOS</a:t>
            </a:r>
            <a:r>
              <a:rPr lang="ja-JP" altLang="en-US" sz="4000" dirty="0"/>
              <a:t> </a:t>
            </a:r>
            <a:r>
              <a:rPr lang="en-IN" altLang="ja-JP" sz="4000" dirty="0"/>
              <a:t>using</a:t>
            </a:r>
            <a:r>
              <a:rPr lang="ja-JP" altLang="en-US" sz="4000" dirty="0"/>
              <a:t> </a:t>
            </a:r>
            <a:r>
              <a:rPr lang="en-IN" altLang="ja-JP" sz="4000" dirty="0">
                <a:solidFill>
                  <a:srgbClr val="00B0F0">
                    <a:alpha val="90000"/>
                  </a:srgbClr>
                </a:solidFill>
              </a:rPr>
              <a:t>Flutter</a:t>
            </a:r>
            <a:r>
              <a:rPr lang="en-IN" altLang="ja-JP" sz="4000" dirty="0"/>
              <a:t> Framework</a:t>
            </a:r>
            <a:endParaRPr lang="en-US" altLang="ja-JP" sz="4000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0"/>
          </p:nvPr>
        </p:nvSpPr>
        <p:spPr>
          <a:xfrm>
            <a:off x="13103646" y="5143500"/>
            <a:ext cx="4104456" cy="2736304"/>
          </a:xfrm>
        </p:spPr>
        <p:txBody>
          <a:bodyPr/>
          <a:lstStyle/>
          <a:p>
            <a:pPr algn="ctr"/>
            <a:r>
              <a:rPr lang="en-US" altLang="ja-JP" sz="4000" dirty="0"/>
              <a:t>A </a:t>
            </a:r>
            <a:r>
              <a:rPr lang="en-US" altLang="ja-JP" sz="4000" dirty="0">
                <a:solidFill>
                  <a:srgbClr val="00B0F0">
                    <a:alpha val="90000"/>
                  </a:srgbClr>
                </a:solidFill>
              </a:rPr>
              <a:t>Bluetooth</a:t>
            </a:r>
            <a:r>
              <a:rPr lang="en-US" altLang="ja-JP" sz="4000" dirty="0"/>
              <a:t> based scanning system.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1357986"/>
      </p:ext>
    </p:extLst>
  </p:cSld>
  <p:clrMapOvr>
    <a:masterClrMapping/>
  </p:clrMapOvr>
  <p:transition spd="slow" advTm="6244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solidFill>
                  <a:srgbClr val="00B0F0"/>
                </a:solidFill>
              </a:rPr>
              <a:t>COST </a:t>
            </a:r>
            <a:r>
              <a:rPr lang="en-US" altLang="ja-JP" b="1" dirty="0"/>
              <a:t>STRUCTURE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/>
              <a:t>EVENT++ | TEAM CODE WARRIORS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b="1" dirty="0"/>
              <a:t>Beacon</a:t>
            </a:r>
            <a:endParaRPr kumimoji="1" lang="ja-JP" altLang="en-US" b="1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en-US" altLang="ja-JP" dirty="0"/>
              <a:t>Installation of Beacon System.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5"/>
          </p:nvPr>
        </p:nvSpPr>
        <p:spPr>
          <a:xfrm>
            <a:off x="8999191" y="2651262"/>
            <a:ext cx="6264695" cy="2088234"/>
          </a:xfrm>
        </p:spPr>
        <p:txBody>
          <a:bodyPr/>
          <a:lstStyle/>
          <a:p>
            <a:r>
              <a:rPr kumimoji="1" lang="en-US" altLang="ja-JP" sz="5400" b="1" dirty="0"/>
              <a:t>Cloud Services</a:t>
            </a:r>
            <a:endParaRPr kumimoji="1" lang="ja-JP" altLang="en-US" sz="5400" b="1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ctr"/>
            <a:r>
              <a:rPr lang="en-US" altLang="ja-JP" dirty="0"/>
              <a:t>Cloud based costs.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1358171"/>
      </p:ext>
    </p:extLst>
  </p:cSld>
  <p:clrMapOvr>
    <a:masterClrMapping/>
  </p:clrMapOvr>
  <p:transition spd="slow" advTm="4338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b="1" dirty="0">
                <a:solidFill>
                  <a:srgbClr val="00B0F0"/>
                </a:solidFill>
              </a:rPr>
              <a:t>REVENUE</a:t>
            </a:r>
            <a:r>
              <a:rPr lang="en-US" altLang="ja-JP" b="1" dirty="0"/>
              <a:t> STREAMS</a:t>
            </a:r>
            <a:endParaRPr kumimoji="1" lang="ja-JP" altLang="en-US" b="1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/>
              <a:t>EVENT++ | TEAM CODE WARRIORS</a:t>
            </a:r>
            <a:endParaRPr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/>
          </p:nvPr>
        </p:nvSpPr>
        <p:spPr>
          <a:xfrm>
            <a:off x="1186322" y="3346995"/>
            <a:ext cx="15913768" cy="2088232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4400" i="1" dirty="0"/>
              <a:t>Software is provided online and hosted on a server and </a:t>
            </a:r>
            <a:r>
              <a:rPr lang="en-US" altLang="ja-JP" sz="4400" i="1" dirty="0"/>
              <a:t>Event Management Companies</a:t>
            </a:r>
            <a:r>
              <a:rPr lang="en-IN" sz="4400" i="1" dirty="0"/>
              <a:t> pay the rent to use the software </a:t>
            </a:r>
            <a:r>
              <a:rPr lang="en-US" altLang="ja-JP" sz="4400" i="1" dirty="0"/>
              <a:t>on a subscription basis.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kumimoji="1" lang="en-US" altLang="ja-JP" sz="4400" i="1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ja-JP" sz="4400" i="1" dirty="0"/>
              <a:t>Range of differently priced plans.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kumimoji="1" lang="en-US" altLang="ja-JP" sz="4400" i="1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ja-JP" sz="4400" i="1" dirty="0"/>
              <a:t>A small percent of ticket sales.</a:t>
            </a:r>
            <a:endParaRPr kumimoji="1" lang="ja-JP" alt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1182469689"/>
      </p:ext>
    </p:extLst>
  </p:cSld>
  <p:clrMapOvr>
    <a:masterClrMapping/>
  </p:clrMapOvr>
  <p:transition spd="slow" advTm="3652">
    <p:push dir="u"/>
  </p:transition>
</p:sld>
</file>

<file path=ppt/theme/theme1.xml><?xml version="1.0" encoding="utf-8"?>
<a:theme xmlns:a="http://schemas.openxmlformats.org/drawingml/2006/main" name="Title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195</Words>
  <Application>Microsoft Office PowerPoint</Application>
  <PresentationFormat>Custom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Montserrat</vt:lpstr>
      <vt:lpstr>Title</vt:lpstr>
      <vt:lpstr>Contents</vt:lpstr>
      <vt:lpstr>EVENT++</vt:lpstr>
      <vt:lpstr>CUSTOMER SEGMENT</vt:lpstr>
      <vt:lpstr>SOLUTION</vt:lpstr>
      <vt:lpstr>VALUE  PROPOSITION ORGANIZERS</vt:lpstr>
      <vt:lpstr>VALUE  PROPOSITION EXIHIBITORS</vt:lpstr>
      <vt:lpstr>VALUE  PROPOSITION PARTICIPANTS</vt:lpstr>
      <vt:lpstr>KEY RESOURCES</vt:lpstr>
      <vt:lpstr>COST STRUCTURE</vt:lpstr>
      <vt:lpstr>REVENUE STREAMS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Scheat</dc:title>
  <dc:creator>Jun</dc:creator>
  <cp:lastModifiedBy>Joel John</cp:lastModifiedBy>
  <cp:revision>86</cp:revision>
  <dcterms:created xsi:type="dcterms:W3CDTF">2015-02-26T15:14:38Z</dcterms:created>
  <dcterms:modified xsi:type="dcterms:W3CDTF">2020-03-08T05:29:24Z</dcterms:modified>
</cp:coreProperties>
</file>