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8"/>
  </p:notesMasterIdLst>
  <p:sldIdLst>
    <p:sldId id="275" r:id="rId2"/>
    <p:sldId id="277" r:id="rId3"/>
    <p:sldId id="278" r:id="rId4"/>
    <p:sldId id="279" r:id="rId5"/>
    <p:sldId id="280" r:id="rId6"/>
    <p:sldId id="28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327"/>
  </p:normalViewPr>
  <p:slideViewPr>
    <p:cSldViewPr snapToGrid="0" snapToObjects="1">
      <p:cViewPr varScale="1">
        <p:scale>
          <a:sx n="72" d="100"/>
          <a:sy n="72" d="100"/>
        </p:scale>
        <p:origin x="13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689D3D-0554-3D47-BACE-263E4621E330}" type="datetimeFigureOut">
              <a:rPr lang="en-US" smtClean="0"/>
              <a:t>11/22/2021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AA6221-7E78-274C-BFA0-DCC3C658E038}" type="slidenum">
              <a:rPr lang="en-US" smtClean="0"/>
              <a:t>‹#›</a:t>
            </a:fld>
            <a:endParaRPr lang="en-US"/>
          </a:p>
        </p:txBody>
      </p:sp>
    </p:spTree>
    <p:extLst>
      <p:ext uri="{BB962C8B-B14F-4D97-AF65-F5344CB8AC3E}">
        <p14:creationId xmlns:p14="http://schemas.microsoft.com/office/powerpoint/2010/main" val="2973560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D6CD99-D899-354E-B09E-60AE4B35F842}" type="slidenum">
              <a:rPr lang="en-US" smtClean="0"/>
              <a:t>2</a:t>
            </a:fld>
            <a:endParaRPr lang="en-US"/>
          </a:p>
        </p:txBody>
      </p:sp>
    </p:spTree>
    <p:extLst>
      <p:ext uri="{BB962C8B-B14F-4D97-AF65-F5344CB8AC3E}">
        <p14:creationId xmlns:p14="http://schemas.microsoft.com/office/powerpoint/2010/main" val="88352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D6CD99-D899-354E-B09E-60AE4B35F842}" type="slidenum">
              <a:rPr lang="en-US" smtClean="0"/>
              <a:t>3</a:t>
            </a:fld>
            <a:endParaRPr lang="en-US"/>
          </a:p>
        </p:txBody>
      </p:sp>
    </p:spTree>
    <p:extLst>
      <p:ext uri="{BB962C8B-B14F-4D97-AF65-F5344CB8AC3E}">
        <p14:creationId xmlns:p14="http://schemas.microsoft.com/office/powerpoint/2010/main" val="1720793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D6CD99-D899-354E-B09E-60AE4B35F842}" type="slidenum">
              <a:rPr lang="en-US" smtClean="0"/>
              <a:t>4</a:t>
            </a:fld>
            <a:endParaRPr lang="en-US"/>
          </a:p>
        </p:txBody>
      </p:sp>
    </p:spTree>
    <p:extLst>
      <p:ext uri="{BB962C8B-B14F-4D97-AF65-F5344CB8AC3E}">
        <p14:creationId xmlns:p14="http://schemas.microsoft.com/office/powerpoint/2010/main" val="401209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D6CD99-D899-354E-B09E-60AE4B35F842}" type="slidenum">
              <a:rPr lang="en-US" smtClean="0"/>
              <a:t>5</a:t>
            </a:fld>
            <a:endParaRPr lang="en-US"/>
          </a:p>
        </p:txBody>
      </p:sp>
    </p:spTree>
    <p:extLst>
      <p:ext uri="{BB962C8B-B14F-4D97-AF65-F5344CB8AC3E}">
        <p14:creationId xmlns:p14="http://schemas.microsoft.com/office/powerpoint/2010/main" val="3709354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D6CD99-D899-354E-B09E-60AE4B35F842}" type="slidenum">
              <a:rPr lang="en-US" smtClean="0"/>
              <a:t>6</a:t>
            </a:fld>
            <a:endParaRPr lang="en-US"/>
          </a:p>
        </p:txBody>
      </p:sp>
    </p:spTree>
    <p:extLst>
      <p:ext uri="{BB962C8B-B14F-4D97-AF65-F5344CB8AC3E}">
        <p14:creationId xmlns:p14="http://schemas.microsoft.com/office/powerpoint/2010/main" val="1039448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85685-26F5-489E-BCF2-7E4FDE0A7AE5}"/>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A8767E3C-9783-4F1A-97B8-7BDA6BEBA007}"/>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A9E082CB-F265-48E1-8F4B-6EF0F0EDE351}"/>
              </a:ext>
            </a:extLst>
          </p:cNvPr>
          <p:cNvSpPr>
            <a:spLocks noGrp="1"/>
          </p:cNvSpPr>
          <p:nvPr>
            <p:ph type="dt" sz="half" idx="10"/>
          </p:nvPr>
        </p:nvSpPr>
        <p:spPr/>
        <p:txBody>
          <a:bodyPr/>
          <a:lstStyle/>
          <a:p>
            <a:fld id="{871A19DC-EA9E-8043-800F-9EBA07805828}" type="datetimeFigureOut">
              <a:rPr lang="en-US" smtClean="0"/>
              <a:t>11/22/2021</a:t>
            </a:fld>
            <a:endParaRPr lang="en-US"/>
          </a:p>
        </p:txBody>
      </p:sp>
      <p:sp>
        <p:nvSpPr>
          <p:cNvPr id="5" name="Footer Placeholder 4">
            <a:extLst>
              <a:ext uri="{FF2B5EF4-FFF2-40B4-BE49-F238E27FC236}">
                <a16:creationId xmlns:a16="http://schemas.microsoft.com/office/drawing/2014/main" id="{FC0B05A1-7A4F-4D8C-AFE6-3D72C17484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72C092-105B-494E-B452-CCB76AC70A55}"/>
              </a:ext>
            </a:extLst>
          </p:cNvPr>
          <p:cNvSpPr>
            <a:spLocks noGrp="1"/>
          </p:cNvSpPr>
          <p:nvPr>
            <p:ph type="sldNum" sz="quarter" idx="12"/>
          </p:nvPr>
        </p:nvSpPr>
        <p:spPr/>
        <p:txBody>
          <a:bodyPr/>
          <a:lstStyle/>
          <a:p>
            <a:fld id="{709AA72E-FAB7-2F4B-9658-17809024083A}" type="slidenum">
              <a:rPr lang="en-US" smtClean="0"/>
              <a:t>‹#›</a:t>
            </a:fld>
            <a:endParaRPr lang="en-US"/>
          </a:p>
        </p:txBody>
      </p:sp>
    </p:spTree>
    <p:extLst>
      <p:ext uri="{BB962C8B-B14F-4D97-AF65-F5344CB8AC3E}">
        <p14:creationId xmlns:p14="http://schemas.microsoft.com/office/powerpoint/2010/main" val="1621358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B0033-E65B-456F-9DAC-610908F50A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642438-660C-44E0-85FF-867B5DFF9F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DCA193-3CD7-4D7E-AAF5-EE60CFE531BD}"/>
              </a:ext>
            </a:extLst>
          </p:cNvPr>
          <p:cNvSpPr>
            <a:spLocks noGrp="1"/>
          </p:cNvSpPr>
          <p:nvPr>
            <p:ph type="dt" sz="half" idx="10"/>
          </p:nvPr>
        </p:nvSpPr>
        <p:spPr/>
        <p:txBody>
          <a:bodyPr/>
          <a:lstStyle/>
          <a:p>
            <a:fld id="{871A19DC-EA9E-8043-800F-9EBA07805828}" type="datetimeFigureOut">
              <a:rPr lang="en-US" smtClean="0"/>
              <a:t>11/22/2021</a:t>
            </a:fld>
            <a:endParaRPr lang="en-US"/>
          </a:p>
        </p:txBody>
      </p:sp>
      <p:sp>
        <p:nvSpPr>
          <p:cNvPr id="5" name="Footer Placeholder 4">
            <a:extLst>
              <a:ext uri="{FF2B5EF4-FFF2-40B4-BE49-F238E27FC236}">
                <a16:creationId xmlns:a16="http://schemas.microsoft.com/office/drawing/2014/main" id="{2AE2EA1C-8A27-4945-8420-CEDFD12186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8923C9-20D8-4A93-B923-F5D480590661}"/>
              </a:ext>
            </a:extLst>
          </p:cNvPr>
          <p:cNvSpPr>
            <a:spLocks noGrp="1"/>
          </p:cNvSpPr>
          <p:nvPr>
            <p:ph type="sldNum" sz="quarter" idx="12"/>
          </p:nvPr>
        </p:nvSpPr>
        <p:spPr/>
        <p:txBody>
          <a:bodyPr/>
          <a:lstStyle/>
          <a:p>
            <a:fld id="{709AA72E-FAB7-2F4B-9658-17809024083A}" type="slidenum">
              <a:rPr lang="en-US" smtClean="0"/>
              <a:t>‹#›</a:t>
            </a:fld>
            <a:endParaRPr lang="en-US"/>
          </a:p>
        </p:txBody>
      </p:sp>
    </p:spTree>
    <p:extLst>
      <p:ext uri="{BB962C8B-B14F-4D97-AF65-F5344CB8AC3E}">
        <p14:creationId xmlns:p14="http://schemas.microsoft.com/office/powerpoint/2010/main" val="1981843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DBD384-88EA-41C8-84FA-AF4051ED1066}"/>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360552-29DE-4748-B71B-440AAE091291}"/>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BCC4FA-3E7C-4D3D-9093-C83A120A30EF}"/>
              </a:ext>
            </a:extLst>
          </p:cNvPr>
          <p:cNvSpPr>
            <a:spLocks noGrp="1"/>
          </p:cNvSpPr>
          <p:nvPr>
            <p:ph type="dt" sz="half" idx="10"/>
          </p:nvPr>
        </p:nvSpPr>
        <p:spPr/>
        <p:txBody>
          <a:bodyPr/>
          <a:lstStyle/>
          <a:p>
            <a:fld id="{871A19DC-EA9E-8043-800F-9EBA07805828}" type="datetimeFigureOut">
              <a:rPr lang="en-US" smtClean="0"/>
              <a:t>11/22/2021</a:t>
            </a:fld>
            <a:endParaRPr lang="en-US"/>
          </a:p>
        </p:txBody>
      </p:sp>
      <p:sp>
        <p:nvSpPr>
          <p:cNvPr id="5" name="Footer Placeholder 4">
            <a:extLst>
              <a:ext uri="{FF2B5EF4-FFF2-40B4-BE49-F238E27FC236}">
                <a16:creationId xmlns:a16="http://schemas.microsoft.com/office/drawing/2014/main" id="{A9DC1075-4754-4AD2-BD18-D79288FA7E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36B038-3E31-4B53-8328-73475DDD3E90}"/>
              </a:ext>
            </a:extLst>
          </p:cNvPr>
          <p:cNvSpPr>
            <a:spLocks noGrp="1"/>
          </p:cNvSpPr>
          <p:nvPr>
            <p:ph type="sldNum" sz="quarter" idx="12"/>
          </p:nvPr>
        </p:nvSpPr>
        <p:spPr/>
        <p:txBody>
          <a:bodyPr/>
          <a:lstStyle/>
          <a:p>
            <a:fld id="{709AA72E-FAB7-2F4B-9658-17809024083A}" type="slidenum">
              <a:rPr lang="en-US" smtClean="0"/>
              <a:t>‹#›</a:t>
            </a:fld>
            <a:endParaRPr lang="en-US"/>
          </a:p>
        </p:txBody>
      </p:sp>
    </p:spTree>
    <p:extLst>
      <p:ext uri="{BB962C8B-B14F-4D97-AF65-F5344CB8AC3E}">
        <p14:creationId xmlns:p14="http://schemas.microsoft.com/office/powerpoint/2010/main" val="1716361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6" name="Title 18">
            <a:extLst>
              <a:ext uri="{FF2B5EF4-FFF2-40B4-BE49-F238E27FC236}">
                <a16:creationId xmlns:a16="http://schemas.microsoft.com/office/drawing/2014/main" id="{49F300AA-822B-4643-8DC2-3D205B78C90F}"/>
              </a:ext>
            </a:extLst>
          </p:cNvPr>
          <p:cNvSpPr>
            <a:spLocks noGrp="1"/>
          </p:cNvSpPr>
          <p:nvPr>
            <p:ph type="title"/>
          </p:nvPr>
        </p:nvSpPr>
        <p:spPr>
          <a:xfrm>
            <a:off x="489504" y="492868"/>
            <a:ext cx="7886700" cy="975410"/>
          </a:xfrm>
        </p:spPr>
        <p:txBody>
          <a:bodyPr anchor="b">
            <a:normAutofit/>
          </a:bodyPr>
          <a:lstStyle>
            <a:lvl1pPr>
              <a:defRPr sz="1575" b="1" i="0">
                <a:solidFill>
                  <a:schemeClr val="accent2"/>
                </a:solidFill>
                <a:latin typeface="Gentona SemiBold" pitchFamily="2" charset="77"/>
              </a:defRPr>
            </a:lvl1pPr>
          </a:lstStyle>
          <a:p>
            <a:r>
              <a:rPr lang="en-US"/>
              <a:t>Click to edit Master title style</a:t>
            </a:r>
            <a:endParaRPr lang="en-US" dirty="0"/>
          </a:p>
        </p:txBody>
      </p:sp>
      <p:sp>
        <p:nvSpPr>
          <p:cNvPr id="7" name="Text Placeholder 20">
            <a:extLst>
              <a:ext uri="{FF2B5EF4-FFF2-40B4-BE49-F238E27FC236}">
                <a16:creationId xmlns:a16="http://schemas.microsoft.com/office/drawing/2014/main" id="{B8949BA5-F6D9-3040-9A5F-DB073A7FDD55}"/>
              </a:ext>
            </a:extLst>
          </p:cNvPr>
          <p:cNvSpPr>
            <a:spLocks noGrp="1"/>
          </p:cNvSpPr>
          <p:nvPr>
            <p:ph type="body" sz="quarter" idx="10"/>
          </p:nvPr>
        </p:nvSpPr>
        <p:spPr>
          <a:xfrm>
            <a:off x="1038640" y="1863434"/>
            <a:ext cx="7468200" cy="4676505"/>
          </a:xfrm>
        </p:spPr>
        <p:txBody>
          <a:bodyPr>
            <a:normAutofit/>
          </a:bodyPr>
          <a:lstStyle>
            <a:lvl1pPr marL="0" indent="0">
              <a:buFont typeface="Arial" panose="020B0604020202020204" pitchFamily="34" charset="0"/>
              <a:buNone/>
              <a:defRPr sz="1200">
                <a:solidFill>
                  <a:srgbClr val="002060"/>
                </a:solidFill>
              </a:defRPr>
            </a:lvl1pPr>
            <a:lvl2pPr marL="342884" indent="0">
              <a:buFont typeface="Arial" panose="020B0604020202020204" pitchFamily="34" charset="0"/>
              <a:buNone/>
              <a:defRPr sz="1050">
                <a:solidFill>
                  <a:srgbClr val="002060"/>
                </a:solidFill>
              </a:defRPr>
            </a:lvl2pPr>
            <a:lvl3pPr marL="685766" indent="0">
              <a:buFont typeface="Arial" panose="020B0604020202020204" pitchFamily="34" charset="0"/>
              <a:buNone/>
              <a:defRPr sz="1000">
                <a:solidFill>
                  <a:srgbClr val="002060"/>
                </a:solidFill>
              </a:defRPr>
            </a:lvl3pPr>
            <a:lvl4pPr marL="1028649" indent="0">
              <a:buFont typeface="Arial" panose="020B0604020202020204" pitchFamily="34" charset="0"/>
              <a:buNone/>
              <a:defRPr sz="900">
                <a:solidFill>
                  <a:srgbClr val="002060"/>
                </a:solidFill>
              </a:defRPr>
            </a:lvl4pPr>
            <a:lvl5pPr marL="1371532" indent="0">
              <a:buFont typeface="Arial" panose="020B0604020202020204" pitchFamily="34" charset="0"/>
              <a:buNone/>
              <a:defRPr sz="800">
                <a:solidFill>
                  <a:srgbClr val="00206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0A6B1E57-E9CF-2945-BCFE-4A98A81A8164}"/>
              </a:ext>
            </a:extLst>
          </p:cNvPr>
          <p:cNvCxnSpPr/>
          <p:nvPr userDrawn="1"/>
        </p:nvCxnSpPr>
        <p:spPr>
          <a:xfrm>
            <a:off x="0" y="1468278"/>
            <a:ext cx="3378820" cy="0"/>
          </a:xfrm>
          <a:prstGeom prst="line">
            <a:avLst/>
          </a:prstGeom>
          <a:ln w="12700">
            <a:solidFill>
              <a:srgbClr val="F37021"/>
            </a:solidFill>
          </a:ln>
        </p:spPr>
        <p:style>
          <a:lnRef idx="1">
            <a:schemeClr val="accent1"/>
          </a:lnRef>
          <a:fillRef idx="0">
            <a:schemeClr val="accent1"/>
          </a:fillRef>
          <a:effectRef idx="0">
            <a:schemeClr val="accent1"/>
          </a:effectRef>
          <a:fontRef idx="minor">
            <a:schemeClr val="tx1"/>
          </a:fontRef>
        </p:style>
      </p:cxnSp>
      <p:sp>
        <p:nvSpPr>
          <p:cNvPr id="9" name="Text Placeholder 35">
            <a:extLst>
              <a:ext uri="{FF2B5EF4-FFF2-40B4-BE49-F238E27FC236}">
                <a16:creationId xmlns:a16="http://schemas.microsoft.com/office/drawing/2014/main" id="{AFE1BB7D-11C8-384B-8F64-BFA990714177}"/>
              </a:ext>
            </a:extLst>
          </p:cNvPr>
          <p:cNvSpPr>
            <a:spLocks noGrp="1"/>
          </p:cNvSpPr>
          <p:nvPr>
            <p:ph type="body" sz="quarter" idx="12" hasCustomPrompt="1"/>
          </p:nvPr>
        </p:nvSpPr>
        <p:spPr>
          <a:xfrm>
            <a:off x="2" y="176621"/>
            <a:ext cx="8142051" cy="316248"/>
          </a:xfrm>
        </p:spPr>
        <p:txBody>
          <a:bodyPr>
            <a:normAutofit/>
          </a:bodyPr>
          <a:lstStyle>
            <a:lvl1pPr algn="ctr">
              <a:defRPr sz="1050" b="1" i="0" spc="225">
                <a:solidFill>
                  <a:schemeClr val="accent5"/>
                </a:solidFill>
                <a:latin typeface="Gentona SemiBold" pitchFamily="2" charset="77"/>
              </a:defRPr>
            </a:lvl1pPr>
          </a:lstStyle>
          <a:p>
            <a:pPr lvl="0"/>
            <a:r>
              <a:rPr lang="en-US" dirty="0"/>
              <a:t>CLICK TO EDIT MASTER TEXT STYLES</a:t>
            </a:r>
          </a:p>
        </p:txBody>
      </p:sp>
      <p:sp>
        <p:nvSpPr>
          <p:cNvPr id="10" name="Slide Number Placeholder 9">
            <a:extLst>
              <a:ext uri="{FF2B5EF4-FFF2-40B4-BE49-F238E27FC236}">
                <a16:creationId xmlns:a16="http://schemas.microsoft.com/office/drawing/2014/main" id="{EC47E0AD-5A17-784E-A861-59DEF2D715D4}"/>
              </a:ext>
            </a:extLst>
          </p:cNvPr>
          <p:cNvSpPr>
            <a:spLocks noGrp="1"/>
          </p:cNvSpPr>
          <p:nvPr>
            <p:ph type="sldNum" sz="quarter" idx="13"/>
          </p:nvPr>
        </p:nvSpPr>
        <p:spPr/>
        <p:txBody>
          <a:bodyPr/>
          <a:lstStyle/>
          <a:p>
            <a:fld id="{F2720FCF-2D84-8E4C-B05E-7411062F1B0B}" type="slidenum">
              <a:rPr lang="en-US" smtClean="0"/>
              <a:pPr/>
              <a:t>‹#›</a:t>
            </a:fld>
            <a:endParaRPr lang="en-US"/>
          </a:p>
        </p:txBody>
      </p:sp>
      <p:pic>
        <p:nvPicPr>
          <p:cNvPr id="12" name="Picture 11">
            <a:extLst>
              <a:ext uri="{FF2B5EF4-FFF2-40B4-BE49-F238E27FC236}">
                <a16:creationId xmlns:a16="http://schemas.microsoft.com/office/drawing/2014/main" id="{434B2FE3-8318-C142-B031-245993ACDFD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117143" y="1"/>
            <a:ext cx="472080" cy="472080"/>
          </a:xfrm>
          <a:prstGeom prst="rect">
            <a:avLst/>
          </a:prstGeom>
        </p:spPr>
      </p:pic>
    </p:spTree>
    <p:extLst>
      <p:ext uri="{BB962C8B-B14F-4D97-AF65-F5344CB8AC3E}">
        <p14:creationId xmlns:p14="http://schemas.microsoft.com/office/powerpoint/2010/main" val="402882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CE169-D36E-4C57-9E95-974357ED26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334740-9FF8-4B43-8683-56A35E2B32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71401C-C230-4931-A4BD-0A5FE333969C}"/>
              </a:ext>
            </a:extLst>
          </p:cNvPr>
          <p:cNvSpPr>
            <a:spLocks noGrp="1"/>
          </p:cNvSpPr>
          <p:nvPr>
            <p:ph type="dt" sz="half" idx="10"/>
          </p:nvPr>
        </p:nvSpPr>
        <p:spPr/>
        <p:txBody>
          <a:bodyPr/>
          <a:lstStyle/>
          <a:p>
            <a:fld id="{871A19DC-EA9E-8043-800F-9EBA07805828}" type="datetimeFigureOut">
              <a:rPr lang="en-US" smtClean="0"/>
              <a:t>11/22/2021</a:t>
            </a:fld>
            <a:endParaRPr lang="en-US"/>
          </a:p>
        </p:txBody>
      </p:sp>
      <p:sp>
        <p:nvSpPr>
          <p:cNvPr id="5" name="Footer Placeholder 4">
            <a:extLst>
              <a:ext uri="{FF2B5EF4-FFF2-40B4-BE49-F238E27FC236}">
                <a16:creationId xmlns:a16="http://schemas.microsoft.com/office/drawing/2014/main" id="{46DB9F8C-532C-40C5-8E29-ED2C254C4B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C5D7-BCAD-4079-8214-EF51281B2A46}"/>
              </a:ext>
            </a:extLst>
          </p:cNvPr>
          <p:cNvSpPr>
            <a:spLocks noGrp="1"/>
          </p:cNvSpPr>
          <p:nvPr>
            <p:ph type="sldNum" sz="quarter" idx="12"/>
          </p:nvPr>
        </p:nvSpPr>
        <p:spPr/>
        <p:txBody>
          <a:bodyPr/>
          <a:lstStyle/>
          <a:p>
            <a:fld id="{709AA72E-FAB7-2F4B-9658-17809024083A}" type="slidenum">
              <a:rPr lang="en-US" smtClean="0"/>
              <a:t>‹#›</a:t>
            </a:fld>
            <a:endParaRPr lang="en-US"/>
          </a:p>
        </p:txBody>
      </p:sp>
    </p:spTree>
    <p:extLst>
      <p:ext uri="{BB962C8B-B14F-4D97-AF65-F5344CB8AC3E}">
        <p14:creationId xmlns:p14="http://schemas.microsoft.com/office/powerpoint/2010/main" val="3573884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D165C-7537-4705-93B7-35A3B7C8EE6C}"/>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0F97EFCE-C124-4888-81F6-B9853C45F733}"/>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1333E9-2327-4A12-8785-774FBDE80C42}"/>
              </a:ext>
            </a:extLst>
          </p:cNvPr>
          <p:cNvSpPr>
            <a:spLocks noGrp="1"/>
          </p:cNvSpPr>
          <p:nvPr>
            <p:ph type="dt" sz="half" idx="10"/>
          </p:nvPr>
        </p:nvSpPr>
        <p:spPr/>
        <p:txBody>
          <a:bodyPr/>
          <a:lstStyle/>
          <a:p>
            <a:fld id="{871A19DC-EA9E-8043-800F-9EBA07805828}" type="datetimeFigureOut">
              <a:rPr lang="en-US" smtClean="0"/>
              <a:t>11/22/2021</a:t>
            </a:fld>
            <a:endParaRPr lang="en-US"/>
          </a:p>
        </p:txBody>
      </p:sp>
      <p:sp>
        <p:nvSpPr>
          <p:cNvPr id="5" name="Footer Placeholder 4">
            <a:extLst>
              <a:ext uri="{FF2B5EF4-FFF2-40B4-BE49-F238E27FC236}">
                <a16:creationId xmlns:a16="http://schemas.microsoft.com/office/drawing/2014/main" id="{7740A191-733C-4C55-B647-D9A370F461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B6B823-B7D0-416B-82CA-4E9CDBDD1B7A}"/>
              </a:ext>
            </a:extLst>
          </p:cNvPr>
          <p:cNvSpPr>
            <a:spLocks noGrp="1"/>
          </p:cNvSpPr>
          <p:nvPr>
            <p:ph type="sldNum" sz="quarter" idx="12"/>
          </p:nvPr>
        </p:nvSpPr>
        <p:spPr/>
        <p:txBody>
          <a:bodyPr/>
          <a:lstStyle/>
          <a:p>
            <a:fld id="{709AA72E-FAB7-2F4B-9658-17809024083A}" type="slidenum">
              <a:rPr lang="en-US" smtClean="0"/>
              <a:t>‹#›</a:t>
            </a:fld>
            <a:endParaRPr lang="en-US"/>
          </a:p>
        </p:txBody>
      </p:sp>
    </p:spTree>
    <p:extLst>
      <p:ext uri="{BB962C8B-B14F-4D97-AF65-F5344CB8AC3E}">
        <p14:creationId xmlns:p14="http://schemas.microsoft.com/office/powerpoint/2010/main" val="1445108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403DC-8D80-47F3-8DDB-FE7B208DD2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CC40B1-D0DD-4374-97BA-7D4EE05A8A53}"/>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171FB0-BD2E-4F2D-A997-77CF9EE1EE49}"/>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EFD153-EE3B-44B0-A5CD-ECD1383E07C4}"/>
              </a:ext>
            </a:extLst>
          </p:cNvPr>
          <p:cNvSpPr>
            <a:spLocks noGrp="1"/>
          </p:cNvSpPr>
          <p:nvPr>
            <p:ph type="dt" sz="half" idx="10"/>
          </p:nvPr>
        </p:nvSpPr>
        <p:spPr/>
        <p:txBody>
          <a:bodyPr/>
          <a:lstStyle/>
          <a:p>
            <a:fld id="{871A19DC-EA9E-8043-800F-9EBA07805828}" type="datetimeFigureOut">
              <a:rPr lang="en-US" smtClean="0"/>
              <a:t>11/22/2021</a:t>
            </a:fld>
            <a:endParaRPr lang="en-US"/>
          </a:p>
        </p:txBody>
      </p:sp>
      <p:sp>
        <p:nvSpPr>
          <p:cNvPr id="6" name="Footer Placeholder 5">
            <a:extLst>
              <a:ext uri="{FF2B5EF4-FFF2-40B4-BE49-F238E27FC236}">
                <a16:creationId xmlns:a16="http://schemas.microsoft.com/office/drawing/2014/main" id="{578E629B-231A-4422-8117-1785B3288D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9BD9B7-8943-4773-A2BA-6DB9C429B7E9}"/>
              </a:ext>
            </a:extLst>
          </p:cNvPr>
          <p:cNvSpPr>
            <a:spLocks noGrp="1"/>
          </p:cNvSpPr>
          <p:nvPr>
            <p:ph type="sldNum" sz="quarter" idx="12"/>
          </p:nvPr>
        </p:nvSpPr>
        <p:spPr/>
        <p:txBody>
          <a:bodyPr/>
          <a:lstStyle/>
          <a:p>
            <a:fld id="{709AA72E-FAB7-2F4B-9658-17809024083A}" type="slidenum">
              <a:rPr lang="en-US" smtClean="0"/>
              <a:t>‹#›</a:t>
            </a:fld>
            <a:endParaRPr lang="en-US"/>
          </a:p>
        </p:txBody>
      </p:sp>
    </p:spTree>
    <p:extLst>
      <p:ext uri="{BB962C8B-B14F-4D97-AF65-F5344CB8AC3E}">
        <p14:creationId xmlns:p14="http://schemas.microsoft.com/office/powerpoint/2010/main" val="3307584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5ECB9-4563-4171-B2C6-C015D52A132E}"/>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7A39A8-FC10-4FD9-9EB4-6B68A2C6053C}"/>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D741D7C4-04DA-4DB5-A792-9B467137BE7D}"/>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DBF639-979F-4E15-96F5-66E035723240}"/>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9CEE1756-BFB5-43FB-809A-FE034C52CD36}"/>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24B1AEB-3935-4734-B58B-66E3EF964E51}"/>
              </a:ext>
            </a:extLst>
          </p:cNvPr>
          <p:cNvSpPr>
            <a:spLocks noGrp="1"/>
          </p:cNvSpPr>
          <p:nvPr>
            <p:ph type="dt" sz="half" idx="10"/>
          </p:nvPr>
        </p:nvSpPr>
        <p:spPr/>
        <p:txBody>
          <a:bodyPr/>
          <a:lstStyle/>
          <a:p>
            <a:fld id="{871A19DC-EA9E-8043-800F-9EBA07805828}" type="datetimeFigureOut">
              <a:rPr lang="en-US" smtClean="0"/>
              <a:t>11/22/2021</a:t>
            </a:fld>
            <a:endParaRPr lang="en-US"/>
          </a:p>
        </p:txBody>
      </p:sp>
      <p:sp>
        <p:nvSpPr>
          <p:cNvPr id="8" name="Footer Placeholder 7">
            <a:extLst>
              <a:ext uri="{FF2B5EF4-FFF2-40B4-BE49-F238E27FC236}">
                <a16:creationId xmlns:a16="http://schemas.microsoft.com/office/drawing/2014/main" id="{98ABEA87-522F-4613-964E-E27E1BA817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6F9BC3-7D5C-4128-B96F-3137CE26854D}"/>
              </a:ext>
            </a:extLst>
          </p:cNvPr>
          <p:cNvSpPr>
            <a:spLocks noGrp="1"/>
          </p:cNvSpPr>
          <p:nvPr>
            <p:ph type="sldNum" sz="quarter" idx="12"/>
          </p:nvPr>
        </p:nvSpPr>
        <p:spPr/>
        <p:txBody>
          <a:bodyPr/>
          <a:lstStyle/>
          <a:p>
            <a:fld id="{709AA72E-FAB7-2F4B-9658-17809024083A}" type="slidenum">
              <a:rPr lang="en-US" smtClean="0"/>
              <a:t>‹#›</a:t>
            </a:fld>
            <a:endParaRPr lang="en-US"/>
          </a:p>
        </p:txBody>
      </p:sp>
    </p:spTree>
    <p:extLst>
      <p:ext uri="{BB962C8B-B14F-4D97-AF65-F5344CB8AC3E}">
        <p14:creationId xmlns:p14="http://schemas.microsoft.com/office/powerpoint/2010/main" val="1272430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237BC-8CE9-4D85-8DE8-767B62C0AE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0571F6-8955-4B08-85A4-6A6261FC1B37}"/>
              </a:ext>
            </a:extLst>
          </p:cNvPr>
          <p:cNvSpPr>
            <a:spLocks noGrp="1"/>
          </p:cNvSpPr>
          <p:nvPr>
            <p:ph type="dt" sz="half" idx="10"/>
          </p:nvPr>
        </p:nvSpPr>
        <p:spPr/>
        <p:txBody>
          <a:bodyPr/>
          <a:lstStyle/>
          <a:p>
            <a:fld id="{871A19DC-EA9E-8043-800F-9EBA07805828}" type="datetimeFigureOut">
              <a:rPr lang="en-US" smtClean="0"/>
              <a:t>11/22/2021</a:t>
            </a:fld>
            <a:endParaRPr lang="en-US"/>
          </a:p>
        </p:txBody>
      </p:sp>
      <p:sp>
        <p:nvSpPr>
          <p:cNvPr id="4" name="Footer Placeholder 3">
            <a:extLst>
              <a:ext uri="{FF2B5EF4-FFF2-40B4-BE49-F238E27FC236}">
                <a16:creationId xmlns:a16="http://schemas.microsoft.com/office/drawing/2014/main" id="{0CC02FEB-204E-489D-A52E-73D98B1489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F5D36D-C5CB-411A-9AEA-4BFDDF529C7F}"/>
              </a:ext>
            </a:extLst>
          </p:cNvPr>
          <p:cNvSpPr>
            <a:spLocks noGrp="1"/>
          </p:cNvSpPr>
          <p:nvPr>
            <p:ph type="sldNum" sz="quarter" idx="12"/>
          </p:nvPr>
        </p:nvSpPr>
        <p:spPr/>
        <p:txBody>
          <a:bodyPr/>
          <a:lstStyle/>
          <a:p>
            <a:fld id="{709AA72E-FAB7-2F4B-9658-17809024083A}" type="slidenum">
              <a:rPr lang="en-US" smtClean="0"/>
              <a:t>‹#›</a:t>
            </a:fld>
            <a:endParaRPr lang="en-US"/>
          </a:p>
        </p:txBody>
      </p:sp>
    </p:spTree>
    <p:extLst>
      <p:ext uri="{BB962C8B-B14F-4D97-AF65-F5344CB8AC3E}">
        <p14:creationId xmlns:p14="http://schemas.microsoft.com/office/powerpoint/2010/main" val="2439779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51E706-6AB8-4ED7-AFC3-AD9D651FC4A6}"/>
              </a:ext>
            </a:extLst>
          </p:cNvPr>
          <p:cNvSpPr>
            <a:spLocks noGrp="1"/>
          </p:cNvSpPr>
          <p:nvPr>
            <p:ph type="dt" sz="half" idx="10"/>
          </p:nvPr>
        </p:nvSpPr>
        <p:spPr/>
        <p:txBody>
          <a:bodyPr/>
          <a:lstStyle/>
          <a:p>
            <a:fld id="{871A19DC-EA9E-8043-800F-9EBA07805828}" type="datetimeFigureOut">
              <a:rPr lang="en-US" smtClean="0"/>
              <a:t>11/22/2021</a:t>
            </a:fld>
            <a:endParaRPr lang="en-US"/>
          </a:p>
        </p:txBody>
      </p:sp>
      <p:sp>
        <p:nvSpPr>
          <p:cNvPr id="3" name="Footer Placeholder 2">
            <a:extLst>
              <a:ext uri="{FF2B5EF4-FFF2-40B4-BE49-F238E27FC236}">
                <a16:creationId xmlns:a16="http://schemas.microsoft.com/office/drawing/2014/main" id="{58863308-401F-4851-8FAF-4DC595C8EC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FDEB6F-5042-4C8F-A28F-F922809D5B31}"/>
              </a:ext>
            </a:extLst>
          </p:cNvPr>
          <p:cNvSpPr>
            <a:spLocks noGrp="1"/>
          </p:cNvSpPr>
          <p:nvPr>
            <p:ph type="sldNum" sz="quarter" idx="12"/>
          </p:nvPr>
        </p:nvSpPr>
        <p:spPr/>
        <p:txBody>
          <a:bodyPr/>
          <a:lstStyle/>
          <a:p>
            <a:fld id="{709AA72E-FAB7-2F4B-9658-17809024083A}" type="slidenum">
              <a:rPr lang="en-US" smtClean="0"/>
              <a:t>‹#›</a:t>
            </a:fld>
            <a:endParaRPr lang="en-US"/>
          </a:p>
        </p:txBody>
      </p:sp>
    </p:spTree>
    <p:extLst>
      <p:ext uri="{BB962C8B-B14F-4D97-AF65-F5344CB8AC3E}">
        <p14:creationId xmlns:p14="http://schemas.microsoft.com/office/powerpoint/2010/main" val="915041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93B82-062D-491B-9F45-DB2DE061A98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727C2F6-4788-43DF-9BFA-C0B05B76F58A}"/>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EFE992-32EC-4414-9A88-7A37AC4B587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A8CD339-39D5-472E-9005-E250B99529CB}"/>
              </a:ext>
            </a:extLst>
          </p:cNvPr>
          <p:cNvSpPr>
            <a:spLocks noGrp="1"/>
          </p:cNvSpPr>
          <p:nvPr>
            <p:ph type="dt" sz="half" idx="10"/>
          </p:nvPr>
        </p:nvSpPr>
        <p:spPr/>
        <p:txBody>
          <a:bodyPr/>
          <a:lstStyle/>
          <a:p>
            <a:fld id="{871A19DC-EA9E-8043-800F-9EBA07805828}" type="datetimeFigureOut">
              <a:rPr lang="en-US" smtClean="0"/>
              <a:t>11/22/2021</a:t>
            </a:fld>
            <a:endParaRPr lang="en-US"/>
          </a:p>
        </p:txBody>
      </p:sp>
      <p:sp>
        <p:nvSpPr>
          <p:cNvPr id="6" name="Footer Placeholder 5">
            <a:extLst>
              <a:ext uri="{FF2B5EF4-FFF2-40B4-BE49-F238E27FC236}">
                <a16:creationId xmlns:a16="http://schemas.microsoft.com/office/drawing/2014/main" id="{2DBB3F62-7C13-495A-9DE1-B0D3C229EB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87F61F-A487-4A77-B2F9-69E75EB84B5A}"/>
              </a:ext>
            </a:extLst>
          </p:cNvPr>
          <p:cNvSpPr>
            <a:spLocks noGrp="1"/>
          </p:cNvSpPr>
          <p:nvPr>
            <p:ph type="sldNum" sz="quarter" idx="12"/>
          </p:nvPr>
        </p:nvSpPr>
        <p:spPr/>
        <p:txBody>
          <a:bodyPr/>
          <a:lstStyle/>
          <a:p>
            <a:fld id="{709AA72E-FAB7-2F4B-9658-17809024083A}" type="slidenum">
              <a:rPr lang="en-US" smtClean="0"/>
              <a:t>‹#›</a:t>
            </a:fld>
            <a:endParaRPr lang="en-US"/>
          </a:p>
        </p:txBody>
      </p:sp>
    </p:spTree>
    <p:extLst>
      <p:ext uri="{BB962C8B-B14F-4D97-AF65-F5344CB8AC3E}">
        <p14:creationId xmlns:p14="http://schemas.microsoft.com/office/powerpoint/2010/main" val="1811520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B8549-7AE3-4790-8110-A1C5972AB556}"/>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FF412F72-667E-4385-B077-C79E0B7466EA}"/>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467E44ED-97EC-41A6-B46B-E415DF837AD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5809F53-9921-4C7A-B63A-8FA86F823DB3}"/>
              </a:ext>
            </a:extLst>
          </p:cNvPr>
          <p:cNvSpPr>
            <a:spLocks noGrp="1"/>
          </p:cNvSpPr>
          <p:nvPr>
            <p:ph type="dt" sz="half" idx="10"/>
          </p:nvPr>
        </p:nvSpPr>
        <p:spPr/>
        <p:txBody>
          <a:bodyPr/>
          <a:lstStyle/>
          <a:p>
            <a:fld id="{871A19DC-EA9E-8043-800F-9EBA07805828}" type="datetimeFigureOut">
              <a:rPr lang="en-US" smtClean="0"/>
              <a:t>11/22/2021</a:t>
            </a:fld>
            <a:endParaRPr lang="en-US"/>
          </a:p>
        </p:txBody>
      </p:sp>
      <p:sp>
        <p:nvSpPr>
          <p:cNvPr id="6" name="Footer Placeholder 5">
            <a:extLst>
              <a:ext uri="{FF2B5EF4-FFF2-40B4-BE49-F238E27FC236}">
                <a16:creationId xmlns:a16="http://schemas.microsoft.com/office/drawing/2014/main" id="{0FF41591-C436-491E-BB9C-DD5549616C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0F2CD-C998-424F-9E62-95BB57213E3F}"/>
              </a:ext>
            </a:extLst>
          </p:cNvPr>
          <p:cNvSpPr>
            <a:spLocks noGrp="1"/>
          </p:cNvSpPr>
          <p:nvPr>
            <p:ph type="sldNum" sz="quarter" idx="12"/>
          </p:nvPr>
        </p:nvSpPr>
        <p:spPr/>
        <p:txBody>
          <a:bodyPr/>
          <a:lstStyle/>
          <a:p>
            <a:fld id="{709AA72E-FAB7-2F4B-9658-17809024083A}" type="slidenum">
              <a:rPr lang="en-US" smtClean="0"/>
              <a:t>‹#›</a:t>
            </a:fld>
            <a:endParaRPr lang="en-US"/>
          </a:p>
        </p:txBody>
      </p:sp>
    </p:spTree>
    <p:extLst>
      <p:ext uri="{BB962C8B-B14F-4D97-AF65-F5344CB8AC3E}">
        <p14:creationId xmlns:p14="http://schemas.microsoft.com/office/powerpoint/2010/main" val="1846048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DF1959-C7B5-48DE-AD68-15787F39984F}"/>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3630F8-8050-4859-90C1-DDAF33B10FF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CF366B-E3CD-4063-8BF7-BFF5FC01C6B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71A19DC-EA9E-8043-800F-9EBA07805828}" type="datetimeFigureOut">
              <a:rPr lang="en-US" smtClean="0"/>
              <a:t>11/22/2021</a:t>
            </a:fld>
            <a:endParaRPr lang="en-US"/>
          </a:p>
        </p:txBody>
      </p:sp>
      <p:sp>
        <p:nvSpPr>
          <p:cNvPr id="5" name="Footer Placeholder 4">
            <a:extLst>
              <a:ext uri="{FF2B5EF4-FFF2-40B4-BE49-F238E27FC236}">
                <a16:creationId xmlns:a16="http://schemas.microsoft.com/office/drawing/2014/main" id="{FE2DD424-A10C-48F0-A2FE-D126BFAF3A69}"/>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E63463-D7A2-49C6-9245-3BDFC9F3FB56}"/>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09AA72E-FAB7-2F4B-9658-17809024083A}" type="slidenum">
              <a:rPr lang="en-US" smtClean="0"/>
              <a:t>‹#›</a:t>
            </a:fld>
            <a:endParaRPr lang="en-US"/>
          </a:p>
        </p:txBody>
      </p:sp>
    </p:spTree>
    <p:extLst>
      <p:ext uri="{BB962C8B-B14F-4D97-AF65-F5344CB8AC3E}">
        <p14:creationId xmlns:p14="http://schemas.microsoft.com/office/powerpoint/2010/main" val="193177299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 name="Picture 5" descr="DNA illustration">
            <a:extLst>
              <a:ext uri="{FF2B5EF4-FFF2-40B4-BE49-F238E27FC236}">
                <a16:creationId xmlns:a16="http://schemas.microsoft.com/office/drawing/2014/main" id="{DE0B5ED8-6E56-DF4B-995E-D0AA6B051D07}"/>
              </a:ext>
            </a:extLst>
          </p:cNvPr>
          <p:cNvPicPr>
            <a:picLocks noChangeAspect="1"/>
          </p:cNvPicPr>
          <p:nvPr/>
        </p:nvPicPr>
        <p:blipFill rotWithShape="1">
          <a:blip r:embed="rId2">
            <a:alphaModFix amt="50000"/>
          </a:blip>
          <a:srcRect l="17282" r="718"/>
          <a:stretch/>
        </p:blipFill>
        <p:spPr>
          <a:xfrm>
            <a:off x="20" y="1"/>
            <a:ext cx="9143980" cy="6857999"/>
          </a:xfrm>
          <a:prstGeom prst="rect">
            <a:avLst/>
          </a:prstGeom>
        </p:spPr>
      </p:pic>
      <p:sp>
        <p:nvSpPr>
          <p:cNvPr id="4" name="Title 3">
            <a:extLst>
              <a:ext uri="{FF2B5EF4-FFF2-40B4-BE49-F238E27FC236}">
                <a16:creationId xmlns:a16="http://schemas.microsoft.com/office/drawing/2014/main" id="{46431305-E71F-BC42-8F03-AA860561D1E5}"/>
              </a:ext>
            </a:extLst>
          </p:cNvPr>
          <p:cNvSpPr>
            <a:spLocks noGrp="1"/>
          </p:cNvSpPr>
          <p:nvPr>
            <p:ph type="ctrTitle"/>
          </p:nvPr>
        </p:nvSpPr>
        <p:spPr>
          <a:xfrm>
            <a:off x="1143000" y="1122362"/>
            <a:ext cx="6858000" cy="2900518"/>
          </a:xfrm>
        </p:spPr>
        <p:txBody>
          <a:bodyPr>
            <a:normAutofit/>
          </a:bodyPr>
          <a:lstStyle/>
          <a:p>
            <a:r>
              <a:rPr lang="en-US" dirty="0">
                <a:solidFill>
                  <a:srgbClr val="FFFFFF"/>
                </a:solidFill>
              </a:rPr>
              <a:t>Strigolactone Analogues and its effect on apoptosis </a:t>
            </a:r>
          </a:p>
        </p:txBody>
      </p:sp>
      <p:sp>
        <p:nvSpPr>
          <p:cNvPr id="5" name="Subtitle 4">
            <a:extLst>
              <a:ext uri="{FF2B5EF4-FFF2-40B4-BE49-F238E27FC236}">
                <a16:creationId xmlns:a16="http://schemas.microsoft.com/office/drawing/2014/main" id="{404E2523-1173-B54F-BF2E-F297130E73C5}"/>
              </a:ext>
            </a:extLst>
          </p:cNvPr>
          <p:cNvSpPr>
            <a:spLocks noGrp="1"/>
          </p:cNvSpPr>
          <p:nvPr>
            <p:ph type="subTitle" idx="1"/>
          </p:nvPr>
        </p:nvSpPr>
        <p:spPr>
          <a:xfrm>
            <a:off x="1143000" y="4159404"/>
            <a:ext cx="6858000" cy="1098395"/>
          </a:xfrm>
        </p:spPr>
        <p:txBody>
          <a:bodyPr>
            <a:normAutofit/>
          </a:bodyPr>
          <a:lstStyle/>
          <a:p>
            <a:r>
              <a:rPr lang="en-US" dirty="0">
                <a:solidFill>
                  <a:srgbClr val="FFFFFF"/>
                </a:solidFill>
              </a:rPr>
              <a:t>Arun Jairam, Joel John, Ammar Abdullah</a:t>
            </a:r>
          </a:p>
          <a:p>
            <a:r>
              <a:rPr lang="en-US" dirty="0">
                <a:solidFill>
                  <a:srgbClr val="FFFFFF"/>
                </a:solidFill>
              </a:rPr>
              <a:t>11/23/21</a:t>
            </a:r>
          </a:p>
        </p:txBody>
      </p:sp>
    </p:spTree>
    <p:extLst>
      <p:ext uri="{BB962C8B-B14F-4D97-AF65-F5344CB8AC3E}">
        <p14:creationId xmlns:p14="http://schemas.microsoft.com/office/powerpoint/2010/main" val="258847052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9EE4-0BEF-804E-B39A-BCE383D2A769}"/>
              </a:ext>
            </a:extLst>
          </p:cNvPr>
          <p:cNvSpPr>
            <a:spLocks noGrp="1"/>
          </p:cNvSpPr>
          <p:nvPr>
            <p:ph type="title"/>
          </p:nvPr>
        </p:nvSpPr>
        <p:spPr/>
        <p:txBody>
          <a:bodyPr>
            <a:normAutofit/>
          </a:bodyPr>
          <a:lstStyle/>
          <a:p>
            <a:r>
              <a:rPr lang="en-US" dirty="0"/>
              <a:t>Introduction</a:t>
            </a:r>
          </a:p>
        </p:txBody>
      </p:sp>
      <p:sp>
        <p:nvSpPr>
          <p:cNvPr id="4" name="Text Placeholder 3">
            <a:extLst>
              <a:ext uri="{FF2B5EF4-FFF2-40B4-BE49-F238E27FC236}">
                <a16:creationId xmlns:a16="http://schemas.microsoft.com/office/drawing/2014/main" id="{ED349640-9635-8B4D-A1E0-9F58CFE1A8F9}"/>
              </a:ext>
            </a:extLst>
          </p:cNvPr>
          <p:cNvSpPr>
            <a:spLocks noGrp="1"/>
          </p:cNvSpPr>
          <p:nvPr>
            <p:ph type="body" sz="quarter" idx="10"/>
          </p:nvPr>
        </p:nvSpPr>
        <p:spPr/>
        <p:txBody>
          <a:bodyPr/>
          <a:lstStyle/>
          <a:p>
            <a:pPr marL="171450" indent="-171450">
              <a:buFont typeface="Arial" panose="020B0604020202020204" pitchFamily="34" charset="0"/>
              <a:buChar char="•"/>
            </a:pPr>
            <a:r>
              <a:rPr lang="en-US" dirty="0"/>
              <a:t>This project deals with </a:t>
            </a:r>
            <a:r>
              <a:rPr lang="en-US" dirty="0" err="1"/>
              <a:t>strigolactone</a:t>
            </a:r>
            <a:r>
              <a:rPr lang="en-US" dirty="0"/>
              <a:t> analogues and their effect on cell growth on normal cells compared to when they don’t have </a:t>
            </a:r>
            <a:r>
              <a:rPr lang="en-US" dirty="0" err="1"/>
              <a:t>strigolactone</a:t>
            </a:r>
            <a:r>
              <a:rPr lang="en-US" dirty="0"/>
              <a:t> analogues.</a:t>
            </a:r>
          </a:p>
          <a:p>
            <a:pPr marL="171450" indent="-171450">
              <a:buFont typeface="Arial" panose="020B0604020202020204" pitchFamily="34" charset="0"/>
              <a:buChar char="•"/>
            </a:pPr>
            <a:r>
              <a:rPr lang="en-US" dirty="0"/>
              <a:t>The data in this project consists of samples of normal cells, one set that was a control group and one that was dissolved in </a:t>
            </a:r>
            <a:r>
              <a:rPr lang="en-US" dirty="0" err="1"/>
              <a:t>strigolactone</a:t>
            </a:r>
            <a:r>
              <a:rPr lang="en-US" dirty="0"/>
              <a:t> analogues, specifically ST-362 and the amount of RNA each of the samples have made after a six-hour time period.</a:t>
            </a:r>
          </a:p>
        </p:txBody>
      </p:sp>
      <p:sp>
        <p:nvSpPr>
          <p:cNvPr id="7" name="Slide Number Placeholder 6">
            <a:extLst>
              <a:ext uri="{FF2B5EF4-FFF2-40B4-BE49-F238E27FC236}">
                <a16:creationId xmlns:a16="http://schemas.microsoft.com/office/drawing/2014/main" id="{4BC42AF0-4669-E443-8057-9D2075FA84E7}"/>
              </a:ext>
            </a:extLst>
          </p:cNvPr>
          <p:cNvSpPr>
            <a:spLocks noGrp="1"/>
          </p:cNvSpPr>
          <p:nvPr>
            <p:ph type="sldNum" sz="quarter" idx="13"/>
          </p:nvPr>
        </p:nvSpPr>
        <p:spPr/>
        <p:txBody>
          <a:bodyPr/>
          <a:lstStyle/>
          <a:p>
            <a:r>
              <a:rPr lang="en-US" dirty="0"/>
              <a:t>1</a:t>
            </a:r>
          </a:p>
        </p:txBody>
      </p:sp>
      <p:pic>
        <p:nvPicPr>
          <p:cNvPr id="1026" name="Picture 2" descr="Strigolactone - Wikipedia">
            <a:extLst>
              <a:ext uri="{FF2B5EF4-FFF2-40B4-BE49-F238E27FC236}">
                <a16:creationId xmlns:a16="http://schemas.microsoft.com/office/drawing/2014/main" id="{B451A622-A881-4B8D-B736-E68AA9B105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6854" y="3280569"/>
            <a:ext cx="4572000" cy="3258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441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9EE4-0BEF-804E-B39A-BCE383D2A769}"/>
              </a:ext>
            </a:extLst>
          </p:cNvPr>
          <p:cNvSpPr>
            <a:spLocks noGrp="1"/>
          </p:cNvSpPr>
          <p:nvPr>
            <p:ph type="title"/>
          </p:nvPr>
        </p:nvSpPr>
        <p:spPr/>
        <p:txBody>
          <a:bodyPr>
            <a:normAutofit/>
          </a:bodyPr>
          <a:lstStyle/>
          <a:p>
            <a:r>
              <a:rPr lang="en-US" dirty="0"/>
              <a:t>Hypothesis</a:t>
            </a:r>
          </a:p>
        </p:txBody>
      </p:sp>
      <p:sp>
        <p:nvSpPr>
          <p:cNvPr id="4" name="Text Placeholder 3">
            <a:extLst>
              <a:ext uri="{FF2B5EF4-FFF2-40B4-BE49-F238E27FC236}">
                <a16:creationId xmlns:a16="http://schemas.microsoft.com/office/drawing/2014/main" id="{ED349640-9635-8B4D-A1E0-9F58CFE1A8F9}"/>
              </a:ext>
            </a:extLst>
          </p:cNvPr>
          <p:cNvSpPr>
            <a:spLocks noGrp="1"/>
          </p:cNvSpPr>
          <p:nvPr>
            <p:ph type="body" sz="quarter" idx="10"/>
          </p:nvPr>
        </p:nvSpPr>
        <p:spPr/>
        <p:txBody>
          <a:bodyPr/>
          <a:lstStyle/>
          <a:p>
            <a:pPr marL="171450" indent="-171450">
              <a:buFont typeface="Arial" panose="020B0604020202020204" pitchFamily="34" charset="0"/>
              <a:buChar char="•"/>
            </a:pPr>
            <a:r>
              <a:rPr lang="en-US" dirty="0"/>
              <a:t>The original hypothesis was that it could be determined how the amount of </a:t>
            </a:r>
            <a:r>
              <a:rPr lang="en-US" dirty="0" err="1"/>
              <a:t>strigolactone</a:t>
            </a:r>
            <a:r>
              <a:rPr lang="en-US" dirty="0"/>
              <a:t> analogues in a cell can affect its rate of apoptosis and that it wouldn’t affect normal cells </a:t>
            </a:r>
            <a:r>
              <a:rPr lang="en-US" dirty="0" err="1"/>
              <a:t>substancially</a:t>
            </a:r>
            <a:r>
              <a:rPr lang="en-US" dirty="0"/>
              <a:t> if they were given that. </a:t>
            </a:r>
          </a:p>
          <a:p>
            <a:pPr marL="171450" indent="-171450">
              <a:buFont typeface="Arial" panose="020B0604020202020204" pitchFamily="34" charset="0"/>
              <a:buChar char="•"/>
            </a:pPr>
            <a:r>
              <a:rPr lang="en-US" dirty="0"/>
              <a:t>This hypothesis came through looking at previous test results and findings that used </a:t>
            </a:r>
            <a:r>
              <a:rPr lang="en-US" dirty="0" err="1"/>
              <a:t>strigalactone</a:t>
            </a:r>
            <a:r>
              <a:rPr lang="en-US" dirty="0"/>
              <a:t> analogues and how they were used against cancerous samples of strains and theorizations of what it would do against normal cells. </a:t>
            </a:r>
          </a:p>
          <a:p>
            <a:pPr marL="514334" lvl="1" indent="-171450">
              <a:buFont typeface="Arial" panose="020B0604020202020204" pitchFamily="34" charset="0"/>
              <a:buChar char="•"/>
            </a:pPr>
            <a:r>
              <a:rPr lang="en-US" dirty="0"/>
              <a:t>Along with this, the fact that previous tests of </a:t>
            </a:r>
            <a:r>
              <a:rPr lang="en-US" dirty="0" err="1"/>
              <a:t>strigolactone</a:t>
            </a:r>
            <a:r>
              <a:rPr lang="en-US" dirty="0"/>
              <a:t> analogues have proved similar results on non-cancerous cells supports this argument.</a:t>
            </a:r>
          </a:p>
        </p:txBody>
      </p:sp>
      <p:sp>
        <p:nvSpPr>
          <p:cNvPr id="7" name="Slide Number Placeholder 6">
            <a:extLst>
              <a:ext uri="{FF2B5EF4-FFF2-40B4-BE49-F238E27FC236}">
                <a16:creationId xmlns:a16="http://schemas.microsoft.com/office/drawing/2014/main" id="{4BC42AF0-4669-E443-8057-9D2075FA84E7}"/>
              </a:ext>
            </a:extLst>
          </p:cNvPr>
          <p:cNvSpPr>
            <a:spLocks noGrp="1"/>
          </p:cNvSpPr>
          <p:nvPr>
            <p:ph type="sldNum" sz="quarter" idx="13"/>
          </p:nvPr>
        </p:nvSpPr>
        <p:spPr/>
        <p:txBody>
          <a:bodyPr/>
          <a:lstStyle/>
          <a:p>
            <a:r>
              <a:rPr lang="en-US" dirty="0"/>
              <a:t>2</a:t>
            </a:r>
          </a:p>
        </p:txBody>
      </p:sp>
      <p:pic>
        <p:nvPicPr>
          <p:cNvPr id="2050" name="Picture 2" descr="Apoptosis">
            <a:extLst>
              <a:ext uri="{FF2B5EF4-FFF2-40B4-BE49-F238E27FC236}">
                <a16:creationId xmlns:a16="http://schemas.microsoft.com/office/drawing/2014/main" id="{5E86EB69-09CA-467F-9921-912DDB6818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3325" y="3429000"/>
            <a:ext cx="419735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9302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9EE4-0BEF-804E-B39A-BCE383D2A769}"/>
              </a:ext>
            </a:extLst>
          </p:cNvPr>
          <p:cNvSpPr>
            <a:spLocks noGrp="1"/>
          </p:cNvSpPr>
          <p:nvPr>
            <p:ph type="title"/>
          </p:nvPr>
        </p:nvSpPr>
        <p:spPr>
          <a:xfrm>
            <a:off x="628650" y="271571"/>
            <a:ext cx="7886700" cy="975410"/>
          </a:xfrm>
        </p:spPr>
        <p:txBody>
          <a:bodyPr>
            <a:normAutofit/>
          </a:bodyPr>
          <a:lstStyle/>
          <a:p>
            <a:r>
              <a:rPr lang="en-US" dirty="0"/>
              <a:t>Differential Expression and Enrichment Analysis</a:t>
            </a:r>
          </a:p>
        </p:txBody>
      </p:sp>
      <p:sp>
        <p:nvSpPr>
          <p:cNvPr id="4" name="Text Placeholder 3">
            <a:extLst>
              <a:ext uri="{FF2B5EF4-FFF2-40B4-BE49-F238E27FC236}">
                <a16:creationId xmlns:a16="http://schemas.microsoft.com/office/drawing/2014/main" id="{ED349640-9635-8B4D-A1E0-9F58CFE1A8F9}"/>
              </a:ext>
            </a:extLst>
          </p:cNvPr>
          <p:cNvSpPr>
            <a:spLocks noGrp="1"/>
          </p:cNvSpPr>
          <p:nvPr>
            <p:ph type="body" sz="quarter" idx="10"/>
          </p:nvPr>
        </p:nvSpPr>
        <p:spPr>
          <a:xfrm>
            <a:off x="1047150" y="1463413"/>
            <a:ext cx="7468200" cy="4676505"/>
          </a:xfrm>
        </p:spPr>
        <p:txBody>
          <a:bodyPr>
            <a:normAutofit/>
          </a:bodyPr>
          <a:lstStyle/>
          <a:p>
            <a:pPr marL="171450" indent="-171450">
              <a:buFont typeface="Arial" panose="020B0604020202020204" pitchFamily="34" charset="0"/>
              <a:buChar char="•"/>
            </a:pPr>
            <a:r>
              <a:rPr lang="en-US" sz="1000" dirty="0"/>
              <a:t>With the density plot, plotting the density of each sample, it was shown that there is a lot of variation between each test but not so much between datasets proving the lack of variation between the growth of the cells.</a:t>
            </a:r>
          </a:p>
          <a:p>
            <a:pPr marL="171450" indent="-171450">
              <a:buFont typeface="Arial" panose="020B0604020202020204" pitchFamily="34" charset="0"/>
              <a:buChar char="•"/>
            </a:pPr>
            <a:r>
              <a:rPr lang="en-US" sz="1000" dirty="0"/>
              <a:t>The PCA plot and UMAP plots, that show the variance in the samples, showed that the ST-362 samples and the control samples had little variance between each other, proving the hypothesis</a:t>
            </a:r>
          </a:p>
          <a:p>
            <a:pPr marL="171450" indent="-171450">
              <a:buFont typeface="Arial" panose="020B0604020202020204" pitchFamily="34" charset="0"/>
              <a:buChar char="•"/>
            </a:pPr>
            <a:r>
              <a:rPr lang="en-US" sz="1000" dirty="0"/>
              <a:t>The volcano plot showcasing the relationship between the fold changes of the genes and its p values, had most of its data centered around zero, proving the hypothesis by showcasing the small variance between the samples.</a:t>
            </a:r>
          </a:p>
          <a:p>
            <a:pPr marL="171450" indent="-171450">
              <a:buFont typeface="Arial" panose="020B0604020202020204" pitchFamily="34" charset="0"/>
              <a:buChar char="•"/>
            </a:pPr>
            <a:r>
              <a:rPr lang="en-US" sz="1000" dirty="0"/>
              <a:t>The heatmap of the most significantly expressed genes, showcasing how much gene expression the 14 most significantly expressed genes had, showcased that there was only one outlier in terms of gene expression compared to the other most significantly expressed genes, proving that the samples weren’t much different in terms of expression.</a:t>
            </a:r>
          </a:p>
          <a:p>
            <a:pPr marL="171450" indent="-171450">
              <a:buFont typeface="Arial" panose="020B0604020202020204" pitchFamily="34" charset="0"/>
              <a:buChar char="•"/>
            </a:pPr>
            <a:r>
              <a:rPr lang="en-US" sz="1000" dirty="0"/>
              <a:t>The gProfiler2 Enrichment analysis, to find the gene ontology enrichment analysis, showcased that the gene sets used in the analysis were rather varied in terms of frequency and were therefore a good test for of </a:t>
            </a:r>
            <a:r>
              <a:rPr lang="en-US" sz="1000" dirty="0" err="1"/>
              <a:t>strigolactone</a:t>
            </a:r>
            <a:r>
              <a:rPr lang="en-US" sz="1000" dirty="0"/>
              <a:t> analogues </a:t>
            </a:r>
          </a:p>
          <a:p>
            <a:pPr marL="171450" indent="-171450">
              <a:buFont typeface="Arial" panose="020B0604020202020204" pitchFamily="34" charset="0"/>
              <a:buChar char="•"/>
            </a:pPr>
            <a:r>
              <a:rPr lang="en-US" sz="1000" dirty="0"/>
              <a:t>The overall findings of the differential expression and enrichment analysis was that there was a small amount of variation between the datasets and that the genes were varied in frequency</a:t>
            </a:r>
          </a:p>
          <a:p>
            <a:pPr marL="514334" lvl="1" indent="-171450">
              <a:buFont typeface="Arial" panose="020B0604020202020204" pitchFamily="34" charset="0"/>
              <a:buChar char="•"/>
            </a:pPr>
            <a:r>
              <a:rPr lang="en-US" sz="1000" dirty="0"/>
              <a:t>This proves the hypothesis because it showcases that the amount of RNA made between the two datasets don’t vary much between them and that the tests cover a wide variety of genes.</a:t>
            </a:r>
          </a:p>
        </p:txBody>
      </p:sp>
      <p:sp>
        <p:nvSpPr>
          <p:cNvPr id="7" name="Slide Number Placeholder 6">
            <a:extLst>
              <a:ext uri="{FF2B5EF4-FFF2-40B4-BE49-F238E27FC236}">
                <a16:creationId xmlns:a16="http://schemas.microsoft.com/office/drawing/2014/main" id="{4BC42AF0-4669-E443-8057-9D2075FA84E7}"/>
              </a:ext>
            </a:extLst>
          </p:cNvPr>
          <p:cNvSpPr>
            <a:spLocks noGrp="1"/>
          </p:cNvSpPr>
          <p:nvPr>
            <p:ph type="sldNum" sz="quarter" idx="13"/>
          </p:nvPr>
        </p:nvSpPr>
        <p:spPr/>
        <p:txBody>
          <a:bodyPr/>
          <a:lstStyle/>
          <a:p>
            <a:r>
              <a:rPr lang="en-US" dirty="0"/>
              <a:t>3</a:t>
            </a:r>
          </a:p>
        </p:txBody>
      </p:sp>
      <p:pic>
        <p:nvPicPr>
          <p:cNvPr id="3074" name="Picture 2">
            <a:extLst>
              <a:ext uri="{FF2B5EF4-FFF2-40B4-BE49-F238E27FC236}">
                <a16:creationId xmlns:a16="http://schemas.microsoft.com/office/drawing/2014/main" id="{F25219F8-D1FF-4E34-BCBA-88423DE2C6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8" y="4471729"/>
            <a:ext cx="1430283" cy="136497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4899EB3F-008F-42DD-BB85-C3C32C86C4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8934" y="4339951"/>
            <a:ext cx="2076450" cy="167163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ACE1C56C-8429-48FD-B1AD-24BE22DA96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8287" y="4340903"/>
            <a:ext cx="2076451" cy="1671638"/>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DAA6AB13-8050-48C3-9D30-BE2C41A8DDF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6425" y="4416426"/>
            <a:ext cx="1628775" cy="230505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53432863-E68D-46E9-A413-224AFEB5E3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38987" y="4426744"/>
            <a:ext cx="2005013" cy="1995488"/>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BA46F062-5501-4874-9663-2B7BEF6427D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58396" y="26098"/>
            <a:ext cx="2799108" cy="1399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961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F03E766-1B02-407B-8DD7-0855BCE0B678}"/>
              </a:ext>
            </a:extLst>
          </p:cNvPr>
          <p:cNvPicPr>
            <a:picLocks noChangeAspect="1"/>
          </p:cNvPicPr>
          <p:nvPr/>
        </p:nvPicPr>
        <p:blipFill>
          <a:blip r:embed="rId3"/>
          <a:stretch>
            <a:fillRect/>
          </a:stretch>
        </p:blipFill>
        <p:spPr>
          <a:xfrm>
            <a:off x="0" y="-75168"/>
            <a:ext cx="9253328" cy="6362067"/>
          </a:xfrm>
          <a:prstGeom prst="rect">
            <a:avLst/>
          </a:prstGeom>
        </p:spPr>
      </p:pic>
      <p:pic>
        <p:nvPicPr>
          <p:cNvPr id="4116" name="Picture 20">
            <a:extLst>
              <a:ext uri="{FF2B5EF4-FFF2-40B4-BE49-F238E27FC236}">
                <a16:creationId xmlns:a16="http://schemas.microsoft.com/office/drawing/2014/main" id="{29517E4D-4087-45E5-9CF1-6617C5DB99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7699" y="5288644"/>
            <a:ext cx="1673972" cy="117851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0B619EE4-0BEF-804E-B39A-BCE383D2A769}"/>
              </a:ext>
            </a:extLst>
          </p:cNvPr>
          <p:cNvSpPr>
            <a:spLocks noGrp="1"/>
          </p:cNvSpPr>
          <p:nvPr>
            <p:ph type="title"/>
          </p:nvPr>
        </p:nvSpPr>
        <p:spPr>
          <a:xfrm>
            <a:off x="489504" y="0"/>
            <a:ext cx="7886700" cy="975410"/>
          </a:xfrm>
        </p:spPr>
        <p:txBody>
          <a:bodyPr>
            <a:normAutofit/>
          </a:bodyPr>
          <a:lstStyle/>
          <a:p>
            <a:r>
              <a:rPr lang="en-US" dirty="0"/>
              <a:t>Clustering &amp; Enrichment Analysis</a:t>
            </a:r>
          </a:p>
        </p:txBody>
      </p:sp>
      <p:sp>
        <p:nvSpPr>
          <p:cNvPr id="4" name="Text Placeholder 3">
            <a:extLst>
              <a:ext uri="{FF2B5EF4-FFF2-40B4-BE49-F238E27FC236}">
                <a16:creationId xmlns:a16="http://schemas.microsoft.com/office/drawing/2014/main" id="{ED349640-9635-8B4D-A1E0-9F58CFE1A8F9}"/>
              </a:ext>
            </a:extLst>
          </p:cNvPr>
          <p:cNvSpPr>
            <a:spLocks noGrp="1"/>
          </p:cNvSpPr>
          <p:nvPr>
            <p:ph type="body" sz="quarter" idx="10"/>
          </p:nvPr>
        </p:nvSpPr>
        <p:spPr>
          <a:xfrm>
            <a:off x="466694" y="980098"/>
            <a:ext cx="7468200" cy="4676505"/>
          </a:xfrm>
        </p:spPr>
        <p:txBody>
          <a:bodyPr>
            <a:normAutofit/>
          </a:bodyPr>
          <a:lstStyle/>
          <a:p>
            <a:pPr marL="171450" indent="-171450">
              <a:buFont typeface="Arial" panose="020B0604020202020204" pitchFamily="34" charset="0"/>
              <a:buChar char="•"/>
            </a:pPr>
            <a:r>
              <a:rPr lang="en-US" sz="900" dirty="0"/>
              <a:t>The </a:t>
            </a:r>
            <a:r>
              <a:rPr lang="en-US" sz="900" dirty="0" err="1"/>
              <a:t>Hclust</a:t>
            </a:r>
            <a:r>
              <a:rPr lang="en-US" sz="900" dirty="0"/>
              <a:t> method used a Euclidian method to sort the matrix of the 5000 most variant genes and cluster them.</a:t>
            </a:r>
          </a:p>
          <a:p>
            <a:pPr marL="514334" lvl="1" indent="-171450">
              <a:buFont typeface="Arial" panose="020B0604020202020204" pitchFamily="34" charset="0"/>
              <a:buChar char="•"/>
            </a:pPr>
            <a:r>
              <a:rPr lang="en-US" sz="900" dirty="0"/>
              <a:t>The clusters varied in terms of the amount of genes within them.</a:t>
            </a:r>
          </a:p>
          <a:p>
            <a:pPr marL="514334" lvl="1" indent="-171450">
              <a:buFont typeface="Arial" panose="020B0604020202020204" pitchFamily="34" charset="0"/>
              <a:buChar char="•"/>
            </a:pPr>
            <a:r>
              <a:rPr lang="en-US" sz="900" dirty="0"/>
              <a:t>The ones with the most variance had smaller clusters and the ones with least variance have larger clusters</a:t>
            </a:r>
          </a:p>
          <a:p>
            <a:pPr marL="514334" lvl="1" indent="-171450">
              <a:buFont typeface="Arial" panose="020B0604020202020204" pitchFamily="34" charset="0"/>
              <a:buChar char="•"/>
            </a:pPr>
            <a:r>
              <a:rPr lang="en-US" sz="900" dirty="0"/>
              <a:t>The alluvial diagram showcased no real change in clustering comparing 10, 100, 1000 and 10000 genes</a:t>
            </a:r>
          </a:p>
          <a:p>
            <a:pPr marL="514334" lvl="1" indent="-171450">
              <a:buFont typeface="Arial" panose="020B0604020202020204" pitchFamily="34" charset="0"/>
              <a:buChar char="•"/>
            </a:pPr>
            <a:r>
              <a:rPr lang="en-US" sz="900" dirty="0"/>
              <a:t>The Heatmap of the variant genes showed similar clustering to the </a:t>
            </a:r>
            <a:r>
              <a:rPr lang="en-US" sz="900" dirty="0" err="1"/>
              <a:t>Hclust</a:t>
            </a:r>
            <a:r>
              <a:rPr lang="en-US" sz="900" dirty="0"/>
              <a:t> method itself</a:t>
            </a:r>
          </a:p>
          <a:p>
            <a:pPr marL="171450" indent="-171450">
              <a:buFont typeface="Arial" panose="020B0604020202020204" pitchFamily="34" charset="0"/>
              <a:buChar char="•"/>
            </a:pPr>
            <a:r>
              <a:rPr lang="en-US" sz="900" dirty="0"/>
              <a:t>The PAM method finds medoids, which are unique centers of data used to base clusters and then creates a graph of them</a:t>
            </a:r>
          </a:p>
          <a:p>
            <a:pPr marL="514334" lvl="1" indent="-171450">
              <a:buFont typeface="Arial" panose="020B0604020202020204" pitchFamily="34" charset="0"/>
              <a:buChar char="•"/>
            </a:pPr>
            <a:r>
              <a:rPr lang="en-US" sz="900" dirty="0"/>
              <a:t>Two clusters were used with this method and a similar amount of genes are within them</a:t>
            </a:r>
          </a:p>
          <a:p>
            <a:pPr marL="514334" lvl="1" indent="-171450">
              <a:buFont typeface="Arial" panose="020B0604020202020204" pitchFamily="34" charset="0"/>
              <a:buChar char="•"/>
            </a:pPr>
            <a:r>
              <a:rPr lang="en-US" sz="900" dirty="0"/>
              <a:t>The alluvial diagram showed that the amount of genes in the cluster became lopsided when comparing 10, 100, 1000 and 10000 genes</a:t>
            </a:r>
          </a:p>
          <a:p>
            <a:pPr marL="514334" lvl="1" indent="-171450">
              <a:buFont typeface="Arial" panose="020B0604020202020204" pitchFamily="34" charset="0"/>
              <a:buChar char="•"/>
            </a:pPr>
            <a:r>
              <a:rPr lang="en-US" sz="900" dirty="0"/>
              <a:t>The heatmap of the variant genes showed similar clustering to the PAM method itself</a:t>
            </a:r>
          </a:p>
          <a:p>
            <a:pPr marL="171450" indent="-171450">
              <a:buFont typeface="Arial" panose="020B0604020202020204" pitchFamily="34" charset="0"/>
              <a:buChar char="•"/>
            </a:pPr>
            <a:r>
              <a:rPr lang="en-US" sz="900" dirty="0"/>
              <a:t>The GMM method made a scatterplot of all the data points and made clusters.</a:t>
            </a:r>
          </a:p>
          <a:p>
            <a:pPr marL="514334" lvl="1" indent="-171450">
              <a:buFont typeface="Arial" panose="020B0604020202020204" pitchFamily="34" charset="0"/>
              <a:buChar char="•"/>
            </a:pPr>
            <a:r>
              <a:rPr lang="en-US" sz="900" dirty="0"/>
              <a:t>Because they are linearly aligned with one another, it indicates that the control and variable groups have fairly similar values</a:t>
            </a:r>
          </a:p>
          <a:p>
            <a:pPr marL="514334" lvl="1" indent="-171450">
              <a:buFont typeface="Arial" panose="020B0604020202020204" pitchFamily="34" charset="0"/>
              <a:buChar char="•"/>
            </a:pPr>
            <a:r>
              <a:rPr lang="en-US" sz="900" dirty="0"/>
              <a:t>The alluvial diagram showcased several 0 gene clusters when comparing 10, 100, 1000 and 10000 genes</a:t>
            </a:r>
          </a:p>
          <a:p>
            <a:pPr marL="514334" lvl="1" indent="-171450">
              <a:buFont typeface="Arial" panose="020B0604020202020204" pitchFamily="34" charset="0"/>
              <a:buChar char="•"/>
            </a:pPr>
            <a:r>
              <a:rPr lang="en-US" sz="900" dirty="0"/>
              <a:t>The Heatmap of the variant genes showed similar clustering to the </a:t>
            </a:r>
            <a:r>
              <a:rPr lang="en-US" sz="900" dirty="0" err="1"/>
              <a:t>Hclust</a:t>
            </a:r>
            <a:r>
              <a:rPr lang="en-US" sz="900" dirty="0"/>
              <a:t> method itself</a:t>
            </a:r>
          </a:p>
          <a:p>
            <a:pPr marL="171450" indent="-171450">
              <a:buFont typeface="Arial" panose="020B0604020202020204" pitchFamily="34" charset="0"/>
              <a:buChar char="•"/>
            </a:pPr>
            <a:r>
              <a:rPr lang="en-US" sz="900" dirty="0"/>
              <a:t>After performing Chi Squared tests, PAM and GMM showed little relation with the clusters while the </a:t>
            </a:r>
            <a:r>
              <a:rPr lang="en-US" sz="900" dirty="0" err="1"/>
              <a:t>Hclust</a:t>
            </a:r>
            <a:r>
              <a:rPr lang="en-US" sz="900" dirty="0"/>
              <a:t> method showcased a big relation with them.</a:t>
            </a:r>
          </a:p>
          <a:p>
            <a:pPr marL="514334" lvl="1" indent="-171450">
              <a:buFont typeface="Arial" panose="020B0604020202020204" pitchFamily="34" charset="0"/>
              <a:buChar char="•"/>
            </a:pPr>
            <a:r>
              <a:rPr lang="en-US" sz="900" dirty="0"/>
              <a:t>After comparing </a:t>
            </a:r>
            <a:r>
              <a:rPr lang="en-US" sz="900" dirty="0" err="1"/>
              <a:t>hclust</a:t>
            </a:r>
            <a:r>
              <a:rPr lang="en-US" sz="900" dirty="0"/>
              <a:t>, GMM and PAM with each other, the methods are fairly similar with one another in determining the clusters</a:t>
            </a:r>
          </a:p>
          <a:p>
            <a:pPr marL="514334" lvl="1" indent="-171450">
              <a:buFont typeface="Arial" panose="020B0604020202020204" pitchFamily="34" charset="0"/>
              <a:buChar char="•"/>
            </a:pPr>
            <a:r>
              <a:rPr lang="en-US" sz="900" dirty="0"/>
              <a:t>This proves that the hypothesis is supported by showcasing that, even when clustering with variance, the only ones with massive variance are outliers and that the majority of them were clustered together showing little variance.</a:t>
            </a:r>
          </a:p>
        </p:txBody>
      </p:sp>
      <p:sp>
        <p:nvSpPr>
          <p:cNvPr id="7" name="Slide Number Placeholder 6">
            <a:extLst>
              <a:ext uri="{FF2B5EF4-FFF2-40B4-BE49-F238E27FC236}">
                <a16:creationId xmlns:a16="http://schemas.microsoft.com/office/drawing/2014/main" id="{4BC42AF0-4669-E443-8057-9D2075FA84E7}"/>
              </a:ext>
            </a:extLst>
          </p:cNvPr>
          <p:cNvSpPr>
            <a:spLocks noGrp="1"/>
          </p:cNvSpPr>
          <p:nvPr>
            <p:ph type="sldNum" sz="quarter" idx="13"/>
          </p:nvPr>
        </p:nvSpPr>
        <p:spPr/>
        <p:txBody>
          <a:bodyPr/>
          <a:lstStyle/>
          <a:p>
            <a:r>
              <a:rPr lang="en-US" dirty="0"/>
              <a:t>4</a:t>
            </a:r>
          </a:p>
        </p:txBody>
      </p:sp>
      <p:pic>
        <p:nvPicPr>
          <p:cNvPr id="9" name="Picture 8">
            <a:extLst>
              <a:ext uri="{FF2B5EF4-FFF2-40B4-BE49-F238E27FC236}">
                <a16:creationId xmlns:a16="http://schemas.microsoft.com/office/drawing/2014/main" id="{BCF740AD-9734-4C4A-A28F-5BF11EECA350}"/>
              </a:ext>
            </a:extLst>
          </p:cNvPr>
          <p:cNvPicPr>
            <a:picLocks noChangeAspect="1"/>
          </p:cNvPicPr>
          <p:nvPr/>
        </p:nvPicPr>
        <p:blipFill>
          <a:blip r:embed="rId5"/>
          <a:stretch>
            <a:fillRect/>
          </a:stretch>
        </p:blipFill>
        <p:spPr>
          <a:xfrm>
            <a:off x="8039034" y="23191"/>
            <a:ext cx="615462" cy="504680"/>
          </a:xfrm>
          <a:prstGeom prst="rect">
            <a:avLst/>
          </a:prstGeom>
        </p:spPr>
      </p:pic>
      <p:pic>
        <p:nvPicPr>
          <p:cNvPr id="4098" name="Picture 2">
            <a:extLst>
              <a:ext uri="{FF2B5EF4-FFF2-40B4-BE49-F238E27FC236}">
                <a16:creationId xmlns:a16="http://schemas.microsoft.com/office/drawing/2014/main" id="{5A796902-E573-497C-B7D9-9B9697E7C4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699" y="4108174"/>
            <a:ext cx="2601801" cy="151995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B752FAF4-442D-4F20-A33F-DBF8A2AAC35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91074" y="4076070"/>
            <a:ext cx="2731141" cy="1357234"/>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a:extLst>
              <a:ext uri="{FF2B5EF4-FFF2-40B4-BE49-F238E27FC236}">
                <a16:creationId xmlns:a16="http://schemas.microsoft.com/office/drawing/2014/main" id="{E1A23633-89F5-449B-BA6C-240D9279D12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48512" y="5602911"/>
            <a:ext cx="2107783" cy="124417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132E294A-A850-4082-B040-E75ACA22B19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691" y="5628127"/>
            <a:ext cx="1612083" cy="1203999"/>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9943F925-14A3-4B9B-86E5-92563B1B0C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98681" y="3948229"/>
            <a:ext cx="2398593" cy="1424691"/>
          </a:xfrm>
          <a:prstGeom prst="rect">
            <a:avLst/>
          </a:prstGeom>
          <a:noFill/>
          <a:extLst>
            <a:ext uri="{909E8E84-426E-40DD-AFC4-6F175D3DCCD1}">
              <a14:hiddenFill xmlns:a14="http://schemas.microsoft.com/office/drawing/2010/main">
                <a:solidFill>
                  <a:srgbClr val="FFFFFF"/>
                </a:solidFill>
              </a14:hiddenFill>
            </a:ext>
          </a:extLst>
        </p:spPr>
      </p:pic>
      <p:pic>
        <p:nvPicPr>
          <p:cNvPr id="4114" name="Picture 18">
            <a:extLst>
              <a:ext uri="{FF2B5EF4-FFF2-40B4-BE49-F238E27FC236}">
                <a16:creationId xmlns:a16="http://schemas.microsoft.com/office/drawing/2014/main" id="{665EDD0D-0917-4173-AC4D-BAA370C2129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75664" y="5503184"/>
            <a:ext cx="2031068" cy="1424691"/>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4B52E540-1822-4C70-A3F0-B6783AE6160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01446" y="5548636"/>
            <a:ext cx="1348396" cy="1258278"/>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CCFE6B8D-87BD-487B-9C03-FF3B371A048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88676" y="5548636"/>
            <a:ext cx="1612083" cy="1333789"/>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a:extLst>
              <a:ext uri="{FF2B5EF4-FFF2-40B4-BE49-F238E27FC236}">
                <a16:creationId xmlns:a16="http://schemas.microsoft.com/office/drawing/2014/main" id="{5EA54F9D-87A4-481C-96AC-CEB1BB8A9CF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57950" y="597323"/>
            <a:ext cx="2651454" cy="1569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118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9EE4-0BEF-804E-B39A-BCE383D2A769}"/>
              </a:ext>
            </a:extLst>
          </p:cNvPr>
          <p:cNvSpPr>
            <a:spLocks noGrp="1"/>
          </p:cNvSpPr>
          <p:nvPr>
            <p:ph type="title"/>
          </p:nvPr>
        </p:nvSpPr>
        <p:spPr/>
        <p:txBody>
          <a:bodyPr>
            <a:normAutofit/>
          </a:bodyPr>
          <a:lstStyle/>
          <a:p>
            <a:r>
              <a:rPr lang="en-US" dirty="0"/>
              <a:t>Conclusions &amp; Future Work</a:t>
            </a:r>
          </a:p>
        </p:txBody>
      </p:sp>
      <p:sp>
        <p:nvSpPr>
          <p:cNvPr id="4" name="Text Placeholder 3">
            <a:extLst>
              <a:ext uri="{FF2B5EF4-FFF2-40B4-BE49-F238E27FC236}">
                <a16:creationId xmlns:a16="http://schemas.microsoft.com/office/drawing/2014/main" id="{ED349640-9635-8B4D-A1E0-9F58CFE1A8F9}"/>
              </a:ext>
            </a:extLst>
          </p:cNvPr>
          <p:cNvSpPr>
            <a:spLocks noGrp="1"/>
          </p:cNvSpPr>
          <p:nvPr>
            <p:ph type="body" sz="quarter" idx="10"/>
          </p:nvPr>
        </p:nvSpPr>
        <p:spPr/>
        <p:txBody>
          <a:bodyPr/>
          <a:lstStyle/>
          <a:p>
            <a:pPr marL="171450" indent="-171450">
              <a:buFont typeface="Arial" panose="020B0604020202020204" pitchFamily="34" charset="0"/>
              <a:buChar char="•"/>
            </a:pPr>
            <a:r>
              <a:rPr lang="en-US" dirty="0"/>
              <a:t>From this project, the conclusion formed is that </a:t>
            </a:r>
            <a:r>
              <a:rPr lang="en-US" dirty="0" err="1"/>
              <a:t>strigolactone</a:t>
            </a:r>
            <a:r>
              <a:rPr lang="en-US" dirty="0"/>
              <a:t> analogues do not affect the growth of normal cells in any drastic way</a:t>
            </a:r>
          </a:p>
          <a:p>
            <a:pPr marL="514334" lvl="1" indent="-171450">
              <a:buFont typeface="Arial" panose="020B0604020202020204" pitchFamily="34" charset="0"/>
              <a:buChar char="•"/>
            </a:pPr>
            <a:r>
              <a:rPr lang="en-US" dirty="0"/>
              <a:t>This is important as it paves the way for future use in anticancer research.</a:t>
            </a:r>
          </a:p>
          <a:p>
            <a:pPr marL="171450" indent="-171450">
              <a:buFont typeface="Arial" panose="020B0604020202020204" pitchFamily="34" charset="0"/>
              <a:buChar char="•"/>
            </a:pPr>
            <a:r>
              <a:rPr lang="en-US" dirty="0"/>
              <a:t>In terms of doing things differently, we could have done more enrichment analysis with the differential expressions</a:t>
            </a:r>
          </a:p>
          <a:p>
            <a:pPr marL="514334" lvl="1" indent="-171450">
              <a:buFont typeface="Arial" panose="020B0604020202020204" pitchFamily="34" charset="0"/>
              <a:buChar char="•"/>
            </a:pPr>
            <a:r>
              <a:rPr lang="en-US" dirty="0"/>
              <a:t>Would have also organized the data earlier</a:t>
            </a:r>
          </a:p>
          <a:p>
            <a:pPr marL="171450" indent="-171450">
              <a:buFont typeface="Arial" panose="020B0604020202020204" pitchFamily="34" charset="0"/>
              <a:buChar char="•"/>
            </a:pPr>
            <a:r>
              <a:rPr lang="en-US" dirty="0"/>
              <a:t>One question that we have in regards to our project data, is how they would work on human cells that aren’t used in separate samples and, instead, working on actual people.</a:t>
            </a:r>
          </a:p>
          <a:p>
            <a:pPr marL="514334" lvl="1" indent="-171450">
              <a:buFont typeface="Arial" panose="020B0604020202020204" pitchFamily="34" charset="0"/>
              <a:buChar char="•"/>
            </a:pPr>
            <a:endParaRPr lang="en-US" dirty="0"/>
          </a:p>
        </p:txBody>
      </p:sp>
      <p:sp>
        <p:nvSpPr>
          <p:cNvPr id="7" name="Slide Number Placeholder 6">
            <a:extLst>
              <a:ext uri="{FF2B5EF4-FFF2-40B4-BE49-F238E27FC236}">
                <a16:creationId xmlns:a16="http://schemas.microsoft.com/office/drawing/2014/main" id="{4BC42AF0-4669-E443-8057-9D2075FA84E7}"/>
              </a:ext>
            </a:extLst>
          </p:cNvPr>
          <p:cNvSpPr>
            <a:spLocks noGrp="1"/>
          </p:cNvSpPr>
          <p:nvPr>
            <p:ph type="sldNum" sz="quarter" idx="13"/>
          </p:nvPr>
        </p:nvSpPr>
        <p:spPr/>
        <p:txBody>
          <a:bodyPr/>
          <a:lstStyle/>
          <a:p>
            <a:r>
              <a:rPr lang="en-US" dirty="0"/>
              <a:t>5</a:t>
            </a:r>
          </a:p>
        </p:txBody>
      </p:sp>
      <p:pic>
        <p:nvPicPr>
          <p:cNvPr id="5122" name="Picture 2" descr="A New Anticancer Drug &quot;Larotrectinib&quot; Working On Gene Of ...">
            <a:extLst>
              <a:ext uri="{FF2B5EF4-FFF2-40B4-BE49-F238E27FC236}">
                <a16:creationId xmlns:a16="http://schemas.microsoft.com/office/drawing/2014/main" id="{56E1F928-6325-4D16-8821-FE6E38E1BD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7074" y="3834127"/>
            <a:ext cx="2949851" cy="2704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0697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896</Words>
  <Application>Microsoft Office PowerPoint</Application>
  <PresentationFormat>On-screen Show (4:3)</PresentationFormat>
  <Paragraphs>51</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Gentona SemiBold</vt:lpstr>
      <vt:lpstr>Office Theme</vt:lpstr>
      <vt:lpstr>Strigolactone Analogues and its effect on apoptosis </vt:lpstr>
      <vt:lpstr>Introduction</vt:lpstr>
      <vt:lpstr>Hypothesis</vt:lpstr>
      <vt:lpstr>Differential Expression and Enrichment Analysis</vt:lpstr>
      <vt:lpstr>Clustering &amp; Enrichment Analysis</vt:lpstr>
      <vt:lpstr>Conclusions &amp;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Title And Second Line</dc:title>
  <dc:creator>Graim, Kiley</dc:creator>
  <cp:lastModifiedBy>Arun Jairam</cp:lastModifiedBy>
  <cp:revision>23</cp:revision>
  <dcterms:created xsi:type="dcterms:W3CDTF">2021-07-30T13:34:41Z</dcterms:created>
  <dcterms:modified xsi:type="dcterms:W3CDTF">2021-11-23T05:43:39Z</dcterms:modified>
</cp:coreProperties>
</file>