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60" r:id="rId3"/>
    <p:sldId id="257" r:id="rId4"/>
    <p:sldId id="256" r:id="rId5"/>
    <p:sldId id="53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7AAE-9586-204C-A95E-B7C74F86A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4CDEC-FCDB-C246-9D0A-A2DDA890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C57B6-218C-2743-981F-0C70EE16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D4DE-A806-0843-B92D-E6391476A0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1971-6B56-2D43-AF35-0FE7C0DB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105F-C1E1-7041-A83A-4EF060BF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D59-20F1-2540-A324-0278D60C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2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C6ED-280F-924D-9AD7-ADC295CA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45EC9-E1EC-9D4D-9538-C7C9F498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76D1F-FCEE-D34B-829A-1F27FEC0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D4DE-A806-0843-B92D-E6391476A0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5C93-9A96-E945-8EF0-7BC1F106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97AD-0793-C74E-B699-73A23510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D59-20F1-2540-A324-0278D60C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8B5C7-8C46-1F4B-8EEA-F194D859E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AC5C2-9CAA-9844-9309-B507548E2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3FB6-DDA8-864F-9F7E-9F0F0B3B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D4DE-A806-0843-B92D-E6391476A0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6E63-47C1-7547-8903-E6380536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C2281-9837-894B-88C4-9B42CF22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D59-20F1-2540-A324-0278D60C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09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0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9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7032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8340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33661"/>
            <a:ext cx="10852149" cy="663195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0602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91935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562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BADF-5D96-F549-8665-B3EDF0CE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506C-D35C-E048-9EFD-28F1B6F3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4AEA-6514-E74D-8CD4-7CAA8319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D4DE-A806-0843-B92D-E6391476A0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0DAA-340C-A646-BD25-0FB07803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9E70-CD6F-F741-A33C-9611D250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D59-20F1-2540-A324-0278D60C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96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3660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843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7161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3218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34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423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23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8408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575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0065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BE4E-F3F3-1F4E-A7C3-ED3FD5FE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5D428-11CF-A140-B8FF-570A8983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64E0-F609-0C40-84D8-9227117D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D4DE-A806-0843-B92D-E6391476A0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81FE0-E248-8546-8697-7BA4A5C0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83DC-6660-2643-B679-E899B4E4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D59-20F1-2540-A324-0278D60C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68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9984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56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507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05339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84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90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1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4757-8551-E54D-B739-B3CA06C2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0FD2-5A73-5B46-AC04-B4793125C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99346-B13A-4F4E-8715-F4D264630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3DA1A-F1B1-8A42-9794-9E2A2010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D4DE-A806-0843-B92D-E6391476A0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DFA85-2355-CF46-A678-B4D75B3A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B87F-05FD-2443-9A07-D587F875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D59-20F1-2540-A324-0278D60C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1755-0A85-D94A-A1AD-222A8D5C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95008-B5E8-9D4E-904A-DD72B479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E21C5-C8E6-ED40-B921-BBAF35835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A0427-0D04-144F-85E9-8CB30FCB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C18A4-9EE1-4640-81D5-44FA534F4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60AD1-E17E-C943-9FA2-A9A2EB63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D4DE-A806-0843-B92D-E6391476A0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047F4-BAF8-8242-B5CA-DD5D8A3B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A0FF0-B8DB-2447-ADA1-602407C0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D59-20F1-2540-A324-0278D60C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FBF7-59CE-2D47-81C9-AAD5D415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1A4B8-DACA-6F44-9BC5-5F19809C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D4DE-A806-0843-B92D-E6391476A0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58B5-D919-884E-852F-BA1A1475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549D9-10AF-BA49-8782-FF68A9E2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D59-20F1-2540-A324-0278D60C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302C2-03ED-EE46-BAD5-813752A7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D4DE-A806-0843-B92D-E6391476A0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9EDFD-EC0C-6949-8251-6BE43350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AD9AC-D247-FB4E-95B7-98EDB7D1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D59-20F1-2540-A324-0278D60C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2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4ECF-6999-8F45-A19F-4262C84A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9790-3C84-0449-B439-6558EFD9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799FE-1B78-4340-BF07-72698112F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2D1AB-4C9B-4447-AD5D-67B55571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D4DE-A806-0843-B92D-E6391476A0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C732B-1D91-E049-A1A1-0910A5AC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EDEA-2340-0B4C-BDC6-CACC90B2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D59-20F1-2540-A324-0278D60C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AB81-ED18-C749-8AE3-E1A97141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18A59-CD64-824E-83E1-5235865B3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75622-AB75-A344-876F-6AB4363BC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919B6-E272-1749-BBFC-85A73B39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D4DE-A806-0843-B92D-E6391476A0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5A6E1-98AB-0647-AAC9-E6A381AA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C3DF1-ED2B-214F-A72C-C0CDA060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D59-20F1-2540-A324-0278D60C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0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002E0-7630-174B-BEDB-B4628461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2818E-582B-BE4E-82E2-DDD6AC27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A915C-D896-5C4F-9E97-002FA9C96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D4DE-A806-0843-B92D-E6391476A0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7E16-6348-2B43-AC9C-F0668AA9D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631C-A4BC-514B-9D52-390F630F1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6D59-20F1-2540-A324-0278D60C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9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013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sldNum="0" hdr="0" dt="0"/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blackbelt@webex.b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739962" y="2660859"/>
            <a:ext cx="11061895" cy="1606340"/>
          </a:xfrm>
        </p:spPr>
        <p:txBody>
          <a:bodyPr/>
          <a:lstStyle/>
          <a:p>
            <a:br>
              <a:rPr lang="en-US" sz="3200" b="1" dirty="0">
                <a:ea typeface="Arial" charset="0"/>
                <a:cs typeface="Arial" charset="0"/>
              </a:rPr>
            </a:br>
            <a:r>
              <a:rPr lang="en-IN" sz="4267" b="1" dirty="0">
                <a:solidFill>
                  <a:schemeClr val="bg2"/>
                </a:solidFill>
                <a:ea typeface="Arial" charset="0"/>
                <a:cs typeface="Arial" charset="0"/>
              </a:rPr>
              <a:t>C</a:t>
            </a:r>
            <a:r>
              <a:rPr lang="en-IN" sz="4267" dirty="0">
                <a:solidFill>
                  <a:schemeClr val="bg2"/>
                </a:solidFill>
                <a:ea typeface="Arial" charset="0"/>
                <a:cs typeface="Arial" charset="0"/>
              </a:rPr>
              <a:t>isco Programmability </a:t>
            </a:r>
            <a:r>
              <a:rPr lang="en-IN" sz="4267" b="1" dirty="0" err="1">
                <a:solidFill>
                  <a:schemeClr val="bg2"/>
                </a:solidFill>
                <a:ea typeface="Arial" charset="0"/>
                <a:cs typeface="Arial" charset="0"/>
              </a:rPr>
              <a:t>B</a:t>
            </a:r>
            <a:r>
              <a:rPr lang="en-IN" sz="4267" dirty="0" err="1">
                <a:solidFill>
                  <a:schemeClr val="bg2"/>
                </a:solidFill>
                <a:ea typeface="Arial" charset="0"/>
                <a:cs typeface="Arial" charset="0"/>
              </a:rPr>
              <a:t>lack</a:t>
            </a:r>
            <a:r>
              <a:rPr lang="en-IN" sz="4267" b="1" dirty="0" err="1">
                <a:solidFill>
                  <a:schemeClr val="bg2"/>
                </a:solidFill>
                <a:ea typeface="Arial" charset="0"/>
                <a:cs typeface="Arial" charset="0"/>
              </a:rPr>
              <a:t>B</a:t>
            </a:r>
            <a:r>
              <a:rPr lang="en-IN" sz="4267" dirty="0" err="1">
                <a:solidFill>
                  <a:schemeClr val="bg2"/>
                </a:solidFill>
                <a:ea typeface="Arial" charset="0"/>
                <a:cs typeface="Arial" charset="0"/>
              </a:rPr>
              <a:t>elt</a:t>
            </a:r>
            <a:r>
              <a:rPr lang="en-IN" sz="4267" dirty="0">
                <a:solidFill>
                  <a:schemeClr val="bg2"/>
                </a:solidFill>
                <a:ea typeface="Arial" charset="0"/>
                <a:cs typeface="Arial" charset="0"/>
              </a:rPr>
              <a:t> Bot – API Quick Reference Usage</a:t>
            </a:r>
            <a:br>
              <a:rPr lang="en-IN" sz="3200" dirty="0">
                <a:ea typeface="Arial" charset="0"/>
                <a:cs typeface="Arial" charset="0"/>
              </a:rPr>
            </a:br>
            <a:endParaRPr lang="en-US" sz="2133" dirty="0">
              <a:ea typeface="Arial" charset="0"/>
              <a:cs typeface="Arial" charset="0"/>
            </a:endParaRP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FF43630C-81FF-EF4E-8AF8-486CE96F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961" y="5063853"/>
            <a:ext cx="11061895" cy="384175"/>
          </a:xfrm>
        </p:spPr>
        <p:txBody>
          <a:bodyPr/>
          <a:lstStyle/>
          <a:p>
            <a:r>
              <a:rPr lang="en-US" dirty="0"/>
              <a:t>Joel Jose (</a:t>
            </a:r>
            <a:r>
              <a:rPr lang="en-US" dirty="0" err="1"/>
              <a:t>joeljos@cisco.com</a:t>
            </a:r>
            <a:r>
              <a:rPr lang="en-US" dirty="0"/>
              <a:t>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CFEF545-34DE-544A-80B6-1B1742E3A5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9961" y="5448028"/>
            <a:ext cx="11061895" cy="384175"/>
          </a:xfrm>
        </p:spPr>
        <p:txBody>
          <a:bodyPr/>
          <a:lstStyle/>
          <a:p>
            <a:r>
              <a:rPr lang="en-US" dirty="0"/>
              <a:t>APJC Programmability Partner Systems Engineer</a:t>
            </a:r>
          </a:p>
          <a:p>
            <a:r>
              <a:rPr lang="en-US" sz="1600" dirty="0"/>
              <a:t>Date : 03 April 2019 </a:t>
            </a:r>
          </a:p>
        </p:txBody>
      </p:sp>
    </p:spTree>
    <p:extLst>
      <p:ext uri="{BB962C8B-B14F-4D97-AF65-F5344CB8AC3E}">
        <p14:creationId xmlns:p14="http://schemas.microsoft.com/office/powerpoint/2010/main" val="39139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BFB5D126-3468-394F-9FF9-35F42ADC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0463"/>
            <a:ext cx="10366514" cy="731837"/>
          </a:xfrm>
        </p:spPr>
        <p:txBody>
          <a:bodyPr>
            <a:normAutofit/>
          </a:bodyPr>
          <a:lstStyle/>
          <a:p>
            <a:r>
              <a:rPr lang="en-US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Step 1- Accessing the </a:t>
            </a:r>
            <a:r>
              <a:rPr lang="en-US" dirty="0" err="1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BlackBelt</a:t>
            </a:r>
            <a:r>
              <a:rPr lang="en-US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bot</a:t>
            </a:r>
          </a:p>
        </p:txBody>
      </p:sp>
      <p:sp>
        <p:nvSpPr>
          <p:cNvPr id="5" name="TextBox 4" descr="screenshot of webex team interaction">
            <a:extLst>
              <a:ext uri="{FF2B5EF4-FFF2-40B4-BE49-F238E27FC236}">
                <a16:creationId xmlns:a16="http://schemas.microsoft.com/office/drawing/2014/main" id="{70BB163C-6AC8-5843-BF45-D014F998400C}"/>
              </a:ext>
            </a:extLst>
          </p:cNvPr>
          <p:cNvSpPr txBox="1"/>
          <p:nvPr/>
        </p:nvSpPr>
        <p:spPr>
          <a:xfrm>
            <a:off x="0" y="1677297"/>
            <a:ext cx="844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a) Click on the + icon to the left pane of the </a:t>
            </a:r>
            <a:r>
              <a:rPr lang="en-US" sz="1600" dirty="0" err="1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Webex</a:t>
            </a:r>
            <a:r>
              <a:rPr lang="en-US" sz="16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Teams and select </a:t>
            </a:r>
            <a:r>
              <a:rPr lang="en-US" sz="1600" dirty="0">
                <a:highlight>
                  <a:srgbClr val="FFFF00"/>
                </a:highlight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“Contact a Person”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C39FE-1628-D949-B7E1-9FE343DF7098}"/>
              </a:ext>
            </a:extLst>
          </p:cNvPr>
          <p:cNvSpPr txBox="1"/>
          <p:nvPr/>
        </p:nvSpPr>
        <p:spPr>
          <a:xfrm>
            <a:off x="0" y="2390684"/>
            <a:ext cx="872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b) On the right pane – type </a:t>
            </a:r>
            <a:r>
              <a:rPr lang="en-US" sz="1600" dirty="0">
                <a:highlight>
                  <a:srgbClr val="FFFF00"/>
                </a:highlight>
                <a:latin typeface="CiscoSansTT ExtraLight" panose="020B0303020201020303" pitchFamily="34" charset="0"/>
                <a:cs typeface="CiscoSansTT ExtraLight" panose="020B0303020201020303" pitchFamily="34" charset="0"/>
                <a:hlinkClick r:id="rId2"/>
              </a:rPr>
              <a:t>blackbelt@webex.bot</a:t>
            </a:r>
            <a:r>
              <a:rPr lang="en-US" sz="1600" dirty="0">
                <a:highlight>
                  <a:srgbClr val="FFFF00"/>
                </a:highlight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</a:t>
            </a:r>
            <a:r>
              <a:rPr lang="en-US" sz="16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as the person to contact to and press enter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D2B28E-BA3C-2F47-BA91-79505CFC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4235"/>
            <a:ext cx="9144000" cy="28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0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52E9BFA7-3DD9-1D48-933F-E26AEED06AE2}"/>
              </a:ext>
            </a:extLst>
          </p:cNvPr>
          <p:cNvSpPr txBox="1">
            <a:spLocks/>
          </p:cNvSpPr>
          <p:nvPr/>
        </p:nvSpPr>
        <p:spPr>
          <a:xfrm>
            <a:off x="-159025" y="117880"/>
            <a:ext cx="11378422" cy="883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Step 2- Interacting with the </a:t>
            </a:r>
            <a:r>
              <a:rPr lang="en-US" sz="4000" dirty="0" err="1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BlackBelt</a:t>
            </a:r>
            <a:r>
              <a:rPr lang="en-US" sz="40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bot</a:t>
            </a:r>
          </a:p>
        </p:txBody>
      </p:sp>
      <p:sp>
        <p:nvSpPr>
          <p:cNvPr id="5" name="TextBox 4" descr="screenshot of webex team interaction">
            <a:extLst>
              <a:ext uri="{FF2B5EF4-FFF2-40B4-BE49-F238E27FC236}">
                <a16:creationId xmlns:a16="http://schemas.microsoft.com/office/drawing/2014/main" id="{841990E6-8ACB-5346-80FA-E3EBA4922652}"/>
              </a:ext>
            </a:extLst>
          </p:cNvPr>
          <p:cNvSpPr txBox="1"/>
          <p:nvPr/>
        </p:nvSpPr>
        <p:spPr>
          <a:xfrm>
            <a:off x="0" y="2064743"/>
            <a:ext cx="5064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a) Inside the </a:t>
            </a:r>
            <a:r>
              <a:rPr lang="en-US" sz="1600" dirty="0" err="1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BlackBelt</a:t>
            </a:r>
            <a:r>
              <a:rPr lang="en-US" sz="16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bot space, on the right pane – type </a:t>
            </a:r>
            <a:r>
              <a:rPr lang="en-US" sz="1600" dirty="0">
                <a:highlight>
                  <a:srgbClr val="FFFF00"/>
                </a:highlight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“help” </a:t>
            </a:r>
            <a:r>
              <a:rPr lang="en-US" sz="16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for list of commands that the bot understands</a:t>
            </a:r>
          </a:p>
        </p:txBody>
      </p:sp>
      <p:sp>
        <p:nvSpPr>
          <p:cNvPr id="6" name="TextBox 5" descr="screenshot of webex team interaction">
            <a:extLst>
              <a:ext uri="{FF2B5EF4-FFF2-40B4-BE49-F238E27FC236}">
                <a16:creationId xmlns:a16="http://schemas.microsoft.com/office/drawing/2014/main" id="{0C7717C5-E98C-F947-B46B-8BAF55BF37EC}"/>
              </a:ext>
            </a:extLst>
          </p:cNvPr>
          <p:cNvSpPr txBox="1"/>
          <p:nvPr/>
        </p:nvSpPr>
        <p:spPr>
          <a:xfrm>
            <a:off x="1" y="3236087"/>
            <a:ext cx="52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b) Type </a:t>
            </a:r>
            <a:r>
              <a:rPr lang="en-US" sz="1600" dirty="0">
                <a:highlight>
                  <a:srgbClr val="FFFF00"/>
                </a:highlight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“</a:t>
            </a:r>
            <a:r>
              <a:rPr lang="en-US" sz="1600" dirty="0" err="1">
                <a:highlight>
                  <a:srgbClr val="FFFF00"/>
                </a:highlight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api</a:t>
            </a:r>
            <a:r>
              <a:rPr lang="en-US" sz="1600" dirty="0">
                <a:highlight>
                  <a:srgbClr val="FFFF00"/>
                </a:highlight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index” </a:t>
            </a:r>
            <a:r>
              <a:rPr lang="en-US" sz="16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to see the list of available </a:t>
            </a:r>
            <a:r>
              <a:rPr lang="en-US" sz="1600" dirty="0" err="1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api</a:t>
            </a:r>
            <a:r>
              <a:rPr lang="en-US" sz="16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quick reference topics</a:t>
            </a:r>
          </a:p>
        </p:txBody>
      </p:sp>
      <p:sp>
        <p:nvSpPr>
          <p:cNvPr id="7" name="TextBox 6" descr="screenshot of webex team interaction">
            <a:extLst>
              <a:ext uri="{FF2B5EF4-FFF2-40B4-BE49-F238E27FC236}">
                <a16:creationId xmlns:a16="http://schemas.microsoft.com/office/drawing/2014/main" id="{0E7BBAAF-4B77-8F4D-9E2D-78230EF1282D}"/>
              </a:ext>
            </a:extLst>
          </p:cNvPr>
          <p:cNvSpPr txBox="1"/>
          <p:nvPr/>
        </p:nvSpPr>
        <p:spPr>
          <a:xfrm>
            <a:off x="-1" y="4164649"/>
            <a:ext cx="506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c) As an example, you may type </a:t>
            </a:r>
            <a:r>
              <a:rPr lang="en-US" sz="1600" dirty="0">
                <a:highlight>
                  <a:srgbClr val="FFFF00"/>
                </a:highlight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“</a:t>
            </a:r>
            <a:r>
              <a:rPr lang="en-US" sz="1600" dirty="0" err="1">
                <a:highlight>
                  <a:srgbClr val="FFFF00"/>
                </a:highlight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api</a:t>
            </a:r>
            <a:r>
              <a:rPr lang="en-US" sz="1600" dirty="0">
                <a:highlight>
                  <a:srgbClr val="FFFF00"/>
                </a:highlight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</a:t>
            </a:r>
            <a:r>
              <a:rPr lang="en-US" sz="1600" dirty="0" err="1">
                <a:highlight>
                  <a:srgbClr val="FFFF00"/>
                </a:highlight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webex_teams</a:t>
            </a:r>
            <a:r>
              <a:rPr lang="en-US" sz="1600" dirty="0">
                <a:highlight>
                  <a:srgbClr val="FFFF00"/>
                </a:highlight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” </a:t>
            </a:r>
            <a:r>
              <a:rPr lang="en-US" sz="16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to view the </a:t>
            </a:r>
            <a:r>
              <a:rPr lang="en-US" sz="1600" dirty="0" err="1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api</a:t>
            </a:r>
            <a:r>
              <a:rPr lang="en-US" sz="16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quick reference for </a:t>
            </a:r>
            <a:r>
              <a:rPr lang="en-US" sz="1600" dirty="0" err="1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Webex</a:t>
            </a:r>
            <a:r>
              <a:rPr lang="en-US" sz="160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Teams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7E6E26F-9F22-9D4F-896A-E6F7E329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01" y="1001269"/>
            <a:ext cx="6985199" cy="585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2067B7C-2F63-4F10-A55E-ACF75D16C06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2067B7C-2F63-4F10-A55E-ACF75D16C0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870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142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CiscoSansTT ExtraLight</vt:lpstr>
      <vt:lpstr>Office Theme</vt:lpstr>
      <vt:lpstr>Blue theme 2015 16x9</vt:lpstr>
      <vt:lpstr>think-cell Slide</vt:lpstr>
      <vt:lpstr> Cisco Programmability BlackBelt Bot – API Quick Reference Usage </vt:lpstr>
      <vt:lpstr>Step 1- Accessing the BlackBelt bot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Cisco Programmability BlackBelt Bot Usage </dc:title>
  <dc:creator>Joel Jose (joeljos)</dc:creator>
  <cp:lastModifiedBy>Joel Jose (joeljos)</cp:lastModifiedBy>
  <cp:revision>11</cp:revision>
  <dcterms:created xsi:type="dcterms:W3CDTF">2019-04-03T06:41:39Z</dcterms:created>
  <dcterms:modified xsi:type="dcterms:W3CDTF">2019-07-01T04:19:58Z</dcterms:modified>
</cp:coreProperties>
</file>