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8605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4284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1738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362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9781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0361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8173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479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112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0313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4981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846863-1974-4716-A17E-9D8F6B61EEFE}" type="datetimeFigureOut">
              <a:rPr lang="es-PA" smtClean="0"/>
              <a:t>26/11/2018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76513C8-7802-4D14-8492-9AB82682DE7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3979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co/imgres?imgurl=http://baquia.com/fotos/02-2008/HP%2520MEDIASMART%2520SERVER%2520EX470%2520LEFT.JPG&amp;imgrefurl=http://www.baquia.com/noticia/relacionada/13256/1/hp-mediasmart-server-el-primer-servidor-para-el-hogar/&amp;usg=__l8PxVZUm30jX_LbAas3ZHfRqkoY=&amp;h=432&amp;w=280&amp;sz=31&amp;hl=es&amp;start=8&amp;tbnid=K5wrpgEuWxNbBM:&amp;tbnh=126&amp;tbnw=82&amp;prev=/images%3Fq%3Dserver%26gbv%3D2%26hl%3Des" TargetMode="External"/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12" Type="http://schemas.openxmlformats.org/officeDocument/2006/relationships/image" Target="../media/image16.png"/><Relationship Id="rId2" Type="http://schemas.openxmlformats.org/officeDocument/2006/relationships/hyperlink" Target="http://images.google.com.co/imgres?imgurl=http://wpcontent.answers.com/wikipedia/en/7/70/Enclosure_proliant.jpg&amp;imgrefurl=http://www.answers.com/topic/blade-server&amp;usg=__nnumcgR6PKI8PNnqfoDy0_Nh8zo=&amp;h=266&amp;w=269&amp;sz=40&amp;hl=es&amp;start=24&amp;tbnid=ZVnetpRiVRB7nM:&amp;tbnh=112&amp;tbnw=113&amp;prev=/images%3Fq%3Denclosure%2Bc7000%26gbv%3D2%26ndsp%3D20%26hl%3Des%26sa%3DN%26start%3D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co/imgres?imgurl=http://images.icecat.biz/img/norm/high/1347328-9698.jpg&amp;imgrefurl=http://www.zonazaping.com/index.php/Servidores-Rack-Xeon/ver-todos-productos.html&amp;usg=__I5ZkPR-qdrMoxuBv_NDd8lnjYM8=&amp;h=425&amp;w=1500&amp;sz=209&amp;hl=es&amp;start=43&amp;tbnid=55PtlCINXgh3AM:&amp;tbnh=43&amp;tbnw=150&amp;prev=/images%3Fq%3Dservidor%2Brack%26as_st%3Dy%26gbv%3D2%26ndsp%3D20%26hl%3Des%26sa%3DN%26start%3D40" TargetMode="External"/><Relationship Id="rId11" Type="http://schemas.openxmlformats.org/officeDocument/2006/relationships/image" Target="../media/image15.jpeg"/><Relationship Id="rId5" Type="http://schemas.openxmlformats.org/officeDocument/2006/relationships/image" Target="../media/image12.jpeg"/><Relationship Id="rId10" Type="http://schemas.openxmlformats.org/officeDocument/2006/relationships/hyperlink" Target="http://images.google.com.co/imgres?imgurl=http://nirewiki.com/wikisdir/wakon/files/switch.jpg&amp;imgrefurl=http://wakon.nirewiki.com/Listado%2Bde%2Blos%2Bequipos%2Butilizados%2Ben%2Bla%2Bred%2Bde%2Bdatos%2B&amp;usg=__0kWPBzJBVVjMtZs6QZGB2JzAOa4=&amp;h=391&amp;w=1024&amp;sz=35&amp;hl=es&amp;start=11&amp;tbnid=41r3n4UY4IdwWM:&amp;tbnh=57&amp;tbnw=150&amp;prev=/images%3Fq%3Dswitch%26gbv%3D2%26hl%3Des" TargetMode="External"/><Relationship Id="rId4" Type="http://schemas.openxmlformats.org/officeDocument/2006/relationships/hyperlink" Target="http://images.google.com.co/imgres?imgurl=http://www.proredes.com/images/450px-Rack001.jpg&amp;imgrefurl=http://www.proredes.com/sala_servidores.html&amp;usg=__tnauSeWABR_50Z1lVKhqBBGBvv8=&amp;h=600&amp;w=450&amp;sz=61&amp;hl=es&amp;start=21&amp;tbnid=Ge99sJ5g8akKlM:&amp;tbnh=135&amp;tbnw=101&amp;prev=/images%3Fq%3Drack%26as_st%3Dy%26gbv%3D2%26ndsp%3D20%26hl%3Des%26sa%3DN%26start%3D20" TargetMode="External"/><Relationship Id="rId9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Resultado de imagen para data center hd wallpaper">
            <a:extLst>
              <a:ext uri="{FF2B5EF4-FFF2-40B4-BE49-F238E27FC236}">
                <a16:creationId xmlns:a16="http://schemas.microsoft.com/office/drawing/2014/main" id="{B83EA60F-BEDF-4A10-88B9-731C6363C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ADF744-F1F9-4051-A3D5-7628FBCDD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Semestral S.O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1D7E8E-1339-4B66-A24A-F8AB5D7D5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s-PA">
                <a:solidFill>
                  <a:schemeClr val="tx1"/>
                </a:solidFill>
              </a:rPr>
              <a:t>Caso aplicativo </a:t>
            </a:r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F1AD1E-7A60-4890-BD48-A6324A1FB704}"/>
              </a:ext>
            </a:extLst>
          </p:cNvPr>
          <p:cNvSpPr/>
          <p:nvPr/>
        </p:nvSpPr>
        <p:spPr>
          <a:xfrm>
            <a:off x="9515210" y="5393635"/>
            <a:ext cx="2498599" cy="13166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Joel Carrillo </a:t>
            </a:r>
          </a:p>
          <a:p>
            <a:pPr algn="ctr"/>
            <a:r>
              <a:rPr lang="es-PA" dirty="0"/>
              <a:t>Rafael de Hermoso</a:t>
            </a:r>
          </a:p>
          <a:p>
            <a:pPr algn="ctr"/>
            <a:r>
              <a:rPr lang="es-PA" dirty="0"/>
              <a:t>27/11/2018</a:t>
            </a:r>
          </a:p>
        </p:txBody>
      </p:sp>
    </p:spTree>
    <p:extLst>
      <p:ext uri="{BB962C8B-B14F-4D97-AF65-F5344CB8AC3E}">
        <p14:creationId xmlns:p14="http://schemas.microsoft.com/office/powerpoint/2010/main" val="503523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E7F90-F923-4110-A94F-514D176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Fases de Migración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E370613-998C-4D15-885C-EF27C6A0F347}"/>
              </a:ext>
            </a:extLst>
          </p:cNvPr>
          <p:cNvCxnSpPr/>
          <p:nvPr/>
        </p:nvCxnSpPr>
        <p:spPr>
          <a:xfrm>
            <a:off x="3631096" y="3326296"/>
            <a:ext cx="79778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4">
            <a:extLst>
              <a:ext uri="{FF2B5EF4-FFF2-40B4-BE49-F238E27FC236}">
                <a16:creationId xmlns:a16="http://schemas.microsoft.com/office/drawing/2014/main" id="{C53229DC-803D-424E-8DD4-841ECE54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722" y="3404186"/>
            <a:ext cx="14414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1600">
                <a:latin typeface="Gill Sans MT" panose="020B0502020104020203" pitchFamily="34" charset="0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38" name="Rectangle 55">
            <a:extLst>
              <a:ext uri="{FF2B5EF4-FFF2-40B4-BE49-F238E27FC236}">
                <a16:creationId xmlns:a16="http://schemas.microsoft.com/office/drawing/2014/main" id="{E85424F6-5FC7-48DC-8BE1-2CCFEB8A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672" y="3404186"/>
            <a:ext cx="14414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1600">
                <a:latin typeface="Gill Sans MT" panose="020B0502020104020203" pitchFamily="34" charset="0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115E275D-8844-422A-BC1B-9E45A7FF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185" y="3404186"/>
            <a:ext cx="14414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1600">
                <a:latin typeface="Gill Sans MT" panose="020B0502020104020203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0015771D-6A4C-41D9-BB6B-C1426662E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722" y="3807411"/>
            <a:ext cx="14414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1600">
                <a:latin typeface="Gill Sans MT" panose="020B0502020104020203" pitchFamily="34" charset="0"/>
                <a:cs typeface="Arial" panose="020B0604020202020204" pitchFamily="34" charset="0"/>
              </a:rPr>
              <a:t>Servidores Stand Alone</a:t>
            </a:r>
          </a:p>
        </p:txBody>
      </p:sp>
      <p:sp>
        <p:nvSpPr>
          <p:cNvPr id="42" name="Rectangle 60">
            <a:extLst>
              <a:ext uri="{FF2B5EF4-FFF2-40B4-BE49-F238E27FC236}">
                <a16:creationId xmlns:a16="http://schemas.microsoft.com/office/drawing/2014/main" id="{1D38046D-C968-4DF6-8A84-4667F99E0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572" y="3807411"/>
            <a:ext cx="1618558" cy="60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1600" dirty="0">
                <a:latin typeface="Gill Sans MT" panose="020B0502020104020203" pitchFamily="34" charset="0"/>
                <a:cs typeface="Arial" panose="020B0604020202020204" pitchFamily="34" charset="0"/>
              </a:rPr>
              <a:t>Implementación de Blade</a:t>
            </a:r>
          </a:p>
        </p:txBody>
      </p:sp>
      <p:sp>
        <p:nvSpPr>
          <p:cNvPr id="43" name="Rectangle 61">
            <a:extLst>
              <a:ext uri="{FF2B5EF4-FFF2-40B4-BE49-F238E27FC236}">
                <a16:creationId xmlns:a16="http://schemas.microsoft.com/office/drawing/2014/main" id="{22053EC7-EBFB-4DE3-BF48-78CBC03B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185" y="3807411"/>
            <a:ext cx="1441450" cy="36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1600" dirty="0">
                <a:latin typeface="Gill Sans MT" panose="020B0502020104020203" pitchFamily="34" charset="0"/>
                <a:cs typeface="Arial" panose="020B0604020202020204" pitchFamily="34" charset="0"/>
              </a:rPr>
              <a:t>Blade + Sam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725510C-9169-4A56-91FA-56C56092732B}"/>
              </a:ext>
            </a:extLst>
          </p:cNvPr>
          <p:cNvCxnSpPr>
            <a:cxnSpLocks/>
          </p:cNvCxnSpPr>
          <p:nvPr/>
        </p:nvCxnSpPr>
        <p:spPr>
          <a:xfrm>
            <a:off x="4727438" y="2425148"/>
            <a:ext cx="0" cy="90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38CAF86-F88D-4E4A-A7FB-85D68BAC6231}"/>
              </a:ext>
            </a:extLst>
          </p:cNvPr>
          <p:cNvCxnSpPr>
            <a:cxnSpLocks/>
          </p:cNvCxnSpPr>
          <p:nvPr/>
        </p:nvCxnSpPr>
        <p:spPr>
          <a:xfrm>
            <a:off x="7517020" y="2425148"/>
            <a:ext cx="0" cy="90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DABB80B-60BE-4032-8632-E816C82AFD4E}"/>
              </a:ext>
            </a:extLst>
          </p:cNvPr>
          <p:cNvCxnSpPr>
            <a:cxnSpLocks/>
          </p:cNvCxnSpPr>
          <p:nvPr/>
        </p:nvCxnSpPr>
        <p:spPr>
          <a:xfrm>
            <a:off x="9975299" y="2425148"/>
            <a:ext cx="0" cy="90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8" descr="Enclosure_proliant">
            <a:hlinkClick r:id="rId2"/>
            <a:extLst>
              <a:ext uri="{FF2B5EF4-FFF2-40B4-BE49-F238E27FC236}">
                <a16:creationId xmlns:a16="http://schemas.microsoft.com/office/drawing/2014/main" id="{216109F9-3AD6-4817-838E-92976E38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110" y="1516202"/>
            <a:ext cx="863600" cy="8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79">
            <a:extLst>
              <a:ext uri="{FF2B5EF4-FFF2-40B4-BE49-F238E27FC236}">
                <a16:creationId xmlns:a16="http://schemas.microsoft.com/office/drawing/2014/main" id="{8E9AA750-399E-41A9-B01C-E0BB5FA725AB}"/>
              </a:ext>
            </a:extLst>
          </p:cNvPr>
          <p:cNvGrpSpPr>
            <a:grpSpLocks/>
          </p:cNvGrpSpPr>
          <p:nvPr/>
        </p:nvGrpSpPr>
        <p:grpSpPr bwMode="auto">
          <a:xfrm>
            <a:off x="6743838" y="1391583"/>
            <a:ext cx="1441450" cy="1104900"/>
            <a:chOff x="3046" y="1258"/>
            <a:chExt cx="908" cy="696"/>
          </a:xfrm>
        </p:grpSpPr>
        <p:pic>
          <p:nvPicPr>
            <p:cNvPr id="52" name="Picture 18" descr="450px-Rack001">
              <a:hlinkClick r:id="rId4"/>
              <a:extLst>
                <a:ext uri="{FF2B5EF4-FFF2-40B4-BE49-F238E27FC236}">
                  <a16:creationId xmlns:a16="http://schemas.microsoft.com/office/drawing/2014/main" id="{977E90C3-05F4-48F2-B0DD-988534D83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1258"/>
              <a:ext cx="373" cy="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9" descr="1347328-9698">
              <a:hlinkClick r:id="rId6"/>
              <a:extLst>
                <a:ext uri="{FF2B5EF4-FFF2-40B4-BE49-F238E27FC236}">
                  <a16:creationId xmlns:a16="http://schemas.microsoft.com/office/drawing/2014/main" id="{7EA38338-5EE5-46C8-9060-44C049C59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" y="1824"/>
              <a:ext cx="454" cy="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2" descr="HP%2520MEDIASMART%2520SERVER%2520EX470%2520LEFT">
              <a:hlinkClick r:id="rId8"/>
              <a:extLst>
                <a:ext uri="{FF2B5EF4-FFF2-40B4-BE49-F238E27FC236}">
                  <a16:creationId xmlns:a16="http://schemas.microsoft.com/office/drawing/2014/main" id="{EEB7E379-CE76-4419-B90C-088438527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6963" r="9241" b="6274"/>
            <a:stretch>
              <a:fillRect/>
            </a:stretch>
          </p:blipFill>
          <p:spPr bwMode="auto">
            <a:xfrm>
              <a:off x="3273" y="1394"/>
              <a:ext cx="184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3" descr="HP%2520MEDIASMART%2520SERVER%2520EX470%2520LEFT">
              <a:hlinkClick r:id="rId8"/>
              <a:extLst>
                <a:ext uri="{FF2B5EF4-FFF2-40B4-BE49-F238E27FC236}">
                  <a16:creationId xmlns:a16="http://schemas.microsoft.com/office/drawing/2014/main" id="{09EA9376-7421-44F9-9279-1729E3663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6963" r="9241" b="6274"/>
            <a:stretch>
              <a:fillRect/>
            </a:stretch>
          </p:blipFill>
          <p:spPr bwMode="auto">
            <a:xfrm>
              <a:off x="3046" y="1304"/>
              <a:ext cx="184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4" descr="HP%2520MEDIASMART%2520SERVER%2520EX470%2520LEFT">
              <a:hlinkClick r:id="rId8"/>
              <a:extLst>
                <a:ext uri="{FF2B5EF4-FFF2-40B4-BE49-F238E27FC236}">
                  <a16:creationId xmlns:a16="http://schemas.microsoft.com/office/drawing/2014/main" id="{DFDA7CEC-4A2E-48AA-909A-8148E988A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6963" r="9241" b="6274"/>
            <a:stretch>
              <a:fillRect/>
            </a:stretch>
          </p:blipFill>
          <p:spPr bwMode="auto">
            <a:xfrm>
              <a:off x="3137" y="1485"/>
              <a:ext cx="184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Line 48">
              <a:extLst>
                <a:ext uri="{FF2B5EF4-FFF2-40B4-BE49-F238E27FC236}">
                  <a16:creationId xmlns:a16="http://schemas.microsoft.com/office/drawing/2014/main" id="{1A882B93-4853-4781-94E2-D1F39DC5E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1752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</p:grpSp>
      <p:grpSp>
        <p:nvGrpSpPr>
          <p:cNvPr id="58" name="Group 78">
            <a:extLst>
              <a:ext uri="{FF2B5EF4-FFF2-40B4-BE49-F238E27FC236}">
                <a16:creationId xmlns:a16="http://schemas.microsoft.com/office/drawing/2014/main" id="{EFC0E6AF-644B-4E99-B21A-DFF70D7668C8}"/>
              </a:ext>
            </a:extLst>
          </p:cNvPr>
          <p:cNvGrpSpPr>
            <a:grpSpLocks/>
          </p:cNvGrpSpPr>
          <p:nvPr/>
        </p:nvGrpSpPr>
        <p:grpSpPr bwMode="auto">
          <a:xfrm>
            <a:off x="3614808" y="1607483"/>
            <a:ext cx="2282825" cy="1101725"/>
            <a:chOff x="975" y="1253"/>
            <a:chExt cx="1438" cy="694"/>
          </a:xfrm>
        </p:grpSpPr>
        <p:pic>
          <p:nvPicPr>
            <p:cNvPr id="59" name="Picture 30" descr="HP%2520MEDIASMART%2520SERVER%2520EX470%2520LEFT">
              <a:hlinkClick r:id="rId8"/>
              <a:extLst>
                <a:ext uri="{FF2B5EF4-FFF2-40B4-BE49-F238E27FC236}">
                  <a16:creationId xmlns:a16="http://schemas.microsoft.com/office/drawing/2014/main" id="{4FA82E2F-D4FD-4A72-A41F-2335C33BC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6963" r="9241" b="6274"/>
            <a:stretch>
              <a:fillRect/>
            </a:stretch>
          </p:blipFill>
          <p:spPr bwMode="auto">
            <a:xfrm>
              <a:off x="975" y="1343"/>
              <a:ext cx="184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9" descr="HP%2520MEDIASMART%2520SERVER%2520EX470%2520LEFT">
              <a:hlinkClick r:id="rId8"/>
              <a:extLst>
                <a:ext uri="{FF2B5EF4-FFF2-40B4-BE49-F238E27FC236}">
                  <a16:creationId xmlns:a16="http://schemas.microsoft.com/office/drawing/2014/main" id="{C07E39FF-3341-46F5-BB29-4A771F09B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6963" r="9241" b="6274"/>
            <a:stretch>
              <a:fillRect/>
            </a:stretch>
          </p:blipFill>
          <p:spPr bwMode="auto">
            <a:xfrm>
              <a:off x="1655" y="1343"/>
              <a:ext cx="184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7" descr="HP%2520MEDIASMART%2520SERVER%2520EX470%2520LEFT">
              <a:hlinkClick r:id="rId8"/>
              <a:extLst>
                <a:ext uri="{FF2B5EF4-FFF2-40B4-BE49-F238E27FC236}">
                  <a16:creationId xmlns:a16="http://schemas.microsoft.com/office/drawing/2014/main" id="{291CC348-4368-416A-8004-999027765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6963" r="9241" b="6274"/>
            <a:stretch>
              <a:fillRect/>
            </a:stretch>
          </p:blipFill>
          <p:spPr bwMode="auto">
            <a:xfrm>
              <a:off x="1201" y="1253"/>
              <a:ext cx="184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8" descr="HP%2520MEDIASMART%2520SERVER%2520EX470%2520LEFT">
              <a:hlinkClick r:id="rId8"/>
              <a:extLst>
                <a:ext uri="{FF2B5EF4-FFF2-40B4-BE49-F238E27FC236}">
                  <a16:creationId xmlns:a16="http://schemas.microsoft.com/office/drawing/2014/main" id="{AA2A8ADD-8B5C-4F95-BF84-14D8EEC25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6963" r="9241" b="6274"/>
            <a:stretch>
              <a:fillRect/>
            </a:stretch>
          </p:blipFill>
          <p:spPr bwMode="auto">
            <a:xfrm>
              <a:off x="1428" y="1253"/>
              <a:ext cx="184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4" descr="switch">
              <a:hlinkClick r:id="rId10"/>
              <a:extLst>
                <a:ext uri="{FF2B5EF4-FFF2-40B4-BE49-F238E27FC236}">
                  <a16:creationId xmlns:a16="http://schemas.microsoft.com/office/drawing/2014/main" id="{2C2D7F50-147F-4885-BF32-1AB6C44C1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1396"/>
              <a:ext cx="499" cy="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5" descr="Image2968">
              <a:extLst>
                <a:ext uri="{FF2B5EF4-FFF2-40B4-BE49-F238E27FC236}">
                  <a16:creationId xmlns:a16="http://schemas.microsoft.com/office/drawing/2014/main" id="{74B4839B-FD7A-4ECF-A900-A76DE1997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" y="1609"/>
              <a:ext cx="453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1" descr="HP%2520MEDIASMART%2520SERVER%2520EX470%2520LEFT">
              <a:hlinkClick r:id="rId8"/>
              <a:extLst>
                <a:ext uri="{FF2B5EF4-FFF2-40B4-BE49-F238E27FC236}">
                  <a16:creationId xmlns:a16="http://schemas.microsoft.com/office/drawing/2014/main" id="{AC22DBA2-2044-418D-AA3D-C75B5F003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6963" r="9241" b="6274"/>
            <a:stretch>
              <a:fillRect/>
            </a:stretch>
          </p:blipFill>
          <p:spPr bwMode="auto">
            <a:xfrm>
              <a:off x="1065" y="1434"/>
              <a:ext cx="184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5" descr="HP%2520MEDIASMART%2520SERVER%2520EX470%2520LEFT">
              <a:hlinkClick r:id="rId8"/>
              <a:extLst>
                <a:ext uri="{FF2B5EF4-FFF2-40B4-BE49-F238E27FC236}">
                  <a16:creationId xmlns:a16="http://schemas.microsoft.com/office/drawing/2014/main" id="{C195E6E8-FA2D-47EF-8207-F8A3DEE4E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6963" r="9241" b="6274"/>
            <a:stretch>
              <a:fillRect/>
            </a:stretch>
          </p:blipFill>
          <p:spPr bwMode="auto">
            <a:xfrm>
              <a:off x="1290" y="1434"/>
              <a:ext cx="184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6" descr="HP%2520MEDIASMART%2520SERVER%2520EX470%2520LEFT">
              <a:hlinkClick r:id="rId8"/>
              <a:extLst>
                <a:ext uri="{FF2B5EF4-FFF2-40B4-BE49-F238E27FC236}">
                  <a16:creationId xmlns:a16="http://schemas.microsoft.com/office/drawing/2014/main" id="{9C7BE0D9-906A-4FE1-975A-3E1916D77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6963" r="9241" b="6274"/>
            <a:stretch>
              <a:fillRect/>
            </a:stretch>
          </p:blipFill>
          <p:spPr bwMode="auto">
            <a:xfrm>
              <a:off x="1519" y="1434"/>
              <a:ext cx="184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Line 46">
              <a:extLst>
                <a:ext uri="{FF2B5EF4-FFF2-40B4-BE49-F238E27FC236}">
                  <a16:creationId xmlns:a16="http://schemas.microsoft.com/office/drawing/2014/main" id="{67D5CFE8-2867-4B86-A8BB-063E200DD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8" y="1480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69" name="Line 47">
              <a:extLst>
                <a:ext uri="{FF2B5EF4-FFF2-40B4-BE49-F238E27FC236}">
                  <a16:creationId xmlns:a16="http://schemas.microsoft.com/office/drawing/2014/main" id="{9EAED863-1F92-49FA-8C90-36CD1E745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52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</p:grpSp>
      <p:sp>
        <p:nvSpPr>
          <p:cNvPr id="70" name="Rectangle 20">
            <a:extLst>
              <a:ext uri="{FF2B5EF4-FFF2-40B4-BE49-F238E27FC236}">
                <a16:creationId xmlns:a16="http://schemas.microsoft.com/office/drawing/2014/main" id="{E37BCE79-22E1-481C-9013-43469CD3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047" y="770537"/>
            <a:ext cx="2947482" cy="422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Situación Inicial</a:t>
            </a:r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CF07D91E-A898-4DF8-A978-B05DE07E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175" y="776373"/>
            <a:ext cx="1650494" cy="422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Fase I</a:t>
            </a:r>
          </a:p>
        </p:txBody>
      </p:sp>
      <p:sp>
        <p:nvSpPr>
          <p:cNvPr id="72" name="Rectangle 20">
            <a:extLst>
              <a:ext uri="{FF2B5EF4-FFF2-40B4-BE49-F238E27FC236}">
                <a16:creationId xmlns:a16="http://schemas.microsoft.com/office/drawing/2014/main" id="{97CD7371-AE0D-4045-B5C2-26968243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9663" y="726958"/>
            <a:ext cx="1650494" cy="422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Fase II</a:t>
            </a:r>
          </a:p>
        </p:txBody>
      </p:sp>
    </p:spTree>
    <p:extLst>
      <p:ext uri="{BB962C8B-B14F-4D97-AF65-F5344CB8AC3E}">
        <p14:creationId xmlns:p14="http://schemas.microsoft.com/office/powerpoint/2010/main" val="40681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2" grpId="0"/>
      <p:bldP spid="43" grpId="0"/>
      <p:bldP spid="70" grpId="0" animBg="1"/>
      <p:bldP spid="71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580D7-C0B5-4A1B-8E49-AD6693B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Recuperación de servidores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4FDA2635-0CFF-4A8B-AC5D-2C563E6F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818" y="2353227"/>
            <a:ext cx="3744912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PA" sz="1600" dirty="0">
                <a:latin typeface="Corbel (Cuerpo)"/>
              </a:rPr>
              <a:t>Llamar al soporte del proveedor.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PA" sz="1600" dirty="0">
                <a:latin typeface="Corbel (Cuerpo)"/>
              </a:rPr>
              <a:t>Comprar e instalar repuestos.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PA" sz="1600" dirty="0">
                <a:latin typeface="Corbel (Cuerpo)"/>
              </a:rPr>
              <a:t>Reinstalar el sistema operativo.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PA" sz="1600" dirty="0">
                <a:latin typeface="Corbel (Cuerpo)"/>
              </a:rPr>
              <a:t>Reinstalar la aplicación.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PA" sz="1600" dirty="0">
                <a:latin typeface="Corbel (Cuerpo)"/>
              </a:rPr>
              <a:t>Configurar.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PA" sz="1600" dirty="0">
                <a:latin typeface="Corbel (Cuerpo)"/>
              </a:rPr>
              <a:t>Probar conectividad.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F171CF8B-4DCB-4723-9B89-B32674AB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530" y="2359577"/>
            <a:ext cx="37449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PA" sz="1600" dirty="0">
                <a:latin typeface="Corbel (Cuerpo)"/>
              </a:rPr>
              <a:t>Restaurar la imagen del servidor.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PA" sz="1600" dirty="0">
                <a:latin typeface="Corbel (Cuerpo)"/>
              </a:rPr>
              <a:t>Configurar.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PA" sz="1600" dirty="0">
                <a:latin typeface="Corbel (Cuerpo)"/>
              </a:rPr>
              <a:t>Apuntar a la base de datos.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6FB80CB5-A164-4774-961E-D7FBACFC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893" y="960990"/>
            <a:ext cx="8137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3888" indent="-166688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CO" altLang="es-PA" dirty="0">
                <a:latin typeface="Corbel (Cuerpo)"/>
              </a:rPr>
              <a:t>La recuperación de un servidor virtual en caso de falla de hardware también presenta ventajas en comparación con la recuperación de un servidor físico: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69759F5E-BFBA-4DA1-81FD-D494BDDBA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205" y="5897010"/>
            <a:ext cx="2305050" cy="388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PA" b="1" i="1" dirty="0">
                <a:solidFill>
                  <a:srgbClr val="FF3300"/>
                </a:solidFill>
                <a:highlight>
                  <a:srgbClr val="FFFF00"/>
                </a:highlight>
                <a:latin typeface="Gill Sans MT" panose="020B0502020104020203" pitchFamily="34" charset="0"/>
                <a:cs typeface="Arial" panose="020B0604020202020204" pitchFamily="34" charset="0"/>
              </a:rPr>
              <a:t>Ahorro del 94%</a:t>
            </a:r>
            <a:endParaRPr lang="es-ES" altLang="es-PA" b="1" i="1" dirty="0">
              <a:solidFill>
                <a:srgbClr val="FF3300"/>
              </a:solidFill>
              <a:highlight>
                <a:srgbClr val="FFFF00"/>
              </a:highlight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E9DD6954-26CA-4646-9287-DC6270FF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255" y="1779908"/>
            <a:ext cx="2947482" cy="422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Servidor convencional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B2E93CB0-51B4-42DF-B08F-5D54B6C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261" y="1769254"/>
            <a:ext cx="2947482" cy="422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Servidor Virtualizado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034B61C7-F04F-4D1A-BB61-F170B73C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244" y="4612234"/>
            <a:ext cx="2947482" cy="4220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Tiempo: 2 días min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D2514B4-1DDA-48AD-9D9D-C1F1757FF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330" y="4332222"/>
            <a:ext cx="2947482" cy="4220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Tempo: 1 hora </a:t>
            </a:r>
            <a:r>
              <a:rPr lang="es-ES_tradnl" altLang="es-PA" sz="2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max</a:t>
            </a:r>
            <a:endParaRPr lang="es-ES_tradnl" altLang="es-PA" sz="2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0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 animBg="1"/>
      <p:bldP spid="23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F1C57-5DF1-431F-B578-1658CD29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Fase III: Replicar la infraestructura para continuidad de negocio</a:t>
            </a:r>
            <a:br>
              <a:rPr lang="es-PA" dirty="0"/>
            </a:br>
            <a:endParaRPr lang="es-P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D71548-3A66-4A45-A76E-5DBF8C911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826" y="1123837"/>
            <a:ext cx="8137525" cy="5909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50000"/>
              </a:spcBef>
              <a:buFontTx/>
              <a:buNone/>
            </a:pPr>
            <a:r>
              <a:rPr lang="es-CO" altLang="es-PA" sz="1800" dirty="0">
                <a:latin typeface="Gill Sans MT" panose="020B0502020104020203" pitchFamily="34" charset="0"/>
              </a:rPr>
              <a:t>Se replicó la infraestructura de la base principal de producción en el sitio alterno, para contar con el mismo hardware y software.</a:t>
            </a:r>
          </a:p>
        </p:txBody>
      </p:sp>
      <p:pic>
        <p:nvPicPr>
          <p:cNvPr id="8194" name="Picture 2" descr="Imagen relacionada">
            <a:extLst>
              <a:ext uri="{FF2B5EF4-FFF2-40B4-BE49-F238E27FC236}">
                <a16:creationId xmlns:a16="http://schemas.microsoft.com/office/drawing/2014/main" id="{AAC00805-DFA6-4BFE-AD99-2DE0D126B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157" y="1970847"/>
            <a:ext cx="7380719" cy="38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5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6C279-6A7D-4CF6-AC51-93E8F1EE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73377" cy="4601183"/>
          </a:xfrm>
        </p:spPr>
        <p:txBody>
          <a:bodyPr/>
          <a:lstStyle/>
          <a:p>
            <a:r>
              <a:rPr lang="es-CO" altLang="es-PA" dirty="0">
                <a:latin typeface="Gill Sans MT" panose="020B0502020104020203" pitchFamily="34" charset="0"/>
              </a:rPr>
              <a:t>Virtualizar </a:t>
            </a:r>
            <a:br>
              <a:rPr lang="es-CO" altLang="es-PA" dirty="0">
                <a:latin typeface="Gill Sans MT" panose="020B0502020104020203" pitchFamily="34" charset="0"/>
              </a:rPr>
            </a:br>
            <a:r>
              <a:rPr lang="es-CO" altLang="es-PA" dirty="0">
                <a:latin typeface="Gill Sans MT" panose="020B0502020104020203" pitchFamily="34" charset="0"/>
              </a:rPr>
              <a:t>el almacenamiento</a:t>
            </a:r>
            <a:br>
              <a:rPr lang="es-CO" altLang="es-PA" dirty="0">
                <a:latin typeface="Gill Sans MT" panose="020B0502020104020203" pitchFamily="34" charset="0"/>
              </a:rPr>
            </a:br>
            <a:endParaRPr lang="es-PA" dirty="0"/>
          </a:p>
        </p:txBody>
      </p:sp>
      <p:pic>
        <p:nvPicPr>
          <p:cNvPr id="6" name="Picture 7" descr="virtualization">
            <a:extLst>
              <a:ext uri="{FF2B5EF4-FFF2-40B4-BE49-F238E27FC236}">
                <a16:creationId xmlns:a16="http://schemas.microsoft.com/office/drawing/2014/main" id="{23E92DA0-31F3-47FC-B172-B25D3791E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106" y="1593229"/>
            <a:ext cx="7596187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A94E662-6291-4436-882A-BEB0669A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380" y="5264771"/>
            <a:ext cx="7632700" cy="5909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50000"/>
              </a:spcBef>
              <a:buFontTx/>
              <a:buNone/>
            </a:pPr>
            <a:r>
              <a:rPr lang="es-CO" altLang="es-PA" sz="1800" dirty="0">
                <a:solidFill>
                  <a:schemeClr val="tx1"/>
                </a:solidFill>
                <a:latin typeface="Corbel (Cuerpo)"/>
              </a:rPr>
              <a:t>Múltiples dispositivos físicos de almacenamiento se ven como un dispositivo virtual único que puede ser administrado centralmente.</a:t>
            </a:r>
          </a:p>
        </p:txBody>
      </p:sp>
    </p:spTree>
    <p:extLst>
      <p:ext uri="{BB962C8B-B14F-4D97-AF65-F5344CB8AC3E}">
        <p14:creationId xmlns:p14="http://schemas.microsoft.com/office/powerpoint/2010/main" val="222691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4C507-D6E9-4D66-B4D4-59498994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RAID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6C10D-3FA5-4EE3-925D-01DA5328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720066"/>
          </a:xfrm>
        </p:spPr>
        <p:txBody>
          <a:bodyPr/>
          <a:lstStyle/>
          <a:p>
            <a:r>
              <a:rPr lang="es-PA" dirty="0"/>
              <a:t>En  términos  generales  y  partiendo  de  su  acrónimo  en  ingles </a:t>
            </a:r>
            <a:r>
              <a:rPr lang="es-PA" dirty="0" err="1"/>
              <a:t>Redundant</a:t>
            </a:r>
            <a:r>
              <a:rPr lang="es-PA" dirty="0"/>
              <a:t> Array  </a:t>
            </a:r>
            <a:r>
              <a:rPr lang="es-PA" dirty="0" err="1"/>
              <a:t>of</a:t>
            </a:r>
            <a:r>
              <a:rPr lang="es-PA" dirty="0"/>
              <a:t> </a:t>
            </a:r>
            <a:r>
              <a:rPr lang="es-PA" dirty="0" err="1"/>
              <a:t>Independent</a:t>
            </a:r>
            <a:r>
              <a:rPr lang="es-PA" dirty="0"/>
              <a:t> Disks  (RAID) es  un  sistema  que permite  combinar  el  almacenamiento  de  un  grupo  de  dispositivos independientes,  en  una  única  unidad  virtual  de  almacenamiento  o múltiples unidades virtuales.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0CFBEE2-AD6D-4124-A199-9B8CFFC64D2A}"/>
              </a:ext>
            </a:extLst>
          </p:cNvPr>
          <p:cNvSpPr txBox="1">
            <a:spLocks/>
          </p:cNvSpPr>
          <p:nvPr/>
        </p:nvSpPr>
        <p:spPr>
          <a:xfrm>
            <a:off x="3597599" y="2888974"/>
            <a:ext cx="7315200" cy="251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A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2C77F91-051B-43FD-A1F1-AD072653C670}"/>
              </a:ext>
            </a:extLst>
          </p:cNvPr>
          <p:cNvSpPr/>
          <p:nvPr/>
        </p:nvSpPr>
        <p:spPr>
          <a:xfrm>
            <a:off x="4081670" y="4399722"/>
            <a:ext cx="75007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sz="2000" dirty="0">
                <a:solidFill>
                  <a:schemeClr val="tx2"/>
                </a:solidFill>
              </a:rPr>
              <a:t>Uno de los beneficios de RAID es la posibilidad de manejar fallas  en  los  dispositivos  sin  detener  el  sistema  de almacenamiento  y  sin  intervención  de  un  administrador (redundancia) </a:t>
            </a:r>
          </a:p>
          <a:p>
            <a:r>
              <a:rPr lang="es-PA" sz="2000" dirty="0">
                <a:solidFill>
                  <a:schemeClr val="tx2"/>
                </a:solidFill>
              </a:rPr>
              <a:t>●Un  RAID  </a:t>
            </a:r>
            <a:r>
              <a:rPr lang="es-PA" sz="2000" dirty="0" err="1">
                <a:solidFill>
                  <a:schemeClr val="tx2"/>
                </a:solidFill>
              </a:rPr>
              <a:t>pre-configurado</a:t>
            </a:r>
            <a:r>
              <a:rPr lang="es-PA" sz="2000" dirty="0">
                <a:solidFill>
                  <a:schemeClr val="tx2"/>
                </a:solidFill>
              </a:rPr>
              <a:t>  con  los  dispositivos  necesarios, puede recuperarse de una falla por si mismo.</a:t>
            </a:r>
          </a:p>
          <a:p>
            <a:r>
              <a:rPr lang="es-PA" sz="2000" dirty="0">
                <a:solidFill>
                  <a:schemeClr val="tx2"/>
                </a:solidFill>
              </a:rPr>
              <a:t>●En  este  sentido  es  importante  revisar  los  siguientes conceptos:–Modo de degradación–</a:t>
            </a:r>
            <a:r>
              <a:rPr lang="es-PA" sz="2000" dirty="0" err="1">
                <a:solidFill>
                  <a:schemeClr val="tx2"/>
                </a:solidFill>
              </a:rPr>
              <a:t>hot</a:t>
            </a:r>
            <a:r>
              <a:rPr lang="es-PA" sz="2000" dirty="0">
                <a:solidFill>
                  <a:schemeClr val="tx2"/>
                </a:solidFill>
              </a:rPr>
              <a:t> </a:t>
            </a:r>
            <a:r>
              <a:rPr lang="es-PA" sz="2000" dirty="0" err="1">
                <a:solidFill>
                  <a:schemeClr val="tx2"/>
                </a:solidFill>
              </a:rPr>
              <a:t>spares</a:t>
            </a:r>
            <a:r>
              <a:rPr lang="es-PA" sz="2000" dirty="0">
                <a:solidFill>
                  <a:schemeClr val="tx2"/>
                </a:solidFill>
              </a:rPr>
              <a:t>–</a:t>
            </a:r>
            <a:r>
              <a:rPr lang="es-PA" sz="2000" dirty="0" err="1">
                <a:solidFill>
                  <a:schemeClr val="tx2"/>
                </a:solidFill>
              </a:rPr>
              <a:t>hot</a:t>
            </a:r>
            <a:r>
              <a:rPr lang="es-PA" sz="2000" dirty="0">
                <a:solidFill>
                  <a:schemeClr val="tx2"/>
                </a:solidFill>
              </a:rPr>
              <a:t> swap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645855-E4A6-4EF2-91B1-2378BD4AF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7" t="42122" r="42282" b="44344"/>
          <a:stretch/>
        </p:blipFill>
        <p:spPr>
          <a:xfrm>
            <a:off x="4154923" y="2584174"/>
            <a:ext cx="7029545" cy="14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2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56CFE2-C456-4AD7-AA42-9D2DF37BD4C9}"/>
              </a:ext>
            </a:extLst>
          </p:cNvPr>
          <p:cNvSpPr/>
          <p:nvPr/>
        </p:nvSpPr>
        <p:spPr>
          <a:xfrm>
            <a:off x="609599" y="289679"/>
            <a:ext cx="100584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>
                <a:solidFill>
                  <a:schemeClr val="tx2"/>
                </a:solidFill>
              </a:rPr>
              <a:t>Mayor  rendimiento  y  confiabilidad  mediante  lectura/escritura simultanea  de  datos  en  múltiples  dispositivos  (físicos  o virtuales). Recordando que:</a:t>
            </a:r>
          </a:p>
          <a:p>
            <a:r>
              <a:rPr lang="es-PA" dirty="0">
                <a:solidFill>
                  <a:schemeClr val="tx2"/>
                </a:solidFill>
              </a:rPr>
              <a:t>●Dispositivos </a:t>
            </a:r>
            <a:r>
              <a:rPr lang="es-PA" dirty="0" err="1">
                <a:solidFill>
                  <a:schemeClr val="tx2"/>
                </a:solidFill>
              </a:rPr>
              <a:t>físicosDispositivos</a:t>
            </a:r>
            <a:r>
              <a:rPr lang="es-PA" dirty="0">
                <a:solidFill>
                  <a:schemeClr val="tx2"/>
                </a:solidFill>
              </a:rPr>
              <a:t> físicos →</a:t>
            </a:r>
          </a:p>
          <a:p>
            <a:r>
              <a:rPr lang="es-PA" dirty="0">
                <a:solidFill>
                  <a:schemeClr val="tx2"/>
                </a:solidFill>
              </a:rPr>
              <a:t> </a:t>
            </a:r>
            <a:r>
              <a:rPr lang="es-PA" dirty="0" err="1">
                <a:solidFill>
                  <a:schemeClr val="tx2"/>
                </a:solidFill>
              </a:rPr>
              <a:t>ej</a:t>
            </a:r>
            <a:r>
              <a:rPr lang="es-PA" dirty="0">
                <a:solidFill>
                  <a:schemeClr val="tx2"/>
                </a:solidFill>
              </a:rPr>
              <a:t>: Grupo de discos duros</a:t>
            </a:r>
          </a:p>
          <a:p>
            <a:r>
              <a:rPr lang="es-PA" dirty="0">
                <a:solidFill>
                  <a:schemeClr val="tx2"/>
                </a:solidFill>
              </a:rPr>
              <a:t>●Dispositivos  </a:t>
            </a:r>
            <a:r>
              <a:rPr lang="es-PA" dirty="0" err="1">
                <a:solidFill>
                  <a:schemeClr val="tx2"/>
                </a:solidFill>
              </a:rPr>
              <a:t>virtualesDispositivos</a:t>
            </a:r>
            <a:r>
              <a:rPr lang="es-PA" dirty="0">
                <a:solidFill>
                  <a:schemeClr val="tx2"/>
                </a:solidFill>
              </a:rPr>
              <a:t>  virtuales  → </a:t>
            </a:r>
          </a:p>
          <a:p>
            <a:r>
              <a:rPr lang="es-PA" dirty="0">
                <a:solidFill>
                  <a:schemeClr val="tx2"/>
                </a:solidFill>
              </a:rPr>
              <a:t> </a:t>
            </a:r>
            <a:r>
              <a:rPr lang="es-PA" dirty="0" err="1">
                <a:solidFill>
                  <a:schemeClr val="tx2"/>
                </a:solidFill>
              </a:rPr>
              <a:t>ej</a:t>
            </a:r>
            <a:r>
              <a:rPr lang="es-PA" dirty="0">
                <a:solidFill>
                  <a:schemeClr val="tx2"/>
                </a:solidFill>
              </a:rPr>
              <a:t>:  Particiones  en  un  grupo  de discos que </a:t>
            </a:r>
          </a:p>
          <a:p>
            <a:r>
              <a:rPr lang="es-PA" dirty="0">
                <a:solidFill>
                  <a:schemeClr val="tx2"/>
                </a:solidFill>
              </a:rPr>
              <a:t>podrían ser:</a:t>
            </a:r>
          </a:p>
          <a:p>
            <a:r>
              <a:rPr lang="es-PA" dirty="0">
                <a:solidFill>
                  <a:schemeClr val="tx2"/>
                </a:solidFill>
              </a:rPr>
              <a:t>–En un grupo completo   </a:t>
            </a:r>
          </a:p>
          <a:p>
            <a:r>
              <a:rPr lang="es-PA" dirty="0">
                <a:solidFill>
                  <a:schemeClr val="tx2"/>
                </a:solidFill>
              </a:rPr>
              <a:t>–En mas de un grupo</a:t>
            </a:r>
          </a:p>
          <a:p>
            <a:r>
              <a:rPr lang="es-PA" dirty="0">
                <a:solidFill>
                  <a:schemeClr val="tx2"/>
                </a:solidFill>
              </a:rPr>
              <a:t>–En parte de un grupo</a:t>
            </a:r>
          </a:p>
          <a:p>
            <a:r>
              <a:rPr lang="es-PA" dirty="0">
                <a:solidFill>
                  <a:schemeClr val="tx2"/>
                </a:solidFill>
              </a:rPr>
              <a:t>–En parte de mas de un grupo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52EC30C-5301-451B-8E2D-B45EDC6808D0}"/>
              </a:ext>
            </a:extLst>
          </p:cNvPr>
          <p:cNvSpPr/>
          <p:nvPr/>
        </p:nvSpPr>
        <p:spPr>
          <a:xfrm>
            <a:off x="609599" y="3429000"/>
            <a:ext cx="84151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>
                <a:solidFill>
                  <a:schemeClr val="tx2"/>
                </a:solidFill>
              </a:rPr>
              <a:t> ●Diferentes  esquemas  de  lectura/escritura  conocidos como niveles (RAID </a:t>
            </a:r>
            <a:r>
              <a:rPr lang="es-PA" dirty="0" err="1">
                <a:solidFill>
                  <a:schemeClr val="tx2"/>
                </a:solidFill>
              </a:rPr>
              <a:t>levels</a:t>
            </a:r>
            <a:r>
              <a:rPr lang="es-PA" dirty="0">
                <a:solidFill>
                  <a:schemeClr val="tx2"/>
                </a:solidFill>
              </a:rPr>
              <a:t>).</a:t>
            </a:r>
          </a:p>
          <a:p>
            <a:endParaRPr lang="es-PA" dirty="0">
              <a:solidFill>
                <a:schemeClr val="tx2"/>
              </a:solidFill>
            </a:endParaRPr>
          </a:p>
          <a:p>
            <a:r>
              <a:rPr lang="es-PA" dirty="0">
                <a:solidFill>
                  <a:schemeClr val="tx2"/>
                </a:solidFill>
              </a:rPr>
              <a:t> ●El nivel a elegir depende de necesidades en cuanto a:</a:t>
            </a:r>
          </a:p>
          <a:p>
            <a:r>
              <a:rPr lang="es-PA" dirty="0">
                <a:solidFill>
                  <a:schemeClr val="tx2"/>
                </a:solidFill>
              </a:rPr>
              <a:t> –Rendimiento y redundancia</a:t>
            </a:r>
          </a:p>
          <a:p>
            <a:r>
              <a:rPr lang="es-PA" dirty="0">
                <a:solidFill>
                  <a:schemeClr val="tx2"/>
                </a:solidFill>
              </a:rPr>
              <a:t>–Costos de hardware</a:t>
            </a:r>
          </a:p>
          <a:p>
            <a:r>
              <a:rPr lang="es-PA" dirty="0">
                <a:solidFill>
                  <a:schemeClr val="tx2"/>
                </a:solidFill>
              </a:rPr>
              <a:t>–Capacidad almacenamiento (escalabilidad).</a:t>
            </a:r>
          </a:p>
          <a:p>
            <a:endParaRPr lang="es-PA" dirty="0">
              <a:solidFill>
                <a:schemeClr val="tx2"/>
              </a:solidFill>
            </a:endParaRPr>
          </a:p>
          <a:p>
            <a:r>
              <a:rPr lang="es-PA" dirty="0">
                <a:solidFill>
                  <a:schemeClr val="tx2"/>
                </a:solidFill>
              </a:rPr>
              <a:t> ●Soluciones de RAID pueden estar basadas en </a:t>
            </a:r>
            <a:r>
              <a:rPr lang="es-PA" dirty="0" err="1">
                <a:solidFill>
                  <a:schemeClr val="tx2"/>
                </a:solidFill>
              </a:rPr>
              <a:t>hardwareespecializado</a:t>
            </a:r>
            <a:r>
              <a:rPr lang="es-PA" dirty="0">
                <a:solidFill>
                  <a:schemeClr val="tx2"/>
                </a:solidFill>
              </a:rPr>
              <a:t> o herramientas de software.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9B1C988-0387-4320-B043-51C43DAC1AFD}"/>
              </a:ext>
            </a:extLst>
          </p:cNvPr>
          <p:cNvSpPr/>
          <p:nvPr/>
        </p:nvSpPr>
        <p:spPr>
          <a:xfrm>
            <a:off x="0" y="6252937"/>
            <a:ext cx="12192000" cy="60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11266" name="Picture 2" descr="Resultado de imagen para RAID server diagram">
            <a:extLst>
              <a:ext uri="{FF2B5EF4-FFF2-40B4-BE49-F238E27FC236}">
                <a16:creationId xmlns:a16="http://schemas.microsoft.com/office/drawing/2014/main" id="{59EE6395-94FC-4290-865E-50B4853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64002"/>
            <a:ext cx="6582093" cy="25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0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9E9C4C3-624C-4AF4-82E3-D82428ED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s-PA" b="1" dirty="0"/>
              <a:t> </a:t>
            </a:r>
            <a:r>
              <a:rPr lang="en-US" altLang="es-PA" b="1" dirty="0" err="1"/>
              <a:t>Crear</a:t>
            </a:r>
            <a:r>
              <a:rPr lang="en-US" altLang="es-PA" b="1" dirty="0"/>
              <a:t> PCs </a:t>
            </a:r>
            <a:r>
              <a:rPr lang="en-US" altLang="es-PA" b="1" dirty="0" err="1"/>
              <a:t>virtuales</a:t>
            </a:r>
            <a:br>
              <a:rPr lang="en-US" altLang="es-PA" b="1" dirty="0"/>
            </a:b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8F16989-5377-4D83-8BD1-798401D2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8288">
              <a:spcBef>
                <a:spcPct val="50000"/>
              </a:spcBef>
            </a:pPr>
            <a:endParaRPr lang="en-US" altLang="es-PA" b="1" dirty="0">
              <a:solidFill>
                <a:srgbClr val="FFFFFF"/>
              </a:solidFill>
            </a:endParaRPr>
          </a:p>
          <a:p>
            <a:pPr marL="268288">
              <a:spcBef>
                <a:spcPct val="50000"/>
              </a:spcBef>
            </a:pPr>
            <a:r>
              <a:rPr lang="en-US" altLang="es-PA" dirty="0" err="1">
                <a:solidFill>
                  <a:srgbClr val="FFFFFF"/>
                </a:solidFill>
              </a:rPr>
              <a:t>Adquirir</a:t>
            </a:r>
            <a:r>
              <a:rPr lang="en-US" altLang="es-PA" dirty="0">
                <a:solidFill>
                  <a:srgbClr val="FFFFFF"/>
                </a:solidFill>
              </a:rPr>
              <a:t> una </a:t>
            </a:r>
            <a:r>
              <a:rPr lang="en-US" altLang="es-PA" dirty="0" err="1">
                <a:solidFill>
                  <a:srgbClr val="FFFFFF"/>
                </a:solidFill>
              </a:rPr>
              <a:t>solución</a:t>
            </a:r>
            <a:r>
              <a:rPr lang="en-US" altLang="es-PA" dirty="0">
                <a:solidFill>
                  <a:srgbClr val="FFFFFF"/>
                </a:solidFill>
              </a:rPr>
              <a:t> para </a:t>
            </a:r>
            <a:r>
              <a:rPr lang="en-US" altLang="es-PA" dirty="0" err="1">
                <a:solidFill>
                  <a:srgbClr val="FFFFFF"/>
                </a:solidFill>
              </a:rPr>
              <a:t>consolidar</a:t>
            </a:r>
            <a:r>
              <a:rPr lang="en-US" altLang="es-PA" dirty="0">
                <a:solidFill>
                  <a:srgbClr val="FFFFFF"/>
                </a:solidFill>
              </a:rPr>
              <a:t> </a:t>
            </a:r>
            <a:r>
              <a:rPr lang="en-US" altLang="es-PA" dirty="0" err="1">
                <a:solidFill>
                  <a:srgbClr val="FFFFFF"/>
                </a:solidFill>
              </a:rPr>
              <a:t>aplicaciones</a:t>
            </a:r>
            <a:r>
              <a:rPr lang="en-US" altLang="es-PA" dirty="0">
                <a:solidFill>
                  <a:srgbClr val="FFFFFF"/>
                </a:solidFill>
              </a:rPr>
              <a:t> </a:t>
            </a:r>
            <a:r>
              <a:rPr lang="en-US" altLang="es-PA" dirty="0" err="1">
                <a:solidFill>
                  <a:srgbClr val="FFFFFF"/>
                </a:solidFill>
              </a:rPr>
              <a:t>cliente</a:t>
            </a:r>
            <a:r>
              <a:rPr lang="en-US" altLang="es-PA" dirty="0">
                <a:solidFill>
                  <a:srgbClr val="FFFFFF"/>
                </a:solidFill>
              </a:rPr>
              <a:t> </a:t>
            </a:r>
            <a:r>
              <a:rPr lang="en-US" altLang="es-PA" dirty="0" err="1">
                <a:solidFill>
                  <a:srgbClr val="FFFFFF"/>
                </a:solidFill>
              </a:rPr>
              <a:t>en</a:t>
            </a:r>
            <a:r>
              <a:rPr lang="en-US" altLang="es-PA" dirty="0">
                <a:solidFill>
                  <a:srgbClr val="FFFFFF"/>
                </a:solidFill>
              </a:rPr>
              <a:t> una </a:t>
            </a:r>
            <a:r>
              <a:rPr lang="en-US" altLang="es-PA" dirty="0" err="1">
                <a:solidFill>
                  <a:srgbClr val="FFFFFF"/>
                </a:solidFill>
              </a:rPr>
              <a:t>granja</a:t>
            </a:r>
            <a:r>
              <a:rPr lang="en-US" altLang="es-PA" dirty="0">
                <a:solidFill>
                  <a:srgbClr val="FFFFFF"/>
                </a:solidFill>
              </a:rPr>
              <a:t> de </a:t>
            </a:r>
            <a:r>
              <a:rPr lang="en-US" altLang="es-PA" dirty="0" err="1">
                <a:solidFill>
                  <a:srgbClr val="FFFFFF"/>
                </a:solidFill>
              </a:rPr>
              <a:t>servidores</a:t>
            </a:r>
            <a:r>
              <a:rPr lang="en-US" altLang="es-PA" dirty="0">
                <a:solidFill>
                  <a:srgbClr val="FFFFFF"/>
                </a:solidFill>
              </a:rPr>
              <a:t> y </a:t>
            </a:r>
            <a:r>
              <a:rPr lang="en-US" altLang="es-PA" dirty="0" err="1">
                <a:solidFill>
                  <a:srgbClr val="FFFFFF"/>
                </a:solidFill>
              </a:rPr>
              <a:t>estaciones</a:t>
            </a:r>
            <a:r>
              <a:rPr lang="en-US" altLang="es-PA" dirty="0">
                <a:solidFill>
                  <a:srgbClr val="FFFFFF"/>
                </a:solidFill>
              </a:rPr>
              <a:t> de </a:t>
            </a:r>
            <a:r>
              <a:rPr lang="en-US" altLang="es-PA" dirty="0" err="1">
                <a:solidFill>
                  <a:srgbClr val="FFFFFF"/>
                </a:solidFill>
              </a:rPr>
              <a:t>trabajo</a:t>
            </a:r>
            <a:r>
              <a:rPr lang="en-US" altLang="es-PA" dirty="0">
                <a:solidFill>
                  <a:srgbClr val="FFFFFF"/>
                </a:solidFill>
              </a:rPr>
              <a:t> </a:t>
            </a:r>
            <a:r>
              <a:rPr lang="en-US" altLang="es-PA" dirty="0" err="1">
                <a:solidFill>
                  <a:srgbClr val="FFFFFF"/>
                </a:solidFill>
              </a:rPr>
              <a:t>livianas</a:t>
            </a:r>
            <a:r>
              <a:rPr lang="en-US" altLang="es-PA" dirty="0">
                <a:solidFill>
                  <a:srgbClr val="FFFFFF"/>
                </a:solidFill>
              </a:rPr>
              <a:t>.</a:t>
            </a:r>
          </a:p>
          <a:p>
            <a:pPr marL="268288">
              <a:spcBef>
                <a:spcPct val="50000"/>
              </a:spcBef>
            </a:pPr>
            <a:r>
              <a:rPr lang="en-US" altLang="es-PA" dirty="0">
                <a:solidFill>
                  <a:srgbClr val="FFFFFF"/>
                </a:solidFill>
              </a:rPr>
              <a:t>Las </a:t>
            </a:r>
            <a:r>
              <a:rPr lang="en-US" altLang="es-PA" dirty="0" err="1">
                <a:solidFill>
                  <a:srgbClr val="FFFFFF"/>
                </a:solidFill>
              </a:rPr>
              <a:t>primera</a:t>
            </a:r>
            <a:r>
              <a:rPr lang="en-US" altLang="es-PA" dirty="0">
                <a:solidFill>
                  <a:srgbClr val="FFFFFF"/>
                </a:solidFill>
              </a:rPr>
              <a:t> </a:t>
            </a:r>
            <a:r>
              <a:rPr lang="en-US" altLang="es-PA" dirty="0" err="1">
                <a:solidFill>
                  <a:srgbClr val="FFFFFF"/>
                </a:solidFill>
              </a:rPr>
              <a:t>fase</a:t>
            </a:r>
            <a:r>
              <a:rPr lang="en-US" altLang="es-PA" dirty="0">
                <a:solidFill>
                  <a:srgbClr val="FFFFFF"/>
                </a:solidFill>
              </a:rPr>
              <a:t> es </a:t>
            </a:r>
            <a:r>
              <a:rPr lang="en-US" altLang="es-PA" dirty="0" err="1">
                <a:solidFill>
                  <a:srgbClr val="FFFFFF"/>
                </a:solidFill>
              </a:rPr>
              <a:t>instalar</a:t>
            </a:r>
            <a:r>
              <a:rPr lang="en-US" altLang="es-PA" dirty="0">
                <a:solidFill>
                  <a:srgbClr val="FFFFFF"/>
                </a:solidFill>
              </a:rPr>
              <a:t> </a:t>
            </a:r>
            <a:r>
              <a:rPr lang="en-US" altLang="es-PA" dirty="0" err="1">
                <a:solidFill>
                  <a:srgbClr val="FFFFFF"/>
                </a:solidFill>
              </a:rPr>
              <a:t>esta</a:t>
            </a:r>
            <a:r>
              <a:rPr lang="en-US" altLang="es-PA" dirty="0">
                <a:solidFill>
                  <a:srgbClr val="FFFFFF"/>
                </a:solidFill>
              </a:rPr>
              <a:t> </a:t>
            </a:r>
            <a:r>
              <a:rPr lang="en-US" altLang="es-PA" dirty="0" err="1">
                <a:solidFill>
                  <a:srgbClr val="FFFFFF"/>
                </a:solidFill>
              </a:rPr>
              <a:t>solución</a:t>
            </a:r>
            <a:r>
              <a:rPr lang="en-US" altLang="es-PA" dirty="0">
                <a:solidFill>
                  <a:srgbClr val="FFFFFF"/>
                </a:solidFill>
              </a:rPr>
              <a:t> </a:t>
            </a:r>
            <a:r>
              <a:rPr lang="en-US" altLang="es-PA" dirty="0" err="1">
                <a:solidFill>
                  <a:srgbClr val="FFFFFF"/>
                </a:solidFill>
              </a:rPr>
              <a:t>en</a:t>
            </a:r>
            <a:r>
              <a:rPr lang="en-US" altLang="es-PA" dirty="0">
                <a:solidFill>
                  <a:srgbClr val="FFFFFF"/>
                </a:solidFill>
              </a:rPr>
              <a:t> las </a:t>
            </a:r>
            <a:r>
              <a:rPr lang="en-US" altLang="es-PA" dirty="0" err="1">
                <a:solidFill>
                  <a:srgbClr val="FFFFFF"/>
                </a:solidFill>
              </a:rPr>
              <a:t>áreas</a:t>
            </a:r>
            <a:r>
              <a:rPr lang="en-US" altLang="es-PA" dirty="0">
                <a:solidFill>
                  <a:srgbClr val="FFFFFF"/>
                </a:solidFill>
              </a:rPr>
              <a:t> que </a:t>
            </a:r>
            <a:r>
              <a:rPr lang="en-US" altLang="es-PA" dirty="0" err="1">
                <a:solidFill>
                  <a:srgbClr val="FFFFFF"/>
                </a:solidFill>
              </a:rPr>
              <a:t>presentan</a:t>
            </a:r>
            <a:r>
              <a:rPr lang="en-US" altLang="es-PA" dirty="0">
                <a:solidFill>
                  <a:srgbClr val="FFFFFF"/>
                </a:solidFill>
              </a:rPr>
              <a:t> alto </a:t>
            </a:r>
            <a:r>
              <a:rPr lang="en-US" altLang="es-PA" dirty="0" err="1">
                <a:solidFill>
                  <a:srgbClr val="FFFFFF"/>
                </a:solidFill>
              </a:rPr>
              <a:t>uso</a:t>
            </a:r>
            <a:r>
              <a:rPr lang="en-US" altLang="es-PA" dirty="0">
                <a:solidFill>
                  <a:srgbClr val="FFFFFF"/>
                </a:solidFill>
              </a:rPr>
              <a:t> de </a:t>
            </a:r>
            <a:r>
              <a:rPr lang="en-US" altLang="es-PA" dirty="0" err="1">
                <a:solidFill>
                  <a:srgbClr val="FFFFFF"/>
                </a:solidFill>
              </a:rPr>
              <a:t>aplicaciones</a:t>
            </a:r>
            <a:r>
              <a:rPr lang="en-US" altLang="es-PA" dirty="0">
                <a:solidFill>
                  <a:srgbClr val="FFFFFF"/>
                </a:solidFill>
              </a:rPr>
              <a:t> y </a:t>
            </a:r>
            <a:r>
              <a:rPr lang="en-US" altLang="es-PA" dirty="0" err="1">
                <a:solidFill>
                  <a:srgbClr val="FFFFFF"/>
                </a:solidFill>
              </a:rPr>
              <a:t>tiempo</a:t>
            </a:r>
            <a:r>
              <a:rPr lang="en-US" altLang="es-PA" dirty="0">
                <a:solidFill>
                  <a:srgbClr val="FFFFFF"/>
                </a:solidFill>
              </a:rPr>
              <a:t> de </a:t>
            </a:r>
            <a:r>
              <a:rPr lang="en-US" altLang="es-PA" dirty="0" err="1">
                <a:solidFill>
                  <a:srgbClr val="FFFFFF"/>
                </a:solidFill>
              </a:rPr>
              <a:t>operación</a:t>
            </a:r>
            <a:r>
              <a:rPr lang="en-US" altLang="es-PA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3" name="Picture 5" descr="vmware-virtualization">
            <a:extLst>
              <a:ext uri="{FF2B5EF4-FFF2-40B4-BE49-F238E27FC236}">
                <a16:creationId xmlns:a16="http://schemas.microsoft.com/office/drawing/2014/main" id="{C0883227-C746-43DB-B0A6-7860CA75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03" y="1123837"/>
            <a:ext cx="5988746" cy="44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6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70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00906-AA19-4787-B8CE-D50E849B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843495"/>
            <a:ext cx="4016116" cy="5132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Ventajas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600172-C83B-4C07-BCEE-ADD4E427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08" y="1197000"/>
            <a:ext cx="4642229" cy="5058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>
              <a:spcBef>
                <a:spcPct val="50000"/>
              </a:spcBef>
            </a:pPr>
            <a:endParaRPr lang="en-US" altLang="es-PA" sz="1100" dirty="0">
              <a:solidFill>
                <a:srgbClr val="FFFFFF"/>
              </a:solidFill>
            </a:endParaRPr>
          </a:p>
          <a:p>
            <a:pPr marL="268288">
              <a:spcBef>
                <a:spcPct val="50000"/>
              </a:spcBef>
            </a:pPr>
            <a:r>
              <a:rPr lang="en-US" altLang="es-PA" sz="1400" u="sng" dirty="0" err="1">
                <a:solidFill>
                  <a:srgbClr val="FFFFFF"/>
                </a:solidFill>
              </a:rPr>
              <a:t>Protección</a:t>
            </a:r>
            <a:r>
              <a:rPr lang="en-US" altLang="es-PA" sz="1400" u="sng" dirty="0">
                <a:solidFill>
                  <a:srgbClr val="FFFFFF"/>
                </a:solidFill>
              </a:rPr>
              <a:t> y </a:t>
            </a:r>
            <a:r>
              <a:rPr lang="en-US" altLang="es-PA" sz="1400" u="sng" dirty="0" err="1">
                <a:solidFill>
                  <a:srgbClr val="FFFFFF"/>
                </a:solidFill>
              </a:rPr>
              <a:t>optimización</a:t>
            </a:r>
            <a:r>
              <a:rPr lang="en-US" altLang="es-PA" sz="1400" u="sng" dirty="0">
                <a:solidFill>
                  <a:srgbClr val="FFFFFF"/>
                </a:solidFill>
              </a:rPr>
              <a:t> de </a:t>
            </a:r>
            <a:r>
              <a:rPr lang="en-US" altLang="es-PA" sz="1400" u="sng" dirty="0" err="1">
                <a:solidFill>
                  <a:srgbClr val="FFFFFF"/>
                </a:solidFill>
              </a:rPr>
              <a:t>datos</a:t>
            </a:r>
            <a:r>
              <a:rPr lang="en-US" altLang="es-PA" sz="1400" dirty="0">
                <a:solidFill>
                  <a:srgbClr val="FFFFFF"/>
                </a:solidFill>
              </a:rPr>
              <a:t>:</a:t>
            </a:r>
          </a:p>
          <a:p>
            <a:pPr marL="803275" lvl="1">
              <a:spcBef>
                <a:spcPct val="50000"/>
              </a:spcBef>
            </a:pPr>
            <a:r>
              <a:rPr lang="en-US" altLang="es-PA" sz="1400" dirty="0">
                <a:solidFill>
                  <a:srgbClr val="FFFFFF"/>
                </a:solidFill>
              </a:rPr>
              <a:t>La </a:t>
            </a:r>
            <a:r>
              <a:rPr lang="en-US" altLang="es-PA" sz="1400" dirty="0" err="1">
                <a:solidFill>
                  <a:srgbClr val="FFFFFF"/>
                </a:solidFill>
              </a:rPr>
              <a:t>información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corporativa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queda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almacenada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en</a:t>
            </a:r>
            <a:r>
              <a:rPr lang="en-US" altLang="es-PA" sz="1400" dirty="0">
                <a:solidFill>
                  <a:srgbClr val="FFFFFF"/>
                </a:solidFill>
              </a:rPr>
              <a:t> un sitio central.</a:t>
            </a:r>
          </a:p>
          <a:p>
            <a:pPr marL="803275" lvl="1">
              <a:spcBef>
                <a:spcPct val="50000"/>
              </a:spcBef>
            </a:pPr>
            <a:r>
              <a:rPr lang="en-US" altLang="es-PA" sz="1400" dirty="0">
                <a:solidFill>
                  <a:srgbClr val="FFFFFF"/>
                </a:solidFill>
              </a:rPr>
              <a:t>Los </a:t>
            </a:r>
            <a:r>
              <a:rPr lang="en-US" altLang="es-PA" sz="1400" dirty="0" err="1">
                <a:solidFill>
                  <a:srgbClr val="FFFFFF"/>
                </a:solidFill>
              </a:rPr>
              <a:t>procedimientos</a:t>
            </a:r>
            <a:r>
              <a:rPr lang="en-US" altLang="es-PA" sz="1400" dirty="0">
                <a:solidFill>
                  <a:srgbClr val="FFFFFF"/>
                </a:solidFill>
              </a:rPr>
              <a:t> de </a:t>
            </a:r>
            <a:r>
              <a:rPr lang="en-US" altLang="es-PA" sz="1400" dirty="0" err="1">
                <a:solidFill>
                  <a:srgbClr val="FFFFFF"/>
                </a:solidFill>
              </a:rPr>
              <a:t>respaldo</a:t>
            </a:r>
            <a:r>
              <a:rPr lang="en-US" altLang="es-PA" sz="1400" dirty="0">
                <a:solidFill>
                  <a:srgbClr val="FFFFFF"/>
                </a:solidFill>
              </a:rPr>
              <a:t> son </a:t>
            </a:r>
            <a:r>
              <a:rPr lang="en-US" altLang="es-PA" sz="1400" dirty="0" err="1">
                <a:solidFill>
                  <a:srgbClr val="FFFFFF"/>
                </a:solidFill>
              </a:rPr>
              <a:t>centralizados</a:t>
            </a:r>
            <a:r>
              <a:rPr lang="en-US" altLang="es-PA" sz="1400" dirty="0">
                <a:solidFill>
                  <a:srgbClr val="FFFFFF"/>
                </a:solidFill>
              </a:rPr>
              <a:t> y por tanto, </a:t>
            </a:r>
            <a:r>
              <a:rPr lang="en-US" altLang="es-PA" sz="1400" dirty="0" err="1">
                <a:solidFill>
                  <a:srgbClr val="FFFFFF"/>
                </a:solidFill>
              </a:rPr>
              <a:t>más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sencillos</a:t>
            </a:r>
            <a:r>
              <a:rPr lang="en-US" altLang="es-PA" sz="1400" dirty="0">
                <a:solidFill>
                  <a:srgbClr val="FFFFFF"/>
                </a:solidFill>
              </a:rPr>
              <a:t> y </a:t>
            </a:r>
            <a:r>
              <a:rPr lang="en-US" altLang="es-PA" sz="1400" dirty="0" err="1">
                <a:solidFill>
                  <a:srgbClr val="FFFFFF"/>
                </a:solidFill>
              </a:rPr>
              <a:t>oportunos</a:t>
            </a:r>
            <a:endParaRPr lang="en-US" altLang="es-PA" sz="1400" dirty="0">
              <a:solidFill>
                <a:srgbClr val="FFFFFF"/>
              </a:solidFill>
            </a:endParaRPr>
          </a:p>
          <a:p>
            <a:pPr marL="803275" lvl="1">
              <a:spcBef>
                <a:spcPct val="50000"/>
              </a:spcBef>
            </a:pPr>
            <a:endParaRPr lang="en-US" altLang="es-PA" sz="1400" dirty="0">
              <a:solidFill>
                <a:srgbClr val="FFFFFF"/>
              </a:solidFill>
            </a:endParaRPr>
          </a:p>
          <a:p>
            <a:pPr marL="268288">
              <a:spcBef>
                <a:spcPct val="50000"/>
              </a:spcBef>
            </a:pPr>
            <a:r>
              <a:rPr lang="en-US" altLang="es-PA" sz="1400" u="sng" dirty="0" err="1">
                <a:solidFill>
                  <a:srgbClr val="FFFFFF"/>
                </a:solidFill>
              </a:rPr>
              <a:t>Dinamismo</a:t>
            </a:r>
            <a:r>
              <a:rPr lang="en-US" altLang="es-PA" sz="1400" dirty="0">
                <a:solidFill>
                  <a:srgbClr val="FFFFFF"/>
                </a:solidFill>
              </a:rPr>
              <a:t>: </a:t>
            </a:r>
            <a:r>
              <a:rPr lang="en-US" altLang="es-PA" sz="1400" dirty="0" err="1">
                <a:solidFill>
                  <a:srgbClr val="FFFFFF"/>
                </a:solidFill>
              </a:rPr>
              <a:t>Ingreso</a:t>
            </a:r>
            <a:r>
              <a:rPr lang="en-US" altLang="es-PA" sz="1400" dirty="0">
                <a:solidFill>
                  <a:srgbClr val="FFFFFF"/>
                </a:solidFill>
              </a:rPr>
              <a:t> de </a:t>
            </a:r>
            <a:r>
              <a:rPr lang="en-US" altLang="es-PA" sz="1400" dirty="0" err="1">
                <a:solidFill>
                  <a:srgbClr val="FFFFFF"/>
                </a:solidFill>
              </a:rPr>
              <a:t>nuevos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equipos</a:t>
            </a:r>
            <a:r>
              <a:rPr lang="en-US" altLang="es-PA" sz="1400" dirty="0">
                <a:solidFill>
                  <a:srgbClr val="FFFFFF"/>
                </a:solidFill>
              </a:rPr>
              <a:t> con sus </a:t>
            </a:r>
            <a:r>
              <a:rPr lang="en-US" altLang="es-PA" sz="1400" dirty="0" err="1">
                <a:solidFill>
                  <a:srgbClr val="FFFFFF"/>
                </a:solidFill>
              </a:rPr>
              <a:t>aplicaciones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en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minutos</a:t>
            </a:r>
            <a:r>
              <a:rPr lang="en-US" altLang="es-PA" sz="1400" dirty="0">
                <a:solidFill>
                  <a:srgbClr val="FFFFFF"/>
                </a:solidFill>
              </a:rPr>
              <a:t>, </a:t>
            </a:r>
            <a:r>
              <a:rPr lang="en-US" altLang="es-PA" sz="1400" dirty="0" err="1">
                <a:solidFill>
                  <a:srgbClr val="FFFFFF"/>
                </a:solidFill>
              </a:rPr>
              <a:t>ya</a:t>
            </a:r>
            <a:r>
              <a:rPr lang="en-US" altLang="es-PA" sz="1400" dirty="0">
                <a:solidFill>
                  <a:srgbClr val="FFFFFF"/>
                </a:solidFill>
              </a:rPr>
              <a:t> que </a:t>
            </a:r>
            <a:r>
              <a:rPr lang="en-US" altLang="es-PA" sz="1400" dirty="0" err="1">
                <a:solidFill>
                  <a:srgbClr val="FFFFFF"/>
                </a:solidFill>
              </a:rPr>
              <a:t>estos</a:t>
            </a:r>
            <a:r>
              <a:rPr lang="en-US" altLang="es-PA" sz="1400" dirty="0">
                <a:solidFill>
                  <a:srgbClr val="FFFFFF"/>
                </a:solidFill>
              </a:rPr>
              <a:t> se </a:t>
            </a:r>
            <a:r>
              <a:rPr lang="en-US" altLang="es-PA" sz="1400" dirty="0" err="1">
                <a:solidFill>
                  <a:srgbClr val="FFFFFF"/>
                </a:solidFill>
              </a:rPr>
              <a:t>generan</a:t>
            </a:r>
            <a:r>
              <a:rPr lang="en-US" altLang="es-PA" sz="1400" dirty="0">
                <a:solidFill>
                  <a:srgbClr val="FFFFFF"/>
                </a:solidFill>
              </a:rPr>
              <a:t> de </a:t>
            </a:r>
            <a:r>
              <a:rPr lang="en-US" altLang="es-PA" sz="1400" dirty="0" err="1">
                <a:solidFill>
                  <a:srgbClr val="FFFFFF"/>
                </a:solidFill>
              </a:rPr>
              <a:t>imágenes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plantilla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según</a:t>
            </a:r>
            <a:r>
              <a:rPr lang="en-US" altLang="es-PA" sz="1400" dirty="0">
                <a:solidFill>
                  <a:srgbClr val="FFFFFF"/>
                </a:solidFill>
              </a:rPr>
              <a:t> el </a:t>
            </a:r>
            <a:r>
              <a:rPr lang="en-US" altLang="es-PA" sz="1400" dirty="0" err="1">
                <a:solidFill>
                  <a:srgbClr val="FFFFFF"/>
                </a:solidFill>
              </a:rPr>
              <a:t>perfil</a:t>
            </a:r>
            <a:r>
              <a:rPr lang="en-US" altLang="es-PA" sz="1400" dirty="0">
                <a:solidFill>
                  <a:srgbClr val="FFFFFF"/>
                </a:solidFill>
              </a:rPr>
              <a:t>.</a:t>
            </a:r>
          </a:p>
          <a:p>
            <a:pPr marL="268288">
              <a:spcBef>
                <a:spcPct val="50000"/>
              </a:spcBef>
            </a:pPr>
            <a:endParaRPr lang="en-US" altLang="es-PA" sz="1400" dirty="0">
              <a:solidFill>
                <a:srgbClr val="FFFFFF"/>
              </a:solidFill>
            </a:endParaRPr>
          </a:p>
          <a:p>
            <a:pPr marL="268288">
              <a:spcBef>
                <a:spcPct val="50000"/>
              </a:spcBef>
            </a:pPr>
            <a:r>
              <a:rPr lang="en-US" altLang="es-PA" sz="1400" u="sng" dirty="0" err="1">
                <a:solidFill>
                  <a:srgbClr val="FFFFFF"/>
                </a:solidFill>
              </a:rPr>
              <a:t>Disponibilidad</a:t>
            </a:r>
            <a:r>
              <a:rPr lang="en-US" altLang="es-PA" sz="1400" u="sng" dirty="0">
                <a:solidFill>
                  <a:srgbClr val="FFFFFF"/>
                </a:solidFill>
              </a:rPr>
              <a:t> y </a:t>
            </a:r>
            <a:r>
              <a:rPr lang="en-US" altLang="es-PA" sz="1400" u="sng" dirty="0" err="1">
                <a:solidFill>
                  <a:srgbClr val="FFFFFF"/>
                </a:solidFill>
              </a:rPr>
              <a:t>movilidad</a:t>
            </a:r>
            <a:r>
              <a:rPr lang="en-US" altLang="es-PA" sz="1400" dirty="0">
                <a:solidFill>
                  <a:srgbClr val="FFFFFF"/>
                </a:solidFill>
              </a:rPr>
              <a:t>: </a:t>
            </a:r>
            <a:r>
              <a:rPr lang="en-US" altLang="es-PA" sz="1400" dirty="0" err="1">
                <a:solidFill>
                  <a:srgbClr val="FFFFFF"/>
                </a:solidFill>
              </a:rPr>
              <a:t>Garantizar</a:t>
            </a:r>
            <a:r>
              <a:rPr lang="en-US" altLang="es-PA" sz="1400" dirty="0">
                <a:solidFill>
                  <a:srgbClr val="FFFFFF"/>
                </a:solidFill>
              </a:rPr>
              <a:t> el </a:t>
            </a:r>
            <a:r>
              <a:rPr lang="en-US" altLang="es-PA" sz="1400" dirty="0" err="1">
                <a:solidFill>
                  <a:srgbClr val="FFFFFF"/>
                </a:solidFill>
              </a:rPr>
              <a:t>acceso</a:t>
            </a:r>
            <a:r>
              <a:rPr lang="en-US" altLang="es-PA" sz="1400" dirty="0">
                <a:solidFill>
                  <a:srgbClr val="FFFFFF"/>
                </a:solidFill>
              </a:rPr>
              <a:t> de los </a:t>
            </a:r>
            <a:r>
              <a:rPr lang="en-US" altLang="es-PA" sz="1400" dirty="0" err="1">
                <a:solidFill>
                  <a:srgbClr val="FFFFFF"/>
                </a:solidFill>
              </a:rPr>
              <a:t>usuarios</a:t>
            </a:r>
            <a:r>
              <a:rPr lang="en-US" altLang="es-PA" sz="1400" dirty="0">
                <a:solidFill>
                  <a:srgbClr val="FFFFFF"/>
                </a:solidFill>
              </a:rPr>
              <a:t> a los </a:t>
            </a:r>
            <a:r>
              <a:rPr lang="en-US" altLang="es-PA" sz="1400" dirty="0" err="1">
                <a:solidFill>
                  <a:srgbClr val="FFFFFF"/>
                </a:solidFill>
              </a:rPr>
              <a:t>servicios</a:t>
            </a:r>
            <a:r>
              <a:rPr lang="en-US" altLang="es-PA" sz="1400" dirty="0">
                <a:solidFill>
                  <a:srgbClr val="FFFFFF"/>
                </a:solidFill>
              </a:rPr>
              <a:t> y </a:t>
            </a:r>
            <a:r>
              <a:rPr lang="en-US" altLang="es-PA" sz="1400" dirty="0" err="1">
                <a:solidFill>
                  <a:srgbClr val="FFFFFF"/>
                </a:solidFill>
              </a:rPr>
              <a:t>escritorio</a:t>
            </a:r>
            <a:r>
              <a:rPr lang="en-US" altLang="es-PA" sz="1400" dirty="0">
                <a:solidFill>
                  <a:srgbClr val="FFFFFF"/>
                </a:solidFill>
              </a:rPr>
              <a:t> de </a:t>
            </a:r>
            <a:r>
              <a:rPr lang="en-US" altLang="es-PA" sz="1400" dirty="0" err="1">
                <a:solidFill>
                  <a:srgbClr val="FFFFFF"/>
                </a:solidFill>
              </a:rPr>
              <a:t>trabajo</a:t>
            </a:r>
            <a:r>
              <a:rPr lang="en-US" altLang="es-PA" sz="1400" dirty="0">
                <a:solidFill>
                  <a:srgbClr val="FFFFFF"/>
                </a:solidFill>
              </a:rPr>
              <a:t> </a:t>
            </a:r>
            <a:r>
              <a:rPr lang="en-US" altLang="es-PA" sz="1400" dirty="0" err="1">
                <a:solidFill>
                  <a:srgbClr val="FFFFFF"/>
                </a:solidFill>
              </a:rPr>
              <a:t>en</a:t>
            </a:r>
            <a:r>
              <a:rPr lang="en-US" altLang="es-PA" sz="1400" dirty="0">
                <a:solidFill>
                  <a:srgbClr val="FFFFFF"/>
                </a:solidFill>
              </a:rPr>
              <a:t> la LAN o Internet con </a:t>
            </a:r>
            <a:r>
              <a:rPr lang="en-US" altLang="es-PA" sz="1400" dirty="0" err="1">
                <a:solidFill>
                  <a:srgbClr val="FFFFFF"/>
                </a:solidFill>
              </a:rPr>
              <a:t>equipos</a:t>
            </a:r>
            <a:r>
              <a:rPr lang="en-US" altLang="es-PA" sz="1400" dirty="0">
                <a:solidFill>
                  <a:srgbClr val="FFFFFF"/>
                </a:solidFill>
              </a:rPr>
              <a:t> compatibles con la </a:t>
            </a:r>
            <a:r>
              <a:rPr lang="en-US" altLang="es-PA" sz="1400" dirty="0" err="1">
                <a:solidFill>
                  <a:srgbClr val="FFFFFF"/>
                </a:solidFill>
              </a:rPr>
              <a:t>aplicación</a:t>
            </a:r>
            <a:r>
              <a:rPr lang="en-US" altLang="es-PA" sz="1400" dirty="0">
                <a:solidFill>
                  <a:srgbClr val="FFFFFF"/>
                </a:solidFill>
              </a:rPr>
              <a:t> de </a:t>
            </a:r>
            <a:r>
              <a:rPr lang="en-US" altLang="es-PA" sz="1400" dirty="0" err="1">
                <a:solidFill>
                  <a:srgbClr val="FFFFFF"/>
                </a:solidFill>
              </a:rPr>
              <a:t>virtualización</a:t>
            </a:r>
            <a:r>
              <a:rPr lang="en-US" altLang="es-PA" sz="1400" dirty="0">
                <a:solidFill>
                  <a:srgbClr val="FFFFFF"/>
                </a:solidFill>
              </a:rPr>
              <a:t>.</a:t>
            </a:r>
          </a:p>
          <a:p>
            <a:pPr marL="268288">
              <a:spcBef>
                <a:spcPct val="50000"/>
              </a:spcBef>
            </a:pPr>
            <a:endParaRPr lang="en-US" altLang="es-PA" sz="1400" dirty="0">
              <a:solidFill>
                <a:srgbClr val="FFFFFF"/>
              </a:solidFill>
            </a:endParaRPr>
          </a:p>
          <a:p>
            <a:pPr marL="268288">
              <a:spcBef>
                <a:spcPct val="50000"/>
              </a:spcBef>
            </a:pPr>
            <a:r>
              <a:rPr lang="en-US" altLang="es-PA" sz="1400" u="sng" dirty="0" err="1">
                <a:solidFill>
                  <a:srgbClr val="FFFFFF"/>
                </a:solidFill>
              </a:rPr>
              <a:t>Reducción</a:t>
            </a:r>
            <a:r>
              <a:rPr lang="en-US" altLang="es-PA" sz="1400" u="sng" dirty="0">
                <a:solidFill>
                  <a:srgbClr val="FFFFFF"/>
                </a:solidFill>
              </a:rPr>
              <a:t> de </a:t>
            </a:r>
            <a:r>
              <a:rPr lang="en-US" altLang="es-PA" sz="1400" u="sng" dirty="0" err="1">
                <a:solidFill>
                  <a:srgbClr val="FFFFFF"/>
                </a:solidFill>
              </a:rPr>
              <a:t>costos</a:t>
            </a:r>
            <a:r>
              <a:rPr lang="en-US" altLang="es-PA" sz="1400" dirty="0">
                <a:solidFill>
                  <a:srgbClr val="FFFFFF"/>
                </a:solidFill>
              </a:rPr>
              <a:t>: Al </a:t>
            </a:r>
            <a:r>
              <a:rPr lang="en-US" altLang="es-PA" sz="1400" dirty="0" err="1">
                <a:solidFill>
                  <a:srgbClr val="FFFFFF"/>
                </a:solidFill>
              </a:rPr>
              <a:t>reducir</a:t>
            </a:r>
            <a:r>
              <a:rPr lang="en-US" altLang="es-PA" sz="1400" dirty="0">
                <a:solidFill>
                  <a:srgbClr val="FFFFFF"/>
                </a:solidFill>
              </a:rPr>
              <a:t> los </a:t>
            </a:r>
            <a:r>
              <a:rPr lang="en-US" altLang="es-PA" sz="1400" dirty="0" err="1">
                <a:solidFill>
                  <a:srgbClr val="FFFFFF"/>
                </a:solidFill>
              </a:rPr>
              <a:t>tiempos</a:t>
            </a:r>
            <a:r>
              <a:rPr lang="en-US" altLang="es-PA" sz="1400" dirty="0">
                <a:solidFill>
                  <a:srgbClr val="FFFFFF"/>
                </a:solidFill>
              </a:rPr>
              <a:t> sin </a:t>
            </a:r>
            <a:r>
              <a:rPr lang="en-US" altLang="es-PA" sz="1400" dirty="0" err="1">
                <a:solidFill>
                  <a:srgbClr val="FFFFFF"/>
                </a:solidFill>
              </a:rPr>
              <a:t>operación</a:t>
            </a:r>
            <a:r>
              <a:rPr lang="en-US" altLang="es-PA" sz="1400" dirty="0">
                <a:solidFill>
                  <a:srgbClr val="FFFFFF"/>
                </a:solidFill>
              </a:rPr>
              <a:t> del </a:t>
            </a:r>
            <a:r>
              <a:rPr lang="en-US" altLang="es-PA" sz="1400" dirty="0" err="1">
                <a:solidFill>
                  <a:srgbClr val="FFFFFF"/>
                </a:solidFill>
              </a:rPr>
              <a:t>usuario</a:t>
            </a:r>
            <a:r>
              <a:rPr lang="en-US" altLang="es-PA" sz="1400" dirty="0">
                <a:solidFill>
                  <a:srgbClr val="FFFFFF"/>
                </a:solidFill>
              </a:rPr>
              <a:t>, </a:t>
            </a:r>
            <a:r>
              <a:rPr lang="en-US" altLang="es-PA" sz="1400" dirty="0" err="1">
                <a:solidFill>
                  <a:srgbClr val="FFFFFF"/>
                </a:solidFill>
              </a:rPr>
              <a:t>mantenimientos</a:t>
            </a:r>
            <a:r>
              <a:rPr lang="en-US" altLang="es-PA" sz="1400" dirty="0">
                <a:solidFill>
                  <a:srgbClr val="FFFFFF"/>
                </a:solidFill>
              </a:rPr>
              <a:t> de hardware o </a:t>
            </a:r>
            <a:r>
              <a:rPr lang="en-US" altLang="es-PA" sz="1400" dirty="0" err="1">
                <a:solidFill>
                  <a:srgbClr val="FFFFFF"/>
                </a:solidFill>
              </a:rPr>
              <a:t>aplicaciones</a:t>
            </a:r>
            <a:r>
              <a:rPr lang="en-US" altLang="es-PA" sz="1400" dirty="0">
                <a:solidFill>
                  <a:srgbClr val="FFFFFF"/>
                </a:solidFill>
              </a:rPr>
              <a:t>, </a:t>
            </a:r>
            <a:r>
              <a:rPr lang="en-US" altLang="es-PA" sz="1400" dirty="0" err="1">
                <a:solidFill>
                  <a:srgbClr val="FFFFFF"/>
                </a:solidFill>
              </a:rPr>
              <a:t>consumo</a:t>
            </a:r>
            <a:r>
              <a:rPr lang="en-US" altLang="es-PA" sz="1400" dirty="0">
                <a:solidFill>
                  <a:srgbClr val="FFFFFF"/>
                </a:solidFill>
              </a:rPr>
              <a:t> de red y </a:t>
            </a:r>
            <a:r>
              <a:rPr lang="en-US" altLang="es-PA" sz="1400" dirty="0" err="1">
                <a:solidFill>
                  <a:srgbClr val="FFFFFF"/>
                </a:solidFill>
              </a:rPr>
              <a:t>energía</a:t>
            </a:r>
            <a:r>
              <a:rPr lang="en-US" altLang="es-PA" sz="14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3314" name="Picture 2" descr="Resultado de imagen para virtual  server with backup">
            <a:extLst>
              <a:ext uri="{FF2B5EF4-FFF2-40B4-BE49-F238E27FC236}">
                <a16:creationId xmlns:a16="http://schemas.microsoft.com/office/drawing/2014/main" id="{3EB1BD5E-7E49-4FDD-8B1F-3E3C9D247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3" y="759599"/>
            <a:ext cx="5481386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2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9A6AC-D9BF-47A6-945B-27F0D590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Beneficios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FF8147-5D9E-4C78-A18D-B36B373D9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267" y="761999"/>
            <a:ext cx="3585891" cy="5333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>
              <a:spcBef>
                <a:spcPct val="50000"/>
              </a:spcBef>
            </a:pPr>
            <a:r>
              <a:rPr lang="en-US" altLang="es-PA" sz="1600" dirty="0"/>
              <a:t>Alta </a:t>
            </a:r>
            <a:r>
              <a:rPr lang="en-US" altLang="es-PA" sz="1600" dirty="0" err="1"/>
              <a:t>disponibilidad</a:t>
            </a:r>
            <a:r>
              <a:rPr lang="en-US" altLang="es-PA" sz="1600" dirty="0"/>
              <a:t> de los </a:t>
            </a:r>
            <a:r>
              <a:rPr lang="en-US" altLang="es-PA" sz="1600" dirty="0" err="1"/>
              <a:t>servicios</a:t>
            </a:r>
            <a:r>
              <a:rPr lang="en-US" altLang="es-PA" sz="1600" dirty="0"/>
              <a:t> </a:t>
            </a:r>
            <a:r>
              <a:rPr lang="en-US" altLang="es-PA" sz="1600" dirty="0" err="1"/>
              <a:t>ofrecidos</a:t>
            </a:r>
            <a:r>
              <a:rPr lang="en-US" altLang="es-PA" sz="1600" dirty="0"/>
              <a:t> a los </a:t>
            </a:r>
            <a:r>
              <a:rPr lang="en-US" altLang="es-PA" sz="1600" dirty="0" err="1"/>
              <a:t>clientes</a:t>
            </a:r>
            <a:r>
              <a:rPr lang="en-US" altLang="es-PA" sz="1600" dirty="0"/>
              <a:t> </a:t>
            </a:r>
            <a:r>
              <a:rPr lang="en-US" altLang="es-PA" sz="1600" dirty="0" err="1"/>
              <a:t>internos</a:t>
            </a:r>
            <a:r>
              <a:rPr lang="en-US" altLang="es-PA" sz="1600" dirty="0"/>
              <a:t> y </a:t>
            </a:r>
            <a:r>
              <a:rPr lang="en-US" altLang="es-PA" sz="1600" dirty="0" err="1"/>
              <a:t>externos</a:t>
            </a:r>
            <a:endParaRPr lang="en-US" altLang="es-PA" sz="1600" dirty="0"/>
          </a:p>
          <a:p>
            <a:pPr marL="177800">
              <a:spcBef>
                <a:spcPct val="50000"/>
              </a:spcBef>
            </a:pPr>
            <a:endParaRPr lang="en-US" altLang="es-PA" sz="1600" dirty="0"/>
          </a:p>
          <a:p>
            <a:pPr marL="177800">
              <a:spcBef>
                <a:spcPct val="50000"/>
              </a:spcBef>
            </a:pPr>
            <a:r>
              <a:rPr lang="en-US" altLang="es-PA" sz="1600" dirty="0" err="1"/>
              <a:t>Optimización</a:t>
            </a:r>
            <a:r>
              <a:rPr lang="en-US" altLang="es-PA" sz="1600" dirty="0"/>
              <a:t> del </a:t>
            </a:r>
            <a:r>
              <a:rPr lang="en-US" altLang="es-PA" sz="1600" dirty="0" err="1"/>
              <a:t>uso</a:t>
            </a:r>
            <a:r>
              <a:rPr lang="en-US" altLang="es-PA" sz="1600" dirty="0"/>
              <a:t> de CPU y </a:t>
            </a:r>
            <a:r>
              <a:rPr lang="en-US" altLang="es-PA" sz="1600" dirty="0" err="1"/>
              <a:t>memoria</a:t>
            </a:r>
            <a:r>
              <a:rPr lang="en-US" altLang="es-PA" sz="1600" dirty="0"/>
              <a:t> para los </a:t>
            </a:r>
            <a:r>
              <a:rPr lang="en-US" altLang="es-PA" sz="1600" dirty="0" err="1"/>
              <a:t>servidores</a:t>
            </a:r>
            <a:r>
              <a:rPr lang="en-US" altLang="es-PA" sz="1600" dirty="0"/>
              <a:t> </a:t>
            </a:r>
            <a:r>
              <a:rPr lang="en-US" altLang="es-PA" sz="1600" dirty="0" err="1"/>
              <a:t>virtuales</a:t>
            </a:r>
            <a:endParaRPr lang="en-US" altLang="es-PA" sz="1600" dirty="0"/>
          </a:p>
          <a:p>
            <a:pPr marL="177800">
              <a:spcBef>
                <a:spcPct val="50000"/>
              </a:spcBef>
            </a:pPr>
            <a:endParaRPr lang="en-US" altLang="es-PA" sz="1600" dirty="0"/>
          </a:p>
          <a:p>
            <a:pPr marL="177800">
              <a:spcBef>
                <a:spcPct val="50000"/>
              </a:spcBef>
            </a:pPr>
            <a:r>
              <a:rPr lang="en-US" altLang="es-PA" sz="1600" dirty="0" err="1"/>
              <a:t>Centralización</a:t>
            </a:r>
            <a:r>
              <a:rPr lang="en-US" altLang="es-PA" sz="1600" dirty="0"/>
              <a:t> </a:t>
            </a:r>
            <a:r>
              <a:rPr lang="en-US" altLang="es-PA" sz="1600" dirty="0" err="1"/>
              <a:t>en</a:t>
            </a:r>
            <a:r>
              <a:rPr lang="en-US" altLang="es-PA" sz="1600" dirty="0"/>
              <a:t> la </a:t>
            </a:r>
            <a:r>
              <a:rPr lang="en-US" altLang="es-PA" sz="1600" dirty="0" err="1"/>
              <a:t>administración</a:t>
            </a:r>
            <a:r>
              <a:rPr lang="en-US" altLang="es-PA" sz="1600" dirty="0"/>
              <a:t> a una </a:t>
            </a:r>
            <a:r>
              <a:rPr lang="en-US" altLang="es-PA" sz="1600" dirty="0" err="1"/>
              <a:t>consola</a:t>
            </a:r>
            <a:r>
              <a:rPr lang="en-US" altLang="es-PA" sz="1600" dirty="0"/>
              <a:t> Web o </a:t>
            </a:r>
            <a:r>
              <a:rPr lang="en-US" altLang="es-PA" sz="1600" dirty="0" err="1"/>
              <a:t>Cliente</a:t>
            </a:r>
            <a:endParaRPr lang="en-US" altLang="es-PA" sz="1600" dirty="0"/>
          </a:p>
          <a:p>
            <a:pPr marL="177800">
              <a:spcBef>
                <a:spcPct val="50000"/>
              </a:spcBef>
            </a:pPr>
            <a:endParaRPr lang="en-US" altLang="es-PA" sz="1600" dirty="0"/>
          </a:p>
          <a:p>
            <a:pPr marL="177800">
              <a:spcBef>
                <a:spcPct val="50000"/>
              </a:spcBef>
            </a:pPr>
            <a:r>
              <a:rPr lang="en-US" altLang="es-PA" sz="1600" dirty="0" err="1"/>
              <a:t>Liberación</a:t>
            </a:r>
            <a:r>
              <a:rPr lang="en-US" altLang="es-PA" sz="1600" dirty="0"/>
              <a:t> de </a:t>
            </a:r>
            <a:r>
              <a:rPr lang="en-US" altLang="es-PA" sz="1600" dirty="0" err="1"/>
              <a:t>recurso</a:t>
            </a:r>
            <a:r>
              <a:rPr lang="en-US" altLang="es-PA" sz="1600" dirty="0"/>
              <a:t> </a:t>
            </a:r>
            <a:r>
              <a:rPr lang="en-US" altLang="es-PA" sz="1600" dirty="0" err="1"/>
              <a:t>humano</a:t>
            </a:r>
            <a:r>
              <a:rPr lang="en-US" altLang="es-PA" sz="1600" dirty="0"/>
              <a:t> para </a:t>
            </a:r>
            <a:r>
              <a:rPr lang="en-US" altLang="es-PA" sz="1600" dirty="0" err="1"/>
              <a:t>apoyar</a:t>
            </a:r>
            <a:r>
              <a:rPr lang="en-US" altLang="es-PA" sz="1600" dirty="0"/>
              <a:t> </a:t>
            </a:r>
            <a:r>
              <a:rPr lang="en-US" altLang="es-PA" sz="1600" dirty="0" err="1"/>
              <a:t>tareas</a:t>
            </a:r>
            <a:r>
              <a:rPr lang="en-US" altLang="es-PA" sz="1600" dirty="0"/>
              <a:t> </a:t>
            </a:r>
            <a:r>
              <a:rPr lang="en-US" altLang="es-PA" sz="1600" dirty="0" err="1"/>
              <a:t>estratégicas</a:t>
            </a:r>
            <a:endParaRPr lang="en-US" altLang="es-PA" sz="1600" dirty="0"/>
          </a:p>
          <a:p>
            <a:pPr marL="177800">
              <a:spcBef>
                <a:spcPct val="50000"/>
              </a:spcBef>
            </a:pPr>
            <a:endParaRPr lang="en-US" altLang="es-PA" sz="1600" dirty="0"/>
          </a:p>
          <a:p>
            <a:pPr marL="177800">
              <a:spcBef>
                <a:spcPct val="50000"/>
              </a:spcBef>
            </a:pPr>
            <a:r>
              <a:rPr lang="en-US" altLang="es-PA" sz="1600" dirty="0" err="1"/>
              <a:t>Administración</a:t>
            </a:r>
            <a:r>
              <a:rPr lang="en-US" altLang="es-PA" sz="1600" dirty="0"/>
              <a:t> </a:t>
            </a:r>
            <a:r>
              <a:rPr lang="en-US" altLang="es-PA" sz="1600" dirty="0" err="1"/>
              <a:t>dinámica</a:t>
            </a:r>
            <a:r>
              <a:rPr lang="en-US" altLang="es-PA" sz="1600" dirty="0"/>
              <a:t> de </a:t>
            </a:r>
            <a:r>
              <a:rPr lang="en-US" altLang="es-PA" sz="1600" dirty="0" err="1"/>
              <a:t>recursos</a:t>
            </a:r>
            <a:r>
              <a:rPr lang="en-US" altLang="es-PA" sz="1600" dirty="0"/>
              <a:t>, una </a:t>
            </a:r>
            <a:r>
              <a:rPr lang="en-US" altLang="es-PA" sz="1600" dirty="0" err="1"/>
              <a:t>provisión</a:t>
            </a:r>
            <a:r>
              <a:rPr lang="en-US" altLang="es-PA" sz="1600" dirty="0"/>
              <a:t> de </a:t>
            </a:r>
            <a:r>
              <a:rPr lang="en-US" altLang="es-PA" sz="1600" dirty="0" err="1"/>
              <a:t>servidores</a:t>
            </a:r>
            <a:r>
              <a:rPr lang="en-US" altLang="es-PA" sz="1600" dirty="0"/>
              <a:t> </a:t>
            </a:r>
            <a:r>
              <a:rPr lang="en-US" altLang="es-PA" sz="1600" dirty="0" err="1"/>
              <a:t>más</a:t>
            </a:r>
            <a:r>
              <a:rPr lang="en-US" altLang="es-PA" sz="1600" dirty="0"/>
              <a:t> </a:t>
            </a:r>
            <a:r>
              <a:rPr lang="en-US" altLang="es-PA" sz="1600" dirty="0" err="1"/>
              <a:t>rápida</a:t>
            </a:r>
            <a:r>
              <a:rPr lang="en-US" altLang="es-PA" sz="1600" dirty="0"/>
              <a:t> y un </a:t>
            </a:r>
            <a:r>
              <a:rPr lang="en-US" altLang="es-PA" sz="1600" dirty="0" err="1"/>
              <a:t>despliegue</a:t>
            </a:r>
            <a:r>
              <a:rPr lang="en-US" altLang="es-PA" sz="1600" dirty="0"/>
              <a:t> </a:t>
            </a:r>
            <a:r>
              <a:rPr lang="en-US" altLang="es-PA" sz="1600" dirty="0" err="1"/>
              <a:t>mejorado</a:t>
            </a:r>
            <a:r>
              <a:rPr lang="en-US" altLang="es-PA" sz="1600" dirty="0"/>
              <a:t> de </a:t>
            </a:r>
            <a:r>
              <a:rPr lang="en-US" altLang="es-PA" sz="1600" dirty="0" err="1"/>
              <a:t>aplicaciones</a:t>
            </a:r>
            <a:endParaRPr lang="en-US" altLang="es-PA" sz="1600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4B058E06-F3B7-4D7B-8F0D-5BEDFE67D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" b="5"/>
          <a:stretch/>
        </p:blipFill>
        <p:spPr bwMode="auto">
          <a:xfrm>
            <a:off x="7818120" y="761999"/>
            <a:ext cx="3617432" cy="258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8D1714F2-87C2-41BE-8D51-7ECB579FC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9"/>
          <a:stretch/>
        </p:blipFill>
        <p:spPr bwMode="auto">
          <a:xfrm>
            <a:off x="7818120" y="3504142"/>
            <a:ext cx="3617432" cy="259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Imagen relacionada">
            <a:extLst>
              <a:ext uri="{FF2B5EF4-FFF2-40B4-BE49-F238E27FC236}">
                <a16:creationId xmlns:a16="http://schemas.microsoft.com/office/drawing/2014/main" id="{E9525485-479F-4054-894D-5B744D045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8" b="996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48C923-39F6-42C6-AEF0-A2EB0DFE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Cifras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0684C2-C777-4454-8925-711DA4004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268" y="864108"/>
            <a:ext cx="7315200" cy="51206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>
              <a:spcBef>
                <a:spcPct val="50000"/>
              </a:spcBef>
            </a:pPr>
            <a:r>
              <a:rPr lang="en-US" altLang="es-PA" dirty="0">
                <a:solidFill>
                  <a:schemeClr val="tx1"/>
                </a:solidFill>
              </a:rPr>
              <a:t>  </a:t>
            </a:r>
            <a:r>
              <a:rPr lang="en-US" altLang="es-PA" dirty="0" err="1">
                <a:solidFill>
                  <a:schemeClr val="tx1"/>
                </a:solidFill>
              </a:rPr>
              <a:t>Crecimiento</a:t>
            </a:r>
            <a:r>
              <a:rPr lang="en-US" altLang="es-PA" dirty="0">
                <a:solidFill>
                  <a:schemeClr val="tx1"/>
                </a:solidFill>
              </a:rPr>
              <a:t> del 171% </a:t>
            </a:r>
            <a:r>
              <a:rPr lang="en-US" altLang="es-PA" dirty="0" err="1">
                <a:solidFill>
                  <a:schemeClr val="tx1"/>
                </a:solidFill>
              </a:rPr>
              <a:t>en</a:t>
            </a:r>
            <a:r>
              <a:rPr lang="en-US" altLang="es-PA" dirty="0">
                <a:solidFill>
                  <a:schemeClr val="tx1"/>
                </a:solidFill>
              </a:rPr>
              <a:t> el </a:t>
            </a:r>
            <a:r>
              <a:rPr lang="en-US" altLang="es-PA" dirty="0" err="1">
                <a:solidFill>
                  <a:schemeClr val="tx1"/>
                </a:solidFill>
              </a:rPr>
              <a:t>número</a:t>
            </a:r>
            <a:r>
              <a:rPr lang="en-US" altLang="es-PA" dirty="0">
                <a:solidFill>
                  <a:schemeClr val="tx1"/>
                </a:solidFill>
              </a:rPr>
              <a:t> de </a:t>
            </a:r>
            <a:r>
              <a:rPr lang="en-US" altLang="es-PA" dirty="0" err="1">
                <a:solidFill>
                  <a:schemeClr val="tx1"/>
                </a:solidFill>
              </a:rPr>
              <a:t>servidores</a:t>
            </a:r>
            <a:r>
              <a:rPr lang="en-US" altLang="es-PA" dirty="0">
                <a:solidFill>
                  <a:schemeClr val="tx1"/>
                </a:solidFill>
              </a:rPr>
              <a:t>, con </a:t>
            </a:r>
            <a:r>
              <a:rPr lang="en-US" altLang="es-PA" dirty="0" err="1">
                <a:solidFill>
                  <a:schemeClr val="tx1"/>
                </a:solidFill>
              </a:rPr>
              <a:t>reducciones</a:t>
            </a:r>
            <a:r>
              <a:rPr lang="en-US" altLang="es-PA" dirty="0">
                <a:solidFill>
                  <a:schemeClr val="tx1"/>
                </a:solidFill>
              </a:rPr>
              <a:t> del:</a:t>
            </a:r>
          </a:p>
          <a:p>
            <a:pPr marL="177800">
              <a:spcBef>
                <a:spcPct val="50000"/>
              </a:spcBef>
            </a:pPr>
            <a:endParaRPr lang="en-US" altLang="es-PA" dirty="0">
              <a:solidFill>
                <a:schemeClr val="tx1"/>
              </a:solidFill>
            </a:endParaRPr>
          </a:p>
          <a:p>
            <a:pPr marL="177800">
              <a:spcBef>
                <a:spcPct val="50000"/>
              </a:spcBef>
            </a:pPr>
            <a:r>
              <a:rPr lang="en-US" altLang="es-PA" dirty="0">
                <a:solidFill>
                  <a:schemeClr val="tx1"/>
                </a:solidFill>
              </a:rPr>
              <a:t>90% </a:t>
            </a:r>
            <a:r>
              <a:rPr lang="en-US" altLang="es-PA" dirty="0" err="1">
                <a:solidFill>
                  <a:schemeClr val="tx1"/>
                </a:solidFill>
              </a:rPr>
              <a:t>en</a:t>
            </a:r>
            <a:r>
              <a:rPr lang="en-US" altLang="es-PA" dirty="0">
                <a:solidFill>
                  <a:schemeClr val="tx1"/>
                </a:solidFill>
              </a:rPr>
              <a:t> el </a:t>
            </a:r>
            <a:r>
              <a:rPr lang="en-US" altLang="es-PA" dirty="0" err="1">
                <a:solidFill>
                  <a:schemeClr val="tx1"/>
                </a:solidFill>
              </a:rPr>
              <a:t>riesgo</a:t>
            </a:r>
            <a:r>
              <a:rPr lang="en-US" altLang="es-PA" dirty="0">
                <a:solidFill>
                  <a:schemeClr val="tx1"/>
                </a:solidFill>
              </a:rPr>
              <a:t> de </a:t>
            </a:r>
            <a:r>
              <a:rPr lang="en-US" altLang="es-PA" dirty="0" err="1">
                <a:solidFill>
                  <a:schemeClr val="tx1"/>
                </a:solidFill>
              </a:rPr>
              <a:t>fallas</a:t>
            </a:r>
            <a:r>
              <a:rPr lang="en-US" altLang="es-PA" dirty="0">
                <a:solidFill>
                  <a:schemeClr val="tx1"/>
                </a:solidFill>
              </a:rPr>
              <a:t> de hardware</a:t>
            </a:r>
          </a:p>
          <a:p>
            <a:pPr marL="177800">
              <a:spcBef>
                <a:spcPct val="50000"/>
              </a:spcBef>
            </a:pPr>
            <a:endParaRPr lang="en-US" altLang="es-PA" dirty="0">
              <a:solidFill>
                <a:schemeClr val="tx1"/>
              </a:solidFill>
            </a:endParaRPr>
          </a:p>
          <a:p>
            <a:pPr marL="177800">
              <a:spcBef>
                <a:spcPct val="50000"/>
              </a:spcBef>
            </a:pPr>
            <a:r>
              <a:rPr lang="en-US" altLang="es-PA" dirty="0">
                <a:solidFill>
                  <a:schemeClr val="tx1"/>
                </a:solidFill>
              </a:rPr>
              <a:t>50% </a:t>
            </a:r>
            <a:r>
              <a:rPr lang="en-US" altLang="es-PA" dirty="0" err="1">
                <a:solidFill>
                  <a:schemeClr val="tx1"/>
                </a:solidFill>
              </a:rPr>
              <a:t>en</a:t>
            </a:r>
            <a:r>
              <a:rPr lang="en-US" altLang="es-PA" dirty="0">
                <a:solidFill>
                  <a:schemeClr val="tx1"/>
                </a:solidFill>
              </a:rPr>
              <a:t> el </a:t>
            </a:r>
            <a:r>
              <a:rPr lang="en-US" altLang="es-PA" dirty="0" err="1">
                <a:solidFill>
                  <a:schemeClr val="tx1"/>
                </a:solidFill>
              </a:rPr>
              <a:t>área</a:t>
            </a:r>
            <a:r>
              <a:rPr lang="en-US" altLang="es-PA" dirty="0">
                <a:solidFill>
                  <a:schemeClr val="tx1"/>
                </a:solidFill>
              </a:rPr>
              <a:t> </a:t>
            </a:r>
            <a:r>
              <a:rPr lang="en-US" altLang="es-PA" dirty="0" err="1">
                <a:solidFill>
                  <a:schemeClr val="tx1"/>
                </a:solidFill>
              </a:rPr>
              <a:t>física</a:t>
            </a:r>
            <a:r>
              <a:rPr lang="en-US" altLang="es-PA" dirty="0">
                <a:solidFill>
                  <a:schemeClr val="tx1"/>
                </a:solidFill>
              </a:rPr>
              <a:t> </a:t>
            </a:r>
            <a:r>
              <a:rPr lang="en-US" altLang="es-PA" dirty="0" err="1">
                <a:solidFill>
                  <a:schemeClr val="tx1"/>
                </a:solidFill>
              </a:rPr>
              <a:t>utilizada</a:t>
            </a:r>
            <a:endParaRPr lang="en-US" altLang="es-PA" dirty="0">
              <a:solidFill>
                <a:schemeClr val="tx1"/>
              </a:solidFill>
            </a:endParaRPr>
          </a:p>
          <a:p>
            <a:pPr marL="177800">
              <a:spcBef>
                <a:spcPct val="50000"/>
              </a:spcBef>
            </a:pPr>
            <a:endParaRPr lang="en-US" altLang="es-PA" dirty="0">
              <a:solidFill>
                <a:schemeClr val="tx1"/>
              </a:solidFill>
            </a:endParaRPr>
          </a:p>
          <a:p>
            <a:pPr marL="177800">
              <a:spcBef>
                <a:spcPct val="50000"/>
              </a:spcBef>
            </a:pPr>
            <a:r>
              <a:rPr lang="en-US" altLang="es-PA" dirty="0">
                <a:solidFill>
                  <a:schemeClr val="tx1"/>
                </a:solidFill>
              </a:rPr>
              <a:t>65% </a:t>
            </a:r>
            <a:r>
              <a:rPr lang="en-US" altLang="es-PA" dirty="0" err="1">
                <a:solidFill>
                  <a:schemeClr val="tx1"/>
                </a:solidFill>
              </a:rPr>
              <a:t>en</a:t>
            </a:r>
            <a:r>
              <a:rPr lang="en-US" altLang="es-PA" dirty="0">
                <a:solidFill>
                  <a:schemeClr val="tx1"/>
                </a:solidFill>
              </a:rPr>
              <a:t> </a:t>
            </a:r>
            <a:r>
              <a:rPr lang="en-US" altLang="es-PA" dirty="0" err="1">
                <a:solidFill>
                  <a:schemeClr val="tx1"/>
                </a:solidFill>
              </a:rPr>
              <a:t>costos</a:t>
            </a:r>
            <a:r>
              <a:rPr lang="en-US" altLang="es-PA" dirty="0">
                <a:solidFill>
                  <a:schemeClr val="tx1"/>
                </a:solidFill>
              </a:rPr>
              <a:t> de </a:t>
            </a:r>
            <a:r>
              <a:rPr lang="en-US" altLang="es-PA" dirty="0" err="1">
                <a:solidFill>
                  <a:schemeClr val="tx1"/>
                </a:solidFill>
              </a:rPr>
              <a:t>administración</a:t>
            </a:r>
            <a:endParaRPr lang="en-US" altLang="es-PA" dirty="0">
              <a:solidFill>
                <a:schemeClr val="tx1"/>
              </a:solidFill>
            </a:endParaRPr>
          </a:p>
          <a:p>
            <a:pPr marL="177800">
              <a:spcBef>
                <a:spcPct val="50000"/>
              </a:spcBef>
            </a:pPr>
            <a:endParaRPr lang="en-US" altLang="es-PA" dirty="0">
              <a:solidFill>
                <a:schemeClr val="tx1"/>
              </a:solidFill>
            </a:endParaRPr>
          </a:p>
          <a:p>
            <a:pPr marL="177800">
              <a:spcBef>
                <a:spcPct val="50000"/>
              </a:spcBef>
            </a:pPr>
            <a:r>
              <a:rPr lang="en-US" altLang="es-PA" dirty="0">
                <a:solidFill>
                  <a:schemeClr val="tx1"/>
                </a:solidFill>
              </a:rPr>
              <a:t>75% </a:t>
            </a:r>
            <a:r>
              <a:rPr lang="en-US" altLang="es-PA" dirty="0" err="1">
                <a:solidFill>
                  <a:schemeClr val="tx1"/>
                </a:solidFill>
              </a:rPr>
              <a:t>en</a:t>
            </a:r>
            <a:r>
              <a:rPr lang="en-US" altLang="es-PA" dirty="0">
                <a:solidFill>
                  <a:schemeClr val="tx1"/>
                </a:solidFill>
              </a:rPr>
              <a:t> el </a:t>
            </a:r>
            <a:r>
              <a:rPr lang="en-US" altLang="es-PA" dirty="0" err="1">
                <a:solidFill>
                  <a:schemeClr val="tx1"/>
                </a:solidFill>
              </a:rPr>
              <a:t>consumo</a:t>
            </a:r>
            <a:r>
              <a:rPr lang="en-US" altLang="es-PA" dirty="0">
                <a:solidFill>
                  <a:schemeClr val="tx1"/>
                </a:solidFill>
              </a:rPr>
              <a:t> de </a:t>
            </a:r>
            <a:r>
              <a:rPr lang="en-US" altLang="es-PA" dirty="0" err="1">
                <a:solidFill>
                  <a:schemeClr val="tx1"/>
                </a:solidFill>
              </a:rPr>
              <a:t>energía</a:t>
            </a:r>
            <a:endParaRPr lang="en-US" altLang="es-PA" dirty="0">
              <a:solidFill>
                <a:schemeClr val="tx1"/>
              </a:solidFill>
            </a:endParaRPr>
          </a:p>
          <a:p>
            <a:pPr marL="177800">
              <a:spcBef>
                <a:spcPct val="50000"/>
              </a:spcBef>
            </a:pPr>
            <a:endParaRPr lang="en-US" altLang="es-PA" dirty="0">
              <a:solidFill>
                <a:schemeClr val="tx1"/>
              </a:solidFill>
            </a:endParaRPr>
          </a:p>
          <a:p>
            <a:pPr marL="177800">
              <a:spcBef>
                <a:spcPct val="50000"/>
              </a:spcBef>
            </a:pPr>
            <a:r>
              <a:rPr lang="en-US" altLang="es-PA" dirty="0">
                <a:solidFill>
                  <a:schemeClr val="tx1"/>
                </a:solidFill>
              </a:rPr>
              <a:t>92% </a:t>
            </a:r>
            <a:r>
              <a:rPr lang="en-US" altLang="es-PA" dirty="0" err="1">
                <a:solidFill>
                  <a:schemeClr val="tx1"/>
                </a:solidFill>
              </a:rPr>
              <a:t>en</a:t>
            </a:r>
            <a:r>
              <a:rPr lang="en-US" altLang="es-PA" dirty="0">
                <a:solidFill>
                  <a:schemeClr val="tx1"/>
                </a:solidFill>
              </a:rPr>
              <a:t> </a:t>
            </a:r>
            <a:r>
              <a:rPr lang="en-US" altLang="es-PA" dirty="0" err="1">
                <a:solidFill>
                  <a:schemeClr val="tx1"/>
                </a:solidFill>
              </a:rPr>
              <a:t>tiempo</a:t>
            </a:r>
            <a:r>
              <a:rPr lang="en-US" altLang="es-PA" dirty="0">
                <a:solidFill>
                  <a:schemeClr val="tx1"/>
                </a:solidFill>
              </a:rPr>
              <a:t> de </a:t>
            </a:r>
            <a:r>
              <a:rPr lang="en-US" altLang="es-PA" dirty="0" err="1">
                <a:solidFill>
                  <a:schemeClr val="tx1"/>
                </a:solidFill>
              </a:rPr>
              <a:t>ingreso</a:t>
            </a:r>
            <a:r>
              <a:rPr lang="en-US" altLang="es-PA" dirty="0">
                <a:solidFill>
                  <a:schemeClr val="tx1"/>
                </a:solidFill>
              </a:rPr>
              <a:t> de </a:t>
            </a:r>
            <a:r>
              <a:rPr lang="en-US" altLang="es-PA" dirty="0" err="1">
                <a:solidFill>
                  <a:schemeClr val="tx1"/>
                </a:solidFill>
              </a:rPr>
              <a:t>nuevos</a:t>
            </a:r>
            <a:r>
              <a:rPr lang="en-US" altLang="es-PA" dirty="0">
                <a:solidFill>
                  <a:schemeClr val="tx1"/>
                </a:solidFill>
              </a:rPr>
              <a:t> </a:t>
            </a:r>
            <a:r>
              <a:rPr lang="en-US" altLang="es-PA" dirty="0" err="1">
                <a:solidFill>
                  <a:schemeClr val="tx1"/>
                </a:solidFill>
              </a:rPr>
              <a:t>servidores</a:t>
            </a:r>
            <a:endParaRPr lang="en-US" altLang="es-P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7C44C-188A-464C-B190-81439B37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02F4D-0F3C-4EA6-B5B3-3CA812B7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A" dirty="0"/>
              <a:t>Servidores con hardware de poco rendimiento a la demanda de hoy en día.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A" dirty="0"/>
              <a:t>Servidores con software que no cuentan con soporte.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A" dirty="0"/>
              <a:t>Equipos que no son categorizados como Servidores y están realizan esta función.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A" dirty="0"/>
              <a:t>Gran cantidad de espacio desaprovechado para su rendimiento.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A" dirty="0"/>
              <a:t>Procesadores y memorias de servidores.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A" dirty="0"/>
              <a:t>Utiliza mucho espacio físico.</a:t>
            </a:r>
          </a:p>
        </p:txBody>
      </p:sp>
    </p:spTree>
    <p:extLst>
      <p:ext uri="{BB962C8B-B14F-4D97-AF65-F5344CB8AC3E}">
        <p14:creationId xmlns:p14="http://schemas.microsoft.com/office/powerpoint/2010/main" val="324966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D74B8-E6AF-4793-9478-81D47A1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Beneficios Continuidad de Negocio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7DDE8E-0D65-4138-984F-39314ADE6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81" y="979695"/>
            <a:ext cx="4897438" cy="4584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just">
              <a:spcBef>
                <a:spcPct val="50000"/>
              </a:spcBef>
            </a:pPr>
            <a:r>
              <a:rPr lang="es-CO" altLang="es-PA" sz="1700" dirty="0">
                <a:latin typeface="Gill Sans MT" panose="020B0502020104020203" pitchFamily="34" charset="0"/>
              </a:rPr>
              <a:t>La plataforma anterior de servidores Blade P-</a:t>
            </a:r>
            <a:r>
              <a:rPr lang="es-CO" altLang="es-PA" sz="1700" dirty="0" err="1">
                <a:latin typeface="Gill Sans MT" panose="020B0502020104020203" pitchFamily="34" charset="0"/>
              </a:rPr>
              <a:t>Class</a:t>
            </a:r>
            <a:r>
              <a:rPr lang="es-CO" altLang="es-PA" sz="1700" dirty="0">
                <a:latin typeface="Gill Sans MT" panose="020B0502020104020203" pitchFamily="34" charset="0"/>
              </a:rPr>
              <a:t> y almacenamiento MSA1000 se ubicó en sitio alterno, con los servidores virtuales más críticos</a:t>
            </a:r>
          </a:p>
          <a:p>
            <a:pPr marL="177800" indent="-177800" algn="just">
              <a:spcBef>
                <a:spcPct val="50000"/>
              </a:spcBef>
            </a:pPr>
            <a:endParaRPr lang="es-CO" altLang="es-PA" sz="800" dirty="0">
              <a:latin typeface="Gill Sans MT" panose="020B0502020104020203" pitchFamily="34" charset="0"/>
            </a:endParaRPr>
          </a:p>
          <a:p>
            <a:pPr marL="177800" indent="-177800" algn="just">
              <a:spcBef>
                <a:spcPct val="50000"/>
              </a:spcBef>
            </a:pPr>
            <a:r>
              <a:rPr lang="es-CO" altLang="es-PA" sz="1700" dirty="0">
                <a:latin typeface="Gill Sans MT" panose="020B0502020104020203" pitchFamily="34" charset="0"/>
              </a:rPr>
              <a:t>El </a:t>
            </a:r>
            <a:r>
              <a:rPr lang="es-CO" altLang="es-PA" sz="1700" dirty="0" err="1">
                <a:latin typeface="Gill Sans MT" panose="020B0502020104020203" pitchFamily="34" charset="0"/>
              </a:rPr>
              <a:t>backup</a:t>
            </a:r>
            <a:r>
              <a:rPr lang="es-CO" altLang="es-PA" sz="1700" dirty="0">
                <a:latin typeface="Gill Sans MT" panose="020B0502020104020203" pitchFamily="34" charset="0"/>
              </a:rPr>
              <a:t> de los archivos es en línea y se restaura en sitio alterno</a:t>
            </a:r>
          </a:p>
          <a:p>
            <a:pPr marL="177800" indent="-177800" algn="just">
              <a:spcBef>
                <a:spcPct val="50000"/>
              </a:spcBef>
            </a:pPr>
            <a:endParaRPr lang="es-CO" altLang="es-PA" sz="800" dirty="0">
              <a:latin typeface="Gill Sans MT" panose="020B0502020104020203" pitchFamily="34" charset="0"/>
            </a:endParaRPr>
          </a:p>
          <a:p>
            <a:pPr marL="177800" indent="-177800" algn="just">
              <a:spcBef>
                <a:spcPct val="50000"/>
              </a:spcBef>
            </a:pPr>
            <a:r>
              <a:rPr lang="es-CO" altLang="es-PA" sz="1700" dirty="0">
                <a:latin typeface="Gill Sans MT" panose="020B0502020104020203" pitchFamily="34" charset="0"/>
              </a:rPr>
              <a:t>En caso de falla de uno de los servidores del </a:t>
            </a:r>
            <a:r>
              <a:rPr lang="es-CO" altLang="es-PA" sz="1700" dirty="0" err="1">
                <a:latin typeface="Gill Sans MT" panose="020B0502020104020203" pitchFamily="34" charset="0"/>
              </a:rPr>
              <a:t>cluster</a:t>
            </a:r>
            <a:r>
              <a:rPr lang="es-CO" altLang="es-PA" sz="1700" dirty="0">
                <a:latin typeface="Gill Sans MT" panose="020B0502020104020203" pitchFamily="34" charset="0"/>
              </a:rPr>
              <a:t>, la solución de virtualización automáticamente mueve los servidores Virtuales a los Host disponibles</a:t>
            </a:r>
          </a:p>
          <a:p>
            <a:pPr marL="177800" indent="-177800" algn="just">
              <a:spcBef>
                <a:spcPct val="50000"/>
              </a:spcBef>
            </a:pPr>
            <a:endParaRPr lang="es-CO" altLang="es-PA" sz="800" dirty="0">
              <a:latin typeface="Gill Sans MT" panose="020B0502020104020203" pitchFamily="34" charset="0"/>
            </a:endParaRPr>
          </a:p>
          <a:p>
            <a:pPr marL="177800" indent="-177800" algn="just">
              <a:spcBef>
                <a:spcPct val="50000"/>
              </a:spcBef>
            </a:pPr>
            <a:r>
              <a:rPr lang="es-ES" altLang="es-PA" sz="1700" dirty="0">
                <a:latin typeface="Gill Sans MT" panose="020B0502020104020203" pitchFamily="34" charset="0"/>
              </a:rPr>
              <a:t>Respaldo seguro y migración del ambiente virtual completo, sin interrupción del servicio</a:t>
            </a:r>
          </a:p>
          <a:p>
            <a:pPr marL="177800" indent="-177800" algn="just">
              <a:spcBef>
                <a:spcPct val="50000"/>
              </a:spcBef>
            </a:pPr>
            <a:endParaRPr lang="es-ES" altLang="es-PA" sz="900" dirty="0">
              <a:latin typeface="Gill Sans MT" panose="020B0502020104020203" pitchFamily="34" charset="0"/>
            </a:endParaRPr>
          </a:p>
          <a:p>
            <a:pPr marL="177800" indent="-177800" algn="just">
              <a:spcBef>
                <a:spcPct val="50000"/>
              </a:spcBef>
            </a:pPr>
            <a:r>
              <a:rPr lang="es-ES" altLang="es-PA" sz="1700" dirty="0">
                <a:latin typeface="Gill Sans MT" panose="020B0502020104020203" pitchFamily="34" charset="0"/>
              </a:rPr>
              <a:t>Eliminación de los </a:t>
            </a:r>
            <a:r>
              <a:rPr lang="es-ES" altLang="es-PA" sz="1700" dirty="0" err="1">
                <a:latin typeface="Gill Sans MT" panose="020B0502020104020203" pitchFamily="34" charset="0"/>
              </a:rPr>
              <a:t>downtimes</a:t>
            </a:r>
            <a:r>
              <a:rPr lang="es-ES" altLang="es-PA" sz="1700" dirty="0">
                <a:latin typeface="Gill Sans MT" panose="020B0502020104020203" pitchFamily="34" charset="0"/>
              </a:rPr>
              <a:t> planeados y recuperación inmediata de inconvenientes inesperados</a:t>
            </a:r>
            <a:endParaRPr lang="es-CO" altLang="es-PA" sz="1700" dirty="0">
              <a:latin typeface="Gill Sans MT" panose="020B0502020104020203" pitchFamily="34" charset="0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00FC9C59-EC31-4068-81E3-89FED98C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766" y="783510"/>
            <a:ext cx="3455987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vmotion_arch">
            <a:extLst>
              <a:ext uri="{FF2B5EF4-FFF2-40B4-BE49-F238E27FC236}">
                <a16:creationId xmlns:a16="http://schemas.microsoft.com/office/drawing/2014/main" id="{E4B2FA80-4704-4E40-AF92-B9730A1A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339" y="3392695"/>
            <a:ext cx="2303462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9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9DFD-5A87-442C-8793-8430F559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s-PA"/>
              <a:t>Listado de Servidores en Empresa XYZ</a:t>
            </a:r>
            <a:endParaRPr lang="es-P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09D95A-8BF6-40BB-93A2-CB85D4042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5" t="10894" r="8207" b="2776"/>
          <a:stretch/>
        </p:blipFill>
        <p:spPr>
          <a:xfrm>
            <a:off x="3555761" y="1123837"/>
            <a:ext cx="8185665" cy="4336059"/>
          </a:xfr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D8530F1-EB61-48D9-990C-34A020CBF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25896"/>
              </p:ext>
            </p:extLst>
          </p:nvPr>
        </p:nvGraphicFramePr>
        <p:xfrm>
          <a:off x="5221357" y="5734163"/>
          <a:ext cx="40021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592">
                  <a:extLst>
                    <a:ext uri="{9D8B030D-6E8A-4147-A177-3AD203B41FA5}">
                      <a16:colId xmlns:a16="http://schemas.microsoft.com/office/drawing/2014/main" val="916554880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241042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Total de 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24.37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5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Total de Espacio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1,252 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7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3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EE70B-439C-4CA6-9C5D-6650447B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A donde se quiere llegar.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279CB935-4D35-4D1B-9934-9825C0F672A3}"/>
              </a:ext>
            </a:extLst>
          </p:cNvPr>
          <p:cNvGrpSpPr>
            <a:grpSpLocks/>
          </p:cNvGrpSpPr>
          <p:nvPr/>
        </p:nvGrpSpPr>
        <p:grpSpPr bwMode="auto">
          <a:xfrm>
            <a:off x="4085168" y="1123837"/>
            <a:ext cx="1873250" cy="1684337"/>
            <a:chOff x="476" y="1797"/>
            <a:chExt cx="2132" cy="1860"/>
          </a:xfrm>
        </p:grpSpPr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49F9BB6B-D43C-4A44-B0FE-7DD2BE0F6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3" t="20255" r="44911" b="25516"/>
            <a:stretch>
              <a:fillRect/>
            </a:stretch>
          </p:blipFill>
          <p:spPr bwMode="auto">
            <a:xfrm>
              <a:off x="521" y="1797"/>
              <a:ext cx="2087" cy="1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73025ACA-6E1E-4B3F-82BF-A0A87944C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475"/>
              <a:ext cx="635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6B969A08-D337-45F8-9AB6-DBCF1AFE9805}"/>
              </a:ext>
            </a:extLst>
          </p:cNvPr>
          <p:cNvGrpSpPr>
            <a:grpSpLocks/>
          </p:cNvGrpSpPr>
          <p:nvPr/>
        </p:nvGrpSpPr>
        <p:grpSpPr bwMode="auto">
          <a:xfrm>
            <a:off x="8730193" y="1268299"/>
            <a:ext cx="1654175" cy="1438275"/>
            <a:chOff x="3107" y="2115"/>
            <a:chExt cx="1882" cy="1588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6BE829CB-B9CD-40C0-BDB8-42E422C26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9" t="31100" r="2748" b="22827"/>
            <a:stretch>
              <a:fillRect/>
            </a:stretch>
          </p:blipFill>
          <p:spPr bwMode="auto">
            <a:xfrm>
              <a:off x="3107" y="2160"/>
              <a:ext cx="1882" cy="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AF80A28D-57D1-4A06-B1C1-63D94896D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521"/>
              <a:ext cx="862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6DEFACD9-FEA8-4533-BA85-9EAD06EF2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590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116BB047-FCE3-48E0-98CB-BC587E27B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115"/>
              <a:ext cx="590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</p:grpSp>
      <p:sp>
        <p:nvSpPr>
          <p:cNvPr id="12" name="Text Box 20">
            <a:extLst>
              <a:ext uri="{FF2B5EF4-FFF2-40B4-BE49-F238E27FC236}">
                <a16:creationId xmlns:a16="http://schemas.microsoft.com/office/drawing/2014/main" id="{B763993E-C126-4BB2-8DFF-D70CC7C1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268" y="3068524"/>
            <a:ext cx="23764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PA" sz="2400" b="1" i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USD $X</a:t>
            </a:r>
            <a:endParaRPr lang="es-ES" altLang="es-PA" sz="2400" b="1" i="1" dirty="0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C4750D2D-8567-494F-8866-1D4C80B5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780" y="3068524"/>
            <a:ext cx="23764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PA" sz="2400" b="1" i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USD $Y</a:t>
            </a:r>
            <a:endParaRPr lang="es-ES" altLang="es-PA" sz="2400" b="1" i="1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F8645FEC-C8C5-4D7F-8111-C2DEA65C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123" y="4637423"/>
            <a:ext cx="3485880" cy="39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PA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Ahorro del 35%</a:t>
            </a:r>
            <a:endParaRPr lang="es-ES" altLang="es-PA" b="1" i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5" descr="1202">
            <a:extLst>
              <a:ext uri="{FF2B5EF4-FFF2-40B4-BE49-F238E27FC236}">
                <a16:creationId xmlns:a16="http://schemas.microsoft.com/office/drawing/2014/main" id="{64FF7E92-0D30-4A6F-A29A-234C00E0B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90" y="3469636"/>
            <a:ext cx="1649149" cy="108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3979D5F-06A7-4FD3-9434-397B703AECA4}"/>
              </a:ext>
            </a:extLst>
          </p:cNvPr>
          <p:cNvSpPr txBox="1"/>
          <p:nvPr/>
        </p:nvSpPr>
        <p:spPr>
          <a:xfrm>
            <a:off x="3679008" y="528849"/>
            <a:ext cx="294748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A" b="1" dirty="0">
                <a:solidFill>
                  <a:schemeClr val="bg1"/>
                </a:solidFill>
              </a:rPr>
              <a:t>Situación Actual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82F7CBB-E286-47E9-A83C-75D54608EBD8}"/>
              </a:ext>
            </a:extLst>
          </p:cNvPr>
          <p:cNvSpPr txBox="1"/>
          <p:nvPr/>
        </p:nvSpPr>
        <p:spPr>
          <a:xfrm>
            <a:off x="8275639" y="660346"/>
            <a:ext cx="294748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A" b="1" dirty="0">
                <a:solidFill>
                  <a:schemeClr val="bg1"/>
                </a:solidFill>
              </a:rPr>
              <a:t>Donde se quiere llegar</a:t>
            </a:r>
          </a:p>
        </p:txBody>
      </p:sp>
    </p:spTree>
    <p:extLst>
      <p:ext uri="{BB962C8B-B14F-4D97-AF65-F5344CB8AC3E}">
        <p14:creationId xmlns:p14="http://schemas.microsoft.com/office/powerpoint/2010/main" val="325545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5342-9DCC-48A3-91E1-E36F1F2A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Propuestas para la selección de servidores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A61D15C-E9BD-4BD3-B6C8-438C9EE0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592" y="1485556"/>
            <a:ext cx="3744913" cy="169277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180975" indent="-1809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es-ES" altLang="es-PA" sz="1600" dirty="0">
                <a:latin typeface="Corbel (Cuerpo)"/>
              </a:rPr>
              <a:t>Es una unidad completa en sí mismo: contiene la CPU, memoria, fuente de alimentación, ventiladores y disipadores.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s-ES" altLang="es-PA" sz="1600" dirty="0">
                <a:latin typeface="Corbel (Cuerpo)"/>
              </a:rPr>
              <a:t>Cada servidor es conectado a la red corporativa usando un cable separado.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BD2D965-D53F-4B89-80EB-DF78F8405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785" y="734900"/>
            <a:ext cx="2947482" cy="422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Servidor convencional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CC183886-4C2B-4573-AA25-D845459E4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466" y="1413421"/>
            <a:ext cx="374491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" indent="-1809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es-ES" altLang="es-PA" sz="1600" dirty="0">
                <a:latin typeface="Corbel (Cuerpo)"/>
              </a:rPr>
              <a:t>Es una versión compacta de los servidores convencionales.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s-ES" altLang="es-PA" sz="1600" dirty="0">
                <a:latin typeface="Corbel (Cuerpo)"/>
              </a:rPr>
              <a:t>Incluye una CPU, memoria y dispositivos para almacenar datos, pero no tiene fuente de alimentación eléctrica ni ventiladores.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s-ES" altLang="es-PA" sz="1600" dirty="0">
                <a:latin typeface="Corbel (Cuerpo)"/>
              </a:rPr>
              <a:t>Los </a:t>
            </a:r>
            <a:r>
              <a:rPr lang="es-ES" altLang="es-PA" sz="1600" dirty="0" err="1">
                <a:latin typeface="Corbel (Cuerpo)"/>
              </a:rPr>
              <a:t>blades</a:t>
            </a:r>
            <a:r>
              <a:rPr lang="es-ES" altLang="es-PA" sz="1600" dirty="0">
                <a:latin typeface="Corbel (Cuerpo)"/>
              </a:rPr>
              <a:t> son insertados en slots y enlazados entre si gracias a un bus de alta velocidad dentro del chasis o </a:t>
            </a:r>
            <a:r>
              <a:rPr lang="es-ES" altLang="es-PA" sz="1600" dirty="0" err="1">
                <a:latin typeface="Corbel (Cuerpo)"/>
              </a:rPr>
              <a:t>enclosure</a:t>
            </a:r>
            <a:r>
              <a:rPr lang="es-ES" altLang="es-PA" sz="1600" dirty="0">
                <a:latin typeface="Corbel (Cuerpo)"/>
              </a:rPr>
              <a:t>.</a:t>
            </a: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DF05633E-3B33-41F6-BC76-6E72EDE9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17" y="734900"/>
            <a:ext cx="2731328" cy="3889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txBody>
          <a:bodyPr wrap="square" lIns="113157" tIns="56579" rIns="113157" bIns="56579">
            <a:spAutoFit/>
          </a:bodyPr>
          <a:lstStyle>
            <a:lvl1pPr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9163" indent="-354013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446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6350" indent="-282575" algn="l" defTabSz="1131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035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607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79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5150" indent="-282575" defTabSz="1131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PA" b="1" dirty="0">
                <a:solidFill>
                  <a:schemeClr val="bg1"/>
                </a:solidFill>
                <a:latin typeface="Corbel (Títulos)"/>
                <a:cs typeface="Arial" panose="020B0604020202020204" pitchFamily="34" charset="0"/>
              </a:rPr>
              <a:t>Servidor Blade</a:t>
            </a:r>
          </a:p>
        </p:txBody>
      </p:sp>
      <p:pic>
        <p:nvPicPr>
          <p:cNvPr id="9" name="Picture 2" descr="Resultado de imagen para servidor blade">
            <a:extLst>
              <a:ext uri="{FF2B5EF4-FFF2-40B4-BE49-F238E27FC236}">
                <a16:creationId xmlns:a16="http://schemas.microsoft.com/office/drawing/2014/main" id="{FB96AA82-2C58-4F24-BAFB-B8383855F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044" y="4161260"/>
            <a:ext cx="2487267" cy="244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00190CB9-1883-4098-A896-5A9EEA35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04" y="3506943"/>
            <a:ext cx="3252087" cy="244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92ED6-A969-4CC7-8E2B-37F3163D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Ventaja de utilizar Servidor Blade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8F575AE-D6BA-4F58-8F06-705D34E8C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216323"/>
            <a:ext cx="5326856" cy="8771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180975" indent="-1809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s-ES" altLang="es-PA" sz="1700" dirty="0">
                <a:latin typeface="Corbel (Cuerpo)"/>
              </a:rPr>
              <a:t>Están diseñados para generar menos calor, compartir fuentes de alimentación y ventiladores.  Por tanto, permiten ahorrar en costos de energía.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42BE65F-67EB-4425-B572-860737ADE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544" y="1316507"/>
            <a:ext cx="5472113" cy="877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180975" indent="-1809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s-ES" altLang="es-PA" sz="1700" dirty="0">
                <a:latin typeface="Corbel (Cuerpo)"/>
              </a:rPr>
              <a:t>Están diseñados para generar menos calor, compartir fuentes de alimentación y ventiladores.  Por tanto, permiten ahorrar en costos de energía.</a:t>
            </a: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7518ED73-4852-4A27-A2E7-6D5EF1998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572" y="2303193"/>
            <a:ext cx="5472113" cy="8771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180975" indent="-1809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s-ES" altLang="es-PA" sz="1700" dirty="0">
                <a:latin typeface="Corbel (Cuerpo)"/>
              </a:rPr>
              <a:t>Comparten un </a:t>
            </a:r>
            <a:r>
              <a:rPr lang="es-ES" altLang="es-PA" sz="1700" dirty="0" err="1">
                <a:latin typeface="Corbel (Cuerpo)"/>
              </a:rPr>
              <a:t>backplane</a:t>
            </a:r>
            <a:r>
              <a:rPr lang="es-ES" altLang="es-PA" sz="1700" dirty="0">
                <a:latin typeface="Corbel (Cuerpo)"/>
              </a:rPr>
              <a:t> (tarjeta de conectores) al cual se conecta cada </a:t>
            </a:r>
            <a:r>
              <a:rPr lang="es-ES" altLang="es-PA" sz="1700" dirty="0" err="1">
                <a:latin typeface="Corbel (Cuerpo)"/>
              </a:rPr>
              <a:t>blade</a:t>
            </a:r>
            <a:r>
              <a:rPr lang="es-ES" altLang="es-PA" sz="1700" dirty="0">
                <a:latin typeface="Corbel (Cuerpo)"/>
              </a:rPr>
              <a:t>, eliminando la mayoría del cableado que se encuentran en los sistemas montados en rack.</a:t>
            </a: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40BB0DEA-EE30-4E52-ABCC-DB077204C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03377"/>
            <a:ext cx="5326857" cy="1138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180975" indent="-1809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s-ES" altLang="es-PA" sz="1700" dirty="0">
                <a:latin typeface="Corbel (Cuerpo)"/>
              </a:rPr>
              <a:t>Permiten el intercambio en caliente (Hot-Swap), es decir que un </a:t>
            </a:r>
            <a:r>
              <a:rPr lang="es-ES" altLang="es-PA" sz="1700" dirty="0" err="1">
                <a:latin typeface="Corbel (Cuerpo)"/>
              </a:rPr>
              <a:t>blade</a:t>
            </a:r>
            <a:r>
              <a:rPr lang="es-ES" altLang="es-PA" sz="1700" dirty="0">
                <a:latin typeface="Corbel (Cuerpo)"/>
              </a:rPr>
              <a:t> que falla puede ser reemplazado con el equipo energizado sin ningún impacto en los otros </a:t>
            </a:r>
            <a:r>
              <a:rPr lang="es-ES" altLang="es-PA" sz="1700" dirty="0" err="1">
                <a:latin typeface="Corbel (Cuerpo)"/>
              </a:rPr>
              <a:t>blades</a:t>
            </a:r>
            <a:r>
              <a:rPr lang="es-ES" altLang="es-PA" sz="1700" dirty="0">
                <a:latin typeface="Corbel (Cuerpo)"/>
              </a:rPr>
              <a:t>.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06A0481-C844-4947-863D-E6FE9FB3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850" y="5110489"/>
            <a:ext cx="7467599" cy="1531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180975" indent="-1809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s-ES" altLang="es-PA" sz="1700" dirty="0">
                <a:latin typeface="Corbel (Cuerpo)"/>
              </a:rPr>
              <a:t>La gestión de los servidores Blade se realiza desde una consola centralizada, disminuyendo los costos a largo plazo en comparación con servidores montados en rack.</a:t>
            </a:r>
          </a:p>
          <a:p>
            <a:pPr marL="0" indent="0" algn="just">
              <a:spcBef>
                <a:spcPct val="50000"/>
              </a:spcBef>
            </a:pPr>
            <a:r>
              <a:rPr lang="es-ES" altLang="es-PA" sz="1700" dirty="0">
                <a:latin typeface="Corbel (Cuerpo)"/>
              </a:rPr>
              <a:t>La gestión administrativa de los técnicos es más eficiente, dada la integración de todos los elementos en un único equipo.</a:t>
            </a:r>
          </a:p>
        </p:txBody>
      </p:sp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1701FEEB-985B-45EE-8B45-FC6D63709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02320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1FCFB-C863-4EFC-A04B-79FCA9B9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s-ES_tradnl" altLang="es-PA" b="1" dirty="0">
                <a:solidFill>
                  <a:schemeClr val="bg1"/>
                </a:solidFill>
                <a:latin typeface="Corbel (Títulos)"/>
                <a:cs typeface="Arial" panose="020B0604020202020204" pitchFamily="34" charset="0"/>
              </a:rPr>
            </a:br>
            <a:r>
              <a:rPr lang="es-ES_tradnl" altLang="es-PA" b="1" dirty="0">
                <a:solidFill>
                  <a:schemeClr val="bg1"/>
                </a:solidFill>
                <a:latin typeface="Corbel (Títulos)"/>
                <a:cs typeface="Arial" panose="020B0604020202020204" pitchFamily="34" charset="0"/>
              </a:rPr>
              <a:t>¿Qué es un </a:t>
            </a:r>
            <a:r>
              <a:rPr lang="es-ES_tradnl" altLang="es-PA" b="1" dirty="0" err="1">
                <a:solidFill>
                  <a:schemeClr val="bg1"/>
                </a:solidFill>
                <a:latin typeface="Corbel (Títulos)"/>
                <a:cs typeface="Arial" panose="020B0604020202020204" pitchFamily="34" charset="0"/>
              </a:rPr>
              <a:t>Enclosure</a:t>
            </a:r>
            <a:r>
              <a:rPr lang="es-ES_tradnl" altLang="es-PA" b="1" dirty="0">
                <a:solidFill>
                  <a:schemeClr val="bg1"/>
                </a:solidFill>
                <a:latin typeface="Corbel (Títulos)"/>
                <a:cs typeface="Arial" panose="020B0604020202020204" pitchFamily="34" charset="0"/>
              </a:rPr>
              <a:t>?</a:t>
            </a:r>
            <a:br>
              <a:rPr lang="es-ES_tradnl" altLang="es-PA" b="1" dirty="0">
                <a:solidFill>
                  <a:srgbClr val="17375E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endParaRPr lang="es-PA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8EE679B-6E37-468F-9EC4-3E3032AB9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179" y="5625854"/>
            <a:ext cx="732234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7188" indent="-1778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9388" lvl="1" indent="0" algn="just">
              <a:spcBef>
                <a:spcPct val="50000"/>
              </a:spcBef>
            </a:pPr>
            <a:r>
              <a:rPr lang="es-CO" altLang="es-PA" sz="1700" u="sng" dirty="0">
                <a:latin typeface="Corbel (Cuerpo)"/>
              </a:rPr>
              <a:t>Suministro de energía</a:t>
            </a:r>
            <a:r>
              <a:rPr lang="es-CO" altLang="es-PA" sz="1700" dirty="0">
                <a:latin typeface="Corbel (Cuerpo)"/>
              </a:rPr>
              <a:t>: Provee una sola fuente de energía para todos los </a:t>
            </a:r>
            <a:r>
              <a:rPr lang="es-CO" altLang="es-PA" sz="1700" dirty="0" err="1">
                <a:latin typeface="Corbel (Cuerpo)"/>
              </a:rPr>
              <a:t>blades</a:t>
            </a:r>
            <a:r>
              <a:rPr lang="es-CO" altLang="es-PA" sz="1700" dirty="0">
                <a:latin typeface="Corbel (Cuerpo)"/>
              </a:rPr>
              <a:t> del </a:t>
            </a:r>
            <a:r>
              <a:rPr lang="es-CO" altLang="es-PA" sz="1700" dirty="0" err="1">
                <a:latin typeface="Corbel (Cuerpo)"/>
              </a:rPr>
              <a:t>enclosure</a:t>
            </a:r>
            <a:r>
              <a:rPr lang="es-CO" altLang="es-PA" sz="1700" dirty="0">
                <a:latin typeface="Corbel (Cuerpo)"/>
              </a:rPr>
              <a:t>.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9C8D7E34-770A-4A90-B670-26BBF984A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757" y="1127618"/>
            <a:ext cx="4392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92088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ES" altLang="es-PA" dirty="0">
                <a:latin typeface="Corbel (Cuerpo)"/>
              </a:rPr>
              <a:t>Un </a:t>
            </a:r>
            <a:r>
              <a:rPr lang="es-ES" altLang="es-PA" b="1" dirty="0" err="1">
                <a:latin typeface="Corbel (Cuerpo)"/>
              </a:rPr>
              <a:t>Enclosure</a:t>
            </a:r>
            <a:r>
              <a:rPr lang="es-ES" altLang="es-PA" b="1" dirty="0">
                <a:latin typeface="Corbel (Cuerpo)"/>
              </a:rPr>
              <a:t> </a:t>
            </a:r>
            <a:r>
              <a:rPr lang="es-ES" altLang="es-PA" dirty="0">
                <a:latin typeface="Corbel (Cuerpo)"/>
              </a:rPr>
              <a:t>es un chasis que contiene múltiples servidores Blade y puede de</a:t>
            </a:r>
            <a:r>
              <a:rPr lang="es-CO" altLang="es-PA" dirty="0" err="1">
                <a:latin typeface="Corbel (Cuerpo)"/>
              </a:rPr>
              <a:t>sempeñar</a:t>
            </a:r>
            <a:r>
              <a:rPr lang="es-CO" altLang="es-PA" dirty="0">
                <a:latin typeface="Corbel (Cuerpo)"/>
              </a:rPr>
              <a:t> varios de los servicios de cómputo secundarios:</a:t>
            </a:r>
          </a:p>
        </p:txBody>
      </p:sp>
      <p:pic>
        <p:nvPicPr>
          <p:cNvPr id="7" name="Picture 50" descr="Today's commodity server is a blade with one or more processors.">
            <a:extLst>
              <a:ext uri="{FF2B5EF4-FFF2-40B4-BE49-F238E27FC236}">
                <a16:creationId xmlns:a16="http://schemas.microsoft.com/office/drawing/2014/main" id="{43C29453-7E34-4F99-91C6-8697E0C5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98" y="160848"/>
            <a:ext cx="3529002" cy="32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2" descr="data_sheet_c78-524729-3">
            <a:extLst>
              <a:ext uri="{FF2B5EF4-FFF2-40B4-BE49-F238E27FC236}">
                <a16:creationId xmlns:a16="http://schemas.microsoft.com/office/drawing/2014/main" id="{C8E4C08C-EDDB-4C3A-AEF0-17F26A77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880" y="3071686"/>
            <a:ext cx="3170238" cy="19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3">
            <a:extLst>
              <a:ext uri="{FF2B5EF4-FFF2-40B4-BE49-F238E27FC236}">
                <a16:creationId xmlns:a16="http://schemas.microsoft.com/office/drawing/2014/main" id="{C5881DE6-4DC2-4284-A774-BC0B328A1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596" y="3598213"/>
            <a:ext cx="3240088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7188" indent="-1778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9388" lvl="1" indent="0" algn="just">
              <a:spcBef>
                <a:spcPct val="50000"/>
              </a:spcBef>
            </a:pPr>
            <a:r>
              <a:rPr lang="es-CO" altLang="es-PA" sz="1700" u="sng" dirty="0">
                <a:latin typeface="Corbel (Cuerpo)"/>
              </a:rPr>
              <a:t>Conexión a la red</a:t>
            </a:r>
            <a:r>
              <a:rPr lang="es-CO" altLang="es-PA" sz="1700" dirty="0">
                <a:latin typeface="Corbel (Cuerpo)"/>
              </a:rPr>
              <a:t>: Suministra uno o más buses de red a los cuales se conectan los </a:t>
            </a:r>
            <a:r>
              <a:rPr lang="es-CO" altLang="es-PA" sz="1700" dirty="0" err="1">
                <a:latin typeface="Corbel (Cuerpo)"/>
              </a:rPr>
              <a:t>blades</a:t>
            </a:r>
            <a:r>
              <a:rPr lang="es-CO" altLang="es-PA" sz="1700" dirty="0">
                <a:latin typeface="Corbel (Cuerpo)"/>
              </a:rPr>
              <a:t>, presentados en una sola ubicación o consolidados en unos pocos puertos</a:t>
            </a:r>
          </a:p>
        </p:txBody>
      </p:sp>
      <p:sp>
        <p:nvSpPr>
          <p:cNvPr id="10" name="Rectangle 54">
            <a:extLst>
              <a:ext uri="{FF2B5EF4-FFF2-40B4-BE49-F238E27FC236}">
                <a16:creationId xmlns:a16="http://schemas.microsoft.com/office/drawing/2014/main" id="{53A0E6B6-90F9-4193-914A-8C529740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693" y="4573461"/>
            <a:ext cx="3168650" cy="431800"/>
          </a:xfrm>
          <a:prstGeom prst="rect">
            <a:avLst/>
          </a:prstGeom>
          <a:noFill/>
          <a:ln w="28575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099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CBBF-49E4-4676-BC3F-B6FA49E8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SAN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C5ADEAC-E28D-4C32-94DD-B83203810D12}"/>
              </a:ext>
            </a:extLst>
          </p:cNvPr>
          <p:cNvSpPr/>
          <p:nvPr/>
        </p:nvSpPr>
        <p:spPr>
          <a:xfrm>
            <a:off x="3902767" y="0"/>
            <a:ext cx="7699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>
                <a:solidFill>
                  <a:srgbClr val="222222"/>
                </a:solidFill>
                <a:latin typeface="Corbel (Cuerpo)"/>
              </a:rPr>
              <a:t>Una </a:t>
            </a:r>
            <a:r>
              <a:rPr lang="es-PA" b="1" dirty="0">
                <a:solidFill>
                  <a:srgbClr val="222222"/>
                </a:solidFill>
                <a:latin typeface="Corbel (Cuerpo)"/>
              </a:rPr>
              <a:t>SAN</a:t>
            </a:r>
            <a:r>
              <a:rPr lang="es-PA" dirty="0">
                <a:solidFill>
                  <a:srgbClr val="222222"/>
                </a:solidFill>
                <a:latin typeface="Corbel (Cuerpo)"/>
              </a:rPr>
              <a:t> es una red dedicada al almacenamiento que está conectada a las redes de comunicación de una compañía. Además de contar con interfaces de red tradicionales, los equipos con acceso a la SAN tienen una interfaz de red específica que se conecta a la SAN.</a:t>
            </a:r>
            <a:endParaRPr lang="es-PA" dirty="0">
              <a:latin typeface="Corbel (Cuerpo)"/>
            </a:endParaRPr>
          </a:p>
        </p:txBody>
      </p:sp>
      <p:pic>
        <p:nvPicPr>
          <p:cNvPr id="5122" name="Picture 2" descr="Imagen relacionada">
            <a:extLst>
              <a:ext uri="{FF2B5EF4-FFF2-40B4-BE49-F238E27FC236}">
                <a16:creationId xmlns:a16="http://schemas.microsoft.com/office/drawing/2014/main" id="{15C0F84D-8BE7-4847-A2CA-BB70A519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32" y="1441850"/>
            <a:ext cx="3824909" cy="396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31B49B0-3969-47D6-9FDD-3AE81751F1D1}"/>
              </a:ext>
            </a:extLst>
          </p:cNvPr>
          <p:cNvSpPr/>
          <p:nvPr/>
        </p:nvSpPr>
        <p:spPr>
          <a:xfrm>
            <a:off x="4373217" y="56485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A" dirty="0">
                <a:solidFill>
                  <a:srgbClr val="222222"/>
                </a:solidFill>
                <a:latin typeface="Corbel (Cuerpo)"/>
              </a:rPr>
              <a:t>Las SAN proveen conectividad de E/S a través de las computadoras host y los dispositivos de almacenamiento combinando los beneficios de tecnologías.</a:t>
            </a:r>
            <a:endParaRPr lang="es-PA" dirty="0">
              <a:latin typeface="Corbel (Cuerpo)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EA6DB2-BE7C-4E59-9F84-D5C6853F4D4D}"/>
              </a:ext>
            </a:extLst>
          </p:cNvPr>
          <p:cNvSpPr/>
          <p:nvPr/>
        </p:nvSpPr>
        <p:spPr>
          <a:xfrm>
            <a:off x="8578090" y="5037674"/>
            <a:ext cx="2663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i="1" dirty="0">
                <a:solidFill>
                  <a:srgbClr val="222222"/>
                </a:solidFill>
                <a:latin typeface="Arial" panose="020B0604020202020204" pitchFamily="34" charset="0"/>
              </a:rPr>
              <a:t>* Storage </a:t>
            </a:r>
            <a:r>
              <a:rPr lang="es-PA" i="1" dirty="0" err="1">
                <a:solidFill>
                  <a:srgbClr val="222222"/>
                </a:solidFill>
                <a:latin typeface="Arial" panose="020B0604020202020204" pitchFamily="34" charset="0"/>
              </a:rPr>
              <a:t>Area</a:t>
            </a:r>
            <a:r>
              <a:rPr lang="es-PA" i="1" dirty="0">
                <a:solidFill>
                  <a:srgbClr val="222222"/>
                </a:solidFill>
                <a:latin typeface="Arial" panose="020B0604020202020204" pitchFamily="34" charset="0"/>
              </a:rPr>
              <a:t> Network</a:t>
            </a:r>
            <a:r>
              <a:rPr lang="es-PA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23259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7A47A-CC1A-4E6F-83DF-CE8BDDE5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92557" cy="4601183"/>
          </a:xfrm>
        </p:spPr>
        <p:txBody>
          <a:bodyPr/>
          <a:lstStyle/>
          <a:p>
            <a:pPr algn="ctr"/>
            <a:r>
              <a:rPr lang="es-PA" dirty="0"/>
              <a:t>Implementación</a:t>
            </a:r>
            <a:br>
              <a:rPr lang="es-PA" dirty="0"/>
            </a:br>
            <a:r>
              <a:rPr lang="es-PA" dirty="0" err="1"/>
              <a:t>RoadMap</a:t>
            </a:r>
            <a:r>
              <a:rPr lang="es-PA" dirty="0"/>
              <a:t> Proyecto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58CC010-1AFE-4BD6-9A59-39DF74A01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195" y="4720333"/>
            <a:ext cx="71294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3888" indent="-166688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CO" altLang="es-P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</a:t>
            </a:r>
            <a:r>
              <a:rPr lang="es-CO" altLang="es-PA" sz="1600" b="1" dirty="0">
                <a:latin typeface="+mn-lt"/>
              </a:rPr>
              <a:t> </a:t>
            </a:r>
            <a:r>
              <a:rPr lang="es-CO" altLang="es-PA" sz="1600" dirty="0">
                <a:latin typeface="+mn-lt"/>
              </a:rPr>
              <a:t>Consolidar la infraestructura actual en un ambiente de servidores </a:t>
            </a:r>
            <a:r>
              <a:rPr lang="es-CO" altLang="es-PA" sz="1600" dirty="0" err="1">
                <a:latin typeface="+mn-lt"/>
              </a:rPr>
              <a:t>blade</a:t>
            </a:r>
            <a:r>
              <a:rPr lang="es-CO" altLang="es-PA" sz="1600" dirty="0">
                <a:latin typeface="+mn-lt"/>
              </a:rPr>
              <a:t> y una solución de almacenamiento centralizada (SAN), para las aplicaciones existentes y nuevas.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DF3D9CED-4BD2-49C8-B2BD-F07C50959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846" y="3906725"/>
            <a:ext cx="6191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3888" indent="-166688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CO" altLang="es-P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II</a:t>
            </a:r>
            <a:r>
              <a:rPr lang="es-CO" altLang="es-PA" sz="1600" dirty="0">
                <a:latin typeface="+mn-lt"/>
              </a:rPr>
              <a:t>: Virtualizar algunas de las aplicaciones, según sus características de funcionamiento y operación.</a:t>
            </a: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1D7037CA-5987-4E80-BDB1-11D0B0B3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446" y="2997087"/>
            <a:ext cx="5327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3888" indent="-166688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CO" altLang="es-P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III</a:t>
            </a:r>
            <a:r>
              <a:rPr lang="es-CO" altLang="es-PA" sz="1600" b="1" dirty="0">
                <a:latin typeface="+mn-lt"/>
              </a:rPr>
              <a:t>: </a:t>
            </a:r>
            <a:r>
              <a:rPr lang="es-CO" altLang="es-PA" sz="1600" dirty="0">
                <a:latin typeface="+mn-lt"/>
              </a:rPr>
              <a:t>Replicar la infraestructura de la base principal en la de </a:t>
            </a:r>
            <a:r>
              <a:rPr lang="es-CO" altLang="es-PA" sz="1600" dirty="0" err="1">
                <a:latin typeface="+mn-lt"/>
              </a:rPr>
              <a:t>backup</a:t>
            </a:r>
            <a:r>
              <a:rPr lang="es-CO" altLang="es-PA" sz="1600" dirty="0">
                <a:latin typeface="+mn-lt"/>
              </a:rPr>
              <a:t>,  para asegurar la continuidad del negocio.</a:t>
            </a: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C5CB71D9-DCC9-4489-9E20-AFA2316F0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071" y="1962037"/>
            <a:ext cx="43910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3888" indent="-166688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CO" altLang="es-PA" sz="1600" b="1" dirty="0">
                <a:latin typeface="+mn-lt"/>
              </a:rPr>
              <a:t>IV: </a:t>
            </a:r>
            <a:r>
              <a:rPr lang="es-CO" altLang="es-PA" sz="1600" dirty="0">
                <a:latin typeface="+mn-lt"/>
              </a:rPr>
              <a:t>Virtualizar el 100% de las aplicaciones y el almacenamiento, en la base principal como en el de </a:t>
            </a:r>
            <a:r>
              <a:rPr lang="es-CO" altLang="es-PA" sz="1600" dirty="0" err="1">
                <a:latin typeface="+mn-lt"/>
              </a:rPr>
              <a:t>backup</a:t>
            </a:r>
            <a:r>
              <a:rPr lang="es-CO" altLang="es-PA" sz="1600" dirty="0">
                <a:latin typeface="+mn-lt"/>
              </a:rPr>
              <a:t>.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FA063740-5C14-44E5-9FF9-4AF88E51AB2E}"/>
              </a:ext>
            </a:extLst>
          </p:cNvPr>
          <p:cNvSpPr/>
          <p:nvPr/>
        </p:nvSpPr>
        <p:spPr>
          <a:xfrm rot="18827151">
            <a:off x="3069791" y="2949789"/>
            <a:ext cx="3986773" cy="67936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331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Marco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1372</Words>
  <Application>Microsoft Office PowerPoint</Application>
  <PresentationFormat>Panorámica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Corbel</vt:lpstr>
      <vt:lpstr>Corbel (Cuerpo)</vt:lpstr>
      <vt:lpstr>Corbel (Títulos)</vt:lpstr>
      <vt:lpstr>Gill Sans MT</vt:lpstr>
      <vt:lpstr>Wingdings</vt:lpstr>
      <vt:lpstr>Wingdings 2</vt:lpstr>
      <vt:lpstr>Marco</vt:lpstr>
      <vt:lpstr>Semestral S.O</vt:lpstr>
      <vt:lpstr>Problemática</vt:lpstr>
      <vt:lpstr>Listado de Servidores en Empresa XYZ</vt:lpstr>
      <vt:lpstr>A donde se quiere llegar.</vt:lpstr>
      <vt:lpstr>Propuestas para la selección de servidores</vt:lpstr>
      <vt:lpstr>Ventaja de utilizar Servidor Blade</vt:lpstr>
      <vt:lpstr> ¿Qué es un Enclosure? </vt:lpstr>
      <vt:lpstr>SAN</vt:lpstr>
      <vt:lpstr>Implementación RoadMap Proyecto</vt:lpstr>
      <vt:lpstr>Fases de Migración</vt:lpstr>
      <vt:lpstr>Recuperación de servidores</vt:lpstr>
      <vt:lpstr>Fase III: Replicar la infraestructura para continuidad de negocio </vt:lpstr>
      <vt:lpstr>Virtualizar  el almacenamiento </vt:lpstr>
      <vt:lpstr>RAID</vt:lpstr>
      <vt:lpstr>Presentación de PowerPoint</vt:lpstr>
      <vt:lpstr> Crear PCs virtuales </vt:lpstr>
      <vt:lpstr>Ventajas</vt:lpstr>
      <vt:lpstr>Beneficios</vt:lpstr>
      <vt:lpstr>Cifras</vt:lpstr>
      <vt:lpstr>Beneficios Continuidad de Negocio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Semestral S.O</dc:title>
  <dc:creator>JOEL CARRILLO</dc:creator>
  <cp:lastModifiedBy>JOEL CARRILLO</cp:lastModifiedBy>
  <cp:revision>1</cp:revision>
  <dcterms:created xsi:type="dcterms:W3CDTF">2018-11-27T08:15:28Z</dcterms:created>
  <dcterms:modified xsi:type="dcterms:W3CDTF">2018-11-27T08:17:12Z</dcterms:modified>
</cp:coreProperties>
</file>