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4" r:id="rId9"/>
    <p:sldId id="266" r:id="rId10"/>
    <p:sldId id="267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103D-CB54-4B60-8597-1E9530C9022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D613-CEEC-4966-B040-ABC36517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143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103D-CB54-4B60-8597-1E9530C9022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D613-CEEC-4966-B040-ABC36517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8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103D-CB54-4B60-8597-1E9530C9022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D613-CEEC-4966-B040-ABC36517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66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103D-CB54-4B60-8597-1E9530C9022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D613-CEEC-4966-B040-ABC36517919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0962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103D-CB54-4B60-8597-1E9530C9022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D613-CEEC-4966-B040-ABC36517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091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103D-CB54-4B60-8597-1E9530C9022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D613-CEEC-4966-B040-ABC36517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103D-CB54-4B60-8597-1E9530C9022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D613-CEEC-4966-B040-ABC36517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2741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103D-CB54-4B60-8597-1E9530C9022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D613-CEEC-4966-B040-ABC36517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27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103D-CB54-4B60-8597-1E9530C9022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D613-CEEC-4966-B040-ABC36517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6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103D-CB54-4B60-8597-1E9530C9022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D613-CEEC-4966-B040-ABC36517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47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103D-CB54-4B60-8597-1E9530C9022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D613-CEEC-4966-B040-ABC36517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762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103D-CB54-4B60-8597-1E9530C9022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D613-CEEC-4966-B040-ABC36517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6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103D-CB54-4B60-8597-1E9530C9022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D613-CEEC-4966-B040-ABC36517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4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103D-CB54-4B60-8597-1E9530C9022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D613-CEEC-4966-B040-ABC36517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2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103D-CB54-4B60-8597-1E9530C9022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D613-CEEC-4966-B040-ABC36517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78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103D-CB54-4B60-8597-1E9530C9022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D613-CEEC-4966-B040-ABC36517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7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103D-CB54-4B60-8597-1E9530C9022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8D613-CEEC-4966-B040-ABC36517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91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0A8103D-CB54-4B60-8597-1E9530C9022C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78D613-CEEC-4966-B040-ABC36517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278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D7F3-2FC1-643A-1C62-9CF821F14D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19673"/>
            <a:ext cx="9144000" cy="998376"/>
          </a:xfrm>
        </p:spPr>
        <p:txBody>
          <a:bodyPr>
            <a:normAutofit/>
          </a:bodyPr>
          <a:lstStyle/>
          <a:p>
            <a:r>
              <a:rPr lang="en-US" sz="2400" b="1" i="0" u="none" strike="noStrike" dirty="0">
                <a:solidFill>
                  <a:schemeClr val="accent5"/>
                </a:solidFill>
                <a:effectLst/>
                <a:latin typeface="Arial" panose="020B0604020202020204" pitchFamily="34" charset="0"/>
              </a:rPr>
              <a:t>Voice Tech in the Multiverse: Space Station</a:t>
            </a:r>
            <a:br>
              <a:rPr lang="en-US" sz="2400" b="1" dirty="0">
                <a:solidFill>
                  <a:schemeClr val="accent5"/>
                </a:solidFill>
                <a:effectLst/>
              </a:rPr>
            </a:b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B4FC8-E2D6-C087-18D6-9A5A9C93A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15413"/>
            <a:ext cx="9144000" cy="3620278"/>
          </a:xfrm>
        </p:spPr>
        <p:txBody>
          <a:bodyPr>
            <a:noAutofit/>
          </a:bodyPr>
          <a:lstStyle/>
          <a:p>
            <a:pPr algn="l" rtl="0">
              <a:spcBef>
                <a:spcPts val="1800"/>
              </a:spcBef>
              <a:spcAft>
                <a:spcPts val="40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Course Information</a:t>
            </a:r>
            <a:endParaRPr lang="en-US" sz="1400" b="1" dirty="0">
              <a:effectLst/>
            </a:endParaRPr>
          </a:p>
          <a:p>
            <a:pPr algn="l" rtl="0">
              <a:spcBef>
                <a:spcPts val="1200"/>
              </a:spcBef>
              <a:spcAft>
                <a:spcPts val="1200"/>
              </a:spcAft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Course: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ITAI 2373 - Module 03</a:t>
            </a:r>
          </a:p>
          <a:p>
            <a:pPr algn="l" rtl="0">
              <a:spcBef>
                <a:spcPts val="1200"/>
              </a:spcBef>
              <a:spcAft>
                <a:spcPts val="1200"/>
              </a:spcAft>
            </a:pPr>
            <a:b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Assignment: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A03 - Voice Tech in the Multiverse Creative Challenge</a:t>
            </a:r>
          </a:p>
          <a:p>
            <a:pPr algn="l" rtl="0">
              <a:spcBef>
                <a:spcPts val="1200"/>
              </a:spcBef>
              <a:spcAft>
                <a:spcPts val="1200"/>
              </a:spcAft>
            </a:pPr>
            <a:b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Universe Selected: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🚀 Space Station – Communication System for International Crew</a:t>
            </a:r>
          </a:p>
          <a:p>
            <a:pPr algn="l" rtl="0">
              <a:spcBef>
                <a:spcPts val="1200"/>
              </a:spcBef>
              <a:spcAft>
                <a:spcPts val="1200"/>
              </a:spcAft>
            </a:pPr>
            <a:b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Group Name/Number: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algn="l" rtl="0">
              <a:spcBef>
                <a:spcPts val="1200"/>
              </a:spcBef>
              <a:spcAft>
                <a:spcPts val="1200"/>
              </a:spcAft>
            </a:pPr>
            <a:br>
              <a:rPr 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Team Members:</a:t>
            </a:r>
            <a:endParaRPr lang="en-US" sz="1400" b="0" dirty="0">
              <a:effectLst/>
            </a:endParaRPr>
          </a:p>
          <a:p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13507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9EE57-C4E7-D2E6-87A1-D90D7D68B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i="0" u="none" strike="noStrike" dirty="0"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3. Feature Extraction Strategy</a:t>
            </a:r>
            <a:br>
              <a:rPr lang="en-US" sz="2400" b="1" dirty="0">
                <a:solidFill>
                  <a:schemeClr val="accent1"/>
                </a:solidFill>
                <a:effectLst/>
              </a:rPr>
            </a:b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D7939-301A-324E-C74D-3E7CB1C11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48808"/>
          </a:xfrm>
        </p:spPr>
        <p:txBody>
          <a:bodyPr>
            <a:norm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LFBE with temporal context features.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CMVN for normalization.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multi-frame input to the model to address persistent ambient noise.</a:t>
            </a:r>
          </a:p>
        </p:txBody>
      </p:sp>
    </p:spTree>
    <p:extLst>
      <p:ext uri="{BB962C8B-B14F-4D97-AF65-F5344CB8AC3E}">
        <p14:creationId xmlns:p14="http://schemas.microsoft.com/office/powerpoint/2010/main" val="3860549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1530-568D-E894-DB72-22E79A6B4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963" y="505085"/>
            <a:ext cx="10515600" cy="1015806"/>
          </a:xfrm>
        </p:spPr>
        <p:txBody>
          <a:bodyPr>
            <a:normAutofit/>
          </a:bodyPr>
          <a:lstStyle/>
          <a:p>
            <a:pPr algn="ctr"/>
            <a:r>
              <a:rPr lang="en-US" sz="2800" b="1" i="0" u="none" strike="noStrike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Acoustic Modeling Considerations</a:t>
            </a:r>
            <a:br>
              <a:rPr lang="en-US" sz="2800" b="1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 descr="Cardboard boxes">
            <a:extLst>
              <a:ext uri="{FF2B5EF4-FFF2-40B4-BE49-F238E27FC236}">
                <a16:creationId xmlns:a16="http://schemas.microsoft.com/office/drawing/2014/main" id="{D0D32FA0-323C-D61D-9C40-7EFD8006AE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357" y="2052638"/>
            <a:ext cx="6263061" cy="419576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4D0787-0EE8-B851-847B-A77C3B26A506}"/>
              </a:ext>
            </a:extLst>
          </p:cNvPr>
          <p:cNvSpPr txBox="1"/>
          <p:nvPr/>
        </p:nvSpPr>
        <p:spPr>
          <a:xfrm>
            <a:off x="0" y="2425959"/>
            <a:ext cx="787503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DNNs or Transformers trained with noisy space-like audio.</a:t>
            </a: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 speaker adaptation (MLLR,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-vectors) to handle multilingual crew.</a:t>
            </a: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Acoustic simulation of reverberant metallic environments.</a:t>
            </a: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928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C8654-A5AF-FA6C-DAC9-41B27C7BB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i="0" u="none" strike="noStrike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5. ASR/TTS Adaptations</a:t>
            </a:r>
            <a:br>
              <a:rPr lang="en-US" sz="2800" b="1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</a:br>
            <a:endParaRPr lang="en-US" sz="28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4DAB5-039E-25A8-5030-06D779921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79640"/>
          </a:xfrm>
        </p:spPr>
        <p:txBody>
          <a:bodyPr>
            <a:norm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ASR featuring noise-sensitive training.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Instantaneous multilingual recognition and voice synthesis.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override functionalities and integrated processing (no connection to Earth required).</a:t>
            </a:r>
          </a:p>
        </p:txBody>
      </p:sp>
    </p:spTree>
    <p:extLst>
      <p:ext uri="{BB962C8B-B14F-4D97-AF65-F5344CB8AC3E}">
        <p14:creationId xmlns:p14="http://schemas.microsoft.com/office/powerpoint/2010/main" val="17059089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30834-CF0E-2BFA-BD01-C6FA01AA7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800" b="1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 3: Demo Scenario </a:t>
            </a:r>
            <a:br>
              <a:rPr lang="en-US" sz="2800" b="1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Storyboard Title: </a:t>
            </a:r>
            <a:r>
              <a:rPr lang="en-US" sz="2800" b="1" i="1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Lost in Translation: Voice Tech Saves the Mission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DADFD-55B6-7FB9-69EC-FF150B86F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Panel 1: Standard Operations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Astronaut Mei gives a directive.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CosmoCom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carries it out perfectly.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Note: Real-time multilingual ASR in action.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Panel 2: System Failure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Oxygen system hum rises abruptly.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technology starts to struggle.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Note: Echo and noise levels surpass system limits.</a:t>
            </a:r>
          </a:p>
        </p:txBody>
      </p:sp>
    </p:spTree>
    <p:extLst>
      <p:ext uri="{BB962C8B-B14F-4D97-AF65-F5344CB8AC3E}">
        <p14:creationId xmlns:p14="http://schemas.microsoft.com/office/powerpoint/2010/main" val="2855038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D1E5B-15FF-0EF8-4094-A1008B1BB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i="0" u="none" strike="noStrike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Storyboard Title: </a:t>
            </a:r>
            <a:r>
              <a:rPr lang="en-US" sz="2800" b="1" i="1" u="none" strike="noStrike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Lost in Translation: Voice Tech Saves the Mission</a:t>
            </a:r>
            <a:br>
              <a:rPr lang="en-US" sz="28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FF084-295E-F9C2-F92F-23F599FA5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Panel 3: Miscommunication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Astronaut Amina instructs to initiate shutdown.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misinterprets the command due to distortion.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Note: ASR decoding errors occur under stress.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Panel 4: Escalation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Alarms sound, indicating a spike in oxygen levels.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access to manual override.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Note: There is a critical dependence on the voice interface.</a:t>
            </a:r>
          </a:p>
        </p:txBody>
      </p:sp>
    </p:spTree>
    <p:extLst>
      <p:ext uri="{BB962C8B-B14F-4D97-AF65-F5344CB8AC3E}">
        <p14:creationId xmlns:p14="http://schemas.microsoft.com/office/powerpoint/2010/main" val="234423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22384-65E3-743F-5A1C-8895C6B96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i="0" u="none" strike="noStrike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Storyboard Title: </a:t>
            </a:r>
            <a:r>
              <a:rPr lang="en-US" sz="2800" b="1" i="1" u="none" strike="noStrike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Lost in Translation: Voice Tech Saves the Mission</a:t>
            </a:r>
            <a:br>
              <a:rPr lang="en-US" sz="2800" b="1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9749C-F68A-8CC4-41AD-14E5DA0CE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Panel 5: Adaptive Response</a:t>
            </a:r>
          </a:p>
          <a:p>
            <a:pPr algn="just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CosmoCom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initiates advanced filtering mechanisms.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Realigns the processing pipeline.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Note: Dynamic noise suppression combined with model switching.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Panel 6: Resolution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Amina sends a revised command.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carries out a shutdown.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Note: ASR accuracy has been restored.</a:t>
            </a:r>
          </a:p>
        </p:txBody>
      </p:sp>
    </p:spTree>
    <p:extLst>
      <p:ext uri="{BB962C8B-B14F-4D97-AF65-F5344CB8AC3E}">
        <p14:creationId xmlns:p14="http://schemas.microsoft.com/office/powerpoint/2010/main" val="2734217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325ED-9F0E-A4C1-378C-EFEDFE403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i="0" u="none" strike="noStrike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Storyboard Title: </a:t>
            </a:r>
            <a:r>
              <a:rPr lang="en-US" sz="2800" b="1" i="1" u="none" strike="noStrike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Lost in Translation: Voice Tech Saves the Mission</a:t>
            </a:r>
            <a:br>
              <a:rPr lang="en-US" sz="2800" b="1" dirty="0">
                <a:solidFill>
                  <a:schemeClr val="accent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7ED16-2FDF-C8FC-42F5-793808A65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5249"/>
            <a:ext cx="10515600" cy="3601714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Panel 7: Aftermath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Crew feels relieved, and system logs have been updated.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Note: The analysis following the event initiates tuning.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Panel 8: Reflection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crew commends the adaptability of the technology.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 the importance of future safety protocols.</a:t>
            </a:r>
          </a:p>
        </p:txBody>
      </p:sp>
    </p:spTree>
    <p:extLst>
      <p:ext uri="{BB962C8B-B14F-4D97-AF65-F5344CB8AC3E}">
        <p14:creationId xmlns:p14="http://schemas.microsoft.com/office/powerpoint/2010/main" val="4261324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EDAB-CAE0-307C-9A3F-B2305D4A7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0">
              <a:spcBef>
                <a:spcPts val="2400"/>
              </a:spcBef>
              <a:spcAft>
                <a:spcPts val="600"/>
              </a:spcAft>
            </a:pPr>
            <a:r>
              <a:rPr lang="en-US" sz="2800" b="1" i="0" u="none" strike="noStrike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 4: Executive Pitch </a:t>
            </a:r>
            <a:br>
              <a:rPr lang="en-US" sz="2800" b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05021-2B41-C519-3F19-037B0EBDF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rtl="0">
              <a:spcBef>
                <a:spcPts val="1800"/>
              </a:spcBef>
              <a:spcAft>
                <a:spcPts val="400"/>
              </a:spcAft>
            </a:pPr>
            <a:r>
              <a:rPr lang="en-US" sz="16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Name: </a:t>
            </a:r>
            <a:r>
              <a:rPr lang="en-US" sz="160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CosmoCom</a:t>
            </a:r>
            <a:r>
              <a:rPr lang="en-US" sz="16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™ – </a:t>
            </a:r>
            <a:r>
              <a:rPr lang="en-US" sz="160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Voice of the Void</a:t>
            </a:r>
            <a:endParaRPr 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1800"/>
              </a:spcBef>
              <a:spcAft>
                <a:spcPts val="400"/>
              </a:spcAft>
            </a:pPr>
            <a:r>
              <a:rPr lang="en-US" sz="16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Tagline:</a:t>
            </a:r>
            <a:endParaRPr 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6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"When every second matters, every word must be heard."</a:t>
            </a:r>
            <a:endParaRPr 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>
              <a:spcBef>
                <a:spcPts val="1800"/>
              </a:spcBef>
              <a:spcAft>
                <a:spcPts val="400"/>
              </a:spcAft>
            </a:pPr>
            <a:r>
              <a:rPr lang="en-US" sz="16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Technical Features</a:t>
            </a:r>
            <a:endParaRPr lang="en-US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ASR/TTS featuring offline functionality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Microgravity-sensitive speech calibration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noise reduction tailored for station settings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override options with improved clarity</a:t>
            </a:r>
          </a:p>
        </p:txBody>
      </p:sp>
    </p:spTree>
    <p:extLst>
      <p:ext uri="{BB962C8B-B14F-4D97-AF65-F5344CB8AC3E}">
        <p14:creationId xmlns:p14="http://schemas.microsoft.com/office/powerpoint/2010/main" val="2843910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1C0E9-2CE3-2052-4448-FCA3C0413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</a:t>
            </a:r>
            <a:br>
              <a:rPr 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BB509-C276-6996-3D5C-FCBA15BAD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46579"/>
          </a:xfrm>
        </p:spPr>
        <p:txBody>
          <a:bodyPr>
            <a:norm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CosmoCom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™ guarantees uninterrupted communication even in the most extreme conditions of space. It is specifically engineered for microgravity environments, diverse language crews, and missions that are critical to life.</a:t>
            </a:r>
          </a:p>
        </p:txBody>
      </p:sp>
    </p:spTree>
    <p:extLst>
      <p:ext uri="{BB962C8B-B14F-4D97-AF65-F5344CB8AC3E}">
        <p14:creationId xmlns:p14="http://schemas.microsoft.com/office/powerpoint/2010/main" val="1972896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008AF-D502-0DD1-A66C-4623BB242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Competitive Edge</a:t>
            </a:r>
            <a:br>
              <a:rPr lang="en-US" sz="2800" b="1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8CA8D77-9D85-6278-82D4-11A9DB9586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256989"/>
              </p:ext>
            </p:extLst>
          </p:nvPr>
        </p:nvGraphicFramePr>
        <p:xfrm>
          <a:off x="690465" y="1825625"/>
          <a:ext cx="11010123" cy="1854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670041">
                  <a:extLst>
                    <a:ext uri="{9D8B030D-6E8A-4147-A177-3AD203B41FA5}">
                      <a16:colId xmlns:a16="http://schemas.microsoft.com/office/drawing/2014/main" val="1076575621"/>
                    </a:ext>
                  </a:extLst>
                </a:gridCol>
                <a:gridCol w="3670041">
                  <a:extLst>
                    <a:ext uri="{9D8B030D-6E8A-4147-A177-3AD203B41FA5}">
                      <a16:colId xmlns:a16="http://schemas.microsoft.com/office/drawing/2014/main" val="1097876224"/>
                    </a:ext>
                  </a:extLst>
                </a:gridCol>
                <a:gridCol w="3670041">
                  <a:extLst>
                    <a:ext uri="{9D8B030D-6E8A-4147-A177-3AD203B41FA5}">
                      <a16:colId xmlns:a16="http://schemas.microsoft.com/office/drawing/2014/main" val="1520266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Earth-Based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CosmoCom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Advantage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382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Environment adaptability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Office/Urban 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Built for microgravity + confined echo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735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Multilingual 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Cloud 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Real-Time, offline multilingual engine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55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Noise-Handling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Struggles in high-noise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 trained on space Station Sounds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123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Energy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Functionalities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Context-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awarness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voice overwriting mode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894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083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06009-6F21-31DB-694C-28A6A67E5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3"/>
                </a:solidFill>
              </a:rPr>
              <a:t>Group Name And 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508D3-5A2D-7C57-6BA7-EB0048AE5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Instructor: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Prof. Patricia McManus</a:t>
            </a:r>
          </a:p>
          <a:p>
            <a:pPr marL="0" indent="0">
              <a:buNone/>
            </a:pP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Date Submitted: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6/16/2025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Williane Yarro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Grisel Barrera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Jerffery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Dirden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Miguel Sanchez-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yevenes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781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363B4-CAF7-16BF-446F-8EE05CF4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to Action</a:t>
            </a:r>
            <a:b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200" b="1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95FB5-07E8-FF08-0DBE-93862607F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4759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Prepared for any mission. Safe for the crew. Built for the future.</a:t>
            </a:r>
          </a:p>
          <a:p>
            <a:r>
              <a:rPr lang="en-US" dirty="0"/>
              <a:t> </a:t>
            </a:r>
            <a:r>
              <a:rPr lang="en-US" dirty="0" err="1"/>
              <a:t>CosmoCom</a:t>
            </a:r>
            <a:r>
              <a:rPr lang="en-US" dirty="0"/>
              <a:t>™: The voice, no matter where the stars lead.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003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3DFFF-0E93-5DED-B712-DA0795DE8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2800" b="1" i="0" u="none" strike="noStrike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Villain's Countermeasure: The Voice Jammer</a:t>
            </a:r>
            <a:br>
              <a:rPr lang="en-US" sz="2800" b="1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solidFill>
                <a:schemeClr val="accent3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DC6EF-9277-B71D-0F9C-B1947FA1C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564111"/>
          </a:xfrm>
        </p:spPr>
        <p:txBody>
          <a:bodyPr/>
          <a:lstStyle/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Description: </a:t>
            </a: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rogue AI utilizes "Voice Jammer Nodes" that emit alternating high-frequency pulses resembling machinery sounds. These signals overwhelm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CosmoCom’s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adaptive noise filters, leading to misinterpretation of commands. Impact: System delays or misfires occur due to confusion in the feature space. Counter-strategy: Incorporation of AI-powered anomaly detectors designed to identify synthetic interference patterns and separate harmful noise.</a:t>
            </a:r>
          </a:p>
        </p:txBody>
      </p:sp>
    </p:spTree>
    <p:extLst>
      <p:ext uri="{BB962C8B-B14F-4D97-AF65-F5344CB8AC3E}">
        <p14:creationId xmlns:p14="http://schemas.microsoft.com/office/powerpoint/2010/main" val="2261529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1C035-8013-6C6B-B7B2-72D579F4C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2858"/>
          </a:xfrm>
        </p:spPr>
        <p:txBody>
          <a:bodyPr/>
          <a:lstStyle/>
          <a:p>
            <a:r>
              <a:rPr lang="en-US" sz="2800" b="1" i="0" u="none" strike="noStrike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Theme Song Lyrics – Testing Speech Synthesis Challenges</a:t>
            </a:r>
            <a:endParaRPr lang="en-US" sz="28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FE58A-30D7-D93F-E826-33044520C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Verse 1: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"Drifting where the signals travel,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CosmoCom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unites our voices.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Amidst the static and the buzz,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dialect, every language."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Chorus: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"Speak the word and it replies,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when the echo is loud.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TTS conveys our purpose clearly,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in microgravity, you won't be silenced."</a:t>
            </a:r>
          </a:p>
        </p:txBody>
      </p:sp>
    </p:spTree>
    <p:extLst>
      <p:ext uri="{BB962C8B-B14F-4D97-AF65-F5344CB8AC3E}">
        <p14:creationId xmlns:p14="http://schemas.microsoft.com/office/powerpoint/2010/main" val="3046455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C44C1-F0B8-970B-F6D8-ECFD139A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387404"/>
            <a:ext cx="9404723" cy="965535"/>
          </a:xfrm>
        </p:spPr>
        <p:txBody>
          <a:bodyPr/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402EA-07A5-B10F-7A99-28C910D96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3312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Challenge: The system is required to preserve tone, timing, and articulation in lyrics despite different noise and pitch conditions—evaluating synthesis pacing and accent adaptation.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New Acoustic Feature: Echo-Resonance Signature (ERS)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 ERS assesses the distinct echo patterns within a metallic enclosure as they react to a speaker's voice. Purpose: It is utilized to improve speaker localization and dynamically adjust noise reduction algorithms. Advantage: Enhances recognition in situations of overlapping speech and increases real-time spatial awareness.</a:t>
            </a:r>
          </a:p>
        </p:txBody>
      </p:sp>
    </p:spTree>
    <p:extLst>
      <p:ext uri="{BB962C8B-B14F-4D97-AF65-F5344CB8AC3E}">
        <p14:creationId xmlns:p14="http://schemas.microsoft.com/office/powerpoint/2010/main" val="2250748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FBFB-759D-4C7E-CB64-5D4064CB0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600"/>
            <a:ext cx="10515600" cy="1819565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Part 1: Global Examination </a:t>
            </a:r>
            <a:br>
              <a:rPr lang="en-US" sz="2800" b="1" dirty="0">
                <a:solidFill>
                  <a:schemeClr val="accent1"/>
                </a:solidFill>
              </a:rPr>
            </a:br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800" b="1" dirty="0">
                <a:solidFill>
                  <a:schemeClr val="accent1"/>
                </a:solidFill>
              </a:rPr>
              <a:t>1. Distinct Acoustic Difficulties</a:t>
            </a:r>
            <a:br>
              <a:rPr lang="en-US" sz="2800" b="1" dirty="0">
                <a:solidFill>
                  <a:schemeClr val="accent1"/>
                </a:solidFill>
              </a:rPr>
            </a:b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324D0-811D-8852-0FEB-664D45B73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Enclosed metallic environments generate considerable reverberation and echo.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background noise from devices such as life support and ventilation systems.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Vibrations transmitted through spacecraft surfaces can alter sound.</a:t>
            </a:r>
          </a:p>
        </p:txBody>
      </p:sp>
    </p:spTree>
    <p:extLst>
      <p:ext uri="{BB962C8B-B14F-4D97-AF65-F5344CB8AC3E}">
        <p14:creationId xmlns:p14="http://schemas.microsoft.com/office/powerpoint/2010/main" val="1318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012E3-768D-31D6-C051-B3FC8221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2. Environmental Factors</a:t>
            </a:r>
            <a:br>
              <a:rPr lang="en-US" sz="2400" b="1" dirty="0">
                <a:solidFill>
                  <a:schemeClr val="accent3"/>
                </a:solidFill>
                <a:effectLst/>
              </a:rPr>
            </a:br>
            <a:endParaRPr lang="en-US" sz="2400" dirty="0">
              <a:solidFill>
                <a:schemeClr val="accent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D0720-3DA6-C2D7-CA95-C85465C74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926341"/>
          </a:xfrm>
        </p:spPr>
        <p:txBody>
          <a:bodyPr>
            <a:normAutofit/>
          </a:bodyPr>
          <a:lstStyle/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Microgravity affects breathing and vocal strength, altering pitch and tone.</a:t>
            </a: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Artificial atmosphere (pressurized oxygen/nitrogen mix) influences sound propagation.</a:t>
            </a: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Electromagnetic interference from external equipment can affect signal quality.</a:t>
            </a:r>
            <a:br>
              <a:rPr lang="en-US" sz="20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78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F232E-1440-998E-7AB7-E534F7751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i="0" u="none" strike="noStrike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User Characteristics</a:t>
            </a:r>
            <a:b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C3410-E054-2832-5F8F-6337D5CDF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diverse multinational team featuring various languages and accents.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vocal strain and diminished lung capacity in a microgravity environment.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gradual adjustment of hearing to the surrounding noise of the station.</a:t>
            </a:r>
          </a:p>
        </p:txBody>
      </p:sp>
    </p:spTree>
    <p:extLst>
      <p:ext uri="{BB962C8B-B14F-4D97-AF65-F5344CB8AC3E}">
        <p14:creationId xmlns:p14="http://schemas.microsoft.com/office/powerpoint/2010/main" val="1973555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17724-970D-75C1-0F98-F54A9C670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i="0" u="none" strike="noStrike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Noise Sources and Acoustic Mapping</a:t>
            </a:r>
            <a:br>
              <a:rPr lang="en-US" sz="2800" b="1" dirty="0"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6D37E-EE17-A7A3-4777-4F38EFB6E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Sources: air circulation, water recovery systems, electronic hums.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Mapping: identify high-noise zones (engineering bay), low-noise areas (sleeping quarters).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microphone placement and digital filters are crucial.</a:t>
            </a:r>
          </a:p>
        </p:txBody>
      </p:sp>
    </p:spTree>
    <p:extLst>
      <p:ext uri="{BB962C8B-B14F-4D97-AF65-F5344CB8AC3E}">
        <p14:creationId xmlns:p14="http://schemas.microsoft.com/office/powerpoint/2010/main" val="3362066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AD754-D997-8E8F-1558-35ADBC0E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5. Non-Human Vocal Anatomy</a:t>
            </a:r>
            <a:br>
              <a:rPr lang="en-US" sz="2800" b="1" dirty="0">
                <a:solidFill>
                  <a:schemeClr val="accent5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4A779-D44A-91A5-1BBB-EE986B6DC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11689"/>
          </a:xfrm>
        </p:spPr>
        <p:txBody>
          <a:bodyPr>
            <a:norm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relevant in this universe (human crew exclusively).</a:t>
            </a:r>
          </a:p>
        </p:txBody>
      </p:sp>
    </p:spTree>
    <p:extLst>
      <p:ext uri="{BB962C8B-B14F-4D97-AF65-F5344CB8AC3E}">
        <p14:creationId xmlns:p14="http://schemas.microsoft.com/office/powerpoint/2010/main" val="656747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851D9-CED2-B82D-DBF1-8EBFEB726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i="0" u="none" strike="noStrike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 2: Technical Solutions Design </a:t>
            </a:r>
            <a:b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solidFill>
                <a:schemeClr val="accent5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B0DF0-7392-9D36-0B29-F0EEA76A8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Preprocessing Pipeline Flowchart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→ Noise Reduction → Echo Cancellation → Voice Activity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(VAD) → Voice Enhancement → Feature Extraction →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Acoustic Model → Automatic Speech Recognition/Text-to-Speech (ASR/TTS) Engine → Output</a:t>
            </a:r>
          </a:p>
        </p:txBody>
      </p:sp>
    </p:spTree>
    <p:extLst>
      <p:ext uri="{BB962C8B-B14F-4D97-AF65-F5344CB8AC3E}">
        <p14:creationId xmlns:p14="http://schemas.microsoft.com/office/powerpoint/2010/main" val="320549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E3A65-D965-6989-167E-21B20FCD7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MFCC Justification</a:t>
            </a:r>
            <a:br>
              <a:rPr lang="en-US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60237-41F7-44A9-8994-EC106953E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MFCCs are affected by background and structural noise.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alternative approach is Log Filter-Bank Energies (LFBE) and wavelet features, which provide improved resistance to noise.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LFBE maintains spectral information even in low signal-to-noise ratio (SNR) conditions.</a:t>
            </a:r>
          </a:p>
        </p:txBody>
      </p:sp>
    </p:spTree>
    <p:extLst>
      <p:ext uri="{BB962C8B-B14F-4D97-AF65-F5344CB8AC3E}">
        <p14:creationId xmlns:p14="http://schemas.microsoft.com/office/powerpoint/2010/main" val="775898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167</TotalTime>
  <Words>1164</Words>
  <Application>Microsoft Office PowerPoint</Application>
  <PresentationFormat>Widescreen</PresentationFormat>
  <Paragraphs>186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Century Gothic</vt:lpstr>
      <vt:lpstr>Times New Roman</vt:lpstr>
      <vt:lpstr>Wingdings</vt:lpstr>
      <vt:lpstr>Wingdings 3</vt:lpstr>
      <vt:lpstr>Ion</vt:lpstr>
      <vt:lpstr>Voice Tech in the Multiverse: Space Station </vt:lpstr>
      <vt:lpstr>Group Name And Team Members</vt:lpstr>
      <vt:lpstr>Part 1: Global Examination   1. Distinct Acoustic Difficulties </vt:lpstr>
      <vt:lpstr>2. Environmental Factors </vt:lpstr>
      <vt:lpstr>3. User Characteristics </vt:lpstr>
      <vt:lpstr>4. Noise Sources and Acoustic Mapping </vt:lpstr>
      <vt:lpstr>5. Non-Human Vocal Anatomy </vt:lpstr>
      <vt:lpstr>Part 2: Technical Solutions Design  </vt:lpstr>
      <vt:lpstr>2. MFCC Justification </vt:lpstr>
      <vt:lpstr>3. Feature Extraction Strategy </vt:lpstr>
      <vt:lpstr>4. Acoustic Modeling Considerations </vt:lpstr>
      <vt:lpstr>5. ASR/TTS Adaptations </vt:lpstr>
      <vt:lpstr>Part 3: Demo Scenario   Storyboard Title: Lost in Translation: Voice Tech Saves the Mission</vt:lpstr>
      <vt:lpstr>Storyboard Title: Lost in Translation: Voice Tech Saves the Mission </vt:lpstr>
      <vt:lpstr>Storyboard Title: Lost in Translation: Voice Tech Saves the Mission </vt:lpstr>
      <vt:lpstr>Storyboard Title: Lost in Translation: Voice Tech Saves the Mission </vt:lpstr>
      <vt:lpstr>Part 4: Executive Pitch  </vt:lpstr>
      <vt:lpstr>Value Proposition </vt:lpstr>
      <vt:lpstr>Competitive Edge </vt:lpstr>
      <vt:lpstr>Call to Action </vt:lpstr>
      <vt:lpstr>1. Villain's Countermeasure: The Voice Jammer </vt:lpstr>
      <vt:lpstr>2. Theme Song Lyrics – Testing Speech Synthesis Challenges</vt:lpstr>
      <vt:lpstr>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williane Yarro</dc:creator>
  <cp:lastModifiedBy>williane Yarro</cp:lastModifiedBy>
  <cp:revision>1</cp:revision>
  <dcterms:created xsi:type="dcterms:W3CDTF">2025-06-18T09:53:27Z</dcterms:created>
  <dcterms:modified xsi:type="dcterms:W3CDTF">2025-06-18T12:41:04Z</dcterms:modified>
</cp:coreProperties>
</file>