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88" d="100"/>
          <a:sy n="88" d="100"/>
        </p:scale>
        <p:origin x="1306" y="13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9" name="Group 8"/>
          <p:cNvGrpSpPr/>
          <p:nvPr/>
        </p:nvGrpSpPr>
        <p:grpSpPr>
          <a:xfrm>
            <a:off x="0" y="0"/>
            <a:ext cx="9144000" cy="6858000"/>
            <a:chOff x="0" y="0"/>
            <a:chExt cx="9144000" cy="6858000"/>
          </a:xfrm>
        </p:grpSpPr>
        <p:pic>
          <p:nvPicPr>
            <p:cNvPr id="7" name="Picture 6" descr="S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rot="5400000">
              <a:off x="3739196" y="525780"/>
              <a:ext cx="1664208" cy="612648"/>
            </a:xfrm>
            <a:prstGeom prst="rect">
              <a:avLst/>
            </a:prstGeom>
          </p:spPr>
        </p:pic>
        <p:pic>
          <p:nvPicPr>
            <p:cNvPr id="14" name="Picture 13"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rot="5400000">
              <a:off x="3739196" y="5719572"/>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5BCAD085-E8A6-8845-BD4E-CB4CCA059FC4}" type="datetimeFigureOut">
              <a:rPr lang="en-US" smtClean="0"/>
              <a:t>9/12/2025</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C1FF6DA9-008F-8B48-92A6-B652298478BF}"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52328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03345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7745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629415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50513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78290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7"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6093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79981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7915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6" y="2354670"/>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33611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3957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34327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2"/>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2"/>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65050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9/12/2025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57651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58809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5755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70"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71422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44000" cy="6858001"/>
            <a:chOff x="0" y="0"/>
            <a:chExt cx="9144000" cy="6858001"/>
          </a:xfrm>
        </p:grpSpPr>
        <p:pic>
          <p:nvPicPr>
            <p:cNvPr id="8" name="Picture 7" descr="S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rot="5400000">
              <a:off x="4221675" y="39689"/>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rot="5400000">
              <a:off x="4221675" y="6211888"/>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9/12/2025</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09132307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21934" y="1811864"/>
            <a:ext cx="5308866" cy="1105904"/>
          </a:xfrm>
        </p:spPr>
        <p:txBody>
          <a:bodyPr/>
          <a:lstStyle/>
          <a:p>
            <a:r>
              <a:rPr sz="3600" b="1" dirty="0">
                <a:solidFill>
                  <a:schemeClr val="accent2">
                    <a:lumMod val="75000"/>
                  </a:schemeClr>
                </a:solidFill>
              </a:rPr>
              <a:t>Student Performance Prediction</a:t>
            </a:r>
          </a:p>
        </p:txBody>
      </p:sp>
      <p:sp>
        <p:nvSpPr>
          <p:cNvPr id="3" name="Subtitle 2"/>
          <p:cNvSpPr>
            <a:spLocks noGrp="1"/>
          </p:cNvSpPr>
          <p:nvPr>
            <p:ph type="subTitle" idx="1"/>
          </p:nvPr>
        </p:nvSpPr>
        <p:spPr>
          <a:xfrm>
            <a:off x="1921934" y="3598327"/>
            <a:ext cx="5308866" cy="1605440"/>
          </a:xfrm>
        </p:spPr>
        <p:txBody>
          <a:bodyPr>
            <a:noAutofit/>
          </a:bodyPr>
          <a:lstStyle/>
          <a:p>
            <a:pPr algn="ctr"/>
            <a:r>
              <a:rPr lang="en-US" sz="1200" b="1" i="0" dirty="0">
                <a:solidFill>
                  <a:srgbClr val="273540"/>
                </a:solidFill>
                <a:effectLst/>
                <a:latin typeface="Times New Roman" panose="02020603050405020304" pitchFamily="18" charset="0"/>
                <a:cs typeface="Times New Roman" panose="02020603050405020304" pitchFamily="18" charset="0"/>
              </a:rPr>
              <a:t>ITAI-2277 ITAI 16705 Artificial Intelligence (AI) Resources &amp; References</a:t>
            </a:r>
            <a:endParaRPr lang="en-US" sz="1200" b="0" i="0" dirty="0">
              <a:solidFill>
                <a:srgbClr val="273540"/>
              </a:solidFill>
              <a:effectLst/>
              <a:latin typeface="Times New Roman" panose="02020603050405020304" pitchFamily="18" charset="0"/>
              <a:cs typeface="Times New Roman" panose="02020603050405020304" pitchFamily="18" charset="0"/>
            </a:endParaRPr>
          </a:p>
          <a:p>
            <a:pPr algn="ctr"/>
            <a:r>
              <a:rPr lang="en-US" sz="1200" b="0" i="0" dirty="0">
                <a:solidFill>
                  <a:srgbClr val="273540"/>
                </a:solidFill>
                <a:effectLst/>
                <a:latin typeface="Times New Roman" panose="02020603050405020304" pitchFamily="18" charset="0"/>
                <a:cs typeface="Times New Roman" panose="02020603050405020304" pitchFamily="18" charset="0"/>
              </a:rPr>
              <a:t>Professor: Anna </a:t>
            </a:r>
            <a:r>
              <a:rPr lang="en-US" sz="1200" b="0" i="0" dirty="0" err="1">
                <a:solidFill>
                  <a:srgbClr val="273540"/>
                </a:solidFill>
                <a:effectLst/>
                <a:latin typeface="Times New Roman" panose="02020603050405020304" pitchFamily="18" charset="0"/>
                <a:cs typeface="Times New Roman" panose="02020603050405020304" pitchFamily="18" charset="0"/>
              </a:rPr>
              <a:t>Devarakonda</a:t>
            </a:r>
            <a:endParaRPr lang="en-US" sz="1200" b="0" i="0" dirty="0">
              <a:solidFill>
                <a:srgbClr val="273540"/>
              </a:solidFill>
              <a:effectLst/>
              <a:latin typeface="Times New Roman" panose="02020603050405020304" pitchFamily="18" charset="0"/>
              <a:cs typeface="Times New Roman" panose="02020603050405020304" pitchFamily="18" charset="0"/>
            </a:endParaRPr>
          </a:p>
          <a:p>
            <a:pPr algn="ctr"/>
            <a:r>
              <a:rPr lang="en-US" sz="1200" b="1" i="0" dirty="0">
                <a:solidFill>
                  <a:srgbClr val="273540"/>
                </a:solidFill>
                <a:effectLst/>
                <a:latin typeface="Times New Roman" panose="02020603050405020304" pitchFamily="18" charset="0"/>
                <a:cs typeface="Times New Roman" panose="02020603050405020304" pitchFamily="18" charset="0"/>
              </a:rPr>
              <a:t>Fall 2025   - CRN 16705</a:t>
            </a:r>
            <a:endParaRPr lang="en-US" sz="1200" dirty="0">
              <a:latin typeface="Times New Roman" panose="02020603050405020304" pitchFamily="18" charset="0"/>
              <a:cs typeface="Times New Roman" panose="02020603050405020304" pitchFamily="18" charset="0"/>
            </a:endParaRPr>
          </a:p>
          <a:p>
            <a:r>
              <a:rPr sz="1200" dirty="0">
                <a:latin typeface="Times New Roman" panose="02020603050405020304" pitchFamily="18" charset="0"/>
                <a:cs typeface="Times New Roman" panose="02020603050405020304" pitchFamily="18" charset="0"/>
              </a:rPr>
              <a:t>ITAI 2277 – Project Proposal</a:t>
            </a:r>
            <a:endParaRPr lang="en-US" sz="1200" dirty="0">
              <a:latin typeface="Times New Roman" panose="02020603050405020304" pitchFamily="18" charset="0"/>
              <a:cs typeface="Times New Roman" panose="02020603050405020304" pitchFamily="18" charset="0"/>
            </a:endParaRPr>
          </a:p>
          <a:p>
            <a:r>
              <a:rPr sz="1200" dirty="0">
                <a:latin typeface="Times New Roman" panose="02020603050405020304" pitchFamily="18" charset="0"/>
                <a:cs typeface="Times New Roman" panose="02020603050405020304" pitchFamily="18" charset="0"/>
              </a:rPr>
              <a:t>Team Members: </a:t>
            </a:r>
            <a:r>
              <a:rPr lang="en-US" sz="1200" dirty="0">
                <a:latin typeface="Times New Roman" panose="02020603050405020304" pitchFamily="18" charset="0"/>
                <a:cs typeface="Times New Roman" panose="02020603050405020304" pitchFamily="18" charset="0"/>
              </a:rPr>
              <a:t>Williane Yarro</a:t>
            </a:r>
            <a:endParaRPr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solidFill>
                  <a:srgbClr val="002060"/>
                </a:solidFill>
              </a:rPr>
              <a:t>Q&amp;A</a:t>
            </a:r>
          </a:p>
        </p:txBody>
      </p:sp>
      <p:sp>
        <p:nvSpPr>
          <p:cNvPr id="3" name="Content Placeholder 2"/>
          <p:cNvSpPr>
            <a:spLocks noGrp="1"/>
          </p:cNvSpPr>
          <p:nvPr>
            <p:ph idx="1"/>
          </p:nvPr>
        </p:nvSpPr>
        <p:spPr/>
        <p:txBody>
          <a:bodyPr>
            <a:normAutofit/>
          </a:bodyPr>
          <a:lstStyle/>
          <a:p>
            <a:pPr algn="ctr"/>
            <a:endParaRPr lang="en-US" sz="2800" dirty="0"/>
          </a:p>
          <a:p>
            <a:pPr algn="ctr"/>
            <a:endParaRPr lang="en-US" sz="2800" dirty="0"/>
          </a:p>
          <a:p>
            <a:pPr algn="ctr"/>
            <a:r>
              <a:rPr sz="2800" dirty="0"/>
              <a:t>Thank you! We welcome questions and feedback.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solidFill>
                  <a:schemeClr val="accent1"/>
                </a:solidFill>
              </a:rPr>
              <a:t>Problem Statement</a:t>
            </a:r>
          </a:p>
        </p:txBody>
      </p:sp>
      <p:sp>
        <p:nvSpPr>
          <p:cNvPr id="3" name="Content Placeholder 2"/>
          <p:cNvSpPr>
            <a:spLocks noGrp="1"/>
          </p:cNvSpPr>
          <p:nvPr>
            <p:ph idx="1"/>
          </p:nvPr>
        </p:nvSpPr>
        <p:spPr/>
        <p:txBody>
          <a:bodyPr>
            <a:normAutofit/>
          </a:bodyPr>
          <a:lstStyle/>
          <a:p>
            <a:pPr marL="0" indent="0">
              <a:buNone/>
            </a:pP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Student achievement is affected by factors such as demographics, family background, and level of preparation. Educational institutions frequently do not possess predictive tools to detect students who may be at risk at an early stage.</a:t>
            </a:r>
          </a:p>
          <a:p>
            <a:pPr marL="0" indent="0">
              <a:buNone/>
            </a:pP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This initiative aims to examine student data and develop models that forecast academic success, offering valuable insights for educators.</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Objectives</a:t>
            </a:r>
          </a:p>
        </p:txBody>
      </p:sp>
      <p:sp>
        <p:nvSpPr>
          <p:cNvPr id="3" name="Content Placeholder 2"/>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 Examine the influence of elements such as gender, ethnicity, and parental education on scores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Illustrate trends in math, reading, and writing performance</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Develop a machine learning model to forecast student scores</a:t>
            </a:r>
          </a:p>
          <a:p>
            <a:pPr marL="0" indent="0">
              <a:buNone/>
            </a:pP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Offer practical insights for educators</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5">
                    <a:lumMod val="75000"/>
                  </a:schemeClr>
                </a:solidFill>
              </a:rPr>
              <a:t>Instruments &amp; Materials</a:t>
            </a:r>
            <a:endParaRPr b="1" dirty="0">
              <a:solidFill>
                <a:schemeClr val="accent5">
                  <a:lumMod val="75000"/>
                </a:schemeClr>
              </a:solidFill>
            </a:endParaRPr>
          </a:p>
        </p:txBody>
      </p:sp>
      <p:sp>
        <p:nvSpPr>
          <p:cNvPr id="3" name="Content Placeholder 2"/>
          <p:cNvSpPr>
            <a:spLocks noGrp="1"/>
          </p:cNvSpPr>
          <p:nvPr>
            <p:ph idx="1"/>
          </p:nvPr>
        </p:nvSpPr>
        <p:spPr/>
        <p:txBody>
          <a:bodyPr>
            <a:normAutofit/>
          </a:bodyPr>
          <a:lstStyle/>
          <a:p>
            <a:r>
              <a:rPr lang="en-US" sz="1600" dirty="0">
                <a:latin typeface="Times New Roman" panose="02020603050405020304" pitchFamily="18" charset="0"/>
                <a:cs typeface="Times New Roman" panose="02020603050405020304" pitchFamily="18" charset="0"/>
              </a:rPr>
              <a:t>- Python (</a:t>
            </a:r>
            <a:r>
              <a:rPr lang="en-US" sz="1600" dirty="0" err="1">
                <a:latin typeface="Times New Roman" panose="02020603050405020304" pitchFamily="18" charset="0"/>
                <a:cs typeface="Times New Roman" panose="02020603050405020304" pitchFamily="18" charset="0"/>
              </a:rPr>
              <a:t>Jupyter</a:t>
            </a:r>
            <a:r>
              <a:rPr lang="en-US" sz="1600" dirty="0">
                <a:latin typeface="Times New Roman" panose="02020603050405020304" pitchFamily="18" charset="0"/>
                <a:cs typeface="Times New Roman" panose="02020603050405020304" pitchFamily="18" charset="0"/>
              </a:rPr>
              <a:t> Notebook / Google </a:t>
            </a:r>
            <a:r>
              <a:rPr lang="en-US" sz="1600" dirty="0" err="1">
                <a:latin typeface="Times New Roman" panose="02020603050405020304" pitchFamily="18" charset="0"/>
                <a:cs typeface="Times New Roman" panose="02020603050405020304" pitchFamily="18" charset="0"/>
              </a:rPr>
              <a:t>Colab</a:t>
            </a:r>
            <a:r>
              <a:rPr lang="en-US" sz="1600" dirty="0">
                <a:latin typeface="Times New Roman" panose="02020603050405020304" pitchFamily="18" charset="0"/>
                <a:cs typeface="Times New Roman" panose="02020603050405020304" pitchFamily="18" charset="0"/>
              </a:rPr>
              <a:t>)</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Libraries: pandas, scikit-learn, matplotlib, seaborn</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Dataset: Student Performance Dataset (scores in Math, Reading, and Writing + demographic information)</a:t>
            </a:r>
          </a:p>
          <a:p>
            <a:pPr marL="0" indent="0">
              <a:buNone/>
            </a:pPr>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Source: Kaggle / UCI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solidFill>
                  <a:schemeClr val="tx1">
                    <a:lumMod val="95000"/>
                    <a:lumOff val="5000"/>
                  </a:schemeClr>
                </a:solidFill>
              </a:rPr>
              <a:t>Technical Approach</a:t>
            </a:r>
          </a:p>
        </p:txBody>
      </p:sp>
      <p:sp>
        <p:nvSpPr>
          <p:cNvPr id="3" name="Content Placeholder 2"/>
          <p:cNvSpPr>
            <a:spLocks noGrp="1"/>
          </p:cNvSpPr>
          <p:nvPr>
            <p:ph idx="1"/>
          </p:nvPr>
        </p:nvSpPr>
        <p:spPr/>
        <p:txBody>
          <a:bodyPr>
            <a:normAutofit/>
          </a:bodyPr>
          <a:lstStyle/>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1. Import and preprocess the dataset</a:t>
            </a:r>
          </a:p>
          <a:p>
            <a:r>
              <a:rPr lang="en-US" sz="1600" dirty="0">
                <a:latin typeface="Times New Roman" panose="02020603050405020304" pitchFamily="18" charset="0"/>
                <a:cs typeface="Times New Roman" panose="02020603050405020304" pitchFamily="18" charset="0"/>
              </a:rPr>
              <a:t>2. Conduct Exploratory Data Analysis (EDA): examining distributions and correlations</a:t>
            </a:r>
          </a:p>
          <a:p>
            <a:r>
              <a:rPr lang="en-US" sz="1600" dirty="0">
                <a:latin typeface="Times New Roman" panose="02020603050405020304" pitchFamily="18" charset="0"/>
                <a:cs typeface="Times New Roman" panose="02020603050405020304" pitchFamily="18" charset="0"/>
              </a:rPr>
              <a:t>3. Create visualizations: including heatmaps and score comparisons</a:t>
            </a:r>
          </a:p>
          <a:p>
            <a:r>
              <a:rPr lang="en-US" sz="1600" dirty="0">
                <a:latin typeface="Times New Roman" panose="02020603050405020304" pitchFamily="18" charset="0"/>
                <a:cs typeface="Times New Roman" panose="02020603050405020304" pitchFamily="18" charset="0"/>
              </a:rPr>
              <a:t>4. Develop machine learning models (Linear Regression, Decision Tree, Random Forest)</a:t>
            </a:r>
          </a:p>
          <a:p>
            <a:r>
              <a:rPr lang="en-US" sz="1600" dirty="0">
                <a:latin typeface="Times New Roman" panose="02020603050405020304" pitchFamily="18" charset="0"/>
                <a:cs typeface="Times New Roman" panose="02020603050405020304" pitchFamily="18" charset="0"/>
              </a:rPr>
              <a:t>5. Assess accuracy and determine feature importance</a:t>
            </a:r>
          </a:p>
          <a:p>
            <a:r>
              <a:rPr lang="en-US" sz="1600" dirty="0">
                <a:latin typeface="Times New Roman" panose="02020603050405020304" pitchFamily="18" charset="0"/>
                <a:cs typeface="Times New Roman" panose="02020603050405020304" pitchFamily="18" charset="0"/>
              </a:rPr>
              <a:t>6. Compile insights and provide recommendations</a:t>
            </a:r>
            <a:endParaRPr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rPr>
              <a:t>Timeline and Key Milestones</a:t>
            </a:r>
            <a:endParaRPr b="1" dirty="0">
              <a:solidFill>
                <a:srgbClr val="C00000"/>
              </a:solidFill>
            </a:endParaRPr>
          </a:p>
        </p:txBody>
      </p:sp>
      <p:sp>
        <p:nvSpPr>
          <p:cNvPr id="3" name="Content Placeholder 2"/>
          <p:cNvSpPr>
            <a:spLocks noGrp="1"/>
          </p:cNvSpPr>
          <p:nvPr>
            <p:ph idx="1"/>
          </p:nvPr>
        </p:nvSpPr>
        <p:spPr/>
        <p:txBody>
          <a:bodyPr>
            <a:normAutofit/>
          </a:bodyPr>
          <a:lstStyle/>
          <a:p>
            <a:endParaRPr lang="en-US" sz="1800" dirty="0">
              <a:latin typeface="Times New Roman" panose="02020603050405020304" pitchFamily="18" charset="0"/>
              <a:cs typeface="Times New Roman" panose="02020603050405020304" pitchFamily="18" charset="0"/>
            </a:endParaRPr>
          </a:p>
          <a:p>
            <a:r>
              <a:rPr sz="1800" dirty="0">
                <a:latin typeface="Times New Roman" panose="02020603050405020304" pitchFamily="18" charset="0"/>
                <a:cs typeface="Times New Roman" panose="02020603050405020304" pitchFamily="18" charset="0"/>
              </a:rPr>
              <a:t>Week 3: Proposal finalization</a:t>
            </a:r>
          </a:p>
          <a:p>
            <a:r>
              <a:rPr sz="1800" dirty="0">
                <a:latin typeface="Times New Roman" panose="02020603050405020304" pitchFamily="18" charset="0"/>
                <a:cs typeface="Times New Roman" panose="02020603050405020304" pitchFamily="18" charset="0"/>
              </a:rPr>
              <a:t>Week 4: Dataset preparation &amp; cleaning</a:t>
            </a:r>
          </a:p>
          <a:p>
            <a:r>
              <a:rPr sz="1800" dirty="0">
                <a:latin typeface="Times New Roman" panose="02020603050405020304" pitchFamily="18" charset="0"/>
                <a:cs typeface="Times New Roman" panose="02020603050405020304" pitchFamily="18" charset="0"/>
              </a:rPr>
              <a:t>Week 5: EDA &amp; visualization</a:t>
            </a:r>
          </a:p>
          <a:p>
            <a:r>
              <a:rPr sz="1800" dirty="0">
                <a:latin typeface="Times New Roman" panose="02020603050405020304" pitchFamily="18" charset="0"/>
                <a:cs typeface="Times New Roman" panose="02020603050405020304" pitchFamily="18" charset="0"/>
              </a:rPr>
              <a:t>Week 6: ML model development</a:t>
            </a:r>
          </a:p>
          <a:p>
            <a:r>
              <a:rPr sz="1800" dirty="0">
                <a:latin typeface="Times New Roman" panose="02020603050405020304" pitchFamily="18" charset="0"/>
                <a:cs typeface="Times New Roman" panose="02020603050405020304" pitchFamily="18" charset="0"/>
              </a:rPr>
              <a:t>Week 7: Testing &amp; evaluation</a:t>
            </a:r>
          </a:p>
          <a:p>
            <a:r>
              <a:rPr sz="1800" dirty="0">
                <a:latin typeface="Times New Roman" panose="02020603050405020304" pitchFamily="18" charset="0"/>
                <a:cs typeface="Times New Roman" panose="02020603050405020304" pitchFamily="18" charset="0"/>
              </a:rPr>
              <a:t>Week 8: Final presentation &amp; report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solidFill>
                  <a:srgbClr val="92D050"/>
                </a:solidFill>
              </a:rPr>
              <a:t>Success Metrics</a:t>
            </a:r>
          </a:p>
        </p:txBody>
      </p:sp>
      <p:sp>
        <p:nvSpPr>
          <p:cNvPr id="3" name="Content Placeholder 2"/>
          <p:cNvSpPr>
            <a:spLocks noGrp="1"/>
          </p:cNvSpPr>
          <p:nvPr>
            <p:ph idx="1"/>
          </p:nvPr>
        </p:nvSpPr>
        <p:spPr/>
        <p:txBody>
          <a:bodyPr/>
          <a:lstStyle/>
          <a:p>
            <a:pPr marL="0" indent="0">
              <a:buNone/>
            </a:pPr>
            <a:r>
              <a:rPr lang="en-US" dirty="0"/>
              <a:t>-</a:t>
            </a:r>
          </a:p>
          <a:p>
            <a:r>
              <a:rPr lang="en-US" dirty="0"/>
              <a:t> Findings obtained from the analysis</a:t>
            </a:r>
          </a:p>
          <a:p>
            <a:r>
              <a:rPr lang="en-US" dirty="0"/>
              <a:t>- Standard of visual representations</a:t>
            </a:r>
          </a:p>
          <a:p>
            <a:r>
              <a:rPr lang="en-US" dirty="0"/>
              <a:t>- Precision of forecasting models</a:t>
            </a:r>
          </a:p>
          <a:p>
            <a:r>
              <a:rPr lang="en-US" dirty="0"/>
              <a:t>- Feedback from instructors and peers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solidFill>
                  <a:srgbClr val="7030A0"/>
                </a:solidFill>
              </a:rPr>
              <a:t>Risk Assessment</a:t>
            </a:r>
          </a:p>
        </p:txBody>
      </p:sp>
      <p:sp>
        <p:nvSpPr>
          <p:cNvPr id="3" name="Content Placeholder 2"/>
          <p:cNvSpPr>
            <a:spLocks noGrp="1"/>
          </p:cNvSpPr>
          <p:nvPr>
            <p:ph idx="1"/>
          </p:nvPr>
        </p:nvSpPr>
        <p:spPr/>
        <p:txBody>
          <a:bodyPr>
            <a:normAutofit fontScale="92500" lnSpcReduction="10000"/>
          </a:bodyPr>
          <a:lstStyle/>
          <a:p>
            <a:endParaRPr lang="en-US" dirty="0"/>
          </a:p>
          <a:p>
            <a:r>
              <a:rPr lang="en-US" dirty="0"/>
              <a:t>- Inaccurate model performance → Experiment with alternative models or adjust hyperparameters</a:t>
            </a:r>
          </a:p>
          <a:p>
            <a:r>
              <a:rPr lang="en-US" dirty="0"/>
              <a:t>- Incomplete or unbalanced data → Refine the dataset, perform imputation or resampling</a:t>
            </a:r>
          </a:p>
          <a:p>
            <a:r>
              <a:rPr lang="en-US" dirty="0"/>
              <a:t>- Insufficient Python proficiency → Break down tasks, utilize Google </a:t>
            </a:r>
            <a:r>
              <a:rPr lang="en-US" dirty="0" err="1"/>
              <a:t>Colab</a:t>
            </a:r>
            <a:r>
              <a:rPr lang="en-US" dirty="0"/>
              <a:t> examples</a:t>
            </a:r>
          </a:p>
          <a:p>
            <a:r>
              <a:rPr lang="en-US" dirty="0"/>
              <a:t>- Time limitations → Prioritize analysis and visualizations initially</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2">
                    <a:lumMod val="50000"/>
                  </a:schemeClr>
                </a:solidFill>
              </a:rPr>
              <a:t>Ethical Considerations</a:t>
            </a:r>
            <a:endParaRPr b="1" dirty="0">
              <a:solidFill>
                <a:schemeClr val="accent2">
                  <a:lumMod val="50000"/>
                </a:schemeClr>
              </a:solidFill>
            </a:endParaRPr>
          </a:p>
        </p:txBody>
      </p:sp>
      <p:sp>
        <p:nvSpPr>
          <p:cNvPr id="3" name="Content Placeholder 2"/>
          <p:cNvSpPr>
            <a:spLocks noGrp="1"/>
          </p:cNvSpPr>
          <p:nvPr>
            <p:ph idx="1"/>
          </p:nvPr>
        </p:nvSpPr>
        <p:spPr/>
        <p:txBody>
          <a:bodyPr>
            <a:normAutofit/>
          </a:bodyPr>
          <a:lstStyle/>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Be aware of biases related to race, gender, or socioeconomic factors</a:t>
            </a:r>
          </a:p>
          <a:p>
            <a:r>
              <a:rPr lang="en-US" sz="1800" dirty="0">
                <a:latin typeface="Times New Roman" panose="02020603050405020304" pitchFamily="18" charset="0"/>
                <a:cs typeface="Times New Roman" panose="02020603050405020304" pitchFamily="18" charset="0"/>
              </a:rPr>
              <a:t>- Predictions must avoid stigmatizing students</a:t>
            </a:r>
          </a:p>
          <a:p>
            <a:r>
              <a:rPr lang="en-US" sz="1800" dirty="0">
                <a:latin typeface="Times New Roman" panose="02020603050405020304" pitchFamily="18" charset="0"/>
                <a:cs typeface="Times New Roman" panose="02020603050405020304" pitchFamily="18" charset="0"/>
              </a:rPr>
              <a:t>- Emphasize the importance of enhancing educational policies rather than labeling individuals</a:t>
            </a:r>
          </a:p>
          <a:p>
            <a:r>
              <a:rPr lang="en-US" sz="1800" dirty="0">
                <a:latin typeface="Times New Roman" panose="02020603050405020304" pitchFamily="18" charset="0"/>
                <a:cs typeface="Times New Roman" panose="02020603050405020304" pitchFamily="18" charset="0"/>
              </a:rPr>
              <a:t>- Clearly articulate the limitations of datasets and models</a:t>
            </a:r>
            <a:endParaRPr sz="1800" dirty="0">
              <a:latin typeface="Times New Roman" panose="02020603050405020304" pitchFamily="18" charset="0"/>
              <a:cs typeface="Times New Roman" panose="02020603050405020304"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docProps/app.xml><?xml version="1.0" encoding="utf-8"?>
<Properties xmlns="http://schemas.openxmlformats.org/officeDocument/2006/extended-properties" xmlns:vt="http://schemas.openxmlformats.org/officeDocument/2006/docPropsVTypes">
  <Template>Organic</Template>
  <TotalTime>26</TotalTime>
  <Words>421</Words>
  <Application>Microsoft Office PowerPoint</Application>
  <PresentationFormat>On-screen Show (4:3)</PresentationFormat>
  <Paragraphs>65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Garamond</vt:lpstr>
      <vt:lpstr>Times New Roman</vt:lpstr>
      <vt:lpstr>Organic</vt:lpstr>
      <vt:lpstr>Student Performance Prediction</vt:lpstr>
      <vt:lpstr>Problem Statement</vt:lpstr>
      <vt:lpstr>Objectives</vt:lpstr>
      <vt:lpstr>Instruments &amp; Materials</vt:lpstr>
      <vt:lpstr>Technical Approach</vt:lpstr>
      <vt:lpstr>Timeline and Key Milestones</vt:lpstr>
      <vt:lpstr>Success Metrics</vt:lpstr>
      <vt:lpstr>Risk Assessment</vt:lpstr>
      <vt:lpstr>Ethical Considerations</vt:lpstr>
      <vt:lpstr>Q&amp;A</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willianeyarro</dc:creator>
  <cp:keywords/>
  <dc:description>generated using python-pptx</dc:description>
  <cp:lastModifiedBy>williane Yarro</cp:lastModifiedBy>
  <cp:revision>2</cp:revision>
  <dcterms:created xsi:type="dcterms:W3CDTF">2013-01-27T09:14:16Z</dcterms:created>
  <dcterms:modified xsi:type="dcterms:W3CDTF">2025-09-13T03:33:09Z</dcterms:modified>
  <cp:category/>
</cp:coreProperties>
</file>