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83D98-58F8-AE41-9067-055BB8A801A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FAA22-1373-0D43-A768-E98F3144C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FAA22-1373-0D43-A768-E98F3144C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4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2EDC-1BBA-F741-95F2-294F6797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466FA-437B-FD47-ADF3-2AA3005FD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A44F-410D-DE4F-AB43-0D0ABACA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0D1-384B-2842-8BBC-B160DA273127}" type="datetime1">
              <a:rPr lang="en-SG" smtClean="0"/>
              <a:t>14/3/23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AB15-52BB-B04F-9143-0F4F4262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AB83D-2E63-924E-951A-5BADC32B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9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23CE-D598-8F45-8459-1DFA0A43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8F5C6-CD3C-CF41-9417-4C60C9540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25D1-4DC3-8541-B046-DEA799A7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C958-8C43-0341-AEC1-2C35A43ECD9C}" type="datetime1">
              <a:rPr lang="en-SG" smtClean="0"/>
              <a:t>14/3/23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E84EC-056E-FE41-8ABD-06DCCAC8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5BCA-1CBE-F548-B621-702F92FD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9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ECD59-957D-A04E-8A7B-81C5C07C0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54981-92EA-9545-9472-5EE0AECE3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3C4D-FE71-8248-82B6-F6F935CE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021E-D1D4-9343-B8A1-9C39510AA9A0}" type="datetime1">
              <a:rPr lang="en-SG" smtClean="0"/>
              <a:t>14/3/23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8448-23FB-9148-A169-CB67E111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8D59-D782-DD40-9FF4-BA5C7543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833E-A6B0-464A-B5AE-F8B18580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259-6777-2944-A59E-724D79D0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4748-3CEB-9146-A031-6E8329BA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64A1-208A-DD42-BCBC-2871A36E6A0B}" type="datetime1">
              <a:rPr lang="en-SG" smtClean="0"/>
              <a:t>14/3/23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EDA7C-EE9E-FB48-909C-FD8018EF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DF4B-4396-A241-B20D-ABFBB5FE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96F2-9E00-5541-BB83-25D94C41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1CEC2-AE41-834B-88C2-51A294838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7B29-63D4-2E40-8370-D771E914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E74A-0BAF-FD45-AB0C-A6BE003AE4BC}" type="datetime1">
              <a:rPr lang="en-SG" smtClean="0"/>
              <a:t>14/3/23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C9764-F8B0-4248-B0ED-01869A9E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3B46-296A-4E4D-A33E-3C49D27A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F9E4-35F1-8947-AAE9-DB2AE0E4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8856-A421-E145-B024-65D0ECF30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8C900-6862-3D49-8038-B1990B056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90C3D-5D8B-9943-A3CA-482F0B31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605B-E50D-E84A-BEE2-1BD76D50AC7C}" type="datetime1">
              <a:rPr lang="en-SG" smtClean="0"/>
              <a:t>14/3/23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58F17-F72C-DB42-B7B9-6E8800B0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93C70-44ED-D043-BE68-CC17C7E5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D839-7417-244B-A0C8-24A7FD8A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6156F-F1EB-F34E-954D-BE9245D48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B2093-DE00-4249-A324-D5F36CE5E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C6B39-A140-3A43-B13B-F2B44B80A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62F17-3D4E-9D47-A9FD-E307BC2F1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7AEB1-8CBB-E64F-B1CA-FE90089D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E9FD-B476-104D-A7EF-1AE3C93992F4}" type="datetime1">
              <a:rPr lang="en-SG" smtClean="0"/>
              <a:t>14/3/23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792BE-D782-1A4F-8BCB-85083957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CB47B-3B53-C946-BEB8-83C1880B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F0C7-80F9-F846-A11D-337B617D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2B750-BC2F-9A40-BAE1-45147D84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64A9-0385-E149-8F52-F69273171C1E}" type="datetime1">
              <a:rPr lang="en-SG" smtClean="0"/>
              <a:t>14/3/23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E40BA-4977-BB4B-BF3C-9C1E2717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BC9EC-8C5F-9048-88CB-AECC3B91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03617-F25E-6246-993D-E2EF295B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33BD-34D8-2A4B-A5E0-DA10935C422B}" type="datetime1">
              <a:rPr lang="en-SG" smtClean="0"/>
              <a:t>14/3/23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EEF2E-09C0-9A46-8A7E-53424C3F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35180-13EA-3F4D-B83B-BE2DC971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1725-1640-4B48-B84A-6BD9A51F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98A6-6752-B648-BB00-4EA6E4236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5FBDD-8A94-F148-B405-30F90531B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F2362-3C42-5B41-8E62-DA8F54CA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AA86-B3F5-7F44-9F08-1C317041E0A4}" type="datetime1">
              <a:rPr lang="en-SG" smtClean="0"/>
              <a:t>14/3/23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49867-CC43-9842-8C2F-0461753D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19342-ABDC-FE47-A900-E47C38B3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E3E2-0DFB-5149-B919-25625C17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2E584-306A-8A4E-9780-E5B7F0E99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A4211-5F68-8142-8B88-754E19008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D5DB4-0336-AB42-8B1C-4B02A099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3F36-3DD6-C742-B31F-5FD6FBE3B1FC}" type="datetime1">
              <a:rPr lang="en-SG" smtClean="0"/>
              <a:t>14/3/23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E00FA-0496-CD40-AE6E-B1DA28DA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C16BE-1EF4-014D-A981-7AE5F9A9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F8370-FCA6-BF47-B607-66A1FF45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ABDB-0191-BB41-8364-751EA222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1931B-11D3-CB43-A57F-759889731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CAAD-A65A-BD43-8F6D-ADA837A77CD7}" type="datetime1">
              <a:rPr lang="en-SG" smtClean="0"/>
              <a:t>14/3/23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BE0C2-0E56-9F4C-8737-F0276EC4E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38CB-B18D-7942-AD7F-2BEE7114D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3912-EDF6-1647-9079-986EB3C2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D5D6-62CA-C449-91C9-985391315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using a Case Study </a:t>
            </a:r>
            <a:r>
              <a:rPr lang="en-US"/>
              <a:t>on Subsidy </a:t>
            </a:r>
            <a:r>
              <a:rPr lang="en-US" dirty="0"/>
              <a:t>P</a:t>
            </a:r>
            <a:r>
              <a:rPr lang="en-US"/>
              <a:t>olicy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D99C3-071E-194B-9E2F-5738E7034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To present summary table intuitively to a non-technical audience</a:t>
            </a:r>
          </a:p>
          <a:p>
            <a:r>
              <a:rPr lang="en-US" dirty="0"/>
              <a:t>Tools: Tableau, Excel, PowerPoint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971A2-C952-A74B-812F-B81E8014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9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ADE7-4F9F-4E45-A977-0B91B082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Colleague wishes to present insight, comparing career choices by recent graduates from a course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B186-02D3-7E45-B1F8-E6832F528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Colleague has been working with a dataset which contains salary information on recent graduates from a specific course of study, heavily </a:t>
            </a:r>
            <a:r>
              <a:rPr lang="en-US" sz="2400" dirty="0" err="1"/>
              <a:t>subsidised</a:t>
            </a:r>
            <a:r>
              <a:rPr lang="en-US" sz="2400" dirty="0"/>
              <a:t> by the government</a:t>
            </a:r>
          </a:p>
          <a:p>
            <a:pPr lvl="1"/>
            <a:r>
              <a:rPr lang="en-US" sz="2000" dirty="0"/>
              <a:t>Talking points to include have already been decided</a:t>
            </a:r>
          </a:p>
          <a:p>
            <a:pPr lvl="1"/>
            <a:r>
              <a:rPr lang="en-US" sz="2000" dirty="0"/>
              <a:t>However, colleague is struggling as the request from management is to </a:t>
            </a:r>
          </a:p>
          <a:p>
            <a:pPr lvl="2"/>
            <a:r>
              <a:rPr lang="en-US" sz="1600" dirty="0"/>
              <a:t>Put the following in one visualization, </a:t>
            </a:r>
          </a:p>
          <a:p>
            <a:pPr lvl="2"/>
            <a:r>
              <a:rPr lang="en-US" sz="1600" dirty="0"/>
              <a:t>While also reflecting the dataset’s characteristics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marL="457200" lvl="1" indent="0">
              <a:buNone/>
            </a:pPr>
            <a:endParaRPr lang="en-SG" sz="2000" dirty="0"/>
          </a:p>
          <a:p>
            <a:pPr lvl="2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BC9D2-4CA8-FC4F-A0D4-906ECB0F7D01}"/>
              </a:ext>
            </a:extLst>
          </p:cNvPr>
          <p:cNvSpPr txBox="1"/>
          <p:nvPr/>
        </p:nvSpPr>
        <p:spPr>
          <a:xfrm>
            <a:off x="13071" y="14638"/>
            <a:ext cx="129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Problem statement </a:t>
            </a:r>
          </a:p>
          <a:p>
            <a:r>
              <a:rPr lang="en-US" sz="1000" dirty="0"/>
              <a:t>1 /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FC3CAA-EB71-DD4E-B2CF-59AA1FC95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68206"/>
              </p:ext>
            </p:extLst>
          </p:nvPr>
        </p:nvGraphicFramePr>
        <p:xfrm>
          <a:off x="1903142" y="4166650"/>
          <a:ext cx="8385716" cy="2451735"/>
        </p:xfrm>
        <a:graphic>
          <a:graphicData uri="http://schemas.openxmlformats.org/drawingml/2006/table">
            <a:tbl>
              <a:tblPr/>
              <a:tblGrid>
                <a:gridCol w="2774566">
                  <a:extLst>
                    <a:ext uri="{9D8B030D-6E8A-4147-A177-3AD203B41FA5}">
                      <a16:colId xmlns:a16="http://schemas.microsoft.com/office/drawing/2014/main" val="3895859366"/>
                    </a:ext>
                  </a:extLst>
                </a:gridCol>
                <a:gridCol w="1037126">
                  <a:extLst>
                    <a:ext uri="{9D8B030D-6E8A-4147-A177-3AD203B41FA5}">
                      <a16:colId xmlns:a16="http://schemas.microsoft.com/office/drawing/2014/main" val="474836617"/>
                    </a:ext>
                  </a:extLst>
                </a:gridCol>
                <a:gridCol w="1143506">
                  <a:extLst>
                    <a:ext uri="{9D8B030D-6E8A-4147-A177-3AD203B41FA5}">
                      <a16:colId xmlns:a16="http://schemas.microsoft.com/office/drawing/2014/main" val="3807959408"/>
                    </a:ext>
                  </a:extLst>
                </a:gridCol>
                <a:gridCol w="1143506">
                  <a:extLst>
                    <a:ext uri="{9D8B030D-6E8A-4147-A177-3AD203B41FA5}">
                      <a16:colId xmlns:a16="http://schemas.microsoft.com/office/drawing/2014/main" val="2533379781"/>
                    </a:ext>
                  </a:extLst>
                </a:gridCol>
                <a:gridCol w="1143506">
                  <a:extLst>
                    <a:ext uri="{9D8B030D-6E8A-4147-A177-3AD203B41FA5}">
                      <a16:colId xmlns:a16="http://schemas.microsoft.com/office/drawing/2014/main" val="685444545"/>
                    </a:ext>
                  </a:extLst>
                </a:gridCol>
                <a:gridCol w="1143506">
                  <a:extLst>
                    <a:ext uri="{9D8B030D-6E8A-4147-A177-3AD203B41FA5}">
                      <a16:colId xmlns:a16="http://schemas.microsoft.com/office/drawing/2014/main" val="113792582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Group 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Group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484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Nature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24655"/>
                  </a:ext>
                </a:extLst>
              </a:tr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Closely related to course of study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3,150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89417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3,300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3,100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96708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2,650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2,600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93208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2,400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2,400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388228"/>
                  </a:ext>
                </a:extLst>
              </a:tr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Somewhat related to course of study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4,100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3,900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99039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3,400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3,150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55016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2,800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2,600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48033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2,300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2,200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7537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Unrelated to course of study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2,900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1,900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8417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B098-43C9-E947-B1FF-610E1438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3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ADE7-4F9F-4E45-A977-0B91B082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Colleague wishes to present insight, comparing career choices by recent graduates from a course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B186-02D3-7E45-B1F8-E6832F528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56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Points to include</a:t>
            </a:r>
          </a:p>
          <a:p>
            <a:pPr lvl="1"/>
            <a:r>
              <a:rPr lang="en-US" sz="2000" dirty="0"/>
              <a:t>Key takeaway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There may be value to review subsidy policy for this course of study, because </a:t>
            </a:r>
            <a:r>
              <a:rPr lang="en-SG" sz="1800" dirty="0"/>
              <a:t>considerable proportion of students from each group do not go on to work in industries closely related to it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SG" sz="1800" dirty="0"/>
              <a:t>For Group X, this may be partially due to higher / comparable salaries offered by other industries. For Group Y, non-salary factors may play a more prominent role</a:t>
            </a:r>
          </a:p>
          <a:p>
            <a:pPr lvl="1"/>
            <a:r>
              <a:rPr lang="en-SG" sz="2000" dirty="0"/>
              <a:t>Data characteristics</a:t>
            </a:r>
          </a:p>
          <a:p>
            <a:pPr lvl="2"/>
            <a:r>
              <a:rPr lang="en-SG" sz="1800" dirty="0"/>
              <a:t>There are considerably more students from Group X than Group Y</a:t>
            </a:r>
          </a:p>
          <a:p>
            <a:pPr lvl="2"/>
            <a:r>
              <a:rPr lang="en-SG" sz="1800" dirty="0"/>
              <a:t>More students in Group Y work in jobs unrelated to course of study, viz Group X</a:t>
            </a:r>
          </a:p>
          <a:p>
            <a:pPr lvl="2"/>
            <a:r>
              <a:rPr lang="en-SG" sz="1800" dirty="0"/>
              <a:t>Distribution of students in various industries are considerably different between the two student groups</a:t>
            </a:r>
          </a:p>
          <a:p>
            <a:pPr lvl="2"/>
            <a:r>
              <a:rPr lang="en-SG" sz="1800" dirty="0"/>
              <a:t>Students in Group X tend to be paid higher, holding job &amp; industry constant, viz Group Y</a:t>
            </a:r>
          </a:p>
          <a:p>
            <a:pPr lvl="2"/>
            <a:r>
              <a:rPr lang="en-SG" sz="1800" dirty="0"/>
              <a:t>Salary differential between Groups X and Y differ by job nature and industry</a:t>
            </a:r>
          </a:p>
          <a:p>
            <a:pPr lvl="1"/>
            <a:endParaRPr lang="en-SG" sz="2000" dirty="0"/>
          </a:p>
          <a:p>
            <a:pPr lvl="2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BC9D2-4CA8-FC4F-A0D4-906ECB0F7D01}"/>
              </a:ext>
            </a:extLst>
          </p:cNvPr>
          <p:cNvSpPr txBox="1"/>
          <p:nvPr/>
        </p:nvSpPr>
        <p:spPr>
          <a:xfrm>
            <a:off x="13071" y="14638"/>
            <a:ext cx="129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Problem statement </a:t>
            </a:r>
          </a:p>
          <a:p>
            <a:r>
              <a:rPr lang="en-US" sz="1000" dirty="0"/>
              <a:t>2 /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837B0-6458-AB43-95FB-7A0E49DA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t="1192"/>
          <a:stretch/>
        </p:blipFill>
        <p:spPr>
          <a:xfrm>
            <a:off x="1191491" y="1814944"/>
            <a:ext cx="7453747" cy="50438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35" y="365125"/>
            <a:ext cx="10950765" cy="1325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Subsidy policy for “course of study” (i.e. CoS) </a:t>
            </a: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needs review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as a significant proportion of students do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 in the same industry upon graduation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922331" y="3038472"/>
            <a:ext cx="2038798" cy="85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dirty="0">
                <a:latin typeface="Verdana" charset="0"/>
                <a:ea typeface="Verdana" charset="0"/>
                <a:cs typeface="Verdana" charset="0"/>
              </a:rPr>
              <a:t>For Group X, this may be driven by </a:t>
            </a:r>
            <a:r>
              <a:rPr lang="en-US" sz="1050" baseline="0" dirty="0">
                <a:latin typeface="Verdana" charset="0"/>
                <a:ea typeface="Verdana" charset="0"/>
                <a:cs typeface="Verdana" charset="0"/>
              </a:rPr>
              <a:t>higher or comparable salaries offered by industries </a:t>
            </a:r>
            <a:r>
              <a:rPr lang="en-US" sz="1050" b="1" baseline="0" dirty="0">
                <a:solidFill>
                  <a:srgbClr val="ED0D37"/>
                </a:solidFill>
                <a:latin typeface="Verdana" charset="0"/>
                <a:ea typeface="Verdana" charset="0"/>
                <a:cs typeface="Verdana" charset="0"/>
              </a:rPr>
              <a:t>somewhat related</a:t>
            </a:r>
            <a:r>
              <a:rPr lang="en-US" sz="1050" baseline="0" dirty="0">
                <a:latin typeface="Verdana" charset="0"/>
                <a:ea typeface="Verdana" charset="0"/>
                <a:cs typeface="Verdana" charset="0"/>
              </a:rPr>
              <a:t> / </a:t>
            </a:r>
            <a:r>
              <a:rPr lang="en-US" sz="1050" b="1" baseline="0" dirty="0">
                <a:solidFill>
                  <a:srgbClr val="F78280"/>
                </a:solidFill>
                <a:latin typeface="Verdana" charset="0"/>
                <a:ea typeface="Verdana" charset="0"/>
                <a:cs typeface="Verdana" charset="0"/>
              </a:rPr>
              <a:t>unrelated</a:t>
            </a:r>
            <a:r>
              <a:rPr lang="en-US" sz="1050" baseline="0" dirty="0">
                <a:latin typeface="Verdana" charset="0"/>
                <a:ea typeface="Verdana" charset="0"/>
                <a:cs typeface="Verdana" charset="0"/>
              </a:rPr>
              <a:t> to CoS</a:t>
            </a:r>
            <a:endParaRPr lang="en-US" sz="105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8659092" y="2921916"/>
            <a:ext cx="249383" cy="1220593"/>
          </a:xfrm>
          <a:prstGeom prst="rightBrace">
            <a:avLst/>
          </a:prstGeom>
          <a:ln w="38100">
            <a:solidFill>
              <a:srgbClr val="595A59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8645238" y="5227456"/>
            <a:ext cx="277092" cy="1228762"/>
          </a:xfrm>
          <a:prstGeom prst="rightBrace">
            <a:avLst/>
          </a:prstGeom>
          <a:ln w="38100">
            <a:solidFill>
              <a:srgbClr val="595A59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22331" y="5591679"/>
            <a:ext cx="2038798" cy="85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dirty="0">
                <a:latin typeface="Verdana" charset="0"/>
                <a:ea typeface="Verdana" charset="0"/>
                <a:cs typeface="Verdana" charset="0"/>
              </a:rPr>
              <a:t>For Group Y, </a:t>
            </a:r>
            <a:r>
              <a:rPr lang="en-US" sz="1050" u="sng" dirty="0">
                <a:latin typeface="Verdana" charset="0"/>
                <a:ea typeface="Verdana" charset="0"/>
                <a:cs typeface="Verdana" charset="0"/>
              </a:rPr>
              <a:t>other</a:t>
            </a:r>
            <a:r>
              <a:rPr lang="en-US" sz="1050" dirty="0">
                <a:latin typeface="Verdana" charset="0"/>
                <a:ea typeface="Verdana" charset="0"/>
                <a:cs typeface="Verdana" charset="0"/>
              </a:rPr>
              <a:t> non-salary factors may play a more prominent role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714652" y="1998101"/>
            <a:ext cx="1688305" cy="508330"/>
            <a:chOff x="10563586" y="1804136"/>
            <a:chExt cx="1410544" cy="508330"/>
          </a:xfrm>
        </p:grpSpPr>
        <p:grpSp>
          <p:nvGrpSpPr>
            <p:cNvPr id="24" name="Group 23"/>
            <p:cNvGrpSpPr/>
            <p:nvPr/>
          </p:nvGrpSpPr>
          <p:grpSpPr>
            <a:xfrm>
              <a:off x="10623844" y="1804136"/>
              <a:ext cx="1350286" cy="505196"/>
              <a:chOff x="10595509" y="1601995"/>
              <a:chExt cx="1665375" cy="46294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0595509" y="1875997"/>
                <a:ext cx="176396" cy="131449"/>
              </a:xfrm>
              <a:prstGeom prst="ellipse">
                <a:avLst/>
              </a:prstGeom>
              <a:solidFill>
                <a:srgbClr val="595A59"/>
              </a:solidFill>
              <a:ln>
                <a:solidFill>
                  <a:srgbClr val="595A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771908" y="1601995"/>
                <a:ext cx="1488976" cy="394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595A59"/>
                    </a:solidFill>
                    <a:latin typeface="Verdana" charset="0"/>
                    <a:ea typeface="Verdana" charset="0"/>
                    <a:cs typeface="Verdana" charset="0"/>
                  </a:rPr>
                  <a:t>Median Salary ($)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771904" y="1825211"/>
                <a:ext cx="1108363" cy="23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595A59"/>
                    </a:solidFill>
                    <a:latin typeface="Verdana" charset="0"/>
                    <a:ea typeface="Verdana" charset="0"/>
                    <a:cs typeface="Verdana" charset="0"/>
                  </a:rPr>
                  <a:t>Count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88659" y="1840498"/>
              <a:ext cx="213386" cy="20083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63586" y="2065405"/>
              <a:ext cx="263532" cy="247061"/>
            </a:xfrm>
            <a:prstGeom prst="rect">
              <a:avLst/>
            </a:prstGeom>
          </p:spPr>
        </p:pic>
      </p:grpSp>
      <p:sp>
        <p:nvSpPr>
          <p:cNvPr id="29" name="Rectangle 28"/>
          <p:cNvSpPr/>
          <p:nvPr/>
        </p:nvSpPr>
        <p:spPr>
          <a:xfrm>
            <a:off x="490861" y="2224802"/>
            <a:ext cx="1631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rgbClr val="979CA4">
                    <a:alpha val="80000"/>
                  </a:srgbClr>
                </a:solidFill>
                <a:latin typeface="Verdana" charset="0"/>
                <a:ea typeface="Verdana" charset="0"/>
                <a:cs typeface="Verdana" charset="0"/>
              </a:rPr>
              <a:t>Closely </a:t>
            </a:r>
            <a:br>
              <a:rPr lang="en-US" sz="1200" i="1" dirty="0">
                <a:solidFill>
                  <a:srgbClr val="979CA4">
                    <a:alpha val="80000"/>
                  </a:srgbClr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1200" i="1" dirty="0">
                <a:solidFill>
                  <a:srgbClr val="979CA4">
                    <a:alpha val="80000"/>
                  </a:srgbClr>
                </a:solidFill>
                <a:latin typeface="Verdana" charset="0"/>
                <a:ea typeface="Verdana" charset="0"/>
                <a:cs typeface="Verdana" charset="0"/>
              </a:rPr>
              <a:t>related to CoS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0861" y="3069797"/>
            <a:ext cx="154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rgbClr val="ED0D37">
                    <a:alpha val="80000"/>
                  </a:srgbClr>
                </a:solidFill>
                <a:latin typeface="Verdana" charset="0"/>
                <a:ea typeface="Verdana" charset="0"/>
                <a:cs typeface="Verdana" charset="0"/>
              </a:rPr>
              <a:t>Somewhat </a:t>
            </a:r>
            <a:br>
              <a:rPr lang="en-US" sz="1200" i="1" dirty="0">
                <a:solidFill>
                  <a:srgbClr val="ED0D37">
                    <a:alpha val="80000"/>
                  </a:srgbClr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1200" i="1" dirty="0">
                <a:solidFill>
                  <a:srgbClr val="ED0D37">
                    <a:alpha val="80000"/>
                  </a:srgbClr>
                </a:solidFill>
                <a:latin typeface="Verdana" charset="0"/>
                <a:ea typeface="Verdana" charset="0"/>
                <a:cs typeface="Verdana" charset="0"/>
              </a:rPr>
              <a:t>related to CoS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7443" y="3879622"/>
            <a:ext cx="1503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solidFill>
                  <a:srgbClr val="F7817E">
                    <a:alpha val="80000"/>
                  </a:srgbClr>
                </a:solidFill>
                <a:latin typeface="Verdana" charset="0"/>
                <a:ea typeface="Verdana" charset="0"/>
                <a:cs typeface="Verdana" charset="0"/>
              </a:rPr>
              <a:t>Unrelated to CoS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035" y="4489165"/>
            <a:ext cx="1631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rgbClr val="979CA4">
                    <a:alpha val="80000"/>
                  </a:srgbClr>
                </a:solidFill>
                <a:latin typeface="Verdana" charset="0"/>
                <a:ea typeface="Verdana" charset="0"/>
                <a:cs typeface="Verdana" charset="0"/>
              </a:rPr>
              <a:t>Closely </a:t>
            </a:r>
            <a:br>
              <a:rPr lang="en-US" sz="1200" i="1" dirty="0">
                <a:solidFill>
                  <a:srgbClr val="979CA4">
                    <a:alpha val="80000"/>
                  </a:srgbClr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1200" i="1" dirty="0">
                <a:solidFill>
                  <a:srgbClr val="979CA4">
                    <a:alpha val="80000"/>
                  </a:srgbClr>
                </a:solidFill>
                <a:latin typeface="Verdana" charset="0"/>
                <a:ea typeface="Verdana" charset="0"/>
                <a:cs typeface="Verdana" charset="0"/>
              </a:rPr>
              <a:t>related to CoS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3035" y="5334160"/>
            <a:ext cx="154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rgbClr val="ED0D37">
                    <a:alpha val="80000"/>
                  </a:srgbClr>
                </a:solidFill>
                <a:latin typeface="Verdana" charset="0"/>
                <a:ea typeface="Verdana" charset="0"/>
                <a:cs typeface="Verdana" charset="0"/>
              </a:rPr>
              <a:t>Somewhat </a:t>
            </a:r>
            <a:br>
              <a:rPr lang="en-US" sz="1200" i="1" dirty="0">
                <a:solidFill>
                  <a:srgbClr val="ED0D37">
                    <a:alpha val="80000"/>
                  </a:srgbClr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1200" i="1" dirty="0">
                <a:solidFill>
                  <a:srgbClr val="ED0D37">
                    <a:alpha val="80000"/>
                  </a:srgbClr>
                </a:solidFill>
                <a:latin typeface="Verdana" charset="0"/>
                <a:ea typeface="Verdana" charset="0"/>
                <a:cs typeface="Verdana" charset="0"/>
              </a:rPr>
              <a:t>related to CoS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9617" y="6143985"/>
            <a:ext cx="1503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solidFill>
                  <a:srgbClr val="F7817E">
                    <a:alpha val="80000"/>
                  </a:srgbClr>
                </a:solidFill>
                <a:latin typeface="Verdana" charset="0"/>
                <a:ea typeface="Verdana" charset="0"/>
                <a:cs typeface="Verdana" charset="0"/>
              </a:rPr>
              <a:t>Unrelated to CoS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072" y="14638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One-slide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E9843-2F21-5546-A496-F16E5179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8EE0-F045-D34C-B9D2-47E4DACA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this was requested, believe that this is not the ideal </a:t>
            </a:r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8922-7FF0-554E-895F-2A9154FE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Resulting </a:t>
            </a:r>
            <a:r>
              <a:rPr lang="en-US" dirty="0" err="1"/>
              <a:t>visualisation</a:t>
            </a:r>
            <a:r>
              <a:rPr lang="en-US" dirty="0"/>
              <a:t> may tick all the right boxes, but it is very cluttered</a:t>
            </a:r>
          </a:p>
          <a:p>
            <a:pPr lvl="1"/>
            <a:endParaRPr lang="en-US" dirty="0"/>
          </a:p>
          <a:p>
            <a:r>
              <a:rPr lang="en-US" dirty="0"/>
              <a:t>Ideally, I would do it as per the following slide with</a:t>
            </a:r>
          </a:p>
          <a:p>
            <a:pPr lvl="1"/>
            <a:r>
              <a:rPr lang="en-US" dirty="0"/>
              <a:t>Two </a:t>
            </a:r>
            <a:r>
              <a:rPr lang="en-US" dirty="0" err="1"/>
              <a:t>visualisations</a:t>
            </a:r>
            <a:r>
              <a:rPr lang="en-US" dirty="0"/>
              <a:t>; one for each insight (per slide 2)</a:t>
            </a:r>
          </a:p>
          <a:p>
            <a:pPr lvl="1"/>
            <a:r>
              <a:rPr lang="en-US" dirty="0"/>
              <a:t>Use both views to bring also represent the data characteristics, without distracting from the data 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1AB06-00E6-1847-9666-2BB943B8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58C64-6E72-174E-93DF-DFD1B1C7D63A}"/>
              </a:ext>
            </a:extLst>
          </p:cNvPr>
          <p:cNvSpPr txBox="1"/>
          <p:nvPr/>
        </p:nvSpPr>
        <p:spPr>
          <a:xfrm>
            <a:off x="13072" y="14638"/>
            <a:ext cx="955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Comment on One-slide view</a:t>
            </a:r>
          </a:p>
        </p:txBody>
      </p:sp>
    </p:spTree>
    <p:extLst>
      <p:ext uri="{BB962C8B-B14F-4D97-AF65-F5344CB8AC3E}">
        <p14:creationId xmlns:p14="http://schemas.microsoft.com/office/powerpoint/2010/main" val="83343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81F40-D1F4-FC48-991E-BDF3A2D2F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920" y="382988"/>
            <a:ext cx="10135761" cy="6155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37FFA-D534-4C4A-BE71-EC9C5D2F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3912-EDF6-1647-9079-986EB3C21E2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2A6F2-6DF2-B848-A3AF-8B5BCB4E9FAE}"/>
              </a:ext>
            </a:extLst>
          </p:cNvPr>
          <p:cNvSpPr txBox="1"/>
          <p:nvPr/>
        </p:nvSpPr>
        <p:spPr>
          <a:xfrm>
            <a:off x="13072" y="14638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Proposed view</a:t>
            </a:r>
          </a:p>
        </p:txBody>
      </p:sp>
    </p:spTree>
    <p:extLst>
      <p:ext uri="{BB962C8B-B14F-4D97-AF65-F5344CB8AC3E}">
        <p14:creationId xmlns:p14="http://schemas.microsoft.com/office/powerpoint/2010/main" val="308414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552</Words>
  <Application>Microsoft Macintosh PowerPoint</Application>
  <PresentationFormat>Widescreen</PresentationFormat>
  <Paragraphs>114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Data Visualisation using a Case Study on Subsidy Policy</vt:lpstr>
      <vt:lpstr>Colleague wishes to present insight, comparing career choices by recent graduates from a course of study</vt:lpstr>
      <vt:lpstr>Colleague wishes to present insight, comparing career choices by recent graduates from a course of study</vt:lpstr>
      <vt:lpstr>Subsidy policy for “course of study” (i.e. CoS) needs review, as a significant proportion of students do not work in the same industry upon graduation</vt:lpstr>
      <vt:lpstr>While this was requested, believe that this is not the ideal visualisation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</dc:title>
  <dc:creator>Wei En Joel Loh</dc:creator>
  <cp:lastModifiedBy>Wei En Joel Loh</cp:lastModifiedBy>
  <cp:revision>13</cp:revision>
  <dcterms:created xsi:type="dcterms:W3CDTF">2023-03-14T02:38:21Z</dcterms:created>
  <dcterms:modified xsi:type="dcterms:W3CDTF">2023-03-14T07:16:22Z</dcterms:modified>
</cp:coreProperties>
</file>