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67" r:id="rId4"/>
    <p:sldId id="285" r:id="rId5"/>
    <p:sldId id="260" r:id="rId6"/>
    <p:sldId id="265" r:id="rId7"/>
    <p:sldId id="274" r:id="rId8"/>
    <p:sldId id="276" r:id="rId9"/>
    <p:sldId id="277" r:id="rId10"/>
    <p:sldId id="278" r:id="rId11"/>
    <p:sldId id="280" r:id="rId12"/>
    <p:sldId id="281" r:id="rId13"/>
    <p:sldId id="282" r:id="rId14"/>
    <p:sldId id="272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5CB4-EF11-E24C-9228-700FF9746060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721B-CCF6-3A4A-866F-DA0F44D4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1721B-CCF6-3A4A-866F-DA0F44D4F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B3E0-6772-384E-970E-898E8B21EAF4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BBBA-D043-A446-B6D4-900CF3126EA5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F18-4E88-684D-899B-69C823D38E48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7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044C-E0C1-B84F-9CF8-59271F30612C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47E7-1504-964F-9769-CC29116A70D4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DCC9-2818-E94D-A353-F9548A5FE7E5}" type="datetime1">
              <a:rPr lang="en-SG" smtClean="0"/>
              <a:t>14/3/23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7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C33C-9D66-3144-825C-21D28508FDB7}" type="datetime1">
              <a:rPr lang="en-SG" smtClean="0"/>
              <a:t>14/3/23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0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0C76-560D-564F-BCC3-1F393D0B6E1A}" type="datetime1">
              <a:rPr lang="en-SG" smtClean="0"/>
              <a:t>14/3/23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A62F-92F9-4542-BB7E-AB16DE8FB70B}" type="datetime1">
              <a:rPr lang="en-SG" smtClean="0"/>
              <a:t>14/3/23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44E-7C64-BC48-A264-FF163D4CDE33}" type="datetime1">
              <a:rPr lang="en-SG" smtClean="0"/>
              <a:t>14/3/23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5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0448-CCD9-5749-85CD-86EBD7E448D5}" type="datetime1">
              <a:rPr lang="en-SG" smtClean="0"/>
              <a:t>14/3/23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3FE3-6BC8-CE4F-8E1B-4FD28DBE04B2}" type="datetime1">
              <a:rPr lang="en-SG" smtClean="0"/>
              <a:t>14/3/23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E84CE-F9F8-2646-8B3C-EFFEB1ACE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271C-9780-3E46-806A-9213C134D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Effective visualisations with </a:t>
            </a:r>
            <a:br>
              <a:rPr lang="en-US" dirty="0"/>
            </a:br>
            <a:r>
              <a:rPr lang="en-US" dirty="0"/>
              <a:t>line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A2E4-FD26-C248-872C-13C7261CF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Contextualising information </a:t>
            </a:r>
            <a:br>
              <a:rPr lang="en-US" dirty="0"/>
            </a:br>
            <a:r>
              <a:rPr lang="en-US" dirty="0"/>
              <a:t>beyond data tables </a:t>
            </a:r>
            <a:br>
              <a:rPr lang="en-US" dirty="0"/>
            </a:br>
            <a:r>
              <a:rPr lang="en-US" dirty="0"/>
              <a:t>to guide dashboard narrative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D3224-82F2-B04A-80A9-12D4F101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5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CD1A-8FD7-7948-BFC4-7BD9CD81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another dimension in the line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0679-BEBB-F946-A013-55B033BB4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aggregation variables, namely</a:t>
            </a:r>
          </a:p>
          <a:p>
            <a:pPr lvl="1"/>
            <a:r>
              <a:rPr lang="en-US" dirty="0"/>
              <a:t>Total Transactions; [Total Transactions – 3]</a:t>
            </a:r>
          </a:p>
          <a:p>
            <a:pPr lvl="2"/>
            <a:r>
              <a:rPr lang="en-US" dirty="0"/>
              <a:t>“COUNTD([Address])”</a:t>
            </a:r>
          </a:p>
          <a:p>
            <a:pPr lvl="2"/>
            <a:r>
              <a:rPr lang="en-US" dirty="0"/>
              <a:t>Had verified earlier that this variable is unique in dataset</a:t>
            </a:r>
          </a:p>
          <a:p>
            <a:endParaRPr lang="en-US" dirty="0"/>
          </a:p>
          <a:p>
            <a:r>
              <a:rPr lang="en-US" dirty="0"/>
              <a:t>Showing Total Transactions in graph</a:t>
            </a:r>
          </a:p>
          <a:p>
            <a:pPr lvl="1"/>
            <a:r>
              <a:rPr lang="en-US" dirty="0"/>
              <a:t>Drag [Total Transactions – 3] into Size Mark</a:t>
            </a:r>
          </a:p>
          <a:p>
            <a:pPr lvl="2"/>
            <a:r>
              <a:rPr lang="en-US" dirty="0"/>
              <a:t>If done correctly Transactions will now display as line thickness</a:t>
            </a:r>
          </a:p>
          <a:p>
            <a:pPr lvl="1"/>
            <a:r>
              <a:rPr lang="en-US" dirty="0"/>
              <a:t>Helps make line graph less boring in general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16BF-ED31-A545-81EC-0EC71F6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B7BCF-58CE-8346-8A07-FA516FC4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661" y="1362981"/>
            <a:ext cx="3566803" cy="5276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429F8-8A0E-5E4D-AC18-35CE300F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23" y="2408677"/>
            <a:ext cx="1591573" cy="1367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5D7096-DC52-0048-9D07-7CAE3E9CEAB9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Overall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40278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CD1A-8FD7-7948-BFC4-7BD9CD81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3 agents make up &gt;50% of revenue, </a:t>
            </a:r>
            <a:br>
              <a:rPr lang="en-US" dirty="0"/>
            </a:br>
            <a:r>
              <a:rPr lang="en-US" dirty="0"/>
              <a:t>pre- </a:t>
            </a:r>
            <a:r>
              <a:rPr lang="en-US" i="1" dirty="0"/>
              <a:t>and</a:t>
            </a:r>
            <a:r>
              <a:rPr lang="en-US" dirty="0"/>
              <a:t> post-bubble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0679-BEBB-F946-A013-55B033BB4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010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Create aggregation variable, namely</a:t>
            </a:r>
          </a:p>
          <a:p>
            <a:pPr lvl="1"/>
            <a:r>
              <a:rPr lang="en-US" dirty="0"/>
              <a:t>Pre-post bubble indicator; [Pre / Post Bubble - 4]</a:t>
            </a:r>
          </a:p>
          <a:p>
            <a:pPr lvl="2"/>
            <a:r>
              <a:rPr lang="en-US" dirty="0"/>
              <a:t>“IF YEAR([Date Sold])&lt;=2019 THEN 'During Bubble’</a:t>
            </a:r>
            <a:br>
              <a:rPr lang="en-US" dirty="0"/>
            </a:br>
            <a:r>
              <a:rPr lang="en-US" dirty="0"/>
              <a:t>ELSE 'After Bubble’</a:t>
            </a:r>
            <a:br>
              <a:rPr lang="en-US" dirty="0"/>
            </a:br>
            <a:r>
              <a:rPr lang="en-US" dirty="0"/>
              <a:t>END”</a:t>
            </a:r>
          </a:p>
          <a:p>
            <a:endParaRPr lang="en-US" dirty="0"/>
          </a:p>
          <a:p>
            <a:r>
              <a:rPr lang="en-US" dirty="0"/>
              <a:t>Create line graph by the following</a:t>
            </a:r>
          </a:p>
          <a:p>
            <a:pPr lvl="1"/>
            <a:r>
              <a:rPr lang="en-US" dirty="0"/>
              <a:t>[Pre / Post Bubble - 4] in Columns shelf</a:t>
            </a:r>
          </a:p>
          <a:p>
            <a:pPr lvl="1"/>
            <a:r>
              <a:rPr lang="en-US" dirty="0"/>
              <a:t>[Total Revenue ($) – 2] in Rows shelf</a:t>
            </a:r>
          </a:p>
          <a:p>
            <a:pPr lvl="1"/>
            <a:r>
              <a:rPr lang="en-US" dirty="0"/>
              <a:t>Right click [Total Revenue ($) – 2] to change</a:t>
            </a:r>
          </a:p>
          <a:p>
            <a:pPr lvl="2"/>
            <a:r>
              <a:rPr lang="en-US" dirty="0"/>
              <a:t>Quick Table Calculation, Percent of Total</a:t>
            </a:r>
          </a:p>
          <a:p>
            <a:pPr lvl="2"/>
            <a:r>
              <a:rPr lang="en-US" dirty="0"/>
              <a:t>Compute Using, Table (Down)</a:t>
            </a:r>
          </a:p>
          <a:p>
            <a:endParaRPr lang="en-US" dirty="0"/>
          </a:p>
          <a:p>
            <a:r>
              <a:rPr lang="en-US" dirty="0"/>
              <a:t>In Marks</a:t>
            </a:r>
          </a:p>
          <a:p>
            <a:pPr lvl="1"/>
            <a:r>
              <a:rPr lang="en-US" dirty="0"/>
              <a:t>Select ”Line” chart type</a:t>
            </a:r>
          </a:p>
          <a:p>
            <a:pPr lvl="1"/>
            <a:r>
              <a:rPr lang="en-US" dirty="0"/>
              <a:t>Drag [Sales Agent] to </a:t>
            </a:r>
            <a:r>
              <a:rPr lang="en-US" dirty="0" err="1"/>
              <a:t>colour</a:t>
            </a:r>
            <a:endParaRPr lang="en-US" dirty="0"/>
          </a:p>
          <a:p>
            <a:pPr lvl="1"/>
            <a:r>
              <a:rPr lang="en-US" dirty="0"/>
              <a:t>Drag [Sales Agent] and [Total Revenue ($) – 2] to text</a:t>
            </a:r>
          </a:p>
          <a:p>
            <a:pPr lvl="1"/>
            <a:r>
              <a:rPr lang="en-US" dirty="0"/>
              <a:t>Click Label, set Marks to Label as “Line Ends”</a:t>
            </a:r>
          </a:p>
          <a:p>
            <a:endParaRPr lang="en-US" dirty="0"/>
          </a:p>
          <a:p>
            <a:r>
              <a:rPr lang="en-US" dirty="0"/>
              <a:t>Format Revenue to display as “Currency (Custom)”; $0M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16BF-ED31-A545-81EC-0EC71F6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3AA03-CB47-F84C-A196-742A2CCC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47" y="1301675"/>
            <a:ext cx="6307810" cy="4796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C2B997-3400-5E45-ACE8-FFF903042305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Drilldown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30362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CD1A-8FD7-7948-BFC4-7BD9CD81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3 agents point comes out better </a:t>
            </a:r>
            <a:br>
              <a:rPr lang="en-US" dirty="0"/>
            </a:br>
            <a:r>
              <a:rPr lang="en-US" dirty="0"/>
              <a:t>with </a:t>
            </a:r>
            <a:r>
              <a:rPr lang="en-US" i="1" u="sng" dirty="0"/>
              <a:t>less</a:t>
            </a:r>
            <a:r>
              <a:rPr lang="en-US" i="1" dirty="0"/>
              <a:t> </a:t>
            </a:r>
            <a:r>
              <a:rPr lang="en-US" dirty="0" err="1"/>
              <a:t>colour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0679-BEBB-F946-A013-55B033BB4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035475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aggregation set, namely</a:t>
            </a:r>
          </a:p>
          <a:p>
            <a:pPr lvl="1"/>
            <a:r>
              <a:rPr lang="en-US" dirty="0"/>
              <a:t>Top 3 agent indicator; [Top 3 Agent Set - 5]</a:t>
            </a:r>
          </a:p>
          <a:p>
            <a:pPr lvl="2"/>
            <a:r>
              <a:rPr lang="en-US" dirty="0"/>
              <a:t>Set using Top 3 by Sum of [Sales Price]</a:t>
            </a:r>
          </a:p>
          <a:p>
            <a:endParaRPr lang="en-US" dirty="0"/>
          </a:p>
          <a:p>
            <a:r>
              <a:rPr lang="en-US" dirty="0"/>
              <a:t>In Marks</a:t>
            </a:r>
          </a:p>
          <a:p>
            <a:pPr lvl="1"/>
            <a:r>
              <a:rPr lang="en-US" dirty="0"/>
              <a:t>Replace </a:t>
            </a:r>
            <a:r>
              <a:rPr lang="en-US" dirty="0" err="1"/>
              <a:t>colour</a:t>
            </a:r>
            <a:r>
              <a:rPr lang="en-US" dirty="0"/>
              <a:t> with [Top 3 Agent Set - 5]</a:t>
            </a:r>
          </a:p>
          <a:p>
            <a:pPr lvl="1"/>
            <a:r>
              <a:rPr lang="en-US" dirty="0"/>
              <a:t>Edit </a:t>
            </a:r>
            <a:r>
              <a:rPr lang="en-US" dirty="0" err="1"/>
              <a:t>colours</a:t>
            </a:r>
            <a:r>
              <a:rPr lang="en-US" dirty="0"/>
              <a:t> as desired</a:t>
            </a:r>
          </a:p>
          <a:p>
            <a:pPr lvl="2"/>
            <a:r>
              <a:rPr lang="en-US" dirty="0"/>
              <a:t>Chose “Yellow” and “Grey” for this example</a:t>
            </a:r>
          </a:p>
          <a:p>
            <a:pPr lvl="1"/>
            <a:r>
              <a:rPr lang="en-US" dirty="0"/>
              <a:t>Edit Label to show </a:t>
            </a:r>
          </a:p>
          <a:p>
            <a:pPr lvl="2"/>
            <a:r>
              <a:rPr lang="en-US" dirty="0"/>
              <a:t>[Sales Agent]</a:t>
            </a:r>
          </a:p>
          <a:p>
            <a:pPr lvl="2"/>
            <a:r>
              <a:rPr lang="en-US" dirty="0"/>
              <a:t>Total Revenue % of Total and Nominal amount in single line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16BF-ED31-A545-81EC-0EC71F6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23F39-1BB9-3348-839F-B730DB91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48" y="1301675"/>
            <a:ext cx="6316806" cy="4796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58637-1ACB-9F45-8E0B-7CD287FA1BCD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Drilldown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0919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CD1A-8FD7-7948-BFC4-7BD9CD81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white space to help bring out the story in the 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0679-BEBB-F946-A013-55B033BB4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035475" cy="427254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Remove axis</a:t>
            </a:r>
          </a:p>
          <a:p>
            <a:pPr lvl="1"/>
            <a:r>
              <a:rPr lang="en-US" dirty="0"/>
              <a:t>Uncheck “Show Header” on Y-axis</a:t>
            </a:r>
          </a:p>
          <a:p>
            <a:pPr lvl="2"/>
            <a:r>
              <a:rPr lang="en-US" dirty="0"/>
              <a:t>Labels redundant given text edits</a:t>
            </a:r>
          </a:p>
          <a:p>
            <a:pPr lvl="1"/>
            <a:r>
              <a:rPr lang="en-US" dirty="0"/>
              <a:t>Allow “Hide Field Labels for Columns”</a:t>
            </a:r>
          </a:p>
          <a:p>
            <a:endParaRPr lang="en-US" dirty="0"/>
          </a:p>
          <a:p>
            <a:r>
              <a:rPr lang="en-US" dirty="0"/>
              <a:t>Remove grid lines</a:t>
            </a:r>
          </a:p>
          <a:p>
            <a:pPr lvl="1"/>
            <a:r>
              <a:rPr lang="en-US" dirty="0"/>
              <a:t>Right click on graph, select “Format”</a:t>
            </a:r>
          </a:p>
          <a:p>
            <a:pPr lvl="1"/>
            <a:r>
              <a:rPr lang="en-US" dirty="0"/>
              <a:t>Click on “Lines” icon</a:t>
            </a:r>
          </a:p>
          <a:p>
            <a:pPr lvl="2"/>
            <a:r>
              <a:rPr lang="en-US" dirty="0"/>
              <a:t>In Rows, change Grid Lines to “None”</a:t>
            </a:r>
          </a:p>
          <a:p>
            <a:endParaRPr lang="en-US" dirty="0"/>
          </a:p>
          <a:p>
            <a:r>
              <a:rPr lang="en-US" dirty="0"/>
              <a:t>Edit Label to show </a:t>
            </a:r>
          </a:p>
          <a:p>
            <a:pPr lvl="2"/>
            <a:r>
              <a:rPr lang="en-US" dirty="0"/>
              <a:t>[Sales Agent]</a:t>
            </a:r>
          </a:p>
          <a:p>
            <a:pPr lvl="2"/>
            <a:r>
              <a:rPr lang="en-US" dirty="0"/>
              <a:t>Total Revenue % of Total and Nominal amount in </a:t>
            </a:r>
            <a:br>
              <a:rPr lang="en-US" dirty="0"/>
            </a:br>
            <a:r>
              <a:rPr lang="en-US" dirty="0"/>
              <a:t>single line</a:t>
            </a:r>
          </a:p>
          <a:p>
            <a:endParaRPr lang="en-US" dirty="0"/>
          </a:p>
          <a:p>
            <a:r>
              <a:rPr lang="en-US" dirty="0"/>
              <a:t>Increase Table Header to font size “12”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16BF-ED31-A545-81EC-0EC71F6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3CAB-B51C-B148-8FDD-BFCC26ADA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32" t="15573"/>
          <a:stretch/>
        </p:blipFill>
        <p:spPr>
          <a:xfrm>
            <a:off x="3238050" y="3603814"/>
            <a:ext cx="211417" cy="214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54A52-69FB-0E47-AEE6-A7D783A5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49" y="1301675"/>
            <a:ext cx="6219912" cy="4647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B3D1C-201D-2E42-BA5E-59E692CAB702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Drilldown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32678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BECA-94E6-724D-8EAF-28160FD8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white space also helps with tables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5019-1CD5-9B4C-8652-6FA47C13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6708"/>
            <a:ext cx="10515600" cy="2507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especially so as we “read” tables</a:t>
            </a:r>
          </a:p>
          <a:p>
            <a:pPr lvl="1"/>
            <a:r>
              <a:rPr lang="en-US" dirty="0"/>
              <a:t>Formatted Revenue to “$0M” and Percentages to 0 decimal place</a:t>
            </a:r>
          </a:p>
          <a:p>
            <a:endParaRPr lang="en-US" dirty="0"/>
          </a:p>
          <a:p>
            <a:r>
              <a:rPr lang="en-US" dirty="0"/>
              <a:t>Allows table to be less heavy reading</a:t>
            </a:r>
          </a:p>
          <a:p>
            <a:pPr lvl="1"/>
            <a:r>
              <a:rPr lang="en-US" dirty="0"/>
              <a:t>Point on proportion still holds with less precise numbers</a:t>
            </a:r>
          </a:p>
          <a:p>
            <a:pPr lvl="1"/>
            <a:r>
              <a:rPr lang="en-US" dirty="0"/>
              <a:t>May be politically correct to include data table, to “appease” technical 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1D326-D0C1-554C-B89B-4D1B8747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12D59-9611-8541-82CD-9A0BE22E22AF}"/>
              </a:ext>
            </a:extLst>
          </p:cNvPr>
          <p:cNvSpPr txBox="1"/>
          <p:nvPr/>
        </p:nvSpPr>
        <p:spPr>
          <a:xfrm>
            <a:off x="4367220" y="1475332"/>
            <a:ext cx="8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A8C71-F436-2044-A05D-A5CD9B6934D0}"/>
              </a:ext>
            </a:extLst>
          </p:cNvPr>
          <p:cNvSpPr txBox="1"/>
          <p:nvPr/>
        </p:nvSpPr>
        <p:spPr>
          <a:xfrm>
            <a:off x="5983336" y="1845739"/>
            <a:ext cx="79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2D356-552D-5E49-913D-8783FDAE54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78664" y="2030405"/>
            <a:ext cx="4893383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4901A2-B6E8-D341-AFCD-4D3DA078C35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54961" y="1659998"/>
            <a:ext cx="4212259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13260B0-2A50-BF4D-9440-9702495389E4}"/>
              </a:ext>
            </a:extLst>
          </p:cNvPr>
          <p:cNvSpPr/>
          <p:nvPr/>
        </p:nvSpPr>
        <p:spPr>
          <a:xfrm rot="385406">
            <a:off x="5220350" y="1602657"/>
            <a:ext cx="688192" cy="2200275"/>
          </a:xfrm>
          <a:prstGeom prst="parallelogram">
            <a:avLst>
              <a:gd name="adj" fmla="val 64446"/>
            </a:avLst>
          </a:prstGeom>
          <a:pattFill prst="pct90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A289EF-68D0-524E-971A-C959B3E31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46"/>
          <a:stretch/>
        </p:blipFill>
        <p:spPr>
          <a:xfrm>
            <a:off x="6007945" y="2185087"/>
            <a:ext cx="5673785" cy="1903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C9E555-F8A1-6A4E-A147-263FCF8A3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386"/>
          <a:stretch/>
        </p:blipFill>
        <p:spPr>
          <a:xfrm>
            <a:off x="154961" y="1831040"/>
            <a:ext cx="4987113" cy="16759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97DF0B-9B4B-9C45-BBF5-26DD78AAD9ED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Tables &amp;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306509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CD1A-8FD7-7948-BFC4-7BD9CD81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Consolidating a DB that guides the users eye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16BF-ED31-A545-81EC-0EC71F6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AF35E3-76B8-F147-AADF-1F86054D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422108"/>
            <a:ext cx="8541571" cy="5231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0153C6-3911-3C4B-8453-F4D56D9F8917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Consolidated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5460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55E7-1A3A-984F-A454-E04A535D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2912-391E-DD4D-A090-659D8E33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/ Subject Primer</a:t>
            </a:r>
          </a:p>
          <a:p>
            <a:endParaRPr lang="en-US" dirty="0"/>
          </a:p>
          <a:p>
            <a:r>
              <a:rPr lang="en-US" dirty="0"/>
              <a:t>Ever-so-boring but necessary administrative details</a:t>
            </a:r>
          </a:p>
          <a:p>
            <a:pPr lvl="1"/>
            <a:r>
              <a:rPr lang="en-US" dirty="0"/>
              <a:t>Tableau UI refresher</a:t>
            </a:r>
          </a:p>
          <a:p>
            <a:pPr lvl="1"/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Creating a dashboard with Tableau</a:t>
            </a:r>
          </a:p>
          <a:p>
            <a:pPr lvl="1"/>
            <a:r>
              <a:rPr lang="en-US" dirty="0"/>
              <a:t>Problem statement</a:t>
            </a:r>
          </a:p>
          <a:p>
            <a:pPr lvl="1"/>
            <a:r>
              <a:rPr lang="en-US" dirty="0"/>
              <a:t>Using Tableau to create</a:t>
            </a:r>
          </a:p>
          <a:p>
            <a:pPr lvl="2"/>
            <a:r>
              <a:rPr lang="en-US" dirty="0"/>
              <a:t>Line Graph for trend</a:t>
            </a:r>
          </a:p>
          <a:p>
            <a:pPr lvl="2"/>
            <a:r>
              <a:rPr lang="en-US" dirty="0"/>
              <a:t>Drill down analysis with slope graph</a:t>
            </a:r>
          </a:p>
          <a:p>
            <a:pPr lvl="2"/>
            <a:r>
              <a:rPr lang="en-US" dirty="0"/>
              <a:t>Commentary on use of </a:t>
            </a:r>
            <a:r>
              <a:rPr lang="en-US" dirty="0" err="1"/>
              <a:t>colour</a:t>
            </a:r>
            <a:r>
              <a:rPr lang="en-US" dirty="0"/>
              <a:t> /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A000-F01D-954A-96F8-71FB7817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C609A-AE3B-2643-B891-D07246F12864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Today’s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6622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2CCF-FC8D-5347-8FA7-4CE937B0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nutshell, effective visuals help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1A69B-78FF-2B4D-ABFA-437C4A47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647" y="3804829"/>
            <a:ext cx="3237360" cy="823912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… catch the audience’s attention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2FFEA-007B-4F4E-81B9-3F583726C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647" y="4628741"/>
            <a:ext cx="3237360" cy="217643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Always a challenge to keep people engaged</a:t>
            </a:r>
          </a:p>
          <a:p>
            <a:pPr lvl="1"/>
            <a:r>
              <a:rPr lang="en-US" sz="1800" dirty="0"/>
              <a:t>Especially over zoom meetings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15540-5088-EE44-8F5D-B67C8CC8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2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33FAA0C-A5D7-8645-B2DA-1C727132D200}"/>
              </a:ext>
            </a:extLst>
          </p:cNvPr>
          <p:cNvSpPr txBox="1">
            <a:spLocks/>
          </p:cNvSpPr>
          <p:nvPr/>
        </p:nvSpPr>
        <p:spPr>
          <a:xfrm>
            <a:off x="4017552" y="4302405"/>
            <a:ext cx="323736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j-lt"/>
                <a:ea typeface="+mj-ea"/>
                <a:cs typeface="+mj-cs"/>
              </a:rPr>
              <a:t>… maximise understanding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90B1C8A-370B-AE49-9FAB-77BDFFD37A86}"/>
              </a:ext>
            </a:extLst>
          </p:cNvPr>
          <p:cNvSpPr txBox="1">
            <a:spLocks/>
          </p:cNvSpPr>
          <p:nvPr/>
        </p:nvSpPr>
        <p:spPr>
          <a:xfrm>
            <a:off x="4019347" y="5040253"/>
            <a:ext cx="3584109" cy="181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Our brains process visuals quicker than text</a:t>
            </a:r>
          </a:p>
          <a:p>
            <a:pPr lvl="1"/>
            <a:r>
              <a:rPr lang="en-US" sz="1800" dirty="0"/>
              <a:t>Due to working memory and cognitive load</a:t>
            </a:r>
            <a:endParaRPr lang="en-US" sz="20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A79688-881E-3447-9457-A7932226DE7E}"/>
              </a:ext>
            </a:extLst>
          </p:cNvPr>
          <p:cNvSpPr txBox="1">
            <a:spLocks/>
          </p:cNvSpPr>
          <p:nvPr/>
        </p:nvSpPr>
        <p:spPr>
          <a:xfrm>
            <a:off x="8102968" y="3212058"/>
            <a:ext cx="323736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j-lt"/>
                <a:ea typeface="+mj-ea"/>
                <a:cs typeface="+mj-cs"/>
              </a:rPr>
              <a:t>… inspire action from the audience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65B9F72-2000-EA4A-80F0-6496E8AA8488}"/>
              </a:ext>
            </a:extLst>
          </p:cNvPr>
          <p:cNvSpPr txBox="1">
            <a:spLocks/>
          </p:cNvSpPr>
          <p:nvPr/>
        </p:nvSpPr>
        <p:spPr>
          <a:xfrm>
            <a:off x="8102968" y="3949906"/>
            <a:ext cx="3237360" cy="255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r>
              <a:rPr lang="en-US" sz="2000" dirty="0"/>
              <a:t>Ultimate goal of dashboard / presentation inspire</a:t>
            </a:r>
          </a:p>
          <a:p>
            <a:pPr lvl="1"/>
            <a:r>
              <a:rPr lang="en-US" sz="1800" dirty="0"/>
              <a:t>Inspired people take action</a:t>
            </a:r>
          </a:p>
          <a:p>
            <a:pPr lvl="1"/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E0F564-C62A-F54B-A99C-2E99E872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25" y="1692527"/>
            <a:ext cx="3686175" cy="2412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564EF8-B04C-B647-8E32-FA60D4F1D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0"/>
          <a:stretch/>
        </p:blipFill>
        <p:spPr>
          <a:xfrm>
            <a:off x="403072" y="1383005"/>
            <a:ext cx="3356772" cy="2406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F32EE1-8EE5-0645-96D9-2EFD53234E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7" t="616" r="390" b="1132"/>
          <a:stretch/>
        </p:blipFill>
        <p:spPr>
          <a:xfrm>
            <a:off x="6924644" y="1311565"/>
            <a:ext cx="5210210" cy="1636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8BC96B-13C8-754C-BAB2-DFC1FAC9CADA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Subject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Primer</a:t>
            </a:r>
          </a:p>
        </p:txBody>
      </p:sp>
    </p:spTree>
    <p:extLst>
      <p:ext uri="{BB962C8B-B14F-4D97-AF65-F5344CB8AC3E}">
        <p14:creationId xmlns:p14="http://schemas.microsoft.com/office/powerpoint/2010/main" val="32148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90D6-15DE-A24E-AAE1-27AF08DE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on Tableau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C6E8-0173-0D4D-88BE-54E1746D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2F0081-35C6-7845-9E7F-41E769860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153" y="1415097"/>
            <a:ext cx="8388685" cy="51238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DB4CC1-BACA-AC4B-8D75-7F097A1AFBEB}"/>
              </a:ext>
            </a:extLst>
          </p:cNvPr>
          <p:cNvSpPr/>
          <p:nvPr/>
        </p:nvSpPr>
        <p:spPr>
          <a:xfrm>
            <a:off x="2039153" y="1690688"/>
            <a:ext cx="1647022" cy="45910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F03D-B413-DC48-81C0-FC2EACF4111F}"/>
              </a:ext>
            </a:extLst>
          </p:cNvPr>
          <p:cNvSpPr txBox="1"/>
          <p:nvPr/>
        </p:nvSpPr>
        <p:spPr>
          <a:xfrm>
            <a:off x="700088" y="2071688"/>
            <a:ext cx="952499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Data Pane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875FAA-2D7F-334C-9450-A060F9ED482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52587" y="2210188"/>
            <a:ext cx="386566" cy="437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BE5DAE-E16E-F04D-BB50-B035FCFCC955}"/>
              </a:ext>
            </a:extLst>
          </p:cNvPr>
          <p:cNvSpPr txBox="1"/>
          <p:nvPr/>
        </p:nvSpPr>
        <p:spPr>
          <a:xfrm>
            <a:off x="10752728" y="1704202"/>
            <a:ext cx="1001926" cy="46166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Column and Row Shelves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75E63F-4E3D-BA48-8D89-5C6631586FE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440199" y="1935035"/>
            <a:ext cx="312529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BD602-2D91-9B49-95DE-E594F8FB8B5D}"/>
              </a:ext>
            </a:extLst>
          </p:cNvPr>
          <p:cNvSpPr/>
          <p:nvPr/>
        </p:nvSpPr>
        <p:spPr>
          <a:xfrm>
            <a:off x="2030825" y="1409693"/>
            <a:ext cx="6327361" cy="2769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6EEC0-52A5-2649-9C37-B0E84E540F20}"/>
              </a:ext>
            </a:extLst>
          </p:cNvPr>
          <p:cNvSpPr txBox="1"/>
          <p:nvPr/>
        </p:nvSpPr>
        <p:spPr>
          <a:xfrm>
            <a:off x="695320" y="6281745"/>
            <a:ext cx="952499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Workspace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A21035-5E6D-E24D-A95E-C125AF182A7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47819" y="6420245"/>
            <a:ext cx="386566" cy="437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8C147-D362-CC47-A93D-8DB1326F87D9}"/>
              </a:ext>
            </a:extLst>
          </p:cNvPr>
          <p:cNvSpPr/>
          <p:nvPr/>
        </p:nvSpPr>
        <p:spPr>
          <a:xfrm>
            <a:off x="2040346" y="6291257"/>
            <a:ext cx="2788829" cy="26748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6D85EA-C2E5-224B-A934-8E24BA9A194E}"/>
              </a:ext>
            </a:extLst>
          </p:cNvPr>
          <p:cNvSpPr txBox="1"/>
          <p:nvPr/>
        </p:nvSpPr>
        <p:spPr>
          <a:xfrm>
            <a:off x="3794519" y="2573584"/>
            <a:ext cx="952499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Marks Card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839FE5-D833-8342-AA89-97F4FAF99E6E}"/>
              </a:ext>
            </a:extLst>
          </p:cNvPr>
          <p:cNvSpPr/>
          <p:nvPr/>
        </p:nvSpPr>
        <p:spPr>
          <a:xfrm>
            <a:off x="3708791" y="2934359"/>
            <a:ext cx="1192625" cy="16090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A2FFE7-C5B8-6249-850B-4160C9883446}"/>
              </a:ext>
            </a:extLst>
          </p:cNvPr>
          <p:cNvSpPr/>
          <p:nvPr/>
        </p:nvSpPr>
        <p:spPr>
          <a:xfrm>
            <a:off x="4940090" y="1718490"/>
            <a:ext cx="5496076" cy="4916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DDBE29-7462-AE47-941F-597371C79126}"/>
              </a:ext>
            </a:extLst>
          </p:cNvPr>
          <p:cNvSpPr/>
          <p:nvPr/>
        </p:nvSpPr>
        <p:spPr>
          <a:xfrm>
            <a:off x="4935323" y="2256657"/>
            <a:ext cx="5496076" cy="40250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B1D683-BD22-9144-9142-3B6968B36198}"/>
              </a:ext>
            </a:extLst>
          </p:cNvPr>
          <p:cNvSpPr txBox="1"/>
          <p:nvPr/>
        </p:nvSpPr>
        <p:spPr>
          <a:xfrm>
            <a:off x="10762253" y="2971036"/>
            <a:ext cx="1001926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Canvas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4552D2-2A7C-584D-BB05-92DE4F5E04C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436166" y="3109536"/>
            <a:ext cx="326087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17B36C-B93F-9D4D-B721-924D120D528C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Admin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82808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AF9A-AECF-FF48-BFF0-7F1E3E54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1407-4407-1C46-8F1D-FD1114D5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326 records for housing sales made from Q1 2017 to Q1 2022</a:t>
            </a:r>
          </a:p>
          <a:p>
            <a:endParaRPr lang="en-US" sz="2400" dirty="0"/>
          </a:p>
          <a:p>
            <a:r>
              <a:rPr lang="en-US" sz="2400" dirty="0"/>
              <a:t>Contains the following information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3ABEA-703C-3841-8D65-B4F7C014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04672A-6637-8E4A-88E5-72325F523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56024"/>
              </p:ext>
            </p:extLst>
          </p:nvPr>
        </p:nvGraphicFramePr>
        <p:xfrm>
          <a:off x="2290184" y="3287096"/>
          <a:ext cx="8127999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16073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617692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3381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Variable Name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Date Type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Format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329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Address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Location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String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32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Suburb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String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0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Dwelling Type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Housing characteristics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String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582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Number of Bedrooms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Numeric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7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Sales Agent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Sales information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String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22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Sale Price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Numeric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86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Date Listed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Date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40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Date Sold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Date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5829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4403E7-48A0-AD4C-9D2B-9B935301FB72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Admin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72154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7469502-C56F-8C4C-81BE-761D9F1B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33"/>
          <a:stretch/>
        </p:blipFill>
        <p:spPr>
          <a:xfrm>
            <a:off x="1100312" y="1964932"/>
            <a:ext cx="10253488" cy="3529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A6DAB-1C45-0D48-9E4B-FE2F4640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are most effective for data </a:t>
            </a:r>
            <a:r>
              <a:rPr lang="en-US" dirty="0" err="1"/>
              <a:t>visualsation</a:t>
            </a:r>
            <a:r>
              <a:rPr lang="en-US" dirty="0"/>
              <a:t>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D70B7-3449-3D4E-82AE-A171F984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5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9536CC-75C3-7F48-B4A8-31A1AD7F25DD}"/>
              </a:ext>
            </a:extLst>
          </p:cNvPr>
          <p:cNvSpPr txBox="1">
            <a:spLocks/>
          </p:cNvSpPr>
          <p:nvPr/>
        </p:nvSpPr>
        <p:spPr>
          <a:xfrm>
            <a:off x="838200" y="5683264"/>
            <a:ext cx="10515600" cy="1109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“Aren’t revenue and transaction proportions </a:t>
            </a:r>
            <a:r>
              <a:rPr lang="en-US" sz="4000" u="sng" dirty="0">
                <a:solidFill>
                  <a:schemeClr val="accent4">
                    <a:lumMod val="75000"/>
                  </a:schemeClr>
                </a:solidFill>
              </a:rPr>
              <a:t>similar</a:t>
            </a:r>
            <a:r>
              <a:rPr lang="en-US" sz="4000" dirty="0"/>
              <a:t>?”</a:t>
            </a:r>
          </a:p>
          <a:p>
            <a:pPr marL="0" indent="0" algn="ctr">
              <a:buNone/>
            </a:pPr>
            <a:r>
              <a:rPr lang="en-US" sz="1800" dirty="0"/>
              <a:t>- Well meaning stakeholder / sometimes boss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0EADF4-8DB1-EF40-B796-F5F3730C89AB}"/>
              </a:ext>
            </a:extLst>
          </p:cNvPr>
          <p:cNvSpPr/>
          <p:nvPr/>
        </p:nvSpPr>
        <p:spPr>
          <a:xfrm>
            <a:off x="5086352" y="2657473"/>
            <a:ext cx="1771650" cy="2286002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FEA2D-EDF9-524D-84B1-8433E4AA7703}"/>
              </a:ext>
            </a:extLst>
          </p:cNvPr>
          <p:cNvSpPr/>
          <p:nvPr/>
        </p:nvSpPr>
        <p:spPr>
          <a:xfrm>
            <a:off x="9477376" y="2657473"/>
            <a:ext cx="1771650" cy="2286002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317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D6D29-B903-9346-8599-9CFA5A459C43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1808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5746-4371-324B-8EA8-DD8C5025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 </a:t>
            </a:r>
            <a:r>
              <a:rPr lang="en-US"/>
              <a:t>question is, “What’s next”?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0261-3BA1-5B47-8B00-789C8CD9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what if we are right about proportions?</a:t>
            </a:r>
          </a:p>
          <a:p>
            <a:pPr lvl="1"/>
            <a:r>
              <a:rPr lang="en-US" dirty="0"/>
              <a:t>Purely academic exercise</a:t>
            </a:r>
          </a:p>
          <a:p>
            <a:pPr lvl="1"/>
            <a:r>
              <a:rPr lang="en-US" dirty="0"/>
              <a:t>Lulls us into a false sense of control over the situation</a:t>
            </a:r>
          </a:p>
          <a:p>
            <a:pPr lvl="1"/>
            <a:r>
              <a:rPr lang="en-US" dirty="0"/>
              <a:t>Is proportion between transaction and revenue the most important KPI?</a:t>
            </a:r>
          </a:p>
          <a:p>
            <a:pPr lvl="1"/>
            <a:endParaRPr lang="en-US" dirty="0"/>
          </a:p>
          <a:p>
            <a:r>
              <a:rPr lang="en-US" dirty="0"/>
              <a:t>Examining the shape / time trend of the data with graphs</a:t>
            </a:r>
          </a:p>
          <a:p>
            <a:pPr lvl="1"/>
            <a:r>
              <a:rPr lang="en-US" dirty="0"/>
              <a:t>First principle, understanding Panel Data with trends</a:t>
            </a:r>
          </a:p>
          <a:p>
            <a:endParaRPr lang="en-US" dirty="0"/>
          </a:p>
          <a:p>
            <a:r>
              <a:rPr lang="en-US" dirty="0"/>
              <a:t>Perform drilldown based on direction suggested by trend analysis</a:t>
            </a:r>
          </a:p>
          <a:p>
            <a:pPr lvl="1"/>
            <a:r>
              <a:rPr lang="en-US" dirty="0"/>
              <a:t>Personal rule of thumb: Follow the money</a:t>
            </a:r>
          </a:p>
          <a:p>
            <a:pPr lvl="2"/>
            <a:r>
              <a:rPr lang="en-US" dirty="0"/>
              <a:t>Never wrong to focus on revenue / production initially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D79E-B4E3-B847-B558-5D5A1EBE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BD9A9-37E3-0A48-9824-8EBC84C39A93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5263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FEB4-3323-024E-B247-A89DA8EA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C135-F33D-0D4A-9A99-A6E04D81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to tableau view to create from scratch a dashboard with</a:t>
            </a:r>
          </a:p>
          <a:p>
            <a:pPr lvl="1"/>
            <a:r>
              <a:rPr lang="en-US" dirty="0"/>
              <a:t>A line graph to see time trend</a:t>
            </a:r>
          </a:p>
          <a:p>
            <a:pPr lvl="1"/>
            <a:r>
              <a:rPr lang="en-US" dirty="0"/>
              <a:t>Drilldown analysis via </a:t>
            </a:r>
          </a:p>
          <a:p>
            <a:pPr lvl="2"/>
            <a:r>
              <a:rPr lang="en-US" dirty="0"/>
              <a:t>Slope chart looking at agent production share</a:t>
            </a:r>
          </a:p>
          <a:p>
            <a:pPr lvl="2"/>
            <a:r>
              <a:rPr lang="en-US" dirty="0"/>
              <a:t>Comparing two time periods</a:t>
            </a:r>
          </a:p>
          <a:p>
            <a:endParaRPr lang="en-US" dirty="0"/>
          </a:p>
          <a:p>
            <a:r>
              <a:rPr lang="en-US" dirty="0"/>
              <a:t>Please feel free to follow along with the following slides as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5360F-6F04-AC41-9239-058DF782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C62EA-1CD3-D74C-AB80-A360D9AF137E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Practical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30865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CD1A-8FD7-7948-BFC4-7BD9CD81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Trend suggests a housing bubble prior!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0679-BEBB-F946-A013-55B033BB4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aggregation variables, namely</a:t>
            </a:r>
          </a:p>
          <a:p>
            <a:pPr lvl="1"/>
            <a:r>
              <a:rPr lang="en-US" dirty="0"/>
              <a:t>Year of date sold; [Transaction Year – 1]</a:t>
            </a:r>
          </a:p>
          <a:p>
            <a:pPr lvl="2"/>
            <a:r>
              <a:rPr lang="en-US" dirty="0"/>
              <a:t>“YEAR([Date Sold])”</a:t>
            </a:r>
          </a:p>
          <a:p>
            <a:pPr lvl="1"/>
            <a:r>
              <a:rPr lang="en-US" dirty="0"/>
              <a:t>Total revenue; [Total Revenue ($) – 2]</a:t>
            </a:r>
          </a:p>
          <a:p>
            <a:pPr lvl="2"/>
            <a:r>
              <a:rPr lang="en-US" dirty="0"/>
              <a:t>SUM([Sale Price])</a:t>
            </a:r>
          </a:p>
          <a:p>
            <a:endParaRPr lang="en-US" dirty="0"/>
          </a:p>
          <a:p>
            <a:r>
              <a:rPr lang="en-US" dirty="0"/>
              <a:t>Create line graph by the following</a:t>
            </a:r>
          </a:p>
          <a:p>
            <a:pPr lvl="1"/>
            <a:r>
              <a:rPr lang="en-US" dirty="0"/>
              <a:t>[Transaction Year – 1] in Columns shelf</a:t>
            </a:r>
          </a:p>
          <a:p>
            <a:pPr lvl="1"/>
            <a:r>
              <a:rPr lang="en-US" dirty="0"/>
              <a:t>[Total Revenue ($) – 2] in Rows shelf</a:t>
            </a:r>
          </a:p>
          <a:p>
            <a:pPr lvl="1"/>
            <a:r>
              <a:rPr lang="en-US" dirty="0"/>
              <a:t>Select “Line” chart type in Marks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16BF-ED31-A545-81EC-0EC71F6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E84CE-F9F8-2646-8B3C-EFFEB1ACECD1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4E50B3-90E6-8643-AB44-21D6F581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32" y="1362981"/>
            <a:ext cx="3255791" cy="5276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893092-D92E-8646-8DE6-8659488E87F2}"/>
              </a:ext>
            </a:extLst>
          </p:cNvPr>
          <p:cNvSpPr txBox="1"/>
          <p:nvPr/>
        </p:nvSpPr>
        <p:spPr>
          <a:xfrm rot="19181658">
            <a:off x="-119547" y="191444"/>
            <a:ext cx="1058983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Overall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45364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25743</TotalTime>
  <Words>945</Words>
  <Application>Microsoft Macintosh PowerPoint</Application>
  <PresentationFormat>Widescreen</PresentationFormat>
  <Paragraphs>219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Effective visualisations with  line graphs</vt:lpstr>
      <vt:lpstr>Agenda</vt:lpstr>
      <vt:lpstr>In a nutshell, effective visuals help …</vt:lpstr>
      <vt:lpstr>Refresher on Tableau UI</vt:lpstr>
      <vt:lpstr>Dataset description </vt:lpstr>
      <vt:lpstr>Tables are most effective for data visualsation!</vt:lpstr>
      <vt:lpstr>More important question is, “What’s next”?</vt:lpstr>
      <vt:lpstr>Let’s build a dashboard</vt:lpstr>
      <vt:lpstr>Trend suggests a housing bubble prior!</vt:lpstr>
      <vt:lpstr>Adding another dimension in the line graph</vt:lpstr>
      <vt:lpstr>Top 3 agents make up &gt;50% of revenue,  pre- and post-bubble</vt:lpstr>
      <vt:lpstr>Top 3 agents point comes out better  with less colour</vt:lpstr>
      <vt:lpstr>Adding white space to help bring out the story in the viz</vt:lpstr>
      <vt:lpstr>Adding white space also helps with tables too</vt:lpstr>
      <vt:lpstr>Consolidating a DB that guides the users eye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viz should I use?</dc:title>
  <dc:creator>Wei En Joel Loh</dc:creator>
  <cp:lastModifiedBy>Wei En Joel Loh</cp:lastModifiedBy>
  <cp:revision>100</cp:revision>
  <dcterms:created xsi:type="dcterms:W3CDTF">2023-01-13T03:20:18Z</dcterms:created>
  <dcterms:modified xsi:type="dcterms:W3CDTF">2023-03-14T03:31:12Z</dcterms:modified>
</cp:coreProperties>
</file>