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2"/>
    <p:sldMasterId id="2147483660" r:id="rId3"/>
    <p:sldMasterId id="2147483662" r:id="rId4"/>
    <p:sldMasterId id="2147483667" r:id="rId5"/>
    <p:sldMasterId id="2147483669" r:id="rId6"/>
    <p:sldMasterId id="2147483675" r:id="rId7"/>
  </p:sldMasterIdLst>
  <p:notesMasterIdLst>
    <p:notesMasterId r:id="rId50"/>
  </p:notesMasterIdLst>
  <p:handoutMasterIdLst>
    <p:handoutMasterId r:id="rId51"/>
  </p:handoutMasterIdLst>
  <p:sldIdLst>
    <p:sldId id="256" r:id="rId8"/>
    <p:sldId id="286" r:id="rId9"/>
    <p:sldId id="258" r:id="rId10"/>
    <p:sldId id="285" r:id="rId11"/>
    <p:sldId id="287" r:id="rId12"/>
    <p:sldId id="288" r:id="rId13"/>
    <p:sldId id="290" r:id="rId14"/>
    <p:sldId id="299" r:id="rId15"/>
    <p:sldId id="291" r:id="rId16"/>
    <p:sldId id="292" r:id="rId17"/>
    <p:sldId id="289" r:id="rId18"/>
    <p:sldId id="294" r:id="rId19"/>
    <p:sldId id="295" r:id="rId20"/>
    <p:sldId id="296" r:id="rId21"/>
    <p:sldId id="297" r:id="rId22"/>
    <p:sldId id="298" r:id="rId23"/>
    <p:sldId id="300" r:id="rId24"/>
    <p:sldId id="301" r:id="rId25"/>
    <p:sldId id="302" r:id="rId26"/>
    <p:sldId id="303" r:id="rId27"/>
    <p:sldId id="293" r:id="rId28"/>
    <p:sldId id="305" r:id="rId29"/>
    <p:sldId id="306" r:id="rId30"/>
    <p:sldId id="307" r:id="rId31"/>
    <p:sldId id="308" r:id="rId32"/>
    <p:sldId id="309" r:id="rId33"/>
    <p:sldId id="304" r:id="rId34"/>
    <p:sldId id="310" r:id="rId35"/>
    <p:sldId id="312" r:id="rId36"/>
    <p:sldId id="313" r:id="rId37"/>
    <p:sldId id="314" r:id="rId38"/>
    <p:sldId id="311" r:id="rId39"/>
    <p:sldId id="315" r:id="rId40"/>
    <p:sldId id="316" r:id="rId41"/>
    <p:sldId id="317" r:id="rId42"/>
    <p:sldId id="318" r:id="rId43"/>
    <p:sldId id="319" r:id="rId44"/>
    <p:sldId id="320" r:id="rId45"/>
    <p:sldId id="321" r:id="rId46"/>
    <p:sldId id="257" r:id="rId47"/>
    <p:sldId id="263" r:id="rId48"/>
    <p:sldId id="266"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6" orient="horz" pos="2935" userDrawn="1">
          <p15:clr>
            <a:srgbClr val="A4A3A4"/>
          </p15:clr>
        </p15:guide>
        <p15:guide id="7" orient="horz" pos="577" userDrawn="1">
          <p15:clr>
            <a:srgbClr val="A4A3A4"/>
          </p15:clr>
        </p15:guide>
        <p15:guide id="8" orient="horz" pos="169" userDrawn="1">
          <p15:clr>
            <a:srgbClr val="A4A3A4"/>
          </p15:clr>
        </p15:guide>
        <p15:guide id="9" orient="horz" pos="667" userDrawn="1">
          <p15:clr>
            <a:srgbClr val="A4A3A4"/>
          </p15:clr>
        </p15:guide>
        <p15:guide id="10" pos="249" userDrawn="1">
          <p15:clr>
            <a:srgbClr val="A4A3A4"/>
          </p15:clr>
        </p15:guide>
        <p15:guide id="11" pos="5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142"/>
    <a:srgbClr val="EDF2F5"/>
    <a:srgbClr val="4D5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90" d="100"/>
          <a:sy n="90" d="100"/>
        </p:scale>
        <p:origin x="504" y="84"/>
      </p:cViewPr>
      <p:guideLst>
        <p:guide orient="horz" pos="1620"/>
        <p:guide pos="2880"/>
        <p:guide orient="horz" pos="2935"/>
        <p:guide orient="horz" pos="577"/>
        <p:guide orient="horz" pos="169"/>
        <p:guide orient="horz" pos="667"/>
        <p:guide pos="249"/>
        <p:guide pos="5511"/>
      </p:guideLst>
    </p:cSldViewPr>
  </p:slideViewPr>
  <p:notesTextViewPr>
    <p:cViewPr>
      <p:scale>
        <a:sx n="1" d="1"/>
        <a:sy n="1" d="1"/>
      </p:scale>
      <p:origin x="0" y="0"/>
    </p:cViewPr>
  </p:notesTextViewPr>
  <p:notesViewPr>
    <p:cSldViewPr snapToGrid="0">
      <p:cViewPr varScale="1">
        <p:scale>
          <a:sx n="68" d="100"/>
          <a:sy n="68" d="100"/>
        </p:scale>
        <p:origin x="23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6.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1.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viewProps" Target="viewProps.xml"/><Relationship Id="rId5" Type="http://schemas.openxmlformats.org/officeDocument/2006/relationships/slideMaster" Target="slideMasters/slideMaster4.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handoutMaster" Target="handoutMasters/handoutMaster1.xml"/><Relationship Id="rId3"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A89465-CE0D-4B39-B8B5-5B40FD41020B}" type="datetimeFigureOut">
              <a:rPr lang="en-US" smtClean="0"/>
              <a:t>10/24/2018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E67820-9C07-4A23-A314-1D46E1045ABB}" type="slidenum">
              <a:rPr lang="en-US" smtClean="0"/>
              <a:t>‹#›</a:t>
            </a:fld>
            <a:endParaRPr lang="en-US"/>
          </a:p>
        </p:txBody>
      </p:sp>
    </p:spTree>
    <p:extLst>
      <p:ext uri="{BB962C8B-B14F-4D97-AF65-F5344CB8AC3E}">
        <p14:creationId xmlns:p14="http://schemas.microsoft.com/office/powerpoint/2010/main" val="399269590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06B7A-D931-4D98-BBAC-7D170C3BA55E}" type="datetimeFigureOut">
              <a:rPr lang="en-US" smtClean="0"/>
              <a:t>10/24/2018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E8580-4ED0-43D7-A417-589F97953605}" type="slidenum">
              <a:rPr lang="en-US" smtClean="0"/>
              <a:t>‹#›</a:t>
            </a:fld>
            <a:endParaRPr lang="en-US"/>
          </a:p>
        </p:txBody>
      </p:sp>
    </p:spTree>
    <p:extLst>
      <p:ext uri="{BB962C8B-B14F-4D97-AF65-F5344CB8AC3E}">
        <p14:creationId xmlns:p14="http://schemas.microsoft.com/office/powerpoint/2010/main" val="1833602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375096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 White - INTERNAL title slide">
    <p:spTree>
      <p:nvGrpSpPr>
        <p:cNvPr id="1" name=""/>
        <p:cNvGrpSpPr/>
        <p:nvPr/>
      </p:nvGrpSpPr>
      <p:grpSpPr>
        <a:xfrm>
          <a:off x="0" y="0"/>
          <a:ext cx="0" cy="0"/>
          <a:chOff x="0" y="0"/>
          <a:chExt cx="0" cy="0"/>
        </a:xfrm>
      </p:grpSpPr>
      <p:sp>
        <p:nvSpPr>
          <p:cNvPr id="68"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2"/>
                </a:solidFill>
                <a:latin typeface="Nokia Pure Headline Ultra Light" panose="020B0204020202020204" pitchFamily="34" charset="0"/>
              </a:defRPr>
            </a:lvl1pPr>
          </a:lstStyle>
          <a:p>
            <a:pPr lvl="0"/>
            <a:r>
              <a:rPr lang="en-US" dirty="0"/>
              <a:t>Main headline in sentence case here</a:t>
            </a:r>
          </a:p>
        </p:txBody>
      </p:sp>
      <p:sp>
        <p:nvSpPr>
          <p:cNvPr id="6" name="Text Placeholder 3"/>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2"/>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0263" y="36127"/>
            <a:ext cx="2525759" cy="666000"/>
          </a:xfrm>
          <a:prstGeom prst="rect">
            <a:avLst/>
          </a:prstGeom>
        </p:spPr>
      </p:pic>
    </p:spTree>
    <p:extLst>
      <p:ext uri="{BB962C8B-B14F-4D97-AF65-F5344CB8AC3E}">
        <p14:creationId xmlns:p14="http://schemas.microsoft.com/office/powerpoint/2010/main" val="257915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1 Blue - EXTERNAL title slide">
    <p:spTree>
      <p:nvGrpSpPr>
        <p:cNvPr id="1" name=""/>
        <p:cNvGrpSpPr/>
        <p:nvPr/>
      </p:nvGrpSpPr>
      <p:grpSpPr>
        <a:xfrm>
          <a:off x="0" y="0"/>
          <a:ext cx="0" cy="0"/>
          <a:chOff x="0" y="0"/>
          <a:chExt cx="0" cy="0"/>
        </a:xfrm>
      </p:grpSpPr>
      <p:sp>
        <p:nvSpPr>
          <p:cNvPr id="6"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sp>
        <p:nvSpPr>
          <p:cNvPr id="8" name="Text Placeholder 3"/>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bg1"/>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bg1"/>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bg1"/>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8447" y="36042"/>
            <a:ext cx="2525759" cy="666000"/>
          </a:xfrm>
          <a:prstGeom prst="rect">
            <a:avLst/>
          </a:prstGeom>
        </p:spPr>
      </p:pic>
    </p:spTree>
    <p:extLst>
      <p:ext uri="{BB962C8B-B14F-4D97-AF65-F5344CB8AC3E}">
        <p14:creationId xmlns:p14="http://schemas.microsoft.com/office/powerpoint/2010/main" val="1106619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2 Blue - one tier text with headlines">
    <p:spTree>
      <p:nvGrpSpPr>
        <p:cNvPr id="1" name=""/>
        <p:cNvGrpSpPr/>
        <p:nvPr/>
      </p:nvGrpSpPr>
      <p:grpSpPr>
        <a:xfrm>
          <a:off x="0" y="0"/>
          <a:ext cx="0" cy="0"/>
          <a:chOff x="0" y="0"/>
          <a:chExt cx="0" cy="0"/>
        </a:xfrm>
      </p:grpSpPr>
      <p:sp>
        <p:nvSpPr>
          <p:cNvPr id="6"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7"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dirty="0"/>
              <a:t>Click to edit headline</a:t>
            </a:r>
          </a:p>
        </p:txBody>
      </p:sp>
      <p:sp>
        <p:nvSpPr>
          <p:cNvPr id="9"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7011" y="4650457"/>
            <a:ext cx="1611025" cy="424800"/>
          </a:xfrm>
          <a:prstGeom prst="rect">
            <a:avLst/>
          </a:prstGeom>
        </p:spPr>
      </p:pic>
    </p:spTree>
    <p:extLst>
      <p:ext uri="{BB962C8B-B14F-4D97-AF65-F5344CB8AC3E}">
        <p14:creationId xmlns:p14="http://schemas.microsoft.com/office/powerpoint/2010/main" val="357883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1 Nokia Blue EXTERNAL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72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1 Nokia White INTERNAL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58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1 Nokia Divider Master title">
    <p:spTree>
      <p:nvGrpSpPr>
        <p:cNvPr id="1" name=""/>
        <p:cNvGrpSpPr/>
        <p:nvPr/>
      </p:nvGrpSpPr>
      <p:grpSpPr>
        <a:xfrm>
          <a:off x="0" y="0"/>
          <a:ext cx="0" cy="0"/>
          <a:chOff x="0" y="0"/>
          <a:chExt cx="0" cy="0"/>
        </a:xfrm>
      </p:grpSpPr>
      <p:sp>
        <p:nvSpPr>
          <p:cNvPr id="7" name="Text Placeholder 42"/>
          <p:cNvSpPr>
            <a:spLocks noGrp="1"/>
          </p:cNvSpPr>
          <p:nvPr>
            <p:ph type="body" sz="quarter" idx="11" hasCustomPrompt="1"/>
          </p:nvPr>
        </p:nvSpPr>
        <p:spPr>
          <a:xfrm>
            <a:off x="417600" y="280800"/>
            <a:ext cx="8308800" cy="634766"/>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6"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bg1"/>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bg1"/>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bg1"/>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&lt;Document ID: change ID in footer or remove&gt; &lt;Change information classification in footer&gt;</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7011" y="4650457"/>
            <a:ext cx="1611025" cy="424800"/>
          </a:xfrm>
          <a:prstGeom prst="rect">
            <a:avLst/>
          </a:prstGeom>
        </p:spPr>
      </p:pic>
    </p:spTree>
    <p:extLst>
      <p:ext uri="{BB962C8B-B14F-4D97-AF65-F5344CB8AC3E}">
        <p14:creationId xmlns:p14="http://schemas.microsoft.com/office/powerpoint/2010/main" val="4281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427876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mn-lt"/>
              </a:defRPr>
            </a:lvl1pPr>
          </a:lstStyle>
          <a:p>
            <a:r>
              <a:rPr lang="en-US"/>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174692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417132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52170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endParaRPr lang="en-US" noProof="0" dirty="0"/>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24020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56321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5161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2952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dirty="0"/>
              <a:t>Click</a:t>
            </a:r>
            <a:r>
              <a:rPr lang="en-US" dirty="0"/>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pic>
        <p:nvPicPr>
          <p:cNvPr id="9" name="Picture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277177" y="4652838"/>
            <a:ext cx="1611025" cy="424800"/>
          </a:xfrm>
          <a:prstGeom prst="rect">
            <a:avLst/>
          </a:prstGeom>
        </p:spPr>
      </p:pic>
    </p:spTree>
    <p:extLst>
      <p:ext uri="{BB962C8B-B14F-4D97-AF65-F5344CB8AC3E}">
        <p14:creationId xmlns:p14="http://schemas.microsoft.com/office/powerpoint/2010/main" val="33272644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80" r:id="rId3"/>
    <p:sldLayoutId id="2147483681" r:id="rId4"/>
    <p:sldLayoutId id="2147483654" r:id="rId5"/>
    <p:sldLayoutId id="2147483678" r:id="rId6"/>
    <p:sldLayoutId id="2147483673" r:id="rId7"/>
    <p:sldLayoutId id="2147483679" r:id="rId8"/>
    <p:sldLayoutId id="2147483674" r:id="rId9"/>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14"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519627140"/>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Box 16"/>
          <p:cNvSpPr txBox="1"/>
          <p:nvPr userDrawn="1"/>
        </p:nvSpPr>
        <p:spPr>
          <a:xfrm>
            <a:off x="755776" y="4816800"/>
            <a:ext cx="1800000" cy="122237"/>
          </a:xfrm>
          <a:prstGeom prst="rect">
            <a:avLst/>
          </a:prstGeom>
          <a:noFill/>
        </p:spPr>
        <p:txBody>
          <a:bodyPr wrap="square" lIns="0" tIns="0" rIns="0" bIns="0" anchor="b">
            <a:spAutoFit/>
          </a:bodyPr>
          <a:lstStyle/>
          <a:p>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18"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GB"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&lt;Document ID: change ID in footer or remove&gt; &lt;Change information classification in footer&gt;</a:t>
            </a:r>
            <a:endParaRPr lang="en-US" dirty="0"/>
          </a:p>
        </p:txBody>
      </p:sp>
    </p:spTree>
    <p:extLst>
      <p:ext uri="{BB962C8B-B14F-4D97-AF65-F5344CB8AC3E}">
        <p14:creationId xmlns:p14="http://schemas.microsoft.com/office/powerpoint/2010/main" val="2345520759"/>
      </p:ext>
    </p:extLst>
  </p:cSld>
  <p:clrMap bg1="lt1" tx1="dk1" bg2="lt2" tx2="dk2" accent1="accent1" accent2="accent2" accent3="accent3" accent4="accent4" accent5="accent5" accent6="accent6" hlink="hlink" folHlink="folHlink"/>
  <p:sldLayoutIdLst>
    <p:sldLayoutId id="2147483663" r:id="rId1"/>
    <p:sldLayoutId id="2147483664" r:id="rId2"/>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76303" y="2019150"/>
            <a:ext cx="4191395" cy="1105200"/>
          </a:xfrm>
          <a:prstGeom prst="rect">
            <a:avLst/>
          </a:prstGeom>
        </p:spPr>
      </p:pic>
    </p:spTree>
    <p:extLst>
      <p:ext uri="{BB962C8B-B14F-4D97-AF65-F5344CB8AC3E}">
        <p14:creationId xmlns:p14="http://schemas.microsoft.com/office/powerpoint/2010/main" val="9815361"/>
      </p:ext>
    </p:extLst>
  </p:cSld>
  <p:clrMap bg1="lt1" tx1="dk1" bg2="lt2" tx2="dk2" accent1="accent1" accent2="accent2" accent3="accent3" accent4="accent4" accent5="accent5" accent6="accent6" hlink="hlink" folHlink="folHlink"/>
  <p:sldLayoutIdLst>
    <p:sldLayoutId id="2147483668"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76303" y="2019150"/>
            <a:ext cx="4191395" cy="1105200"/>
          </a:xfrm>
          <a:prstGeom prst="rect">
            <a:avLst/>
          </a:prstGeom>
        </p:spPr>
      </p:pic>
    </p:spTree>
    <p:extLst>
      <p:ext uri="{BB962C8B-B14F-4D97-AF65-F5344CB8AC3E}">
        <p14:creationId xmlns:p14="http://schemas.microsoft.com/office/powerpoint/2010/main" val="3117151274"/>
      </p:ext>
    </p:extLst>
  </p:cSld>
  <p:clrMap bg1="lt1" tx1="dk1" bg2="lt2" tx2="dk2" accent1="accent1" accent2="accent2" accent3="accent3" accent4="accent4" accent5="accent5" accent6="accent6" hlink="hlink" folHlink="folHlink"/>
  <p:sldLayoutIdLst>
    <p:sldLayoutId id="2147483670"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3" name="TextBox 12"/>
          <p:cNvSpPr txBox="1"/>
          <p:nvPr userDrawn="1"/>
        </p:nvSpPr>
        <p:spPr>
          <a:xfrm>
            <a:off x="755776" y="4816800"/>
            <a:ext cx="1800000" cy="122237"/>
          </a:xfrm>
          <a:prstGeom prst="rect">
            <a:avLst/>
          </a:prstGeom>
          <a:noFill/>
        </p:spPr>
        <p:txBody>
          <a:bodyPr wrap="square" lIns="0" tIns="0" rIns="0" bIns="0" anchor="b">
            <a:spAutoFit/>
          </a:bodyPr>
          <a:lstStyle/>
          <a:p>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14"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GB"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3098006623"/>
      </p:ext>
    </p:extLst>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8"/>
          <p:cNvSpPr>
            <a:spLocks noGrp="1"/>
          </p:cNvSpPr>
          <p:nvPr>
            <p:ph type="body" sz="quarter" idx="11"/>
          </p:nvPr>
        </p:nvSpPr>
        <p:spPr/>
        <p:txBody>
          <a:bodyPr/>
          <a:lstStyle/>
          <a:p>
            <a:r>
              <a:rPr lang="en-US" dirty="0"/>
              <a:t>Y.1731</a:t>
            </a:r>
            <a:r>
              <a:rPr lang="zh-CN" altLang="en-US" dirty="0"/>
              <a:t>协议学习心得</a:t>
            </a:r>
            <a:endParaRPr lang="en-US" dirty="0"/>
          </a:p>
        </p:txBody>
      </p:sp>
      <p:sp>
        <p:nvSpPr>
          <p:cNvPr id="48" name="Text Placeholder 47"/>
          <p:cNvSpPr>
            <a:spLocks noGrp="1"/>
          </p:cNvSpPr>
          <p:nvPr>
            <p:ph type="body" sz="quarter" idx="12"/>
          </p:nvPr>
        </p:nvSpPr>
        <p:spPr>
          <a:prstGeom prst="rect">
            <a:avLst/>
          </a:prstGeom>
        </p:spPr>
        <p:txBody>
          <a:bodyPr/>
          <a:lstStyle/>
          <a:p>
            <a:pPr marL="230400" indent="-230400">
              <a:buFont typeface="Arial" panose="020B0604020202020204" pitchFamily="34" charset="0"/>
              <a:buChar char="•"/>
            </a:pPr>
            <a:r>
              <a:rPr lang="zh-CN" altLang="en-US" dirty="0">
                <a:latin typeface="+mn-lt"/>
              </a:rPr>
              <a:t>尤科剑</a:t>
            </a:r>
            <a:r>
              <a:rPr lang="en-US" altLang="zh-CN" dirty="0">
                <a:latin typeface="+mn-lt"/>
              </a:rPr>
              <a:t>/CV0043918</a:t>
            </a:r>
          </a:p>
          <a:p>
            <a:pPr marL="230400" indent="-230400">
              <a:buFont typeface="Arial" panose="020B0604020202020204" pitchFamily="34" charset="0"/>
              <a:buChar char="•"/>
            </a:pPr>
            <a:r>
              <a:rPr lang="en-US" dirty="0">
                <a:latin typeface="+mn-lt"/>
              </a:rPr>
              <a:t>10</a:t>
            </a:r>
            <a:r>
              <a:rPr lang="en-US" altLang="zh-CN" dirty="0">
                <a:latin typeface="+mn-lt"/>
              </a:rPr>
              <a:t>-24-2018</a:t>
            </a:r>
            <a:endParaRPr lang="en-US" dirty="0">
              <a:latin typeface="+mn-lt"/>
            </a:endParaRPr>
          </a:p>
        </p:txBody>
      </p:sp>
      <p:sp>
        <p:nvSpPr>
          <p:cNvPr id="2" name="Footer Placeholder 1"/>
          <p:cNvSpPr>
            <a:spLocks noGrp="1"/>
          </p:cNvSpPr>
          <p:nvPr>
            <p:ph type="ftr" sz="quarter" idx="3"/>
          </p:nvPr>
        </p:nvSpPr>
        <p:spPr>
          <a:xfrm>
            <a:off x="2304000" y="4816800"/>
            <a:ext cx="4536000" cy="122400"/>
          </a:xfrm>
        </p:spPr>
        <p:txBody>
          <a:bodyPr/>
          <a:lstStyle/>
          <a:p>
            <a:r>
              <a:rPr lang="en-GB" dirty="0">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295741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85103"/>
            <a:ext cx="8308800" cy="534012"/>
          </a:xfrm>
        </p:spPr>
        <p:txBody>
          <a:bodyPr/>
          <a:lstStyle/>
          <a:p>
            <a:r>
              <a:rPr lang="zh-CN" altLang="en-US" sz="3600" dirty="0"/>
              <a:t>组网示意图</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grpSp>
        <p:nvGrpSpPr>
          <p:cNvPr id="48" name="Group 47">
            <a:extLst>
              <a:ext uri="{FF2B5EF4-FFF2-40B4-BE49-F238E27FC236}">
                <a16:creationId xmlns:a16="http://schemas.microsoft.com/office/drawing/2014/main" id="{67E853AF-2CC1-4860-B3DA-1F217DFA2AA5}"/>
              </a:ext>
            </a:extLst>
          </p:cNvPr>
          <p:cNvGrpSpPr/>
          <p:nvPr/>
        </p:nvGrpSpPr>
        <p:grpSpPr>
          <a:xfrm>
            <a:off x="4732660" y="548184"/>
            <a:ext cx="3993740" cy="3460288"/>
            <a:chOff x="2654873" y="633245"/>
            <a:chExt cx="3993740" cy="3460288"/>
          </a:xfrm>
        </p:grpSpPr>
        <p:sp>
          <p:nvSpPr>
            <p:cNvPr id="7" name="Flowchart: Magnetic Disk 6">
              <a:extLst>
                <a:ext uri="{FF2B5EF4-FFF2-40B4-BE49-F238E27FC236}">
                  <a16:creationId xmlns:a16="http://schemas.microsoft.com/office/drawing/2014/main" id="{A0110987-8110-4D19-8E41-3BAA01E6A354}"/>
                </a:ext>
              </a:extLst>
            </p:cNvPr>
            <p:cNvSpPr/>
            <p:nvPr/>
          </p:nvSpPr>
          <p:spPr>
            <a:xfrm>
              <a:off x="2654873" y="1555716"/>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8" name="Flowchart: Magnetic Disk 7">
              <a:extLst>
                <a:ext uri="{FF2B5EF4-FFF2-40B4-BE49-F238E27FC236}">
                  <a16:creationId xmlns:a16="http://schemas.microsoft.com/office/drawing/2014/main" id="{028385BA-C717-40FF-9538-69AFB5FDA4B7}"/>
                </a:ext>
              </a:extLst>
            </p:cNvPr>
            <p:cNvSpPr/>
            <p:nvPr/>
          </p:nvSpPr>
          <p:spPr>
            <a:xfrm>
              <a:off x="2654874" y="3437931"/>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9" name="Flowchart: Magnetic Disk 8">
              <a:extLst>
                <a:ext uri="{FF2B5EF4-FFF2-40B4-BE49-F238E27FC236}">
                  <a16:creationId xmlns:a16="http://schemas.microsoft.com/office/drawing/2014/main" id="{B91C79B4-F1CD-4D5B-84CC-B964E77F2B27}"/>
                </a:ext>
              </a:extLst>
            </p:cNvPr>
            <p:cNvSpPr/>
            <p:nvPr/>
          </p:nvSpPr>
          <p:spPr>
            <a:xfrm>
              <a:off x="4404535" y="1559084"/>
              <a:ext cx="457201" cy="297711"/>
            </a:xfrm>
            <a:prstGeom prst="flowChartMagneticDisk">
              <a:avLst/>
            </a:prstGeom>
            <a:solidFill>
              <a:schemeClr val="accent1">
                <a:lumMod val="20000"/>
                <a:lumOff val="80000"/>
              </a:schemeClr>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10" name="Flowchart: Magnetic Disk 9">
              <a:extLst>
                <a:ext uri="{FF2B5EF4-FFF2-40B4-BE49-F238E27FC236}">
                  <a16:creationId xmlns:a16="http://schemas.microsoft.com/office/drawing/2014/main" id="{455799AD-C0D5-4ADD-8901-37F425304C1E}"/>
                </a:ext>
              </a:extLst>
            </p:cNvPr>
            <p:cNvSpPr/>
            <p:nvPr/>
          </p:nvSpPr>
          <p:spPr>
            <a:xfrm>
              <a:off x="6178726" y="1555716"/>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11" name="Flowchart: Magnetic Disk 10">
              <a:extLst>
                <a:ext uri="{FF2B5EF4-FFF2-40B4-BE49-F238E27FC236}">
                  <a16:creationId xmlns:a16="http://schemas.microsoft.com/office/drawing/2014/main" id="{8DDCCA40-93B2-4943-BD3B-D84E1B7FF14A}"/>
                </a:ext>
              </a:extLst>
            </p:cNvPr>
            <p:cNvSpPr/>
            <p:nvPr/>
          </p:nvSpPr>
          <p:spPr>
            <a:xfrm>
              <a:off x="6154198" y="3437930"/>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cxnSp>
          <p:nvCxnSpPr>
            <p:cNvPr id="20" name="Straight Arrow Connector 19">
              <a:extLst>
                <a:ext uri="{FF2B5EF4-FFF2-40B4-BE49-F238E27FC236}">
                  <a16:creationId xmlns:a16="http://schemas.microsoft.com/office/drawing/2014/main" id="{CE90EAC4-EE6D-4FC8-835D-C52AB66614EF}"/>
                </a:ext>
              </a:extLst>
            </p:cNvPr>
            <p:cNvCxnSpPr>
              <a:stCxn id="9" idx="4"/>
              <a:endCxn id="10" idx="2"/>
            </p:cNvCxnSpPr>
            <p:nvPr/>
          </p:nvCxnSpPr>
          <p:spPr>
            <a:xfrm flipV="1">
              <a:off x="4861736" y="1704572"/>
              <a:ext cx="1316990" cy="3368"/>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CF3FA41-FEC7-4123-8794-A8EF92A38CE3}"/>
                </a:ext>
              </a:extLst>
            </p:cNvPr>
            <p:cNvCxnSpPr>
              <a:stCxn id="7" idx="4"/>
              <a:endCxn id="9" idx="2"/>
            </p:cNvCxnSpPr>
            <p:nvPr/>
          </p:nvCxnSpPr>
          <p:spPr>
            <a:xfrm>
              <a:off x="3112074" y="1704572"/>
              <a:ext cx="1292461" cy="3368"/>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2A85388-FC26-4583-9886-E877E4D2BC29}"/>
                </a:ext>
              </a:extLst>
            </p:cNvPr>
            <p:cNvCxnSpPr>
              <a:stCxn id="7" idx="3"/>
              <a:endCxn id="8" idx="1"/>
            </p:cNvCxnSpPr>
            <p:nvPr/>
          </p:nvCxnSpPr>
          <p:spPr>
            <a:xfrm>
              <a:off x="2883474" y="1853427"/>
              <a:ext cx="1" cy="1584504"/>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C86B8A-51B1-4582-BEAE-09108DC8DD71}"/>
                </a:ext>
              </a:extLst>
            </p:cNvPr>
            <p:cNvCxnSpPr>
              <a:stCxn id="8" idx="4"/>
              <a:endCxn id="11" idx="2"/>
            </p:cNvCxnSpPr>
            <p:nvPr/>
          </p:nvCxnSpPr>
          <p:spPr>
            <a:xfrm flipV="1">
              <a:off x="3112075" y="3586786"/>
              <a:ext cx="3042123" cy="1"/>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E9AE286-25D4-4E63-96FA-E0100D13AC1B}"/>
                </a:ext>
              </a:extLst>
            </p:cNvPr>
            <p:cNvCxnSpPr>
              <a:stCxn id="10" idx="3"/>
              <a:endCxn id="11" idx="1"/>
            </p:cNvCxnSpPr>
            <p:nvPr/>
          </p:nvCxnSpPr>
          <p:spPr>
            <a:xfrm flipH="1">
              <a:off x="6382799" y="1853427"/>
              <a:ext cx="24528" cy="1584503"/>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95028E5-9084-4965-B37F-F21D0A2C36FD}"/>
                </a:ext>
              </a:extLst>
            </p:cNvPr>
            <p:cNvCxnSpPr/>
            <p:nvPr/>
          </p:nvCxnSpPr>
          <p:spPr>
            <a:xfrm flipH="1" flipV="1">
              <a:off x="3112074" y="1853427"/>
              <a:ext cx="3066652" cy="1584503"/>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6B51C1C-F586-4C3F-ADA3-E4C755D460F6}"/>
                </a:ext>
              </a:extLst>
            </p:cNvPr>
            <p:cNvCxnSpPr/>
            <p:nvPr/>
          </p:nvCxnSpPr>
          <p:spPr>
            <a:xfrm flipV="1">
              <a:off x="3112074" y="1853427"/>
              <a:ext cx="3066652" cy="1584503"/>
            </a:xfrm>
            <a:prstGeom prst="straightConnector1">
              <a:avLst/>
            </a:prstGeom>
            <a:ln w="31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47AC38D4-87E4-4971-A14D-815F89878FC3}"/>
                </a:ext>
              </a:extLst>
            </p:cNvPr>
            <p:cNvSpPr/>
            <p:nvPr/>
          </p:nvSpPr>
          <p:spPr>
            <a:xfrm>
              <a:off x="2654873" y="946295"/>
              <a:ext cx="3956526" cy="3147238"/>
            </a:xfrm>
            <a:prstGeom prst="ellipse">
              <a:avLst/>
            </a:prstGeom>
            <a:noFill/>
            <a:ln w="317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37" name="TextBox 36">
              <a:extLst>
                <a:ext uri="{FF2B5EF4-FFF2-40B4-BE49-F238E27FC236}">
                  <a16:creationId xmlns:a16="http://schemas.microsoft.com/office/drawing/2014/main" id="{12D50DEA-B14C-4908-8D88-E812B1C7774C}"/>
                </a:ext>
              </a:extLst>
            </p:cNvPr>
            <p:cNvSpPr txBox="1"/>
            <p:nvPr/>
          </p:nvSpPr>
          <p:spPr>
            <a:xfrm>
              <a:off x="2866687" y="2462848"/>
              <a:ext cx="330072" cy="400671"/>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ME</a:t>
              </a:r>
            </a:p>
          </p:txBody>
        </p:sp>
        <p:sp>
          <p:nvSpPr>
            <p:cNvPr id="38" name="TextBox 37">
              <a:extLst>
                <a:ext uri="{FF2B5EF4-FFF2-40B4-BE49-F238E27FC236}">
                  <a16:creationId xmlns:a16="http://schemas.microsoft.com/office/drawing/2014/main" id="{1847BC00-E5E6-4BEB-966E-AE2F9EB53BFA}"/>
                </a:ext>
              </a:extLst>
            </p:cNvPr>
            <p:cNvSpPr txBox="1"/>
            <p:nvPr/>
          </p:nvSpPr>
          <p:spPr>
            <a:xfrm>
              <a:off x="6056409" y="2445343"/>
              <a:ext cx="330072" cy="400671"/>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ME</a:t>
              </a:r>
            </a:p>
          </p:txBody>
        </p:sp>
        <p:sp>
          <p:nvSpPr>
            <p:cNvPr id="39" name="TextBox 38">
              <a:extLst>
                <a:ext uri="{FF2B5EF4-FFF2-40B4-BE49-F238E27FC236}">
                  <a16:creationId xmlns:a16="http://schemas.microsoft.com/office/drawing/2014/main" id="{A97CDD23-C374-45A0-84B1-3AAC16CB571E}"/>
                </a:ext>
              </a:extLst>
            </p:cNvPr>
            <p:cNvSpPr txBox="1"/>
            <p:nvPr/>
          </p:nvSpPr>
          <p:spPr>
            <a:xfrm rot="16200000">
              <a:off x="4459098" y="3273007"/>
              <a:ext cx="330072" cy="400671"/>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ME</a:t>
              </a:r>
            </a:p>
          </p:txBody>
        </p:sp>
        <p:sp>
          <p:nvSpPr>
            <p:cNvPr id="40" name="TextBox 39">
              <a:extLst>
                <a:ext uri="{FF2B5EF4-FFF2-40B4-BE49-F238E27FC236}">
                  <a16:creationId xmlns:a16="http://schemas.microsoft.com/office/drawing/2014/main" id="{F8985A67-FB53-4681-BC1B-A857871679C9}"/>
                </a:ext>
              </a:extLst>
            </p:cNvPr>
            <p:cNvSpPr txBox="1"/>
            <p:nvPr/>
          </p:nvSpPr>
          <p:spPr>
            <a:xfrm rot="16200000">
              <a:off x="4557595" y="457572"/>
              <a:ext cx="391628" cy="742974"/>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600" dirty="0">
                  <a:solidFill>
                    <a:schemeClr val="accent3">
                      <a:lumMod val="75000"/>
                    </a:schemeClr>
                  </a:solidFill>
                  <a:latin typeface="Times New Roman" panose="02020603050405020304" pitchFamily="18" charset="0"/>
                  <a:ea typeface="Nokia Pure Text Light" panose="020B0403020202020204" pitchFamily="34" charset="0"/>
                  <a:cs typeface="Times New Roman" panose="02020603050405020304" pitchFamily="18" charset="0"/>
                </a:rPr>
                <a:t>MEG</a:t>
              </a:r>
              <a:endParaRPr lang="en-US" sz="1200" dirty="0">
                <a:solidFill>
                  <a:schemeClr val="accent3">
                    <a:lumMod val="75000"/>
                  </a:schemeClr>
                </a:solidFill>
                <a:latin typeface="Times New Roman" panose="02020603050405020304" pitchFamily="18" charset="0"/>
                <a:ea typeface="Nokia Pure Text Light" panose="020B040302020202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EA1BD532-BFBC-49C9-9F09-79AF995D18BF}"/>
                </a:ext>
              </a:extLst>
            </p:cNvPr>
            <p:cNvSpPr txBox="1"/>
            <p:nvPr/>
          </p:nvSpPr>
          <p:spPr>
            <a:xfrm rot="16200000">
              <a:off x="6254976" y="1215705"/>
              <a:ext cx="330072" cy="457203"/>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MEP</a:t>
              </a:r>
            </a:p>
          </p:txBody>
        </p:sp>
        <p:sp>
          <p:nvSpPr>
            <p:cNvPr id="42" name="TextBox 41">
              <a:extLst>
                <a:ext uri="{FF2B5EF4-FFF2-40B4-BE49-F238E27FC236}">
                  <a16:creationId xmlns:a16="http://schemas.microsoft.com/office/drawing/2014/main" id="{142A514A-094E-417D-A6B0-75369EEA5F2C}"/>
                </a:ext>
              </a:extLst>
            </p:cNvPr>
            <p:cNvSpPr txBox="1"/>
            <p:nvPr/>
          </p:nvSpPr>
          <p:spPr>
            <a:xfrm rot="16200000">
              <a:off x="2731120" y="1208335"/>
              <a:ext cx="330072" cy="457203"/>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MEP</a:t>
              </a:r>
            </a:p>
          </p:txBody>
        </p:sp>
        <p:sp>
          <p:nvSpPr>
            <p:cNvPr id="43" name="TextBox 42">
              <a:extLst>
                <a:ext uri="{FF2B5EF4-FFF2-40B4-BE49-F238E27FC236}">
                  <a16:creationId xmlns:a16="http://schemas.microsoft.com/office/drawing/2014/main" id="{A8E1D144-086E-4DE5-B09E-563990F8D631}"/>
                </a:ext>
              </a:extLst>
            </p:cNvPr>
            <p:cNvSpPr txBox="1"/>
            <p:nvPr/>
          </p:nvSpPr>
          <p:spPr>
            <a:xfrm rot="16200000">
              <a:off x="2731119" y="3631012"/>
              <a:ext cx="330072" cy="457203"/>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MEP</a:t>
              </a:r>
            </a:p>
          </p:txBody>
        </p:sp>
        <p:sp>
          <p:nvSpPr>
            <p:cNvPr id="44" name="TextBox 43">
              <a:extLst>
                <a:ext uri="{FF2B5EF4-FFF2-40B4-BE49-F238E27FC236}">
                  <a16:creationId xmlns:a16="http://schemas.microsoft.com/office/drawing/2014/main" id="{2B9A1D4C-D97D-4234-A461-760B4033FC4E}"/>
                </a:ext>
              </a:extLst>
            </p:cNvPr>
            <p:cNvSpPr txBox="1"/>
            <p:nvPr/>
          </p:nvSpPr>
          <p:spPr>
            <a:xfrm rot="16200000">
              <a:off x="6230026" y="3613150"/>
              <a:ext cx="330072" cy="457203"/>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MEP</a:t>
              </a:r>
            </a:p>
          </p:txBody>
        </p:sp>
        <p:sp>
          <p:nvSpPr>
            <p:cNvPr id="45" name="TextBox 44">
              <a:extLst>
                <a:ext uri="{FF2B5EF4-FFF2-40B4-BE49-F238E27FC236}">
                  <a16:creationId xmlns:a16="http://schemas.microsoft.com/office/drawing/2014/main" id="{FC11B145-A6F4-4AB1-A4F9-BC95B95B7575}"/>
                </a:ext>
              </a:extLst>
            </p:cNvPr>
            <p:cNvSpPr txBox="1"/>
            <p:nvPr/>
          </p:nvSpPr>
          <p:spPr>
            <a:xfrm rot="16200000">
              <a:off x="4480363" y="1191954"/>
              <a:ext cx="330072" cy="457203"/>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MIP</a:t>
              </a:r>
            </a:p>
          </p:txBody>
        </p:sp>
        <p:sp>
          <p:nvSpPr>
            <p:cNvPr id="46" name="TextBox 45">
              <a:extLst>
                <a:ext uri="{FF2B5EF4-FFF2-40B4-BE49-F238E27FC236}">
                  <a16:creationId xmlns:a16="http://schemas.microsoft.com/office/drawing/2014/main" id="{E3B226A5-1587-46E1-B47D-9773B3E8D391}"/>
                </a:ext>
              </a:extLst>
            </p:cNvPr>
            <p:cNvSpPr txBox="1"/>
            <p:nvPr/>
          </p:nvSpPr>
          <p:spPr>
            <a:xfrm rot="14609648">
              <a:off x="4959860" y="2086065"/>
              <a:ext cx="330072" cy="400671"/>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ME</a:t>
              </a:r>
            </a:p>
          </p:txBody>
        </p:sp>
        <p:sp>
          <p:nvSpPr>
            <p:cNvPr id="47" name="TextBox 46">
              <a:extLst>
                <a:ext uri="{FF2B5EF4-FFF2-40B4-BE49-F238E27FC236}">
                  <a16:creationId xmlns:a16="http://schemas.microsoft.com/office/drawing/2014/main" id="{39E9F3C6-F1A6-49BB-AD5D-A8A56E82750B}"/>
                </a:ext>
              </a:extLst>
            </p:cNvPr>
            <p:cNvSpPr txBox="1"/>
            <p:nvPr/>
          </p:nvSpPr>
          <p:spPr>
            <a:xfrm rot="17949714">
              <a:off x="5271209" y="2735604"/>
              <a:ext cx="330072" cy="400671"/>
            </a:xfrm>
            <a:prstGeom prst="rect">
              <a:avLst/>
            </a:prstGeom>
            <a:noFill/>
          </p:spPr>
          <p:txBody>
            <a:bodyPr vert="vert" wrap="square" lIns="72000" tIns="72000" rIns="72000" bIns="72000" rtlCol="0">
              <a:spAutoFit/>
            </a:bodyPr>
            <a:lstStyle/>
            <a:p>
              <a:pPr defTabSz="360000">
                <a:spcAft>
                  <a:spcPts val="600"/>
                </a:spcAft>
                <a:tabLst>
                  <a:tab pos="360000" algn="l"/>
                </a:tabLst>
              </a:pPr>
              <a:r>
                <a:rPr lang="en-US" sz="1200" dirty="0">
                  <a:solidFill>
                    <a:schemeClr val="tx2"/>
                  </a:solidFill>
                  <a:latin typeface="Times New Roman" panose="02020603050405020304" pitchFamily="18" charset="0"/>
                  <a:ea typeface="Nokia Pure Text Light" panose="020B0403020202020204" pitchFamily="34" charset="0"/>
                  <a:cs typeface="Times New Roman" panose="02020603050405020304" pitchFamily="18" charset="0"/>
                </a:rPr>
                <a:t>ME</a:t>
              </a:r>
            </a:p>
          </p:txBody>
        </p:sp>
      </p:grpSp>
      <p:sp>
        <p:nvSpPr>
          <p:cNvPr id="49" name="TextBox 48">
            <a:extLst>
              <a:ext uri="{FF2B5EF4-FFF2-40B4-BE49-F238E27FC236}">
                <a16:creationId xmlns:a16="http://schemas.microsoft.com/office/drawing/2014/main" id="{D1933E5C-4515-4B9A-BE3B-DF84CC50288B}"/>
              </a:ext>
            </a:extLst>
          </p:cNvPr>
          <p:cNvSpPr txBox="1"/>
          <p:nvPr/>
        </p:nvSpPr>
        <p:spPr>
          <a:xfrm>
            <a:off x="417600" y="1335494"/>
            <a:ext cx="3636479" cy="2592230"/>
          </a:xfrm>
          <a:prstGeom prst="rect">
            <a:avLst/>
          </a:prstGeom>
          <a:noFill/>
        </p:spPr>
        <p:txBody>
          <a:bodyPr wrap="square" lIns="72000" tIns="72000" rIns="72000" bIns="72000" rtlCol="0">
            <a:spAutoFit/>
          </a:bodyPr>
          <a:lstStyle/>
          <a:p>
            <a:pPr defTabSz="360000">
              <a:lnSpc>
                <a:spcPct val="150000"/>
              </a:lnSpc>
              <a:spcAft>
                <a:spcPts val="600"/>
              </a:spcAft>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如图所示为一个</a:t>
            </a:r>
            <a:r>
              <a:rPr lang="en-US" altLang="zh-CN" sz="1200" dirty="0">
                <a:solidFill>
                  <a:schemeClr val="tx2"/>
                </a:solidFill>
                <a:latin typeface="Nokia Pure Text Light" panose="020B0403020202020204" pitchFamily="34" charset="0"/>
                <a:ea typeface="Nokia Pure Text Light" panose="020B0403020202020204" pitchFamily="34" charset="0"/>
              </a:rPr>
              <a:t>MEG</a:t>
            </a:r>
            <a:r>
              <a:rPr lang="zh-CN" altLang="en-US" sz="1200" dirty="0">
                <a:solidFill>
                  <a:schemeClr val="tx2"/>
                </a:solidFill>
                <a:latin typeface="Nokia Pure Text Light" panose="020B0403020202020204" pitchFamily="34" charset="0"/>
                <a:ea typeface="Nokia Pure Text Light" panose="020B0403020202020204" pitchFamily="34" charset="0"/>
              </a:rPr>
              <a:t>：</a:t>
            </a:r>
            <a:endParaRPr lang="en-US" altLang="zh-CN" sz="1200" dirty="0">
              <a:solidFill>
                <a:schemeClr val="tx2"/>
              </a:solidFill>
              <a:latin typeface="Nokia Pure Text Light" panose="020B0403020202020204" pitchFamily="34" charset="0"/>
              <a:ea typeface="Nokia Pure Text Light" panose="020B0403020202020204" pitchFamily="34" charset="0"/>
            </a:endParaRPr>
          </a:p>
          <a:p>
            <a:pPr marL="171450" indent="-171450" defTabSz="360000">
              <a:lnSpc>
                <a:spcPct val="150000"/>
              </a:lnSpc>
              <a:spcAft>
                <a:spcPts val="600"/>
              </a:spcAft>
              <a:buFont typeface="Arial" panose="020B0604020202020204" pitchFamily="34" charset="0"/>
              <a:buChar char="•"/>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其中包含有</a:t>
            </a:r>
            <a:r>
              <a:rPr lang="en-US" altLang="zh-CN" sz="1200" dirty="0">
                <a:solidFill>
                  <a:schemeClr val="tx2"/>
                </a:solidFill>
                <a:latin typeface="Nokia Pure Text Light" panose="020B0403020202020204" pitchFamily="34" charset="0"/>
                <a:ea typeface="Nokia Pure Text Light" panose="020B0403020202020204" pitchFamily="34" charset="0"/>
              </a:rPr>
              <a:t>MEP</a:t>
            </a:r>
            <a:r>
              <a:rPr lang="zh-CN" altLang="en-US" sz="1200" dirty="0">
                <a:solidFill>
                  <a:schemeClr val="tx2"/>
                </a:solidFill>
                <a:latin typeface="Nokia Pure Text Light" panose="020B0403020202020204" pitchFamily="34" charset="0"/>
                <a:ea typeface="Nokia Pure Text Light" panose="020B0403020202020204" pitchFamily="34" charset="0"/>
              </a:rPr>
              <a:t>，每个</a:t>
            </a:r>
            <a:r>
              <a:rPr lang="en-US" altLang="zh-CN" sz="1200" dirty="0">
                <a:solidFill>
                  <a:schemeClr val="tx2"/>
                </a:solidFill>
                <a:latin typeface="Nokia Pure Text Light" panose="020B0403020202020204" pitchFamily="34" charset="0"/>
                <a:ea typeface="Nokia Pure Text Light" panose="020B0403020202020204" pitchFamily="34" charset="0"/>
              </a:rPr>
              <a:t>MEP</a:t>
            </a:r>
            <a:r>
              <a:rPr lang="zh-CN" altLang="en-US" sz="1200" dirty="0">
                <a:solidFill>
                  <a:schemeClr val="tx2"/>
                </a:solidFill>
                <a:latin typeface="Nokia Pure Text Light" panose="020B0403020202020204" pitchFamily="34" charset="0"/>
                <a:ea typeface="Nokia Pure Text Light" panose="020B0403020202020204" pitchFamily="34" charset="0"/>
              </a:rPr>
              <a:t>都是一个设备的接口，</a:t>
            </a:r>
            <a:r>
              <a:rPr lang="en-US" altLang="zh-CN" sz="1200" dirty="0">
                <a:solidFill>
                  <a:schemeClr val="tx2"/>
                </a:solidFill>
                <a:latin typeface="Nokia Pure Text Light" panose="020B0403020202020204" pitchFamily="34" charset="0"/>
                <a:ea typeface="Nokia Pure Text Light" panose="020B0403020202020204" pitchFamily="34" charset="0"/>
              </a:rPr>
              <a:t>MEP</a:t>
            </a:r>
            <a:r>
              <a:rPr lang="zh-CN" altLang="en-US" sz="1200" dirty="0">
                <a:solidFill>
                  <a:schemeClr val="tx2"/>
                </a:solidFill>
                <a:latin typeface="Nokia Pure Text Light" panose="020B0403020202020204" pitchFamily="34" charset="0"/>
                <a:ea typeface="Nokia Pure Text Light" panose="020B0403020202020204" pitchFamily="34" charset="0"/>
              </a:rPr>
              <a:t>按周期主动发送</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报文，并终结接收到的</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a:t>
            </a:r>
            <a:endParaRPr lang="en-US" altLang="zh-CN" sz="1200" dirty="0">
              <a:solidFill>
                <a:schemeClr val="tx2"/>
              </a:solidFill>
              <a:latin typeface="Nokia Pure Text Light" panose="020B0403020202020204" pitchFamily="34" charset="0"/>
              <a:ea typeface="Nokia Pure Text Light" panose="020B0403020202020204" pitchFamily="34" charset="0"/>
            </a:endParaRPr>
          </a:p>
          <a:p>
            <a:pPr marL="171450" indent="-171450" defTabSz="360000">
              <a:lnSpc>
                <a:spcPct val="150000"/>
              </a:lnSpc>
              <a:spcAft>
                <a:spcPts val="600"/>
              </a:spcAft>
              <a:buFont typeface="Arial" panose="020B0604020202020204" pitchFamily="34" charset="0"/>
              <a:buChar char="•"/>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包含有</a:t>
            </a:r>
            <a:r>
              <a:rPr lang="en-US" altLang="zh-CN" sz="1200" dirty="0">
                <a:solidFill>
                  <a:schemeClr val="tx2"/>
                </a:solidFill>
                <a:latin typeface="Nokia Pure Text Light" panose="020B0403020202020204" pitchFamily="34" charset="0"/>
                <a:ea typeface="Nokia Pure Text Light" panose="020B0403020202020204" pitchFamily="34" charset="0"/>
              </a:rPr>
              <a:t>MIP</a:t>
            </a:r>
            <a:r>
              <a:rPr lang="zh-CN" altLang="en-US" sz="1200" dirty="0">
                <a:solidFill>
                  <a:schemeClr val="tx2"/>
                </a:solidFill>
                <a:latin typeface="Nokia Pure Text Light" panose="020B0403020202020204" pitchFamily="34" charset="0"/>
                <a:ea typeface="Nokia Pure Text Light" panose="020B0403020202020204" pitchFamily="34" charset="0"/>
              </a:rPr>
              <a:t>，</a:t>
            </a:r>
            <a:r>
              <a:rPr lang="en-US" altLang="zh-CN" sz="1200" dirty="0">
                <a:solidFill>
                  <a:schemeClr val="tx2"/>
                </a:solidFill>
                <a:latin typeface="Nokia Pure Text Light" panose="020B0403020202020204" pitchFamily="34" charset="0"/>
                <a:ea typeface="Nokia Pure Text Light" panose="020B0403020202020204" pitchFamily="34" charset="0"/>
              </a:rPr>
              <a:t>MIP</a:t>
            </a:r>
            <a:r>
              <a:rPr lang="zh-CN" altLang="en-US" sz="1200" dirty="0">
                <a:solidFill>
                  <a:schemeClr val="tx2"/>
                </a:solidFill>
                <a:latin typeface="Nokia Pure Text Light" panose="020B0403020202020204" pitchFamily="34" charset="0"/>
                <a:ea typeface="Nokia Pure Text Light" panose="020B0403020202020204" pitchFamily="34" charset="0"/>
              </a:rPr>
              <a:t>也是设备端口，</a:t>
            </a:r>
            <a:r>
              <a:rPr lang="en-US" altLang="zh-CN" sz="1200" dirty="0">
                <a:solidFill>
                  <a:schemeClr val="tx2"/>
                </a:solidFill>
                <a:latin typeface="Nokia Pure Text Light" panose="020B0403020202020204" pitchFamily="34" charset="0"/>
                <a:ea typeface="Nokia Pure Text Light" panose="020B0403020202020204" pitchFamily="34" charset="0"/>
              </a:rPr>
              <a:t>MIP</a:t>
            </a:r>
            <a:r>
              <a:rPr lang="zh-CN" altLang="en-US" sz="1200" dirty="0">
                <a:solidFill>
                  <a:schemeClr val="tx2"/>
                </a:solidFill>
                <a:latin typeface="Nokia Pure Text Light" panose="020B0403020202020204" pitchFamily="34" charset="0"/>
                <a:ea typeface="Nokia Pure Text Light" panose="020B0403020202020204" pitchFamily="34" charset="0"/>
              </a:rPr>
              <a:t>不终结</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报文也不主动发送</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a:t>
            </a:r>
            <a:endParaRPr lang="en-US" altLang="zh-CN" sz="1200" dirty="0">
              <a:solidFill>
                <a:schemeClr val="tx2"/>
              </a:solidFill>
              <a:latin typeface="Nokia Pure Text Light" panose="020B0403020202020204" pitchFamily="34" charset="0"/>
              <a:ea typeface="Nokia Pure Text Light" panose="020B0403020202020204" pitchFamily="34" charset="0"/>
            </a:endParaRPr>
          </a:p>
          <a:p>
            <a:pPr marL="171450" indent="-171450" defTabSz="360000">
              <a:lnSpc>
                <a:spcPct val="150000"/>
              </a:lnSpc>
              <a:spcAft>
                <a:spcPts val="600"/>
              </a:spcAft>
              <a:buFont typeface="Arial" panose="020B0604020202020204" pitchFamily="34" charset="0"/>
              <a:buChar char="•"/>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所有</a:t>
            </a:r>
            <a:r>
              <a:rPr lang="en-US" altLang="zh-CN" sz="1200" dirty="0">
                <a:solidFill>
                  <a:schemeClr val="tx2"/>
                </a:solidFill>
                <a:latin typeface="Nokia Pure Text Light" panose="020B0403020202020204" pitchFamily="34" charset="0"/>
                <a:ea typeface="Nokia Pure Text Light" panose="020B0403020202020204" pitchFamily="34" charset="0"/>
              </a:rPr>
              <a:t>MEP</a:t>
            </a:r>
            <a:r>
              <a:rPr lang="zh-CN" altLang="en-US" sz="1200" dirty="0">
                <a:solidFill>
                  <a:schemeClr val="tx2"/>
                </a:solidFill>
                <a:latin typeface="Nokia Pure Text Light" panose="020B0403020202020204" pitchFamily="34" charset="0"/>
                <a:ea typeface="Nokia Pure Text Light" panose="020B0403020202020204" pitchFamily="34" charset="0"/>
              </a:rPr>
              <a:t>继承</a:t>
            </a:r>
            <a:r>
              <a:rPr lang="en-US" altLang="zh-CN" sz="1200" dirty="0">
                <a:solidFill>
                  <a:schemeClr val="tx2"/>
                </a:solidFill>
                <a:latin typeface="Nokia Pure Text Light" panose="020B0403020202020204" pitchFamily="34" charset="0"/>
                <a:ea typeface="Nokia Pure Text Light" panose="020B0403020202020204" pitchFamily="34" charset="0"/>
              </a:rPr>
              <a:t>MEG</a:t>
            </a:r>
            <a:r>
              <a:rPr lang="zh-CN" altLang="en-US" sz="1200" dirty="0">
                <a:solidFill>
                  <a:schemeClr val="tx2"/>
                </a:solidFill>
                <a:latin typeface="Nokia Pure Text Light" panose="020B0403020202020204" pitchFamily="34" charset="0"/>
                <a:ea typeface="Nokia Pure Text Light" panose="020B0403020202020204" pitchFamily="34" charset="0"/>
              </a:rPr>
              <a:t>的</a:t>
            </a:r>
            <a:r>
              <a:rPr lang="en-US" altLang="zh-CN" sz="1200" dirty="0">
                <a:solidFill>
                  <a:schemeClr val="tx2"/>
                </a:solidFill>
                <a:latin typeface="Nokia Pure Text Light" panose="020B0403020202020204" pitchFamily="34" charset="0"/>
                <a:ea typeface="Nokia Pure Text Light" panose="020B0403020202020204" pitchFamily="34" charset="0"/>
              </a:rPr>
              <a:t>level</a:t>
            </a:r>
            <a:r>
              <a:rPr lang="zh-CN" altLang="en-US" sz="1200" dirty="0">
                <a:solidFill>
                  <a:schemeClr val="tx2"/>
                </a:solidFill>
                <a:latin typeface="Nokia Pure Text Light" panose="020B0403020202020204" pitchFamily="34" charset="0"/>
                <a:ea typeface="Nokia Pure Text Light" panose="020B0403020202020204" pitchFamily="34" charset="0"/>
              </a:rPr>
              <a:t>和</a:t>
            </a:r>
            <a:r>
              <a:rPr lang="en-US" altLang="zh-CN" sz="1200" dirty="0">
                <a:solidFill>
                  <a:schemeClr val="tx2"/>
                </a:solidFill>
                <a:latin typeface="Nokia Pure Text Light" panose="020B0403020202020204" pitchFamily="34" charset="0"/>
                <a:ea typeface="Nokia Pure Text Light" panose="020B0403020202020204" pitchFamily="34" charset="0"/>
              </a:rPr>
              <a:t>MEG ID</a:t>
            </a:r>
            <a:r>
              <a:rPr lang="zh-CN" altLang="en-US" sz="1200" dirty="0">
                <a:solidFill>
                  <a:schemeClr val="tx2"/>
                </a:solidFill>
                <a:latin typeface="Nokia Pure Text Light" panose="020B0403020202020204" pitchFamily="34" charset="0"/>
                <a:ea typeface="Nokia Pure Text Light" panose="020B0403020202020204" pitchFamily="34" charset="0"/>
              </a:rPr>
              <a:t>，并包含有自身的</a:t>
            </a:r>
            <a:r>
              <a:rPr lang="en-US" altLang="zh-CN" sz="1200" dirty="0">
                <a:solidFill>
                  <a:schemeClr val="tx2"/>
                </a:solidFill>
                <a:latin typeface="Nokia Pure Text Light" panose="020B0403020202020204" pitchFamily="34" charset="0"/>
                <a:ea typeface="Nokia Pure Text Light" panose="020B0403020202020204" pitchFamily="34" charset="0"/>
              </a:rPr>
              <a:t>MEP ID</a:t>
            </a:r>
            <a:endParaRPr lang="en-US" sz="1200" dirty="0">
              <a:solidFill>
                <a:schemeClr val="tx2"/>
              </a:solidFill>
              <a:latin typeface="Nokia Pure Text Light" panose="020B0403020202020204" pitchFamily="34" charset="0"/>
              <a:ea typeface="Nokia Pure Text Light" panose="020B0403020202020204" pitchFamily="34" charset="0"/>
            </a:endParaRPr>
          </a:p>
        </p:txBody>
      </p:sp>
    </p:spTree>
    <p:extLst>
      <p:ext uri="{BB962C8B-B14F-4D97-AF65-F5344CB8AC3E}">
        <p14:creationId xmlns:p14="http://schemas.microsoft.com/office/powerpoint/2010/main" val="24942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latin typeface="微软雅黑" panose="020B0503020204020204" pitchFamily="34" charset="-122"/>
                <a:ea typeface="微软雅黑" panose="020B0503020204020204" pitchFamily="34" charset="-122"/>
              </a:rPr>
              <a:t>连通性检测</a:t>
            </a:r>
            <a:endParaRPr lang="en-US" dirty="0">
              <a:latin typeface="微软雅黑" panose="020B0503020204020204" pitchFamily="34" charset="-122"/>
              <a:ea typeface="微软雅黑" panose="020B0503020204020204" pitchFamily="34" charset="-122"/>
            </a:endParaRPr>
          </a:p>
        </p:txBody>
      </p:sp>
      <p:sp>
        <p:nvSpPr>
          <p:cNvPr id="4" name="Text Placeholder 3"/>
          <p:cNvSpPr>
            <a:spLocks noGrp="1"/>
          </p:cNvSpPr>
          <p:nvPr>
            <p:ph type="body" sz="quarter" idx="12"/>
          </p:nvPr>
        </p:nvSpPr>
        <p:spPr>
          <a:xfrm>
            <a:off x="417600" y="1509822"/>
            <a:ext cx="8308800" cy="3130577"/>
          </a:xfrm>
          <a:prstGeom prst="rect">
            <a:avLst/>
          </a:prstGeom>
        </p:spPr>
        <p:txBody>
          <a:bodyPr/>
          <a:lstStyle/>
          <a:p>
            <a:pPr marL="285750" indent="-285750">
              <a:lnSpc>
                <a:spcPct val="150000"/>
              </a:lnSpc>
              <a:buFont typeface="Arial" panose="020B0604020202020204" pitchFamily="34" charset="0"/>
              <a:buChar char="•"/>
            </a:pPr>
            <a:r>
              <a:rPr lang="en-US" dirty="0">
                <a:latin typeface="微软雅黑" panose="020B0503020204020204" pitchFamily="34" charset="-122"/>
                <a:ea typeface="微软雅黑" panose="020B0503020204020204" pitchFamily="34" charset="-122"/>
              </a:rPr>
              <a:t>CCM</a:t>
            </a:r>
            <a:r>
              <a:rPr lang="zh-CN" altLang="en-US" dirty="0">
                <a:latin typeface="微软雅黑" panose="020B0503020204020204" pitchFamily="34" charset="-122"/>
                <a:ea typeface="微软雅黑" panose="020B0503020204020204" pitchFamily="34" charset="-122"/>
              </a:rPr>
              <a:t>基本概念</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连通性检测方法</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连通性检测告警</a:t>
            </a:r>
            <a:endParaRPr lang="en-US" dirty="0">
              <a:latin typeface="微软雅黑" panose="020B0503020204020204" pitchFamily="34" charset="-122"/>
              <a:ea typeface="微软雅黑" panose="020B0503020204020204" pitchFamily="34" charset="-122"/>
            </a:endParaRPr>
          </a:p>
        </p:txBody>
      </p:sp>
      <p:sp>
        <p:nvSpPr>
          <p:cNvPr id="3" name="Footer Placeholder 2"/>
          <p:cNvSpPr>
            <a:spLocks noGrp="1"/>
          </p:cNvSpPr>
          <p:nvPr>
            <p:ph type="ftr" sz="quarter" idx="3"/>
          </p:nvPr>
        </p:nvSpPr>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263208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en-US" altLang="zh-CN" sz="3600" dirty="0"/>
              <a:t>CCM</a:t>
            </a:r>
            <a:r>
              <a:rPr lang="zh-CN" altLang="en-US" sz="3600" dirty="0"/>
              <a:t>（</a:t>
            </a:r>
            <a:r>
              <a:rPr lang="en-US" sz="3600" kern="100" dirty="0">
                <a:latin typeface="Times New Roman" panose="02020603050405020304" pitchFamily="18" charset="0"/>
                <a:ea typeface="宋体" panose="02010600030101010101" pitchFamily="2" charset="-122"/>
              </a:rPr>
              <a:t>Connectivity Check Message</a:t>
            </a:r>
            <a:r>
              <a:rPr lang="zh-CN" altLang="en-US" sz="3600" dirty="0"/>
              <a:t>）帧</a:t>
            </a:r>
            <a:endParaRPr lang="en-US" sz="3600" dirty="0"/>
          </a:p>
        </p:txBody>
      </p:sp>
      <p:sp>
        <p:nvSpPr>
          <p:cNvPr id="5" name="Text Placeholder 4"/>
          <p:cNvSpPr>
            <a:spLocks noGrp="1"/>
          </p:cNvSpPr>
          <p:nvPr>
            <p:ph type="body" sz="quarter" idx="12"/>
          </p:nvPr>
        </p:nvSpPr>
        <p:spPr>
          <a:xfrm>
            <a:off x="417600" y="1079999"/>
            <a:ext cx="8308800" cy="2822150"/>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定义：</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CCM</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Y.1731</a:t>
            </a:r>
            <a:r>
              <a:rPr lang="zh-CN" altLang="en-US" dirty="0">
                <a:latin typeface="微软雅黑" panose="020B0503020204020204" pitchFamily="34" charset="-122"/>
                <a:ea typeface="微软雅黑" panose="020B0503020204020204" pitchFamily="34" charset="-122"/>
              </a:rPr>
              <a:t>协议中用于连通性检测的报文；</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CCM</a:t>
            </a:r>
            <a:r>
              <a:rPr lang="zh-CN" altLang="en-US" dirty="0">
                <a:latin typeface="微软雅黑" panose="020B0503020204020204" pitchFamily="34" charset="-122"/>
                <a:ea typeface="微软雅黑" panose="020B0503020204020204" pitchFamily="34" charset="-122"/>
              </a:rPr>
              <a:t>报文是</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层的以太网报文；</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dirty="0">
                <a:latin typeface="微软雅黑" panose="020B0503020204020204" pitchFamily="34" charset="-122"/>
                <a:ea typeface="微软雅黑" panose="020B0503020204020204" pitchFamily="34" charset="-122"/>
              </a:rPr>
              <a:t>CCM</a:t>
            </a:r>
            <a:r>
              <a:rPr lang="zh-CN" altLang="en-US" dirty="0">
                <a:latin typeface="微软雅黑" panose="020B0503020204020204" pitchFamily="34" charset="-122"/>
                <a:ea typeface="微软雅黑" panose="020B0503020204020204" pitchFamily="34" charset="-122"/>
              </a:rPr>
              <a:t>报文的</a:t>
            </a:r>
            <a:r>
              <a:rPr lang="en-US" dirty="0" err="1">
                <a:latin typeface="微软雅黑" panose="020B0503020204020204" pitchFamily="34" charset="-122"/>
                <a:ea typeface="微软雅黑" panose="020B0503020204020204" pitchFamily="34" charset="-122"/>
              </a:rPr>
              <a:t>MacDa</a:t>
            </a:r>
            <a:r>
              <a:rPr lang="zh-CN" altLang="en-US" dirty="0">
                <a:latin typeface="微软雅黑" panose="020B0503020204020204" pitchFamily="34" charset="-122"/>
                <a:ea typeface="微软雅黑" panose="020B0503020204020204" pitchFamily="34" charset="-122"/>
              </a:rPr>
              <a:t>可以是单播地址（仅仅用于兼容</a:t>
            </a:r>
            <a:r>
              <a:rPr lang="en-US" dirty="0">
                <a:latin typeface="微软雅黑" panose="020B0503020204020204" pitchFamily="34" charset="-122"/>
                <a:ea typeface="微软雅黑" panose="020B0503020204020204" pitchFamily="34" charset="-122"/>
              </a:rPr>
              <a:t>Y.1731</a:t>
            </a:r>
            <a:r>
              <a:rPr lang="zh-CN" altLang="en-US" dirty="0">
                <a:latin typeface="微软雅黑" panose="020B0503020204020204" pitchFamily="34" charset="-122"/>
                <a:ea typeface="微软雅黑" panose="020B0503020204020204" pitchFamily="34" charset="-122"/>
              </a:rPr>
              <a:t>以及用于</a:t>
            </a:r>
            <a:r>
              <a:rPr lang="en-US" dirty="0">
                <a:latin typeface="微软雅黑" panose="020B0503020204020204" pitchFamily="34" charset="-122"/>
                <a:ea typeface="微软雅黑" panose="020B0503020204020204" pitchFamily="34" charset="-122"/>
              </a:rPr>
              <a:t>PBT),</a:t>
            </a:r>
            <a:r>
              <a:rPr lang="zh-CN" altLang="en-US" dirty="0">
                <a:latin typeface="微软雅黑" panose="020B0503020204020204" pitchFamily="34" charset="-122"/>
                <a:ea typeface="微软雅黑" panose="020B0503020204020204" pitchFamily="34" charset="-122"/>
              </a:rPr>
              <a:t>也可以是多播地址。多播地址是</a:t>
            </a:r>
            <a:r>
              <a:rPr lang="en-US" dirty="0">
                <a:latin typeface="微软雅黑" panose="020B0503020204020204" pitchFamily="34" charset="-122"/>
                <a:ea typeface="微软雅黑" panose="020B0503020204020204" pitchFamily="34" charset="-122"/>
              </a:rPr>
              <a:t>01-80-C2-00-00-3y</a:t>
            </a:r>
            <a:r>
              <a:rPr lang="zh-CN" altLang="en-US" dirty="0">
                <a:latin typeface="微软雅黑" panose="020B0503020204020204" pitchFamily="34" charset="-122"/>
                <a:ea typeface="微软雅黑" panose="020B0503020204020204" pitchFamily="34" charset="-122"/>
              </a:rPr>
              <a:t>，其中</a:t>
            </a:r>
            <a:r>
              <a:rPr lang="en-US" dirty="0">
                <a:latin typeface="微软雅黑" panose="020B0503020204020204" pitchFamily="34" charset="-122"/>
                <a:ea typeface="微软雅黑" panose="020B0503020204020204" pitchFamily="34" charset="-122"/>
              </a:rPr>
              <a:t>y=MD Level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dirty="0">
                <a:latin typeface="微软雅黑" panose="020B0503020204020204" pitchFamily="34" charset="-122"/>
                <a:ea typeface="微软雅黑" panose="020B0503020204020204" pitchFamily="34" charset="-122"/>
              </a:rPr>
              <a:t>CCM</a:t>
            </a:r>
            <a:r>
              <a:rPr lang="zh-CN" altLang="en-US" dirty="0">
                <a:latin typeface="微软雅黑" panose="020B0503020204020204" pitchFamily="34" charset="-122"/>
                <a:ea typeface="微软雅黑" panose="020B0503020204020204" pitchFamily="34" charset="-122"/>
              </a:rPr>
              <a:t>报文中携带的</a:t>
            </a:r>
            <a:r>
              <a:rPr lang="en-US" dirty="0" err="1">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是它所属的</a:t>
            </a:r>
            <a:r>
              <a:rPr lang="en-US"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的</a:t>
            </a:r>
            <a:r>
              <a:rPr lang="en-US" dirty="0">
                <a:latin typeface="微软雅黑" panose="020B0503020204020204" pitchFamily="34" charset="-122"/>
                <a:ea typeface="微软雅黑" panose="020B0503020204020204" pitchFamily="34" charset="-122"/>
              </a:rPr>
              <a:t>primary </a:t>
            </a:r>
            <a:r>
              <a:rPr lang="en-US" dirty="0" err="1">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238376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zh-CN" altLang="en-US" sz="3600" dirty="0"/>
              <a:t>连通性检测方法</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7" name="Flowchart: Magnetic Disk 6">
            <a:extLst>
              <a:ext uri="{FF2B5EF4-FFF2-40B4-BE49-F238E27FC236}">
                <a16:creationId xmlns:a16="http://schemas.microsoft.com/office/drawing/2014/main" id="{C0718763-81B7-4B78-AF13-C597E2900E93}"/>
              </a:ext>
            </a:extLst>
          </p:cNvPr>
          <p:cNvSpPr/>
          <p:nvPr/>
        </p:nvSpPr>
        <p:spPr>
          <a:xfrm>
            <a:off x="1564159" y="2491632"/>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8" name="Flowchart: Magnetic Disk 7">
            <a:extLst>
              <a:ext uri="{FF2B5EF4-FFF2-40B4-BE49-F238E27FC236}">
                <a16:creationId xmlns:a16="http://schemas.microsoft.com/office/drawing/2014/main" id="{28691388-5759-45ED-98DB-660DB34DF4C7}"/>
              </a:ext>
            </a:extLst>
          </p:cNvPr>
          <p:cNvSpPr/>
          <p:nvPr/>
        </p:nvSpPr>
        <p:spPr>
          <a:xfrm>
            <a:off x="6867754" y="2484612"/>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15" name="Flowchart: Process 14">
            <a:extLst>
              <a:ext uri="{FF2B5EF4-FFF2-40B4-BE49-F238E27FC236}">
                <a16:creationId xmlns:a16="http://schemas.microsoft.com/office/drawing/2014/main" id="{CFBDF330-B3B4-4A76-B368-CE94E9909599}"/>
              </a:ext>
            </a:extLst>
          </p:cNvPr>
          <p:cNvSpPr/>
          <p:nvPr/>
        </p:nvSpPr>
        <p:spPr>
          <a:xfrm>
            <a:off x="2049115" y="2539477"/>
            <a:ext cx="200845" cy="202019"/>
          </a:xfrm>
          <a:prstGeom prst="flowChartProcess">
            <a:avLst/>
          </a:prstGeom>
          <a:solidFill>
            <a:schemeClr val="tx2">
              <a:lumMod val="50000"/>
              <a:lumOff val="5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cxnSp>
        <p:nvCxnSpPr>
          <p:cNvPr id="18" name="Straight Arrow Connector 17">
            <a:extLst>
              <a:ext uri="{FF2B5EF4-FFF2-40B4-BE49-F238E27FC236}">
                <a16:creationId xmlns:a16="http://schemas.microsoft.com/office/drawing/2014/main" id="{CC2CDB06-EAD6-4D2B-91BC-0CD012B5E3B8}"/>
              </a:ext>
            </a:extLst>
          </p:cNvPr>
          <p:cNvCxnSpPr>
            <a:cxnSpLocks/>
            <a:stCxn id="7" idx="4"/>
            <a:endCxn id="8" idx="2"/>
          </p:cNvCxnSpPr>
          <p:nvPr/>
        </p:nvCxnSpPr>
        <p:spPr>
          <a:xfrm flipV="1">
            <a:off x="2021360" y="2633468"/>
            <a:ext cx="4846394" cy="702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643CCD-46E8-48D8-8552-9117E55F09B4}"/>
              </a:ext>
            </a:extLst>
          </p:cNvPr>
          <p:cNvSpPr txBox="1"/>
          <p:nvPr/>
        </p:nvSpPr>
        <p:spPr>
          <a:xfrm>
            <a:off x="1339703" y="1976894"/>
            <a:ext cx="1148316" cy="514738"/>
          </a:xfrm>
          <a:prstGeom prst="rect">
            <a:avLst/>
          </a:prstGeom>
          <a:noFill/>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微软雅黑" panose="020B0503020204020204" pitchFamily="34" charset="-122"/>
                <a:ea typeface="微软雅黑" panose="020B0503020204020204" pitchFamily="34" charset="-122"/>
              </a:rPr>
              <a:t>按周期持续发送</a:t>
            </a:r>
            <a:r>
              <a:rPr lang="en-US" altLang="zh-CN" sz="1200" dirty="0">
                <a:solidFill>
                  <a:schemeClr val="tx2"/>
                </a:solidFill>
                <a:latin typeface="微软雅黑" panose="020B0503020204020204" pitchFamily="34" charset="-122"/>
                <a:ea typeface="微软雅黑" panose="020B0503020204020204" pitchFamily="34" charset="-122"/>
              </a:rPr>
              <a:t>CCM</a:t>
            </a:r>
            <a:r>
              <a:rPr lang="zh-CN" altLang="en-US" sz="1200" dirty="0">
                <a:solidFill>
                  <a:schemeClr val="tx2"/>
                </a:solidFill>
                <a:latin typeface="微软雅黑" panose="020B0503020204020204" pitchFamily="34" charset="-122"/>
                <a:ea typeface="微软雅黑" panose="020B0503020204020204" pitchFamily="34" charset="-122"/>
              </a:rPr>
              <a:t>报文</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0" name="TextBox 19">
            <a:extLst>
              <a:ext uri="{FF2B5EF4-FFF2-40B4-BE49-F238E27FC236}">
                <a16:creationId xmlns:a16="http://schemas.microsoft.com/office/drawing/2014/main" id="{D7E3A40C-C6CA-45EA-A397-0EE59FC78738}"/>
              </a:ext>
            </a:extLst>
          </p:cNvPr>
          <p:cNvSpPr txBox="1"/>
          <p:nvPr/>
        </p:nvSpPr>
        <p:spPr>
          <a:xfrm>
            <a:off x="6522195" y="1976894"/>
            <a:ext cx="1686139" cy="514738"/>
          </a:xfrm>
          <a:prstGeom prst="rect">
            <a:avLst/>
          </a:prstGeom>
          <a:noFill/>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微软雅黑" panose="020B0503020204020204" pitchFamily="34" charset="-122"/>
                <a:ea typeface="微软雅黑" panose="020B0503020204020204" pitchFamily="34" charset="-122"/>
              </a:rPr>
              <a:t>持续接收</a:t>
            </a:r>
            <a:r>
              <a:rPr lang="en-US" altLang="zh-CN" sz="1200" dirty="0">
                <a:solidFill>
                  <a:schemeClr val="tx2"/>
                </a:solidFill>
                <a:latin typeface="微软雅黑" panose="020B0503020204020204" pitchFamily="34" charset="-122"/>
                <a:ea typeface="微软雅黑" panose="020B0503020204020204" pitchFamily="34" charset="-122"/>
              </a:rPr>
              <a:t>CCM</a:t>
            </a:r>
            <a:r>
              <a:rPr lang="zh-CN" altLang="en-US" sz="1200" dirty="0">
                <a:solidFill>
                  <a:schemeClr val="tx2"/>
                </a:solidFill>
                <a:latin typeface="微软雅黑" panose="020B0503020204020204" pitchFamily="34" charset="-122"/>
                <a:ea typeface="微软雅黑" panose="020B0503020204020204" pitchFamily="34" charset="-122"/>
              </a:rPr>
              <a:t>报文，当前网络连通，无问题</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1" name="TextBox 20">
            <a:extLst>
              <a:ext uri="{FF2B5EF4-FFF2-40B4-BE49-F238E27FC236}">
                <a16:creationId xmlns:a16="http://schemas.microsoft.com/office/drawing/2014/main" id="{8988C085-19F4-4120-8E57-1686D9A017D7}"/>
              </a:ext>
            </a:extLst>
          </p:cNvPr>
          <p:cNvSpPr txBox="1"/>
          <p:nvPr/>
        </p:nvSpPr>
        <p:spPr>
          <a:xfrm>
            <a:off x="3748124" y="4019108"/>
            <a:ext cx="1392865"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报文被丢弃</a:t>
            </a:r>
            <a:endParaRPr lang="en-US" sz="1200" dirty="0">
              <a:solidFill>
                <a:schemeClr val="tx2"/>
              </a:solidFill>
              <a:latin typeface="Nokia Pure Text Light" panose="020B0403020202020204" pitchFamily="34" charset="0"/>
              <a:ea typeface="Nokia Pure Text Light" panose="020B0403020202020204" pitchFamily="34" charset="0"/>
            </a:endParaRPr>
          </a:p>
        </p:txBody>
      </p:sp>
      <p:sp>
        <p:nvSpPr>
          <p:cNvPr id="22" name="TextBox 21">
            <a:extLst>
              <a:ext uri="{FF2B5EF4-FFF2-40B4-BE49-F238E27FC236}">
                <a16:creationId xmlns:a16="http://schemas.microsoft.com/office/drawing/2014/main" id="{8BA51A71-2909-4127-B080-59E0978A7902}"/>
              </a:ext>
            </a:extLst>
          </p:cNvPr>
          <p:cNvSpPr txBox="1"/>
          <p:nvPr/>
        </p:nvSpPr>
        <p:spPr>
          <a:xfrm>
            <a:off x="6270110" y="2821373"/>
            <a:ext cx="2190307" cy="699404"/>
          </a:xfrm>
          <a:prstGeom prst="rect">
            <a:avLst/>
          </a:prstGeom>
          <a:noFill/>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连续</a:t>
            </a:r>
            <a:r>
              <a:rPr lang="en-US" altLang="zh-CN" sz="1200" dirty="0">
                <a:solidFill>
                  <a:schemeClr val="tx2"/>
                </a:solidFill>
                <a:latin typeface="Nokia Pure Text Light" panose="020B0403020202020204" pitchFamily="34" charset="0"/>
                <a:ea typeface="Nokia Pure Text Light" panose="020B0403020202020204" pitchFamily="34" charset="0"/>
              </a:rPr>
              <a:t>3.5</a:t>
            </a:r>
            <a:r>
              <a:rPr lang="zh-CN" altLang="en-US" sz="1200" dirty="0">
                <a:solidFill>
                  <a:schemeClr val="tx2"/>
                </a:solidFill>
                <a:latin typeface="Nokia Pure Text Light" panose="020B0403020202020204" pitchFamily="34" charset="0"/>
                <a:ea typeface="Nokia Pure Text Light" panose="020B0403020202020204" pitchFamily="34" charset="0"/>
              </a:rPr>
              <a:t>个周期未接收到</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报文，产生连通性告警，表示当前网络不连通</a:t>
            </a:r>
            <a:endParaRPr lang="en-US" sz="1200" dirty="0">
              <a:solidFill>
                <a:schemeClr val="tx2"/>
              </a:solidFill>
              <a:latin typeface="Nokia Pure Text Light" panose="020B0403020202020204" pitchFamily="34" charset="0"/>
              <a:ea typeface="Nokia Pure Text Light" panose="020B0403020202020204" pitchFamily="34" charset="0"/>
            </a:endParaRPr>
          </a:p>
        </p:txBody>
      </p:sp>
    </p:spTree>
    <p:extLst>
      <p:ext uri="{BB962C8B-B14F-4D97-AF65-F5344CB8AC3E}">
        <p14:creationId xmlns:p14="http://schemas.microsoft.com/office/powerpoint/2010/main" val="237988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0"/>
                                  </p:stCondLst>
                                  <p:endCondLst>
                                    <p:cond evt="onNext" delay="0">
                                      <p:tgtEl>
                                        <p:sldTgt/>
                                      </p:tgtEl>
                                    </p:cond>
                                  </p:endCondLst>
                                  <p:childTnLst>
                                    <p:animMotion origin="layout" path="M 5.55556E-7 -1.60494E-6 L 0.5033 -1.60494E-6 " pathEditMode="relative" rAng="0" ptsTypes="AA">
                                      <p:cBhvr>
                                        <p:cTn id="6" dur="2000" fill="hold"/>
                                        <p:tgtEl>
                                          <p:spTgt spid="15"/>
                                        </p:tgtEl>
                                        <p:attrNameLst>
                                          <p:attrName>ppt_x</p:attrName>
                                          <p:attrName>ppt_y</p:attrName>
                                        </p:attrNameLst>
                                      </p:cBhvr>
                                      <p:rCtr x="25156"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50" presetClass="path" presetSubtype="0" repeatCount="indefinite" accel="50000" decel="50000" fill="hold" grpId="1" nodeType="withEffect">
                                  <p:stCondLst>
                                    <p:cond delay="0"/>
                                  </p:stCondLst>
                                  <p:endCondLst>
                                    <p:cond evt="onNext" delay="0">
                                      <p:tgtEl>
                                        <p:sldTgt/>
                                      </p:tgtEl>
                                    </p:cond>
                                  </p:endCondLst>
                                  <p:childTnLst>
                                    <p:animMotion origin="layout" path="M 0 0 L 0.125 0 C 0.181 0 0.25 0.069 0.25 0.125 L 0.25 0.25 E" pathEditMode="relative" ptsTypes="">
                                      <p:cBhvr>
                                        <p:cTn id="12" dur="2000" fill="hold"/>
                                        <p:tgtEl>
                                          <p:spTgt spid="15"/>
                                        </p:tgtEl>
                                        <p:attrNameLst>
                                          <p:attrName>ppt_x</p:attrName>
                                          <p:attrName>ppt_y</p:attrName>
                                        </p:attrNameLst>
                                      </p:cBhvr>
                                    </p:animMotion>
                                  </p:childTnLst>
                                </p:cTn>
                              </p:par>
                              <p:par>
                                <p:cTn id="13" presetID="1" presetClass="exit"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par>
                          <p:cTn id="15" fill="hold">
                            <p:stCondLst>
                              <p:cond delay="2000"/>
                            </p:stCondLst>
                            <p:childTnLst>
                              <p:par>
                                <p:cTn id="16" presetID="1" presetClass="entr" presetSubtype="0" fill="hold" grpId="0" nodeType="afterEffect">
                                  <p:stCondLst>
                                    <p:cond delay="3500"/>
                                  </p:stCondLst>
                                  <p:childTnLst>
                                    <p:set>
                                      <p:cBhvr>
                                        <p:cTn id="1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zh-CN" altLang="en-US" sz="3600" dirty="0"/>
              <a:t>连通性检测概念</a:t>
            </a:r>
            <a:r>
              <a:rPr lang="en-US" altLang="zh-CN" sz="3600" dirty="0"/>
              <a:t>-RDI</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7" name="Flowchart: Magnetic Disk 6">
            <a:extLst>
              <a:ext uri="{FF2B5EF4-FFF2-40B4-BE49-F238E27FC236}">
                <a16:creationId xmlns:a16="http://schemas.microsoft.com/office/drawing/2014/main" id="{C0718763-81B7-4B78-AF13-C597E2900E93}"/>
              </a:ext>
            </a:extLst>
          </p:cNvPr>
          <p:cNvSpPr/>
          <p:nvPr/>
        </p:nvSpPr>
        <p:spPr>
          <a:xfrm>
            <a:off x="1564159" y="1694189"/>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8" name="Flowchart: Magnetic Disk 7">
            <a:extLst>
              <a:ext uri="{FF2B5EF4-FFF2-40B4-BE49-F238E27FC236}">
                <a16:creationId xmlns:a16="http://schemas.microsoft.com/office/drawing/2014/main" id="{28691388-5759-45ED-98DB-660DB34DF4C7}"/>
              </a:ext>
            </a:extLst>
          </p:cNvPr>
          <p:cNvSpPr/>
          <p:nvPr/>
        </p:nvSpPr>
        <p:spPr>
          <a:xfrm>
            <a:off x="6867754" y="1687169"/>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cxnSp>
        <p:nvCxnSpPr>
          <p:cNvPr id="5" name="Connector: Curved 4">
            <a:extLst>
              <a:ext uri="{FF2B5EF4-FFF2-40B4-BE49-F238E27FC236}">
                <a16:creationId xmlns:a16="http://schemas.microsoft.com/office/drawing/2014/main" id="{26C69B09-4520-48B3-80F4-AEDB8E28C6F9}"/>
              </a:ext>
            </a:extLst>
          </p:cNvPr>
          <p:cNvCxnSpPr>
            <a:stCxn id="7" idx="1"/>
            <a:endCxn id="8" idx="1"/>
          </p:cNvCxnSpPr>
          <p:nvPr/>
        </p:nvCxnSpPr>
        <p:spPr>
          <a:xfrm rot="5400000" flipH="1" flipV="1">
            <a:off x="4441047" y="-961118"/>
            <a:ext cx="7020" cy="5303595"/>
          </a:xfrm>
          <a:prstGeom prst="curvedConnector3">
            <a:avLst>
              <a:gd name="adj1" fmla="val 7900228"/>
            </a:avLst>
          </a:prstGeom>
          <a:ln w="31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9D61C2B2-1C05-445E-92C6-A72F7A83E165}"/>
              </a:ext>
            </a:extLst>
          </p:cNvPr>
          <p:cNvCxnSpPr>
            <a:stCxn id="8" idx="3"/>
            <a:endCxn id="7" idx="3"/>
          </p:cNvCxnSpPr>
          <p:nvPr/>
        </p:nvCxnSpPr>
        <p:spPr>
          <a:xfrm rot="5400000">
            <a:off x="4441048" y="-663407"/>
            <a:ext cx="7020" cy="5303595"/>
          </a:xfrm>
          <a:prstGeom prst="curvedConnector3">
            <a:avLst>
              <a:gd name="adj1" fmla="val 5931239"/>
            </a:avLst>
          </a:prstGeom>
          <a:ln w="31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Process 22">
            <a:extLst>
              <a:ext uri="{FF2B5EF4-FFF2-40B4-BE49-F238E27FC236}">
                <a16:creationId xmlns:a16="http://schemas.microsoft.com/office/drawing/2014/main" id="{6463E149-AF1D-4124-A3D4-D01415D62CD6}"/>
              </a:ext>
            </a:extLst>
          </p:cNvPr>
          <p:cNvSpPr/>
          <p:nvPr/>
        </p:nvSpPr>
        <p:spPr>
          <a:xfrm>
            <a:off x="4388278" y="1045114"/>
            <a:ext cx="200845" cy="202019"/>
          </a:xfrm>
          <a:prstGeom prst="flowChartProcess">
            <a:avLst/>
          </a:prstGeom>
          <a:solidFill>
            <a:schemeClr val="tx2">
              <a:lumMod val="50000"/>
              <a:lumOff val="5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24" name="Flowchart: Process 23">
            <a:extLst>
              <a:ext uri="{FF2B5EF4-FFF2-40B4-BE49-F238E27FC236}">
                <a16:creationId xmlns:a16="http://schemas.microsoft.com/office/drawing/2014/main" id="{F768B56F-787D-42F5-B718-F732235BC0E6}"/>
              </a:ext>
            </a:extLst>
          </p:cNvPr>
          <p:cNvSpPr/>
          <p:nvPr/>
        </p:nvSpPr>
        <p:spPr>
          <a:xfrm>
            <a:off x="4344133" y="2309901"/>
            <a:ext cx="200845" cy="202019"/>
          </a:xfrm>
          <a:prstGeom prst="flowChartProcess">
            <a:avLst/>
          </a:prstGeom>
          <a:solidFill>
            <a:schemeClr val="tx2">
              <a:lumMod val="50000"/>
              <a:lumOff val="5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12" name="Multiplication Sign 11">
            <a:extLst>
              <a:ext uri="{FF2B5EF4-FFF2-40B4-BE49-F238E27FC236}">
                <a16:creationId xmlns:a16="http://schemas.microsoft.com/office/drawing/2014/main" id="{08C3C2F0-CFF4-45AB-AE61-B79A090D8CCD}"/>
              </a:ext>
            </a:extLst>
          </p:cNvPr>
          <p:cNvSpPr/>
          <p:nvPr/>
        </p:nvSpPr>
        <p:spPr>
          <a:xfrm>
            <a:off x="4263656" y="925035"/>
            <a:ext cx="446568" cy="407162"/>
          </a:xfrm>
          <a:prstGeom prst="mathMultiply">
            <a:avLst/>
          </a:prstGeom>
          <a:solidFill>
            <a:srgbClr val="FF0000"/>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13" name="TextBox 12">
            <a:extLst>
              <a:ext uri="{FF2B5EF4-FFF2-40B4-BE49-F238E27FC236}">
                <a16:creationId xmlns:a16="http://schemas.microsoft.com/office/drawing/2014/main" id="{9083922B-341D-432C-B833-86D4FF58F3E2}"/>
              </a:ext>
            </a:extLst>
          </p:cNvPr>
          <p:cNvSpPr txBox="1"/>
          <p:nvPr/>
        </p:nvSpPr>
        <p:spPr>
          <a:xfrm>
            <a:off x="1564159" y="1737705"/>
            <a:ext cx="628495"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MEP1</a:t>
            </a:r>
          </a:p>
        </p:txBody>
      </p:sp>
      <p:sp>
        <p:nvSpPr>
          <p:cNvPr id="25" name="TextBox 24">
            <a:extLst>
              <a:ext uri="{FF2B5EF4-FFF2-40B4-BE49-F238E27FC236}">
                <a16:creationId xmlns:a16="http://schemas.microsoft.com/office/drawing/2014/main" id="{4961C438-9354-4246-8D0A-B8977E90A76B}"/>
              </a:ext>
            </a:extLst>
          </p:cNvPr>
          <p:cNvSpPr txBox="1"/>
          <p:nvPr/>
        </p:nvSpPr>
        <p:spPr>
          <a:xfrm>
            <a:off x="6840000" y="1737705"/>
            <a:ext cx="628495"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MEP2</a:t>
            </a:r>
          </a:p>
        </p:txBody>
      </p:sp>
      <p:sp>
        <p:nvSpPr>
          <p:cNvPr id="14" name="TextBox 13">
            <a:extLst>
              <a:ext uri="{FF2B5EF4-FFF2-40B4-BE49-F238E27FC236}">
                <a16:creationId xmlns:a16="http://schemas.microsoft.com/office/drawing/2014/main" id="{4C98B338-F922-4B8D-9C1A-59225CA46485}"/>
              </a:ext>
            </a:extLst>
          </p:cNvPr>
          <p:cNvSpPr txBox="1"/>
          <p:nvPr/>
        </p:nvSpPr>
        <p:spPr>
          <a:xfrm>
            <a:off x="584791" y="3072809"/>
            <a:ext cx="7304567" cy="1407290"/>
          </a:xfrm>
          <a:prstGeom prst="rect">
            <a:avLst/>
          </a:prstGeom>
          <a:noFill/>
        </p:spPr>
        <p:txBody>
          <a:bodyPr wrap="square" lIns="72000" tIns="72000" rIns="72000" bIns="72000" rtlCol="0">
            <a:spAutoFit/>
          </a:bodyPr>
          <a:lstStyle/>
          <a:p>
            <a:pPr marL="228600" indent="-228600" defTabSz="360000">
              <a:lnSpc>
                <a:spcPct val="150000"/>
              </a:lnSpc>
              <a:spcAft>
                <a:spcPts val="600"/>
              </a:spcAft>
              <a:buFont typeface="+mj-lt"/>
              <a:buAutoNum type="arabicPeriod"/>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连通性检测一般是双向的，如上图</a:t>
            </a:r>
            <a:r>
              <a:rPr lang="en-US" altLang="zh-CN" sz="1200" dirty="0">
                <a:solidFill>
                  <a:schemeClr val="tx2"/>
                </a:solidFill>
                <a:latin typeface="Nokia Pure Text Light" panose="020B0403020202020204" pitchFamily="34" charset="0"/>
                <a:ea typeface="Nokia Pure Text Light" panose="020B0403020202020204" pitchFamily="34" charset="0"/>
              </a:rPr>
              <a:t>MEP1</a:t>
            </a:r>
            <a:r>
              <a:rPr lang="zh-CN" altLang="en-US" sz="1200" dirty="0">
                <a:solidFill>
                  <a:schemeClr val="tx2"/>
                </a:solidFill>
                <a:latin typeface="Nokia Pure Text Light" panose="020B0403020202020204" pitchFamily="34" charset="0"/>
                <a:ea typeface="Nokia Pure Text Light" panose="020B0403020202020204" pitchFamily="34" charset="0"/>
              </a:rPr>
              <a:t>和</a:t>
            </a:r>
            <a:r>
              <a:rPr lang="en-US" altLang="zh-CN" sz="1200" dirty="0">
                <a:solidFill>
                  <a:schemeClr val="tx2"/>
                </a:solidFill>
                <a:latin typeface="Nokia Pure Text Light" panose="020B0403020202020204" pitchFamily="34" charset="0"/>
                <a:ea typeface="Nokia Pure Text Light" panose="020B0403020202020204" pitchFamily="34" charset="0"/>
              </a:rPr>
              <a:t>MEP2</a:t>
            </a:r>
            <a:r>
              <a:rPr lang="zh-CN" altLang="en-US" sz="1200" dirty="0">
                <a:solidFill>
                  <a:schemeClr val="tx2"/>
                </a:solidFill>
                <a:latin typeface="Nokia Pure Text Light" panose="020B0403020202020204" pitchFamily="34" charset="0"/>
                <a:ea typeface="Nokia Pure Text Light" panose="020B0403020202020204" pitchFamily="34" charset="0"/>
              </a:rPr>
              <a:t>之间是互发</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报文的</a:t>
            </a:r>
            <a:endParaRPr lang="en-US" altLang="zh-CN" sz="1200" dirty="0">
              <a:solidFill>
                <a:schemeClr val="tx2"/>
              </a:solidFill>
              <a:latin typeface="Nokia Pure Text Light" panose="020B0403020202020204" pitchFamily="34" charset="0"/>
              <a:ea typeface="Nokia Pure Text Light" panose="020B0403020202020204" pitchFamily="34" charset="0"/>
            </a:endParaRPr>
          </a:p>
          <a:p>
            <a:pPr marL="228600" indent="-228600" defTabSz="360000">
              <a:lnSpc>
                <a:spcPct val="150000"/>
              </a:lnSpc>
              <a:spcAft>
                <a:spcPts val="600"/>
              </a:spcAft>
              <a:buFont typeface="+mj-lt"/>
              <a:buAutoNum type="arabicPeriod"/>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如上图，</a:t>
            </a:r>
            <a:r>
              <a:rPr lang="en-US" altLang="zh-CN" sz="1200" dirty="0">
                <a:solidFill>
                  <a:schemeClr val="tx2"/>
                </a:solidFill>
                <a:latin typeface="Nokia Pure Text Light" panose="020B0403020202020204" pitchFamily="34" charset="0"/>
                <a:ea typeface="Nokia Pure Text Light" panose="020B0403020202020204" pitchFamily="34" charset="0"/>
              </a:rPr>
              <a:t>MEP2</a:t>
            </a:r>
            <a:r>
              <a:rPr lang="zh-CN" altLang="en-US" sz="1200" dirty="0">
                <a:solidFill>
                  <a:schemeClr val="tx2"/>
                </a:solidFill>
                <a:latin typeface="Nokia Pure Text Light" panose="020B0403020202020204" pitchFamily="34" charset="0"/>
                <a:ea typeface="Nokia Pure Text Light" panose="020B0403020202020204" pitchFamily="34" charset="0"/>
              </a:rPr>
              <a:t>如果连续</a:t>
            </a:r>
            <a:r>
              <a:rPr lang="en-US" altLang="zh-CN" sz="1200" dirty="0">
                <a:solidFill>
                  <a:schemeClr val="tx2"/>
                </a:solidFill>
                <a:latin typeface="Nokia Pure Text Light" panose="020B0403020202020204" pitchFamily="34" charset="0"/>
                <a:ea typeface="Nokia Pure Text Light" panose="020B0403020202020204" pitchFamily="34" charset="0"/>
              </a:rPr>
              <a:t>3.5</a:t>
            </a:r>
            <a:r>
              <a:rPr lang="zh-CN" altLang="en-US" sz="1200" dirty="0">
                <a:solidFill>
                  <a:schemeClr val="tx2"/>
                </a:solidFill>
                <a:latin typeface="Nokia Pure Text Light" panose="020B0403020202020204" pitchFamily="34" charset="0"/>
                <a:ea typeface="Nokia Pure Text Light" panose="020B0403020202020204" pitchFamily="34" charset="0"/>
              </a:rPr>
              <a:t>个周期未接收到正确的</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报文，则会产生连通性告警</a:t>
            </a:r>
            <a:endParaRPr lang="en-US" altLang="zh-CN" sz="1200" dirty="0">
              <a:solidFill>
                <a:schemeClr val="tx2"/>
              </a:solidFill>
              <a:latin typeface="Nokia Pure Text Light" panose="020B0403020202020204" pitchFamily="34" charset="0"/>
              <a:ea typeface="Nokia Pure Text Light" panose="020B0403020202020204" pitchFamily="34" charset="0"/>
            </a:endParaRPr>
          </a:p>
          <a:p>
            <a:pPr marL="228600" indent="-228600" defTabSz="360000">
              <a:lnSpc>
                <a:spcPct val="150000"/>
              </a:lnSpc>
              <a:spcAft>
                <a:spcPts val="600"/>
              </a:spcAft>
              <a:buFont typeface="+mj-lt"/>
              <a:buAutoNum type="arabicPeriod"/>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此时</a:t>
            </a:r>
            <a:r>
              <a:rPr lang="en-US" altLang="zh-CN" sz="1200" dirty="0">
                <a:solidFill>
                  <a:schemeClr val="tx2"/>
                </a:solidFill>
                <a:latin typeface="Nokia Pure Text Light" panose="020B0403020202020204" pitchFamily="34" charset="0"/>
                <a:ea typeface="Nokia Pure Text Light" panose="020B0403020202020204" pitchFamily="34" charset="0"/>
              </a:rPr>
              <a:t>MEP2</a:t>
            </a:r>
            <a:r>
              <a:rPr lang="zh-CN" altLang="en-US" sz="1200" dirty="0">
                <a:solidFill>
                  <a:schemeClr val="tx2"/>
                </a:solidFill>
                <a:latin typeface="Nokia Pure Text Light" panose="020B0403020202020204" pitchFamily="34" charset="0"/>
                <a:ea typeface="Nokia Pure Text Light" panose="020B0403020202020204" pitchFamily="34" charset="0"/>
              </a:rPr>
              <a:t>发送的</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报文中，</a:t>
            </a:r>
            <a:r>
              <a:rPr lang="en-US" altLang="zh-CN" sz="1200" dirty="0">
                <a:solidFill>
                  <a:schemeClr val="tx2"/>
                </a:solidFill>
                <a:latin typeface="Nokia Pure Text Light" panose="020B0403020202020204" pitchFamily="34" charset="0"/>
                <a:ea typeface="Nokia Pure Text Light" panose="020B0403020202020204" pitchFamily="34" charset="0"/>
              </a:rPr>
              <a:t>RDI</a:t>
            </a:r>
            <a:r>
              <a:rPr lang="zh-CN" altLang="en-US" sz="1200" dirty="0">
                <a:solidFill>
                  <a:schemeClr val="tx2"/>
                </a:solidFill>
                <a:latin typeface="Nokia Pure Text Light" panose="020B0403020202020204" pitchFamily="34" charset="0"/>
                <a:ea typeface="Nokia Pure Text Light" panose="020B0403020202020204" pitchFamily="34" charset="0"/>
              </a:rPr>
              <a:t>标记会被置位，</a:t>
            </a:r>
            <a:r>
              <a:rPr lang="en-US" altLang="zh-CN" sz="1200" dirty="0">
                <a:solidFill>
                  <a:schemeClr val="tx2"/>
                </a:solidFill>
                <a:latin typeface="Nokia Pure Text Light" panose="020B0403020202020204" pitchFamily="34" charset="0"/>
                <a:ea typeface="Nokia Pure Text Light" panose="020B0403020202020204" pitchFamily="34" charset="0"/>
              </a:rPr>
              <a:t>MEP1</a:t>
            </a:r>
            <a:r>
              <a:rPr lang="zh-CN" altLang="en-US" sz="1200" dirty="0">
                <a:solidFill>
                  <a:schemeClr val="tx2"/>
                </a:solidFill>
                <a:latin typeface="Nokia Pure Text Light" panose="020B0403020202020204" pitchFamily="34" charset="0"/>
                <a:ea typeface="Nokia Pure Text Light" panose="020B0403020202020204" pitchFamily="34" charset="0"/>
              </a:rPr>
              <a:t>接收到带</a:t>
            </a:r>
            <a:r>
              <a:rPr lang="en-US" altLang="zh-CN" sz="1200" dirty="0">
                <a:solidFill>
                  <a:schemeClr val="tx2"/>
                </a:solidFill>
                <a:latin typeface="Nokia Pure Text Light" panose="020B0403020202020204" pitchFamily="34" charset="0"/>
                <a:ea typeface="Nokia Pure Text Light" panose="020B0403020202020204" pitchFamily="34" charset="0"/>
              </a:rPr>
              <a:t>RDI</a:t>
            </a:r>
            <a:r>
              <a:rPr lang="zh-CN" altLang="en-US" sz="1200" dirty="0">
                <a:solidFill>
                  <a:schemeClr val="tx2"/>
                </a:solidFill>
                <a:latin typeface="Nokia Pure Text Light" panose="020B0403020202020204" pitchFamily="34" charset="0"/>
                <a:ea typeface="Nokia Pure Text Light" panose="020B0403020202020204" pitchFamily="34" charset="0"/>
              </a:rPr>
              <a:t>标记的</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之后则产生</a:t>
            </a:r>
            <a:r>
              <a:rPr lang="en-US" altLang="zh-CN" sz="1200" dirty="0">
                <a:solidFill>
                  <a:schemeClr val="tx2"/>
                </a:solidFill>
                <a:latin typeface="Nokia Pure Text Light" panose="020B0403020202020204" pitchFamily="34" charset="0"/>
                <a:ea typeface="Nokia Pure Text Light" panose="020B0403020202020204" pitchFamily="34" charset="0"/>
              </a:rPr>
              <a:t>RDI</a:t>
            </a:r>
            <a:r>
              <a:rPr lang="zh-CN" altLang="en-US" sz="1200" dirty="0">
                <a:solidFill>
                  <a:schemeClr val="tx2"/>
                </a:solidFill>
                <a:latin typeface="Nokia Pure Text Light" panose="020B0403020202020204" pitchFamily="34" charset="0"/>
                <a:ea typeface="Nokia Pure Text Light" panose="020B0403020202020204" pitchFamily="34" charset="0"/>
              </a:rPr>
              <a:t>告警，表示此时链路单通</a:t>
            </a:r>
            <a:endParaRPr lang="en-US" sz="1200" dirty="0">
              <a:solidFill>
                <a:schemeClr val="tx2"/>
              </a:solidFill>
              <a:latin typeface="Nokia Pure Text Light" panose="020B0403020202020204" pitchFamily="34" charset="0"/>
              <a:ea typeface="Nokia Pure Text Light" panose="020B0403020202020204" pitchFamily="34" charset="0"/>
            </a:endParaRPr>
          </a:p>
        </p:txBody>
      </p:sp>
      <p:sp>
        <p:nvSpPr>
          <p:cNvPr id="16" name="TextBox 15">
            <a:extLst>
              <a:ext uri="{FF2B5EF4-FFF2-40B4-BE49-F238E27FC236}">
                <a16:creationId xmlns:a16="http://schemas.microsoft.com/office/drawing/2014/main" id="{5B8B7199-35F5-4D7F-BF44-987B36783DD2}"/>
              </a:ext>
            </a:extLst>
          </p:cNvPr>
          <p:cNvSpPr txBox="1"/>
          <p:nvPr/>
        </p:nvSpPr>
        <p:spPr>
          <a:xfrm>
            <a:off x="4045689" y="2552790"/>
            <a:ext cx="882502"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CCM-RDI</a:t>
            </a:r>
          </a:p>
        </p:txBody>
      </p:sp>
      <p:sp>
        <p:nvSpPr>
          <p:cNvPr id="17" name="TextBox 16">
            <a:extLst>
              <a:ext uri="{FF2B5EF4-FFF2-40B4-BE49-F238E27FC236}">
                <a16:creationId xmlns:a16="http://schemas.microsoft.com/office/drawing/2014/main" id="{DD3E1430-E98D-44EF-89A3-563A6C5CE721}"/>
              </a:ext>
            </a:extLst>
          </p:cNvPr>
          <p:cNvSpPr txBox="1"/>
          <p:nvPr/>
        </p:nvSpPr>
        <p:spPr>
          <a:xfrm>
            <a:off x="7096354" y="1197699"/>
            <a:ext cx="1138562" cy="514738"/>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MEP2</a:t>
            </a:r>
            <a:r>
              <a:rPr lang="zh-CN" altLang="en-US" sz="1200" dirty="0">
                <a:solidFill>
                  <a:schemeClr val="tx2"/>
                </a:solidFill>
                <a:latin typeface="Nokia Pure Text Light" panose="020B0403020202020204" pitchFamily="34" charset="0"/>
                <a:ea typeface="Nokia Pure Text Light" panose="020B0403020202020204" pitchFamily="34" charset="0"/>
              </a:rPr>
              <a:t>上报</a:t>
            </a:r>
            <a:r>
              <a:rPr lang="en-US" altLang="zh-CN" sz="1200" dirty="0">
                <a:solidFill>
                  <a:schemeClr val="tx2"/>
                </a:solidFill>
                <a:latin typeface="Nokia Pure Text Light" panose="020B0403020202020204" pitchFamily="34" charset="0"/>
                <a:ea typeface="Nokia Pure Text Light" panose="020B0403020202020204" pitchFamily="34" charset="0"/>
              </a:rPr>
              <a:t>LOC</a:t>
            </a:r>
            <a:r>
              <a:rPr lang="zh-CN" altLang="en-US" sz="1200" dirty="0">
                <a:solidFill>
                  <a:schemeClr val="tx2"/>
                </a:solidFill>
                <a:latin typeface="Nokia Pure Text Light" panose="020B0403020202020204" pitchFamily="34" charset="0"/>
                <a:ea typeface="Nokia Pure Text Light" panose="020B0403020202020204" pitchFamily="34" charset="0"/>
              </a:rPr>
              <a:t>告警</a:t>
            </a:r>
            <a:endParaRPr lang="en-US" sz="1200" dirty="0">
              <a:solidFill>
                <a:schemeClr val="tx2"/>
              </a:solidFill>
              <a:latin typeface="Nokia Pure Text Light" panose="020B0403020202020204" pitchFamily="34" charset="0"/>
              <a:ea typeface="Nokia Pure Text Light" panose="020B0403020202020204" pitchFamily="34" charset="0"/>
            </a:endParaRPr>
          </a:p>
        </p:txBody>
      </p:sp>
      <p:sp>
        <p:nvSpPr>
          <p:cNvPr id="26" name="TextBox 25">
            <a:extLst>
              <a:ext uri="{FF2B5EF4-FFF2-40B4-BE49-F238E27FC236}">
                <a16:creationId xmlns:a16="http://schemas.microsoft.com/office/drawing/2014/main" id="{D8A7BC60-A0D0-47F6-9366-DB25DD2733E6}"/>
              </a:ext>
            </a:extLst>
          </p:cNvPr>
          <p:cNvSpPr txBox="1"/>
          <p:nvPr/>
        </p:nvSpPr>
        <p:spPr>
          <a:xfrm>
            <a:off x="981001" y="1284033"/>
            <a:ext cx="1138562" cy="514738"/>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MEP1</a:t>
            </a:r>
            <a:r>
              <a:rPr lang="zh-CN" altLang="en-US" sz="1200" dirty="0">
                <a:solidFill>
                  <a:schemeClr val="tx2"/>
                </a:solidFill>
                <a:latin typeface="Nokia Pure Text Light" panose="020B0403020202020204" pitchFamily="34" charset="0"/>
                <a:ea typeface="Nokia Pure Text Light" panose="020B0403020202020204" pitchFamily="34" charset="0"/>
              </a:rPr>
              <a:t>上报</a:t>
            </a:r>
            <a:r>
              <a:rPr lang="en-US" altLang="zh-CN" sz="1200" dirty="0">
                <a:solidFill>
                  <a:schemeClr val="tx2"/>
                </a:solidFill>
                <a:latin typeface="Nokia Pure Text Light" panose="020B0403020202020204" pitchFamily="34" charset="0"/>
                <a:ea typeface="Nokia Pure Text Light" panose="020B0403020202020204" pitchFamily="34" charset="0"/>
              </a:rPr>
              <a:t>RDI</a:t>
            </a:r>
            <a:r>
              <a:rPr lang="zh-CN" altLang="en-US" sz="1200" dirty="0">
                <a:solidFill>
                  <a:schemeClr val="tx2"/>
                </a:solidFill>
                <a:latin typeface="Nokia Pure Text Light" panose="020B0403020202020204" pitchFamily="34" charset="0"/>
                <a:ea typeface="Nokia Pure Text Light" panose="020B0403020202020204" pitchFamily="34" charset="0"/>
              </a:rPr>
              <a:t>告警</a:t>
            </a:r>
            <a:endParaRPr lang="en-US" sz="1200" dirty="0">
              <a:solidFill>
                <a:schemeClr val="tx2"/>
              </a:solidFill>
              <a:latin typeface="Nokia Pure Text Light" panose="020B0403020202020204" pitchFamily="34" charset="0"/>
              <a:ea typeface="Nokia Pure Text Light" panose="020B0403020202020204" pitchFamily="34" charset="0"/>
            </a:endParaRPr>
          </a:p>
        </p:txBody>
      </p:sp>
    </p:spTree>
    <p:extLst>
      <p:ext uri="{BB962C8B-B14F-4D97-AF65-F5344CB8AC3E}">
        <p14:creationId xmlns:p14="http://schemas.microsoft.com/office/powerpoint/2010/main" val="127100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zh-CN" altLang="en-US" sz="3600" dirty="0"/>
              <a:t>连通性检测概念</a:t>
            </a:r>
            <a:r>
              <a:rPr lang="en-US" altLang="zh-CN" sz="3600" dirty="0"/>
              <a:t>-</a:t>
            </a:r>
            <a:r>
              <a:rPr lang="zh-CN" altLang="en-US" sz="3600" dirty="0"/>
              <a:t>检测周期</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14" name="TextBox 13">
            <a:extLst>
              <a:ext uri="{FF2B5EF4-FFF2-40B4-BE49-F238E27FC236}">
                <a16:creationId xmlns:a16="http://schemas.microsoft.com/office/drawing/2014/main" id="{4C98B338-F922-4B8D-9C1A-59225CA46485}"/>
              </a:ext>
            </a:extLst>
          </p:cNvPr>
          <p:cNvSpPr txBox="1"/>
          <p:nvPr/>
        </p:nvSpPr>
        <p:spPr>
          <a:xfrm>
            <a:off x="417600" y="967562"/>
            <a:ext cx="7304567" cy="1380296"/>
          </a:xfrm>
          <a:prstGeom prst="rect">
            <a:avLst/>
          </a:prstGeom>
          <a:noFill/>
        </p:spPr>
        <p:txBody>
          <a:bodyPr wrap="square" lIns="72000" tIns="72000" rIns="72000" bIns="72000" rtlCol="0">
            <a:spAutoFit/>
          </a:bodyPr>
          <a:lstStyle/>
          <a:p>
            <a:pPr defTabSz="360000">
              <a:lnSpc>
                <a:spcPct val="150000"/>
              </a:lnSpc>
              <a:spcAft>
                <a:spcPts val="600"/>
              </a:spcAft>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对于同一个</a:t>
            </a:r>
            <a:r>
              <a:rPr lang="en-US" altLang="zh-CN" sz="1200" dirty="0">
                <a:solidFill>
                  <a:schemeClr val="tx2"/>
                </a:solidFill>
                <a:latin typeface="Nokia Pure Text Light" panose="020B0403020202020204" pitchFamily="34" charset="0"/>
                <a:ea typeface="Nokia Pure Text Light" panose="020B0403020202020204" pitchFamily="34" charset="0"/>
              </a:rPr>
              <a:t>MEG</a:t>
            </a:r>
            <a:r>
              <a:rPr lang="zh-CN" altLang="en-US" sz="1200" dirty="0">
                <a:solidFill>
                  <a:schemeClr val="tx2"/>
                </a:solidFill>
                <a:latin typeface="Nokia Pure Text Light" panose="020B0403020202020204" pitchFamily="34" charset="0"/>
                <a:ea typeface="Nokia Pure Text Light" panose="020B0403020202020204" pitchFamily="34" charset="0"/>
              </a:rPr>
              <a:t>中的所有</a:t>
            </a:r>
            <a:r>
              <a:rPr lang="en-US" altLang="zh-CN" sz="1200" dirty="0">
                <a:solidFill>
                  <a:schemeClr val="tx2"/>
                </a:solidFill>
                <a:latin typeface="Nokia Pure Text Light" panose="020B0403020202020204" pitchFamily="34" charset="0"/>
                <a:ea typeface="Nokia Pure Text Light" panose="020B0403020202020204" pitchFamily="34" charset="0"/>
              </a:rPr>
              <a:t>MEP</a:t>
            </a:r>
            <a:r>
              <a:rPr lang="zh-CN" altLang="en-US" sz="1200" dirty="0">
                <a:solidFill>
                  <a:schemeClr val="tx2"/>
                </a:solidFill>
                <a:latin typeface="Nokia Pure Text Light" panose="020B0403020202020204" pitchFamily="34" charset="0"/>
                <a:ea typeface="Nokia Pure Text Light" panose="020B0403020202020204" pitchFamily="34" charset="0"/>
              </a:rPr>
              <a:t>，其检测周期都是一样的，也就是说同一</a:t>
            </a:r>
            <a:r>
              <a:rPr lang="en-US" altLang="zh-CN" sz="1200" dirty="0">
                <a:solidFill>
                  <a:schemeClr val="tx2"/>
                </a:solidFill>
                <a:latin typeface="Nokia Pure Text Light" panose="020B0403020202020204" pitchFamily="34" charset="0"/>
                <a:ea typeface="Nokia Pure Text Light" panose="020B0403020202020204" pitchFamily="34" charset="0"/>
              </a:rPr>
              <a:t>MEG</a:t>
            </a:r>
            <a:r>
              <a:rPr lang="zh-CN" altLang="en-US" sz="1200" dirty="0">
                <a:solidFill>
                  <a:schemeClr val="tx2"/>
                </a:solidFill>
                <a:latin typeface="Nokia Pure Text Light" panose="020B0403020202020204" pitchFamily="34" charset="0"/>
                <a:ea typeface="Nokia Pure Text Light" panose="020B0403020202020204" pitchFamily="34" charset="0"/>
              </a:rPr>
              <a:t>中所有的</a:t>
            </a:r>
            <a:r>
              <a:rPr lang="en-US" altLang="zh-CN" sz="1200" dirty="0">
                <a:solidFill>
                  <a:schemeClr val="tx2"/>
                </a:solidFill>
                <a:latin typeface="Nokia Pure Text Light" panose="020B0403020202020204" pitchFamily="34" charset="0"/>
                <a:ea typeface="Nokia Pure Text Light" panose="020B0403020202020204" pitchFamily="34" charset="0"/>
              </a:rPr>
              <a:t>MEP</a:t>
            </a:r>
            <a:r>
              <a:rPr lang="zh-CN" altLang="en-US" sz="1200" dirty="0">
                <a:solidFill>
                  <a:schemeClr val="tx2"/>
                </a:solidFill>
                <a:latin typeface="Nokia Pure Text Light" panose="020B0403020202020204" pitchFamily="34" charset="0"/>
                <a:ea typeface="Nokia Pure Text Light" panose="020B0403020202020204" pitchFamily="34" charset="0"/>
              </a:rPr>
              <a:t>都按照同一个频率发送</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报文，同时也是按照同样的周期检测接收</a:t>
            </a:r>
            <a:r>
              <a:rPr lang="en-US" altLang="zh-CN"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报文。</a:t>
            </a:r>
            <a:endParaRPr lang="en-US" altLang="zh-CN" sz="1200" dirty="0">
              <a:solidFill>
                <a:schemeClr val="tx2"/>
              </a:solidFill>
              <a:latin typeface="Nokia Pure Text Light" panose="020B0403020202020204" pitchFamily="34" charset="0"/>
              <a:ea typeface="Nokia Pure Text Light" panose="020B0403020202020204" pitchFamily="34" charset="0"/>
            </a:endParaRPr>
          </a:p>
          <a:p>
            <a:pPr defTabSz="360000">
              <a:lnSpc>
                <a:spcPct val="150000"/>
              </a:lnSpc>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CCM</a:t>
            </a:r>
            <a:r>
              <a:rPr lang="zh-CN" altLang="en-US" sz="1200" dirty="0">
                <a:solidFill>
                  <a:schemeClr val="tx2"/>
                </a:solidFill>
                <a:latin typeface="Nokia Pure Text Light" panose="020B0403020202020204" pitchFamily="34" charset="0"/>
                <a:ea typeface="Nokia Pure Text Light" panose="020B0403020202020204" pitchFamily="34" charset="0"/>
              </a:rPr>
              <a:t>的发送</a:t>
            </a:r>
            <a:r>
              <a:rPr lang="en-US" altLang="zh-CN" sz="1200" dirty="0">
                <a:solidFill>
                  <a:schemeClr val="tx2"/>
                </a:solidFill>
                <a:latin typeface="Nokia Pure Text Light" panose="020B0403020202020204" pitchFamily="34" charset="0"/>
                <a:ea typeface="Nokia Pure Text Light" panose="020B0403020202020204" pitchFamily="34" charset="0"/>
              </a:rPr>
              <a:t>/</a:t>
            </a:r>
            <a:r>
              <a:rPr lang="zh-CN" altLang="en-US" sz="1200" dirty="0">
                <a:solidFill>
                  <a:schemeClr val="tx2"/>
                </a:solidFill>
                <a:latin typeface="Nokia Pure Text Light" panose="020B0403020202020204" pitchFamily="34" charset="0"/>
                <a:ea typeface="Nokia Pure Text Light" panose="020B0403020202020204" pitchFamily="34" charset="0"/>
              </a:rPr>
              <a:t>检测周期有如下</a:t>
            </a:r>
            <a:r>
              <a:rPr lang="en-US" altLang="zh-CN" sz="1200" dirty="0">
                <a:solidFill>
                  <a:schemeClr val="tx2"/>
                </a:solidFill>
                <a:latin typeface="Nokia Pure Text Light" panose="020B0403020202020204" pitchFamily="34" charset="0"/>
                <a:ea typeface="Nokia Pure Text Light" panose="020B0403020202020204" pitchFamily="34" charset="0"/>
              </a:rPr>
              <a:t>7</a:t>
            </a:r>
            <a:r>
              <a:rPr lang="zh-CN" altLang="en-US" sz="1200" dirty="0">
                <a:solidFill>
                  <a:schemeClr val="tx2"/>
                </a:solidFill>
                <a:latin typeface="Nokia Pure Text Light" panose="020B0403020202020204" pitchFamily="34" charset="0"/>
                <a:ea typeface="Nokia Pure Text Light" panose="020B0403020202020204" pitchFamily="34" charset="0"/>
              </a:rPr>
              <a:t>种：</a:t>
            </a:r>
            <a:endParaRPr lang="en-US" altLang="zh-CN" sz="1200" dirty="0">
              <a:solidFill>
                <a:schemeClr val="tx2"/>
              </a:solidFill>
              <a:latin typeface="Nokia Pure Text Light" panose="020B0403020202020204" pitchFamily="34" charset="0"/>
              <a:ea typeface="Nokia Pure Text Light" panose="020B0403020202020204" pitchFamily="34" charset="0"/>
            </a:endParaRPr>
          </a:p>
          <a:p>
            <a:pPr defTabSz="360000">
              <a:lnSpc>
                <a:spcPct val="150000"/>
              </a:lnSpc>
              <a:spcAft>
                <a:spcPts val="600"/>
              </a:spcAft>
              <a:tabLst>
                <a:tab pos="360000" algn="l"/>
              </a:tabLst>
            </a:pPr>
            <a:endParaRPr lang="en-US" sz="1200" dirty="0">
              <a:solidFill>
                <a:schemeClr val="tx2"/>
              </a:solidFill>
              <a:latin typeface="Nokia Pure Text Light" panose="020B0403020202020204" pitchFamily="34" charset="0"/>
              <a:ea typeface="Nokia Pure Text Light" panose="020B0403020202020204" pitchFamily="34" charset="0"/>
            </a:endParaRPr>
          </a:p>
        </p:txBody>
      </p:sp>
      <p:graphicFrame>
        <p:nvGraphicFramePr>
          <p:cNvPr id="2" name="Table 1">
            <a:extLst>
              <a:ext uri="{FF2B5EF4-FFF2-40B4-BE49-F238E27FC236}">
                <a16:creationId xmlns:a16="http://schemas.microsoft.com/office/drawing/2014/main" id="{E73FDD3D-C695-46C2-B5C9-2D3B4DD65F1A}"/>
              </a:ext>
            </a:extLst>
          </p:cNvPr>
          <p:cNvGraphicFramePr>
            <a:graphicFrameLocks noGrp="1"/>
          </p:cNvGraphicFramePr>
          <p:nvPr>
            <p:extLst>
              <p:ext uri="{D42A27DB-BD31-4B8C-83A1-F6EECF244321}">
                <p14:modId xmlns:p14="http://schemas.microsoft.com/office/powerpoint/2010/main" val="3361276456"/>
              </p:ext>
            </p:extLst>
          </p:nvPr>
        </p:nvGraphicFramePr>
        <p:xfrm>
          <a:off x="1216192" y="2088986"/>
          <a:ext cx="5707382" cy="1951389"/>
        </p:xfrm>
        <a:graphic>
          <a:graphicData uri="http://schemas.openxmlformats.org/drawingml/2006/table">
            <a:tbl>
              <a:tblPr>
                <a:tableStyleId>{BC89EF96-8CEA-46FF-86C4-4CE0E7609802}</a:tableStyleId>
              </a:tblPr>
              <a:tblGrid>
                <a:gridCol w="910824">
                  <a:extLst>
                    <a:ext uri="{9D8B030D-6E8A-4147-A177-3AD203B41FA5}">
                      <a16:colId xmlns:a16="http://schemas.microsoft.com/office/drawing/2014/main" val="1987443618"/>
                    </a:ext>
                  </a:extLst>
                </a:gridCol>
                <a:gridCol w="812980">
                  <a:extLst>
                    <a:ext uri="{9D8B030D-6E8A-4147-A177-3AD203B41FA5}">
                      <a16:colId xmlns:a16="http://schemas.microsoft.com/office/drawing/2014/main" val="1602457520"/>
                    </a:ext>
                  </a:extLst>
                </a:gridCol>
                <a:gridCol w="3983578">
                  <a:extLst>
                    <a:ext uri="{9D8B030D-6E8A-4147-A177-3AD203B41FA5}">
                      <a16:colId xmlns:a16="http://schemas.microsoft.com/office/drawing/2014/main" val="2556218232"/>
                    </a:ext>
                  </a:extLst>
                </a:gridCol>
              </a:tblGrid>
              <a:tr h="216821">
                <a:tc>
                  <a:txBody>
                    <a:bodyPr/>
                    <a:lstStyle/>
                    <a:p>
                      <a:pPr algn="just">
                        <a:spcAft>
                          <a:spcPts val="0"/>
                        </a:spcAft>
                      </a:pPr>
                      <a:r>
                        <a:rPr lang="en-US" sz="1200" kern="1200" dirty="0">
                          <a:solidFill>
                            <a:schemeClr val="tx2"/>
                          </a:solidFill>
                          <a:latin typeface="Nokia Pure Text Light" panose="020B0403020202020204" pitchFamily="34" charset="0"/>
                          <a:ea typeface="Nokia Pure Text Light" panose="020B0403020202020204" pitchFamily="34" charset="0"/>
                          <a:cs typeface="+mn-cs"/>
                        </a:rPr>
                        <a:t>   </a:t>
                      </a:r>
                      <a:r>
                        <a:rPr lang="zh-CN" altLang="en-US" sz="1200" kern="1200" dirty="0">
                          <a:solidFill>
                            <a:schemeClr val="tx2"/>
                          </a:solidFill>
                          <a:latin typeface="Nokia Pure Text Light" panose="020B0403020202020204" pitchFamily="34" charset="0"/>
                          <a:cs typeface="+mn-cs"/>
                        </a:rPr>
                        <a:t>周期</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Interval</a:t>
                      </a:r>
                      <a:r>
                        <a:rPr lang="zh-CN" altLang="en-US" sz="1200" kern="1200">
                          <a:solidFill>
                            <a:schemeClr val="tx2"/>
                          </a:solidFill>
                          <a:latin typeface="Nokia Pure Text Light" panose="020B0403020202020204" pitchFamily="34" charset="0"/>
                          <a:cs typeface="+mn-cs"/>
                        </a:rPr>
                        <a:t>值</a:t>
                      </a:r>
                      <a:endParaRPr lang="en-US" sz="1200" kern="120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tc>
                  <a:txBody>
                    <a:bodyPr/>
                    <a:lstStyle/>
                    <a:p>
                      <a:pPr algn="just">
                        <a:spcAft>
                          <a:spcPts val="0"/>
                        </a:spcAft>
                      </a:pPr>
                      <a:r>
                        <a:rPr lang="en-US" sz="1200" kern="1200" dirty="0">
                          <a:solidFill>
                            <a:schemeClr val="tx2"/>
                          </a:solidFill>
                          <a:latin typeface="Nokia Pure Text Light" panose="020B0403020202020204" pitchFamily="34" charset="0"/>
                          <a:ea typeface="Nokia Pure Text Light" panose="020B0403020202020204" pitchFamily="34" charset="0"/>
                          <a:cs typeface="+mn-cs"/>
                        </a:rPr>
                        <a:t>               </a:t>
                      </a:r>
                      <a:r>
                        <a:rPr lang="zh-CN" altLang="en-US" sz="1200" kern="1200" dirty="0">
                          <a:solidFill>
                            <a:schemeClr val="tx2"/>
                          </a:solidFill>
                          <a:latin typeface="Nokia Pure Text Light" panose="020B0403020202020204" pitchFamily="34" charset="0"/>
                          <a:cs typeface="+mn-cs"/>
                        </a:rPr>
                        <a:t>注释</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extLst>
                  <a:ext uri="{0D108BD9-81ED-4DB2-BD59-A6C34878D82A}">
                    <a16:rowId xmlns:a16="http://schemas.microsoft.com/office/drawing/2014/main" val="1986422143"/>
                  </a:ext>
                </a:extLst>
              </a:tr>
              <a:tr h="216821">
                <a:tc>
                  <a:txBody>
                    <a:bodyPr/>
                    <a:lstStyle/>
                    <a:p>
                      <a:pPr algn="just">
                        <a:spcAft>
                          <a:spcPts val="0"/>
                        </a:spcAft>
                      </a:pPr>
                      <a:r>
                        <a:rPr lang="en-US" sz="1200" kern="1200" dirty="0">
                          <a:solidFill>
                            <a:schemeClr val="tx2"/>
                          </a:solidFill>
                          <a:latin typeface="Nokia Pure Text Light" panose="020B0403020202020204" pitchFamily="34" charset="0"/>
                          <a:ea typeface="Nokia Pure Text Light" panose="020B0403020202020204" pitchFamily="34" charset="0"/>
                          <a:cs typeface="+mn-cs"/>
                        </a:rPr>
                        <a:t>   3.3ms</a:t>
                      </a:r>
                    </a:p>
                  </a:txBody>
                  <a:tcPr marL="68580" marR="68580" marT="0" marB="0"/>
                </a:tc>
                <a:tc>
                  <a:txBody>
                    <a:bodyPr/>
                    <a:lstStyle/>
                    <a:p>
                      <a:pPr algn="just">
                        <a:spcAft>
                          <a:spcPts val="0"/>
                        </a:spcAft>
                      </a:pPr>
                      <a:r>
                        <a:rPr lang="en-US" sz="1200" kern="1200" dirty="0">
                          <a:solidFill>
                            <a:schemeClr val="tx2"/>
                          </a:solidFill>
                          <a:latin typeface="Nokia Pure Text Light" panose="020B0403020202020204" pitchFamily="34" charset="0"/>
                          <a:ea typeface="Nokia Pure Text Light" panose="020B0403020202020204" pitchFamily="34" charset="0"/>
                          <a:cs typeface="+mn-cs"/>
                        </a:rPr>
                        <a:t>1</a:t>
                      </a:r>
                    </a:p>
                  </a:txBody>
                  <a:tcPr marL="68580" marR="68580" marT="0" marB="0"/>
                </a:tc>
                <a:tc>
                  <a:txBody>
                    <a:bodyPr/>
                    <a:lstStyle/>
                    <a:p>
                      <a:pPr algn="just">
                        <a:spcAft>
                          <a:spcPts val="0"/>
                        </a:spcAft>
                      </a:pPr>
                      <a:r>
                        <a:rPr lang="zh-CN" altLang="en-US" sz="1200" kern="1200" dirty="0">
                          <a:solidFill>
                            <a:schemeClr val="tx2"/>
                          </a:solidFill>
                          <a:latin typeface="Nokia Pure Text Light" panose="020B0403020202020204" pitchFamily="34" charset="0"/>
                          <a:cs typeface="+mn-cs"/>
                        </a:rPr>
                        <a:t>保护转换应用默认的传输周期</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extLst>
                  <a:ext uri="{0D108BD9-81ED-4DB2-BD59-A6C34878D82A}">
                    <a16:rowId xmlns:a16="http://schemas.microsoft.com/office/drawing/2014/main" val="2589612707"/>
                  </a:ext>
                </a:extLst>
              </a:tr>
              <a:tr h="216821">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   10ms</a:t>
                      </a:r>
                    </a:p>
                  </a:txBody>
                  <a:tcPr marL="68580" marR="68580" marT="0" marB="0"/>
                </a:tc>
                <a:tc>
                  <a:txBody>
                    <a:bodyPr/>
                    <a:lstStyle/>
                    <a:p>
                      <a:pPr algn="just">
                        <a:spcAft>
                          <a:spcPts val="0"/>
                        </a:spcAft>
                      </a:pPr>
                      <a:r>
                        <a:rPr lang="en-US" sz="1200" kern="1200" dirty="0">
                          <a:solidFill>
                            <a:schemeClr val="tx2"/>
                          </a:solidFill>
                          <a:latin typeface="Nokia Pure Text Light" panose="020B0403020202020204" pitchFamily="34" charset="0"/>
                          <a:ea typeface="Nokia Pure Text Light" panose="020B0403020202020204" pitchFamily="34" charset="0"/>
                          <a:cs typeface="+mn-cs"/>
                        </a:rPr>
                        <a:t>2</a:t>
                      </a:r>
                    </a:p>
                  </a:txBody>
                  <a:tcPr marL="68580" marR="68580" marT="0" marB="0"/>
                </a:tc>
                <a:tc>
                  <a:txBody>
                    <a:bodyPr/>
                    <a:lstStyle/>
                    <a:p>
                      <a:pPr algn="just">
                        <a:spcAft>
                          <a:spcPts val="0"/>
                        </a:spcAft>
                      </a:pPr>
                      <a:r>
                        <a:rPr lang="zh-CN" altLang="en-US" sz="1200" kern="1200" dirty="0">
                          <a:solidFill>
                            <a:schemeClr val="tx2"/>
                          </a:solidFill>
                          <a:latin typeface="Nokia Pure Text Light" panose="020B0403020202020204" pitchFamily="34" charset="0"/>
                          <a:cs typeface="+mn-cs"/>
                        </a:rPr>
                        <a:t>每秒</a:t>
                      </a:r>
                      <a:r>
                        <a:rPr lang="en-US" sz="1200" kern="1200" dirty="0">
                          <a:solidFill>
                            <a:schemeClr val="tx2"/>
                          </a:solidFill>
                          <a:latin typeface="Nokia Pure Text Light" panose="020B0403020202020204" pitchFamily="34" charset="0"/>
                          <a:ea typeface="Nokia Pure Text Light" panose="020B0403020202020204" pitchFamily="34" charset="0"/>
                          <a:cs typeface="+mn-cs"/>
                        </a:rPr>
                        <a:t>100</a:t>
                      </a:r>
                      <a:r>
                        <a:rPr lang="zh-CN" altLang="en-US" sz="1200" kern="1200" dirty="0">
                          <a:solidFill>
                            <a:schemeClr val="tx2"/>
                          </a:solidFill>
                          <a:latin typeface="Nokia Pure Text Light" panose="020B0403020202020204" pitchFamily="34" charset="0"/>
                          <a:cs typeface="+mn-cs"/>
                        </a:rPr>
                        <a:t>帧的传输速率</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extLst>
                  <a:ext uri="{0D108BD9-81ED-4DB2-BD59-A6C34878D82A}">
                    <a16:rowId xmlns:a16="http://schemas.microsoft.com/office/drawing/2014/main" val="177376967"/>
                  </a:ext>
                </a:extLst>
              </a:tr>
              <a:tr h="216821">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   100ms</a:t>
                      </a:r>
                    </a:p>
                  </a:txBody>
                  <a:tcPr marL="68580" marR="68580" marT="0" marB="0"/>
                </a:tc>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3</a:t>
                      </a:r>
                    </a:p>
                  </a:txBody>
                  <a:tcPr marL="68580" marR="68580" marT="0" marB="0"/>
                </a:tc>
                <a:tc>
                  <a:txBody>
                    <a:bodyPr/>
                    <a:lstStyle/>
                    <a:p>
                      <a:pPr algn="just">
                        <a:spcAft>
                          <a:spcPts val="0"/>
                        </a:spcAft>
                      </a:pPr>
                      <a:r>
                        <a:rPr lang="zh-CN" altLang="en-US" sz="1200" kern="1200" dirty="0">
                          <a:solidFill>
                            <a:schemeClr val="tx2"/>
                          </a:solidFill>
                          <a:latin typeface="Nokia Pure Text Light" panose="020B0403020202020204" pitchFamily="34" charset="0"/>
                          <a:cs typeface="+mn-cs"/>
                        </a:rPr>
                        <a:t>性能检测应用默认的传输周期</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extLst>
                  <a:ext uri="{0D108BD9-81ED-4DB2-BD59-A6C34878D82A}">
                    <a16:rowId xmlns:a16="http://schemas.microsoft.com/office/drawing/2014/main" val="2603474429"/>
                  </a:ext>
                </a:extLst>
              </a:tr>
              <a:tr h="216821">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   1s</a:t>
                      </a:r>
                    </a:p>
                  </a:txBody>
                  <a:tcPr marL="68580" marR="68580" marT="0" marB="0"/>
                </a:tc>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4</a:t>
                      </a:r>
                    </a:p>
                  </a:txBody>
                  <a:tcPr marL="68580" marR="68580" marT="0" marB="0"/>
                </a:tc>
                <a:tc>
                  <a:txBody>
                    <a:bodyPr/>
                    <a:lstStyle/>
                    <a:p>
                      <a:pPr algn="just">
                        <a:spcAft>
                          <a:spcPts val="0"/>
                        </a:spcAft>
                      </a:pPr>
                      <a:r>
                        <a:rPr lang="zh-CN" altLang="en-US" sz="1200" kern="1200" dirty="0">
                          <a:solidFill>
                            <a:schemeClr val="tx2"/>
                          </a:solidFill>
                          <a:latin typeface="Nokia Pure Text Light" panose="020B0403020202020204" pitchFamily="34" charset="0"/>
                          <a:cs typeface="+mn-cs"/>
                        </a:rPr>
                        <a:t>差错管理应用默认的传输周期</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extLst>
                  <a:ext uri="{0D108BD9-81ED-4DB2-BD59-A6C34878D82A}">
                    <a16:rowId xmlns:a16="http://schemas.microsoft.com/office/drawing/2014/main" val="888858086"/>
                  </a:ext>
                </a:extLst>
              </a:tr>
              <a:tr h="216821">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   10s</a:t>
                      </a:r>
                    </a:p>
                  </a:txBody>
                  <a:tcPr marL="68580" marR="68580" marT="0" marB="0"/>
                </a:tc>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5</a:t>
                      </a:r>
                    </a:p>
                  </a:txBody>
                  <a:tcPr marL="68580" marR="68580" marT="0" marB="0"/>
                </a:tc>
                <a:tc>
                  <a:txBody>
                    <a:bodyPr/>
                    <a:lstStyle/>
                    <a:p>
                      <a:pPr algn="just">
                        <a:spcAft>
                          <a:spcPts val="0"/>
                        </a:spcAft>
                      </a:pPr>
                      <a:r>
                        <a:rPr lang="zh-CN" altLang="en-US" sz="1200" kern="1200" dirty="0">
                          <a:solidFill>
                            <a:schemeClr val="tx2"/>
                          </a:solidFill>
                          <a:latin typeface="Nokia Pure Text Light" panose="020B0403020202020204" pitchFamily="34" charset="0"/>
                          <a:cs typeface="+mn-cs"/>
                        </a:rPr>
                        <a:t>每分钟</a:t>
                      </a:r>
                      <a:r>
                        <a:rPr lang="en-US" sz="1200" kern="1200" dirty="0">
                          <a:solidFill>
                            <a:schemeClr val="tx2"/>
                          </a:solidFill>
                          <a:latin typeface="Nokia Pure Text Light" panose="020B0403020202020204" pitchFamily="34" charset="0"/>
                          <a:ea typeface="Nokia Pure Text Light" panose="020B0403020202020204" pitchFamily="34" charset="0"/>
                          <a:cs typeface="+mn-cs"/>
                        </a:rPr>
                        <a:t>6</a:t>
                      </a:r>
                      <a:r>
                        <a:rPr lang="zh-CN" altLang="en-US" sz="1200" kern="1200" dirty="0">
                          <a:solidFill>
                            <a:schemeClr val="tx2"/>
                          </a:solidFill>
                          <a:latin typeface="Nokia Pure Text Light" panose="020B0403020202020204" pitchFamily="34" charset="0"/>
                          <a:cs typeface="+mn-cs"/>
                        </a:rPr>
                        <a:t>帧的传输速率</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extLst>
                  <a:ext uri="{0D108BD9-81ED-4DB2-BD59-A6C34878D82A}">
                    <a16:rowId xmlns:a16="http://schemas.microsoft.com/office/drawing/2014/main" val="3651201756"/>
                  </a:ext>
                </a:extLst>
              </a:tr>
              <a:tr h="216821">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   1min</a:t>
                      </a:r>
                    </a:p>
                  </a:txBody>
                  <a:tcPr marL="68580" marR="68580" marT="0" marB="0"/>
                </a:tc>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6</a:t>
                      </a:r>
                    </a:p>
                  </a:txBody>
                  <a:tcPr marL="68580" marR="68580" marT="0" marB="0"/>
                </a:tc>
                <a:tc>
                  <a:txBody>
                    <a:bodyPr/>
                    <a:lstStyle/>
                    <a:p>
                      <a:pPr algn="just">
                        <a:spcAft>
                          <a:spcPts val="0"/>
                        </a:spcAft>
                      </a:pPr>
                      <a:r>
                        <a:rPr lang="zh-CN" altLang="en-US" sz="1200" kern="1200" dirty="0">
                          <a:solidFill>
                            <a:schemeClr val="tx2"/>
                          </a:solidFill>
                          <a:latin typeface="Nokia Pure Text Light" panose="020B0403020202020204" pitchFamily="34" charset="0"/>
                          <a:cs typeface="+mn-cs"/>
                        </a:rPr>
                        <a:t>每分钟</a:t>
                      </a:r>
                      <a:r>
                        <a:rPr lang="en-US" sz="1200" kern="1200" dirty="0">
                          <a:solidFill>
                            <a:schemeClr val="tx2"/>
                          </a:solidFill>
                          <a:latin typeface="Nokia Pure Text Light" panose="020B0403020202020204" pitchFamily="34" charset="0"/>
                          <a:ea typeface="Nokia Pure Text Light" panose="020B0403020202020204" pitchFamily="34" charset="0"/>
                          <a:cs typeface="+mn-cs"/>
                        </a:rPr>
                        <a:t>1</a:t>
                      </a:r>
                      <a:r>
                        <a:rPr lang="zh-CN" altLang="en-US" sz="1200" kern="1200" dirty="0">
                          <a:solidFill>
                            <a:schemeClr val="tx2"/>
                          </a:solidFill>
                          <a:latin typeface="Nokia Pure Text Light" panose="020B0403020202020204" pitchFamily="34" charset="0"/>
                          <a:cs typeface="+mn-cs"/>
                        </a:rPr>
                        <a:t>帧的传输速率</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extLst>
                  <a:ext uri="{0D108BD9-81ED-4DB2-BD59-A6C34878D82A}">
                    <a16:rowId xmlns:a16="http://schemas.microsoft.com/office/drawing/2014/main" val="3971632525"/>
                  </a:ext>
                </a:extLst>
              </a:tr>
              <a:tr h="216821">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   10min</a:t>
                      </a:r>
                    </a:p>
                  </a:txBody>
                  <a:tcPr marL="68580" marR="68580" marT="0" marB="0"/>
                </a:tc>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7</a:t>
                      </a:r>
                    </a:p>
                  </a:txBody>
                  <a:tcPr marL="68580" marR="68580" marT="0" marB="0"/>
                </a:tc>
                <a:tc>
                  <a:txBody>
                    <a:bodyPr/>
                    <a:lstStyle/>
                    <a:p>
                      <a:pPr algn="just">
                        <a:spcAft>
                          <a:spcPts val="0"/>
                        </a:spcAft>
                      </a:pPr>
                      <a:r>
                        <a:rPr lang="zh-CN" altLang="en-US" sz="1200" kern="1200" dirty="0">
                          <a:solidFill>
                            <a:schemeClr val="tx2"/>
                          </a:solidFill>
                          <a:latin typeface="Nokia Pure Text Light" panose="020B0403020202020204" pitchFamily="34" charset="0"/>
                          <a:cs typeface="+mn-cs"/>
                        </a:rPr>
                        <a:t>每小时</a:t>
                      </a:r>
                      <a:r>
                        <a:rPr lang="en-US" sz="1200" kern="1200" dirty="0">
                          <a:solidFill>
                            <a:schemeClr val="tx2"/>
                          </a:solidFill>
                          <a:latin typeface="Nokia Pure Text Light" panose="020B0403020202020204" pitchFamily="34" charset="0"/>
                          <a:ea typeface="Nokia Pure Text Light" panose="020B0403020202020204" pitchFamily="34" charset="0"/>
                          <a:cs typeface="+mn-cs"/>
                        </a:rPr>
                        <a:t>6</a:t>
                      </a:r>
                      <a:r>
                        <a:rPr lang="zh-CN" altLang="en-US" sz="1200" kern="1200" dirty="0">
                          <a:solidFill>
                            <a:schemeClr val="tx2"/>
                          </a:solidFill>
                          <a:latin typeface="Nokia Pure Text Light" panose="020B0403020202020204" pitchFamily="34" charset="0"/>
                          <a:cs typeface="+mn-cs"/>
                        </a:rPr>
                        <a:t>帧的传输速率</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extLst>
                  <a:ext uri="{0D108BD9-81ED-4DB2-BD59-A6C34878D82A}">
                    <a16:rowId xmlns:a16="http://schemas.microsoft.com/office/drawing/2014/main" val="4033605139"/>
                  </a:ext>
                </a:extLst>
              </a:tr>
              <a:tr h="216821">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   invalid</a:t>
                      </a:r>
                    </a:p>
                  </a:txBody>
                  <a:tcPr marL="68580" marR="68580" marT="0" marB="0"/>
                </a:tc>
                <a:tc>
                  <a:txBody>
                    <a:bodyPr/>
                    <a:lstStyle/>
                    <a:p>
                      <a:pPr algn="just">
                        <a:spcAft>
                          <a:spcPts val="0"/>
                        </a:spcAft>
                      </a:pPr>
                      <a:r>
                        <a:rPr lang="en-US" sz="1200" kern="1200">
                          <a:solidFill>
                            <a:schemeClr val="tx2"/>
                          </a:solidFill>
                          <a:latin typeface="Nokia Pure Text Light" panose="020B0403020202020204" pitchFamily="34" charset="0"/>
                          <a:ea typeface="Nokia Pure Text Light" panose="020B0403020202020204" pitchFamily="34" charset="0"/>
                          <a:cs typeface="+mn-cs"/>
                        </a:rPr>
                        <a:t>0</a:t>
                      </a:r>
                    </a:p>
                  </a:txBody>
                  <a:tcPr marL="68580" marR="68580" marT="0" marB="0"/>
                </a:tc>
                <a:tc>
                  <a:txBody>
                    <a:bodyPr/>
                    <a:lstStyle/>
                    <a:p>
                      <a:pPr algn="just">
                        <a:spcAft>
                          <a:spcPts val="0"/>
                        </a:spcAft>
                      </a:pPr>
                      <a:r>
                        <a:rPr lang="zh-CN" altLang="en-US" sz="1200" kern="1200" dirty="0">
                          <a:solidFill>
                            <a:schemeClr val="tx2"/>
                          </a:solidFill>
                          <a:latin typeface="Nokia Pure Text Light" panose="020B0403020202020204" pitchFamily="34" charset="0"/>
                          <a:cs typeface="+mn-cs"/>
                        </a:rPr>
                        <a:t>无效的值</a:t>
                      </a:r>
                      <a:endParaRPr lang="en-US" sz="1200" kern="1200" dirty="0">
                        <a:solidFill>
                          <a:schemeClr val="tx2"/>
                        </a:solidFill>
                        <a:latin typeface="Nokia Pure Text Light" panose="020B0403020202020204" pitchFamily="34" charset="0"/>
                        <a:ea typeface="Nokia Pure Text Light" panose="020B0403020202020204" pitchFamily="34" charset="0"/>
                        <a:cs typeface="+mn-cs"/>
                      </a:endParaRPr>
                    </a:p>
                  </a:txBody>
                  <a:tcPr marL="68580" marR="68580" marT="0" marB="0"/>
                </a:tc>
                <a:extLst>
                  <a:ext uri="{0D108BD9-81ED-4DB2-BD59-A6C34878D82A}">
                    <a16:rowId xmlns:a16="http://schemas.microsoft.com/office/drawing/2014/main" val="445889620"/>
                  </a:ext>
                </a:extLst>
              </a:tr>
            </a:tbl>
          </a:graphicData>
        </a:graphic>
      </p:graphicFrame>
    </p:spTree>
    <p:extLst>
      <p:ext uri="{BB962C8B-B14F-4D97-AF65-F5344CB8AC3E}">
        <p14:creationId xmlns:p14="http://schemas.microsoft.com/office/powerpoint/2010/main" val="140859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38268"/>
            <a:ext cx="8308800" cy="534012"/>
          </a:xfrm>
        </p:spPr>
        <p:txBody>
          <a:bodyPr/>
          <a:lstStyle/>
          <a:p>
            <a:r>
              <a:rPr lang="zh-CN" altLang="en-US" sz="3600" dirty="0"/>
              <a:t>连通性检测概念</a:t>
            </a:r>
            <a:r>
              <a:rPr lang="en-US" altLang="zh-CN" sz="3600" dirty="0"/>
              <a:t>-</a:t>
            </a:r>
            <a:r>
              <a:rPr lang="zh-CN" altLang="en-US" sz="3600" dirty="0"/>
              <a:t>告警</a:t>
            </a:r>
            <a:r>
              <a:rPr lang="en-US" altLang="zh-CN" sz="3600" dirty="0"/>
              <a:t>1</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graphicFrame>
        <p:nvGraphicFramePr>
          <p:cNvPr id="5" name="Table 4">
            <a:extLst>
              <a:ext uri="{FF2B5EF4-FFF2-40B4-BE49-F238E27FC236}">
                <a16:creationId xmlns:a16="http://schemas.microsoft.com/office/drawing/2014/main" id="{9FA39ECD-3EB9-4DD7-99EC-6F906B5C6FBA}"/>
              </a:ext>
            </a:extLst>
          </p:cNvPr>
          <p:cNvGraphicFramePr>
            <a:graphicFrameLocks noGrp="1"/>
          </p:cNvGraphicFramePr>
          <p:nvPr>
            <p:extLst>
              <p:ext uri="{D42A27DB-BD31-4B8C-83A1-F6EECF244321}">
                <p14:modId xmlns:p14="http://schemas.microsoft.com/office/powerpoint/2010/main" val="168415105"/>
              </p:ext>
            </p:extLst>
          </p:nvPr>
        </p:nvGraphicFramePr>
        <p:xfrm>
          <a:off x="138222" y="1137683"/>
          <a:ext cx="8867555" cy="2540456"/>
        </p:xfrm>
        <a:graphic>
          <a:graphicData uri="http://schemas.openxmlformats.org/drawingml/2006/table">
            <a:tbl>
              <a:tblPr firstRow="1" bandRow="1">
                <a:tableStyleId>{BC89EF96-8CEA-46FF-86C4-4CE0E7609802}</a:tableStyleId>
              </a:tblPr>
              <a:tblGrid>
                <a:gridCol w="1913861">
                  <a:extLst>
                    <a:ext uri="{9D8B030D-6E8A-4147-A177-3AD203B41FA5}">
                      <a16:colId xmlns:a16="http://schemas.microsoft.com/office/drawing/2014/main" val="4176387833"/>
                    </a:ext>
                  </a:extLst>
                </a:gridCol>
                <a:gridCol w="3540641">
                  <a:extLst>
                    <a:ext uri="{9D8B030D-6E8A-4147-A177-3AD203B41FA5}">
                      <a16:colId xmlns:a16="http://schemas.microsoft.com/office/drawing/2014/main" val="2216459899"/>
                    </a:ext>
                  </a:extLst>
                </a:gridCol>
                <a:gridCol w="3413053">
                  <a:extLst>
                    <a:ext uri="{9D8B030D-6E8A-4147-A177-3AD203B41FA5}">
                      <a16:colId xmlns:a16="http://schemas.microsoft.com/office/drawing/2014/main" val="3452967911"/>
                    </a:ext>
                  </a:extLst>
                </a:gridCol>
              </a:tblGrid>
              <a:tr h="361690">
                <a:tc>
                  <a:txBody>
                    <a:bodyPr/>
                    <a:lstStyle/>
                    <a:p>
                      <a:pPr algn="ctr"/>
                      <a:r>
                        <a:rPr lang="zh-CN" altLang="en-US" sz="1400" kern="1200" dirty="0">
                          <a:solidFill>
                            <a:schemeClr val="tx2"/>
                          </a:solidFill>
                          <a:latin typeface="+mn-lt"/>
                          <a:ea typeface="+mn-ea"/>
                          <a:cs typeface="+mn-cs"/>
                        </a:rPr>
                        <a:t>故障</a:t>
                      </a:r>
                      <a:endParaRPr lang="en-US" sz="1400" kern="1200" dirty="0">
                        <a:solidFill>
                          <a:schemeClr val="tx2"/>
                        </a:solidFill>
                        <a:latin typeface="+mn-lt"/>
                        <a:ea typeface="+mn-ea"/>
                        <a:cs typeface="+mn-cs"/>
                      </a:endParaRPr>
                    </a:p>
                  </a:txBody>
                  <a:tcPr/>
                </a:tc>
                <a:tc>
                  <a:txBody>
                    <a:bodyPr/>
                    <a:lstStyle/>
                    <a:p>
                      <a:pPr algn="ctr"/>
                      <a:r>
                        <a:rPr lang="zh-CN" altLang="en-US" sz="1400" kern="1200" dirty="0">
                          <a:solidFill>
                            <a:schemeClr val="tx2"/>
                          </a:solidFill>
                          <a:latin typeface="+mn-lt"/>
                          <a:ea typeface="+mn-ea"/>
                          <a:cs typeface="+mn-cs"/>
                        </a:rPr>
                        <a:t>进入准则</a:t>
                      </a:r>
                      <a:endParaRPr lang="en-US" sz="1400" kern="1200" dirty="0">
                        <a:solidFill>
                          <a:schemeClr val="tx2"/>
                        </a:solidFill>
                        <a:latin typeface="+mn-lt"/>
                        <a:ea typeface="+mn-ea"/>
                        <a:cs typeface="+mn-cs"/>
                      </a:endParaRPr>
                    </a:p>
                  </a:txBody>
                  <a:tcPr/>
                </a:tc>
                <a:tc>
                  <a:txBody>
                    <a:bodyPr/>
                    <a:lstStyle/>
                    <a:p>
                      <a:pPr algn="ctr"/>
                      <a:r>
                        <a:rPr lang="zh-CN" altLang="en-US" sz="1400" kern="1200" dirty="0">
                          <a:solidFill>
                            <a:schemeClr val="tx2"/>
                          </a:solidFill>
                          <a:latin typeface="+mn-lt"/>
                          <a:ea typeface="+mn-ea"/>
                          <a:cs typeface="+mn-cs"/>
                        </a:rPr>
                        <a:t>退出准则</a:t>
                      </a:r>
                      <a:endParaRPr lang="en-US" sz="1400" kern="1200" dirty="0">
                        <a:solidFill>
                          <a:schemeClr val="tx2"/>
                        </a:solidFill>
                        <a:latin typeface="+mn-lt"/>
                        <a:ea typeface="+mn-ea"/>
                        <a:cs typeface="+mn-cs"/>
                      </a:endParaRPr>
                    </a:p>
                  </a:txBody>
                  <a:tcPr/>
                </a:tc>
                <a:extLst>
                  <a:ext uri="{0D108BD9-81ED-4DB2-BD59-A6C34878D82A}">
                    <a16:rowId xmlns:a16="http://schemas.microsoft.com/office/drawing/2014/main" val="2719521042"/>
                  </a:ext>
                </a:extLst>
              </a:tr>
              <a:tr h="624286">
                <a:tc>
                  <a:txBody>
                    <a:bodyPr/>
                    <a:lstStyle/>
                    <a:p>
                      <a:pPr algn="ctr"/>
                      <a:r>
                        <a:rPr lang="en-US" sz="1400" kern="1200" dirty="0">
                          <a:solidFill>
                            <a:schemeClr val="tx2"/>
                          </a:solidFill>
                          <a:latin typeface="+mn-lt"/>
                          <a:ea typeface="+mn-ea"/>
                          <a:cs typeface="+mn-cs"/>
                        </a:rPr>
                        <a:t>LOC</a:t>
                      </a:r>
                    </a:p>
                  </a:txBody>
                  <a:tcPr/>
                </a:tc>
                <a:tc>
                  <a:txBody>
                    <a:bodyPr/>
                    <a:lstStyle/>
                    <a:p>
                      <a:r>
                        <a:rPr lang="en-US" sz="1400" kern="1200" dirty="0">
                          <a:solidFill>
                            <a:schemeClr val="tx2"/>
                          </a:solidFill>
                          <a:latin typeface="+mn-lt"/>
                          <a:ea typeface="+mn-ea"/>
                          <a:cs typeface="+mn-cs"/>
                        </a:rPr>
                        <a:t>3.5</a:t>
                      </a:r>
                      <a:r>
                        <a:rPr lang="zh-CN" altLang="en-US" sz="1400" kern="1200" dirty="0">
                          <a:solidFill>
                            <a:schemeClr val="tx2"/>
                          </a:solidFill>
                          <a:latin typeface="+mn-lt"/>
                          <a:ea typeface="+mn-ea"/>
                          <a:cs typeface="+mn-cs"/>
                        </a:rPr>
                        <a:t>倍检测周期未接收到对端</a:t>
                      </a:r>
                      <a:r>
                        <a:rPr lang="en-US" altLang="zh-CN"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发送的</a:t>
                      </a:r>
                      <a:r>
                        <a:rPr lang="en-US" altLang="zh-CN"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报文</a:t>
                      </a:r>
                      <a:endParaRPr lang="en-US" sz="1400" kern="1200" dirty="0">
                        <a:solidFill>
                          <a:schemeClr val="tx2"/>
                        </a:solidFill>
                        <a:latin typeface="+mn-lt"/>
                        <a:ea typeface="+mn-ea"/>
                        <a:cs typeface="+mn-cs"/>
                      </a:endParaRPr>
                    </a:p>
                  </a:txBody>
                  <a:tcPr/>
                </a:tc>
                <a:tc>
                  <a:txBody>
                    <a:bodyPr/>
                    <a:lstStyle/>
                    <a:p>
                      <a:r>
                        <a:rPr lang="en-US" altLang="zh-CN" sz="1400" kern="1200" dirty="0">
                          <a:solidFill>
                            <a:schemeClr val="tx2"/>
                          </a:solidFill>
                          <a:latin typeface="+mn-lt"/>
                          <a:ea typeface="+mn-ea"/>
                          <a:cs typeface="+mn-cs"/>
                        </a:rPr>
                        <a:t>3.5</a:t>
                      </a:r>
                      <a:r>
                        <a:rPr lang="zh-CN" altLang="en-US" sz="1400" kern="1200" dirty="0">
                          <a:solidFill>
                            <a:schemeClr val="tx2"/>
                          </a:solidFill>
                          <a:latin typeface="+mn-lt"/>
                          <a:ea typeface="+mn-ea"/>
                          <a:cs typeface="+mn-cs"/>
                        </a:rPr>
                        <a:t>个检测周期内，接收到</a:t>
                      </a:r>
                      <a:r>
                        <a:rPr lang="en-US" sz="1400" kern="1200" dirty="0">
                          <a:solidFill>
                            <a:schemeClr val="tx2"/>
                          </a:solidFill>
                          <a:latin typeface="+mn-lt"/>
                          <a:ea typeface="+mn-ea"/>
                          <a:cs typeface="+mn-cs"/>
                        </a:rPr>
                        <a:t>n </a:t>
                      </a:r>
                      <a:r>
                        <a:rPr lang="zh-CN" altLang="en-US" sz="1400" kern="1200" dirty="0">
                          <a:solidFill>
                            <a:schemeClr val="tx2"/>
                          </a:solidFill>
                          <a:latin typeface="+mn-lt"/>
                          <a:ea typeface="+mn-ea"/>
                          <a:cs typeface="+mn-cs"/>
                        </a:rPr>
                        <a:t>个</a:t>
                      </a:r>
                      <a:r>
                        <a:rPr lang="en-US"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帧，在此 </a:t>
                      </a:r>
                      <a:r>
                        <a:rPr lang="en-US" altLang="zh-CN" sz="1400" kern="1200" dirty="0">
                          <a:solidFill>
                            <a:schemeClr val="tx2"/>
                          </a:solidFill>
                          <a:latin typeface="+mn-lt"/>
                          <a:ea typeface="+mn-ea"/>
                          <a:cs typeface="+mn-cs"/>
                        </a:rPr>
                        <a:t>3 </a:t>
                      </a:r>
                      <a:r>
                        <a:rPr lang="zh-CN" altLang="en-US" sz="1400" kern="1200" dirty="0">
                          <a:solidFill>
                            <a:schemeClr val="tx2"/>
                          </a:solidFill>
                          <a:latin typeface="+mn-lt"/>
                          <a:ea typeface="+mn-ea"/>
                          <a:cs typeface="+mn-cs"/>
                        </a:rPr>
                        <a:t>≤ </a:t>
                      </a:r>
                      <a:r>
                        <a:rPr lang="en-US" sz="1400" kern="1200" dirty="0">
                          <a:solidFill>
                            <a:schemeClr val="tx2"/>
                          </a:solidFill>
                          <a:latin typeface="+mn-lt"/>
                          <a:ea typeface="+mn-ea"/>
                          <a:cs typeface="+mn-cs"/>
                        </a:rPr>
                        <a:t>n。</a:t>
                      </a:r>
                    </a:p>
                  </a:txBody>
                  <a:tcPr/>
                </a:tc>
                <a:extLst>
                  <a:ext uri="{0D108BD9-81ED-4DB2-BD59-A6C34878D82A}">
                    <a16:rowId xmlns:a16="http://schemas.microsoft.com/office/drawing/2014/main" val="4086836760"/>
                  </a:ext>
                </a:extLst>
              </a:tr>
              <a:tr h="507435">
                <a:tc>
                  <a:txBody>
                    <a:bodyPr/>
                    <a:lstStyle/>
                    <a:p>
                      <a:pPr algn="ctr"/>
                      <a:r>
                        <a:rPr lang="zh-CN" altLang="en-US" sz="1400" kern="1200" dirty="0">
                          <a:solidFill>
                            <a:schemeClr val="tx2"/>
                          </a:solidFill>
                          <a:latin typeface="+mn-lt"/>
                          <a:ea typeface="+mn-ea"/>
                          <a:cs typeface="+mn-cs"/>
                        </a:rPr>
                        <a:t>错误混入</a:t>
                      </a:r>
                      <a:endParaRPr lang="en-US" altLang="zh-CN" sz="1400" kern="1200" dirty="0">
                        <a:solidFill>
                          <a:schemeClr val="tx2"/>
                        </a:solidFill>
                        <a:latin typeface="+mn-lt"/>
                        <a:ea typeface="+mn-ea"/>
                        <a:cs typeface="+mn-cs"/>
                      </a:endParaRPr>
                    </a:p>
                  </a:txBody>
                  <a:tcPr/>
                </a:tc>
                <a:tc>
                  <a:txBody>
                    <a:bodyPr/>
                    <a:lstStyle/>
                    <a:p>
                      <a:r>
                        <a:rPr lang="en-US"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接收到一个具有正确的</a:t>
                      </a:r>
                      <a:r>
                        <a:rPr lang="en-US" sz="1400" kern="1200" dirty="0">
                          <a:solidFill>
                            <a:schemeClr val="tx2"/>
                          </a:solidFill>
                          <a:latin typeface="+mn-lt"/>
                          <a:ea typeface="+mn-ea"/>
                          <a:cs typeface="+mn-cs"/>
                        </a:rPr>
                        <a:t>MEG</a:t>
                      </a:r>
                      <a:r>
                        <a:rPr lang="zh-CN" altLang="en-US" sz="1400" kern="1200" dirty="0">
                          <a:solidFill>
                            <a:schemeClr val="tx2"/>
                          </a:solidFill>
                          <a:latin typeface="+mn-lt"/>
                          <a:ea typeface="+mn-ea"/>
                          <a:cs typeface="+mn-cs"/>
                        </a:rPr>
                        <a:t>等级但</a:t>
                      </a:r>
                      <a:r>
                        <a:rPr lang="en-US" sz="1400" kern="1200" dirty="0">
                          <a:solidFill>
                            <a:schemeClr val="tx2"/>
                          </a:solidFill>
                          <a:latin typeface="+mn-lt"/>
                          <a:ea typeface="+mn-ea"/>
                          <a:cs typeface="+mn-cs"/>
                        </a:rPr>
                        <a:t>MEG ID</a:t>
                      </a:r>
                      <a:r>
                        <a:rPr lang="zh-CN" altLang="en-US" sz="1400" kern="1200" dirty="0">
                          <a:solidFill>
                            <a:schemeClr val="tx2"/>
                          </a:solidFill>
                          <a:latin typeface="+mn-lt"/>
                          <a:ea typeface="+mn-ea"/>
                          <a:cs typeface="+mn-cs"/>
                        </a:rPr>
                        <a:t>不正确的</a:t>
                      </a:r>
                      <a:r>
                        <a:rPr lang="en-US"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tc>
                  <a:txBody>
                    <a:bodyPr/>
                    <a:lstStyle/>
                    <a:p>
                      <a:r>
                        <a:rPr lang="en-US" altLang="zh-CN" sz="1400" kern="1200" dirty="0">
                          <a:solidFill>
                            <a:schemeClr val="tx2"/>
                          </a:solidFill>
                          <a:latin typeface="+mn-lt"/>
                          <a:ea typeface="+mn-ea"/>
                          <a:cs typeface="+mn-cs"/>
                        </a:rPr>
                        <a:t>3.5</a:t>
                      </a:r>
                      <a:r>
                        <a:rPr lang="zh-CN" altLang="en-US" sz="1400" kern="1200" dirty="0">
                          <a:solidFill>
                            <a:schemeClr val="tx2"/>
                          </a:solidFill>
                          <a:latin typeface="+mn-lt"/>
                          <a:ea typeface="+mn-ea"/>
                          <a:cs typeface="+mn-cs"/>
                        </a:rPr>
                        <a:t>个检测周期内，</a:t>
                      </a:r>
                      <a:r>
                        <a:rPr lang="en-US" altLang="zh-CN"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没有接收到带有不正确</a:t>
                      </a:r>
                      <a:r>
                        <a:rPr lang="en-US" altLang="zh-CN" sz="1400" kern="1200" dirty="0">
                          <a:solidFill>
                            <a:schemeClr val="tx2"/>
                          </a:solidFill>
                          <a:latin typeface="+mn-lt"/>
                          <a:ea typeface="+mn-ea"/>
                          <a:cs typeface="+mn-cs"/>
                        </a:rPr>
                        <a:t>MEG ID</a:t>
                      </a:r>
                      <a:r>
                        <a:rPr lang="zh-CN" altLang="en-US" sz="1400" kern="1200" dirty="0">
                          <a:solidFill>
                            <a:schemeClr val="tx2"/>
                          </a:solidFill>
                          <a:latin typeface="+mn-lt"/>
                          <a:ea typeface="+mn-ea"/>
                          <a:cs typeface="+mn-cs"/>
                        </a:rPr>
                        <a:t>的</a:t>
                      </a:r>
                      <a:r>
                        <a:rPr lang="en-US"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extLst>
                  <a:ext uri="{0D108BD9-81ED-4DB2-BD59-A6C34878D82A}">
                    <a16:rowId xmlns:a16="http://schemas.microsoft.com/office/drawing/2014/main" val="3650814910"/>
                  </a:ext>
                </a:extLst>
              </a:tr>
              <a:tr h="507435">
                <a:tc>
                  <a:txBody>
                    <a:bodyPr/>
                    <a:lstStyle/>
                    <a:p>
                      <a:pPr algn="ctr"/>
                      <a:r>
                        <a:rPr lang="en-US" sz="1400" kern="1200" dirty="0" err="1">
                          <a:solidFill>
                            <a:schemeClr val="tx2"/>
                          </a:solidFill>
                          <a:latin typeface="+mn-lt"/>
                          <a:ea typeface="+mn-ea"/>
                          <a:cs typeface="+mn-cs"/>
                        </a:rPr>
                        <a:t>UnexpectedMEP</a:t>
                      </a:r>
                      <a:endParaRPr lang="en-US" sz="1400" kern="1200" dirty="0">
                        <a:solidFill>
                          <a:schemeClr val="tx2"/>
                        </a:solidFill>
                        <a:latin typeface="+mn-lt"/>
                        <a:ea typeface="+mn-ea"/>
                        <a:cs typeface="+mn-cs"/>
                      </a:endParaRPr>
                    </a:p>
                  </a:txBody>
                  <a:tcPr/>
                </a:tc>
                <a:tc>
                  <a:txBody>
                    <a:bodyPr/>
                    <a:lstStyle/>
                    <a:p>
                      <a:r>
                        <a:rPr lang="en-US"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接收到一个</a:t>
                      </a:r>
                      <a:r>
                        <a:rPr lang="en-US"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帧，具有正确</a:t>
                      </a:r>
                      <a:r>
                        <a:rPr lang="en-US" sz="1400" kern="1200" dirty="0">
                          <a:solidFill>
                            <a:schemeClr val="tx2"/>
                          </a:solidFill>
                          <a:latin typeface="+mn-lt"/>
                          <a:ea typeface="+mn-ea"/>
                          <a:cs typeface="+mn-cs"/>
                        </a:rPr>
                        <a:t>MEG</a:t>
                      </a:r>
                      <a:r>
                        <a:rPr lang="zh-CN" altLang="en-US" sz="1400" kern="1200" dirty="0">
                          <a:solidFill>
                            <a:schemeClr val="tx2"/>
                          </a:solidFill>
                          <a:latin typeface="+mn-lt"/>
                          <a:ea typeface="+mn-ea"/>
                          <a:cs typeface="+mn-cs"/>
                        </a:rPr>
                        <a:t>等级、正确的</a:t>
                      </a:r>
                      <a:r>
                        <a:rPr lang="en-US" sz="1400" kern="1200" dirty="0">
                          <a:solidFill>
                            <a:schemeClr val="tx2"/>
                          </a:solidFill>
                          <a:latin typeface="+mn-lt"/>
                          <a:ea typeface="+mn-ea"/>
                          <a:cs typeface="+mn-cs"/>
                        </a:rPr>
                        <a:t>MEG ID，</a:t>
                      </a:r>
                      <a:r>
                        <a:rPr lang="zh-CN" altLang="en-US" sz="1400" kern="1200" dirty="0">
                          <a:solidFill>
                            <a:schemeClr val="tx2"/>
                          </a:solidFill>
                          <a:latin typeface="+mn-lt"/>
                          <a:ea typeface="+mn-ea"/>
                          <a:cs typeface="+mn-cs"/>
                        </a:rPr>
                        <a:t>但</a:t>
                      </a:r>
                      <a:r>
                        <a:rPr lang="en-US" sz="1400" kern="1200" dirty="0">
                          <a:solidFill>
                            <a:schemeClr val="tx2"/>
                          </a:solidFill>
                          <a:latin typeface="+mn-lt"/>
                          <a:ea typeface="+mn-ea"/>
                          <a:cs typeface="+mn-cs"/>
                        </a:rPr>
                        <a:t>MEP ID</a:t>
                      </a:r>
                      <a:r>
                        <a:rPr lang="zh-CN" altLang="en-US" sz="1400" kern="1200" dirty="0">
                          <a:solidFill>
                            <a:schemeClr val="tx2"/>
                          </a:solidFill>
                          <a:latin typeface="+mn-lt"/>
                          <a:ea typeface="+mn-ea"/>
                          <a:cs typeface="+mn-cs"/>
                        </a:rPr>
                        <a:t>不是所期望的</a:t>
                      </a:r>
                      <a:endParaRPr lang="en-US" sz="1400" kern="1200" dirty="0">
                        <a:solidFill>
                          <a:schemeClr val="tx2"/>
                        </a:solidFill>
                        <a:latin typeface="+mn-lt"/>
                        <a:ea typeface="+mn-ea"/>
                        <a:cs typeface="+mn-cs"/>
                      </a:endParaRPr>
                    </a:p>
                  </a:txBody>
                  <a:tcPr/>
                </a:tc>
                <a:tc>
                  <a:txBody>
                    <a:bodyPr/>
                    <a:lstStyle/>
                    <a:p>
                      <a:r>
                        <a:rPr lang="en-US" altLang="zh-CN" sz="1400" kern="1200" dirty="0">
                          <a:solidFill>
                            <a:schemeClr val="tx2"/>
                          </a:solidFill>
                          <a:latin typeface="+mn-lt"/>
                          <a:ea typeface="+mn-ea"/>
                          <a:cs typeface="+mn-cs"/>
                        </a:rPr>
                        <a:t>3.5</a:t>
                      </a:r>
                      <a:r>
                        <a:rPr lang="zh-CN" altLang="en-US" sz="1400" kern="1200" dirty="0">
                          <a:solidFill>
                            <a:schemeClr val="tx2"/>
                          </a:solidFill>
                          <a:latin typeface="+mn-lt"/>
                          <a:ea typeface="+mn-ea"/>
                          <a:cs typeface="+mn-cs"/>
                        </a:rPr>
                        <a:t>个检测周期内，</a:t>
                      </a:r>
                      <a:r>
                        <a:rPr lang="en-US"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未接收到带有非期望</a:t>
                      </a:r>
                      <a:r>
                        <a:rPr lang="en-US" sz="1400" kern="1200" dirty="0">
                          <a:solidFill>
                            <a:schemeClr val="tx2"/>
                          </a:solidFill>
                          <a:latin typeface="+mn-lt"/>
                          <a:ea typeface="+mn-ea"/>
                          <a:cs typeface="+mn-cs"/>
                        </a:rPr>
                        <a:t>MEP ID</a:t>
                      </a:r>
                      <a:r>
                        <a:rPr lang="zh-CN" altLang="en-US" sz="1400" kern="1200" dirty="0">
                          <a:solidFill>
                            <a:schemeClr val="tx2"/>
                          </a:solidFill>
                          <a:latin typeface="+mn-lt"/>
                          <a:ea typeface="+mn-ea"/>
                          <a:cs typeface="+mn-cs"/>
                        </a:rPr>
                        <a:t>的</a:t>
                      </a:r>
                      <a:r>
                        <a:rPr lang="en-US"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extLst>
                  <a:ext uri="{0D108BD9-81ED-4DB2-BD59-A6C34878D82A}">
                    <a16:rowId xmlns:a16="http://schemas.microsoft.com/office/drawing/2014/main" val="3483584634"/>
                  </a:ext>
                </a:extLst>
              </a:tr>
              <a:tr h="507435">
                <a:tc>
                  <a:txBody>
                    <a:bodyPr/>
                    <a:lstStyle/>
                    <a:p>
                      <a:pPr algn="ctr"/>
                      <a:r>
                        <a:rPr lang="en-US" sz="1400" kern="1200" dirty="0" err="1">
                          <a:solidFill>
                            <a:schemeClr val="tx2"/>
                          </a:solidFill>
                          <a:latin typeface="+mn-lt"/>
                          <a:ea typeface="+mn-ea"/>
                          <a:cs typeface="+mn-cs"/>
                        </a:rPr>
                        <a:t>UnexpectedMEGLevel</a:t>
                      </a:r>
                      <a:endParaRPr lang="en-US" sz="1400" kern="1200" dirty="0">
                        <a:solidFill>
                          <a:schemeClr val="tx2"/>
                        </a:solidFill>
                        <a:latin typeface="+mn-lt"/>
                        <a:ea typeface="+mn-ea"/>
                        <a:cs typeface="+mn-cs"/>
                      </a:endParaRPr>
                    </a:p>
                  </a:txBody>
                  <a:tcPr/>
                </a:tc>
                <a:tc>
                  <a:txBody>
                    <a:bodyPr/>
                    <a:lstStyle/>
                    <a:p>
                      <a:r>
                        <a:rPr lang="en-US" altLang="zh-CN"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接收到带有不正确</a:t>
                      </a:r>
                      <a:r>
                        <a:rPr lang="en-US" altLang="zh-CN" sz="1400" kern="1200" dirty="0">
                          <a:solidFill>
                            <a:schemeClr val="tx2"/>
                          </a:solidFill>
                          <a:latin typeface="+mn-lt"/>
                          <a:ea typeface="+mn-ea"/>
                          <a:cs typeface="+mn-cs"/>
                        </a:rPr>
                        <a:t>MEG</a:t>
                      </a:r>
                      <a:r>
                        <a:rPr lang="zh-CN" altLang="en-US" sz="1400" kern="1200" dirty="0">
                          <a:solidFill>
                            <a:schemeClr val="tx2"/>
                          </a:solidFill>
                          <a:latin typeface="+mn-lt"/>
                          <a:ea typeface="+mn-ea"/>
                          <a:cs typeface="+mn-cs"/>
                        </a:rPr>
                        <a:t>等级的</a:t>
                      </a:r>
                      <a:r>
                        <a:rPr lang="en-US" altLang="zh-CN"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tc>
                  <a:txBody>
                    <a:bodyPr/>
                    <a:lstStyle/>
                    <a:p>
                      <a:r>
                        <a:rPr lang="en-US" altLang="zh-CN" sz="1400" kern="1200" dirty="0">
                          <a:solidFill>
                            <a:schemeClr val="tx2"/>
                          </a:solidFill>
                          <a:latin typeface="+mn-lt"/>
                          <a:ea typeface="+mn-ea"/>
                          <a:cs typeface="+mn-cs"/>
                        </a:rPr>
                        <a:t>3.5</a:t>
                      </a:r>
                      <a:r>
                        <a:rPr lang="zh-CN" altLang="en-US" sz="1400" kern="1200" dirty="0">
                          <a:solidFill>
                            <a:schemeClr val="tx2"/>
                          </a:solidFill>
                          <a:latin typeface="+mn-lt"/>
                          <a:ea typeface="+mn-ea"/>
                          <a:cs typeface="+mn-cs"/>
                        </a:rPr>
                        <a:t>个检测周期内，</a:t>
                      </a:r>
                      <a:r>
                        <a:rPr lang="en-US" altLang="zh-CN"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未接收到带有不正确</a:t>
                      </a:r>
                      <a:r>
                        <a:rPr lang="en-US" altLang="zh-CN" sz="1400" kern="1200" dirty="0">
                          <a:solidFill>
                            <a:schemeClr val="tx2"/>
                          </a:solidFill>
                          <a:latin typeface="+mn-lt"/>
                          <a:ea typeface="+mn-ea"/>
                          <a:cs typeface="+mn-cs"/>
                        </a:rPr>
                        <a:t>MEG</a:t>
                      </a:r>
                      <a:r>
                        <a:rPr lang="zh-CN" altLang="en-US" sz="1400" kern="1200" dirty="0">
                          <a:solidFill>
                            <a:schemeClr val="tx2"/>
                          </a:solidFill>
                          <a:latin typeface="+mn-lt"/>
                          <a:ea typeface="+mn-ea"/>
                          <a:cs typeface="+mn-cs"/>
                        </a:rPr>
                        <a:t>等级的</a:t>
                      </a:r>
                      <a:r>
                        <a:rPr lang="en-US"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extLst>
                  <a:ext uri="{0D108BD9-81ED-4DB2-BD59-A6C34878D82A}">
                    <a16:rowId xmlns:a16="http://schemas.microsoft.com/office/drawing/2014/main" val="99163794"/>
                  </a:ext>
                </a:extLst>
              </a:tr>
            </a:tbl>
          </a:graphicData>
        </a:graphic>
      </p:graphicFrame>
    </p:spTree>
    <p:extLst>
      <p:ext uri="{BB962C8B-B14F-4D97-AF65-F5344CB8AC3E}">
        <p14:creationId xmlns:p14="http://schemas.microsoft.com/office/powerpoint/2010/main" val="196414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zh-CN" altLang="en-US" sz="3600" dirty="0"/>
              <a:t>连通性检测概念</a:t>
            </a:r>
            <a:r>
              <a:rPr lang="en-US" altLang="zh-CN" sz="3600" dirty="0"/>
              <a:t>-</a:t>
            </a:r>
            <a:r>
              <a:rPr lang="zh-CN" altLang="en-US" sz="3600" dirty="0"/>
              <a:t>告警</a:t>
            </a:r>
            <a:r>
              <a:rPr lang="en-US" altLang="zh-CN" sz="3600" dirty="0"/>
              <a:t>2</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graphicFrame>
        <p:nvGraphicFramePr>
          <p:cNvPr id="5" name="Table 4">
            <a:extLst>
              <a:ext uri="{FF2B5EF4-FFF2-40B4-BE49-F238E27FC236}">
                <a16:creationId xmlns:a16="http://schemas.microsoft.com/office/drawing/2014/main" id="{9FA39ECD-3EB9-4DD7-99EC-6F906B5C6FBA}"/>
              </a:ext>
            </a:extLst>
          </p:cNvPr>
          <p:cNvGraphicFramePr>
            <a:graphicFrameLocks noGrp="1"/>
          </p:cNvGraphicFramePr>
          <p:nvPr>
            <p:extLst>
              <p:ext uri="{D42A27DB-BD31-4B8C-83A1-F6EECF244321}">
                <p14:modId xmlns:p14="http://schemas.microsoft.com/office/powerpoint/2010/main" val="3365520532"/>
              </p:ext>
            </p:extLst>
          </p:nvPr>
        </p:nvGraphicFramePr>
        <p:xfrm>
          <a:off x="138222" y="1265274"/>
          <a:ext cx="8867555" cy="2480495"/>
        </p:xfrm>
        <a:graphic>
          <a:graphicData uri="http://schemas.openxmlformats.org/drawingml/2006/table">
            <a:tbl>
              <a:tblPr firstRow="1" bandRow="1">
                <a:tableStyleId>{BC89EF96-8CEA-46FF-86C4-4CE0E7609802}</a:tableStyleId>
              </a:tblPr>
              <a:tblGrid>
                <a:gridCol w="1669312">
                  <a:extLst>
                    <a:ext uri="{9D8B030D-6E8A-4147-A177-3AD203B41FA5}">
                      <a16:colId xmlns:a16="http://schemas.microsoft.com/office/drawing/2014/main" val="4176387833"/>
                    </a:ext>
                  </a:extLst>
                </a:gridCol>
                <a:gridCol w="3411278">
                  <a:extLst>
                    <a:ext uri="{9D8B030D-6E8A-4147-A177-3AD203B41FA5}">
                      <a16:colId xmlns:a16="http://schemas.microsoft.com/office/drawing/2014/main" val="2216459899"/>
                    </a:ext>
                  </a:extLst>
                </a:gridCol>
                <a:gridCol w="3786965">
                  <a:extLst>
                    <a:ext uri="{9D8B030D-6E8A-4147-A177-3AD203B41FA5}">
                      <a16:colId xmlns:a16="http://schemas.microsoft.com/office/drawing/2014/main" val="3452967911"/>
                    </a:ext>
                  </a:extLst>
                </a:gridCol>
              </a:tblGrid>
              <a:tr h="361690">
                <a:tc>
                  <a:txBody>
                    <a:bodyPr/>
                    <a:lstStyle/>
                    <a:p>
                      <a:pPr algn="ctr"/>
                      <a:r>
                        <a:rPr lang="zh-CN" altLang="en-US" sz="1400" kern="1200" dirty="0">
                          <a:solidFill>
                            <a:schemeClr val="tx2"/>
                          </a:solidFill>
                          <a:latin typeface="+mn-lt"/>
                          <a:ea typeface="+mn-ea"/>
                          <a:cs typeface="+mn-cs"/>
                        </a:rPr>
                        <a:t>故障</a:t>
                      </a:r>
                      <a:endParaRPr lang="en-US" sz="1400" kern="1200" dirty="0">
                        <a:solidFill>
                          <a:schemeClr val="tx2"/>
                        </a:solidFill>
                        <a:latin typeface="+mn-lt"/>
                        <a:ea typeface="+mn-ea"/>
                        <a:cs typeface="+mn-cs"/>
                      </a:endParaRPr>
                    </a:p>
                  </a:txBody>
                  <a:tcPr/>
                </a:tc>
                <a:tc>
                  <a:txBody>
                    <a:bodyPr/>
                    <a:lstStyle/>
                    <a:p>
                      <a:pPr algn="ctr"/>
                      <a:r>
                        <a:rPr lang="zh-CN" altLang="en-US" sz="1400" kern="1200" dirty="0">
                          <a:solidFill>
                            <a:schemeClr val="tx2"/>
                          </a:solidFill>
                          <a:latin typeface="+mn-lt"/>
                          <a:ea typeface="+mn-ea"/>
                          <a:cs typeface="+mn-cs"/>
                        </a:rPr>
                        <a:t>进入准则</a:t>
                      </a:r>
                      <a:endParaRPr lang="en-US" sz="1400" kern="1200" dirty="0">
                        <a:solidFill>
                          <a:schemeClr val="tx2"/>
                        </a:solidFill>
                        <a:latin typeface="+mn-lt"/>
                        <a:ea typeface="+mn-ea"/>
                        <a:cs typeface="+mn-cs"/>
                      </a:endParaRPr>
                    </a:p>
                  </a:txBody>
                  <a:tcPr/>
                </a:tc>
                <a:tc>
                  <a:txBody>
                    <a:bodyPr/>
                    <a:lstStyle/>
                    <a:p>
                      <a:pPr algn="ctr"/>
                      <a:r>
                        <a:rPr lang="zh-CN" altLang="en-US" sz="1400" kern="1200" dirty="0">
                          <a:solidFill>
                            <a:schemeClr val="tx2"/>
                          </a:solidFill>
                          <a:latin typeface="+mn-lt"/>
                          <a:ea typeface="+mn-ea"/>
                          <a:cs typeface="+mn-cs"/>
                        </a:rPr>
                        <a:t>退出准则</a:t>
                      </a:r>
                      <a:endParaRPr lang="en-US" sz="1400" kern="1200" dirty="0">
                        <a:solidFill>
                          <a:schemeClr val="tx2"/>
                        </a:solidFill>
                        <a:latin typeface="+mn-lt"/>
                        <a:ea typeface="+mn-ea"/>
                        <a:cs typeface="+mn-cs"/>
                      </a:endParaRPr>
                    </a:p>
                  </a:txBody>
                  <a:tcPr/>
                </a:tc>
                <a:extLst>
                  <a:ext uri="{0D108BD9-81ED-4DB2-BD59-A6C34878D82A}">
                    <a16:rowId xmlns:a16="http://schemas.microsoft.com/office/drawing/2014/main" val="2719521042"/>
                  </a:ext>
                </a:extLst>
              </a:tr>
              <a:tr h="716379">
                <a:tc>
                  <a:txBody>
                    <a:bodyPr/>
                    <a:lstStyle/>
                    <a:p>
                      <a:r>
                        <a:rPr lang="en-US" sz="1400" kern="1200" dirty="0" err="1">
                          <a:solidFill>
                            <a:schemeClr val="tx2"/>
                          </a:solidFill>
                          <a:latin typeface="+mn-lt"/>
                          <a:ea typeface="+mn-ea"/>
                          <a:cs typeface="+mn-cs"/>
                        </a:rPr>
                        <a:t>UnexpectedPeriod</a:t>
                      </a:r>
                      <a:endParaRPr lang="en-US" sz="1400" kern="1200" dirty="0">
                        <a:solidFill>
                          <a:schemeClr val="tx2"/>
                        </a:solidFill>
                        <a:latin typeface="+mn-lt"/>
                        <a:ea typeface="+mn-ea"/>
                        <a:cs typeface="+mn-cs"/>
                      </a:endParaRPr>
                    </a:p>
                  </a:txBody>
                  <a:tcPr/>
                </a:tc>
                <a:tc>
                  <a:txBody>
                    <a:bodyPr/>
                    <a:lstStyle/>
                    <a:p>
                      <a:r>
                        <a:rPr lang="en-US" altLang="zh-CN"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接收到具有正确的</a:t>
                      </a:r>
                      <a:r>
                        <a:rPr lang="en-US" sz="1400" kern="1200" dirty="0">
                          <a:solidFill>
                            <a:schemeClr val="tx2"/>
                          </a:solidFill>
                          <a:latin typeface="+mn-lt"/>
                          <a:ea typeface="+mn-ea"/>
                          <a:cs typeface="+mn-cs"/>
                        </a:rPr>
                        <a:t>MEG </a:t>
                      </a:r>
                      <a:r>
                        <a:rPr lang="zh-CN" altLang="en-US" sz="1400" kern="1200" dirty="0">
                          <a:solidFill>
                            <a:schemeClr val="tx2"/>
                          </a:solidFill>
                          <a:latin typeface="+mn-lt"/>
                          <a:ea typeface="+mn-ea"/>
                          <a:cs typeface="+mn-cs"/>
                        </a:rPr>
                        <a:t>等级、</a:t>
                      </a:r>
                      <a:r>
                        <a:rPr lang="en-US" sz="1400" kern="1200" dirty="0">
                          <a:solidFill>
                            <a:schemeClr val="tx2"/>
                          </a:solidFill>
                          <a:latin typeface="+mn-lt"/>
                          <a:ea typeface="+mn-ea"/>
                          <a:cs typeface="+mn-cs"/>
                        </a:rPr>
                        <a:t>MEG ID </a:t>
                      </a:r>
                      <a:r>
                        <a:rPr lang="zh-CN" altLang="en-US" sz="1400" kern="1200" dirty="0">
                          <a:solidFill>
                            <a:schemeClr val="tx2"/>
                          </a:solidFill>
                          <a:latin typeface="+mn-lt"/>
                          <a:ea typeface="+mn-ea"/>
                          <a:cs typeface="+mn-cs"/>
                        </a:rPr>
                        <a:t>和</a:t>
                      </a:r>
                      <a:r>
                        <a:rPr lang="en-US" altLang="zh-CN" sz="1400" kern="1200" dirty="0">
                          <a:solidFill>
                            <a:schemeClr val="tx2"/>
                          </a:solidFill>
                          <a:latin typeface="+mn-lt"/>
                          <a:ea typeface="+mn-ea"/>
                          <a:cs typeface="+mn-cs"/>
                        </a:rPr>
                        <a:t>MEP ID</a:t>
                      </a:r>
                      <a:r>
                        <a:rPr lang="zh-CN" altLang="en-US" sz="1400" kern="1200" dirty="0">
                          <a:solidFill>
                            <a:schemeClr val="tx2"/>
                          </a:solidFill>
                          <a:latin typeface="+mn-lt"/>
                          <a:ea typeface="+mn-ea"/>
                          <a:cs typeface="+mn-cs"/>
                        </a:rPr>
                        <a:t>，但周期字段不同于</a:t>
                      </a:r>
                      <a:r>
                        <a:rPr lang="en-US" altLang="zh-CN"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自身的传输周期的</a:t>
                      </a:r>
                      <a:r>
                        <a:rPr lang="en-US" altLang="zh-CN"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tc>
                  <a:txBody>
                    <a:bodyPr/>
                    <a:lstStyle/>
                    <a:p>
                      <a:r>
                        <a:rPr lang="en-US" altLang="zh-CN" sz="1400" kern="1200" dirty="0">
                          <a:solidFill>
                            <a:schemeClr val="tx2"/>
                          </a:solidFill>
                          <a:latin typeface="+mn-lt"/>
                          <a:ea typeface="+mn-ea"/>
                          <a:cs typeface="+mn-cs"/>
                        </a:rPr>
                        <a:t>3.5</a:t>
                      </a:r>
                      <a:r>
                        <a:rPr lang="zh-CN" altLang="en-US" sz="1400" kern="1200" dirty="0">
                          <a:solidFill>
                            <a:schemeClr val="tx2"/>
                          </a:solidFill>
                          <a:latin typeface="+mn-lt"/>
                          <a:ea typeface="+mn-ea"/>
                          <a:cs typeface="+mn-cs"/>
                        </a:rPr>
                        <a:t>个检测周期内，</a:t>
                      </a:r>
                      <a:r>
                        <a:rPr lang="en-US" altLang="zh-CN"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未接收到带有不正确周期字段数值的</a:t>
                      </a:r>
                      <a:r>
                        <a:rPr lang="en-US"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extLst>
                  <a:ext uri="{0D108BD9-81ED-4DB2-BD59-A6C34878D82A}">
                    <a16:rowId xmlns:a16="http://schemas.microsoft.com/office/drawing/2014/main" val="2623737771"/>
                  </a:ext>
                </a:extLst>
              </a:tr>
              <a:tr h="361690">
                <a:tc>
                  <a:txBody>
                    <a:bodyPr/>
                    <a:lstStyle/>
                    <a:p>
                      <a:pPr algn="ctr"/>
                      <a:r>
                        <a:rPr lang="en-US" sz="1400" kern="1200" dirty="0">
                          <a:solidFill>
                            <a:schemeClr val="tx2"/>
                          </a:solidFill>
                          <a:latin typeface="+mn-lt"/>
                          <a:ea typeface="+mn-ea"/>
                          <a:cs typeface="+mn-cs"/>
                        </a:rPr>
                        <a:t>RDI</a:t>
                      </a:r>
                    </a:p>
                  </a:txBody>
                  <a:tcPr/>
                </a:tc>
                <a:tc>
                  <a:txBody>
                    <a:bodyPr/>
                    <a:lstStyle/>
                    <a:p>
                      <a:r>
                        <a:rPr lang="en-US" altLang="zh-CN"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接收到</a:t>
                      </a:r>
                      <a:r>
                        <a:rPr lang="en-US" altLang="zh-CN" sz="1400" kern="1200" dirty="0">
                          <a:solidFill>
                            <a:schemeClr val="tx2"/>
                          </a:solidFill>
                          <a:latin typeface="+mn-lt"/>
                          <a:ea typeface="+mn-ea"/>
                          <a:cs typeface="+mn-cs"/>
                        </a:rPr>
                        <a:t>RDI</a:t>
                      </a:r>
                      <a:r>
                        <a:rPr lang="zh-CN" altLang="en-US" sz="1400" kern="1200" dirty="0">
                          <a:solidFill>
                            <a:schemeClr val="tx2"/>
                          </a:solidFill>
                          <a:latin typeface="+mn-lt"/>
                          <a:ea typeface="+mn-ea"/>
                          <a:cs typeface="+mn-cs"/>
                        </a:rPr>
                        <a:t>字段被设置的</a:t>
                      </a:r>
                      <a:r>
                        <a:rPr lang="en-US" altLang="zh-CN"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tc>
                  <a:txBody>
                    <a:bodyPr/>
                    <a:lstStyle/>
                    <a:p>
                      <a:r>
                        <a:rPr lang="en-US"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接收到</a:t>
                      </a:r>
                      <a:r>
                        <a:rPr lang="en-US" sz="1400" kern="1200" dirty="0">
                          <a:solidFill>
                            <a:schemeClr val="tx2"/>
                          </a:solidFill>
                          <a:latin typeface="+mn-lt"/>
                          <a:ea typeface="+mn-ea"/>
                          <a:cs typeface="+mn-cs"/>
                        </a:rPr>
                        <a:t>RDI</a:t>
                      </a:r>
                      <a:r>
                        <a:rPr lang="zh-CN" altLang="en-US" sz="1400" kern="1200" dirty="0">
                          <a:solidFill>
                            <a:schemeClr val="tx2"/>
                          </a:solidFill>
                          <a:latin typeface="+mn-lt"/>
                          <a:ea typeface="+mn-ea"/>
                          <a:cs typeface="+mn-cs"/>
                        </a:rPr>
                        <a:t>字段被清除的</a:t>
                      </a:r>
                      <a:r>
                        <a:rPr lang="en-US" sz="1400" kern="1200" dirty="0">
                          <a:solidFill>
                            <a:schemeClr val="tx2"/>
                          </a:solidFill>
                          <a:latin typeface="+mn-lt"/>
                          <a:ea typeface="+mn-ea"/>
                          <a:cs typeface="+mn-cs"/>
                        </a:rPr>
                        <a:t>CCM</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extLst>
                  <a:ext uri="{0D108BD9-81ED-4DB2-BD59-A6C34878D82A}">
                    <a16:rowId xmlns:a16="http://schemas.microsoft.com/office/drawing/2014/main" val="2072983434"/>
                  </a:ext>
                </a:extLst>
              </a:tr>
              <a:tr h="507435">
                <a:tc>
                  <a:txBody>
                    <a:bodyPr/>
                    <a:lstStyle/>
                    <a:p>
                      <a:pPr algn="ctr"/>
                      <a:r>
                        <a:rPr lang="en-US" sz="1400" kern="1200" dirty="0">
                          <a:solidFill>
                            <a:schemeClr val="tx2"/>
                          </a:solidFill>
                          <a:latin typeface="+mn-lt"/>
                          <a:ea typeface="+mn-ea"/>
                          <a:cs typeface="+mn-cs"/>
                        </a:rPr>
                        <a:t>AIS</a:t>
                      </a:r>
                    </a:p>
                  </a:txBody>
                  <a:tcPr/>
                </a:tc>
                <a:tc>
                  <a:txBody>
                    <a:bodyPr/>
                    <a:lstStyle/>
                    <a:p>
                      <a:r>
                        <a:rPr lang="en-US" altLang="zh-CN"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接收到一个</a:t>
                      </a:r>
                      <a:r>
                        <a:rPr lang="en-US" altLang="zh-CN" sz="1400" kern="1200" dirty="0">
                          <a:solidFill>
                            <a:schemeClr val="tx2"/>
                          </a:solidFill>
                          <a:latin typeface="+mn-lt"/>
                          <a:ea typeface="+mn-ea"/>
                          <a:cs typeface="+mn-cs"/>
                        </a:rPr>
                        <a:t>AIS</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tc>
                  <a:txBody>
                    <a:bodyPr/>
                    <a:lstStyle/>
                    <a:p>
                      <a:r>
                        <a:rPr lang="en-US" altLang="zh-CN" sz="1400" kern="1200" dirty="0">
                          <a:solidFill>
                            <a:schemeClr val="tx2"/>
                          </a:solidFill>
                          <a:latin typeface="+mn-lt"/>
                          <a:ea typeface="+mn-ea"/>
                          <a:cs typeface="+mn-cs"/>
                        </a:rPr>
                        <a:t>3.5</a:t>
                      </a:r>
                      <a:r>
                        <a:rPr lang="zh-CN" altLang="en-US" sz="1400" kern="1200" dirty="0">
                          <a:solidFill>
                            <a:schemeClr val="tx2"/>
                          </a:solidFill>
                          <a:latin typeface="+mn-lt"/>
                          <a:ea typeface="+mn-ea"/>
                          <a:cs typeface="+mn-cs"/>
                        </a:rPr>
                        <a:t>个检测周期内，</a:t>
                      </a:r>
                      <a:r>
                        <a:rPr lang="en-US" altLang="zh-CN" sz="1400" kern="1200" dirty="0">
                          <a:solidFill>
                            <a:schemeClr val="tx2"/>
                          </a:solidFill>
                          <a:latin typeface="+mn-lt"/>
                          <a:ea typeface="+mn-ea"/>
                          <a:cs typeface="+mn-cs"/>
                        </a:rPr>
                        <a:t>MEP </a:t>
                      </a:r>
                      <a:r>
                        <a:rPr lang="zh-CN" altLang="en-US" sz="1400" kern="1200" dirty="0">
                          <a:solidFill>
                            <a:schemeClr val="tx2"/>
                          </a:solidFill>
                          <a:latin typeface="+mn-lt"/>
                          <a:ea typeface="+mn-ea"/>
                          <a:cs typeface="+mn-cs"/>
                        </a:rPr>
                        <a:t>未接收到</a:t>
                      </a:r>
                      <a:r>
                        <a:rPr lang="en-US" altLang="zh-CN" sz="1400" kern="1200" dirty="0">
                          <a:solidFill>
                            <a:schemeClr val="tx2"/>
                          </a:solidFill>
                          <a:latin typeface="+mn-lt"/>
                          <a:ea typeface="+mn-ea"/>
                          <a:cs typeface="+mn-cs"/>
                        </a:rPr>
                        <a:t>AIS </a:t>
                      </a:r>
                      <a:r>
                        <a:rPr lang="zh-CN" altLang="en-US" sz="1400" kern="1200" dirty="0">
                          <a:solidFill>
                            <a:schemeClr val="tx2"/>
                          </a:solidFill>
                          <a:latin typeface="+mn-lt"/>
                          <a:ea typeface="+mn-ea"/>
                          <a:cs typeface="+mn-cs"/>
                        </a:rPr>
                        <a:t>帧，或者在使用</a:t>
                      </a:r>
                      <a:r>
                        <a:rPr lang="en-US" sz="1400" kern="1200" dirty="0">
                          <a:solidFill>
                            <a:schemeClr val="tx2"/>
                          </a:solidFill>
                          <a:latin typeface="+mn-lt"/>
                          <a:ea typeface="+mn-ea"/>
                          <a:cs typeface="+mn-cs"/>
                        </a:rPr>
                        <a:t>ETH-CC</a:t>
                      </a:r>
                      <a:r>
                        <a:rPr lang="zh-CN" altLang="en-US" sz="1400" kern="1200" dirty="0">
                          <a:solidFill>
                            <a:schemeClr val="tx2"/>
                          </a:solidFill>
                          <a:latin typeface="+mn-lt"/>
                          <a:ea typeface="+mn-ea"/>
                          <a:cs typeface="+mn-cs"/>
                        </a:rPr>
                        <a:t>时，</a:t>
                      </a:r>
                      <a:r>
                        <a:rPr lang="en-US"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清除</a:t>
                      </a:r>
                      <a:r>
                        <a:rPr lang="en-US" sz="1400" kern="1200" dirty="0">
                          <a:solidFill>
                            <a:schemeClr val="tx2"/>
                          </a:solidFill>
                          <a:latin typeface="+mn-lt"/>
                          <a:ea typeface="+mn-ea"/>
                          <a:cs typeface="+mn-cs"/>
                        </a:rPr>
                        <a:t>LOC</a:t>
                      </a:r>
                      <a:r>
                        <a:rPr lang="zh-CN" altLang="en-US" sz="1400" kern="1200" dirty="0">
                          <a:solidFill>
                            <a:schemeClr val="tx2"/>
                          </a:solidFill>
                          <a:latin typeface="+mn-lt"/>
                          <a:ea typeface="+mn-ea"/>
                          <a:cs typeface="+mn-cs"/>
                        </a:rPr>
                        <a:t>故障时。</a:t>
                      </a:r>
                      <a:endParaRPr lang="en-US" sz="1400" kern="1200" dirty="0">
                        <a:solidFill>
                          <a:schemeClr val="tx2"/>
                        </a:solidFill>
                        <a:latin typeface="+mn-lt"/>
                        <a:ea typeface="+mn-ea"/>
                        <a:cs typeface="+mn-cs"/>
                      </a:endParaRPr>
                    </a:p>
                  </a:txBody>
                  <a:tcPr/>
                </a:tc>
                <a:extLst>
                  <a:ext uri="{0D108BD9-81ED-4DB2-BD59-A6C34878D82A}">
                    <a16:rowId xmlns:a16="http://schemas.microsoft.com/office/drawing/2014/main" val="1471507784"/>
                  </a:ext>
                </a:extLst>
              </a:tr>
              <a:tr h="507435">
                <a:tc>
                  <a:txBody>
                    <a:bodyPr/>
                    <a:lstStyle/>
                    <a:p>
                      <a:pPr algn="ctr"/>
                      <a:r>
                        <a:rPr lang="en-US" sz="1400" kern="1200" dirty="0">
                          <a:solidFill>
                            <a:schemeClr val="tx2"/>
                          </a:solidFill>
                          <a:latin typeface="+mn-lt"/>
                          <a:ea typeface="+mn-ea"/>
                          <a:cs typeface="+mn-cs"/>
                        </a:rPr>
                        <a:t>LCK</a:t>
                      </a:r>
                    </a:p>
                  </a:txBody>
                  <a:tcPr/>
                </a:tc>
                <a:tc>
                  <a:txBody>
                    <a:bodyPr/>
                    <a:lstStyle/>
                    <a:p>
                      <a:r>
                        <a:rPr lang="en-US"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接收到</a:t>
                      </a:r>
                      <a:r>
                        <a:rPr lang="en-US" sz="1400" kern="1200" dirty="0">
                          <a:solidFill>
                            <a:schemeClr val="tx2"/>
                          </a:solidFill>
                          <a:latin typeface="+mn-lt"/>
                          <a:ea typeface="+mn-ea"/>
                          <a:cs typeface="+mn-cs"/>
                        </a:rPr>
                        <a:t>LCK</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tc>
                  <a:txBody>
                    <a:bodyPr/>
                    <a:lstStyle/>
                    <a:p>
                      <a:r>
                        <a:rPr lang="en-US" altLang="zh-CN" sz="1400" kern="1200" dirty="0">
                          <a:solidFill>
                            <a:schemeClr val="tx2"/>
                          </a:solidFill>
                          <a:latin typeface="+mn-lt"/>
                          <a:ea typeface="+mn-ea"/>
                          <a:cs typeface="+mn-cs"/>
                        </a:rPr>
                        <a:t>3.5</a:t>
                      </a:r>
                      <a:r>
                        <a:rPr lang="zh-CN" altLang="en-US" sz="1400" kern="1200" dirty="0">
                          <a:solidFill>
                            <a:schemeClr val="tx2"/>
                          </a:solidFill>
                          <a:latin typeface="+mn-lt"/>
                          <a:ea typeface="+mn-ea"/>
                          <a:cs typeface="+mn-cs"/>
                        </a:rPr>
                        <a:t>个检测周期内，</a:t>
                      </a:r>
                      <a:r>
                        <a:rPr lang="en-US" sz="1400" kern="1200" dirty="0">
                          <a:solidFill>
                            <a:schemeClr val="tx2"/>
                          </a:solidFill>
                          <a:latin typeface="+mn-lt"/>
                          <a:ea typeface="+mn-ea"/>
                          <a:cs typeface="+mn-cs"/>
                        </a:rPr>
                        <a:t>MEP</a:t>
                      </a:r>
                      <a:r>
                        <a:rPr lang="zh-CN" altLang="en-US" sz="1400" kern="1200" dirty="0">
                          <a:solidFill>
                            <a:schemeClr val="tx2"/>
                          </a:solidFill>
                          <a:latin typeface="+mn-lt"/>
                          <a:ea typeface="+mn-ea"/>
                          <a:cs typeface="+mn-cs"/>
                        </a:rPr>
                        <a:t>未接收到</a:t>
                      </a:r>
                      <a:r>
                        <a:rPr lang="en-US" sz="1400" kern="1200" dirty="0">
                          <a:solidFill>
                            <a:schemeClr val="tx2"/>
                          </a:solidFill>
                          <a:latin typeface="+mn-lt"/>
                          <a:ea typeface="+mn-ea"/>
                          <a:cs typeface="+mn-cs"/>
                        </a:rPr>
                        <a:t>LCK</a:t>
                      </a:r>
                      <a:r>
                        <a:rPr lang="zh-CN" altLang="en-US" sz="1400" kern="1200" dirty="0">
                          <a:solidFill>
                            <a:schemeClr val="tx2"/>
                          </a:solidFill>
                          <a:latin typeface="+mn-lt"/>
                          <a:ea typeface="+mn-ea"/>
                          <a:cs typeface="+mn-cs"/>
                        </a:rPr>
                        <a:t>帧</a:t>
                      </a:r>
                      <a:endParaRPr lang="en-US" sz="1400" kern="1200" dirty="0">
                        <a:solidFill>
                          <a:schemeClr val="tx2"/>
                        </a:solidFill>
                        <a:latin typeface="+mn-lt"/>
                        <a:ea typeface="+mn-ea"/>
                        <a:cs typeface="+mn-cs"/>
                      </a:endParaRPr>
                    </a:p>
                  </a:txBody>
                  <a:tcPr/>
                </a:tc>
                <a:extLst>
                  <a:ext uri="{0D108BD9-81ED-4DB2-BD59-A6C34878D82A}">
                    <a16:rowId xmlns:a16="http://schemas.microsoft.com/office/drawing/2014/main" val="1832285759"/>
                  </a:ext>
                </a:extLst>
              </a:tr>
            </a:tbl>
          </a:graphicData>
        </a:graphic>
      </p:graphicFrame>
    </p:spTree>
    <p:extLst>
      <p:ext uri="{BB962C8B-B14F-4D97-AF65-F5344CB8AC3E}">
        <p14:creationId xmlns:p14="http://schemas.microsoft.com/office/powerpoint/2010/main" val="301469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latin typeface="微软雅黑" panose="020B0503020204020204" pitchFamily="34" charset="-122"/>
                <a:ea typeface="微软雅黑" panose="020B0503020204020204" pitchFamily="34" charset="-122"/>
              </a:rPr>
              <a:t>以太网环回</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追踪</a:t>
            </a:r>
            <a:endParaRPr lang="en-US" dirty="0">
              <a:latin typeface="微软雅黑" panose="020B0503020204020204" pitchFamily="34" charset="-122"/>
              <a:ea typeface="微软雅黑" panose="020B0503020204020204" pitchFamily="34" charset="-122"/>
            </a:endParaRPr>
          </a:p>
        </p:txBody>
      </p:sp>
      <p:sp>
        <p:nvSpPr>
          <p:cNvPr id="4" name="Text Placeholder 3"/>
          <p:cNvSpPr>
            <a:spLocks noGrp="1"/>
          </p:cNvSpPr>
          <p:nvPr>
            <p:ph type="body" sz="quarter" idx="12"/>
          </p:nvPr>
        </p:nvSpPr>
        <p:spPr>
          <a:xfrm>
            <a:off x="417600" y="1446028"/>
            <a:ext cx="8308800" cy="3194372"/>
          </a:xfrm>
          <a:prstGeom prst="rect">
            <a:avLst/>
          </a:prstGeom>
        </p:spPr>
        <p:txBody>
          <a:bodyPr/>
          <a:lstStyle/>
          <a:p>
            <a:pPr marL="0" indent="0">
              <a:buNone/>
            </a:pPr>
            <a:r>
              <a:rPr lang="en-US" dirty="0">
                <a:latin typeface="微软雅黑" panose="020B0503020204020204" pitchFamily="34" charset="-122"/>
                <a:ea typeface="微软雅黑" panose="020B0503020204020204" pitchFamily="34" charset="-122"/>
              </a:rPr>
              <a:t>LBM/LBR</a:t>
            </a:r>
          </a:p>
          <a:p>
            <a:pPr marL="0" indent="0">
              <a:buNone/>
            </a:pPr>
            <a:r>
              <a:rPr lang="en-US" dirty="0">
                <a:latin typeface="微软雅黑" panose="020B0503020204020204" pitchFamily="34" charset="-122"/>
                <a:ea typeface="微软雅黑" panose="020B0503020204020204" pitchFamily="34" charset="-122"/>
              </a:rPr>
              <a:t>LTM/LTR</a:t>
            </a:r>
          </a:p>
        </p:txBody>
      </p:sp>
      <p:sp>
        <p:nvSpPr>
          <p:cNvPr id="3" name="Footer Placeholder 2"/>
          <p:cNvSpPr>
            <a:spLocks noGrp="1"/>
          </p:cNvSpPr>
          <p:nvPr>
            <p:ph type="ftr" sz="quarter" idx="3"/>
          </p:nvPr>
        </p:nvSpPr>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842378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zh-CN" altLang="en-US" sz="3600" dirty="0"/>
              <a:t>以太网环回（</a:t>
            </a:r>
            <a:r>
              <a:rPr lang="en-US" altLang="zh-CN" sz="3600" dirty="0"/>
              <a:t>ETH-LB</a:t>
            </a:r>
            <a:r>
              <a:rPr lang="zh-CN" altLang="en-US" sz="3600" dirty="0"/>
              <a:t>）</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7" name="Flowchart: Magnetic Disk 6">
            <a:extLst>
              <a:ext uri="{FF2B5EF4-FFF2-40B4-BE49-F238E27FC236}">
                <a16:creationId xmlns:a16="http://schemas.microsoft.com/office/drawing/2014/main" id="{C0718763-81B7-4B78-AF13-C597E2900E93}"/>
              </a:ext>
            </a:extLst>
          </p:cNvPr>
          <p:cNvSpPr/>
          <p:nvPr/>
        </p:nvSpPr>
        <p:spPr>
          <a:xfrm>
            <a:off x="1564159" y="1449642"/>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8" name="Flowchart: Magnetic Disk 7">
            <a:extLst>
              <a:ext uri="{FF2B5EF4-FFF2-40B4-BE49-F238E27FC236}">
                <a16:creationId xmlns:a16="http://schemas.microsoft.com/office/drawing/2014/main" id="{28691388-5759-45ED-98DB-660DB34DF4C7}"/>
              </a:ext>
            </a:extLst>
          </p:cNvPr>
          <p:cNvSpPr/>
          <p:nvPr/>
        </p:nvSpPr>
        <p:spPr>
          <a:xfrm>
            <a:off x="6867754" y="1442622"/>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15" name="Flowchart: Process 14">
            <a:extLst>
              <a:ext uri="{FF2B5EF4-FFF2-40B4-BE49-F238E27FC236}">
                <a16:creationId xmlns:a16="http://schemas.microsoft.com/office/drawing/2014/main" id="{CFBDF330-B3B4-4A76-B368-CE94E9909599}"/>
              </a:ext>
            </a:extLst>
          </p:cNvPr>
          <p:cNvSpPr/>
          <p:nvPr/>
        </p:nvSpPr>
        <p:spPr>
          <a:xfrm>
            <a:off x="2049115" y="1497487"/>
            <a:ext cx="200845" cy="202019"/>
          </a:xfrm>
          <a:prstGeom prst="flowChartProcess">
            <a:avLst/>
          </a:prstGeom>
          <a:solidFill>
            <a:schemeClr val="tx2">
              <a:lumMod val="50000"/>
              <a:lumOff val="5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cxnSp>
        <p:nvCxnSpPr>
          <p:cNvPr id="18" name="Straight Arrow Connector 17">
            <a:extLst>
              <a:ext uri="{FF2B5EF4-FFF2-40B4-BE49-F238E27FC236}">
                <a16:creationId xmlns:a16="http://schemas.microsoft.com/office/drawing/2014/main" id="{CC2CDB06-EAD6-4D2B-91BC-0CD012B5E3B8}"/>
              </a:ext>
            </a:extLst>
          </p:cNvPr>
          <p:cNvCxnSpPr>
            <a:cxnSpLocks/>
            <a:stCxn id="7" idx="4"/>
            <a:endCxn id="8" idx="2"/>
          </p:cNvCxnSpPr>
          <p:nvPr/>
        </p:nvCxnSpPr>
        <p:spPr>
          <a:xfrm flipV="1">
            <a:off x="2021360" y="1591478"/>
            <a:ext cx="4846394" cy="702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643CCD-46E8-48D8-8552-9117E55F09B4}"/>
              </a:ext>
            </a:extLst>
          </p:cNvPr>
          <p:cNvSpPr txBox="1"/>
          <p:nvPr/>
        </p:nvSpPr>
        <p:spPr>
          <a:xfrm>
            <a:off x="1339703" y="934904"/>
            <a:ext cx="1148316" cy="514738"/>
          </a:xfrm>
          <a:prstGeom prst="rect">
            <a:avLst/>
          </a:prstGeom>
          <a:noFill/>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微软雅黑" panose="020B0503020204020204" pitchFamily="34" charset="-122"/>
                <a:ea typeface="微软雅黑" panose="020B0503020204020204" pitchFamily="34" charset="-122"/>
              </a:rPr>
              <a:t>按需发送</a:t>
            </a:r>
            <a:r>
              <a:rPr lang="en-US" altLang="zh-CN" sz="1200" dirty="0">
                <a:solidFill>
                  <a:schemeClr val="tx2"/>
                </a:solidFill>
                <a:latin typeface="微软雅黑" panose="020B0503020204020204" pitchFamily="34" charset="-122"/>
                <a:ea typeface="微软雅黑" panose="020B0503020204020204" pitchFamily="34" charset="-122"/>
              </a:rPr>
              <a:t>LBM</a:t>
            </a:r>
            <a:r>
              <a:rPr lang="zh-CN" altLang="en-US" sz="1200" dirty="0">
                <a:solidFill>
                  <a:schemeClr val="tx2"/>
                </a:solidFill>
                <a:latin typeface="微软雅黑" panose="020B0503020204020204" pitchFamily="34" charset="-122"/>
                <a:ea typeface="微软雅黑" panose="020B0503020204020204" pitchFamily="34" charset="-122"/>
              </a:rPr>
              <a:t>报文</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2" name="TextBox 21">
            <a:extLst>
              <a:ext uri="{FF2B5EF4-FFF2-40B4-BE49-F238E27FC236}">
                <a16:creationId xmlns:a16="http://schemas.microsoft.com/office/drawing/2014/main" id="{8BA51A71-2909-4127-B080-59E0978A7902}"/>
              </a:ext>
            </a:extLst>
          </p:cNvPr>
          <p:cNvSpPr txBox="1"/>
          <p:nvPr/>
        </p:nvSpPr>
        <p:spPr>
          <a:xfrm>
            <a:off x="6616717" y="963479"/>
            <a:ext cx="1230112" cy="514738"/>
          </a:xfrm>
          <a:prstGeom prst="rect">
            <a:avLst/>
          </a:prstGeom>
          <a:noFill/>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接收到</a:t>
            </a:r>
            <a:r>
              <a:rPr lang="en-US" altLang="zh-CN" sz="1200" dirty="0">
                <a:solidFill>
                  <a:schemeClr val="tx2"/>
                </a:solidFill>
                <a:latin typeface="Nokia Pure Text Light" panose="020B0403020202020204" pitchFamily="34" charset="0"/>
                <a:ea typeface="Nokia Pure Text Light" panose="020B0403020202020204" pitchFamily="34" charset="0"/>
              </a:rPr>
              <a:t>LBM</a:t>
            </a:r>
            <a:r>
              <a:rPr lang="zh-CN" altLang="en-US" sz="1200" dirty="0">
                <a:solidFill>
                  <a:schemeClr val="tx2"/>
                </a:solidFill>
                <a:latin typeface="Nokia Pure Text Light" panose="020B0403020202020204" pitchFamily="34" charset="0"/>
                <a:ea typeface="Nokia Pure Text Light" panose="020B0403020202020204" pitchFamily="34" charset="0"/>
              </a:rPr>
              <a:t>后，回复</a:t>
            </a:r>
            <a:r>
              <a:rPr lang="en-US" altLang="zh-CN" sz="1200" dirty="0">
                <a:solidFill>
                  <a:schemeClr val="tx2"/>
                </a:solidFill>
                <a:latin typeface="Nokia Pure Text Light" panose="020B0403020202020204" pitchFamily="34" charset="0"/>
                <a:ea typeface="Nokia Pure Text Light" panose="020B0403020202020204" pitchFamily="34" charset="0"/>
              </a:rPr>
              <a:t>LBR</a:t>
            </a:r>
            <a:r>
              <a:rPr lang="zh-CN" altLang="en-US" sz="1200" dirty="0">
                <a:solidFill>
                  <a:schemeClr val="tx2"/>
                </a:solidFill>
                <a:latin typeface="Nokia Pure Text Light" panose="020B0403020202020204" pitchFamily="34" charset="0"/>
                <a:ea typeface="Nokia Pure Text Light" panose="020B0403020202020204" pitchFamily="34" charset="0"/>
              </a:rPr>
              <a:t>报文</a:t>
            </a:r>
            <a:endParaRPr lang="en-US" sz="1200" dirty="0">
              <a:solidFill>
                <a:schemeClr val="tx2"/>
              </a:solidFill>
              <a:latin typeface="Nokia Pure Text Light" panose="020B0403020202020204" pitchFamily="34" charset="0"/>
              <a:ea typeface="Nokia Pure Text Light" panose="020B0403020202020204" pitchFamily="34" charset="0"/>
            </a:endParaRPr>
          </a:p>
        </p:txBody>
      </p:sp>
      <p:sp>
        <p:nvSpPr>
          <p:cNvPr id="5" name="TextBox 4">
            <a:extLst>
              <a:ext uri="{FF2B5EF4-FFF2-40B4-BE49-F238E27FC236}">
                <a16:creationId xmlns:a16="http://schemas.microsoft.com/office/drawing/2014/main" id="{136EA204-17AE-4B7A-9FF2-FC43FD930FEB}"/>
              </a:ext>
            </a:extLst>
          </p:cNvPr>
          <p:cNvSpPr txBox="1"/>
          <p:nvPr/>
        </p:nvSpPr>
        <p:spPr>
          <a:xfrm>
            <a:off x="2049115" y="1752876"/>
            <a:ext cx="1310773" cy="1114902"/>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发送</a:t>
            </a:r>
            <a:r>
              <a:rPr lang="en-US" sz="1200" dirty="0">
                <a:solidFill>
                  <a:schemeClr val="tx2"/>
                </a:solidFill>
                <a:latin typeface="Nokia Pure Text Light" panose="020B0403020202020204" pitchFamily="34" charset="0"/>
                <a:ea typeface="Nokia Pure Text Light" panose="020B0403020202020204" pitchFamily="34" charset="0"/>
              </a:rPr>
              <a:t>LBM</a:t>
            </a:r>
            <a:r>
              <a:rPr lang="zh-CN" altLang="en-US" sz="1200" dirty="0">
                <a:solidFill>
                  <a:schemeClr val="tx2"/>
                </a:solidFill>
                <a:latin typeface="Nokia Pure Text Light" panose="020B0403020202020204" pitchFamily="34" charset="0"/>
                <a:ea typeface="Nokia Pure Text Light" panose="020B0403020202020204" pitchFamily="34" charset="0"/>
              </a:rPr>
              <a:t>报文：</a:t>
            </a:r>
            <a:endParaRPr lang="en-US" altLang="zh-CN" sz="1200" dirty="0">
              <a:solidFill>
                <a:schemeClr val="tx2"/>
              </a:solidFill>
              <a:latin typeface="Nokia Pure Text Light" panose="020B0403020202020204" pitchFamily="34" charset="0"/>
              <a:ea typeface="Nokia Pure Text Light" panose="020B0403020202020204" pitchFamily="34" charset="0"/>
            </a:endParaRPr>
          </a:p>
          <a:p>
            <a:pPr defTabSz="360000">
              <a:spcAft>
                <a:spcPts val="600"/>
              </a:spcAft>
              <a:tabLst>
                <a:tab pos="360000" algn="l"/>
              </a:tabLst>
            </a:pPr>
            <a:r>
              <a:rPr lang="en-US" altLang="zh-CN" sz="1200" dirty="0">
                <a:solidFill>
                  <a:schemeClr val="tx2"/>
                </a:solidFill>
                <a:latin typeface="Nokia Pure Text Light" panose="020B0403020202020204" pitchFamily="34" charset="0"/>
                <a:ea typeface="Nokia Pure Text Light" panose="020B0403020202020204" pitchFamily="34" charset="0"/>
              </a:rPr>
              <a:t>DA</a:t>
            </a:r>
            <a:r>
              <a:rPr lang="zh-CN" altLang="en-US" sz="1200" dirty="0">
                <a:solidFill>
                  <a:schemeClr val="tx2"/>
                </a:solidFill>
                <a:latin typeface="Nokia Pure Text Light" panose="020B0403020202020204" pitchFamily="34" charset="0"/>
                <a:ea typeface="Nokia Pure Text Light" panose="020B0403020202020204" pitchFamily="34" charset="0"/>
              </a:rPr>
              <a:t>：</a:t>
            </a:r>
            <a:r>
              <a:rPr lang="en-US" altLang="zh-CN" sz="1200" dirty="0">
                <a:solidFill>
                  <a:schemeClr val="tx2"/>
                </a:solidFill>
                <a:latin typeface="Nokia Pure Text Light" panose="020B0403020202020204" pitchFamily="34" charset="0"/>
                <a:ea typeface="Nokia Pure Text Light" panose="020B0403020202020204" pitchFamily="34" charset="0"/>
              </a:rPr>
              <a:t>MAC_MEP2</a:t>
            </a:r>
          </a:p>
          <a:p>
            <a:pPr defTabSz="360000">
              <a:spcAft>
                <a:spcPts val="600"/>
              </a:spcAft>
              <a:tabLst>
                <a:tab pos="360000" algn="l"/>
              </a:tabLst>
            </a:pPr>
            <a:r>
              <a:rPr lang="en-US" altLang="zh-CN" sz="1200" dirty="0">
                <a:solidFill>
                  <a:schemeClr val="tx2"/>
                </a:solidFill>
                <a:latin typeface="Nokia Pure Text Light" panose="020B0403020202020204" pitchFamily="34" charset="0"/>
                <a:ea typeface="Nokia Pure Text Light" panose="020B0403020202020204" pitchFamily="34" charset="0"/>
              </a:rPr>
              <a:t>SA</a:t>
            </a:r>
            <a:r>
              <a:rPr lang="zh-CN" altLang="en-US" sz="1200" dirty="0">
                <a:solidFill>
                  <a:schemeClr val="tx2"/>
                </a:solidFill>
                <a:latin typeface="Nokia Pure Text Light" panose="020B0403020202020204" pitchFamily="34" charset="0"/>
                <a:ea typeface="Nokia Pure Text Light" panose="020B0403020202020204" pitchFamily="34" charset="0"/>
              </a:rPr>
              <a:t>：</a:t>
            </a:r>
            <a:r>
              <a:rPr lang="en-US" altLang="zh-CN" sz="1200" dirty="0">
                <a:solidFill>
                  <a:schemeClr val="tx2"/>
                </a:solidFill>
                <a:latin typeface="Nokia Pure Text Light" panose="020B0403020202020204" pitchFamily="34" charset="0"/>
                <a:ea typeface="Nokia Pure Text Light" panose="020B0403020202020204" pitchFamily="34" charset="0"/>
              </a:rPr>
              <a:t>MAC_MEP1</a:t>
            </a:r>
          </a:p>
          <a:p>
            <a:pPr defTabSz="360000">
              <a:spcAft>
                <a:spcPts val="600"/>
              </a:spcAft>
              <a:tabLst>
                <a:tab pos="360000" algn="l"/>
              </a:tabLst>
            </a:pPr>
            <a:r>
              <a:rPr lang="en-US" altLang="zh-CN" sz="1200" dirty="0" err="1">
                <a:solidFill>
                  <a:schemeClr val="tx2"/>
                </a:solidFill>
                <a:latin typeface="Nokia Pure Text Light" panose="020B0403020202020204" pitchFamily="34" charset="0"/>
                <a:ea typeface="Nokia Pure Text Light" panose="020B0403020202020204" pitchFamily="34" charset="0"/>
              </a:rPr>
              <a:t>SeqNum</a:t>
            </a:r>
            <a:endParaRPr lang="en-US" altLang="zh-CN" sz="1200" dirty="0">
              <a:solidFill>
                <a:schemeClr val="tx2"/>
              </a:solidFill>
              <a:latin typeface="Nokia Pure Text Light" panose="020B0403020202020204" pitchFamily="34" charset="0"/>
              <a:ea typeface="Nokia Pure Text Light" panose="020B0403020202020204" pitchFamily="34" charset="0"/>
            </a:endParaRPr>
          </a:p>
        </p:txBody>
      </p:sp>
      <p:sp>
        <p:nvSpPr>
          <p:cNvPr id="9" name="TextBox 8">
            <a:extLst>
              <a:ext uri="{FF2B5EF4-FFF2-40B4-BE49-F238E27FC236}">
                <a16:creationId xmlns:a16="http://schemas.microsoft.com/office/drawing/2014/main" id="{80BBDCBE-B213-4C45-87E6-A7697558CD83}"/>
              </a:ext>
            </a:extLst>
          </p:cNvPr>
          <p:cNvSpPr txBox="1"/>
          <p:nvPr/>
        </p:nvSpPr>
        <p:spPr>
          <a:xfrm>
            <a:off x="1555873" y="1497487"/>
            <a:ext cx="552893"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MEP1</a:t>
            </a:r>
          </a:p>
        </p:txBody>
      </p:sp>
      <p:sp>
        <p:nvSpPr>
          <p:cNvPr id="16" name="TextBox 15">
            <a:extLst>
              <a:ext uri="{FF2B5EF4-FFF2-40B4-BE49-F238E27FC236}">
                <a16:creationId xmlns:a16="http://schemas.microsoft.com/office/drawing/2014/main" id="{5498A64A-7CC8-448D-9432-7B2D247E7E95}"/>
              </a:ext>
            </a:extLst>
          </p:cNvPr>
          <p:cNvSpPr txBox="1"/>
          <p:nvPr/>
        </p:nvSpPr>
        <p:spPr>
          <a:xfrm>
            <a:off x="6840000" y="1488692"/>
            <a:ext cx="552893"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MEP2</a:t>
            </a:r>
          </a:p>
        </p:txBody>
      </p:sp>
      <p:sp>
        <p:nvSpPr>
          <p:cNvPr id="23" name="TextBox 22">
            <a:extLst>
              <a:ext uri="{FF2B5EF4-FFF2-40B4-BE49-F238E27FC236}">
                <a16:creationId xmlns:a16="http://schemas.microsoft.com/office/drawing/2014/main" id="{49A6D323-3D04-49A6-B9BE-172FF1B80A0D}"/>
              </a:ext>
            </a:extLst>
          </p:cNvPr>
          <p:cNvSpPr txBox="1"/>
          <p:nvPr/>
        </p:nvSpPr>
        <p:spPr>
          <a:xfrm>
            <a:off x="5616633" y="1752876"/>
            <a:ext cx="1310773" cy="1114902"/>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回复</a:t>
            </a:r>
            <a:r>
              <a:rPr lang="en-US" sz="1200" dirty="0">
                <a:solidFill>
                  <a:schemeClr val="tx2"/>
                </a:solidFill>
                <a:latin typeface="Nokia Pure Text Light" panose="020B0403020202020204" pitchFamily="34" charset="0"/>
                <a:ea typeface="Nokia Pure Text Light" panose="020B0403020202020204" pitchFamily="34" charset="0"/>
              </a:rPr>
              <a:t>LBR</a:t>
            </a:r>
            <a:r>
              <a:rPr lang="zh-CN" altLang="en-US" sz="1200" dirty="0">
                <a:solidFill>
                  <a:schemeClr val="tx2"/>
                </a:solidFill>
                <a:latin typeface="Nokia Pure Text Light" panose="020B0403020202020204" pitchFamily="34" charset="0"/>
                <a:ea typeface="Nokia Pure Text Light" panose="020B0403020202020204" pitchFamily="34" charset="0"/>
              </a:rPr>
              <a:t>报文：</a:t>
            </a:r>
            <a:endParaRPr lang="en-US" altLang="zh-CN" sz="1200" dirty="0">
              <a:solidFill>
                <a:schemeClr val="tx2"/>
              </a:solidFill>
              <a:latin typeface="Nokia Pure Text Light" panose="020B0403020202020204" pitchFamily="34" charset="0"/>
              <a:ea typeface="Nokia Pure Text Light" panose="020B0403020202020204" pitchFamily="34" charset="0"/>
            </a:endParaRPr>
          </a:p>
          <a:p>
            <a:pPr defTabSz="360000">
              <a:spcAft>
                <a:spcPts val="600"/>
              </a:spcAft>
              <a:tabLst>
                <a:tab pos="360000" algn="l"/>
              </a:tabLst>
            </a:pPr>
            <a:r>
              <a:rPr lang="en-US" altLang="zh-CN" sz="1200" dirty="0">
                <a:solidFill>
                  <a:schemeClr val="tx2"/>
                </a:solidFill>
                <a:latin typeface="Nokia Pure Text Light" panose="020B0403020202020204" pitchFamily="34" charset="0"/>
                <a:ea typeface="Nokia Pure Text Light" panose="020B0403020202020204" pitchFamily="34" charset="0"/>
              </a:rPr>
              <a:t>DA</a:t>
            </a:r>
            <a:r>
              <a:rPr lang="zh-CN" altLang="en-US" sz="1200" dirty="0">
                <a:solidFill>
                  <a:schemeClr val="tx2"/>
                </a:solidFill>
                <a:latin typeface="Nokia Pure Text Light" panose="020B0403020202020204" pitchFamily="34" charset="0"/>
                <a:ea typeface="Nokia Pure Text Light" panose="020B0403020202020204" pitchFamily="34" charset="0"/>
              </a:rPr>
              <a:t>：</a:t>
            </a:r>
            <a:r>
              <a:rPr lang="en-US" altLang="zh-CN" sz="1200" dirty="0">
                <a:solidFill>
                  <a:schemeClr val="tx2"/>
                </a:solidFill>
                <a:latin typeface="Nokia Pure Text Light" panose="020B0403020202020204" pitchFamily="34" charset="0"/>
                <a:ea typeface="Nokia Pure Text Light" panose="020B0403020202020204" pitchFamily="34" charset="0"/>
              </a:rPr>
              <a:t>MAC_MEP1</a:t>
            </a:r>
          </a:p>
          <a:p>
            <a:pPr defTabSz="360000">
              <a:spcAft>
                <a:spcPts val="600"/>
              </a:spcAft>
              <a:tabLst>
                <a:tab pos="360000" algn="l"/>
              </a:tabLst>
            </a:pPr>
            <a:r>
              <a:rPr lang="en-US" altLang="zh-CN" sz="1200" dirty="0">
                <a:solidFill>
                  <a:schemeClr val="tx2"/>
                </a:solidFill>
                <a:latin typeface="Nokia Pure Text Light" panose="020B0403020202020204" pitchFamily="34" charset="0"/>
                <a:ea typeface="Nokia Pure Text Light" panose="020B0403020202020204" pitchFamily="34" charset="0"/>
              </a:rPr>
              <a:t>SA</a:t>
            </a:r>
            <a:r>
              <a:rPr lang="zh-CN" altLang="en-US" sz="1200" dirty="0">
                <a:solidFill>
                  <a:schemeClr val="tx2"/>
                </a:solidFill>
                <a:latin typeface="Nokia Pure Text Light" panose="020B0403020202020204" pitchFamily="34" charset="0"/>
                <a:ea typeface="Nokia Pure Text Light" panose="020B0403020202020204" pitchFamily="34" charset="0"/>
              </a:rPr>
              <a:t>：</a:t>
            </a:r>
            <a:r>
              <a:rPr lang="en-US" altLang="zh-CN" sz="1200" dirty="0">
                <a:solidFill>
                  <a:schemeClr val="tx2"/>
                </a:solidFill>
                <a:latin typeface="Nokia Pure Text Light" panose="020B0403020202020204" pitchFamily="34" charset="0"/>
                <a:ea typeface="Nokia Pure Text Light" panose="020B0403020202020204" pitchFamily="34" charset="0"/>
              </a:rPr>
              <a:t>MAC_MEP2</a:t>
            </a:r>
          </a:p>
          <a:p>
            <a:pPr defTabSz="360000">
              <a:spcAft>
                <a:spcPts val="600"/>
              </a:spcAft>
              <a:tabLst>
                <a:tab pos="360000" algn="l"/>
              </a:tabLst>
            </a:pPr>
            <a:r>
              <a:rPr lang="en-US" altLang="zh-CN" sz="1200" dirty="0" err="1">
                <a:solidFill>
                  <a:schemeClr val="tx2"/>
                </a:solidFill>
                <a:latin typeface="Nokia Pure Text Light" panose="020B0403020202020204" pitchFamily="34" charset="0"/>
                <a:ea typeface="Nokia Pure Text Light" panose="020B0403020202020204" pitchFamily="34" charset="0"/>
              </a:rPr>
              <a:t>SeqNum</a:t>
            </a:r>
            <a:r>
              <a:rPr lang="zh-CN" altLang="en-US" sz="1200" dirty="0">
                <a:solidFill>
                  <a:schemeClr val="tx2"/>
                </a:solidFill>
                <a:latin typeface="Nokia Pure Text Light" panose="020B0403020202020204" pitchFamily="34" charset="0"/>
                <a:ea typeface="Nokia Pure Text Light" panose="020B0403020202020204" pitchFamily="34" charset="0"/>
              </a:rPr>
              <a:t>不变</a:t>
            </a:r>
            <a:endParaRPr lang="en-US" altLang="zh-CN" sz="1200" dirty="0">
              <a:solidFill>
                <a:schemeClr val="tx2"/>
              </a:solidFill>
              <a:latin typeface="Nokia Pure Text Light" panose="020B0403020202020204" pitchFamily="34" charset="0"/>
              <a:ea typeface="Nokia Pure Text Light" panose="020B0403020202020204" pitchFamily="34" charset="0"/>
            </a:endParaRPr>
          </a:p>
        </p:txBody>
      </p:sp>
      <p:sp>
        <p:nvSpPr>
          <p:cNvPr id="11" name="TextBox 10">
            <a:extLst>
              <a:ext uri="{FF2B5EF4-FFF2-40B4-BE49-F238E27FC236}">
                <a16:creationId xmlns:a16="http://schemas.microsoft.com/office/drawing/2014/main" id="{38310B25-DE3F-4A03-A413-56EA8769E5A8}"/>
              </a:ext>
            </a:extLst>
          </p:cNvPr>
          <p:cNvSpPr txBox="1"/>
          <p:nvPr/>
        </p:nvSpPr>
        <p:spPr>
          <a:xfrm>
            <a:off x="680484" y="3200199"/>
            <a:ext cx="7740502" cy="1530401"/>
          </a:xfrm>
          <a:prstGeom prst="rect">
            <a:avLst/>
          </a:prstGeom>
          <a:noFill/>
        </p:spPr>
        <p:txBody>
          <a:bodyPr wrap="square" lIns="72000" tIns="72000" rIns="72000" bIns="72000" rtlCol="0">
            <a:spAutoFit/>
          </a:bodyPr>
          <a:lstStyle/>
          <a:p>
            <a:pPr marL="285750" indent="-285750" defTabSz="360000">
              <a:spcAft>
                <a:spcPts val="600"/>
              </a:spcAft>
              <a:buFont typeface="Arial" panose="020B0604020202020204" pitchFamily="34" charset="0"/>
              <a:buChar char="•"/>
              <a:tabLst>
                <a:tab pos="360000" algn="l"/>
              </a:tabLst>
            </a:pPr>
            <a:r>
              <a:rPr lang="zh-CN" altLang="en-US" sz="1600" dirty="0">
                <a:solidFill>
                  <a:schemeClr val="tx2"/>
                </a:solidFill>
                <a:latin typeface="Nokia Pure Text Light" panose="020B0403020202020204" pitchFamily="34" charset="0"/>
                <a:ea typeface="Nokia Pure Text Light" panose="020B0403020202020204" pitchFamily="34" charset="0"/>
              </a:rPr>
              <a:t>以太网环回功能类似于</a:t>
            </a:r>
            <a:r>
              <a:rPr lang="en-US" altLang="zh-CN" sz="1600" dirty="0">
                <a:solidFill>
                  <a:schemeClr val="tx2"/>
                </a:solidFill>
                <a:latin typeface="Nokia Pure Text Light" panose="020B0403020202020204" pitchFamily="34" charset="0"/>
                <a:ea typeface="Nokia Pure Text Light" panose="020B0403020202020204" pitchFamily="34" charset="0"/>
              </a:rPr>
              <a:t>PING</a:t>
            </a:r>
            <a:r>
              <a:rPr lang="zh-CN" altLang="en-US" sz="1600" dirty="0">
                <a:solidFill>
                  <a:schemeClr val="tx2"/>
                </a:solidFill>
                <a:latin typeface="Nokia Pure Text Light" panose="020B0403020202020204" pitchFamily="34" charset="0"/>
                <a:ea typeface="Nokia Pure Text Light" panose="020B0403020202020204" pitchFamily="34" charset="0"/>
              </a:rPr>
              <a:t>，其用处在于</a:t>
            </a:r>
            <a:r>
              <a:rPr lang="zh-CN" altLang="en-US" sz="1600" dirty="0">
                <a:solidFill>
                  <a:schemeClr val="tx2"/>
                </a:solidFill>
                <a:latin typeface="Nokia Pure Text Light" panose="020B0403020202020204" pitchFamily="34" charset="0"/>
              </a:rPr>
              <a:t>检验一个</a:t>
            </a:r>
            <a:r>
              <a:rPr lang="en-US" altLang="zh-CN" sz="1600" dirty="0">
                <a:solidFill>
                  <a:schemeClr val="tx2"/>
                </a:solidFill>
                <a:latin typeface="Nokia Pure Text Light" panose="020B0403020202020204" pitchFamily="34" charset="0"/>
                <a:ea typeface="Nokia Pure Text Light" panose="020B0403020202020204" pitchFamily="34" charset="0"/>
              </a:rPr>
              <a:t>MEP</a:t>
            </a:r>
            <a:r>
              <a:rPr lang="zh-CN" altLang="en-US" sz="1600" dirty="0">
                <a:solidFill>
                  <a:schemeClr val="tx2"/>
                </a:solidFill>
                <a:latin typeface="Nokia Pure Text Light" panose="020B0403020202020204" pitchFamily="34" charset="0"/>
              </a:rPr>
              <a:t>与一个</a:t>
            </a:r>
            <a:r>
              <a:rPr lang="en-US" altLang="zh-CN" sz="1600" dirty="0">
                <a:solidFill>
                  <a:schemeClr val="tx2"/>
                </a:solidFill>
                <a:latin typeface="Nokia Pure Text Light" panose="020B0403020202020204" pitchFamily="34" charset="0"/>
                <a:ea typeface="Nokia Pure Text Light" panose="020B0403020202020204" pitchFamily="34" charset="0"/>
              </a:rPr>
              <a:t>MIP</a:t>
            </a:r>
            <a:r>
              <a:rPr lang="zh-CN" altLang="en-US" sz="1600" dirty="0">
                <a:solidFill>
                  <a:schemeClr val="tx2"/>
                </a:solidFill>
                <a:latin typeface="Nokia Pure Text Light" panose="020B0403020202020204" pitchFamily="34" charset="0"/>
              </a:rPr>
              <a:t>或对等的</a:t>
            </a:r>
            <a:r>
              <a:rPr lang="en-US" altLang="zh-CN" sz="1600" dirty="0">
                <a:solidFill>
                  <a:schemeClr val="tx2"/>
                </a:solidFill>
                <a:latin typeface="Nokia Pure Text Light" panose="020B0403020202020204" pitchFamily="34" charset="0"/>
                <a:ea typeface="Nokia Pure Text Light" panose="020B0403020202020204" pitchFamily="34" charset="0"/>
              </a:rPr>
              <a:t>MEP</a:t>
            </a:r>
            <a:r>
              <a:rPr lang="zh-CN" altLang="en-US" sz="1600" dirty="0">
                <a:solidFill>
                  <a:schemeClr val="tx2"/>
                </a:solidFill>
                <a:latin typeface="Nokia Pure Text Light" panose="020B0403020202020204" pitchFamily="34" charset="0"/>
              </a:rPr>
              <a:t>间的连通性；</a:t>
            </a:r>
            <a:endParaRPr lang="en-US" altLang="zh-CN" sz="1600" dirty="0">
              <a:solidFill>
                <a:schemeClr val="tx2"/>
              </a:solidFill>
              <a:latin typeface="Nokia Pure Text Light" panose="020B0403020202020204" pitchFamily="34" charset="0"/>
            </a:endParaRPr>
          </a:p>
          <a:p>
            <a:pPr marL="285750" indent="-285750" defTabSz="360000">
              <a:spcAft>
                <a:spcPts val="600"/>
              </a:spcAft>
              <a:buFont typeface="Arial" panose="020B0604020202020204" pitchFamily="34" charset="0"/>
              <a:buChar char="•"/>
              <a:tabLst>
                <a:tab pos="360000" algn="l"/>
              </a:tabLst>
            </a:pPr>
            <a:r>
              <a:rPr lang="zh-CN" altLang="en-US" sz="1600" dirty="0">
                <a:solidFill>
                  <a:schemeClr val="tx2"/>
                </a:solidFill>
                <a:latin typeface="Nokia Pure Text Light" panose="020B0403020202020204" pitchFamily="34" charset="0"/>
                <a:ea typeface="Nokia Pure Text Light" panose="020B0403020202020204" pitchFamily="34" charset="0"/>
              </a:rPr>
              <a:t>以太网环回功能按需发起，仅在需要做连通测试或诊断测试时发起；</a:t>
            </a:r>
            <a:endParaRPr lang="en-US" altLang="zh-CN" sz="1600" dirty="0">
              <a:solidFill>
                <a:schemeClr val="tx2"/>
              </a:solidFill>
              <a:latin typeface="Nokia Pure Text Light" panose="020B0403020202020204" pitchFamily="34" charset="0"/>
              <a:ea typeface="Nokia Pure Text Light" panose="020B0403020202020204" pitchFamily="34" charset="0"/>
            </a:endParaRPr>
          </a:p>
          <a:p>
            <a:pPr marL="285750" indent="-285750" defTabSz="360000">
              <a:spcAft>
                <a:spcPts val="600"/>
              </a:spcAft>
              <a:buFont typeface="Arial" panose="020B0604020202020204" pitchFamily="34" charset="0"/>
              <a:buChar char="•"/>
              <a:tabLst>
                <a:tab pos="360000" algn="l"/>
              </a:tabLst>
            </a:pPr>
            <a:r>
              <a:rPr lang="zh-CN" altLang="en-US" sz="1600" dirty="0">
                <a:solidFill>
                  <a:schemeClr val="tx2"/>
                </a:solidFill>
                <a:latin typeface="Nokia Pure Text Light" panose="020B0403020202020204" pitchFamily="34" charset="0"/>
                <a:ea typeface="Nokia Pure Text Light" panose="020B0403020202020204" pitchFamily="34" charset="0"/>
              </a:rPr>
              <a:t>以太网环回分为单播和组播，组播与单播类似，区别在于发送</a:t>
            </a:r>
            <a:r>
              <a:rPr lang="en-US" altLang="zh-CN" sz="1600" dirty="0">
                <a:solidFill>
                  <a:schemeClr val="tx2"/>
                </a:solidFill>
                <a:latin typeface="Nokia Pure Text Light" panose="020B0403020202020204" pitchFamily="34" charset="0"/>
                <a:ea typeface="Nokia Pure Text Light" panose="020B0403020202020204" pitchFamily="34" charset="0"/>
              </a:rPr>
              <a:t>LBM</a:t>
            </a:r>
            <a:r>
              <a:rPr lang="zh-CN" altLang="en-US" sz="1600" dirty="0">
                <a:solidFill>
                  <a:schemeClr val="tx2"/>
                </a:solidFill>
                <a:latin typeface="Nokia Pure Text Light" panose="020B0403020202020204" pitchFamily="34" charset="0"/>
                <a:ea typeface="Nokia Pure Text Light" panose="020B0403020202020204" pitchFamily="34" charset="0"/>
              </a:rPr>
              <a:t>报文是用的是组播地址，所有与发送</a:t>
            </a:r>
            <a:r>
              <a:rPr lang="en-US" altLang="zh-CN" sz="1600" dirty="0">
                <a:solidFill>
                  <a:schemeClr val="tx2"/>
                </a:solidFill>
                <a:latin typeface="Nokia Pure Text Light" panose="020B0403020202020204" pitchFamily="34" charset="0"/>
                <a:ea typeface="Nokia Pure Text Light" panose="020B0403020202020204" pitchFamily="34" charset="0"/>
              </a:rPr>
              <a:t>MEP</a:t>
            </a:r>
            <a:r>
              <a:rPr lang="zh-CN" altLang="en-US" sz="1600" dirty="0">
                <a:solidFill>
                  <a:schemeClr val="tx2"/>
                </a:solidFill>
                <a:latin typeface="Nokia Pure Text Light" panose="020B0403020202020204" pitchFamily="34" charset="0"/>
                <a:ea typeface="Nokia Pure Text Light" panose="020B0403020202020204" pitchFamily="34" charset="0"/>
              </a:rPr>
              <a:t>对等</a:t>
            </a:r>
            <a:r>
              <a:rPr lang="en-US" altLang="zh-CN" sz="1600" dirty="0">
                <a:solidFill>
                  <a:schemeClr val="tx2"/>
                </a:solidFill>
                <a:latin typeface="Nokia Pure Text Light" panose="020B0403020202020204" pitchFamily="34" charset="0"/>
                <a:ea typeface="Nokia Pure Text Light" panose="020B0403020202020204" pitchFamily="34" charset="0"/>
              </a:rPr>
              <a:t>MEP</a:t>
            </a:r>
            <a:r>
              <a:rPr lang="zh-CN" altLang="en-US" sz="1600" dirty="0">
                <a:solidFill>
                  <a:schemeClr val="tx2"/>
                </a:solidFill>
                <a:latin typeface="Nokia Pure Text Light" panose="020B0403020202020204" pitchFamily="34" charset="0"/>
                <a:ea typeface="Nokia Pure Text Light" panose="020B0403020202020204" pitchFamily="34" charset="0"/>
              </a:rPr>
              <a:t>都会接收到</a:t>
            </a:r>
            <a:r>
              <a:rPr lang="en-US" altLang="zh-CN" sz="1600" dirty="0">
                <a:solidFill>
                  <a:schemeClr val="tx2"/>
                </a:solidFill>
                <a:latin typeface="Nokia Pure Text Light" panose="020B0403020202020204" pitchFamily="34" charset="0"/>
                <a:ea typeface="Nokia Pure Text Light" panose="020B0403020202020204" pitchFamily="34" charset="0"/>
              </a:rPr>
              <a:t>LBM</a:t>
            </a:r>
            <a:r>
              <a:rPr lang="zh-CN" altLang="en-US" sz="1600" dirty="0">
                <a:solidFill>
                  <a:schemeClr val="tx2"/>
                </a:solidFill>
                <a:latin typeface="Nokia Pure Text Light" panose="020B0403020202020204" pitchFamily="34" charset="0"/>
                <a:ea typeface="Nokia Pure Text Light" panose="020B0403020202020204" pitchFamily="34" charset="0"/>
              </a:rPr>
              <a:t>报文，并且回复</a:t>
            </a:r>
            <a:r>
              <a:rPr lang="en-US" altLang="zh-CN" sz="1600" dirty="0">
                <a:solidFill>
                  <a:schemeClr val="tx2"/>
                </a:solidFill>
                <a:latin typeface="Nokia Pure Text Light" panose="020B0403020202020204" pitchFamily="34" charset="0"/>
                <a:ea typeface="Nokia Pure Text Light" panose="020B0403020202020204" pitchFamily="34" charset="0"/>
              </a:rPr>
              <a:t>LBR</a:t>
            </a:r>
            <a:r>
              <a:rPr lang="zh-CN" altLang="en-US" sz="1600" dirty="0">
                <a:solidFill>
                  <a:schemeClr val="tx2"/>
                </a:solidFill>
                <a:latin typeface="Nokia Pure Text Light" panose="020B0403020202020204" pitchFamily="34" charset="0"/>
                <a:ea typeface="Nokia Pure Text Light" panose="020B0403020202020204" pitchFamily="34" charset="0"/>
              </a:rPr>
              <a:t>报文。</a:t>
            </a:r>
            <a:endParaRPr lang="en-US" sz="1600" dirty="0">
              <a:solidFill>
                <a:schemeClr val="tx2"/>
              </a:solidFill>
              <a:latin typeface="Nokia Pure Text Light" panose="020B0403020202020204" pitchFamily="34" charset="0"/>
              <a:ea typeface="Nokia Pure Text Light" panose="020B0403020202020204" pitchFamily="34" charset="0"/>
            </a:endParaRPr>
          </a:p>
        </p:txBody>
      </p:sp>
    </p:spTree>
    <p:extLst>
      <p:ext uri="{BB962C8B-B14F-4D97-AF65-F5344CB8AC3E}">
        <p14:creationId xmlns:p14="http://schemas.microsoft.com/office/powerpoint/2010/main" val="41236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2.46914E-6 L 0.50556 -0.00339 " pathEditMode="relative" rAng="0" ptsTypes="AA">
                                      <p:cBhvr>
                                        <p:cTn id="6" dur="2000" fill="hold"/>
                                        <p:tgtEl>
                                          <p:spTgt spid="15"/>
                                        </p:tgtEl>
                                        <p:attrNameLst>
                                          <p:attrName>ppt_x</p:attrName>
                                          <p:attrName>ppt_y</p:attrName>
                                        </p:attrNameLst>
                                      </p:cBhvr>
                                      <p:rCtr x="25278" y="-185"/>
                                    </p:animMotion>
                                  </p:childTnLst>
                                </p:cTn>
                              </p:par>
                              <p:par>
                                <p:cTn id="7" presetID="42" presetClass="path" presetSubtype="0" accel="50000" decel="50000" fill="hold" grpId="0" nodeType="withEffect">
                                  <p:stCondLst>
                                    <p:cond delay="0"/>
                                  </p:stCondLst>
                                  <p:childTnLst>
                                    <p:animMotion origin="layout" path="M 2.77778E-7 -4.07407E-6 L 0.49271 -0.00802 " pathEditMode="relative" rAng="0" ptsTypes="AA">
                                      <p:cBhvr>
                                        <p:cTn id="8" dur="2000" fill="hold"/>
                                        <p:tgtEl>
                                          <p:spTgt spid="5"/>
                                        </p:tgtEl>
                                        <p:attrNameLst>
                                          <p:attrName>ppt_x</p:attrName>
                                          <p:attrName>ppt_y</p:attrName>
                                        </p:attrNameLst>
                                      </p:cBhvr>
                                      <p:rCtr x="24635" y="-401"/>
                                    </p:animMotion>
                                  </p:childTnLst>
                                </p:cTn>
                              </p:par>
                            </p:childTnLst>
                          </p:cTn>
                        </p:par>
                        <p:par>
                          <p:cTn id="9" fill="hold">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2000"/>
                            </p:stCondLst>
                            <p:childTnLst>
                              <p:par>
                                <p:cTn id="13" presetID="1" presetClass="entr" presetSubtype="0" fill="hold" grpId="1" nodeType="after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2000"/>
                            </p:stCondLst>
                            <p:childTnLst>
                              <p:par>
                                <p:cTn id="16" presetID="42" presetClass="path" presetSubtype="0" accel="50000" decel="50000" fill="hold" grpId="1" nodeType="afterEffect">
                                  <p:stCondLst>
                                    <p:cond delay="0"/>
                                  </p:stCondLst>
                                  <p:childTnLst>
                                    <p:animMotion origin="layout" path="M 0.50556 -0.00339 L 5.55556E-7 -2.46914E-6 " pathEditMode="relative" rAng="0" ptsTypes="AA">
                                      <p:cBhvr>
                                        <p:cTn id="17" dur="2000" fill="hold"/>
                                        <p:tgtEl>
                                          <p:spTgt spid="15"/>
                                        </p:tgtEl>
                                        <p:attrNameLst>
                                          <p:attrName>ppt_x</p:attrName>
                                          <p:attrName>ppt_y</p:attrName>
                                        </p:attrNameLst>
                                      </p:cBhvr>
                                      <p:rCtr x="-25278" y="154"/>
                                    </p:animMotion>
                                  </p:childTnLst>
                                </p:cTn>
                              </p:par>
                              <p:par>
                                <p:cTn id="18" presetID="42" presetClass="path" presetSubtype="0" accel="50000" decel="50000" fill="hold" grpId="0" nodeType="withEffect">
                                  <p:stCondLst>
                                    <p:cond delay="0"/>
                                  </p:stCondLst>
                                  <p:childTnLst>
                                    <p:animMotion origin="layout" path="M 2.5E-6 -4.07407E-6 L -0.49983 -0.00185 " pathEditMode="relative" rAng="0" ptsTypes="AA">
                                      <p:cBhvr>
                                        <p:cTn id="19" dur="2000" fill="hold"/>
                                        <p:tgtEl>
                                          <p:spTgt spid="23"/>
                                        </p:tgtEl>
                                        <p:attrNameLst>
                                          <p:attrName>ppt_x</p:attrName>
                                          <p:attrName>ppt_y</p:attrName>
                                        </p:attrNameLst>
                                      </p:cBhvr>
                                      <p:rCtr x="-25000"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5" grpId="0" animBg="1"/>
      <p:bldP spid="5" grpId="1" animBg="1"/>
      <p:bldP spid="23" grpId="0" animBg="1"/>
      <p:bldP spid="2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latin typeface="微软雅黑" panose="020B0503020204020204" pitchFamily="34" charset="-122"/>
                <a:ea typeface="微软雅黑" panose="020B0503020204020204" pitchFamily="34" charset="-122"/>
              </a:rPr>
              <a:t>基本概念</a:t>
            </a:r>
            <a:endParaRPr lang="en-US" dirty="0">
              <a:latin typeface="微软雅黑" panose="020B0503020204020204" pitchFamily="34" charset="-122"/>
              <a:ea typeface="微软雅黑" panose="020B0503020204020204" pitchFamily="34" charset="-122"/>
            </a:endParaRPr>
          </a:p>
        </p:txBody>
      </p:sp>
      <p:sp>
        <p:nvSpPr>
          <p:cNvPr id="4" name="Text Placeholder 3"/>
          <p:cNvSpPr>
            <a:spLocks noGrp="1"/>
          </p:cNvSpPr>
          <p:nvPr>
            <p:ph type="body" sz="quarter" idx="12"/>
          </p:nvPr>
        </p:nvSpPr>
        <p:spPr>
          <a:xfrm>
            <a:off x="417600" y="1244009"/>
            <a:ext cx="8308800" cy="3002986"/>
          </a:xfrm>
          <a:prstGeom prst="rect">
            <a:avLst/>
          </a:prstGeom>
        </p:spPr>
        <p:txBody>
          <a:bodyPr>
            <a:normAutofit/>
          </a:bodyPr>
          <a:lstStyle/>
          <a:p>
            <a:pPr marL="285750" indent="-28575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维护实体（</a:t>
            </a:r>
            <a:r>
              <a:rPr lang="en-US" altLang="zh-CN" sz="1800" dirty="0">
                <a:latin typeface="微软雅黑" panose="020B0503020204020204" pitchFamily="34" charset="-122"/>
                <a:ea typeface="微软雅黑" panose="020B0503020204020204" pitchFamily="34" charset="-122"/>
              </a:rPr>
              <a:t>ME</a:t>
            </a:r>
            <a:r>
              <a:rPr lang="zh-CN" altLang="en-US" sz="1800" dirty="0">
                <a:latin typeface="微软雅黑" panose="020B0503020204020204" pitchFamily="34" charset="-122"/>
                <a:ea typeface="微软雅黑" panose="020B0503020204020204" pitchFamily="34" charset="-122"/>
              </a:rPr>
              <a:t>）</a:t>
            </a:r>
            <a:endParaRPr lang="en-US" sz="1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sz="1800" dirty="0">
                <a:latin typeface="微软雅黑" panose="020B0503020204020204" pitchFamily="34" charset="-122"/>
                <a:ea typeface="微软雅黑" panose="020B0503020204020204" pitchFamily="34" charset="-122"/>
              </a:rPr>
              <a:t>ME</a:t>
            </a:r>
            <a:r>
              <a:rPr lang="zh-CN" altLang="en-US" sz="1800" dirty="0">
                <a:latin typeface="微软雅黑" panose="020B0503020204020204" pitchFamily="34" charset="-122"/>
                <a:ea typeface="微软雅黑" panose="020B0503020204020204" pitchFamily="34" charset="-122"/>
              </a:rPr>
              <a:t>组（</a:t>
            </a:r>
            <a:r>
              <a:rPr lang="en-US" altLang="zh-CN" sz="1800" dirty="0">
                <a:latin typeface="微软雅黑" panose="020B0503020204020204" pitchFamily="34" charset="-122"/>
                <a:ea typeface="微软雅黑" panose="020B0503020204020204" pitchFamily="34" charset="-122"/>
              </a:rPr>
              <a:t>MEG</a:t>
            </a:r>
            <a:r>
              <a:rPr lang="zh-CN" altLang="en-US" sz="1800" dirty="0">
                <a:latin typeface="微软雅黑" panose="020B0503020204020204" pitchFamily="34" charset="-122"/>
                <a:ea typeface="微软雅黑" panose="020B0503020204020204" pitchFamily="34" charset="-122"/>
              </a:rPr>
              <a:t>）</a:t>
            </a:r>
            <a:endParaRPr lang="en-US" sz="1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sz="1800" dirty="0">
                <a:latin typeface="微软雅黑" panose="020B0503020204020204" pitchFamily="34" charset="-122"/>
                <a:ea typeface="微软雅黑" panose="020B0503020204020204" pitchFamily="34" charset="-122"/>
              </a:rPr>
              <a:t>MEG</a:t>
            </a:r>
            <a:r>
              <a:rPr lang="zh-CN" altLang="en-US" sz="1800" dirty="0">
                <a:latin typeface="微软雅黑" panose="020B0503020204020204" pitchFamily="34" charset="-122"/>
                <a:ea typeface="微软雅黑" panose="020B0503020204020204" pitchFamily="34" charset="-122"/>
              </a:rPr>
              <a:t>端点（</a:t>
            </a:r>
            <a:r>
              <a:rPr lang="en-US" altLang="zh-CN" sz="1800" dirty="0">
                <a:latin typeface="微软雅黑" panose="020B0503020204020204" pitchFamily="34" charset="-122"/>
                <a:ea typeface="微软雅黑" panose="020B0503020204020204" pitchFamily="34" charset="-122"/>
              </a:rPr>
              <a:t>MEP</a:t>
            </a:r>
            <a:r>
              <a:rPr lang="zh-CN" altLang="en-US" sz="1800" dirty="0">
                <a:latin typeface="微软雅黑" panose="020B0503020204020204" pitchFamily="34" charset="-122"/>
                <a:ea typeface="微软雅黑" panose="020B0503020204020204" pitchFamily="34" charset="-122"/>
              </a:rPr>
              <a:t>）</a:t>
            </a:r>
            <a:endParaRPr lang="en-US" sz="1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sz="1800" dirty="0">
                <a:latin typeface="微软雅黑" panose="020B0503020204020204" pitchFamily="34" charset="-122"/>
                <a:ea typeface="微软雅黑" panose="020B0503020204020204" pitchFamily="34" charset="-122"/>
              </a:rPr>
              <a:t>MEG</a:t>
            </a:r>
            <a:r>
              <a:rPr lang="zh-CN" altLang="en-US" sz="1800" dirty="0">
                <a:latin typeface="微软雅黑" panose="020B0503020204020204" pitchFamily="34" charset="-122"/>
                <a:ea typeface="微软雅黑" panose="020B0503020204020204" pitchFamily="34" charset="-122"/>
              </a:rPr>
              <a:t>中间点（</a:t>
            </a:r>
            <a:r>
              <a:rPr lang="en-US" altLang="zh-CN" sz="1800" dirty="0">
                <a:latin typeface="微软雅黑" panose="020B0503020204020204" pitchFamily="34" charset="-122"/>
                <a:ea typeface="微软雅黑" panose="020B0503020204020204" pitchFamily="34" charset="-122"/>
              </a:rPr>
              <a:t>MIP</a:t>
            </a:r>
            <a:r>
              <a:rPr lang="zh-CN" altLang="en-US" sz="1800" dirty="0">
                <a:latin typeface="微软雅黑" panose="020B0503020204020204" pitchFamily="34" charset="-122"/>
                <a:ea typeface="微软雅黑" panose="020B0503020204020204" pitchFamily="34" charset="-122"/>
              </a:rPr>
              <a:t>）</a:t>
            </a:r>
            <a:endParaRPr lang="en-US" sz="1800" dirty="0">
              <a:latin typeface="微软雅黑" panose="020B0503020204020204" pitchFamily="34" charset="-122"/>
              <a:ea typeface="微软雅黑" panose="020B0503020204020204" pitchFamily="34" charset="-122"/>
            </a:endParaRPr>
          </a:p>
        </p:txBody>
      </p:sp>
      <p:sp>
        <p:nvSpPr>
          <p:cNvPr id="3" name="Footer Placeholder 2"/>
          <p:cNvSpPr>
            <a:spLocks noGrp="1"/>
          </p:cNvSpPr>
          <p:nvPr>
            <p:ph type="ftr" sz="quarter" idx="3"/>
          </p:nvPr>
        </p:nvSpPr>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3465972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zh-CN" altLang="en-US" sz="3600" dirty="0"/>
              <a:t>以太网追踪（</a:t>
            </a:r>
            <a:r>
              <a:rPr lang="en-US" altLang="zh-CN" sz="3600" dirty="0"/>
              <a:t>ETH-LT</a:t>
            </a:r>
            <a:r>
              <a:rPr lang="zh-CN" altLang="en-US" sz="3600" dirty="0"/>
              <a:t>）</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8" name="Flowchart: Magnetic Disk 7">
            <a:extLst>
              <a:ext uri="{FF2B5EF4-FFF2-40B4-BE49-F238E27FC236}">
                <a16:creationId xmlns:a16="http://schemas.microsoft.com/office/drawing/2014/main" id="{28691388-5759-45ED-98DB-660DB34DF4C7}"/>
              </a:ext>
            </a:extLst>
          </p:cNvPr>
          <p:cNvSpPr/>
          <p:nvPr/>
        </p:nvSpPr>
        <p:spPr>
          <a:xfrm>
            <a:off x="6867754" y="1442622"/>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cxnSp>
        <p:nvCxnSpPr>
          <p:cNvPr id="18" name="Straight Arrow Connector 17">
            <a:extLst>
              <a:ext uri="{FF2B5EF4-FFF2-40B4-BE49-F238E27FC236}">
                <a16:creationId xmlns:a16="http://schemas.microsoft.com/office/drawing/2014/main" id="{CC2CDB06-EAD6-4D2B-91BC-0CD012B5E3B8}"/>
              </a:ext>
            </a:extLst>
          </p:cNvPr>
          <p:cNvCxnSpPr>
            <a:cxnSpLocks/>
            <a:stCxn id="7" idx="4"/>
            <a:endCxn id="8" idx="2"/>
          </p:cNvCxnSpPr>
          <p:nvPr/>
        </p:nvCxnSpPr>
        <p:spPr>
          <a:xfrm flipV="1">
            <a:off x="2021360" y="1591478"/>
            <a:ext cx="4846394" cy="702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643CCD-46E8-48D8-8552-9117E55F09B4}"/>
              </a:ext>
            </a:extLst>
          </p:cNvPr>
          <p:cNvSpPr txBox="1"/>
          <p:nvPr/>
        </p:nvSpPr>
        <p:spPr>
          <a:xfrm>
            <a:off x="1339703" y="934904"/>
            <a:ext cx="1148316" cy="514738"/>
          </a:xfrm>
          <a:prstGeom prst="rect">
            <a:avLst/>
          </a:prstGeom>
          <a:noFill/>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微软雅黑" panose="020B0503020204020204" pitchFamily="34" charset="-122"/>
                <a:ea typeface="微软雅黑" panose="020B0503020204020204" pitchFamily="34" charset="-122"/>
              </a:rPr>
              <a:t>按需发送</a:t>
            </a:r>
            <a:r>
              <a:rPr lang="en-US" altLang="zh-CN" sz="1200" dirty="0">
                <a:solidFill>
                  <a:schemeClr val="tx2"/>
                </a:solidFill>
                <a:latin typeface="微软雅黑" panose="020B0503020204020204" pitchFamily="34" charset="-122"/>
                <a:ea typeface="微软雅黑" panose="020B0503020204020204" pitchFamily="34" charset="-122"/>
              </a:rPr>
              <a:t>LTM</a:t>
            </a:r>
            <a:r>
              <a:rPr lang="zh-CN" altLang="en-US" sz="1200" dirty="0">
                <a:solidFill>
                  <a:schemeClr val="tx2"/>
                </a:solidFill>
                <a:latin typeface="微软雅黑" panose="020B0503020204020204" pitchFamily="34" charset="-122"/>
                <a:ea typeface="微软雅黑" panose="020B0503020204020204" pitchFamily="34" charset="-122"/>
              </a:rPr>
              <a:t>报文</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2" name="TextBox 21">
            <a:extLst>
              <a:ext uri="{FF2B5EF4-FFF2-40B4-BE49-F238E27FC236}">
                <a16:creationId xmlns:a16="http://schemas.microsoft.com/office/drawing/2014/main" id="{8BA51A71-2909-4127-B080-59E0978A7902}"/>
              </a:ext>
            </a:extLst>
          </p:cNvPr>
          <p:cNvSpPr txBox="1"/>
          <p:nvPr/>
        </p:nvSpPr>
        <p:spPr>
          <a:xfrm>
            <a:off x="6616717" y="963479"/>
            <a:ext cx="1230112" cy="514738"/>
          </a:xfrm>
          <a:prstGeom prst="rect">
            <a:avLst/>
          </a:prstGeom>
          <a:noFill/>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接收到</a:t>
            </a:r>
            <a:r>
              <a:rPr lang="en-US" altLang="zh-CN" sz="1200" dirty="0">
                <a:solidFill>
                  <a:schemeClr val="tx2"/>
                </a:solidFill>
                <a:latin typeface="Nokia Pure Text Light" panose="020B0403020202020204" pitchFamily="34" charset="0"/>
                <a:ea typeface="Nokia Pure Text Light" panose="020B0403020202020204" pitchFamily="34" charset="0"/>
              </a:rPr>
              <a:t>LBM</a:t>
            </a:r>
            <a:r>
              <a:rPr lang="zh-CN" altLang="en-US" sz="1200" dirty="0">
                <a:solidFill>
                  <a:schemeClr val="tx2"/>
                </a:solidFill>
                <a:latin typeface="Nokia Pure Text Light" panose="020B0403020202020204" pitchFamily="34" charset="0"/>
                <a:ea typeface="Nokia Pure Text Light" panose="020B0403020202020204" pitchFamily="34" charset="0"/>
              </a:rPr>
              <a:t>后，回复</a:t>
            </a:r>
            <a:r>
              <a:rPr lang="en-US" altLang="zh-CN" sz="1200" dirty="0">
                <a:solidFill>
                  <a:schemeClr val="tx2"/>
                </a:solidFill>
                <a:latin typeface="Nokia Pure Text Light" panose="020B0403020202020204" pitchFamily="34" charset="0"/>
                <a:ea typeface="Nokia Pure Text Light" panose="020B0403020202020204" pitchFamily="34" charset="0"/>
              </a:rPr>
              <a:t>LBR</a:t>
            </a:r>
            <a:r>
              <a:rPr lang="zh-CN" altLang="en-US" sz="1200" dirty="0">
                <a:solidFill>
                  <a:schemeClr val="tx2"/>
                </a:solidFill>
                <a:latin typeface="Nokia Pure Text Light" panose="020B0403020202020204" pitchFamily="34" charset="0"/>
                <a:ea typeface="Nokia Pure Text Light" panose="020B0403020202020204" pitchFamily="34" charset="0"/>
              </a:rPr>
              <a:t>报文</a:t>
            </a:r>
            <a:endParaRPr lang="en-US" sz="1200" dirty="0">
              <a:solidFill>
                <a:schemeClr val="tx2"/>
              </a:solidFill>
              <a:latin typeface="Nokia Pure Text Light" panose="020B0403020202020204" pitchFamily="34" charset="0"/>
              <a:ea typeface="Nokia Pure Text Light" panose="020B0403020202020204" pitchFamily="34" charset="0"/>
            </a:endParaRPr>
          </a:p>
        </p:txBody>
      </p:sp>
      <p:grpSp>
        <p:nvGrpSpPr>
          <p:cNvPr id="2" name="Group 1">
            <a:extLst>
              <a:ext uri="{FF2B5EF4-FFF2-40B4-BE49-F238E27FC236}">
                <a16:creationId xmlns:a16="http://schemas.microsoft.com/office/drawing/2014/main" id="{882DCA95-D4EE-413C-9C4F-4238DA60D925}"/>
              </a:ext>
            </a:extLst>
          </p:cNvPr>
          <p:cNvGrpSpPr/>
          <p:nvPr/>
        </p:nvGrpSpPr>
        <p:grpSpPr>
          <a:xfrm>
            <a:off x="1555873" y="1449642"/>
            <a:ext cx="552893" cy="377917"/>
            <a:chOff x="1555873" y="1449642"/>
            <a:chExt cx="552893" cy="377917"/>
          </a:xfrm>
        </p:grpSpPr>
        <p:sp>
          <p:nvSpPr>
            <p:cNvPr id="7" name="Flowchart: Magnetic Disk 6">
              <a:extLst>
                <a:ext uri="{FF2B5EF4-FFF2-40B4-BE49-F238E27FC236}">
                  <a16:creationId xmlns:a16="http://schemas.microsoft.com/office/drawing/2014/main" id="{C0718763-81B7-4B78-AF13-C597E2900E93}"/>
                </a:ext>
              </a:extLst>
            </p:cNvPr>
            <p:cNvSpPr/>
            <p:nvPr/>
          </p:nvSpPr>
          <p:spPr>
            <a:xfrm>
              <a:off x="1564159" y="1449642"/>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9" name="TextBox 8">
              <a:extLst>
                <a:ext uri="{FF2B5EF4-FFF2-40B4-BE49-F238E27FC236}">
                  <a16:creationId xmlns:a16="http://schemas.microsoft.com/office/drawing/2014/main" id="{80BBDCBE-B213-4C45-87E6-A7697558CD83}"/>
                </a:ext>
              </a:extLst>
            </p:cNvPr>
            <p:cNvSpPr txBox="1"/>
            <p:nvPr/>
          </p:nvSpPr>
          <p:spPr>
            <a:xfrm>
              <a:off x="1555873" y="1497487"/>
              <a:ext cx="552893"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MEP1</a:t>
              </a:r>
            </a:p>
          </p:txBody>
        </p:sp>
      </p:grpSp>
      <p:sp>
        <p:nvSpPr>
          <p:cNvPr id="16" name="TextBox 15">
            <a:extLst>
              <a:ext uri="{FF2B5EF4-FFF2-40B4-BE49-F238E27FC236}">
                <a16:creationId xmlns:a16="http://schemas.microsoft.com/office/drawing/2014/main" id="{5498A64A-7CC8-448D-9432-7B2D247E7E95}"/>
              </a:ext>
            </a:extLst>
          </p:cNvPr>
          <p:cNvSpPr txBox="1"/>
          <p:nvPr/>
        </p:nvSpPr>
        <p:spPr>
          <a:xfrm>
            <a:off x="6840000" y="1488692"/>
            <a:ext cx="552893"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MEP2</a:t>
            </a:r>
          </a:p>
        </p:txBody>
      </p:sp>
      <p:grpSp>
        <p:nvGrpSpPr>
          <p:cNvPr id="17" name="Group 16">
            <a:extLst>
              <a:ext uri="{FF2B5EF4-FFF2-40B4-BE49-F238E27FC236}">
                <a16:creationId xmlns:a16="http://schemas.microsoft.com/office/drawing/2014/main" id="{C36DAD55-9738-462E-AA12-DFD962D7FC73}"/>
              </a:ext>
            </a:extLst>
          </p:cNvPr>
          <p:cNvGrpSpPr/>
          <p:nvPr/>
        </p:nvGrpSpPr>
        <p:grpSpPr>
          <a:xfrm>
            <a:off x="3288981" y="1449642"/>
            <a:ext cx="552893" cy="377917"/>
            <a:chOff x="1555873" y="1449642"/>
            <a:chExt cx="552893" cy="377917"/>
          </a:xfrm>
        </p:grpSpPr>
        <p:sp>
          <p:nvSpPr>
            <p:cNvPr id="20" name="Flowchart: Magnetic Disk 19">
              <a:extLst>
                <a:ext uri="{FF2B5EF4-FFF2-40B4-BE49-F238E27FC236}">
                  <a16:creationId xmlns:a16="http://schemas.microsoft.com/office/drawing/2014/main" id="{8B2F1FB6-E78A-4178-8D89-BBCEF78BD9D1}"/>
                </a:ext>
              </a:extLst>
            </p:cNvPr>
            <p:cNvSpPr/>
            <p:nvPr/>
          </p:nvSpPr>
          <p:spPr>
            <a:xfrm>
              <a:off x="1564159" y="1449642"/>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21" name="TextBox 20">
              <a:extLst>
                <a:ext uri="{FF2B5EF4-FFF2-40B4-BE49-F238E27FC236}">
                  <a16:creationId xmlns:a16="http://schemas.microsoft.com/office/drawing/2014/main" id="{B4775EDE-F18F-484C-8B66-3896B0D4D2ED}"/>
                </a:ext>
              </a:extLst>
            </p:cNvPr>
            <p:cNvSpPr txBox="1"/>
            <p:nvPr/>
          </p:nvSpPr>
          <p:spPr>
            <a:xfrm>
              <a:off x="1555873" y="1497487"/>
              <a:ext cx="552893"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MIP1</a:t>
              </a:r>
            </a:p>
          </p:txBody>
        </p:sp>
      </p:grpSp>
      <p:grpSp>
        <p:nvGrpSpPr>
          <p:cNvPr id="24" name="Group 23">
            <a:extLst>
              <a:ext uri="{FF2B5EF4-FFF2-40B4-BE49-F238E27FC236}">
                <a16:creationId xmlns:a16="http://schemas.microsoft.com/office/drawing/2014/main" id="{3A80108F-8429-4AE8-8781-996E19B3393C}"/>
              </a:ext>
            </a:extLst>
          </p:cNvPr>
          <p:cNvGrpSpPr/>
          <p:nvPr/>
        </p:nvGrpSpPr>
        <p:grpSpPr>
          <a:xfrm>
            <a:off x="4979556" y="1473564"/>
            <a:ext cx="552893" cy="377917"/>
            <a:chOff x="1555873" y="1449642"/>
            <a:chExt cx="552893" cy="377917"/>
          </a:xfrm>
        </p:grpSpPr>
        <p:sp>
          <p:nvSpPr>
            <p:cNvPr id="25" name="Flowchart: Magnetic Disk 24">
              <a:extLst>
                <a:ext uri="{FF2B5EF4-FFF2-40B4-BE49-F238E27FC236}">
                  <a16:creationId xmlns:a16="http://schemas.microsoft.com/office/drawing/2014/main" id="{84D712B3-F22C-465C-990B-EBA9D792FC0E}"/>
                </a:ext>
              </a:extLst>
            </p:cNvPr>
            <p:cNvSpPr/>
            <p:nvPr/>
          </p:nvSpPr>
          <p:spPr>
            <a:xfrm>
              <a:off x="1564159" y="1449642"/>
              <a:ext cx="457201" cy="297711"/>
            </a:xfrm>
            <a:prstGeom prst="flowChartMagneticDisk">
              <a:avLst/>
            </a:prstGeom>
            <a:solidFill>
              <a:schemeClr val="accent1"/>
            </a:solidFill>
            <a:ln w="3175">
              <a:solidFill>
                <a:srgbClr val="27314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26" name="TextBox 25">
              <a:extLst>
                <a:ext uri="{FF2B5EF4-FFF2-40B4-BE49-F238E27FC236}">
                  <a16:creationId xmlns:a16="http://schemas.microsoft.com/office/drawing/2014/main" id="{D4C7F309-9C56-422E-A00B-F6F07566E0B7}"/>
                </a:ext>
              </a:extLst>
            </p:cNvPr>
            <p:cNvSpPr txBox="1"/>
            <p:nvPr/>
          </p:nvSpPr>
          <p:spPr>
            <a:xfrm>
              <a:off x="1555873" y="1497487"/>
              <a:ext cx="552893"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Nokia Pure Text Light" panose="020B0403020202020204" pitchFamily="34" charset="0"/>
                  <a:ea typeface="Nokia Pure Text Light" panose="020B0403020202020204" pitchFamily="34" charset="0"/>
                </a:rPr>
                <a:t>MIP2</a:t>
              </a:r>
            </a:p>
          </p:txBody>
        </p:sp>
      </p:grpSp>
      <p:sp>
        <p:nvSpPr>
          <p:cNvPr id="31" name="Flowchart: Process 30">
            <a:extLst>
              <a:ext uri="{FF2B5EF4-FFF2-40B4-BE49-F238E27FC236}">
                <a16:creationId xmlns:a16="http://schemas.microsoft.com/office/drawing/2014/main" id="{03132E0C-F57A-4F90-90CD-F85480E1A5D1}"/>
              </a:ext>
            </a:extLst>
          </p:cNvPr>
          <p:cNvSpPr/>
          <p:nvPr/>
        </p:nvSpPr>
        <p:spPr>
          <a:xfrm>
            <a:off x="2108766" y="1500143"/>
            <a:ext cx="195234" cy="218924"/>
          </a:xfrm>
          <a:prstGeom prst="flowChartProcess">
            <a:avLst/>
          </a:prstGeom>
          <a:solidFill>
            <a:schemeClr val="tx2">
              <a:lumMod val="50000"/>
              <a:lumOff val="5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33" name="Rectangle: Rounded Corners 32">
            <a:extLst>
              <a:ext uri="{FF2B5EF4-FFF2-40B4-BE49-F238E27FC236}">
                <a16:creationId xmlns:a16="http://schemas.microsoft.com/office/drawing/2014/main" id="{FE933689-6A3B-476C-8BCC-B173E0E87AE7}"/>
              </a:ext>
            </a:extLst>
          </p:cNvPr>
          <p:cNvSpPr/>
          <p:nvPr/>
        </p:nvSpPr>
        <p:spPr>
          <a:xfrm>
            <a:off x="3104707" y="1521409"/>
            <a:ext cx="184274" cy="197658"/>
          </a:xfrm>
          <a:prstGeom prst="roundRect">
            <a:avLst/>
          </a:prstGeom>
          <a:solidFill>
            <a:schemeClr val="accent4">
              <a:lumMod val="60000"/>
              <a:lumOff val="4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34" name="Rectangle: Rounded Corners 33">
            <a:extLst>
              <a:ext uri="{FF2B5EF4-FFF2-40B4-BE49-F238E27FC236}">
                <a16:creationId xmlns:a16="http://schemas.microsoft.com/office/drawing/2014/main" id="{A9AC275A-A186-43C6-86EF-2EA467D119E1}"/>
              </a:ext>
            </a:extLst>
          </p:cNvPr>
          <p:cNvSpPr/>
          <p:nvPr/>
        </p:nvSpPr>
        <p:spPr>
          <a:xfrm>
            <a:off x="4798828" y="1546213"/>
            <a:ext cx="184274" cy="197658"/>
          </a:xfrm>
          <a:prstGeom prst="roundRect">
            <a:avLst/>
          </a:prstGeom>
          <a:solidFill>
            <a:schemeClr val="accent4">
              <a:lumMod val="60000"/>
              <a:lumOff val="4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35" name="Rectangle: Rounded Corners 34">
            <a:extLst>
              <a:ext uri="{FF2B5EF4-FFF2-40B4-BE49-F238E27FC236}">
                <a16:creationId xmlns:a16="http://schemas.microsoft.com/office/drawing/2014/main" id="{D3D86E22-388B-4DAF-922B-A112708619EA}"/>
              </a:ext>
            </a:extLst>
          </p:cNvPr>
          <p:cNvSpPr/>
          <p:nvPr/>
        </p:nvSpPr>
        <p:spPr>
          <a:xfrm>
            <a:off x="6673700" y="1517852"/>
            <a:ext cx="184274" cy="197658"/>
          </a:xfrm>
          <a:prstGeom prst="roundRect">
            <a:avLst/>
          </a:prstGeom>
          <a:solidFill>
            <a:schemeClr val="accent4">
              <a:lumMod val="60000"/>
              <a:lumOff val="4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36" name="Flowchart: Process 35">
            <a:extLst>
              <a:ext uri="{FF2B5EF4-FFF2-40B4-BE49-F238E27FC236}">
                <a16:creationId xmlns:a16="http://schemas.microsoft.com/office/drawing/2014/main" id="{3046CD03-C531-4B37-A454-708BE904CD1C}"/>
              </a:ext>
            </a:extLst>
          </p:cNvPr>
          <p:cNvSpPr/>
          <p:nvPr/>
        </p:nvSpPr>
        <p:spPr>
          <a:xfrm>
            <a:off x="652111" y="2262091"/>
            <a:ext cx="195234" cy="218924"/>
          </a:xfrm>
          <a:prstGeom prst="flowChartProcess">
            <a:avLst/>
          </a:prstGeom>
          <a:solidFill>
            <a:schemeClr val="tx2">
              <a:lumMod val="50000"/>
              <a:lumOff val="5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37" name="TextBox 36">
            <a:extLst>
              <a:ext uri="{FF2B5EF4-FFF2-40B4-BE49-F238E27FC236}">
                <a16:creationId xmlns:a16="http://schemas.microsoft.com/office/drawing/2014/main" id="{26E4BA44-99B1-4F63-A616-E31209AFE406}"/>
              </a:ext>
            </a:extLst>
          </p:cNvPr>
          <p:cNvSpPr txBox="1"/>
          <p:nvPr/>
        </p:nvSpPr>
        <p:spPr>
          <a:xfrm>
            <a:off x="652110" y="2647994"/>
            <a:ext cx="3611546" cy="1222624"/>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微软雅黑" panose="020B0503020204020204" pitchFamily="34" charset="-122"/>
                <a:ea typeface="微软雅黑" panose="020B0503020204020204" pitchFamily="34" charset="-122"/>
              </a:rPr>
              <a:t>LTM</a:t>
            </a:r>
            <a:r>
              <a:rPr lang="zh-CN" altLang="en-US" sz="1200" dirty="0">
                <a:solidFill>
                  <a:schemeClr val="tx2"/>
                </a:solidFill>
                <a:latin typeface="微软雅黑" panose="020B0503020204020204" pitchFamily="34" charset="-122"/>
                <a:ea typeface="微软雅黑" panose="020B0503020204020204" pitchFamily="34" charset="-122"/>
              </a:rPr>
              <a:t>报文，由</a:t>
            </a:r>
            <a:r>
              <a:rPr lang="en-US" altLang="zh-CN" sz="1200" dirty="0">
                <a:solidFill>
                  <a:schemeClr val="tx2"/>
                </a:solidFill>
                <a:latin typeface="微软雅黑" panose="020B0503020204020204" pitchFamily="34" charset="-122"/>
                <a:ea typeface="微软雅黑" panose="020B0503020204020204" pitchFamily="34" charset="-122"/>
              </a:rPr>
              <a:t>MEP</a:t>
            </a:r>
            <a:r>
              <a:rPr lang="zh-CN" altLang="en-US" sz="1200" dirty="0">
                <a:solidFill>
                  <a:schemeClr val="tx2"/>
                </a:solidFill>
                <a:latin typeface="微软雅黑" panose="020B0503020204020204" pitchFamily="34" charset="-122"/>
                <a:ea typeface="微软雅黑" panose="020B0503020204020204" pitchFamily="34" charset="-122"/>
              </a:rPr>
              <a:t>按需发送</a:t>
            </a:r>
            <a:endParaRPr lang="en-US" altLang="zh-CN" sz="1200" dirty="0">
              <a:solidFill>
                <a:schemeClr val="tx2"/>
              </a:solidFill>
              <a:latin typeface="微软雅黑" panose="020B0503020204020204" pitchFamily="34" charset="-122"/>
              <a:ea typeface="微软雅黑" panose="020B0503020204020204" pitchFamily="34" charset="-122"/>
            </a:endParaRPr>
          </a:p>
          <a:p>
            <a:pPr marL="228600" indent="-228600" defTabSz="360000">
              <a:spcAft>
                <a:spcPts val="600"/>
              </a:spcAft>
              <a:buFont typeface="+mj-lt"/>
              <a:buAutoNum type="arabicPeriod"/>
              <a:tabLst>
                <a:tab pos="360000" algn="l"/>
              </a:tabLst>
            </a:pPr>
            <a:r>
              <a:rPr lang="en-US" altLang="zh-CN" sz="1200" dirty="0">
                <a:solidFill>
                  <a:schemeClr val="tx2"/>
                </a:solidFill>
                <a:latin typeface="微软雅黑" panose="020B0503020204020204" pitchFamily="34" charset="-122"/>
                <a:ea typeface="微软雅黑" panose="020B0503020204020204" pitchFamily="34" charset="-122"/>
              </a:rPr>
              <a:t>ETH-LT</a:t>
            </a:r>
            <a:r>
              <a:rPr lang="zh-CN" altLang="en-US" sz="1200" dirty="0">
                <a:solidFill>
                  <a:schemeClr val="tx2"/>
                </a:solidFill>
                <a:latin typeface="微软雅黑" panose="020B0503020204020204" pitchFamily="34" charset="-122"/>
                <a:ea typeface="微软雅黑" panose="020B0503020204020204" pitchFamily="34" charset="-122"/>
              </a:rPr>
              <a:t>主要用于差错定位，类似于</a:t>
            </a:r>
            <a:r>
              <a:rPr lang="en-US" altLang="zh-CN" sz="1200" dirty="0">
                <a:solidFill>
                  <a:schemeClr val="tx2"/>
                </a:solidFill>
                <a:latin typeface="微软雅黑" panose="020B0503020204020204" pitchFamily="34" charset="-122"/>
                <a:ea typeface="微软雅黑" panose="020B0503020204020204" pitchFamily="34" charset="-122"/>
              </a:rPr>
              <a:t>traceroute</a:t>
            </a:r>
            <a:r>
              <a:rPr lang="zh-CN" altLang="en-US" sz="1200" dirty="0">
                <a:solidFill>
                  <a:schemeClr val="tx2"/>
                </a:solidFill>
                <a:latin typeface="微软雅黑" panose="020B0503020204020204" pitchFamily="34" charset="-122"/>
                <a:ea typeface="微软雅黑" panose="020B0503020204020204" pitchFamily="34" charset="-122"/>
              </a:rPr>
              <a:t>的功能</a:t>
            </a:r>
            <a:endParaRPr lang="en-US" altLang="zh-CN" sz="1200" dirty="0">
              <a:solidFill>
                <a:schemeClr val="tx2"/>
              </a:solidFill>
              <a:latin typeface="微软雅黑" panose="020B0503020204020204" pitchFamily="34" charset="-122"/>
              <a:ea typeface="微软雅黑" panose="020B0503020204020204" pitchFamily="34" charset="-122"/>
            </a:endParaRPr>
          </a:p>
          <a:p>
            <a:pPr marL="228600" indent="-228600" defTabSz="360000">
              <a:spcAft>
                <a:spcPts val="600"/>
              </a:spcAft>
              <a:buFont typeface="+mj-lt"/>
              <a:buAutoNum type="arabicPeriod"/>
              <a:tabLst>
                <a:tab pos="360000" algn="l"/>
              </a:tabLst>
            </a:pPr>
            <a:r>
              <a:rPr lang="zh-CN" altLang="en-US" sz="1200" dirty="0">
                <a:solidFill>
                  <a:schemeClr val="tx2"/>
                </a:solidFill>
                <a:latin typeface="微软雅黑" panose="020B0503020204020204" pitchFamily="34" charset="-122"/>
                <a:ea typeface="微软雅黑" panose="020B0503020204020204" pitchFamily="34" charset="-122"/>
              </a:rPr>
              <a:t>其</a:t>
            </a:r>
            <a:r>
              <a:rPr lang="en-US" altLang="zh-CN" sz="1200" dirty="0" err="1">
                <a:solidFill>
                  <a:schemeClr val="tx2"/>
                </a:solidFill>
                <a:latin typeface="微软雅黑" panose="020B0503020204020204" pitchFamily="34" charset="-122"/>
                <a:ea typeface="微软雅黑" panose="020B0503020204020204" pitchFamily="34" charset="-122"/>
              </a:rPr>
              <a:t>OriginMAC</a:t>
            </a:r>
            <a:r>
              <a:rPr lang="zh-CN" altLang="en-US" sz="1200" dirty="0">
                <a:solidFill>
                  <a:schemeClr val="tx2"/>
                </a:solidFill>
                <a:latin typeface="微软雅黑" panose="020B0503020204020204" pitchFamily="34" charset="-122"/>
                <a:ea typeface="微软雅黑" panose="020B0503020204020204" pitchFamily="34" charset="-122"/>
              </a:rPr>
              <a:t>和</a:t>
            </a:r>
            <a:r>
              <a:rPr lang="en-US" altLang="zh-CN" sz="1200" dirty="0" err="1">
                <a:solidFill>
                  <a:schemeClr val="tx2"/>
                </a:solidFill>
                <a:latin typeface="微软雅黑" panose="020B0503020204020204" pitchFamily="34" charset="-122"/>
                <a:ea typeface="微软雅黑" panose="020B0503020204020204" pitchFamily="34" charset="-122"/>
              </a:rPr>
              <a:t>TargetMAC</a:t>
            </a:r>
            <a:r>
              <a:rPr lang="zh-CN" altLang="en-US" sz="1200" dirty="0">
                <a:solidFill>
                  <a:schemeClr val="tx2"/>
                </a:solidFill>
                <a:latin typeface="微软雅黑" panose="020B0503020204020204" pitchFamily="34" charset="-122"/>
                <a:ea typeface="微软雅黑" panose="020B0503020204020204" pitchFamily="34" charset="-122"/>
              </a:rPr>
              <a:t>存放在报文体中，以太头中的</a:t>
            </a:r>
            <a:r>
              <a:rPr lang="en-US" altLang="zh-CN" sz="1200" dirty="0">
                <a:solidFill>
                  <a:schemeClr val="tx2"/>
                </a:solidFill>
                <a:latin typeface="微软雅黑" panose="020B0503020204020204" pitchFamily="34" charset="-122"/>
                <a:ea typeface="微软雅黑" panose="020B0503020204020204" pitchFamily="34" charset="-122"/>
              </a:rPr>
              <a:t>MAC</a:t>
            </a:r>
            <a:r>
              <a:rPr lang="zh-CN" altLang="en-US" sz="1200" dirty="0">
                <a:solidFill>
                  <a:schemeClr val="tx2"/>
                </a:solidFill>
                <a:latin typeface="微软雅黑" panose="020B0503020204020204" pitchFamily="34" charset="-122"/>
                <a:ea typeface="微软雅黑" panose="020B0503020204020204" pitchFamily="34" charset="-122"/>
              </a:rPr>
              <a:t>为下一跳地址</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8" name="Rectangle: Rounded Corners 37">
            <a:extLst>
              <a:ext uri="{FF2B5EF4-FFF2-40B4-BE49-F238E27FC236}">
                <a16:creationId xmlns:a16="http://schemas.microsoft.com/office/drawing/2014/main" id="{66EA6E03-4331-4AE6-87E3-EF0964C340FE}"/>
              </a:ext>
            </a:extLst>
          </p:cNvPr>
          <p:cNvSpPr/>
          <p:nvPr/>
        </p:nvSpPr>
        <p:spPr>
          <a:xfrm>
            <a:off x="5337542" y="2371553"/>
            <a:ext cx="184274" cy="197658"/>
          </a:xfrm>
          <a:prstGeom prst="roundRect">
            <a:avLst/>
          </a:prstGeom>
          <a:solidFill>
            <a:schemeClr val="accent4">
              <a:lumMod val="60000"/>
              <a:lumOff val="4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39" name="TextBox 38">
            <a:extLst>
              <a:ext uri="{FF2B5EF4-FFF2-40B4-BE49-F238E27FC236}">
                <a16:creationId xmlns:a16="http://schemas.microsoft.com/office/drawing/2014/main" id="{E4D0B63E-80DB-4CE5-B739-AEF8E8F623E1}"/>
              </a:ext>
            </a:extLst>
          </p:cNvPr>
          <p:cNvSpPr txBox="1"/>
          <p:nvPr/>
        </p:nvSpPr>
        <p:spPr>
          <a:xfrm>
            <a:off x="5290581" y="2680423"/>
            <a:ext cx="3611546" cy="1222624"/>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微软雅黑" panose="020B0503020204020204" pitchFamily="34" charset="-122"/>
                <a:ea typeface="微软雅黑" panose="020B0503020204020204" pitchFamily="34" charset="-122"/>
              </a:rPr>
              <a:t>LTR</a:t>
            </a:r>
            <a:r>
              <a:rPr lang="zh-CN" altLang="en-US" sz="1200" dirty="0">
                <a:solidFill>
                  <a:schemeClr val="tx2"/>
                </a:solidFill>
                <a:latin typeface="微软雅黑" panose="020B0503020204020204" pitchFamily="34" charset="-122"/>
                <a:ea typeface="微软雅黑" panose="020B0503020204020204" pitchFamily="34" charset="-122"/>
              </a:rPr>
              <a:t>报文，由</a:t>
            </a:r>
            <a:r>
              <a:rPr lang="en-US" altLang="zh-CN" sz="1200" dirty="0">
                <a:solidFill>
                  <a:schemeClr val="tx2"/>
                </a:solidFill>
                <a:latin typeface="微软雅黑" panose="020B0503020204020204" pitchFamily="34" charset="-122"/>
                <a:ea typeface="微软雅黑" panose="020B0503020204020204" pitchFamily="34" charset="-122"/>
              </a:rPr>
              <a:t>MIP</a:t>
            </a:r>
            <a:r>
              <a:rPr lang="zh-CN" altLang="en-US" sz="1200" dirty="0">
                <a:solidFill>
                  <a:schemeClr val="tx2"/>
                </a:solidFill>
                <a:latin typeface="微软雅黑" panose="020B0503020204020204" pitchFamily="34" charset="-122"/>
                <a:ea typeface="微软雅黑" panose="020B0503020204020204" pitchFamily="34" charset="-122"/>
              </a:rPr>
              <a:t>接收到</a:t>
            </a:r>
            <a:r>
              <a:rPr lang="en-US" altLang="zh-CN" sz="1200" dirty="0">
                <a:solidFill>
                  <a:schemeClr val="tx2"/>
                </a:solidFill>
                <a:latin typeface="微软雅黑" panose="020B0503020204020204" pitchFamily="34" charset="-122"/>
                <a:ea typeface="微软雅黑" panose="020B0503020204020204" pitchFamily="34" charset="-122"/>
              </a:rPr>
              <a:t>LTM</a:t>
            </a:r>
            <a:r>
              <a:rPr lang="zh-CN" altLang="en-US" sz="1200" dirty="0">
                <a:solidFill>
                  <a:schemeClr val="tx2"/>
                </a:solidFill>
                <a:latin typeface="微软雅黑" panose="020B0503020204020204" pitchFamily="34" charset="-122"/>
                <a:ea typeface="微软雅黑" panose="020B0503020204020204" pitchFamily="34" charset="-122"/>
              </a:rPr>
              <a:t>之后回复给源</a:t>
            </a:r>
            <a:r>
              <a:rPr lang="en-US" altLang="zh-CN" sz="1200" dirty="0">
                <a:solidFill>
                  <a:schemeClr val="tx2"/>
                </a:solidFill>
                <a:latin typeface="微软雅黑" panose="020B0503020204020204" pitchFamily="34" charset="-122"/>
                <a:ea typeface="微软雅黑" panose="020B0503020204020204" pitchFamily="34" charset="-122"/>
              </a:rPr>
              <a:t>MEP</a:t>
            </a:r>
          </a:p>
          <a:p>
            <a:pPr marL="228600" indent="-228600" defTabSz="360000">
              <a:spcAft>
                <a:spcPts val="600"/>
              </a:spcAft>
              <a:buFont typeface="+mj-lt"/>
              <a:buAutoNum type="arabicPeriod"/>
              <a:tabLst>
                <a:tab pos="360000" algn="l"/>
              </a:tabLst>
            </a:pPr>
            <a:r>
              <a:rPr lang="en-US" altLang="zh-CN" sz="1200" dirty="0">
                <a:solidFill>
                  <a:schemeClr val="tx2"/>
                </a:solidFill>
                <a:latin typeface="微软雅黑" panose="020B0503020204020204" pitchFamily="34" charset="-122"/>
                <a:ea typeface="微软雅黑" panose="020B0503020204020204" pitchFamily="34" charset="-122"/>
              </a:rPr>
              <a:t>MIP</a:t>
            </a:r>
            <a:r>
              <a:rPr lang="zh-CN" altLang="en-US" sz="1200" dirty="0">
                <a:solidFill>
                  <a:schemeClr val="tx2"/>
                </a:solidFill>
                <a:latin typeface="微软雅黑" panose="020B0503020204020204" pitchFamily="34" charset="-122"/>
                <a:ea typeface="微软雅黑" panose="020B0503020204020204" pitchFamily="34" charset="-122"/>
              </a:rPr>
              <a:t>接收到</a:t>
            </a:r>
            <a:r>
              <a:rPr lang="en-US" altLang="zh-CN" sz="1200" dirty="0">
                <a:solidFill>
                  <a:schemeClr val="tx2"/>
                </a:solidFill>
                <a:latin typeface="微软雅黑" panose="020B0503020204020204" pitchFamily="34" charset="-122"/>
                <a:ea typeface="微软雅黑" panose="020B0503020204020204" pitchFamily="34" charset="-122"/>
              </a:rPr>
              <a:t>LTM</a:t>
            </a:r>
            <a:r>
              <a:rPr lang="zh-CN" altLang="en-US" sz="1200" dirty="0">
                <a:solidFill>
                  <a:schemeClr val="tx2"/>
                </a:solidFill>
                <a:latin typeface="微软雅黑" panose="020B0503020204020204" pitchFamily="34" charset="-122"/>
                <a:ea typeface="微软雅黑" panose="020B0503020204020204" pitchFamily="34" charset="-122"/>
              </a:rPr>
              <a:t>报文之后，如果</a:t>
            </a:r>
            <a:r>
              <a:rPr lang="en-US" altLang="zh-CN" sz="1200" dirty="0" err="1">
                <a:solidFill>
                  <a:schemeClr val="tx2"/>
                </a:solidFill>
                <a:latin typeface="微软雅黑" panose="020B0503020204020204" pitchFamily="34" charset="-122"/>
                <a:ea typeface="微软雅黑" panose="020B0503020204020204" pitchFamily="34" charset="-122"/>
              </a:rPr>
              <a:t>TargetMAC</a:t>
            </a:r>
            <a:r>
              <a:rPr lang="zh-CN" altLang="en-US" sz="1200" dirty="0">
                <a:solidFill>
                  <a:schemeClr val="tx2"/>
                </a:solidFill>
                <a:latin typeface="微软雅黑" panose="020B0503020204020204" pitchFamily="34" charset="-122"/>
                <a:ea typeface="微软雅黑" panose="020B0503020204020204" pitchFamily="34" charset="-122"/>
              </a:rPr>
              <a:t>不是本端口地址且</a:t>
            </a:r>
            <a:r>
              <a:rPr lang="en-US" altLang="zh-CN" sz="1200" dirty="0">
                <a:solidFill>
                  <a:schemeClr val="tx2"/>
                </a:solidFill>
                <a:latin typeface="微软雅黑" panose="020B0503020204020204" pitchFamily="34" charset="-122"/>
                <a:ea typeface="微软雅黑" panose="020B0503020204020204" pitchFamily="34" charset="-122"/>
              </a:rPr>
              <a:t>TTL</a:t>
            </a:r>
            <a:r>
              <a:rPr lang="zh-CN" altLang="en-US" sz="1200" dirty="0">
                <a:solidFill>
                  <a:schemeClr val="tx2"/>
                </a:solidFill>
                <a:latin typeface="微软雅黑" panose="020B0503020204020204" pitchFamily="34" charset="-122"/>
                <a:ea typeface="微软雅黑" panose="020B0503020204020204" pitchFamily="34" charset="-122"/>
              </a:rPr>
              <a:t>不为</a:t>
            </a:r>
            <a:r>
              <a:rPr lang="en-US" altLang="zh-CN" sz="1200" dirty="0">
                <a:solidFill>
                  <a:schemeClr val="tx2"/>
                </a:solidFill>
                <a:latin typeface="微软雅黑" panose="020B0503020204020204" pitchFamily="34" charset="-122"/>
                <a:ea typeface="微软雅黑" panose="020B0503020204020204" pitchFamily="34" charset="-122"/>
              </a:rPr>
              <a:t>0</a:t>
            </a:r>
            <a:r>
              <a:rPr lang="zh-CN" altLang="en-US" sz="1200" dirty="0">
                <a:solidFill>
                  <a:schemeClr val="tx2"/>
                </a:solidFill>
                <a:latin typeface="微软雅黑" panose="020B0503020204020204" pitchFamily="34" charset="-122"/>
                <a:ea typeface="微软雅黑" panose="020B0503020204020204" pitchFamily="34" charset="-122"/>
              </a:rPr>
              <a:t>，则将</a:t>
            </a:r>
            <a:r>
              <a:rPr lang="en-US" altLang="zh-CN" sz="1200" dirty="0">
                <a:solidFill>
                  <a:schemeClr val="tx2"/>
                </a:solidFill>
                <a:latin typeface="微软雅黑" panose="020B0503020204020204" pitchFamily="34" charset="-122"/>
                <a:ea typeface="微软雅黑" panose="020B0503020204020204" pitchFamily="34" charset="-122"/>
              </a:rPr>
              <a:t>LTM</a:t>
            </a:r>
            <a:r>
              <a:rPr lang="zh-CN" altLang="en-US" sz="1200" dirty="0">
                <a:solidFill>
                  <a:schemeClr val="tx2"/>
                </a:solidFill>
                <a:latin typeface="微软雅黑" panose="020B0503020204020204" pitchFamily="34" charset="-122"/>
                <a:ea typeface="微软雅黑" panose="020B0503020204020204" pitchFamily="34" charset="-122"/>
              </a:rPr>
              <a:t>报文转发，并回复</a:t>
            </a:r>
            <a:r>
              <a:rPr lang="en-US" altLang="zh-CN" sz="1200" dirty="0">
                <a:solidFill>
                  <a:schemeClr val="tx2"/>
                </a:solidFill>
                <a:latin typeface="微软雅黑" panose="020B0503020204020204" pitchFamily="34" charset="-122"/>
                <a:ea typeface="微软雅黑" panose="020B0503020204020204" pitchFamily="34" charset="-122"/>
              </a:rPr>
              <a:t>LTR</a:t>
            </a:r>
            <a:r>
              <a:rPr lang="zh-CN" altLang="en-US" sz="1200" dirty="0">
                <a:solidFill>
                  <a:schemeClr val="tx2"/>
                </a:solidFill>
                <a:latin typeface="微软雅黑" panose="020B0503020204020204" pitchFamily="34" charset="-122"/>
                <a:ea typeface="微软雅黑" panose="020B0503020204020204" pitchFamily="34" charset="-122"/>
              </a:rPr>
              <a:t>报文</a:t>
            </a:r>
            <a:endParaRPr lang="en-US" altLang="zh-CN" sz="1200" dirty="0">
              <a:solidFill>
                <a:schemeClr val="tx2"/>
              </a:solidFill>
              <a:latin typeface="微软雅黑" panose="020B0503020204020204" pitchFamily="34" charset="-122"/>
              <a:ea typeface="微软雅黑" panose="020B0503020204020204" pitchFamily="34" charset="-122"/>
            </a:endParaRPr>
          </a:p>
          <a:p>
            <a:pPr marL="228600" indent="-228600" defTabSz="360000">
              <a:spcAft>
                <a:spcPts val="600"/>
              </a:spcAft>
              <a:buFont typeface="+mj-lt"/>
              <a:buAutoNum type="arabicPeriod"/>
              <a:tabLst>
                <a:tab pos="360000" algn="l"/>
              </a:tabLst>
            </a:pPr>
            <a:r>
              <a:rPr lang="en-US" altLang="zh-CN" sz="1200" dirty="0">
                <a:solidFill>
                  <a:schemeClr val="tx2"/>
                </a:solidFill>
                <a:latin typeface="微软雅黑" panose="020B0503020204020204" pitchFamily="34" charset="-122"/>
                <a:ea typeface="微软雅黑" panose="020B0503020204020204" pitchFamily="34" charset="-122"/>
              </a:rPr>
              <a:t>LTR</a:t>
            </a:r>
            <a:r>
              <a:rPr lang="zh-CN" altLang="en-US" sz="1200" dirty="0">
                <a:solidFill>
                  <a:schemeClr val="tx2"/>
                </a:solidFill>
                <a:latin typeface="微软雅黑" panose="020B0503020204020204" pitchFamily="34" charset="-122"/>
                <a:ea typeface="微软雅黑" panose="020B0503020204020204" pitchFamily="34" charset="-122"/>
              </a:rPr>
              <a:t>报文的目的</a:t>
            </a:r>
            <a:r>
              <a:rPr lang="en-US" altLang="zh-CN" sz="1200" dirty="0">
                <a:solidFill>
                  <a:schemeClr val="tx2"/>
                </a:solidFill>
                <a:latin typeface="微软雅黑" panose="020B0503020204020204" pitchFamily="34" charset="-122"/>
                <a:ea typeface="微软雅黑" panose="020B0503020204020204" pitchFamily="34" charset="-122"/>
              </a:rPr>
              <a:t>MAC</a:t>
            </a:r>
            <a:r>
              <a:rPr lang="zh-CN" altLang="en-US" sz="1200" dirty="0">
                <a:solidFill>
                  <a:schemeClr val="tx2"/>
                </a:solidFill>
                <a:latin typeface="微软雅黑" panose="020B0503020204020204" pitchFamily="34" charset="-122"/>
                <a:ea typeface="微软雅黑" panose="020B0503020204020204" pitchFamily="34" charset="-122"/>
              </a:rPr>
              <a:t>为</a:t>
            </a:r>
            <a:r>
              <a:rPr lang="en-US" altLang="zh-CN" sz="1200" dirty="0">
                <a:solidFill>
                  <a:schemeClr val="tx2"/>
                </a:solidFill>
                <a:latin typeface="微软雅黑" panose="020B0503020204020204" pitchFamily="34" charset="-122"/>
                <a:ea typeface="微软雅黑" panose="020B0503020204020204" pitchFamily="34" charset="-122"/>
              </a:rPr>
              <a:t>LTM</a:t>
            </a:r>
            <a:r>
              <a:rPr lang="zh-CN" altLang="en-US" sz="1200" dirty="0">
                <a:solidFill>
                  <a:schemeClr val="tx2"/>
                </a:solidFill>
                <a:latin typeface="微软雅黑" panose="020B0503020204020204" pitchFamily="34" charset="-122"/>
                <a:ea typeface="微软雅黑" panose="020B0503020204020204" pitchFamily="34" charset="-122"/>
              </a:rPr>
              <a:t>报文的</a:t>
            </a:r>
            <a:r>
              <a:rPr lang="en-US" altLang="zh-CN" sz="1200" dirty="0" err="1">
                <a:solidFill>
                  <a:schemeClr val="tx2"/>
                </a:solidFill>
                <a:latin typeface="微软雅黑" panose="020B0503020204020204" pitchFamily="34" charset="-122"/>
                <a:ea typeface="微软雅黑" panose="020B0503020204020204" pitchFamily="34" charset="-122"/>
              </a:rPr>
              <a:t>OriginMAC</a:t>
            </a:r>
            <a:endParaRPr lang="en-US" altLang="zh-CN"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061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2.96296E-6 L 0.14878 0.00247 " pathEditMode="relative" rAng="0" ptsTypes="AA">
                                      <p:cBhvr>
                                        <p:cTn id="6" dur="2000" fill="hold"/>
                                        <p:tgtEl>
                                          <p:spTgt spid="31"/>
                                        </p:tgtEl>
                                        <p:attrNameLst>
                                          <p:attrName>ppt_x</p:attrName>
                                          <p:attrName>ppt_y</p:attrName>
                                        </p:attrNameLst>
                                      </p:cBhvr>
                                      <p:rCtr x="7431" y="123"/>
                                    </p:animMotion>
                                  </p:childTnLst>
                                </p:cTn>
                              </p:par>
                            </p:childTnLst>
                          </p:cTn>
                        </p:par>
                        <p:par>
                          <p:cTn id="7" fill="hold">
                            <p:stCondLst>
                              <p:cond delay="2000"/>
                            </p:stCondLst>
                            <p:childTnLst>
                              <p:par>
                                <p:cTn id="8" presetID="1" presetClass="entr" presetSubtype="0" fill="hold" grpId="1"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2000"/>
                            </p:stCondLst>
                            <p:childTnLst>
                              <p:par>
                                <p:cTn id="11" presetID="42" presetClass="path" presetSubtype="0" accel="50000" decel="50000" fill="hold" grpId="0" nodeType="afterEffect">
                                  <p:stCondLst>
                                    <p:cond delay="0"/>
                                  </p:stCondLst>
                                  <p:childTnLst>
                                    <p:animMotion origin="layout" path="M -2.77778E-6 -4.81481E-6 L -0.10851 -0.00185 " pathEditMode="relative" rAng="0" ptsTypes="AA">
                                      <p:cBhvr>
                                        <p:cTn id="12" dur="2000" fill="hold"/>
                                        <p:tgtEl>
                                          <p:spTgt spid="33"/>
                                        </p:tgtEl>
                                        <p:attrNameLst>
                                          <p:attrName>ppt_x</p:attrName>
                                          <p:attrName>ppt_y</p:attrName>
                                        </p:attrNameLst>
                                      </p:cBhvr>
                                      <p:rCtr x="-5729" y="31"/>
                                    </p:animMotion>
                                  </p:childTnLst>
                                </p:cTn>
                              </p:par>
                            </p:childTnLst>
                          </p:cTn>
                        </p:par>
                        <p:par>
                          <p:cTn id="13" fill="hold">
                            <p:stCondLst>
                              <p:cond delay="4000"/>
                            </p:stCondLst>
                            <p:childTnLst>
                              <p:par>
                                <p:cTn id="14" presetID="1" presetClass="exit" presetSubtype="0" fill="hold" grpId="2" nodeType="afterEffect">
                                  <p:stCondLst>
                                    <p:cond delay="0"/>
                                  </p:stCondLst>
                                  <p:childTnLst>
                                    <p:set>
                                      <p:cBhvr>
                                        <p:cTn id="15" dur="1" fill="hold">
                                          <p:stCondLst>
                                            <p:cond delay="0"/>
                                          </p:stCondLst>
                                        </p:cTn>
                                        <p:tgtEl>
                                          <p:spTgt spid="33"/>
                                        </p:tgtEl>
                                        <p:attrNameLst>
                                          <p:attrName>style.visibility</p:attrName>
                                        </p:attrNameLst>
                                      </p:cBhvr>
                                      <p:to>
                                        <p:strVal val="hidden"/>
                                      </p:to>
                                    </p:set>
                                  </p:childTnLst>
                                </p:cTn>
                              </p:par>
                              <p:par>
                                <p:cTn id="16" presetID="42" presetClass="path" presetSubtype="0" accel="50000" decel="50000" fill="hold" grpId="1" nodeType="withEffect">
                                  <p:stCondLst>
                                    <p:cond delay="0"/>
                                  </p:stCondLst>
                                  <p:childTnLst>
                                    <p:animMotion origin="layout" path="M 0.14878 0.00247 L 0.33454 0.0071 " pathEditMode="relative" rAng="0" ptsTypes="AA">
                                      <p:cBhvr>
                                        <p:cTn id="17" dur="2000" fill="hold"/>
                                        <p:tgtEl>
                                          <p:spTgt spid="31"/>
                                        </p:tgtEl>
                                        <p:attrNameLst>
                                          <p:attrName>ppt_x</p:attrName>
                                          <p:attrName>ppt_y</p:attrName>
                                        </p:attrNameLst>
                                      </p:cBhvr>
                                      <p:rCtr x="9288" y="216"/>
                                    </p:animMotion>
                                  </p:childTnLst>
                                </p:cTn>
                              </p:par>
                            </p:childTnLst>
                          </p:cTn>
                        </p:par>
                        <p:par>
                          <p:cTn id="18" fill="hold">
                            <p:stCondLst>
                              <p:cond delay="6000"/>
                            </p:stCondLst>
                            <p:childTnLst>
                              <p:par>
                                <p:cTn id="19" presetID="1" presetClass="entr" presetSubtype="0" fill="hold" grpId="1" nodeType="after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par>
                          <p:cTn id="21" fill="hold">
                            <p:stCondLst>
                              <p:cond delay="6000"/>
                            </p:stCondLst>
                            <p:childTnLst>
                              <p:par>
                                <p:cTn id="22" presetID="42" presetClass="path" presetSubtype="0" accel="50000" decel="50000" fill="hold" grpId="0" nodeType="afterEffect">
                                  <p:stCondLst>
                                    <p:cond delay="0"/>
                                  </p:stCondLst>
                                  <p:childTnLst>
                                    <p:animMotion origin="layout" path="M 4.16667E-6 -3.08642E-6 L -0.29375 -0.00679 " pathEditMode="relative" rAng="0" ptsTypes="AA">
                                      <p:cBhvr>
                                        <p:cTn id="23" dur="2000" fill="hold"/>
                                        <p:tgtEl>
                                          <p:spTgt spid="34"/>
                                        </p:tgtEl>
                                        <p:attrNameLst>
                                          <p:attrName>ppt_x</p:attrName>
                                          <p:attrName>ppt_y</p:attrName>
                                        </p:attrNameLst>
                                      </p:cBhvr>
                                      <p:rCtr x="-15226" y="-463"/>
                                    </p:animMotion>
                                  </p:childTnLst>
                                </p:cTn>
                              </p:par>
                            </p:childTnLst>
                          </p:cTn>
                        </p:par>
                        <p:par>
                          <p:cTn id="24" fill="hold">
                            <p:stCondLst>
                              <p:cond delay="8000"/>
                            </p:stCondLst>
                            <p:childTnLst>
                              <p:par>
                                <p:cTn id="25" presetID="1" presetClass="exit" presetSubtype="0" fill="hold" grpId="2" nodeType="afterEffect">
                                  <p:stCondLst>
                                    <p:cond delay="0"/>
                                  </p:stCondLst>
                                  <p:childTnLst>
                                    <p:set>
                                      <p:cBhvr>
                                        <p:cTn id="26" dur="1" fill="hold">
                                          <p:stCondLst>
                                            <p:cond delay="0"/>
                                          </p:stCondLst>
                                        </p:cTn>
                                        <p:tgtEl>
                                          <p:spTgt spid="34"/>
                                        </p:tgtEl>
                                        <p:attrNameLst>
                                          <p:attrName>style.visibility</p:attrName>
                                        </p:attrNameLst>
                                      </p:cBhvr>
                                      <p:to>
                                        <p:strVal val="hidden"/>
                                      </p:to>
                                    </p:set>
                                  </p:childTnLst>
                                </p:cTn>
                              </p:par>
                            </p:childTnLst>
                          </p:cTn>
                        </p:par>
                        <p:par>
                          <p:cTn id="27" fill="hold">
                            <p:stCondLst>
                              <p:cond delay="8000"/>
                            </p:stCondLst>
                            <p:childTnLst>
                              <p:par>
                                <p:cTn id="28" presetID="42" presetClass="path" presetSubtype="0" accel="50000" decel="50000" fill="hold" grpId="2" nodeType="afterEffect">
                                  <p:stCondLst>
                                    <p:cond delay="0"/>
                                  </p:stCondLst>
                                  <p:childTnLst>
                                    <p:animMotion origin="layout" path="M 0.33454 0.0071 L 0.5368 0.00216 " pathEditMode="relative" rAng="0" ptsTypes="AA">
                                      <p:cBhvr>
                                        <p:cTn id="29" dur="2000" fill="hold"/>
                                        <p:tgtEl>
                                          <p:spTgt spid="31"/>
                                        </p:tgtEl>
                                        <p:attrNameLst>
                                          <p:attrName>ppt_x</p:attrName>
                                          <p:attrName>ppt_y</p:attrName>
                                        </p:attrNameLst>
                                      </p:cBhvr>
                                      <p:rCtr x="10104" y="-247"/>
                                    </p:animMotion>
                                  </p:childTnLst>
                                </p:cTn>
                              </p:par>
                            </p:childTnLst>
                          </p:cTn>
                        </p:par>
                        <p:par>
                          <p:cTn id="30" fill="hold">
                            <p:stCondLst>
                              <p:cond delay="10000"/>
                            </p:stCondLst>
                            <p:childTnLst>
                              <p:par>
                                <p:cTn id="31" presetID="1" presetClass="entr" presetSubtype="0" fill="hold" grpId="1" nodeType="after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10000"/>
                            </p:stCondLst>
                            <p:childTnLst>
                              <p:par>
                                <p:cTn id="34" presetID="42" presetClass="path" presetSubtype="0" accel="50000" decel="50000" fill="hold" grpId="0" nodeType="afterEffect">
                                  <p:stCondLst>
                                    <p:cond delay="0"/>
                                  </p:stCondLst>
                                  <p:childTnLst>
                                    <p:animMotion origin="layout" path="M -5.55556E-7 2.46914E-6 L -0.49878 -0.00123 " pathEditMode="relative" rAng="0" ptsTypes="AA">
                                      <p:cBhvr>
                                        <p:cTn id="35" dur="2000" fill="hold"/>
                                        <p:tgtEl>
                                          <p:spTgt spid="35"/>
                                        </p:tgtEl>
                                        <p:attrNameLst>
                                          <p:attrName>ppt_x</p:attrName>
                                          <p:attrName>ppt_y</p:attrName>
                                        </p:attrNameLst>
                                      </p:cBhvr>
                                      <p:rCtr x="-25035" y="-247"/>
                                    </p:animMotion>
                                  </p:childTnLst>
                                </p:cTn>
                              </p:par>
                            </p:childTnLst>
                          </p:cTn>
                        </p:par>
                        <p:par>
                          <p:cTn id="36" fill="hold">
                            <p:stCondLst>
                              <p:cond delay="12000"/>
                            </p:stCondLst>
                            <p:childTnLst>
                              <p:par>
                                <p:cTn id="37" presetID="1" presetClass="entr" presetSubtype="0" fill="hold" grpId="3" nodeType="after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par>
                          <p:cTn id="39" fill="hold">
                            <p:stCondLst>
                              <p:cond delay="12000"/>
                            </p:stCondLst>
                            <p:childTnLst>
                              <p:par>
                                <p:cTn id="40" presetID="1" presetClass="exit" presetSubtype="0" fill="hold" grpId="2" nodeType="afterEffect">
                                  <p:stCondLst>
                                    <p:cond delay="0"/>
                                  </p:stCondLst>
                                  <p:childTnLst>
                                    <p:set>
                                      <p:cBhvr>
                                        <p:cTn id="41" dur="1" fill="hold">
                                          <p:stCondLst>
                                            <p:cond delay="0"/>
                                          </p:stCondLst>
                                        </p:cTn>
                                        <p:tgtEl>
                                          <p:spTgt spid="35"/>
                                        </p:tgtEl>
                                        <p:attrNameLst>
                                          <p:attrName>style.visibility</p:attrName>
                                        </p:attrNameLst>
                                      </p:cBhvr>
                                      <p:to>
                                        <p:strVal val="hidden"/>
                                      </p:to>
                                    </p:set>
                                  </p:childTnLst>
                                </p:cTn>
                              </p:par>
                            </p:childTnLst>
                          </p:cTn>
                        </p:par>
                        <p:par>
                          <p:cTn id="42" fill="hold">
                            <p:stCondLst>
                              <p:cond delay="12000"/>
                            </p:stCondLst>
                            <p:childTnLst>
                              <p:par>
                                <p:cTn id="43" presetID="1" presetClass="exit" presetSubtype="0" fill="hold" grpId="4" nodeType="afterEffect">
                                  <p:stCondLst>
                                    <p:cond delay="0"/>
                                  </p:stCondLst>
                                  <p:childTnLst>
                                    <p:set>
                                      <p:cBhvr>
                                        <p:cTn id="44"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3" grpId="0" animBg="1"/>
      <p:bldP spid="33" grpId="1" animBg="1"/>
      <p:bldP spid="33" grpId="2" animBg="1"/>
      <p:bldP spid="34" grpId="0" animBg="1"/>
      <p:bldP spid="34" grpId="1" animBg="1"/>
      <p:bldP spid="34" grpId="2" animBg="1"/>
      <p:bldP spid="35" grpId="0" animBg="1"/>
      <p:bldP spid="35" grpId="1" animBg="1"/>
      <p:bldP spid="35" grpId="2" animBg="1"/>
      <p:bldP spid="35" grpId="3" animBg="1"/>
      <p:bldP spid="35" grpId="4"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性能测量</a:t>
            </a:r>
            <a:endParaRPr lang="en-US" dirty="0"/>
          </a:p>
        </p:txBody>
      </p:sp>
      <p:sp>
        <p:nvSpPr>
          <p:cNvPr id="4" name="Text Placeholder 3"/>
          <p:cNvSpPr>
            <a:spLocks noGrp="1"/>
          </p:cNvSpPr>
          <p:nvPr>
            <p:ph type="body" sz="quarter" idx="12"/>
          </p:nvPr>
        </p:nvSpPr>
        <p:spPr>
          <a:prstGeom prst="rect">
            <a:avLst/>
          </a:prstGeom>
        </p:spPr>
        <p:txBody>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帧丢失率</a:t>
            </a:r>
            <a:endParaRPr lang="en-US" altLang="zh-CN" dirty="0">
              <a:latin typeface="微软雅黑" panose="020B0503020204020204" pitchFamily="34" charset="-122"/>
              <a:ea typeface="微软雅黑" panose="020B0503020204020204" pitchFamily="34" charset="-122"/>
            </a:endParaRPr>
          </a:p>
          <a:p>
            <a:pPr marL="5161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双端测量</a:t>
            </a:r>
            <a:endParaRPr lang="en-US" altLang="zh-CN" dirty="0">
              <a:latin typeface="微软雅黑" panose="020B0503020204020204" pitchFamily="34" charset="-122"/>
              <a:ea typeface="微软雅黑" panose="020B0503020204020204" pitchFamily="34" charset="-122"/>
            </a:endParaRPr>
          </a:p>
          <a:p>
            <a:pPr marL="5161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单端测量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帧时延</a:t>
            </a:r>
            <a:endParaRPr lang="en-US" altLang="zh-CN" dirty="0">
              <a:latin typeface="微软雅黑" panose="020B0503020204020204" pitchFamily="34" charset="-122"/>
              <a:ea typeface="微软雅黑" panose="020B0503020204020204" pitchFamily="34" charset="-122"/>
            </a:endParaRPr>
          </a:p>
          <a:p>
            <a:pPr marL="5161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单向测量</a:t>
            </a:r>
            <a:endParaRPr lang="en-US" altLang="zh-CN" dirty="0">
              <a:latin typeface="微软雅黑" panose="020B0503020204020204" pitchFamily="34" charset="-122"/>
              <a:ea typeface="微软雅黑" panose="020B0503020204020204" pitchFamily="34" charset="-122"/>
            </a:endParaRPr>
          </a:p>
          <a:p>
            <a:pPr marL="5161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双向测量</a:t>
            </a:r>
            <a:endParaRPr lang="en-US" altLang="zh-CN" dirty="0">
              <a:latin typeface="微软雅黑" panose="020B0503020204020204" pitchFamily="34" charset="-122"/>
              <a:ea typeface="微软雅黑" panose="020B0503020204020204" pitchFamily="34" charset="-122"/>
            </a:endParaRPr>
          </a:p>
        </p:txBody>
      </p:sp>
      <p:sp>
        <p:nvSpPr>
          <p:cNvPr id="3" name="Footer Placeholder 2"/>
          <p:cNvSpPr>
            <a:spLocks noGrp="1"/>
          </p:cNvSpPr>
          <p:nvPr>
            <p:ph type="ftr" sz="quarter" idx="3"/>
          </p:nvPr>
        </p:nvSpPr>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4258221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zh-CN" altLang="en-US" sz="3600" dirty="0"/>
              <a:t>帧丢失率测量（</a:t>
            </a:r>
            <a:r>
              <a:rPr lang="en-US" altLang="zh-CN" sz="3600" dirty="0"/>
              <a:t>ETH-LM</a:t>
            </a:r>
            <a:r>
              <a:rPr lang="zh-CN" altLang="en-US" sz="3600" dirty="0"/>
              <a:t>）</a:t>
            </a:r>
            <a:r>
              <a:rPr lang="en-US" altLang="zh-CN" sz="3600" dirty="0"/>
              <a:t>-</a:t>
            </a:r>
            <a:r>
              <a:rPr lang="zh-CN" altLang="en-US" sz="3600" dirty="0"/>
              <a:t>基本概念</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2" name="TextBox 1">
            <a:extLst>
              <a:ext uri="{FF2B5EF4-FFF2-40B4-BE49-F238E27FC236}">
                <a16:creationId xmlns:a16="http://schemas.microsoft.com/office/drawing/2014/main" id="{B6E72C2D-A171-4E48-B94F-28392A0CA42C}"/>
              </a:ext>
            </a:extLst>
          </p:cNvPr>
          <p:cNvSpPr txBox="1"/>
          <p:nvPr/>
        </p:nvSpPr>
        <p:spPr>
          <a:xfrm>
            <a:off x="416125" y="1021879"/>
            <a:ext cx="7546186" cy="2992339"/>
          </a:xfrm>
          <a:prstGeom prst="rect">
            <a:avLst/>
          </a:prstGeom>
          <a:noFill/>
        </p:spPr>
        <p:txBody>
          <a:bodyPr wrap="square" lIns="72000" tIns="72000" rIns="72000" bIns="72000" rtlCol="0">
            <a:spAutoFit/>
          </a:bodyPr>
          <a:lstStyle/>
          <a:p>
            <a:pPr defTabSz="360000">
              <a:lnSpc>
                <a:spcPct val="150000"/>
              </a:lnSpc>
              <a:spcAft>
                <a:spcPts val="600"/>
              </a:spcAft>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基本概念：</a:t>
            </a:r>
            <a:endParaRPr lang="en-US" altLang="zh-CN" sz="1600" dirty="0">
              <a:solidFill>
                <a:schemeClr val="tx2"/>
              </a:solidFill>
              <a:latin typeface="微软雅黑" panose="020B0503020204020204" pitchFamily="34" charset="-122"/>
              <a:ea typeface="微软雅黑" panose="020B0503020204020204" pitchFamily="34" charset="-122"/>
            </a:endParaRPr>
          </a:p>
          <a:p>
            <a:pPr marL="171450" indent="-171450" defTabSz="360000">
              <a:lnSpc>
                <a:spcPct val="150000"/>
              </a:lnSpc>
              <a:spcAft>
                <a:spcPts val="600"/>
              </a:spcAft>
              <a:buFont typeface="Arial" panose="020B0604020202020204" pitchFamily="34" charset="0"/>
              <a:buChar char="•"/>
              <a:tabLst>
                <a:tab pos="360000" algn="l"/>
              </a:tabLst>
            </a:pPr>
            <a:r>
              <a:rPr lang="en-US" sz="1600" dirty="0" err="1">
                <a:solidFill>
                  <a:schemeClr val="tx2"/>
                </a:solidFill>
                <a:latin typeface="微软雅黑" panose="020B0503020204020204" pitchFamily="34" charset="-122"/>
                <a:ea typeface="微软雅黑" panose="020B0503020204020204" pitchFamily="34" charset="-122"/>
              </a:rPr>
              <a:t>TxFCl</a:t>
            </a:r>
            <a:r>
              <a:rPr lang="zh-CN" altLang="en-US" sz="1600" dirty="0">
                <a:solidFill>
                  <a:schemeClr val="tx2"/>
                </a:solidFill>
                <a:latin typeface="微软雅黑" panose="020B0503020204020204" pitchFamily="34" charset="-122"/>
                <a:ea typeface="微软雅黑" panose="020B0503020204020204" pitchFamily="34" charset="-122"/>
              </a:rPr>
              <a:t>：发往对等</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的数据帧的计数器</a:t>
            </a:r>
            <a:endParaRPr lang="en-US" altLang="zh-CN" sz="1600" dirty="0">
              <a:solidFill>
                <a:schemeClr val="tx2"/>
              </a:solidFill>
              <a:latin typeface="微软雅黑" panose="020B0503020204020204" pitchFamily="34" charset="-122"/>
              <a:ea typeface="微软雅黑" panose="020B0503020204020204" pitchFamily="34" charset="-122"/>
            </a:endParaRPr>
          </a:p>
          <a:p>
            <a:pPr marL="171450" indent="-171450" defTabSz="360000">
              <a:lnSpc>
                <a:spcPct val="150000"/>
              </a:lnSpc>
              <a:spcAft>
                <a:spcPts val="600"/>
              </a:spcAft>
              <a:buFont typeface="Arial" panose="020B0604020202020204" pitchFamily="34" charset="0"/>
              <a:buChar char="•"/>
              <a:tabLst>
                <a:tab pos="360000" algn="l"/>
              </a:tabLst>
            </a:pPr>
            <a:r>
              <a:rPr lang="en-US" altLang="zh-CN" sz="1600" dirty="0" err="1">
                <a:solidFill>
                  <a:schemeClr val="tx2"/>
                </a:solidFill>
                <a:latin typeface="微软雅黑" panose="020B0503020204020204" pitchFamily="34" charset="-122"/>
                <a:ea typeface="微软雅黑" panose="020B0503020204020204" pitchFamily="34" charset="-122"/>
              </a:rPr>
              <a:t>RxFCI</a:t>
            </a:r>
            <a:r>
              <a:rPr lang="zh-CN" altLang="en-US" sz="1600" dirty="0">
                <a:solidFill>
                  <a:schemeClr val="tx2"/>
                </a:solidFill>
                <a:latin typeface="微软雅黑" panose="020B0503020204020204" pitchFamily="34" charset="-122"/>
                <a:ea typeface="微软雅黑" panose="020B0503020204020204" pitchFamily="34" charset="-122"/>
              </a:rPr>
              <a:t>：从对等</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接收的数据帧的计数器</a:t>
            </a:r>
            <a:endParaRPr lang="en-US" altLang="zh-CN" sz="1600" dirty="0">
              <a:solidFill>
                <a:schemeClr val="tx2"/>
              </a:solidFill>
              <a:latin typeface="微软雅黑" panose="020B0503020204020204" pitchFamily="34" charset="-122"/>
              <a:ea typeface="微软雅黑" panose="020B0503020204020204" pitchFamily="34" charset="-122"/>
            </a:endParaRPr>
          </a:p>
          <a:p>
            <a:pPr defTabSz="360000">
              <a:lnSpc>
                <a:spcPct val="150000"/>
              </a:lnSpc>
              <a:spcAft>
                <a:spcPts val="600"/>
              </a:spcAft>
              <a:tabLst>
                <a:tab pos="360000" algn="l"/>
              </a:tabLst>
            </a:pP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注意</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这里的数据帧指的是以太网的业务数据帧，而非</a:t>
            </a:r>
            <a:r>
              <a:rPr lang="en-US" altLang="zh-CN" sz="1400" dirty="0">
                <a:solidFill>
                  <a:schemeClr val="tx2"/>
                </a:solidFill>
                <a:latin typeface="微软雅黑" panose="020B0503020204020204" pitchFamily="34" charset="-122"/>
                <a:ea typeface="微软雅黑" panose="020B0503020204020204" pitchFamily="34" charset="-122"/>
              </a:rPr>
              <a:t>OAM</a:t>
            </a:r>
            <a:r>
              <a:rPr lang="zh-CN" altLang="en-US" sz="1400" dirty="0">
                <a:solidFill>
                  <a:schemeClr val="tx2"/>
                </a:solidFill>
                <a:latin typeface="微软雅黑" panose="020B0503020204020204" pitchFamily="34" charset="-122"/>
                <a:ea typeface="微软雅黑" panose="020B0503020204020204" pitchFamily="34" charset="-122"/>
              </a:rPr>
              <a:t>的数据帧</a:t>
            </a:r>
            <a:endParaRPr lang="en-US" altLang="zh-CN" sz="1400" dirty="0">
              <a:solidFill>
                <a:schemeClr val="tx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err="1">
                <a:solidFill>
                  <a:schemeClr val="tx2"/>
                </a:solidFill>
                <a:latin typeface="微软雅黑" panose="020B0503020204020204" pitchFamily="34" charset="-122"/>
                <a:ea typeface="微软雅黑" panose="020B0503020204020204" pitchFamily="34" charset="-122"/>
              </a:rPr>
              <a:t>TxFCf</a:t>
            </a:r>
            <a:r>
              <a:rPr lang="zh-CN" altLang="en-US" sz="1600" dirty="0">
                <a:solidFill>
                  <a:schemeClr val="tx2"/>
                </a:solidFill>
                <a:latin typeface="微软雅黑" panose="020B0503020204020204" pitchFamily="34" charset="-122"/>
                <a:ea typeface="微软雅黑" panose="020B0503020204020204" pitchFamily="34" charset="-122"/>
              </a:rPr>
              <a:t>：在</a:t>
            </a:r>
            <a:r>
              <a:rPr lang="en-US" altLang="zh-CN" sz="1600" dirty="0">
                <a:solidFill>
                  <a:schemeClr val="tx2"/>
                </a:solidFill>
                <a:latin typeface="微软雅黑" panose="020B0503020204020204" pitchFamily="34" charset="-122"/>
                <a:ea typeface="微软雅黑" panose="020B0503020204020204" pitchFamily="34" charset="-122"/>
              </a:rPr>
              <a:t>CCM</a:t>
            </a:r>
            <a:r>
              <a:rPr lang="zh-CN" altLang="en-US" sz="1600" dirty="0">
                <a:solidFill>
                  <a:schemeClr val="tx2"/>
                </a:solidFill>
                <a:latin typeface="微软雅黑" panose="020B0503020204020204" pitchFamily="34" charset="-122"/>
                <a:ea typeface="微软雅黑" panose="020B0503020204020204" pitchFamily="34" charset="-122"/>
              </a:rPr>
              <a:t>帧传输时本地计数器</a:t>
            </a:r>
            <a:r>
              <a:rPr lang="en-US" altLang="zh-CN" sz="1600" dirty="0" err="1">
                <a:solidFill>
                  <a:schemeClr val="tx2"/>
                </a:solidFill>
                <a:latin typeface="微软雅黑" panose="020B0503020204020204" pitchFamily="34" charset="-122"/>
                <a:ea typeface="微软雅黑" panose="020B0503020204020204" pitchFamily="34" charset="-122"/>
              </a:rPr>
              <a:t>TxFCl</a:t>
            </a:r>
            <a:r>
              <a:rPr lang="zh-CN" altLang="en-US" sz="1600" dirty="0">
                <a:solidFill>
                  <a:schemeClr val="tx2"/>
                </a:solidFill>
                <a:latin typeface="微软雅黑" panose="020B0503020204020204" pitchFamily="34" charset="-122"/>
                <a:ea typeface="微软雅黑" panose="020B0503020204020204" pitchFamily="34" charset="-122"/>
              </a:rPr>
              <a:t>的数值。</a:t>
            </a:r>
          </a:p>
          <a:p>
            <a:pPr marL="285750" indent="-285750">
              <a:lnSpc>
                <a:spcPct val="150000"/>
              </a:lnSpc>
              <a:buFont typeface="Arial" panose="020B0604020202020204" pitchFamily="34" charset="0"/>
              <a:buChar char="•"/>
            </a:pPr>
            <a:r>
              <a:rPr lang="en-US" altLang="zh-CN" sz="1600" dirty="0" err="1">
                <a:solidFill>
                  <a:schemeClr val="tx2"/>
                </a:solidFill>
                <a:latin typeface="微软雅黑" panose="020B0503020204020204" pitchFamily="34" charset="-122"/>
                <a:ea typeface="微软雅黑" panose="020B0503020204020204" pitchFamily="34" charset="-122"/>
              </a:rPr>
              <a:t>RxFCb</a:t>
            </a:r>
            <a:r>
              <a:rPr lang="zh-CN" altLang="en-US" sz="1600" dirty="0">
                <a:solidFill>
                  <a:schemeClr val="tx2"/>
                </a:solidFill>
                <a:latin typeface="微软雅黑" panose="020B0503020204020204" pitchFamily="34" charset="-122"/>
                <a:ea typeface="微软雅黑" panose="020B0503020204020204" pitchFamily="34" charset="-122"/>
              </a:rPr>
              <a:t>：在从对等</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接收到最后一个</a:t>
            </a:r>
            <a:r>
              <a:rPr lang="en-US" altLang="zh-CN" sz="1600" dirty="0">
                <a:solidFill>
                  <a:schemeClr val="tx2"/>
                </a:solidFill>
                <a:latin typeface="微软雅黑" panose="020B0503020204020204" pitchFamily="34" charset="-122"/>
                <a:ea typeface="微软雅黑" panose="020B0503020204020204" pitchFamily="34" charset="-122"/>
              </a:rPr>
              <a:t>CCM</a:t>
            </a:r>
            <a:r>
              <a:rPr lang="zh-CN" altLang="en-US" sz="1600" dirty="0">
                <a:solidFill>
                  <a:schemeClr val="tx2"/>
                </a:solidFill>
                <a:latin typeface="微软雅黑" panose="020B0503020204020204" pitchFamily="34" charset="-122"/>
                <a:ea typeface="微软雅黑" panose="020B0503020204020204" pitchFamily="34" charset="-122"/>
              </a:rPr>
              <a:t>帧时本地计数器</a:t>
            </a:r>
            <a:r>
              <a:rPr lang="en-US" altLang="zh-CN" sz="1600" dirty="0" err="1">
                <a:solidFill>
                  <a:schemeClr val="tx2"/>
                </a:solidFill>
                <a:latin typeface="微软雅黑" panose="020B0503020204020204" pitchFamily="34" charset="-122"/>
                <a:ea typeface="微软雅黑" panose="020B0503020204020204" pitchFamily="34" charset="-122"/>
              </a:rPr>
              <a:t>RxFCl</a:t>
            </a:r>
            <a:r>
              <a:rPr lang="zh-CN" altLang="en-US" sz="1600" dirty="0">
                <a:solidFill>
                  <a:schemeClr val="tx2"/>
                </a:solidFill>
                <a:latin typeface="微软雅黑" panose="020B0503020204020204" pitchFamily="34" charset="-122"/>
                <a:ea typeface="微软雅黑" panose="020B0503020204020204" pitchFamily="34" charset="-122"/>
              </a:rPr>
              <a:t>的数值。</a:t>
            </a:r>
          </a:p>
          <a:p>
            <a:pPr marL="285750" indent="-285750">
              <a:lnSpc>
                <a:spcPct val="150000"/>
              </a:lnSpc>
              <a:buFont typeface="Arial" panose="020B0604020202020204" pitchFamily="34" charset="0"/>
              <a:buChar char="•"/>
            </a:pPr>
            <a:r>
              <a:rPr lang="en-US" altLang="zh-CN" sz="1600" dirty="0" err="1">
                <a:solidFill>
                  <a:schemeClr val="tx2"/>
                </a:solidFill>
                <a:latin typeface="微软雅黑" panose="020B0503020204020204" pitchFamily="34" charset="-122"/>
                <a:ea typeface="微软雅黑" panose="020B0503020204020204" pitchFamily="34" charset="-122"/>
              </a:rPr>
              <a:t>TxFCb</a:t>
            </a:r>
            <a:r>
              <a:rPr lang="zh-CN" altLang="en-US" sz="1600" dirty="0">
                <a:solidFill>
                  <a:schemeClr val="tx2"/>
                </a:solidFill>
                <a:latin typeface="微软雅黑" panose="020B0503020204020204" pitchFamily="34" charset="-122"/>
                <a:ea typeface="微软雅黑" panose="020B0503020204020204" pitchFamily="34" charset="-122"/>
              </a:rPr>
              <a:t>：在从对等</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接收到的最后一个</a:t>
            </a:r>
            <a:r>
              <a:rPr lang="en-US" altLang="zh-CN" sz="1600" dirty="0">
                <a:solidFill>
                  <a:schemeClr val="tx2"/>
                </a:solidFill>
                <a:latin typeface="微软雅黑" panose="020B0503020204020204" pitchFamily="34" charset="-122"/>
                <a:ea typeface="微软雅黑" panose="020B0503020204020204" pitchFamily="34" charset="-122"/>
              </a:rPr>
              <a:t>CCM</a:t>
            </a:r>
            <a:r>
              <a:rPr lang="zh-CN" altLang="en-US" sz="1600" dirty="0">
                <a:solidFill>
                  <a:schemeClr val="tx2"/>
                </a:solidFill>
                <a:latin typeface="微软雅黑" panose="020B0503020204020204" pitchFamily="34" charset="-122"/>
                <a:ea typeface="微软雅黑" panose="020B0503020204020204" pitchFamily="34" charset="-122"/>
              </a:rPr>
              <a:t>帧中的</a:t>
            </a:r>
            <a:r>
              <a:rPr lang="en-US" altLang="zh-CN" sz="1600" dirty="0" err="1">
                <a:solidFill>
                  <a:schemeClr val="tx2"/>
                </a:solidFill>
                <a:latin typeface="微软雅黑" panose="020B0503020204020204" pitchFamily="34" charset="-122"/>
                <a:ea typeface="微软雅黑" panose="020B0503020204020204" pitchFamily="34" charset="-122"/>
              </a:rPr>
              <a:t>TxFCf</a:t>
            </a:r>
            <a:r>
              <a:rPr lang="zh-CN" altLang="en-US" sz="1600" dirty="0">
                <a:solidFill>
                  <a:schemeClr val="tx2"/>
                </a:solidFill>
                <a:latin typeface="微软雅黑" panose="020B0503020204020204" pitchFamily="34" charset="-122"/>
                <a:ea typeface="微软雅黑" panose="020B0503020204020204" pitchFamily="34" charset="-122"/>
              </a:rPr>
              <a:t>的数值。</a:t>
            </a:r>
            <a:endParaRPr 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5170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zh-CN" altLang="en-US" sz="3600" dirty="0"/>
              <a:t>帧丢失率测量（</a:t>
            </a:r>
            <a:r>
              <a:rPr lang="en-US" altLang="zh-CN" sz="3600" dirty="0"/>
              <a:t>ETH-LM</a:t>
            </a:r>
            <a:r>
              <a:rPr lang="zh-CN" altLang="en-US" sz="3600" dirty="0"/>
              <a:t>）</a:t>
            </a:r>
            <a:r>
              <a:rPr lang="en-US" altLang="zh-CN" sz="3600" dirty="0"/>
              <a:t>-</a:t>
            </a:r>
            <a:r>
              <a:rPr lang="zh-CN" altLang="en-US" sz="3600" dirty="0"/>
              <a:t>双端</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2" name="TextBox 1">
            <a:extLst>
              <a:ext uri="{FF2B5EF4-FFF2-40B4-BE49-F238E27FC236}">
                <a16:creationId xmlns:a16="http://schemas.microsoft.com/office/drawing/2014/main" id="{B6E72C2D-A171-4E48-B94F-28392A0CA42C}"/>
              </a:ext>
            </a:extLst>
          </p:cNvPr>
          <p:cNvSpPr txBox="1"/>
          <p:nvPr/>
        </p:nvSpPr>
        <p:spPr>
          <a:xfrm>
            <a:off x="417600" y="933744"/>
            <a:ext cx="7546186" cy="3469393"/>
          </a:xfrm>
          <a:prstGeom prst="rect">
            <a:avLst/>
          </a:prstGeom>
          <a:noFill/>
        </p:spPr>
        <p:txBody>
          <a:bodyPr wrap="square" lIns="72000" tIns="72000" rIns="72000" bIns="72000" rtlCol="0">
            <a:spAutoFit/>
          </a:bodyPr>
          <a:lstStyle/>
          <a:p>
            <a:pPr defTabSz="360000">
              <a:lnSpc>
                <a:spcPct val="150000"/>
              </a:lnSpc>
              <a:spcAft>
                <a:spcPts val="600"/>
              </a:spcAft>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测量方式：</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双端测量使用的是</a:t>
            </a:r>
            <a:r>
              <a:rPr lang="en-US" altLang="zh-CN" sz="1600" dirty="0">
                <a:solidFill>
                  <a:schemeClr val="tx2"/>
                </a:solidFill>
                <a:latin typeface="微软雅黑" panose="020B0503020204020204" pitchFamily="34" charset="-122"/>
                <a:ea typeface="微软雅黑" panose="020B0503020204020204" pitchFamily="34" charset="-122"/>
              </a:rPr>
              <a:t>CCM</a:t>
            </a:r>
            <a:r>
              <a:rPr lang="zh-CN" altLang="en-US" sz="1600" dirty="0">
                <a:solidFill>
                  <a:schemeClr val="tx2"/>
                </a:solidFill>
                <a:latin typeface="微软雅黑" panose="020B0503020204020204" pitchFamily="34" charset="-122"/>
                <a:ea typeface="微软雅黑" panose="020B0503020204020204" pitchFamily="34" charset="-122"/>
              </a:rPr>
              <a:t>帧，在正常的连通性检测的</a:t>
            </a:r>
            <a:r>
              <a:rPr lang="en-US" altLang="zh-CN" sz="1600" dirty="0">
                <a:solidFill>
                  <a:schemeClr val="tx2"/>
                </a:solidFill>
                <a:latin typeface="微软雅黑" panose="020B0503020204020204" pitchFamily="34" charset="-122"/>
                <a:ea typeface="微软雅黑" panose="020B0503020204020204" pitchFamily="34" charset="-122"/>
              </a:rPr>
              <a:t>CCM</a:t>
            </a:r>
            <a:r>
              <a:rPr lang="zh-CN" altLang="en-US" sz="1600" dirty="0">
                <a:solidFill>
                  <a:schemeClr val="tx2"/>
                </a:solidFill>
                <a:latin typeface="微软雅黑" panose="020B0503020204020204" pitchFamily="34" charset="-122"/>
                <a:ea typeface="微软雅黑" panose="020B0503020204020204" pitchFamily="34" charset="-122"/>
              </a:rPr>
              <a:t>帧中，携带测量信息；</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所携带的信息为：</a:t>
            </a:r>
            <a:r>
              <a:rPr lang="en-US" altLang="zh-CN" sz="1600" dirty="0">
                <a:solidFill>
                  <a:schemeClr val="tx2"/>
                </a:solidFill>
                <a:latin typeface="微软雅黑" panose="020B0503020204020204" pitchFamily="34" charset="-122"/>
                <a:ea typeface="微软雅黑" panose="020B0503020204020204" pitchFamily="34" charset="-122"/>
              </a:rPr>
              <a:t> </a:t>
            </a:r>
            <a:r>
              <a:rPr lang="en-US" altLang="zh-CN" sz="1600" dirty="0" err="1">
                <a:solidFill>
                  <a:schemeClr val="tx2"/>
                </a:solidFill>
                <a:latin typeface="微软雅黑" panose="020B0503020204020204" pitchFamily="34" charset="-122"/>
                <a:ea typeface="微软雅黑" panose="020B0503020204020204" pitchFamily="34" charset="-122"/>
              </a:rPr>
              <a:t>TxFCf</a:t>
            </a:r>
            <a:r>
              <a:rPr lang="zh-CN" altLang="en-US"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 </a:t>
            </a:r>
            <a:r>
              <a:rPr lang="en-US" altLang="zh-CN" sz="1600" dirty="0" err="1">
                <a:solidFill>
                  <a:schemeClr val="tx2"/>
                </a:solidFill>
                <a:latin typeface="微软雅黑" panose="020B0503020204020204" pitchFamily="34" charset="-122"/>
                <a:ea typeface="微软雅黑" panose="020B0503020204020204" pitchFamily="34" charset="-122"/>
              </a:rPr>
              <a:t>RxFCb</a:t>
            </a:r>
            <a:r>
              <a:rPr lang="zh-CN" altLang="en-US"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 </a:t>
            </a:r>
            <a:r>
              <a:rPr lang="en-US" altLang="zh-CN" sz="1600" dirty="0" err="1">
                <a:solidFill>
                  <a:schemeClr val="tx2"/>
                </a:solidFill>
                <a:latin typeface="微软雅黑" panose="020B0503020204020204" pitchFamily="34" charset="-122"/>
                <a:ea typeface="微软雅黑" panose="020B0503020204020204" pitchFamily="34" charset="-122"/>
              </a:rPr>
              <a:t>TxFCb</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计算公式：</a:t>
            </a:r>
            <a:endParaRPr lang="en-US" altLang="zh-CN" sz="1600" dirty="0">
              <a:solidFill>
                <a:schemeClr val="tx2"/>
              </a:solidFill>
              <a:latin typeface="微软雅黑" panose="020B0503020204020204" pitchFamily="34" charset="-122"/>
              <a:ea typeface="微软雅黑" panose="020B0503020204020204" pitchFamily="34" charset="-122"/>
            </a:endParaRPr>
          </a:p>
          <a:p>
            <a:pPr marL="742950" lvl="1"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rPr>
              <a:t>帧丢失</a:t>
            </a:r>
            <a:r>
              <a:rPr lang="zh-CN" altLang="en-US" sz="1600" baseline="-25000" dirty="0">
                <a:solidFill>
                  <a:schemeClr val="tx2"/>
                </a:solidFill>
              </a:rPr>
              <a:t>远端</a:t>
            </a:r>
            <a:r>
              <a:rPr lang="zh-CN" altLang="en-US" sz="1600" dirty="0">
                <a:solidFill>
                  <a:schemeClr val="tx2"/>
                </a:solidFill>
              </a:rPr>
              <a:t> </a:t>
            </a:r>
            <a:r>
              <a:rPr lang="en-US" altLang="zh-CN" sz="1600" dirty="0">
                <a:solidFill>
                  <a:schemeClr val="tx2"/>
                </a:solidFill>
              </a:rPr>
              <a:t>= |</a:t>
            </a:r>
            <a:r>
              <a:rPr lang="en-US" sz="1600" dirty="0" err="1">
                <a:solidFill>
                  <a:schemeClr val="tx2"/>
                </a:solidFill>
              </a:rPr>
              <a:t>TxFCb</a:t>
            </a:r>
            <a:r>
              <a:rPr lang="en-US" sz="1600" baseline="-25000" dirty="0">
                <a:solidFill>
                  <a:schemeClr val="tx2"/>
                </a:solidFill>
              </a:rPr>
              <a:t>[</a:t>
            </a:r>
            <a:r>
              <a:rPr lang="en-US" sz="1600" baseline="-25000" dirty="0" err="1">
                <a:solidFill>
                  <a:schemeClr val="tx2"/>
                </a:solidFill>
              </a:rPr>
              <a:t>tc</a:t>
            </a:r>
            <a:r>
              <a:rPr lang="en-US" sz="1600" baseline="-25000" dirty="0">
                <a:solidFill>
                  <a:schemeClr val="tx2"/>
                </a:solidFill>
              </a:rPr>
              <a:t>] </a:t>
            </a:r>
            <a:r>
              <a:rPr lang="en-US" sz="1600" dirty="0">
                <a:solidFill>
                  <a:schemeClr val="tx2"/>
                </a:solidFill>
              </a:rPr>
              <a:t>– </a:t>
            </a:r>
            <a:r>
              <a:rPr lang="en-US" sz="1600" dirty="0" err="1">
                <a:solidFill>
                  <a:schemeClr val="tx2"/>
                </a:solidFill>
              </a:rPr>
              <a:t>TxFCb</a:t>
            </a:r>
            <a:r>
              <a:rPr lang="en-US" sz="1600" baseline="-25000" dirty="0">
                <a:solidFill>
                  <a:schemeClr val="tx2"/>
                </a:solidFill>
              </a:rPr>
              <a:t>[</a:t>
            </a:r>
            <a:r>
              <a:rPr lang="en-US" sz="1600" baseline="-25000" dirty="0" err="1">
                <a:solidFill>
                  <a:schemeClr val="tx2"/>
                </a:solidFill>
              </a:rPr>
              <a:t>tp</a:t>
            </a:r>
            <a:r>
              <a:rPr lang="en-US" sz="1600" baseline="-25000" dirty="0">
                <a:solidFill>
                  <a:schemeClr val="tx2"/>
                </a:solidFill>
              </a:rPr>
              <a:t>]</a:t>
            </a:r>
            <a:r>
              <a:rPr lang="en-US" sz="1600" dirty="0">
                <a:solidFill>
                  <a:schemeClr val="tx2"/>
                </a:solidFill>
              </a:rPr>
              <a:t>| – |</a:t>
            </a:r>
            <a:r>
              <a:rPr lang="en-US" sz="1600" dirty="0" err="1">
                <a:solidFill>
                  <a:schemeClr val="tx2"/>
                </a:solidFill>
              </a:rPr>
              <a:t>RxFCb</a:t>
            </a:r>
            <a:r>
              <a:rPr lang="en-US" sz="1600" baseline="-25000" dirty="0">
                <a:solidFill>
                  <a:schemeClr val="tx2"/>
                </a:solidFill>
              </a:rPr>
              <a:t>[</a:t>
            </a:r>
            <a:r>
              <a:rPr lang="en-US" sz="1600" baseline="-25000" dirty="0" err="1">
                <a:solidFill>
                  <a:schemeClr val="tx2"/>
                </a:solidFill>
              </a:rPr>
              <a:t>tc</a:t>
            </a:r>
            <a:r>
              <a:rPr lang="en-US" sz="1600" baseline="-25000" dirty="0">
                <a:solidFill>
                  <a:schemeClr val="tx2"/>
                </a:solidFill>
              </a:rPr>
              <a:t>] </a:t>
            </a:r>
            <a:r>
              <a:rPr lang="en-US" sz="1600" dirty="0">
                <a:solidFill>
                  <a:schemeClr val="tx2"/>
                </a:solidFill>
              </a:rPr>
              <a:t>– </a:t>
            </a:r>
            <a:r>
              <a:rPr lang="en-US" sz="1600" dirty="0" err="1">
                <a:solidFill>
                  <a:schemeClr val="tx2"/>
                </a:solidFill>
              </a:rPr>
              <a:t>RxFCb</a:t>
            </a:r>
            <a:r>
              <a:rPr lang="en-US" sz="1600" baseline="-25000" dirty="0">
                <a:solidFill>
                  <a:schemeClr val="tx2"/>
                </a:solidFill>
              </a:rPr>
              <a:t>[</a:t>
            </a:r>
            <a:r>
              <a:rPr lang="en-US" sz="1600" baseline="-25000" dirty="0" err="1">
                <a:solidFill>
                  <a:schemeClr val="tx2"/>
                </a:solidFill>
              </a:rPr>
              <a:t>tp</a:t>
            </a:r>
            <a:r>
              <a:rPr lang="en-US" sz="1600" baseline="-25000" dirty="0">
                <a:solidFill>
                  <a:schemeClr val="tx2"/>
                </a:solidFill>
              </a:rPr>
              <a:t>]</a:t>
            </a:r>
            <a:r>
              <a:rPr lang="en-US" sz="1600" dirty="0">
                <a:solidFill>
                  <a:schemeClr val="tx2"/>
                </a:solidFill>
              </a:rPr>
              <a:t>|</a:t>
            </a:r>
          </a:p>
          <a:p>
            <a:pPr marL="742950" lvl="1"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rPr>
              <a:t>帧丢失</a:t>
            </a:r>
            <a:r>
              <a:rPr lang="zh-CN" altLang="en-US" sz="1600" baseline="-25000" dirty="0">
                <a:solidFill>
                  <a:schemeClr val="tx2"/>
                </a:solidFill>
              </a:rPr>
              <a:t>近端</a:t>
            </a:r>
            <a:r>
              <a:rPr lang="zh-CN" altLang="en-US" sz="1600" dirty="0">
                <a:solidFill>
                  <a:schemeClr val="tx2"/>
                </a:solidFill>
              </a:rPr>
              <a:t> </a:t>
            </a:r>
            <a:r>
              <a:rPr lang="en-US" altLang="zh-CN" sz="1600" dirty="0">
                <a:solidFill>
                  <a:schemeClr val="tx2"/>
                </a:solidFill>
              </a:rPr>
              <a:t>= |</a:t>
            </a:r>
            <a:r>
              <a:rPr lang="en-US" sz="1600" dirty="0" err="1">
                <a:solidFill>
                  <a:schemeClr val="tx2"/>
                </a:solidFill>
              </a:rPr>
              <a:t>TxFCf</a:t>
            </a:r>
            <a:r>
              <a:rPr lang="en-US" sz="1600" dirty="0">
                <a:solidFill>
                  <a:schemeClr val="tx2"/>
                </a:solidFill>
              </a:rPr>
              <a:t> </a:t>
            </a:r>
            <a:r>
              <a:rPr lang="en-US" sz="1600" baseline="-25000" dirty="0">
                <a:solidFill>
                  <a:schemeClr val="tx2"/>
                </a:solidFill>
              </a:rPr>
              <a:t>[</a:t>
            </a:r>
            <a:r>
              <a:rPr lang="en-US" sz="1600" baseline="-25000" dirty="0" err="1">
                <a:solidFill>
                  <a:schemeClr val="tx2"/>
                </a:solidFill>
              </a:rPr>
              <a:t>tc</a:t>
            </a:r>
            <a:r>
              <a:rPr lang="en-US" sz="1600" baseline="-25000" dirty="0">
                <a:solidFill>
                  <a:schemeClr val="tx2"/>
                </a:solidFill>
              </a:rPr>
              <a:t>]</a:t>
            </a:r>
            <a:r>
              <a:rPr lang="en-US" sz="1600" dirty="0">
                <a:solidFill>
                  <a:schemeClr val="tx2"/>
                </a:solidFill>
              </a:rPr>
              <a:t> – </a:t>
            </a:r>
            <a:r>
              <a:rPr lang="en-US" sz="1600" dirty="0" err="1">
                <a:solidFill>
                  <a:schemeClr val="tx2"/>
                </a:solidFill>
              </a:rPr>
              <a:t>TxFCf</a:t>
            </a:r>
            <a:r>
              <a:rPr lang="en-US" sz="1600" dirty="0">
                <a:solidFill>
                  <a:schemeClr val="tx2"/>
                </a:solidFill>
              </a:rPr>
              <a:t> </a:t>
            </a:r>
            <a:r>
              <a:rPr lang="en-US" sz="1600" baseline="-25000" dirty="0">
                <a:solidFill>
                  <a:schemeClr val="tx2"/>
                </a:solidFill>
              </a:rPr>
              <a:t>[</a:t>
            </a:r>
            <a:r>
              <a:rPr lang="en-US" sz="1600" baseline="-25000" dirty="0" err="1">
                <a:solidFill>
                  <a:schemeClr val="tx2"/>
                </a:solidFill>
              </a:rPr>
              <a:t>tp</a:t>
            </a:r>
            <a:r>
              <a:rPr lang="en-US" sz="1600" baseline="-25000" dirty="0">
                <a:solidFill>
                  <a:schemeClr val="tx2"/>
                </a:solidFill>
              </a:rPr>
              <a:t>]</a:t>
            </a:r>
            <a:r>
              <a:rPr lang="en-US" sz="1600" dirty="0">
                <a:solidFill>
                  <a:schemeClr val="tx2"/>
                </a:solidFill>
              </a:rPr>
              <a:t>| – |</a:t>
            </a:r>
            <a:r>
              <a:rPr lang="en-US" sz="1600" dirty="0" err="1">
                <a:solidFill>
                  <a:schemeClr val="tx2"/>
                </a:solidFill>
              </a:rPr>
              <a:t>RxFCl</a:t>
            </a:r>
            <a:r>
              <a:rPr lang="en-US" sz="1600" baseline="-25000" dirty="0">
                <a:solidFill>
                  <a:schemeClr val="tx2"/>
                </a:solidFill>
              </a:rPr>
              <a:t>[</a:t>
            </a:r>
            <a:r>
              <a:rPr lang="en-US" sz="1600" baseline="-25000" dirty="0" err="1">
                <a:solidFill>
                  <a:schemeClr val="tx2"/>
                </a:solidFill>
              </a:rPr>
              <a:t>tc</a:t>
            </a:r>
            <a:r>
              <a:rPr lang="en-US" sz="1600" baseline="-25000" dirty="0">
                <a:solidFill>
                  <a:schemeClr val="tx2"/>
                </a:solidFill>
              </a:rPr>
              <a:t>]</a:t>
            </a:r>
            <a:r>
              <a:rPr lang="en-US" sz="1600" dirty="0">
                <a:solidFill>
                  <a:schemeClr val="tx2"/>
                </a:solidFill>
              </a:rPr>
              <a:t> – </a:t>
            </a:r>
            <a:r>
              <a:rPr lang="en-US" sz="1600" dirty="0" err="1">
                <a:solidFill>
                  <a:schemeClr val="tx2"/>
                </a:solidFill>
              </a:rPr>
              <a:t>RxFCl</a:t>
            </a:r>
            <a:r>
              <a:rPr lang="en-US" sz="1600" baseline="-25000" dirty="0">
                <a:solidFill>
                  <a:schemeClr val="tx2"/>
                </a:solidFill>
              </a:rPr>
              <a:t>[</a:t>
            </a:r>
            <a:r>
              <a:rPr lang="en-US" sz="1600" baseline="-25000" dirty="0" err="1">
                <a:solidFill>
                  <a:schemeClr val="tx2"/>
                </a:solidFill>
              </a:rPr>
              <a:t>tp</a:t>
            </a:r>
            <a:r>
              <a:rPr lang="en-US" sz="1600" baseline="-25000" dirty="0">
                <a:solidFill>
                  <a:schemeClr val="tx2"/>
                </a:solidFill>
              </a:rPr>
              <a:t>]</a:t>
            </a:r>
            <a:r>
              <a:rPr lang="en-US" sz="1600" dirty="0">
                <a:solidFill>
                  <a:schemeClr val="tx2"/>
                </a:solidFill>
              </a:rPr>
              <a:t>|</a:t>
            </a:r>
          </a:p>
          <a:p>
            <a:pPr defTabSz="360000">
              <a:lnSpc>
                <a:spcPct val="150000"/>
              </a:lnSpc>
              <a:spcAft>
                <a:spcPts val="600"/>
              </a:spcAft>
              <a:tabLst>
                <a:tab pos="360000" algn="l"/>
              </a:tabLst>
            </a:pP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注意</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其中</a:t>
            </a:r>
            <a:r>
              <a:rPr lang="en-US" altLang="zh-CN" sz="1400" dirty="0">
                <a:solidFill>
                  <a:schemeClr val="tx2"/>
                </a:solidFill>
                <a:latin typeface="微软雅黑" panose="020B0503020204020204" pitchFamily="34" charset="-122"/>
                <a:ea typeface="微软雅黑" panose="020B0503020204020204" pitchFamily="34" charset="-122"/>
              </a:rPr>
              <a:t>[</a:t>
            </a:r>
            <a:r>
              <a:rPr lang="en-US" altLang="zh-CN" sz="1400" dirty="0" err="1">
                <a:solidFill>
                  <a:schemeClr val="tx2"/>
                </a:solidFill>
                <a:latin typeface="微软雅黑" panose="020B0503020204020204" pitchFamily="34" charset="-122"/>
                <a:ea typeface="微软雅黑" panose="020B0503020204020204" pitchFamily="34" charset="-122"/>
              </a:rPr>
              <a:t>tc</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代表是本次接收到的</a:t>
            </a:r>
            <a:r>
              <a:rPr lang="en-US" altLang="zh-CN" sz="1400" dirty="0">
                <a:solidFill>
                  <a:schemeClr val="tx2"/>
                </a:solidFill>
                <a:latin typeface="微软雅黑" panose="020B0503020204020204" pitchFamily="34" charset="-122"/>
                <a:ea typeface="微软雅黑" panose="020B0503020204020204" pitchFamily="34" charset="-122"/>
              </a:rPr>
              <a:t>CCM</a:t>
            </a:r>
            <a:r>
              <a:rPr lang="zh-CN" altLang="en-US" sz="1400" dirty="0">
                <a:solidFill>
                  <a:schemeClr val="tx2"/>
                </a:solidFill>
                <a:latin typeface="微软雅黑" panose="020B0503020204020204" pitchFamily="34" charset="-122"/>
                <a:ea typeface="微软雅黑" panose="020B0503020204020204" pitchFamily="34" charset="-122"/>
              </a:rPr>
              <a:t>帧中的计数，</a:t>
            </a:r>
            <a:r>
              <a:rPr lang="en-US" altLang="zh-CN" sz="1400" dirty="0">
                <a:solidFill>
                  <a:schemeClr val="tx2"/>
                </a:solidFill>
                <a:latin typeface="微软雅黑" panose="020B0503020204020204" pitchFamily="34" charset="-122"/>
                <a:ea typeface="微软雅黑" panose="020B0503020204020204" pitchFamily="34" charset="-122"/>
              </a:rPr>
              <a:t>[</a:t>
            </a:r>
            <a:r>
              <a:rPr lang="en-US" altLang="zh-CN" sz="1400" dirty="0" err="1">
                <a:solidFill>
                  <a:schemeClr val="tx2"/>
                </a:solidFill>
                <a:latin typeface="微软雅黑" panose="020B0503020204020204" pitchFamily="34" charset="-122"/>
                <a:ea typeface="微软雅黑" panose="020B0503020204020204" pitchFamily="34" charset="-122"/>
              </a:rPr>
              <a:t>tp</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代表上一次接收到</a:t>
            </a:r>
            <a:r>
              <a:rPr lang="en-US" altLang="zh-CN" sz="1400" dirty="0">
                <a:solidFill>
                  <a:schemeClr val="tx2"/>
                </a:solidFill>
                <a:latin typeface="微软雅黑" panose="020B0503020204020204" pitchFamily="34" charset="-122"/>
                <a:ea typeface="微软雅黑" panose="020B0503020204020204" pitchFamily="34" charset="-122"/>
              </a:rPr>
              <a:t>CCM</a:t>
            </a:r>
            <a:r>
              <a:rPr lang="zh-CN" altLang="en-US" sz="1400" dirty="0">
                <a:solidFill>
                  <a:schemeClr val="tx2"/>
                </a:solidFill>
                <a:latin typeface="微软雅黑" panose="020B0503020204020204" pitchFamily="34" charset="-122"/>
                <a:ea typeface="微软雅黑" panose="020B0503020204020204" pitchFamily="34" charset="-122"/>
              </a:rPr>
              <a:t>帧中的计数值</a:t>
            </a:r>
            <a:endParaRPr lang="en-US" sz="1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9936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zh-CN" altLang="en-US" sz="3600" dirty="0"/>
              <a:t>帧丢失率测量（</a:t>
            </a:r>
            <a:r>
              <a:rPr lang="en-US" altLang="zh-CN" sz="3600" dirty="0"/>
              <a:t>ETH-LM</a:t>
            </a:r>
            <a:r>
              <a:rPr lang="zh-CN" altLang="en-US" sz="3600" dirty="0"/>
              <a:t>）</a:t>
            </a:r>
            <a:r>
              <a:rPr lang="en-US" altLang="zh-CN" sz="3600" dirty="0"/>
              <a:t>-</a:t>
            </a:r>
            <a:r>
              <a:rPr lang="zh-CN" altLang="en-US" sz="3600" dirty="0"/>
              <a:t>单端</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2" name="TextBox 1">
            <a:extLst>
              <a:ext uri="{FF2B5EF4-FFF2-40B4-BE49-F238E27FC236}">
                <a16:creationId xmlns:a16="http://schemas.microsoft.com/office/drawing/2014/main" id="{B6E72C2D-A171-4E48-B94F-28392A0CA42C}"/>
              </a:ext>
            </a:extLst>
          </p:cNvPr>
          <p:cNvSpPr txBox="1"/>
          <p:nvPr/>
        </p:nvSpPr>
        <p:spPr>
          <a:xfrm>
            <a:off x="417600" y="933744"/>
            <a:ext cx="7546186" cy="3838725"/>
          </a:xfrm>
          <a:prstGeom prst="rect">
            <a:avLst/>
          </a:prstGeom>
          <a:noFill/>
        </p:spPr>
        <p:txBody>
          <a:bodyPr wrap="square" lIns="72000" tIns="72000" rIns="72000" bIns="72000" rtlCol="0">
            <a:spAutoFit/>
          </a:bodyPr>
          <a:lstStyle/>
          <a:p>
            <a:pPr defTabSz="360000">
              <a:lnSpc>
                <a:spcPct val="150000"/>
              </a:lnSpc>
              <a:spcAft>
                <a:spcPts val="600"/>
              </a:spcAft>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测量方式：</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单端测量使用的是</a:t>
            </a:r>
            <a:r>
              <a:rPr lang="en-US" altLang="zh-CN" sz="1600" dirty="0">
                <a:solidFill>
                  <a:schemeClr val="tx2"/>
                </a:solidFill>
                <a:latin typeface="微软雅黑" panose="020B0503020204020204" pitchFamily="34" charset="-122"/>
                <a:ea typeface="微软雅黑" panose="020B0503020204020204" pitchFamily="34" charset="-122"/>
              </a:rPr>
              <a:t>LMM/LMR</a:t>
            </a:r>
            <a:r>
              <a:rPr lang="zh-CN" altLang="en-US" sz="1600" dirty="0">
                <a:solidFill>
                  <a:schemeClr val="tx2"/>
                </a:solidFill>
                <a:latin typeface="微软雅黑" panose="020B0503020204020204" pitchFamily="34" charset="-122"/>
                <a:ea typeface="微软雅黑" panose="020B0503020204020204" pitchFamily="34" charset="-122"/>
              </a:rPr>
              <a:t>帧；</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由测量的发起方发送</a:t>
            </a:r>
            <a:r>
              <a:rPr lang="en-US" altLang="zh-CN" sz="1600" dirty="0">
                <a:solidFill>
                  <a:schemeClr val="tx2"/>
                </a:solidFill>
                <a:latin typeface="微软雅黑" panose="020B0503020204020204" pitchFamily="34" charset="-122"/>
                <a:ea typeface="微软雅黑" panose="020B0503020204020204" pitchFamily="34" charset="-122"/>
              </a:rPr>
              <a:t>LMM</a:t>
            </a:r>
            <a:r>
              <a:rPr lang="zh-CN" altLang="en-US" sz="1600" dirty="0">
                <a:solidFill>
                  <a:schemeClr val="tx2"/>
                </a:solidFill>
                <a:latin typeface="微软雅黑" panose="020B0503020204020204" pitchFamily="34" charset="-122"/>
                <a:ea typeface="微软雅黑" panose="020B0503020204020204" pitchFamily="34" charset="-122"/>
              </a:rPr>
              <a:t>帧，对端</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接收到</a:t>
            </a:r>
            <a:r>
              <a:rPr lang="en-US" altLang="zh-CN" sz="1600" dirty="0">
                <a:solidFill>
                  <a:schemeClr val="tx2"/>
                </a:solidFill>
                <a:latin typeface="微软雅黑" panose="020B0503020204020204" pitchFamily="34" charset="-122"/>
                <a:ea typeface="微软雅黑" panose="020B0503020204020204" pitchFamily="34" charset="-122"/>
              </a:rPr>
              <a:t>LMM</a:t>
            </a:r>
            <a:r>
              <a:rPr lang="zh-CN" altLang="en-US" sz="1600" dirty="0">
                <a:solidFill>
                  <a:schemeClr val="tx2"/>
                </a:solidFill>
                <a:latin typeface="微软雅黑" panose="020B0503020204020204" pitchFamily="34" charset="-122"/>
                <a:ea typeface="微软雅黑" panose="020B0503020204020204" pitchFamily="34" charset="-122"/>
              </a:rPr>
              <a:t>帧之后回复</a:t>
            </a:r>
            <a:r>
              <a:rPr lang="en-US" altLang="zh-CN" sz="1600" dirty="0">
                <a:solidFill>
                  <a:schemeClr val="tx2"/>
                </a:solidFill>
                <a:latin typeface="微软雅黑" panose="020B0503020204020204" pitchFamily="34" charset="-122"/>
                <a:ea typeface="微软雅黑" panose="020B0503020204020204" pitchFamily="34" charset="-122"/>
              </a:rPr>
              <a:t>LMR</a:t>
            </a:r>
            <a:r>
              <a:rPr lang="zh-CN" altLang="en-US" sz="1600" dirty="0">
                <a:solidFill>
                  <a:schemeClr val="tx2"/>
                </a:solidFill>
                <a:latin typeface="微软雅黑" panose="020B0503020204020204" pitchFamily="34" charset="-122"/>
                <a:ea typeface="微软雅黑" panose="020B0503020204020204" pitchFamily="34" charset="-122"/>
              </a:rPr>
              <a:t>帧</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en-US" altLang="zh-CN" sz="1600" dirty="0">
                <a:solidFill>
                  <a:schemeClr val="tx2"/>
                </a:solidFill>
                <a:latin typeface="微软雅黑" panose="020B0503020204020204" pitchFamily="34" charset="-122"/>
                <a:ea typeface="微软雅黑" panose="020B0503020204020204" pitchFamily="34" charset="-122"/>
              </a:rPr>
              <a:t>LMM</a:t>
            </a:r>
            <a:r>
              <a:rPr lang="zh-CN" altLang="en-US" sz="1600" dirty="0">
                <a:solidFill>
                  <a:schemeClr val="tx2"/>
                </a:solidFill>
                <a:latin typeface="微软雅黑" panose="020B0503020204020204" pitchFamily="34" charset="-122"/>
                <a:ea typeface="微软雅黑" panose="020B0503020204020204" pitchFamily="34" charset="-122"/>
              </a:rPr>
              <a:t>帧所携带的信息为：</a:t>
            </a:r>
            <a:r>
              <a:rPr lang="en-US" altLang="zh-CN" sz="1600" dirty="0" err="1">
                <a:solidFill>
                  <a:schemeClr val="tx2"/>
                </a:solidFill>
                <a:latin typeface="微软雅黑" panose="020B0503020204020204" pitchFamily="34" charset="-122"/>
                <a:ea typeface="微软雅黑" panose="020B0503020204020204" pitchFamily="34" charset="-122"/>
              </a:rPr>
              <a:t>TxFcf</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en-US" altLang="zh-CN" sz="1600" dirty="0">
                <a:solidFill>
                  <a:schemeClr val="tx2"/>
                </a:solidFill>
                <a:latin typeface="微软雅黑" panose="020B0503020204020204" pitchFamily="34" charset="-122"/>
                <a:ea typeface="微软雅黑" panose="020B0503020204020204" pitchFamily="34" charset="-122"/>
              </a:rPr>
              <a:t>LMR</a:t>
            </a:r>
            <a:r>
              <a:rPr lang="zh-CN" altLang="en-US" sz="1600" dirty="0">
                <a:solidFill>
                  <a:schemeClr val="tx2"/>
                </a:solidFill>
                <a:latin typeface="微软雅黑" panose="020B0503020204020204" pitchFamily="34" charset="-122"/>
                <a:ea typeface="微软雅黑" panose="020B0503020204020204" pitchFamily="34" charset="-122"/>
              </a:rPr>
              <a:t>所携带的信息为：</a:t>
            </a:r>
            <a:r>
              <a:rPr lang="en-US" altLang="zh-CN" sz="1600" dirty="0">
                <a:solidFill>
                  <a:schemeClr val="tx2"/>
                </a:solidFill>
                <a:latin typeface="微软雅黑" panose="020B0503020204020204" pitchFamily="34" charset="-122"/>
                <a:ea typeface="微软雅黑" panose="020B0503020204020204" pitchFamily="34" charset="-122"/>
              </a:rPr>
              <a:t> </a:t>
            </a:r>
            <a:r>
              <a:rPr lang="en-US" altLang="zh-CN" sz="1600" dirty="0" err="1">
                <a:solidFill>
                  <a:schemeClr val="tx2"/>
                </a:solidFill>
                <a:latin typeface="微软雅黑" panose="020B0503020204020204" pitchFamily="34" charset="-122"/>
                <a:ea typeface="微软雅黑" panose="020B0503020204020204" pitchFamily="34" charset="-122"/>
              </a:rPr>
              <a:t>TxFCf</a:t>
            </a:r>
            <a:r>
              <a:rPr lang="zh-CN" altLang="en-US"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 </a:t>
            </a:r>
            <a:r>
              <a:rPr lang="en-US" altLang="zh-CN" sz="1600" dirty="0" err="1">
                <a:solidFill>
                  <a:schemeClr val="tx2"/>
                </a:solidFill>
                <a:latin typeface="微软雅黑" panose="020B0503020204020204" pitchFamily="34" charset="-122"/>
                <a:ea typeface="微软雅黑" panose="020B0503020204020204" pitchFamily="34" charset="-122"/>
              </a:rPr>
              <a:t>RxFCb</a:t>
            </a:r>
            <a:r>
              <a:rPr lang="zh-CN" altLang="en-US"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 </a:t>
            </a:r>
            <a:r>
              <a:rPr lang="en-US" altLang="zh-CN" sz="1600" dirty="0" err="1">
                <a:solidFill>
                  <a:schemeClr val="tx2"/>
                </a:solidFill>
                <a:latin typeface="微软雅黑" panose="020B0503020204020204" pitchFamily="34" charset="-122"/>
                <a:ea typeface="微软雅黑" panose="020B0503020204020204" pitchFamily="34" charset="-122"/>
              </a:rPr>
              <a:t>TxFCb</a:t>
            </a:r>
            <a:r>
              <a:rPr lang="zh-CN" altLang="en-US" sz="1600" dirty="0">
                <a:solidFill>
                  <a:schemeClr val="tx2"/>
                </a:solidFill>
                <a:latin typeface="微软雅黑" panose="020B0503020204020204" pitchFamily="34" charset="-122"/>
                <a:ea typeface="微软雅黑" panose="020B0503020204020204" pitchFamily="34" charset="-122"/>
              </a:rPr>
              <a:t>，其中</a:t>
            </a:r>
            <a:r>
              <a:rPr lang="en-US" altLang="zh-CN" sz="1600" dirty="0" err="1">
                <a:solidFill>
                  <a:schemeClr val="tx2"/>
                </a:solidFill>
                <a:latin typeface="微软雅黑" panose="020B0503020204020204" pitchFamily="34" charset="-122"/>
                <a:ea typeface="微软雅黑" panose="020B0503020204020204" pitchFamily="34" charset="-122"/>
              </a:rPr>
              <a:t>TxFCf</a:t>
            </a:r>
            <a:r>
              <a:rPr lang="zh-CN" altLang="en-US" sz="1600" dirty="0">
                <a:solidFill>
                  <a:schemeClr val="tx2"/>
                </a:solidFill>
                <a:latin typeface="微软雅黑" panose="020B0503020204020204" pitchFamily="34" charset="-122"/>
                <a:ea typeface="微软雅黑" panose="020B0503020204020204" pitchFamily="34" charset="-122"/>
              </a:rPr>
              <a:t>拷贝自对应的</a:t>
            </a:r>
            <a:r>
              <a:rPr lang="en-US" altLang="zh-CN" sz="1600" dirty="0">
                <a:solidFill>
                  <a:schemeClr val="tx2"/>
                </a:solidFill>
                <a:latin typeface="微软雅黑" panose="020B0503020204020204" pitchFamily="34" charset="-122"/>
                <a:ea typeface="微软雅黑" panose="020B0503020204020204" pitchFamily="34" charset="-122"/>
              </a:rPr>
              <a:t>LMM</a:t>
            </a:r>
            <a:r>
              <a:rPr lang="zh-CN" altLang="en-US" sz="1600" dirty="0">
                <a:solidFill>
                  <a:schemeClr val="tx2"/>
                </a:solidFill>
                <a:latin typeface="微软雅黑" panose="020B0503020204020204" pitchFamily="34" charset="-122"/>
                <a:ea typeface="微软雅黑" panose="020B0503020204020204" pitchFamily="34" charset="-122"/>
              </a:rPr>
              <a:t>帧，</a:t>
            </a:r>
            <a:r>
              <a:rPr lang="en-US" altLang="zh-CN" sz="1600" dirty="0" err="1">
                <a:solidFill>
                  <a:schemeClr val="tx2"/>
                </a:solidFill>
                <a:latin typeface="微软雅黑" panose="020B0503020204020204" pitchFamily="34" charset="-122"/>
                <a:ea typeface="微软雅黑" panose="020B0503020204020204" pitchFamily="34" charset="-122"/>
              </a:rPr>
              <a:t>RxFcb</a:t>
            </a:r>
            <a:r>
              <a:rPr lang="zh-CN" altLang="en-US" sz="1600" dirty="0">
                <a:solidFill>
                  <a:schemeClr val="tx2"/>
                </a:solidFill>
                <a:latin typeface="微软雅黑" panose="020B0503020204020204" pitchFamily="34" charset="-122"/>
                <a:ea typeface="微软雅黑" panose="020B0503020204020204" pitchFamily="34" charset="-122"/>
              </a:rPr>
              <a:t>为接收对应</a:t>
            </a:r>
            <a:r>
              <a:rPr lang="en-US" altLang="zh-CN" sz="1600" dirty="0">
                <a:solidFill>
                  <a:schemeClr val="tx2"/>
                </a:solidFill>
                <a:latin typeface="微软雅黑" panose="020B0503020204020204" pitchFamily="34" charset="-122"/>
                <a:ea typeface="微软雅黑" panose="020B0503020204020204" pitchFamily="34" charset="-122"/>
              </a:rPr>
              <a:t>LMM</a:t>
            </a:r>
            <a:r>
              <a:rPr lang="zh-CN" altLang="en-US" sz="1600" dirty="0">
                <a:solidFill>
                  <a:schemeClr val="tx2"/>
                </a:solidFill>
                <a:latin typeface="微软雅黑" panose="020B0503020204020204" pitchFamily="34" charset="-122"/>
                <a:ea typeface="微软雅黑" panose="020B0503020204020204" pitchFamily="34" charset="-122"/>
              </a:rPr>
              <a:t>帧时的计数，</a:t>
            </a:r>
            <a:r>
              <a:rPr lang="en-US" altLang="zh-CN" sz="1600" dirty="0" err="1">
                <a:solidFill>
                  <a:schemeClr val="tx2"/>
                </a:solidFill>
                <a:latin typeface="微软雅黑" panose="020B0503020204020204" pitchFamily="34" charset="-122"/>
                <a:ea typeface="微软雅黑" panose="020B0503020204020204" pitchFamily="34" charset="-122"/>
              </a:rPr>
              <a:t>TxFcb</a:t>
            </a:r>
            <a:r>
              <a:rPr lang="zh-CN" altLang="en-US" sz="1600" dirty="0">
                <a:solidFill>
                  <a:schemeClr val="tx2"/>
                </a:solidFill>
                <a:latin typeface="微软雅黑" panose="020B0503020204020204" pitchFamily="34" charset="-122"/>
                <a:ea typeface="微软雅黑" panose="020B0503020204020204" pitchFamily="34" charset="-122"/>
              </a:rPr>
              <a:t>为发送</a:t>
            </a:r>
            <a:r>
              <a:rPr lang="en-US" altLang="zh-CN" sz="1600" dirty="0">
                <a:solidFill>
                  <a:schemeClr val="tx2"/>
                </a:solidFill>
                <a:latin typeface="微软雅黑" panose="020B0503020204020204" pitchFamily="34" charset="-122"/>
                <a:ea typeface="微软雅黑" panose="020B0503020204020204" pitchFamily="34" charset="-122"/>
              </a:rPr>
              <a:t>LMR</a:t>
            </a:r>
            <a:r>
              <a:rPr lang="zh-CN" altLang="en-US" sz="1600" dirty="0">
                <a:solidFill>
                  <a:schemeClr val="tx2"/>
                </a:solidFill>
                <a:latin typeface="微软雅黑" panose="020B0503020204020204" pitchFamily="34" charset="-122"/>
                <a:ea typeface="微软雅黑" panose="020B0503020204020204" pitchFamily="34" charset="-122"/>
              </a:rPr>
              <a:t>帧时的计数</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计算公式同双端测量</a:t>
            </a:r>
            <a:endParaRPr lang="en-US" altLang="zh-CN" sz="1600" dirty="0">
              <a:solidFill>
                <a:schemeClr val="tx2"/>
              </a:solidFill>
              <a:latin typeface="微软雅黑" panose="020B0503020204020204" pitchFamily="34" charset="-122"/>
              <a:ea typeface="微软雅黑" panose="020B0503020204020204" pitchFamily="34" charset="-122"/>
            </a:endParaRPr>
          </a:p>
          <a:p>
            <a:pPr defTabSz="360000">
              <a:lnSpc>
                <a:spcPct val="150000"/>
              </a:lnSpc>
              <a:spcAft>
                <a:spcPts val="600"/>
              </a:spcAft>
              <a:tabLst>
                <a:tab pos="360000" algn="l"/>
              </a:tabLst>
            </a:pP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注意</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其中</a:t>
            </a:r>
            <a:r>
              <a:rPr lang="en-US" altLang="zh-CN" sz="1400" dirty="0">
                <a:solidFill>
                  <a:schemeClr val="tx2"/>
                </a:solidFill>
                <a:latin typeface="微软雅黑" panose="020B0503020204020204" pitchFamily="34" charset="-122"/>
                <a:ea typeface="微软雅黑" panose="020B0503020204020204" pitchFamily="34" charset="-122"/>
              </a:rPr>
              <a:t>[</a:t>
            </a:r>
            <a:r>
              <a:rPr lang="en-US" altLang="zh-CN" sz="1400" dirty="0" err="1">
                <a:solidFill>
                  <a:schemeClr val="tx2"/>
                </a:solidFill>
                <a:latin typeface="微软雅黑" panose="020B0503020204020204" pitchFamily="34" charset="-122"/>
                <a:ea typeface="微软雅黑" panose="020B0503020204020204" pitchFamily="34" charset="-122"/>
              </a:rPr>
              <a:t>tc</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代表是本次接收到的</a:t>
            </a:r>
            <a:r>
              <a:rPr lang="en-US" altLang="zh-CN" sz="1400" dirty="0">
                <a:solidFill>
                  <a:schemeClr val="tx2"/>
                </a:solidFill>
                <a:latin typeface="微软雅黑" panose="020B0503020204020204" pitchFamily="34" charset="-122"/>
                <a:ea typeface="微软雅黑" panose="020B0503020204020204" pitchFamily="34" charset="-122"/>
              </a:rPr>
              <a:t>LMR</a:t>
            </a:r>
            <a:r>
              <a:rPr lang="zh-CN" altLang="en-US" sz="1400" dirty="0">
                <a:solidFill>
                  <a:schemeClr val="tx2"/>
                </a:solidFill>
                <a:latin typeface="微软雅黑" panose="020B0503020204020204" pitchFamily="34" charset="-122"/>
                <a:ea typeface="微软雅黑" panose="020B0503020204020204" pitchFamily="34" charset="-122"/>
              </a:rPr>
              <a:t>帧中的计数，</a:t>
            </a:r>
            <a:r>
              <a:rPr lang="en-US" altLang="zh-CN" sz="1400" dirty="0">
                <a:solidFill>
                  <a:schemeClr val="tx2"/>
                </a:solidFill>
                <a:latin typeface="微软雅黑" panose="020B0503020204020204" pitchFamily="34" charset="-122"/>
                <a:ea typeface="微软雅黑" panose="020B0503020204020204" pitchFamily="34" charset="-122"/>
              </a:rPr>
              <a:t>[</a:t>
            </a:r>
            <a:r>
              <a:rPr lang="en-US" altLang="zh-CN" sz="1400" dirty="0" err="1">
                <a:solidFill>
                  <a:schemeClr val="tx2"/>
                </a:solidFill>
                <a:latin typeface="微软雅黑" panose="020B0503020204020204" pitchFamily="34" charset="-122"/>
                <a:ea typeface="微软雅黑" panose="020B0503020204020204" pitchFamily="34" charset="-122"/>
              </a:rPr>
              <a:t>tp</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代表上一次接收到</a:t>
            </a:r>
            <a:r>
              <a:rPr lang="en-US" altLang="zh-CN" sz="1400" dirty="0">
                <a:solidFill>
                  <a:schemeClr val="tx2"/>
                </a:solidFill>
                <a:latin typeface="微软雅黑" panose="020B0503020204020204" pitchFamily="34" charset="-122"/>
                <a:ea typeface="微软雅黑" panose="020B0503020204020204" pitchFamily="34" charset="-122"/>
              </a:rPr>
              <a:t>LMR</a:t>
            </a:r>
            <a:r>
              <a:rPr lang="zh-CN" altLang="en-US" sz="1400" dirty="0">
                <a:solidFill>
                  <a:schemeClr val="tx2"/>
                </a:solidFill>
                <a:latin typeface="微软雅黑" panose="020B0503020204020204" pitchFamily="34" charset="-122"/>
                <a:ea typeface="微软雅黑" panose="020B0503020204020204" pitchFamily="34" charset="-122"/>
              </a:rPr>
              <a:t>帧中的计数值</a:t>
            </a:r>
            <a:endParaRPr lang="en-US" sz="1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899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zh-CN" altLang="en-US" sz="3600" dirty="0"/>
              <a:t>帧时延测量（</a:t>
            </a:r>
            <a:r>
              <a:rPr lang="en-US" altLang="zh-CN" sz="3600" dirty="0"/>
              <a:t>ETH-DM</a:t>
            </a:r>
            <a:r>
              <a:rPr lang="zh-CN" altLang="en-US" sz="3600" dirty="0"/>
              <a:t>）</a:t>
            </a:r>
            <a:r>
              <a:rPr lang="en-US" altLang="zh-CN" sz="3600" dirty="0"/>
              <a:t>-</a:t>
            </a:r>
            <a:r>
              <a:rPr lang="zh-CN" altLang="en-US" sz="3600" dirty="0"/>
              <a:t>单向</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2" name="TextBox 1">
            <a:extLst>
              <a:ext uri="{FF2B5EF4-FFF2-40B4-BE49-F238E27FC236}">
                <a16:creationId xmlns:a16="http://schemas.microsoft.com/office/drawing/2014/main" id="{B6E72C2D-A171-4E48-B94F-28392A0CA42C}"/>
              </a:ext>
            </a:extLst>
          </p:cNvPr>
          <p:cNvSpPr txBox="1"/>
          <p:nvPr/>
        </p:nvSpPr>
        <p:spPr>
          <a:xfrm>
            <a:off x="417600" y="933744"/>
            <a:ext cx="7546186" cy="3484782"/>
          </a:xfrm>
          <a:prstGeom prst="rect">
            <a:avLst/>
          </a:prstGeom>
          <a:noFill/>
        </p:spPr>
        <p:txBody>
          <a:bodyPr wrap="square" lIns="72000" tIns="72000" rIns="72000" bIns="72000" rtlCol="0">
            <a:spAutoFit/>
          </a:bodyPr>
          <a:lstStyle/>
          <a:p>
            <a:pPr defTabSz="360000">
              <a:lnSpc>
                <a:spcPct val="150000"/>
              </a:lnSpc>
              <a:spcAft>
                <a:spcPts val="600"/>
              </a:spcAft>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测量方式：</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单向时延测量使用的是</a:t>
            </a:r>
            <a:r>
              <a:rPr lang="en-US" altLang="zh-CN" sz="1600" dirty="0">
                <a:solidFill>
                  <a:schemeClr val="tx2"/>
                </a:solidFill>
                <a:latin typeface="微软雅黑" panose="020B0503020204020204" pitchFamily="34" charset="-122"/>
                <a:ea typeface="微软雅黑" panose="020B0503020204020204" pitchFamily="34" charset="-122"/>
              </a:rPr>
              <a:t>1DM</a:t>
            </a:r>
            <a:r>
              <a:rPr lang="zh-CN" altLang="en-US" sz="1600" dirty="0">
                <a:solidFill>
                  <a:schemeClr val="tx2"/>
                </a:solidFill>
                <a:latin typeface="微软雅黑" panose="020B0503020204020204" pitchFamily="34" charset="-122"/>
                <a:ea typeface="微软雅黑" panose="020B0503020204020204" pitchFamily="34" charset="-122"/>
              </a:rPr>
              <a:t>帧；</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向对端</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发送</a:t>
            </a:r>
            <a:r>
              <a:rPr lang="en-US" altLang="zh-CN" sz="1600" dirty="0">
                <a:solidFill>
                  <a:schemeClr val="tx2"/>
                </a:solidFill>
                <a:latin typeface="微软雅黑" panose="020B0503020204020204" pitchFamily="34" charset="-122"/>
                <a:ea typeface="微软雅黑" panose="020B0503020204020204" pitchFamily="34" charset="-122"/>
              </a:rPr>
              <a:t>1DM</a:t>
            </a:r>
            <a:r>
              <a:rPr lang="zh-CN" altLang="en-US" sz="1600" dirty="0">
                <a:solidFill>
                  <a:schemeClr val="tx2"/>
                </a:solidFill>
                <a:latin typeface="微软雅黑" panose="020B0503020204020204" pitchFamily="34" charset="-122"/>
                <a:ea typeface="微软雅黑" panose="020B0503020204020204" pitchFamily="34" charset="-122"/>
              </a:rPr>
              <a:t>帧，帧中携带的</a:t>
            </a:r>
            <a:r>
              <a:rPr lang="en-US" altLang="zh-CN" sz="1600" dirty="0" err="1">
                <a:solidFill>
                  <a:schemeClr val="tx2"/>
                </a:solidFill>
                <a:latin typeface="微软雅黑" panose="020B0503020204020204" pitchFamily="34" charset="-122"/>
                <a:ea typeface="微软雅黑" panose="020B0503020204020204" pitchFamily="34" charset="-122"/>
              </a:rPr>
              <a:t>TxTimeStampf</a:t>
            </a:r>
            <a:r>
              <a:rPr lang="zh-CN" altLang="en-US" sz="1600" dirty="0">
                <a:solidFill>
                  <a:schemeClr val="tx2"/>
                </a:solidFill>
                <a:latin typeface="微软雅黑" panose="020B0503020204020204" pitchFamily="34" charset="-122"/>
                <a:ea typeface="微软雅黑" panose="020B0503020204020204" pitchFamily="34" charset="-122"/>
              </a:rPr>
              <a:t>为</a:t>
            </a:r>
            <a:r>
              <a:rPr lang="en-US" altLang="zh-CN" sz="1600" dirty="0">
                <a:solidFill>
                  <a:schemeClr val="tx2"/>
                </a:solidFill>
                <a:latin typeface="微软雅黑" panose="020B0503020204020204" pitchFamily="34" charset="-122"/>
                <a:ea typeface="微软雅黑" panose="020B0503020204020204" pitchFamily="34" charset="-122"/>
              </a:rPr>
              <a:t>1DM</a:t>
            </a:r>
            <a:r>
              <a:rPr lang="zh-CN" altLang="en-US" sz="1600" dirty="0">
                <a:solidFill>
                  <a:schemeClr val="tx2"/>
                </a:solidFill>
                <a:latin typeface="微软雅黑" panose="020B0503020204020204" pitchFamily="34" charset="-122"/>
                <a:ea typeface="微软雅黑" panose="020B0503020204020204" pitchFamily="34" charset="-122"/>
              </a:rPr>
              <a:t>帧发送时的本地时间戳</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对端接收</a:t>
            </a:r>
            <a:r>
              <a:rPr lang="en-US" altLang="zh-CN" sz="1600" dirty="0">
                <a:solidFill>
                  <a:schemeClr val="tx2"/>
                </a:solidFill>
                <a:latin typeface="微软雅黑" panose="020B0503020204020204" pitchFamily="34" charset="-122"/>
                <a:ea typeface="微软雅黑" panose="020B0503020204020204" pitchFamily="34" charset="-122"/>
              </a:rPr>
              <a:t>1DM</a:t>
            </a:r>
            <a:r>
              <a:rPr lang="zh-CN" altLang="en-US" sz="1600" dirty="0">
                <a:solidFill>
                  <a:schemeClr val="tx2"/>
                </a:solidFill>
                <a:latin typeface="微软雅黑" panose="020B0503020204020204" pitchFamily="34" charset="-122"/>
                <a:ea typeface="微软雅黑" panose="020B0503020204020204" pitchFamily="34" charset="-122"/>
              </a:rPr>
              <a:t>时记录当前的本地时间戳</a:t>
            </a:r>
            <a:r>
              <a:rPr lang="en-US" altLang="zh-CN" sz="1600" dirty="0" err="1">
                <a:solidFill>
                  <a:schemeClr val="tx2"/>
                </a:solidFill>
                <a:latin typeface="微软雅黑" panose="020B0503020204020204" pitchFamily="34" charset="-122"/>
                <a:ea typeface="微软雅黑" panose="020B0503020204020204" pitchFamily="34" charset="-122"/>
              </a:rPr>
              <a:t>RxTimef</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帧时延</a:t>
            </a:r>
            <a:r>
              <a:rPr lang="en-US" altLang="zh-CN" sz="1600" dirty="0">
                <a:solidFill>
                  <a:schemeClr val="tx2"/>
                </a:solidFill>
                <a:latin typeface="微软雅黑" panose="020B0503020204020204" pitchFamily="34" charset="-122"/>
                <a:ea typeface="微软雅黑" panose="020B0503020204020204" pitchFamily="34" charset="-122"/>
              </a:rPr>
              <a:t>= </a:t>
            </a:r>
            <a:r>
              <a:rPr lang="en-US" altLang="zh-CN" sz="1600" dirty="0" err="1">
                <a:solidFill>
                  <a:schemeClr val="tx2"/>
                </a:solidFill>
                <a:latin typeface="微软雅黑" panose="020B0503020204020204" pitchFamily="34" charset="-122"/>
                <a:ea typeface="微软雅黑" panose="020B0503020204020204" pitchFamily="34" charset="-122"/>
              </a:rPr>
              <a:t>RxTimef-TxTimeStampf</a:t>
            </a:r>
            <a:endParaRPr lang="en-US" altLang="zh-CN" sz="1600" dirty="0">
              <a:solidFill>
                <a:schemeClr val="tx2"/>
              </a:solidFill>
              <a:latin typeface="微软雅黑" panose="020B0503020204020204" pitchFamily="34" charset="-122"/>
              <a:ea typeface="微软雅黑" panose="020B0503020204020204" pitchFamily="34" charset="-122"/>
            </a:endParaRPr>
          </a:p>
          <a:p>
            <a:pPr defTabSz="360000">
              <a:lnSpc>
                <a:spcPct val="150000"/>
              </a:lnSpc>
              <a:spcAft>
                <a:spcPts val="600"/>
              </a:spcAft>
              <a:tabLst>
                <a:tab pos="360000" algn="l"/>
              </a:tabLst>
            </a:pP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注意</a:t>
            </a:r>
            <a:r>
              <a:rPr lang="en-US" altLang="zh-CN" sz="1600" dirty="0">
                <a:solidFill>
                  <a:schemeClr val="tx2"/>
                </a:solidFill>
                <a:latin typeface="微软雅黑" panose="020B0503020204020204" pitchFamily="34" charset="-122"/>
                <a:ea typeface="微软雅黑" panose="020B0503020204020204" pitchFamily="34" charset="-122"/>
              </a:rPr>
              <a:t>】1DM</a:t>
            </a:r>
            <a:r>
              <a:rPr lang="zh-CN" altLang="en-US" sz="1600" dirty="0">
                <a:solidFill>
                  <a:schemeClr val="tx2"/>
                </a:solidFill>
                <a:latin typeface="微软雅黑" panose="020B0503020204020204" pitchFamily="34" charset="-122"/>
                <a:ea typeface="微软雅黑" panose="020B0503020204020204" pitchFamily="34" charset="-122"/>
              </a:rPr>
              <a:t>的测量方式需要两端</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的时钟是同步的，如果不同步则无法计算时延，仅可测量时延的抖动</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568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zh-CN" altLang="en-US" sz="3600" dirty="0"/>
              <a:t>帧时延测量（</a:t>
            </a:r>
            <a:r>
              <a:rPr lang="en-US" altLang="zh-CN" sz="3600" dirty="0"/>
              <a:t>ETH-DM</a:t>
            </a:r>
            <a:r>
              <a:rPr lang="zh-CN" altLang="en-US" sz="3600" dirty="0"/>
              <a:t>）</a:t>
            </a:r>
            <a:r>
              <a:rPr lang="en-US" altLang="zh-CN" sz="3600" dirty="0"/>
              <a:t>-</a:t>
            </a:r>
            <a:r>
              <a:rPr lang="zh-CN" altLang="en-US" sz="3600" dirty="0"/>
              <a:t>双向</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2" name="TextBox 1">
            <a:extLst>
              <a:ext uri="{FF2B5EF4-FFF2-40B4-BE49-F238E27FC236}">
                <a16:creationId xmlns:a16="http://schemas.microsoft.com/office/drawing/2014/main" id="{B6E72C2D-A171-4E48-B94F-28392A0CA42C}"/>
              </a:ext>
            </a:extLst>
          </p:cNvPr>
          <p:cNvSpPr txBox="1"/>
          <p:nvPr/>
        </p:nvSpPr>
        <p:spPr>
          <a:xfrm>
            <a:off x="417600" y="933744"/>
            <a:ext cx="7546186" cy="3546337"/>
          </a:xfrm>
          <a:prstGeom prst="rect">
            <a:avLst/>
          </a:prstGeom>
          <a:noFill/>
        </p:spPr>
        <p:txBody>
          <a:bodyPr wrap="square" lIns="72000" tIns="72000" rIns="72000" bIns="72000" rtlCol="0">
            <a:spAutoFit/>
          </a:bodyPr>
          <a:lstStyle/>
          <a:p>
            <a:pPr defTabSz="360000">
              <a:lnSpc>
                <a:spcPct val="150000"/>
              </a:lnSpc>
              <a:spcAft>
                <a:spcPts val="600"/>
              </a:spcAft>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测量方式：</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双向时延测量使用的是</a:t>
            </a:r>
            <a:r>
              <a:rPr lang="en-US" altLang="zh-CN" sz="1600" dirty="0">
                <a:solidFill>
                  <a:schemeClr val="tx2"/>
                </a:solidFill>
                <a:latin typeface="微软雅黑" panose="020B0503020204020204" pitchFamily="34" charset="-122"/>
                <a:ea typeface="微软雅黑" panose="020B0503020204020204" pitchFamily="34" charset="-122"/>
              </a:rPr>
              <a:t>DMM/DMR</a:t>
            </a:r>
            <a:r>
              <a:rPr lang="zh-CN" altLang="en-US" sz="1600" dirty="0">
                <a:solidFill>
                  <a:schemeClr val="tx2"/>
                </a:solidFill>
                <a:latin typeface="微软雅黑" panose="020B0503020204020204" pitchFamily="34" charset="-122"/>
                <a:ea typeface="微软雅黑" panose="020B0503020204020204" pitchFamily="34" charset="-122"/>
              </a:rPr>
              <a:t>帧；</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测量</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向对端</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周期性发送</a:t>
            </a:r>
            <a:r>
              <a:rPr lang="en-US" altLang="zh-CN" sz="1600" dirty="0">
                <a:solidFill>
                  <a:schemeClr val="tx2"/>
                </a:solidFill>
                <a:latin typeface="微软雅黑" panose="020B0503020204020204" pitchFamily="34" charset="-122"/>
                <a:ea typeface="微软雅黑" panose="020B0503020204020204" pitchFamily="34" charset="-122"/>
              </a:rPr>
              <a:t>DMM</a:t>
            </a:r>
            <a:r>
              <a:rPr lang="zh-CN" altLang="en-US" sz="1600" dirty="0">
                <a:solidFill>
                  <a:schemeClr val="tx2"/>
                </a:solidFill>
                <a:latin typeface="微软雅黑" panose="020B0503020204020204" pitchFamily="34" charset="-122"/>
                <a:ea typeface="微软雅黑" panose="020B0503020204020204" pitchFamily="34" charset="-122"/>
              </a:rPr>
              <a:t>帧，携带本地时间戳</a:t>
            </a:r>
            <a:r>
              <a:rPr lang="en-US" altLang="zh-CN" sz="1600" dirty="0" err="1">
                <a:solidFill>
                  <a:schemeClr val="tx2"/>
                </a:solidFill>
                <a:latin typeface="微软雅黑" panose="020B0503020204020204" pitchFamily="34" charset="-122"/>
                <a:ea typeface="微软雅黑" panose="020B0503020204020204" pitchFamily="34" charset="-122"/>
              </a:rPr>
              <a:t>TxTimeStampf</a:t>
            </a:r>
            <a:r>
              <a:rPr lang="zh-CN" altLang="en-US" sz="1600" dirty="0">
                <a:solidFill>
                  <a:schemeClr val="tx2"/>
                </a:solidFill>
                <a:latin typeface="微软雅黑" panose="020B0503020204020204" pitchFamily="34" charset="-122"/>
                <a:ea typeface="微软雅黑" panose="020B0503020204020204" pitchFamily="34" charset="-122"/>
              </a:rPr>
              <a:t>；</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对端对端回复</a:t>
            </a:r>
            <a:r>
              <a:rPr lang="en-US" altLang="zh-CN" sz="1600" dirty="0">
                <a:solidFill>
                  <a:schemeClr val="tx2"/>
                </a:solidFill>
                <a:latin typeface="微软雅黑" panose="020B0503020204020204" pitchFamily="34" charset="-122"/>
                <a:ea typeface="微软雅黑" panose="020B0503020204020204" pitchFamily="34" charset="-122"/>
              </a:rPr>
              <a:t>DMR</a:t>
            </a:r>
            <a:r>
              <a:rPr lang="zh-CN" altLang="en-US" sz="1600" dirty="0">
                <a:solidFill>
                  <a:schemeClr val="tx2"/>
                </a:solidFill>
                <a:latin typeface="微软雅黑" panose="020B0503020204020204" pitchFamily="34" charset="-122"/>
                <a:ea typeface="微软雅黑" panose="020B0503020204020204" pitchFamily="34" charset="-122"/>
              </a:rPr>
              <a:t>帧，帧中携带</a:t>
            </a:r>
            <a:r>
              <a:rPr lang="en-US" altLang="zh-CN" sz="1600" dirty="0" err="1">
                <a:solidFill>
                  <a:schemeClr val="tx2"/>
                </a:solidFill>
                <a:latin typeface="微软雅黑" panose="020B0503020204020204" pitchFamily="34" charset="-122"/>
                <a:ea typeface="微软雅黑" panose="020B0503020204020204" pitchFamily="34" charset="-122"/>
              </a:rPr>
              <a:t>RxTimeStampf</a:t>
            </a:r>
            <a:r>
              <a:rPr lang="zh-CN" altLang="en-US" sz="1600" dirty="0">
                <a:solidFill>
                  <a:schemeClr val="tx2"/>
                </a:solidFill>
                <a:latin typeface="微软雅黑" panose="020B0503020204020204" pitchFamily="34" charset="-122"/>
                <a:ea typeface="微软雅黑" panose="020B0503020204020204" pitchFamily="34" charset="-122"/>
              </a:rPr>
              <a:t>和</a:t>
            </a:r>
            <a:r>
              <a:rPr lang="en-US" altLang="zh-CN" sz="1600" dirty="0" err="1">
                <a:solidFill>
                  <a:schemeClr val="tx2"/>
                </a:solidFill>
                <a:latin typeface="微软雅黑" panose="020B0503020204020204" pitchFamily="34" charset="-122"/>
                <a:ea typeface="微软雅黑" panose="020B0503020204020204" pitchFamily="34" charset="-122"/>
              </a:rPr>
              <a:t>TxTimeStampb</a:t>
            </a:r>
            <a:endParaRPr lang="en-US" altLang="zh-CN" sz="1600" dirty="0">
              <a:solidFill>
                <a:schemeClr val="tx2"/>
              </a:solidFill>
              <a:latin typeface="微软雅黑" panose="020B0503020204020204" pitchFamily="34" charset="-122"/>
              <a:ea typeface="微软雅黑" panose="020B0503020204020204" pitchFamily="34" charset="-122"/>
            </a:endParaRPr>
          </a:p>
          <a:p>
            <a:pPr marL="742950" lvl="1" indent="-285750" defTabSz="360000">
              <a:lnSpc>
                <a:spcPct val="150000"/>
              </a:lnSpc>
              <a:spcAft>
                <a:spcPts val="600"/>
              </a:spcAft>
              <a:buFont typeface="Arial" panose="020B0604020202020204" pitchFamily="34" charset="0"/>
              <a:buChar char="•"/>
              <a:tabLst>
                <a:tab pos="360000" algn="l"/>
              </a:tabLst>
            </a:pPr>
            <a:r>
              <a:rPr lang="en-US" altLang="zh-CN" sz="1400" dirty="0" err="1">
                <a:solidFill>
                  <a:schemeClr val="tx2"/>
                </a:solidFill>
                <a:latin typeface="微软雅黑" panose="020B0503020204020204" pitchFamily="34" charset="-122"/>
                <a:ea typeface="微软雅黑" panose="020B0503020204020204" pitchFamily="34" charset="-122"/>
              </a:rPr>
              <a:t>RxTimeStampf</a:t>
            </a:r>
            <a:r>
              <a:rPr lang="zh-CN" altLang="en-US" sz="1400" dirty="0">
                <a:solidFill>
                  <a:schemeClr val="tx2"/>
                </a:solidFill>
                <a:latin typeface="微软雅黑" panose="020B0503020204020204" pitchFamily="34" charset="-122"/>
                <a:ea typeface="微软雅黑" panose="020B0503020204020204" pitchFamily="34" charset="-122"/>
              </a:rPr>
              <a:t>为接收</a:t>
            </a:r>
            <a:r>
              <a:rPr lang="en-US" altLang="zh-CN" sz="1400" dirty="0">
                <a:solidFill>
                  <a:schemeClr val="tx2"/>
                </a:solidFill>
                <a:latin typeface="微软雅黑" panose="020B0503020204020204" pitchFamily="34" charset="-122"/>
                <a:ea typeface="微软雅黑" panose="020B0503020204020204" pitchFamily="34" charset="-122"/>
              </a:rPr>
              <a:t>DMM</a:t>
            </a:r>
            <a:r>
              <a:rPr lang="zh-CN" altLang="en-US" sz="1400" dirty="0">
                <a:solidFill>
                  <a:schemeClr val="tx2"/>
                </a:solidFill>
                <a:latin typeface="微软雅黑" panose="020B0503020204020204" pitchFamily="34" charset="-122"/>
                <a:ea typeface="微软雅黑" panose="020B0503020204020204" pitchFamily="34" charset="-122"/>
              </a:rPr>
              <a:t>帧的时间戳</a:t>
            </a:r>
            <a:endParaRPr lang="en-US" altLang="zh-CN" sz="1400" dirty="0">
              <a:solidFill>
                <a:schemeClr val="tx2"/>
              </a:solidFill>
              <a:latin typeface="微软雅黑" panose="020B0503020204020204" pitchFamily="34" charset="-122"/>
              <a:ea typeface="微软雅黑" panose="020B0503020204020204" pitchFamily="34" charset="-122"/>
            </a:endParaRPr>
          </a:p>
          <a:p>
            <a:pPr marL="742950" lvl="1" indent="-285750" defTabSz="360000">
              <a:lnSpc>
                <a:spcPct val="150000"/>
              </a:lnSpc>
              <a:spcAft>
                <a:spcPts val="600"/>
              </a:spcAft>
              <a:buFont typeface="Arial" panose="020B0604020202020204" pitchFamily="34" charset="0"/>
              <a:buChar char="•"/>
              <a:tabLst>
                <a:tab pos="360000" algn="l"/>
              </a:tabLst>
            </a:pPr>
            <a:r>
              <a:rPr lang="en-US" altLang="zh-CN" sz="1400" dirty="0" err="1">
                <a:solidFill>
                  <a:schemeClr val="tx2"/>
                </a:solidFill>
                <a:latin typeface="微软雅黑" panose="020B0503020204020204" pitchFamily="34" charset="-122"/>
                <a:ea typeface="微软雅黑" panose="020B0503020204020204" pitchFamily="34" charset="-122"/>
              </a:rPr>
              <a:t>TxTimeStampb</a:t>
            </a:r>
            <a:r>
              <a:rPr lang="zh-CN" altLang="en-US" sz="1400" dirty="0">
                <a:solidFill>
                  <a:schemeClr val="tx2"/>
                </a:solidFill>
                <a:latin typeface="微软雅黑" panose="020B0503020204020204" pitchFamily="34" charset="-122"/>
                <a:ea typeface="微软雅黑" panose="020B0503020204020204" pitchFamily="34" charset="-122"/>
              </a:rPr>
              <a:t>为发送</a:t>
            </a:r>
            <a:r>
              <a:rPr lang="en-US" altLang="zh-CN" sz="1400" dirty="0">
                <a:solidFill>
                  <a:schemeClr val="tx2"/>
                </a:solidFill>
                <a:latin typeface="微软雅黑" panose="020B0503020204020204" pitchFamily="34" charset="-122"/>
                <a:ea typeface="微软雅黑" panose="020B0503020204020204" pitchFamily="34" charset="-122"/>
              </a:rPr>
              <a:t>DMR</a:t>
            </a:r>
            <a:r>
              <a:rPr lang="zh-CN" altLang="en-US" sz="1400" dirty="0">
                <a:solidFill>
                  <a:schemeClr val="tx2"/>
                </a:solidFill>
                <a:latin typeface="微软雅黑" panose="020B0503020204020204" pitchFamily="34" charset="-122"/>
                <a:ea typeface="微软雅黑" panose="020B0503020204020204" pitchFamily="34" charset="-122"/>
              </a:rPr>
              <a:t>帧的时间戳</a:t>
            </a:r>
            <a:endParaRPr lang="en-US" altLang="zh-CN" sz="14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本端</a:t>
            </a:r>
            <a:r>
              <a:rPr lang="en-US" altLang="zh-CN" sz="1600" dirty="0">
                <a:solidFill>
                  <a:schemeClr val="tx2"/>
                </a:solidFill>
                <a:latin typeface="微软雅黑" panose="020B0503020204020204" pitchFamily="34" charset="-122"/>
                <a:ea typeface="微软雅黑" panose="020B0503020204020204" pitchFamily="34" charset="-122"/>
              </a:rPr>
              <a:t>MEP</a:t>
            </a:r>
            <a:r>
              <a:rPr lang="zh-CN" altLang="en-US" sz="1600" dirty="0">
                <a:solidFill>
                  <a:schemeClr val="tx2"/>
                </a:solidFill>
                <a:latin typeface="微软雅黑" panose="020B0503020204020204" pitchFamily="34" charset="-122"/>
                <a:ea typeface="微软雅黑" panose="020B0503020204020204" pitchFamily="34" charset="-122"/>
              </a:rPr>
              <a:t>接收</a:t>
            </a:r>
            <a:r>
              <a:rPr lang="en-US" altLang="zh-CN" sz="1600" dirty="0">
                <a:solidFill>
                  <a:schemeClr val="tx2"/>
                </a:solidFill>
                <a:latin typeface="微软雅黑" panose="020B0503020204020204" pitchFamily="34" charset="-122"/>
                <a:ea typeface="微软雅黑" panose="020B0503020204020204" pitchFamily="34" charset="-122"/>
              </a:rPr>
              <a:t>DMR</a:t>
            </a:r>
            <a:r>
              <a:rPr lang="zh-CN" altLang="en-US" sz="1600" dirty="0">
                <a:solidFill>
                  <a:schemeClr val="tx2"/>
                </a:solidFill>
                <a:latin typeface="微软雅黑" panose="020B0503020204020204" pitchFamily="34" charset="-122"/>
                <a:ea typeface="微软雅黑" panose="020B0503020204020204" pitchFamily="34" charset="-122"/>
              </a:rPr>
              <a:t>帧时记录本地时间戳</a:t>
            </a:r>
            <a:r>
              <a:rPr lang="en-US" altLang="zh-CN" sz="1600" dirty="0" err="1">
                <a:solidFill>
                  <a:schemeClr val="tx2"/>
                </a:solidFill>
                <a:latin typeface="微软雅黑" panose="020B0503020204020204" pitchFamily="34" charset="-122"/>
                <a:ea typeface="微软雅黑" panose="020B0503020204020204" pitchFamily="34" charset="-122"/>
              </a:rPr>
              <a:t>RxTimeb</a:t>
            </a:r>
            <a:endParaRPr lang="en-US" altLang="zh-CN" sz="1600" dirty="0">
              <a:solidFill>
                <a:schemeClr val="tx2"/>
              </a:solidFill>
              <a:latin typeface="微软雅黑" panose="020B0503020204020204" pitchFamily="34" charset="-122"/>
              <a:ea typeface="微软雅黑" panose="020B0503020204020204" pitchFamily="34" charset="-122"/>
            </a:endParaRPr>
          </a:p>
          <a:p>
            <a:pPr marL="285750" indent="-285750" defTabSz="360000">
              <a:lnSpc>
                <a:spcPct val="150000"/>
              </a:lnSpc>
              <a:spcAft>
                <a:spcPts val="600"/>
              </a:spcAft>
              <a:buFont typeface="Arial" panose="020B0604020202020204" pitchFamily="34" charset="0"/>
              <a:buChar char="•"/>
              <a:tabLst>
                <a:tab pos="360000" algn="l"/>
              </a:tabLst>
            </a:pPr>
            <a:r>
              <a:rPr lang="zh-CN" altLang="en-US" sz="1600" dirty="0">
                <a:solidFill>
                  <a:schemeClr val="tx2"/>
                </a:solidFill>
                <a:latin typeface="微软雅黑" panose="020B0503020204020204" pitchFamily="34" charset="-122"/>
                <a:ea typeface="微软雅黑" panose="020B0503020204020204" pitchFamily="34" charset="-122"/>
              </a:rPr>
              <a:t>帧时延</a:t>
            </a:r>
            <a:r>
              <a:rPr lang="en-US" altLang="zh-CN" sz="1600" dirty="0">
                <a:solidFill>
                  <a:schemeClr val="tx2"/>
                </a:solidFill>
                <a:latin typeface="微软雅黑" panose="020B0503020204020204" pitchFamily="34" charset="-122"/>
                <a:ea typeface="微软雅黑" panose="020B0503020204020204" pitchFamily="34" charset="-122"/>
              </a:rPr>
              <a:t>= </a:t>
            </a:r>
            <a:r>
              <a:rPr lang="zh-CN" altLang="en-US" sz="1600" dirty="0">
                <a:solidFill>
                  <a:schemeClr val="tx2"/>
                </a:solidFill>
                <a:latin typeface="微软雅黑" panose="020B0503020204020204" pitchFamily="34" charset="-122"/>
                <a:ea typeface="微软雅黑" panose="020B0503020204020204" pitchFamily="34" charset="-122"/>
              </a:rPr>
              <a:t>（</a:t>
            </a:r>
            <a:r>
              <a:rPr lang="en-US" altLang="zh-CN" sz="1600" dirty="0" err="1">
                <a:solidFill>
                  <a:schemeClr val="tx2"/>
                </a:solidFill>
                <a:latin typeface="微软雅黑" panose="020B0503020204020204" pitchFamily="34" charset="-122"/>
                <a:ea typeface="微软雅黑" panose="020B0503020204020204" pitchFamily="34" charset="-122"/>
              </a:rPr>
              <a:t>RxTimef</a:t>
            </a:r>
            <a:r>
              <a:rPr lang="en-US" altLang="zh-CN" sz="1600" dirty="0">
                <a:solidFill>
                  <a:schemeClr val="tx2"/>
                </a:solidFill>
                <a:latin typeface="微软雅黑" panose="020B0503020204020204" pitchFamily="34" charset="-122"/>
                <a:ea typeface="微软雅黑" panose="020B0503020204020204" pitchFamily="34" charset="-122"/>
              </a:rPr>
              <a:t> - </a:t>
            </a:r>
            <a:r>
              <a:rPr lang="en-US" altLang="zh-CN" sz="1600" dirty="0" err="1">
                <a:solidFill>
                  <a:schemeClr val="tx2"/>
                </a:solidFill>
                <a:latin typeface="微软雅黑" panose="020B0503020204020204" pitchFamily="34" charset="-122"/>
                <a:ea typeface="微软雅黑" panose="020B0503020204020204" pitchFamily="34" charset="-122"/>
              </a:rPr>
              <a:t>TxTimeStampf</a:t>
            </a:r>
            <a:r>
              <a:rPr lang="zh-CN" altLang="en-US"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 </a:t>
            </a:r>
            <a:r>
              <a:rPr lang="en-US" altLang="zh-CN" sz="1600" dirty="0" err="1">
                <a:solidFill>
                  <a:schemeClr val="tx2"/>
                </a:solidFill>
                <a:latin typeface="微软雅黑" panose="020B0503020204020204" pitchFamily="34" charset="-122"/>
                <a:ea typeface="微软雅黑" panose="020B0503020204020204" pitchFamily="34" charset="-122"/>
              </a:rPr>
              <a:t>TxTimeStampb</a:t>
            </a:r>
            <a:r>
              <a:rPr lang="en-US" altLang="zh-CN" sz="1600" dirty="0">
                <a:solidFill>
                  <a:schemeClr val="tx2"/>
                </a:solidFill>
                <a:latin typeface="微软雅黑" panose="020B0503020204020204" pitchFamily="34" charset="-122"/>
                <a:ea typeface="微软雅黑" panose="020B0503020204020204" pitchFamily="34" charset="-122"/>
              </a:rPr>
              <a:t> - </a:t>
            </a:r>
            <a:r>
              <a:rPr lang="en-US" altLang="zh-CN" sz="1600" dirty="0" err="1">
                <a:solidFill>
                  <a:schemeClr val="tx2"/>
                </a:solidFill>
                <a:latin typeface="微软雅黑" panose="020B0503020204020204" pitchFamily="34" charset="-122"/>
                <a:ea typeface="微软雅黑" panose="020B0503020204020204" pitchFamily="34" charset="-122"/>
              </a:rPr>
              <a:t>RxTimeStampf</a:t>
            </a:r>
            <a:r>
              <a:rPr lang="en-US" altLang="zh-CN" sz="1600" dirty="0">
                <a:solidFill>
                  <a:schemeClr val="tx2"/>
                </a:solidFill>
                <a:latin typeface="微软雅黑" panose="020B0503020204020204" pitchFamily="34" charset="-122"/>
                <a:ea typeface="微软雅黑" panose="020B0503020204020204" pitchFamily="34" charset="-122"/>
              </a:rPr>
              <a:t> </a:t>
            </a:r>
            <a:r>
              <a:rPr lang="zh-CN" altLang="en-US" sz="1600" dirty="0">
                <a:solidFill>
                  <a:schemeClr val="tx2"/>
                </a:solidFill>
                <a:latin typeface="微软雅黑" panose="020B0503020204020204" pitchFamily="34" charset="-122"/>
                <a:ea typeface="微软雅黑" panose="020B0503020204020204" pitchFamily="34" charset="-122"/>
              </a:rPr>
              <a:t>）</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1719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OAM</a:t>
            </a:r>
            <a:r>
              <a:rPr lang="zh-CN" altLang="en-US" dirty="0"/>
              <a:t>帧格式</a:t>
            </a:r>
            <a:endParaRPr lang="en-US" dirty="0"/>
          </a:p>
        </p:txBody>
      </p:sp>
      <p:sp>
        <p:nvSpPr>
          <p:cNvPr id="4" name="Text Placeholder 3"/>
          <p:cNvSpPr>
            <a:spLocks noGrp="1"/>
          </p:cNvSpPr>
          <p:nvPr>
            <p:ph type="body" sz="quarter" idx="12"/>
          </p:nvPr>
        </p:nvSpPr>
        <p:spPr>
          <a:prstGeom prst="rect">
            <a:avLst/>
          </a:prstGeom>
        </p:spPr>
        <p:txBody>
          <a:bodyPr/>
          <a:lstStyle/>
          <a:p>
            <a:pPr marL="285750" indent="-285750">
              <a:buFont typeface="Arial" panose="020B0604020202020204" pitchFamily="34" charset="0"/>
              <a:buChar char="•"/>
            </a:pPr>
            <a:r>
              <a:rPr lang="en-US" dirty="0"/>
              <a:t>CCM</a:t>
            </a:r>
            <a:r>
              <a:rPr lang="zh-CN" altLang="en-US" dirty="0"/>
              <a:t>帧</a:t>
            </a:r>
            <a:endParaRPr lang="en-US" altLang="zh-CN" dirty="0"/>
          </a:p>
          <a:p>
            <a:pPr marL="285750" indent="-285750">
              <a:buFont typeface="Arial" panose="020B0604020202020204" pitchFamily="34" charset="0"/>
              <a:buChar char="•"/>
            </a:pPr>
            <a:r>
              <a:rPr lang="en-US" dirty="0"/>
              <a:t>LBM/LBR</a:t>
            </a:r>
            <a:r>
              <a:rPr lang="zh-CN" altLang="en-US" dirty="0"/>
              <a:t>帧</a:t>
            </a:r>
            <a:endParaRPr lang="en-US" altLang="zh-CN" dirty="0"/>
          </a:p>
          <a:p>
            <a:pPr marL="285750" indent="-285750">
              <a:buFont typeface="Arial" panose="020B0604020202020204" pitchFamily="34" charset="0"/>
              <a:buChar char="•"/>
            </a:pPr>
            <a:r>
              <a:rPr lang="en-US" dirty="0"/>
              <a:t>LTM/LTR</a:t>
            </a:r>
            <a:r>
              <a:rPr lang="zh-CN" altLang="en-US" dirty="0"/>
              <a:t>帧</a:t>
            </a:r>
            <a:endParaRPr lang="en-US" altLang="zh-CN" dirty="0"/>
          </a:p>
          <a:p>
            <a:pPr marL="285750" indent="-285750">
              <a:buFont typeface="Arial" panose="020B0604020202020204" pitchFamily="34" charset="0"/>
              <a:buChar char="•"/>
            </a:pPr>
            <a:r>
              <a:rPr lang="en-US" dirty="0"/>
              <a:t>LMM/LMR</a:t>
            </a:r>
            <a:r>
              <a:rPr lang="zh-CN" altLang="en-US" dirty="0"/>
              <a:t>帧</a:t>
            </a:r>
            <a:endParaRPr lang="en-US" altLang="zh-CN" dirty="0"/>
          </a:p>
          <a:p>
            <a:pPr marL="285750" indent="-285750">
              <a:buFont typeface="Arial" panose="020B0604020202020204" pitchFamily="34" charset="0"/>
              <a:buChar char="•"/>
            </a:pPr>
            <a:r>
              <a:rPr lang="en-US" dirty="0"/>
              <a:t>DMM/DMR</a:t>
            </a:r>
            <a:r>
              <a:rPr lang="zh-CN" altLang="en-US" dirty="0"/>
              <a:t>帧</a:t>
            </a:r>
            <a:endParaRPr lang="en-US" dirty="0"/>
          </a:p>
        </p:txBody>
      </p:sp>
      <p:sp>
        <p:nvSpPr>
          <p:cNvPr id="3" name="Footer Placeholder 2"/>
          <p:cNvSpPr>
            <a:spLocks noGrp="1"/>
          </p:cNvSpPr>
          <p:nvPr>
            <p:ph type="ftr" sz="quarter" idx="3"/>
          </p:nvPr>
        </p:nvSpPr>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3880232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sz="3600" dirty="0"/>
              <a:t>OAM</a:t>
            </a:r>
            <a:r>
              <a:rPr lang="zh-CN" altLang="en-US" sz="3600" dirty="0"/>
              <a:t>帧格式</a:t>
            </a:r>
            <a:r>
              <a:rPr lang="en-US" altLang="zh-CN" sz="3600" dirty="0"/>
              <a:t>-</a:t>
            </a:r>
            <a:r>
              <a:rPr lang="zh-CN" altLang="en-US" sz="3600" dirty="0"/>
              <a:t>公共信息</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pic>
        <p:nvPicPr>
          <p:cNvPr id="6" name="Picture 5">
            <a:extLst>
              <a:ext uri="{FF2B5EF4-FFF2-40B4-BE49-F238E27FC236}">
                <a16:creationId xmlns:a16="http://schemas.microsoft.com/office/drawing/2014/main" id="{C412CA24-2542-48B4-BB3E-FA2983FE8665}"/>
              </a:ext>
            </a:extLst>
          </p:cNvPr>
          <p:cNvPicPr>
            <a:picLocks noChangeAspect="1"/>
          </p:cNvPicPr>
          <p:nvPr/>
        </p:nvPicPr>
        <p:blipFill>
          <a:blip r:embed="rId2"/>
          <a:stretch>
            <a:fillRect/>
          </a:stretch>
        </p:blipFill>
        <p:spPr>
          <a:xfrm>
            <a:off x="662430" y="819541"/>
            <a:ext cx="7096125" cy="1943100"/>
          </a:xfrm>
          <a:prstGeom prst="rect">
            <a:avLst/>
          </a:prstGeom>
        </p:spPr>
      </p:pic>
      <p:sp>
        <p:nvSpPr>
          <p:cNvPr id="7" name="Rectangle 6">
            <a:extLst>
              <a:ext uri="{FF2B5EF4-FFF2-40B4-BE49-F238E27FC236}">
                <a16:creationId xmlns:a16="http://schemas.microsoft.com/office/drawing/2014/main" id="{A996D485-D60E-4CBD-BBAD-3AC7BEC2D3D6}"/>
              </a:ext>
            </a:extLst>
          </p:cNvPr>
          <p:cNvSpPr/>
          <p:nvPr/>
        </p:nvSpPr>
        <p:spPr>
          <a:xfrm>
            <a:off x="448173" y="2868971"/>
            <a:ext cx="8247654" cy="1569660"/>
          </a:xfrm>
          <a:prstGeom prst="rect">
            <a:avLst/>
          </a:prstGeom>
        </p:spPr>
        <p:txBody>
          <a:bodyPr wrap="square">
            <a:spAutoFit/>
          </a:bodyPr>
          <a:lstStyle/>
          <a:p>
            <a:pPr marL="285750" indent="-285750">
              <a:buFont typeface="Arial" panose="020B0604020202020204" pitchFamily="34" charset="0"/>
              <a:buChar char="•"/>
            </a:pPr>
            <a:r>
              <a:rPr lang="en-US" altLang="zh-CN" sz="1200" dirty="0">
                <a:solidFill>
                  <a:schemeClr val="tx2"/>
                </a:solidFill>
                <a:latin typeface="微软雅黑" panose="020B0503020204020204" pitchFamily="34" charset="-122"/>
                <a:ea typeface="微软雅黑" panose="020B0503020204020204" pitchFamily="34" charset="-122"/>
              </a:rPr>
              <a:t>MEG</a:t>
            </a:r>
            <a:r>
              <a:rPr lang="zh-CN" altLang="en-US" sz="1200" dirty="0">
                <a:solidFill>
                  <a:schemeClr val="tx2"/>
                </a:solidFill>
                <a:latin typeface="微软雅黑" panose="020B0503020204020204" pitchFamily="34" charset="-122"/>
                <a:ea typeface="微软雅黑" panose="020B0503020204020204" pitchFamily="34" charset="-122"/>
              </a:rPr>
              <a:t>等级：</a:t>
            </a:r>
            <a:r>
              <a:rPr lang="en-US" altLang="zh-CN" sz="1200" dirty="0">
                <a:solidFill>
                  <a:schemeClr val="tx2"/>
                </a:solidFill>
                <a:latin typeface="微软雅黑" panose="020B0503020204020204" pitchFamily="34" charset="-122"/>
                <a:ea typeface="微软雅黑" panose="020B0503020204020204" pitchFamily="34" charset="-122"/>
              </a:rPr>
              <a:t>MEG</a:t>
            </a:r>
            <a:r>
              <a:rPr lang="zh-CN" altLang="en-US" sz="1200" dirty="0">
                <a:solidFill>
                  <a:schemeClr val="tx2"/>
                </a:solidFill>
                <a:latin typeface="微软雅黑" panose="020B0503020204020204" pitchFamily="34" charset="-122"/>
                <a:ea typeface="微软雅黑" panose="020B0503020204020204" pitchFamily="34" charset="-122"/>
              </a:rPr>
              <a:t>等级是一个</a:t>
            </a:r>
            <a:r>
              <a:rPr lang="en-US" altLang="zh-CN" sz="1200" dirty="0">
                <a:solidFill>
                  <a:schemeClr val="tx2"/>
                </a:solidFill>
                <a:latin typeface="微软雅黑" panose="020B0503020204020204" pitchFamily="34" charset="-122"/>
                <a:ea typeface="微软雅黑" panose="020B0503020204020204" pitchFamily="34" charset="-122"/>
              </a:rPr>
              <a:t>3</a:t>
            </a:r>
            <a:r>
              <a:rPr lang="zh-CN" altLang="en-US" sz="1200" dirty="0">
                <a:solidFill>
                  <a:schemeClr val="tx2"/>
                </a:solidFill>
                <a:latin typeface="微软雅黑" panose="020B0503020204020204" pitchFamily="34" charset="-122"/>
                <a:ea typeface="微软雅黑" panose="020B0503020204020204" pitchFamily="34" charset="-122"/>
              </a:rPr>
              <a:t>比特的字段。它包含一个整数数值，用于标识</a:t>
            </a:r>
            <a:r>
              <a:rPr lang="en-US" altLang="zh-CN" sz="1200" dirty="0">
                <a:solidFill>
                  <a:schemeClr val="tx2"/>
                </a:solidFill>
                <a:latin typeface="微软雅黑" panose="020B0503020204020204" pitchFamily="34" charset="-122"/>
                <a:ea typeface="微软雅黑" panose="020B0503020204020204" pitchFamily="34" charset="-122"/>
              </a:rPr>
              <a:t>OAM PDU</a:t>
            </a:r>
            <a:r>
              <a:rPr lang="zh-CN" altLang="en-US" sz="1200" dirty="0">
                <a:solidFill>
                  <a:schemeClr val="tx2"/>
                </a:solidFill>
                <a:latin typeface="微软雅黑" panose="020B0503020204020204" pitchFamily="34" charset="-122"/>
                <a:ea typeface="微软雅黑" panose="020B0503020204020204" pitchFamily="34" charset="-122"/>
              </a:rPr>
              <a:t>的</a:t>
            </a:r>
            <a:r>
              <a:rPr lang="en-US" altLang="zh-CN" sz="1200" dirty="0">
                <a:solidFill>
                  <a:schemeClr val="tx2"/>
                </a:solidFill>
                <a:latin typeface="微软雅黑" panose="020B0503020204020204" pitchFamily="34" charset="-122"/>
                <a:ea typeface="微软雅黑" panose="020B0503020204020204" pitchFamily="34" charset="-122"/>
              </a:rPr>
              <a:t>MEG</a:t>
            </a:r>
            <a:r>
              <a:rPr lang="zh-CN" altLang="en-US" sz="1200" dirty="0">
                <a:solidFill>
                  <a:schemeClr val="tx2"/>
                </a:solidFill>
                <a:latin typeface="微软雅黑" panose="020B0503020204020204" pitchFamily="34" charset="-122"/>
                <a:ea typeface="微软雅黑" panose="020B0503020204020204" pitchFamily="34" charset="-122"/>
              </a:rPr>
              <a:t>等级。数值范围从</a:t>
            </a:r>
            <a:r>
              <a:rPr lang="en-US" altLang="zh-CN" sz="1200" dirty="0">
                <a:solidFill>
                  <a:schemeClr val="tx2"/>
                </a:solidFill>
                <a:latin typeface="微软雅黑" panose="020B0503020204020204" pitchFamily="34" charset="-122"/>
                <a:ea typeface="微软雅黑" panose="020B0503020204020204" pitchFamily="34" charset="-122"/>
              </a:rPr>
              <a:t>0</a:t>
            </a:r>
            <a:r>
              <a:rPr lang="zh-CN" altLang="en-US" sz="1200" dirty="0">
                <a:solidFill>
                  <a:schemeClr val="tx2"/>
                </a:solidFill>
                <a:latin typeface="微软雅黑" panose="020B0503020204020204" pitchFamily="34" charset="-122"/>
                <a:ea typeface="微软雅黑" panose="020B0503020204020204" pitchFamily="34" charset="-122"/>
              </a:rPr>
              <a:t>到</a:t>
            </a:r>
            <a:r>
              <a:rPr lang="en-US" altLang="zh-CN" sz="1200" dirty="0">
                <a:solidFill>
                  <a:schemeClr val="tx2"/>
                </a:solidFill>
                <a:latin typeface="微软雅黑" panose="020B0503020204020204" pitchFamily="34" charset="-122"/>
                <a:ea typeface="微软雅黑" panose="020B0503020204020204" pitchFamily="34" charset="-122"/>
              </a:rPr>
              <a:t>7</a:t>
            </a:r>
            <a:r>
              <a:rPr lang="zh-CN" altLang="en-US" sz="1200" dirty="0">
                <a:solidFill>
                  <a:schemeClr val="tx2"/>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rPr>
              <a:t>版本：版本是一个</a:t>
            </a:r>
            <a:r>
              <a:rPr lang="en-US" altLang="zh-CN" sz="1200" dirty="0">
                <a:solidFill>
                  <a:schemeClr val="tx2"/>
                </a:solidFill>
                <a:latin typeface="微软雅黑" panose="020B0503020204020204" pitchFamily="34" charset="-122"/>
                <a:ea typeface="微软雅黑" panose="020B0503020204020204" pitchFamily="34" charset="-122"/>
              </a:rPr>
              <a:t>5</a:t>
            </a:r>
            <a:r>
              <a:rPr lang="zh-CN" altLang="en-US" sz="1200" dirty="0">
                <a:solidFill>
                  <a:schemeClr val="tx2"/>
                </a:solidFill>
                <a:latin typeface="微软雅黑" panose="020B0503020204020204" pitchFamily="34" charset="-122"/>
                <a:ea typeface="微软雅黑" panose="020B0503020204020204" pitchFamily="34" charset="-122"/>
              </a:rPr>
              <a:t>比特的字段。它包含一个整数数值，用于标识</a:t>
            </a:r>
            <a:r>
              <a:rPr lang="en-US" altLang="zh-CN" sz="1200" dirty="0">
                <a:solidFill>
                  <a:schemeClr val="tx2"/>
                </a:solidFill>
                <a:latin typeface="微软雅黑" panose="020B0503020204020204" pitchFamily="34" charset="-122"/>
                <a:ea typeface="微软雅黑" panose="020B0503020204020204" pitchFamily="34" charset="-122"/>
              </a:rPr>
              <a:t>OAM</a:t>
            </a:r>
            <a:r>
              <a:rPr lang="zh-CN" altLang="en-US" sz="1200" dirty="0">
                <a:solidFill>
                  <a:schemeClr val="tx2"/>
                </a:solidFill>
                <a:latin typeface="微软雅黑" panose="020B0503020204020204" pitchFamily="34" charset="-122"/>
                <a:ea typeface="微软雅黑" panose="020B0503020204020204" pitchFamily="34" charset="-122"/>
              </a:rPr>
              <a:t>协议的版本。</a:t>
            </a:r>
          </a:p>
          <a:p>
            <a:pPr marL="285750" indent="-285750">
              <a:buFont typeface="Arial" panose="020B0604020202020204" pitchFamily="34" charset="0"/>
              <a:buChar char="•"/>
            </a:pPr>
            <a:r>
              <a:rPr lang="en-US" altLang="zh-CN" sz="1200" dirty="0" err="1">
                <a:solidFill>
                  <a:schemeClr val="tx2"/>
                </a:solidFill>
                <a:latin typeface="微软雅黑" panose="020B0503020204020204" pitchFamily="34" charset="-122"/>
                <a:ea typeface="微软雅黑" panose="020B0503020204020204" pitchFamily="34" charset="-122"/>
              </a:rPr>
              <a:t>OpCode</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err="1">
                <a:solidFill>
                  <a:schemeClr val="tx2"/>
                </a:solidFill>
                <a:latin typeface="微软雅黑" panose="020B0503020204020204" pitchFamily="34" charset="-122"/>
                <a:ea typeface="微软雅黑" panose="020B0503020204020204" pitchFamily="34" charset="-122"/>
              </a:rPr>
              <a:t>OpCode</a:t>
            </a:r>
            <a:r>
              <a:rPr lang="zh-CN" altLang="en-US" sz="1200" dirty="0">
                <a:solidFill>
                  <a:schemeClr val="tx2"/>
                </a:solidFill>
                <a:latin typeface="微软雅黑" panose="020B0503020204020204" pitchFamily="34" charset="-122"/>
                <a:ea typeface="微软雅黑" panose="020B0503020204020204" pitchFamily="34" charset="-122"/>
              </a:rPr>
              <a:t>是一个</a:t>
            </a:r>
            <a:r>
              <a:rPr lang="en-US" altLang="zh-CN" sz="1200" dirty="0">
                <a:solidFill>
                  <a:schemeClr val="tx2"/>
                </a:solidFill>
                <a:latin typeface="微软雅黑" panose="020B0503020204020204" pitchFamily="34" charset="-122"/>
                <a:ea typeface="微软雅黑" panose="020B0503020204020204" pitchFamily="34" charset="-122"/>
              </a:rPr>
              <a:t>1</a:t>
            </a:r>
            <a:r>
              <a:rPr lang="zh-CN" altLang="en-US" sz="1200" dirty="0">
                <a:solidFill>
                  <a:schemeClr val="tx2"/>
                </a:solidFill>
                <a:latin typeface="微软雅黑" panose="020B0503020204020204" pitchFamily="34" charset="-122"/>
                <a:ea typeface="微软雅黑" panose="020B0503020204020204" pitchFamily="34" charset="-122"/>
              </a:rPr>
              <a:t>字节的字段。它包含一个标识</a:t>
            </a:r>
            <a:r>
              <a:rPr lang="en-US" altLang="zh-CN" sz="1200" dirty="0">
                <a:solidFill>
                  <a:schemeClr val="tx2"/>
                </a:solidFill>
                <a:latin typeface="微软雅黑" panose="020B0503020204020204" pitchFamily="34" charset="-122"/>
                <a:ea typeface="微软雅黑" panose="020B0503020204020204" pitchFamily="34" charset="-122"/>
              </a:rPr>
              <a:t>OAM PDU</a:t>
            </a:r>
            <a:r>
              <a:rPr lang="zh-CN" altLang="en-US" sz="1200" dirty="0">
                <a:solidFill>
                  <a:schemeClr val="tx2"/>
                </a:solidFill>
                <a:latin typeface="微软雅黑" panose="020B0503020204020204" pitchFamily="34" charset="-122"/>
                <a:ea typeface="微软雅黑" panose="020B0503020204020204" pitchFamily="34" charset="-122"/>
              </a:rPr>
              <a:t>类型的</a:t>
            </a:r>
            <a:r>
              <a:rPr lang="en-US" altLang="zh-CN" sz="1200" dirty="0" err="1">
                <a:solidFill>
                  <a:schemeClr val="tx2"/>
                </a:solidFill>
                <a:latin typeface="微软雅黑" panose="020B0503020204020204" pitchFamily="34" charset="-122"/>
                <a:ea typeface="微软雅黑" panose="020B0503020204020204" pitchFamily="34" charset="-122"/>
              </a:rPr>
              <a:t>OpCode</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err="1">
                <a:solidFill>
                  <a:schemeClr val="tx2"/>
                </a:solidFill>
                <a:latin typeface="微软雅黑" panose="020B0503020204020204" pitchFamily="34" charset="-122"/>
                <a:ea typeface="微软雅黑" panose="020B0503020204020204" pitchFamily="34" charset="-122"/>
              </a:rPr>
              <a:t>OpCode</a:t>
            </a:r>
            <a:r>
              <a:rPr lang="zh-CN" altLang="en-US" sz="1200" dirty="0">
                <a:solidFill>
                  <a:schemeClr val="tx2"/>
                </a:solidFill>
                <a:latin typeface="微软雅黑" panose="020B0503020204020204" pitchFamily="34" charset="-122"/>
                <a:ea typeface="微软雅黑" panose="020B0503020204020204" pitchFamily="34" charset="-122"/>
              </a:rPr>
              <a:t>用于识别</a:t>
            </a:r>
            <a:r>
              <a:rPr lang="en-US" altLang="zh-CN" sz="1200" dirty="0">
                <a:solidFill>
                  <a:schemeClr val="tx2"/>
                </a:solidFill>
                <a:latin typeface="微软雅黑" panose="020B0503020204020204" pitchFamily="34" charset="-122"/>
                <a:ea typeface="微软雅黑" panose="020B0503020204020204" pitchFamily="34" charset="-122"/>
              </a:rPr>
              <a:t>OAM PDU</a:t>
            </a:r>
            <a:r>
              <a:rPr lang="zh-CN" altLang="en-US" sz="1200" dirty="0">
                <a:solidFill>
                  <a:schemeClr val="tx2"/>
                </a:solidFill>
                <a:latin typeface="微软雅黑" panose="020B0503020204020204" pitchFamily="34" charset="-122"/>
                <a:ea typeface="微软雅黑" panose="020B0503020204020204" pitchFamily="34" charset="-122"/>
              </a:rPr>
              <a:t>中其余部分的内容。</a:t>
            </a:r>
            <a:endParaRPr lang="en-US" altLang="zh-CN" sz="1200" dirty="0">
              <a:solidFill>
                <a:schemeClr val="tx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rPr>
              <a:t>标记：标记是一个</a:t>
            </a:r>
            <a:r>
              <a:rPr lang="en-US" altLang="zh-CN" sz="1200" dirty="0">
                <a:solidFill>
                  <a:schemeClr val="tx2"/>
                </a:solidFill>
                <a:latin typeface="微软雅黑" panose="020B0503020204020204" pitchFamily="34" charset="-122"/>
                <a:ea typeface="微软雅黑" panose="020B0503020204020204" pitchFamily="34" charset="-122"/>
              </a:rPr>
              <a:t>8</a:t>
            </a:r>
            <a:r>
              <a:rPr lang="zh-CN" altLang="en-US" sz="1200" dirty="0">
                <a:solidFill>
                  <a:schemeClr val="tx2"/>
                </a:solidFill>
                <a:latin typeface="微软雅黑" panose="020B0503020204020204" pitchFamily="34" charset="-122"/>
                <a:ea typeface="微软雅黑" panose="020B0503020204020204" pitchFamily="34" charset="-122"/>
              </a:rPr>
              <a:t>比特的字段。这一字段中各比特的使用取决于</a:t>
            </a:r>
            <a:r>
              <a:rPr lang="en-US" altLang="zh-CN" sz="1200" dirty="0">
                <a:solidFill>
                  <a:schemeClr val="tx2"/>
                </a:solidFill>
                <a:latin typeface="微软雅黑" panose="020B0503020204020204" pitchFamily="34" charset="-122"/>
                <a:ea typeface="微软雅黑" panose="020B0503020204020204" pitchFamily="34" charset="-122"/>
              </a:rPr>
              <a:t>OAM PDU</a:t>
            </a:r>
            <a:r>
              <a:rPr lang="zh-CN" altLang="en-US" sz="1200" dirty="0">
                <a:solidFill>
                  <a:schemeClr val="tx2"/>
                </a:solidFill>
                <a:latin typeface="微软雅黑" panose="020B0503020204020204" pitchFamily="34" charset="-122"/>
                <a:ea typeface="微软雅黑" panose="020B0503020204020204" pitchFamily="34" charset="-122"/>
              </a:rPr>
              <a:t>的类型。</a:t>
            </a:r>
          </a:p>
          <a:p>
            <a:pPr marL="285750" indent="-285750">
              <a:buFont typeface="Arial" panose="020B0604020202020204" pitchFamily="34" charset="0"/>
              <a:buChar char="•"/>
            </a:pPr>
            <a:r>
              <a:rPr lang="en-US" altLang="zh-CN" sz="1200" dirty="0">
                <a:solidFill>
                  <a:schemeClr val="tx2"/>
                </a:solidFill>
                <a:latin typeface="微软雅黑" panose="020B0503020204020204" pitchFamily="34" charset="-122"/>
                <a:ea typeface="微软雅黑" panose="020B0503020204020204" pitchFamily="34" charset="-122"/>
              </a:rPr>
              <a:t>TLV</a:t>
            </a:r>
            <a:r>
              <a:rPr lang="zh-CN" altLang="en-US" sz="1200" dirty="0">
                <a:solidFill>
                  <a:schemeClr val="tx2"/>
                </a:solidFill>
                <a:latin typeface="微软雅黑" panose="020B0503020204020204" pitchFamily="34" charset="-122"/>
                <a:ea typeface="微软雅黑" panose="020B0503020204020204" pitchFamily="34" charset="-122"/>
              </a:rPr>
              <a:t>偏置值：</a:t>
            </a:r>
            <a:r>
              <a:rPr lang="en-US" altLang="zh-CN" sz="1200" dirty="0">
                <a:solidFill>
                  <a:schemeClr val="tx2"/>
                </a:solidFill>
                <a:latin typeface="微软雅黑" panose="020B0503020204020204" pitchFamily="34" charset="-122"/>
                <a:ea typeface="微软雅黑" panose="020B0503020204020204" pitchFamily="34" charset="-122"/>
              </a:rPr>
              <a:t>TLV</a:t>
            </a:r>
            <a:r>
              <a:rPr lang="zh-CN" altLang="en-US" sz="1200" dirty="0">
                <a:solidFill>
                  <a:schemeClr val="tx2"/>
                </a:solidFill>
                <a:latin typeface="微软雅黑" panose="020B0503020204020204" pitchFamily="34" charset="-122"/>
                <a:ea typeface="微软雅黑" panose="020B0503020204020204" pitchFamily="34" charset="-122"/>
              </a:rPr>
              <a:t>偏置值是一个</a:t>
            </a:r>
            <a:r>
              <a:rPr lang="en-US" altLang="zh-CN" sz="1200" dirty="0">
                <a:solidFill>
                  <a:schemeClr val="tx2"/>
                </a:solidFill>
                <a:latin typeface="微软雅黑" panose="020B0503020204020204" pitchFamily="34" charset="-122"/>
                <a:ea typeface="微软雅黑" panose="020B0503020204020204" pitchFamily="34" charset="-122"/>
              </a:rPr>
              <a:t>1</a:t>
            </a:r>
            <a:r>
              <a:rPr lang="zh-CN" altLang="en-US" sz="1200" dirty="0">
                <a:solidFill>
                  <a:schemeClr val="tx2"/>
                </a:solidFill>
                <a:latin typeface="微软雅黑" panose="020B0503020204020204" pitchFamily="34" charset="-122"/>
                <a:ea typeface="微软雅黑" panose="020B0503020204020204" pitchFamily="34" charset="-122"/>
              </a:rPr>
              <a:t>字节的字段。它包含</a:t>
            </a:r>
            <a:r>
              <a:rPr lang="en-US" altLang="zh-CN" sz="1200" dirty="0">
                <a:solidFill>
                  <a:schemeClr val="tx2"/>
                </a:solidFill>
                <a:latin typeface="微软雅黑" panose="020B0503020204020204" pitchFamily="34" charset="-122"/>
                <a:ea typeface="微软雅黑" panose="020B0503020204020204" pitchFamily="34" charset="-122"/>
              </a:rPr>
              <a:t>OAM PDU</a:t>
            </a:r>
            <a:r>
              <a:rPr lang="zh-CN" altLang="en-US" sz="1200" dirty="0">
                <a:solidFill>
                  <a:schemeClr val="tx2"/>
                </a:solidFill>
                <a:latin typeface="微软雅黑" panose="020B0503020204020204" pitchFamily="34" charset="-122"/>
                <a:ea typeface="微软雅黑" panose="020B0503020204020204" pitchFamily="34" charset="-122"/>
              </a:rPr>
              <a:t>中第一个</a:t>
            </a:r>
            <a:r>
              <a:rPr lang="en-US" altLang="zh-CN" sz="1200" dirty="0">
                <a:solidFill>
                  <a:schemeClr val="tx2"/>
                </a:solidFill>
                <a:latin typeface="微软雅黑" panose="020B0503020204020204" pitchFamily="34" charset="-122"/>
                <a:ea typeface="微软雅黑" panose="020B0503020204020204" pitchFamily="34" charset="-122"/>
              </a:rPr>
              <a:t>TLV</a:t>
            </a:r>
            <a:r>
              <a:rPr lang="zh-CN" altLang="en-US" sz="1200" dirty="0">
                <a:solidFill>
                  <a:schemeClr val="tx2"/>
                </a:solidFill>
                <a:latin typeface="微软雅黑" panose="020B0503020204020204" pitchFamily="34" charset="-122"/>
                <a:ea typeface="微软雅黑" panose="020B0503020204020204" pitchFamily="34" charset="-122"/>
              </a:rPr>
              <a:t>相对于</a:t>
            </a:r>
            <a:r>
              <a:rPr lang="en-US" altLang="zh-CN" sz="1200" dirty="0">
                <a:solidFill>
                  <a:schemeClr val="tx2"/>
                </a:solidFill>
                <a:latin typeface="微软雅黑" panose="020B0503020204020204" pitchFamily="34" charset="-122"/>
                <a:ea typeface="微软雅黑" panose="020B0503020204020204" pitchFamily="34" charset="-122"/>
              </a:rPr>
              <a:t>TLV</a:t>
            </a:r>
            <a:r>
              <a:rPr lang="zh-CN" altLang="en-US" sz="1200" dirty="0">
                <a:solidFill>
                  <a:schemeClr val="tx2"/>
                </a:solidFill>
                <a:latin typeface="微软雅黑" panose="020B0503020204020204" pitchFamily="34" charset="-122"/>
                <a:ea typeface="微软雅黑" panose="020B0503020204020204" pitchFamily="34" charset="-122"/>
              </a:rPr>
              <a:t>偏置值字段的偏置数量。这一字段的数值与</a:t>
            </a:r>
            <a:r>
              <a:rPr lang="en-US" altLang="zh-CN" sz="1200" dirty="0">
                <a:solidFill>
                  <a:schemeClr val="tx2"/>
                </a:solidFill>
                <a:latin typeface="微软雅黑" panose="020B0503020204020204" pitchFamily="34" charset="-122"/>
                <a:ea typeface="微软雅黑" panose="020B0503020204020204" pitchFamily="34" charset="-122"/>
              </a:rPr>
              <a:t>OAM PDU</a:t>
            </a:r>
            <a:r>
              <a:rPr lang="zh-CN" altLang="en-US" sz="1200" dirty="0">
                <a:solidFill>
                  <a:schemeClr val="tx2"/>
                </a:solidFill>
                <a:latin typeface="微软雅黑" panose="020B0503020204020204" pitchFamily="34" charset="-122"/>
                <a:ea typeface="微软雅黑" panose="020B0503020204020204" pitchFamily="34" charset="-122"/>
              </a:rPr>
              <a:t>的类型相联系。当</a:t>
            </a:r>
            <a:r>
              <a:rPr lang="en-US" altLang="zh-CN" sz="1200" dirty="0">
                <a:solidFill>
                  <a:schemeClr val="tx2"/>
                </a:solidFill>
                <a:latin typeface="微软雅黑" panose="020B0503020204020204" pitchFamily="34" charset="-122"/>
                <a:ea typeface="微软雅黑" panose="020B0503020204020204" pitchFamily="34" charset="-122"/>
              </a:rPr>
              <a:t>TLV</a:t>
            </a:r>
            <a:r>
              <a:rPr lang="zh-CN" altLang="en-US" sz="1200" dirty="0">
                <a:solidFill>
                  <a:schemeClr val="tx2"/>
                </a:solidFill>
                <a:latin typeface="微软雅黑" panose="020B0503020204020204" pitchFamily="34" charset="-122"/>
                <a:ea typeface="微软雅黑" panose="020B0503020204020204" pitchFamily="34" charset="-122"/>
              </a:rPr>
              <a:t>偏置值为</a:t>
            </a:r>
            <a:r>
              <a:rPr lang="en-US" altLang="zh-CN" sz="1200" dirty="0">
                <a:solidFill>
                  <a:schemeClr val="tx2"/>
                </a:solidFill>
                <a:latin typeface="微软雅黑" panose="020B0503020204020204" pitchFamily="34" charset="-122"/>
                <a:ea typeface="微软雅黑" panose="020B0503020204020204" pitchFamily="34" charset="-122"/>
              </a:rPr>
              <a:t>0</a:t>
            </a:r>
            <a:r>
              <a:rPr lang="zh-CN" altLang="en-US" sz="1200" dirty="0">
                <a:solidFill>
                  <a:schemeClr val="tx2"/>
                </a:solidFill>
                <a:latin typeface="微软雅黑" panose="020B0503020204020204" pitchFamily="34" charset="-122"/>
                <a:ea typeface="微软雅黑" panose="020B0503020204020204" pitchFamily="34" charset="-122"/>
              </a:rPr>
              <a:t>时，它指向</a:t>
            </a:r>
            <a:r>
              <a:rPr lang="en-US" altLang="zh-CN" sz="1200" dirty="0">
                <a:solidFill>
                  <a:schemeClr val="tx2"/>
                </a:solidFill>
                <a:latin typeface="微软雅黑" panose="020B0503020204020204" pitchFamily="34" charset="-122"/>
                <a:ea typeface="微软雅黑" panose="020B0503020204020204" pitchFamily="34" charset="-122"/>
              </a:rPr>
              <a:t>TLV</a:t>
            </a:r>
            <a:r>
              <a:rPr lang="zh-CN" altLang="en-US" sz="1200" dirty="0">
                <a:solidFill>
                  <a:schemeClr val="tx2"/>
                </a:solidFill>
                <a:latin typeface="微软雅黑" panose="020B0503020204020204" pitchFamily="34" charset="-122"/>
                <a:ea typeface="微软雅黑" panose="020B0503020204020204" pitchFamily="34" charset="-122"/>
              </a:rPr>
              <a:t>偏置值字段后的第一个字节。</a:t>
            </a:r>
            <a:endParaRPr 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881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sz="3600" dirty="0"/>
              <a:t>OAM</a:t>
            </a:r>
            <a:r>
              <a:rPr lang="zh-CN" altLang="en-US" sz="3600" dirty="0"/>
              <a:t>帧格式</a:t>
            </a:r>
            <a:r>
              <a:rPr lang="en-US" altLang="zh-CN" sz="3600" dirty="0"/>
              <a:t>-</a:t>
            </a:r>
            <a:r>
              <a:rPr lang="zh-CN" altLang="en-US" sz="3600" dirty="0"/>
              <a:t>公共信息（</a:t>
            </a:r>
            <a:r>
              <a:rPr lang="en-US" altLang="zh-CN" sz="3600" dirty="0" err="1"/>
              <a:t>OpCode</a:t>
            </a:r>
            <a:r>
              <a:rPr lang="zh-CN" altLang="en-US" sz="3600" dirty="0"/>
              <a:t>）</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graphicFrame>
        <p:nvGraphicFramePr>
          <p:cNvPr id="2" name="Table 1">
            <a:extLst>
              <a:ext uri="{FF2B5EF4-FFF2-40B4-BE49-F238E27FC236}">
                <a16:creationId xmlns:a16="http://schemas.microsoft.com/office/drawing/2014/main" id="{2A1F88AA-44B0-4640-A1F1-0B565F81E02B}"/>
              </a:ext>
            </a:extLst>
          </p:cNvPr>
          <p:cNvGraphicFramePr>
            <a:graphicFrameLocks noGrp="1"/>
          </p:cNvGraphicFramePr>
          <p:nvPr>
            <p:extLst>
              <p:ext uri="{D42A27DB-BD31-4B8C-83A1-F6EECF244321}">
                <p14:modId xmlns:p14="http://schemas.microsoft.com/office/powerpoint/2010/main" val="166294364"/>
              </p:ext>
            </p:extLst>
          </p:nvPr>
        </p:nvGraphicFramePr>
        <p:xfrm>
          <a:off x="520995" y="956929"/>
          <a:ext cx="8367823" cy="3566160"/>
        </p:xfrm>
        <a:graphic>
          <a:graphicData uri="http://schemas.openxmlformats.org/drawingml/2006/table">
            <a:tbl>
              <a:tblPr firstRow="1" bandRow="1">
                <a:tableStyleId>{BC89EF96-8CEA-46FF-86C4-4CE0E7609802}</a:tableStyleId>
              </a:tblPr>
              <a:tblGrid>
                <a:gridCol w="1657961">
                  <a:extLst>
                    <a:ext uri="{9D8B030D-6E8A-4147-A177-3AD203B41FA5}">
                      <a16:colId xmlns:a16="http://schemas.microsoft.com/office/drawing/2014/main" val="140687593"/>
                    </a:ext>
                  </a:extLst>
                </a:gridCol>
                <a:gridCol w="1967742">
                  <a:extLst>
                    <a:ext uri="{9D8B030D-6E8A-4147-A177-3AD203B41FA5}">
                      <a16:colId xmlns:a16="http://schemas.microsoft.com/office/drawing/2014/main" val="1692653889"/>
                    </a:ext>
                  </a:extLst>
                </a:gridCol>
                <a:gridCol w="4742120">
                  <a:extLst>
                    <a:ext uri="{9D8B030D-6E8A-4147-A177-3AD203B41FA5}">
                      <a16:colId xmlns:a16="http://schemas.microsoft.com/office/drawing/2014/main" val="2196211440"/>
                    </a:ext>
                  </a:extLst>
                </a:gridCol>
              </a:tblGrid>
              <a:tr h="220626">
                <a:tc>
                  <a:txBody>
                    <a:bodyPr/>
                    <a:lstStyle/>
                    <a:p>
                      <a:pPr algn="ctr"/>
                      <a:r>
                        <a:rPr lang="en-US" altLang="zh-CN" sz="1200" b="0" dirty="0" err="1">
                          <a:solidFill>
                            <a:schemeClr val="tx2"/>
                          </a:solidFill>
                          <a:latin typeface="微软雅黑" panose="020B0503020204020204" pitchFamily="34" charset="-122"/>
                          <a:ea typeface="微软雅黑" panose="020B0503020204020204" pitchFamily="34" charset="-122"/>
                        </a:rPr>
                        <a:t>OpCode</a:t>
                      </a:r>
                      <a:r>
                        <a:rPr lang="zh-CN" altLang="en-US" sz="1200" b="0" dirty="0">
                          <a:solidFill>
                            <a:schemeClr val="tx2"/>
                          </a:solidFill>
                          <a:latin typeface="微软雅黑" panose="020B0503020204020204" pitchFamily="34" charset="-122"/>
                          <a:ea typeface="微软雅黑" panose="020B0503020204020204" pitchFamily="34" charset="-122"/>
                        </a:rPr>
                        <a:t>值</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OAM PDU</a:t>
                      </a:r>
                      <a:r>
                        <a:rPr lang="zh-CN" altLang="en-US" sz="1200" b="0" dirty="0">
                          <a:solidFill>
                            <a:schemeClr val="tx2"/>
                          </a:solidFill>
                          <a:latin typeface="微软雅黑" panose="020B0503020204020204" pitchFamily="34" charset="-122"/>
                          <a:ea typeface="微软雅黑" panose="020B0503020204020204" pitchFamily="34" charset="-122"/>
                        </a:rPr>
                        <a:t>类型</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0" dirty="0">
                          <a:solidFill>
                            <a:schemeClr val="tx2"/>
                          </a:solidFill>
                          <a:latin typeface="微软雅黑" panose="020B0503020204020204" pitchFamily="34" charset="-122"/>
                          <a:ea typeface="微软雅黑" panose="020B0503020204020204" pitchFamily="34" charset="-122"/>
                        </a:rPr>
                        <a:t>Opcode</a:t>
                      </a:r>
                      <a:r>
                        <a:rPr lang="zh-CN" altLang="en-US" sz="1200" b="0" dirty="0">
                          <a:solidFill>
                            <a:schemeClr val="tx2"/>
                          </a:solidFill>
                          <a:latin typeface="微软雅黑" panose="020B0503020204020204" pitchFamily="34" charset="-122"/>
                          <a:ea typeface="微软雅黑" panose="020B0503020204020204" pitchFamily="34" charset="-122"/>
                        </a:rPr>
                        <a:t>与</a:t>
                      </a:r>
                      <a:r>
                        <a:rPr lang="en-US" altLang="zh-CN" sz="1200" b="0" dirty="0">
                          <a:solidFill>
                            <a:schemeClr val="tx2"/>
                          </a:solidFill>
                          <a:latin typeface="微软雅黑" panose="020B0503020204020204" pitchFamily="34" charset="-122"/>
                          <a:ea typeface="微软雅黑" panose="020B0503020204020204" pitchFamily="34" charset="-122"/>
                        </a:rPr>
                        <a:t>MEP/MIP</a:t>
                      </a:r>
                      <a:r>
                        <a:rPr lang="zh-CN" altLang="en-US" sz="1200" b="0" dirty="0">
                          <a:solidFill>
                            <a:schemeClr val="tx2"/>
                          </a:solidFill>
                          <a:latin typeface="微软雅黑" panose="020B0503020204020204" pitchFamily="34" charset="-122"/>
                          <a:ea typeface="微软雅黑" panose="020B0503020204020204" pitchFamily="34" charset="-122"/>
                        </a:rPr>
                        <a:t>相关性</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8694222"/>
                  </a:ext>
                </a:extLst>
              </a:tr>
              <a:tr h="220626">
                <a:tc gridSpan="3">
                  <a:txBody>
                    <a:bodyPr/>
                    <a:lstStyle/>
                    <a:p>
                      <a:pPr algn="l"/>
                      <a:r>
                        <a:rPr lang="zh-CN" altLang="en-US" sz="1200" b="0" dirty="0">
                          <a:solidFill>
                            <a:schemeClr val="tx2"/>
                          </a:solidFill>
                          <a:latin typeface="微软雅黑" panose="020B0503020204020204" pitchFamily="34" charset="-122"/>
                          <a:ea typeface="微软雅黑" panose="020B0503020204020204" pitchFamily="34" charset="-122"/>
                        </a:rPr>
                        <a:t>与</a:t>
                      </a:r>
                      <a:r>
                        <a:rPr lang="en-US" altLang="zh-CN" sz="1200" b="0" dirty="0">
                          <a:solidFill>
                            <a:schemeClr val="tx2"/>
                          </a:solidFill>
                          <a:latin typeface="微软雅黑" panose="020B0503020204020204" pitchFamily="34" charset="-122"/>
                          <a:ea typeface="微软雅黑" panose="020B0503020204020204" pitchFamily="34" charset="-122"/>
                        </a:rPr>
                        <a:t>802.1ag</a:t>
                      </a:r>
                      <a:r>
                        <a:rPr lang="zh-CN" altLang="en-US" sz="1200" b="0" dirty="0">
                          <a:solidFill>
                            <a:schemeClr val="tx2"/>
                          </a:solidFill>
                          <a:latin typeface="微软雅黑" panose="020B0503020204020204" pitchFamily="34" charset="-122"/>
                          <a:ea typeface="微软雅黑" panose="020B0503020204020204" pitchFamily="34" charset="-122"/>
                        </a:rPr>
                        <a:t>共用的</a:t>
                      </a:r>
                      <a:r>
                        <a:rPr lang="en-US" altLang="zh-CN" sz="1200" b="0" dirty="0" err="1">
                          <a:solidFill>
                            <a:schemeClr val="tx2"/>
                          </a:solidFill>
                          <a:latin typeface="微软雅黑" panose="020B0503020204020204" pitchFamily="34" charset="-122"/>
                          <a:ea typeface="微软雅黑" panose="020B0503020204020204" pitchFamily="34" charset="-122"/>
                        </a:rPr>
                        <a:t>OpCodes</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sz="1400" b="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561624449"/>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CCM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b="0" dirty="0">
                          <a:solidFill>
                            <a:schemeClr val="tx2"/>
                          </a:solidFill>
                          <a:latin typeface="微软雅黑" panose="020B0503020204020204" pitchFamily="34" charset="-122"/>
                          <a:ea typeface="微软雅黑" panose="020B0503020204020204" pitchFamily="34" charset="-122"/>
                        </a:rPr>
                        <a:t>MEP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0342728"/>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LBM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b="0" dirty="0">
                          <a:solidFill>
                            <a:schemeClr val="tx2"/>
                          </a:solidFill>
                          <a:latin typeface="微软雅黑" panose="020B0503020204020204" pitchFamily="34" charset="-122"/>
                          <a:ea typeface="微软雅黑" panose="020B0503020204020204" pitchFamily="34" charset="-122"/>
                        </a:rPr>
                        <a:t>MEP/MIP(</a:t>
                      </a:r>
                      <a:r>
                        <a:rPr lang="zh-CN" altLang="en-US" sz="1200" b="0" dirty="0">
                          <a:solidFill>
                            <a:schemeClr val="tx2"/>
                          </a:solidFill>
                          <a:latin typeface="微软雅黑" panose="020B0503020204020204" pitchFamily="34" charset="-122"/>
                          <a:ea typeface="微软雅黑" panose="020B0503020204020204" pitchFamily="34" charset="-122"/>
                        </a:rPr>
                        <a:t>连通性验证）</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305191"/>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LBR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2"/>
                          </a:solidFill>
                          <a:latin typeface="微软雅黑" panose="020B0503020204020204" pitchFamily="34" charset="-122"/>
                          <a:ea typeface="微软雅黑" panose="020B0503020204020204" pitchFamily="34" charset="-122"/>
                        </a:rPr>
                        <a:t>MEP/MIP(</a:t>
                      </a:r>
                      <a:r>
                        <a:rPr lang="zh-CN" altLang="en-US" sz="1200" b="0" dirty="0">
                          <a:solidFill>
                            <a:schemeClr val="tx2"/>
                          </a:solidFill>
                          <a:latin typeface="微软雅黑" panose="020B0503020204020204" pitchFamily="34" charset="-122"/>
                          <a:ea typeface="微软雅黑" panose="020B0503020204020204" pitchFamily="34" charset="-122"/>
                        </a:rPr>
                        <a:t>连通性验证）</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1505480"/>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LTM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b="0" dirty="0">
                          <a:solidFill>
                            <a:schemeClr val="tx2"/>
                          </a:solidFill>
                          <a:latin typeface="微软雅黑" panose="020B0503020204020204" pitchFamily="34" charset="-122"/>
                          <a:ea typeface="微软雅黑" panose="020B0503020204020204" pitchFamily="34" charset="-122"/>
                        </a:rPr>
                        <a:t>MEP/MIP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2252213"/>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LTR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b="0" dirty="0">
                          <a:solidFill>
                            <a:schemeClr val="tx2"/>
                          </a:solidFill>
                          <a:latin typeface="微软雅黑" panose="020B0503020204020204" pitchFamily="34" charset="-122"/>
                          <a:ea typeface="微软雅黑" panose="020B0503020204020204" pitchFamily="34" charset="-122"/>
                        </a:rPr>
                        <a:t>MEP/MIP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4826203"/>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0</a:t>
                      </a:r>
                      <a:r>
                        <a:rPr lang="zh-CN" altLang="en-US" sz="1200" b="0" dirty="0">
                          <a:solidFill>
                            <a:schemeClr val="tx2"/>
                          </a:solidFill>
                          <a:latin typeface="微软雅黑" panose="020B0503020204020204" pitchFamily="34" charset="-122"/>
                          <a:ea typeface="微软雅黑" panose="020B0503020204020204" pitchFamily="34" charset="-122"/>
                        </a:rPr>
                        <a:t>、</a:t>
                      </a:r>
                      <a:r>
                        <a:rPr lang="en-US" altLang="zh-CN" sz="1200" b="0" dirty="0">
                          <a:solidFill>
                            <a:schemeClr val="tx2"/>
                          </a:solidFill>
                          <a:latin typeface="微软雅黑" panose="020B0503020204020204" pitchFamily="34" charset="-122"/>
                          <a:ea typeface="微软雅黑" panose="020B0503020204020204" pitchFamily="34" charset="-122"/>
                        </a:rPr>
                        <a:t>6~31</a:t>
                      </a:r>
                      <a:r>
                        <a:rPr lang="zh-CN" altLang="en-US" sz="1200" b="0" dirty="0">
                          <a:solidFill>
                            <a:schemeClr val="tx2"/>
                          </a:solidFill>
                          <a:latin typeface="微软雅黑" panose="020B0503020204020204" pitchFamily="34" charset="-122"/>
                          <a:ea typeface="微软雅黑" panose="020B0503020204020204" pitchFamily="34" charset="-122"/>
                        </a:rPr>
                        <a:t>、</a:t>
                      </a:r>
                      <a:r>
                        <a:rPr lang="en-US" altLang="zh-CN" sz="1200" b="0" dirty="0">
                          <a:solidFill>
                            <a:schemeClr val="tx2"/>
                          </a:solidFill>
                          <a:latin typeface="微软雅黑" panose="020B0503020204020204" pitchFamily="34" charset="-122"/>
                          <a:ea typeface="微软雅黑" panose="020B0503020204020204" pitchFamily="34" charset="-122"/>
                        </a:rPr>
                        <a:t>64~255</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a:r>
                        <a:rPr lang="zh-CN" altLang="en-US" sz="1200" b="0" dirty="0">
                          <a:solidFill>
                            <a:schemeClr val="tx2"/>
                          </a:solidFill>
                          <a:latin typeface="微软雅黑" panose="020B0503020204020204" pitchFamily="34" charset="-122"/>
                          <a:ea typeface="微软雅黑" panose="020B0503020204020204" pitchFamily="34" charset="-122"/>
                        </a:rPr>
                        <a:t>保留（注</a:t>
                      </a:r>
                      <a:r>
                        <a:rPr lang="en-US" altLang="zh-CN" sz="1200" b="0" dirty="0">
                          <a:solidFill>
                            <a:schemeClr val="tx2"/>
                          </a:solidFill>
                          <a:latin typeface="微软雅黑" panose="020B0503020204020204" pitchFamily="34" charset="-122"/>
                          <a:ea typeface="微软雅黑" panose="020B0503020204020204" pitchFamily="34" charset="-122"/>
                        </a:rPr>
                        <a:t>1</a:t>
                      </a:r>
                      <a:r>
                        <a:rPr lang="zh-CN" altLang="en-US" sz="1200" b="0" dirty="0">
                          <a:solidFill>
                            <a:schemeClr val="tx2"/>
                          </a:solidFill>
                          <a:latin typeface="微软雅黑" panose="020B0503020204020204" pitchFamily="34" charset="-122"/>
                          <a:ea typeface="微软雅黑" panose="020B0503020204020204" pitchFamily="34" charset="-122"/>
                        </a:rPr>
                        <a:t>）</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200" b="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5999270"/>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0" dirty="0">
                          <a:solidFill>
                            <a:schemeClr val="tx2"/>
                          </a:solidFill>
                          <a:latin typeface="微软雅黑" panose="020B0503020204020204" pitchFamily="34" charset="-122"/>
                          <a:ea typeface="微软雅黑" panose="020B0503020204020204" pitchFamily="34" charset="-122"/>
                        </a:rPr>
                        <a:t>AIS</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200" b="0" dirty="0">
                          <a:solidFill>
                            <a:schemeClr val="tx2"/>
                          </a:solidFill>
                          <a:latin typeface="微软雅黑" panose="020B0503020204020204" pitchFamily="34" charset="-122"/>
                          <a:ea typeface="微软雅黑" panose="020B0503020204020204" pitchFamily="34" charset="-122"/>
                        </a:rPr>
                        <a:t>MEP</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032789"/>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0" dirty="0">
                          <a:solidFill>
                            <a:schemeClr val="tx2"/>
                          </a:solidFill>
                          <a:latin typeface="微软雅黑" panose="020B0503020204020204" pitchFamily="34" charset="-122"/>
                          <a:ea typeface="微软雅黑" panose="020B0503020204020204" pitchFamily="34" charset="-122"/>
                        </a:rPr>
                        <a:t>LCK</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200" b="0" dirty="0">
                          <a:solidFill>
                            <a:schemeClr val="tx2"/>
                          </a:solidFill>
                          <a:latin typeface="微软雅黑" panose="020B0503020204020204" pitchFamily="34" charset="-122"/>
                          <a:ea typeface="微软雅黑" panose="020B0503020204020204" pitchFamily="34" charset="-122"/>
                        </a:rPr>
                        <a:t>MEP</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2568513"/>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0" dirty="0">
                          <a:solidFill>
                            <a:schemeClr val="tx2"/>
                          </a:solidFill>
                          <a:latin typeface="微软雅黑" panose="020B0503020204020204" pitchFamily="34" charset="-122"/>
                          <a:ea typeface="微软雅黑" panose="020B0503020204020204" pitchFamily="34" charset="-122"/>
                        </a:rPr>
                        <a:t>TST</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200" b="0" dirty="0">
                          <a:solidFill>
                            <a:schemeClr val="tx2"/>
                          </a:solidFill>
                          <a:latin typeface="微软雅黑" panose="020B0503020204020204" pitchFamily="34" charset="-122"/>
                          <a:ea typeface="微软雅黑" panose="020B0503020204020204" pitchFamily="34" charset="-122"/>
                        </a:rPr>
                        <a:t>MEP</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1252456"/>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b="0" dirty="0">
                          <a:solidFill>
                            <a:schemeClr val="tx2"/>
                          </a:solidFill>
                          <a:latin typeface="微软雅黑" panose="020B0503020204020204" pitchFamily="34" charset="-122"/>
                          <a:ea typeface="微软雅黑" panose="020B0503020204020204" pitchFamily="34" charset="-122"/>
                        </a:rPr>
                        <a:t>MEP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4290096"/>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MCC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b="0" dirty="0">
                          <a:solidFill>
                            <a:schemeClr val="tx2"/>
                          </a:solidFill>
                          <a:latin typeface="微软雅黑" panose="020B0503020204020204" pitchFamily="34" charset="-122"/>
                          <a:ea typeface="微软雅黑" panose="020B0503020204020204" pitchFamily="34" charset="-122"/>
                        </a:rPr>
                        <a:t>MEP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097926"/>
                  </a:ext>
                </a:extLst>
              </a:tr>
            </a:tbl>
          </a:graphicData>
        </a:graphic>
      </p:graphicFrame>
    </p:spTree>
    <p:extLst>
      <p:ext uri="{BB962C8B-B14F-4D97-AF65-F5344CB8AC3E}">
        <p14:creationId xmlns:p14="http://schemas.microsoft.com/office/powerpoint/2010/main" val="215043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 </a:t>
            </a:r>
          </a:p>
        </p:txBody>
      </p:sp>
      <p:sp>
        <p:nvSpPr>
          <p:cNvPr id="3" name="Text Placeholder 2"/>
          <p:cNvSpPr>
            <a:spLocks noGrp="1"/>
          </p:cNvSpPr>
          <p:nvPr>
            <p:ph type="body" sz="quarter" idx="11"/>
          </p:nvPr>
        </p:nvSpPr>
        <p:spPr>
          <a:xfrm>
            <a:off x="417600" y="280800"/>
            <a:ext cx="8308800" cy="534012"/>
          </a:xfrm>
        </p:spPr>
        <p:txBody>
          <a:bodyPr/>
          <a:lstStyle/>
          <a:p>
            <a:r>
              <a:rPr lang="zh-CN" altLang="en-US" sz="3600" dirty="0"/>
              <a:t>维护实体（</a:t>
            </a:r>
            <a:r>
              <a:rPr lang="en-US" altLang="zh-CN" sz="3600" dirty="0"/>
              <a:t>ME</a:t>
            </a:r>
            <a:r>
              <a:rPr lang="zh-CN" altLang="en-US" sz="3600" dirty="0"/>
              <a:t>）</a:t>
            </a:r>
            <a:r>
              <a:rPr lang="en-US" altLang="zh-CN" sz="3600" dirty="0"/>
              <a:t>-1</a:t>
            </a:r>
            <a:endParaRPr lang="en-US" sz="3600" dirty="0"/>
          </a:p>
        </p:txBody>
      </p:sp>
      <p:sp>
        <p:nvSpPr>
          <p:cNvPr id="5" name="Text Placeholder 4"/>
          <p:cNvSpPr>
            <a:spLocks noGrp="1"/>
          </p:cNvSpPr>
          <p:nvPr>
            <p:ph type="body" sz="quarter" idx="12"/>
          </p:nvPr>
        </p:nvSpPr>
        <p:spPr>
          <a:xfrm>
            <a:off x="417600" y="1080000"/>
            <a:ext cx="8308800" cy="334130"/>
          </a:xfrm>
        </p:spPr>
        <p:txBody>
          <a:bodyPr/>
          <a:lstStyle/>
          <a:p>
            <a:pPr lvl="0"/>
            <a:r>
              <a:rPr lang="en-US" altLang="zh-CN" dirty="0"/>
              <a:t>ME </a:t>
            </a:r>
            <a:r>
              <a:rPr lang="zh-CN" altLang="en-US" dirty="0"/>
              <a:t>代表需要管理的一个实体，它是两个维护实体组端点之间的一种关系</a:t>
            </a:r>
            <a:endParaRPr lang="en-US" sz="1000" dirty="0">
              <a:latin typeface="Nokia Pure Text Light" panose="020B0403020202020204" pitchFamily="34" charset="0"/>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pic>
        <p:nvPicPr>
          <p:cNvPr id="9" name="Picture 8">
            <a:extLst>
              <a:ext uri="{FF2B5EF4-FFF2-40B4-BE49-F238E27FC236}">
                <a16:creationId xmlns:a16="http://schemas.microsoft.com/office/drawing/2014/main" id="{BFC4E6CD-D650-4764-9F64-CDD2BC2CB3CA}"/>
              </a:ext>
            </a:extLst>
          </p:cNvPr>
          <p:cNvPicPr>
            <a:picLocks noChangeAspect="1"/>
          </p:cNvPicPr>
          <p:nvPr/>
        </p:nvPicPr>
        <p:blipFill>
          <a:blip r:embed="rId2"/>
          <a:stretch>
            <a:fillRect/>
          </a:stretch>
        </p:blipFill>
        <p:spPr>
          <a:xfrm>
            <a:off x="417600" y="1414130"/>
            <a:ext cx="7559749" cy="3260561"/>
          </a:xfrm>
          <a:prstGeom prst="rect">
            <a:avLst/>
          </a:prstGeom>
        </p:spPr>
      </p:pic>
    </p:spTree>
    <p:extLst>
      <p:ext uri="{BB962C8B-B14F-4D97-AF65-F5344CB8AC3E}">
        <p14:creationId xmlns:p14="http://schemas.microsoft.com/office/powerpoint/2010/main" val="1895297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sz="3600" dirty="0"/>
              <a:t>OAM</a:t>
            </a:r>
            <a:r>
              <a:rPr lang="zh-CN" altLang="en-US" sz="3600" dirty="0"/>
              <a:t>帧格式</a:t>
            </a:r>
            <a:r>
              <a:rPr lang="en-US" altLang="zh-CN" sz="3600" dirty="0"/>
              <a:t>-</a:t>
            </a:r>
            <a:r>
              <a:rPr lang="zh-CN" altLang="en-US" sz="3600" dirty="0"/>
              <a:t>公共信息（</a:t>
            </a:r>
            <a:r>
              <a:rPr lang="en-US" altLang="zh-CN" sz="3600" dirty="0" err="1"/>
              <a:t>OpCode</a:t>
            </a:r>
            <a:r>
              <a:rPr lang="zh-CN" altLang="en-US" sz="3600" dirty="0"/>
              <a:t>）</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graphicFrame>
        <p:nvGraphicFramePr>
          <p:cNvPr id="2" name="Table 1">
            <a:extLst>
              <a:ext uri="{FF2B5EF4-FFF2-40B4-BE49-F238E27FC236}">
                <a16:creationId xmlns:a16="http://schemas.microsoft.com/office/drawing/2014/main" id="{2A1F88AA-44B0-4640-A1F1-0B565F81E02B}"/>
              </a:ext>
            </a:extLst>
          </p:cNvPr>
          <p:cNvGraphicFramePr>
            <a:graphicFrameLocks noGrp="1"/>
          </p:cNvGraphicFramePr>
          <p:nvPr>
            <p:extLst>
              <p:ext uri="{D42A27DB-BD31-4B8C-83A1-F6EECF244321}">
                <p14:modId xmlns:p14="http://schemas.microsoft.com/office/powerpoint/2010/main" val="931947546"/>
              </p:ext>
            </p:extLst>
          </p:nvPr>
        </p:nvGraphicFramePr>
        <p:xfrm>
          <a:off x="520995" y="956929"/>
          <a:ext cx="8367823" cy="2377440"/>
        </p:xfrm>
        <a:graphic>
          <a:graphicData uri="http://schemas.openxmlformats.org/drawingml/2006/table">
            <a:tbl>
              <a:tblPr firstRow="1" bandRow="1">
                <a:tableStyleId>{BC89EF96-8CEA-46FF-86C4-4CE0E7609802}</a:tableStyleId>
              </a:tblPr>
              <a:tblGrid>
                <a:gridCol w="1657961">
                  <a:extLst>
                    <a:ext uri="{9D8B030D-6E8A-4147-A177-3AD203B41FA5}">
                      <a16:colId xmlns:a16="http://schemas.microsoft.com/office/drawing/2014/main" val="140687593"/>
                    </a:ext>
                  </a:extLst>
                </a:gridCol>
                <a:gridCol w="1967742">
                  <a:extLst>
                    <a:ext uri="{9D8B030D-6E8A-4147-A177-3AD203B41FA5}">
                      <a16:colId xmlns:a16="http://schemas.microsoft.com/office/drawing/2014/main" val="1692653889"/>
                    </a:ext>
                  </a:extLst>
                </a:gridCol>
                <a:gridCol w="4742120">
                  <a:extLst>
                    <a:ext uri="{9D8B030D-6E8A-4147-A177-3AD203B41FA5}">
                      <a16:colId xmlns:a16="http://schemas.microsoft.com/office/drawing/2014/main" val="2196211440"/>
                    </a:ext>
                  </a:extLst>
                </a:gridCol>
              </a:tblGrid>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LMM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200" b="0" dirty="0">
                          <a:solidFill>
                            <a:schemeClr val="tx2"/>
                          </a:solidFill>
                          <a:latin typeface="微软雅黑" panose="020B0503020204020204" pitchFamily="34" charset="-122"/>
                          <a:ea typeface="微软雅黑" panose="020B0503020204020204" pitchFamily="34" charset="-122"/>
                        </a:rPr>
                        <a:t>MEP</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032789"/>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LMR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200" b="0" dirty="0">
                          <a:solidFill>
                            <a:schemeClr val="tx2"/>
                          </a:solidFill>
                          <a:latin typeface="微软雅黑" panose="020B0503020204020204" pitchFamily="34" charset="-122"/>
                          <a:ea typeface="微软雅黑" panose="020B0503020204020204" pitchFamily="34" charset="-122"/>
                        </a:rPr>
                        <a:t>MEP</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2568513"/>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1DM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200" b="0" dirty="0">
                          <a:solidFill>
                            <a:schemeClr val="tx2"/>
                          </a:solidFill>
                          <a:latin typeface="微软雅黑" panose="020B0503020204020204" pitchFamily="34" charset="-122"/>
                          <a:ea typeface="微软雅黑" panose="020B0503020204020204" pitchFamily="34" charset="-122"/>
                        </a:rPr>
                        <a:t>MEP</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1252456"/>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DMM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b="0" dirty="0">
                          <a:solidFill>
                            <a:schemeClr val="tx2"/>
                          </a:solidFill>
                          <a:latin typeface="微软雅黑" panose="020B0503020204020204" pitchFamily="34" charset="-122"/>
                          <a:ea typeface="微软雅黑" panose="020B0503020204020204" pitchFamily="34" charset="-122"/>
                        </a:rPr>
                        <a:t>MEP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4290096"/>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DMR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b="0" dirty="0">
                          <a:solidFill>
                            <a:schemeClr val="tx2"/>
                          </a:solidFill>
                          <a:latin typeface="微软雅黑" panose="020B0503020204020204" pitchFamily="34" charset="-122"/>
                          <a:ea typeface="微软雅黑" panose="020B0503020204020204" pitchFamily="34" charset="-122"/>
                        </a:rPr>
                        <a:t>MEP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097926"/>
                  </a:ext>
                </a:extLst>
              </a:tr>
              <a:tr h="220626">
                <a:tc>
                  <a:txBody>
                    <a:bodyPr/>
                    <a:lstStyle/>
                    <a:p>
                      <a:pPr algn="ctr"/>
                      <a:r>
                        <a:rPr lang="en-US" sz="1200" b="0" dirty="0">
                          <a:solidFill>
                            <a:schemeClr val="tx2"/>
                          </a:solidFill>
                          <a:latin typeface="微软雅黑" panose="020B0503020204020204" pitchFamily="34" charset="-122"/>
                          <a:ea typeface="微软雅黑" panose="020B0503020204020204" pitchFamily="34" charset="-122"/>
                        </a:rPr>
                        <a:t>32</a:t>
                      </a:r>
                      <a:r>
                        <a:rPr lang="zh-CN" altLang="en-US" sz="1200" b="0" dirty="0">
                          <a:solidFill>
                            <a:schemeClr val="tx2"/>
                          </a:solidFill>
                          <a:latin typeface="微软雅黑" panose="020B0503020204020204" pitchFamily="34" charset="-122"/>
                          <a:ea typeface="微软雅黑" panose="020B0503020204020204" pitchFamily="34" charset="-122"/>
                        </a:rPr>
                        <a:t>、</a:t>
                      </a:r>
                      <a:r>
                        <a:rPr lang="en-US" altLang="zh-CN" sz="1200" b="0" dirty="0">
                          <a:solidFill>
                            <a:schemeClr val="tx2"/>
                          </a:solidFill>
                          <a:latin typeface="微软雅黑" panose="020B0503020204020204" pitchFamily="34" charset="-122"/>
                          <a:ea typeface="微软雅黑" panose="020B0503020204020204" pitchFamily="34" charset="-122"/>
                        </a:rPr>
                        <a:t>34</a:t>
                      </a:r>
                      <a:r>
                        <a:rPr lang="zh-CN" altLang="en-US" sz="1200" b="0" dirty="0">
                          <a:solidFill>
                            <a:schemeClr val="tx2"/>
                          </a:solidFill>
                          <a:latin typeface="微软雅黑" panose="020B0503020204020204" pitchFamily="34" charset="-122"/>
                          <a:ea typeface="微软雅黑" panose="020B0503020204020204" pitchFamily="34" charset="-122"/>
                        </a:rPr>
                        <a:t>、</a:t>
                      </a:r>
                      <a:r>
                        <a:rPr lang="en-US" altLang="zh-CN" sz="1200" b="0" dirty="0">
                          <a:solidFill>
                            <a:schemeClr val="tx2"/>
                          </a:solidFill>
                          <a:latin typeface="微软雅黑" panose="020B0503020204020204" pitchFamily="34" charset="-122"/>
                          <a:ea typeface="微软雅黑" panose="020B0503020204020204" pitchFamily="34" charset="-122"/>
                        </a:rPr>
                        <a:t>36</a:t>
                      </a:r>
                      <a:r>
                        <a:rPr lang="zh-CN" altLang="en-US" sz="1200" b="0" dirty="0">
                          <a:solidFill>
                            <a:schemeClr val="tx2"/>
                          </a:solidFill>
                          <a:latin typeface="微软雅黑" panose="020B0503020204020204" pitchFamily="34" charset="-122"/>
                          <a:ea typeface="微软雅黑" panose="020B0503020204020204" pitchFamily="34" charset="-122"/>
                        </a:rPr>
                        <a:t>、</a:t>
                      </a:r>
                      <a:r>
                        <a:rPr lang="en-US" altLang="zh-CN" sz="1200" b="0" dirty="0">
                          <a:solidFill>
                            <a:schemeClr val="tx2"/>
                          </a:solidFill>
                          <a:latin typeface="微软雅黑" panose="020B0503020204020204" pitchFamily="34" charset="-122"/>
                          <a:ea typeface="微软雅黑" panose="020B0503020204020204" pitchFamily="34" charset="-122"/>
                        </a:rPr>
                        <a:t>38</a:t>
                      </a:r>
                      <a:r>
                        <a:rPr lang="zh-CN" altLang="en-US" sz="1200" b="0" dirty="0">
                          <a:solidFill>
                            <a:schemeClr val="tx2"/>
                          </a:solidFill>
                          <a:latin typeface="微软雅黑" panose="020B0503020204020204" pitchFamily="34" charset="-122"/>
                          <a:ea typeface="微软雅黑" panose="020B0503020204020204" pitchFamily="34" charset="-122"/>
                        </a:rPr>
                        <a:t>、</a:t>
                      </a:r>
                      <a:r>
                        <a:rPr lang="en-US" altLang="zh-CN" sz="1200" b="0" dirty="0">
                          <a:solidFill>
                            <a:schemeClr val="tx2"/>
                          </a:solidFill>
                          <a:latin typeface="微软雅黑" panose="020B0503020204020204" pitchFamily="34" charset="-122"/>
                          <a:ea typeface="微软雅黑" panose="020B0503020204020204" pitchFamily="34" charset="-122"/>
                        </a:rPr>
                        <a:t>44</a:t>
                      </a:r>
                      <a:r>
                        <a:rPr lang="zh-CN" altLang="en-US" sz="1200" b="0" dirty="0">
                          <a:solidFill>
                            <a:schemeClr val="tx2"/>
                          </a:solidFill>
                          <a:latin typeface="微软雅黑" panose="020B0503020204020204" pitchFamily="34" charset="-122"/>
                          <a:ea typeface="微软雅黑" panose="020B0503020204020204" pitchFamily="34" charset="-122"/>
                        </a:rPr>
                        <a:t>、</a:t>
                      </a:r>
                      <a:r>
                        <a:rPr lang="en-US" altLang="zh-CN" sz="1200" b="0" dirty="0">
                          <a:solidFill>
                            <a:schemeClr val="tx2"/>
                          </a:solidFill>
                          <a:latin typeface="微软雅黑" panose="020B0503020204020204" pitchFamily="34" charset="-122"/>
                          <a:ea typeface="微软雅黑" panose="020B0503020204020204" pitchFamily="34" charset="-122"/>
                        </a:rPr>
                        <a:t>52~63</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a:r>
                        <a:rPr lang="zh-CN" altLang="en-US" sz="1200" b="0" dirty="0">
                          <a:solidFill>
                            <a:schemeClr val="tx2"/>
                          </a:solidFill>
                          <a:latin typeface="微软雅黑" panose="020B0503020204020204" pitchFamily="34" charset="-122"/>
                          <a:ea typeface="微软雅黑" panose="020B0503020204020204" pitchFamily="34" charset="-122"/>
                        </a:rPr>
                        <a:t>保留（注</a:t>
                      </a:r>
                      <a:r>
                        <a:rPr lang="en-US" altLang="zh-CN" sz="1200" b="0" dirty="0">
                          <a:solidFill>
                            <a:schemeClr val="tx2"/>
                          </a:solidFill>
                          <a:latin typeface="微软雅黑" panose="020B0503020204020204" pitchFamily="34" charset="-122"/>
                          <a:ea typeface="微软雅黑" panose="020B0503020204020204" pitchFamily="34" charset="-122"/>
                        </a:rPr>
                        <a:t>2</a:t>
                      </a:r>
                      <a:r>
                        <a:rPr lang="zh-CN" altLang="en-US" sz="1200" b="0" dirty="0">
                          <a:solidFill>
                            <a:schemeClr val="tx2"/>
                          </a:solidFill>
                          <a:latin typeface="微软雅黑" panose="020B0503020204020204" pitchFamily="34" charset="-122"/>
                          <a:ea typeface="微软雅黑" panose="020B0503020204020204" pitchFamily="34" charset="-122"/>
                        </a:rPr>
                        <a:t>）</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1517398"/>
                  </a:ext>
                </a:extLst>
              </a:tr>
              <a:tr h="220626">
                <a:tc gridSpan="3">
                  <a:txBody>
                    <a:bodyPr/>
                    <a:lstStyle/>
                    <a:p>
                      <a:pPr algn="l"/>
                      <a:r>
                        <a:rPr lang="zh-CN" altLang="en-US" sz="1200" b="0" dirty="0">
                          <a:solidFill>
                            <a:schemeClr val="tx2"/>
                          </a:solidFill>
                          <a:latin typeface="微软雅黑" panose="020B0503020204020204" pitchFamily="34" charset="-122"/>
                          <a:ea typeface="微软雅黑" panose="020B0503020204020204" pitchFamily="34" charset="-122"/>
                        </a:rPr>
                        <a:t>注</a:t>
                      </a:r>
                      <a:r>
                        <a:rPr lang="en-US" altLang="zh-CN" sz="1200" b="0" dirty="0">
                          <a:solidFill>
                            <a:schemeClr val="tx2"/>
                          </a:solidFill>
                          <a:latin typeface="微软雅黑" panose="020B0503020204020204" pitchFamily="34" charset="-122"/>
                          <a:ea typeface="微软雅黑" panose="020B0503020204020204" pitchFamily="34" charset="-122"/>
                        </a:rPr>
                        <a:t>1-</a:t>
                      </a:r>
                      <a:r>
                        <a:rPr lang="zh-CN" altLang="en-US" sz="1200" b="0" dirty="0">
                          <a:solidFill>
                            <a:schemeClr val="tx2"/>
                          </a:solidFill>
                          <a:latin typeface="微软雅黑" panose="020B0503020204020204" pitchFamily="34" charset="-122"/>
                          <a:ea typeface="微软雅黑" panose="020B0503020204020204" pitchFamily="34" charset="-122"/>
                        </a:rPr>
                        <a:t>保留由</a:t>
                      </a:r>
                      <a:r>
                        <a:rPr lang="en-US" altLang="zh-CN" sz="1200" b="0" dirty="0">
                          <a:solidFill>
                            <a:schemeClr val="tx2"/>
                          </a:solidFill>
                          <a:latin typeface="微软雅黑" panose="020B0503020204020204" pitchFamily="34" charset="-122"/>
                          <a:ea typeface="微软雅黑" panose="020B0503020204020204" pitchFamily="34" charset="-122"/>
                        </a:rPr>
                        <a:t>IEEE 802.1</a:t>
                      </a:r>
                      <a:r>
                        <a:rPr lang="zh-CN" altLang="en-US" sz="1200" b="0" dirty="0">
                          <a:solidFill>
                            <a:schemeClr val="tx2"/>
                          </a:solidFill>
                          <a:latin typeface="微软雅黑" panose="020B0503020204020204" pitchFamily="34" charset="-122"/>
                          <a:ea typeface="微软雅黑" panose="020B0503020204020204" pitchFamily="34" charset="-122"/>
                        </a:rPr>
                        <a:t>定义</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9409282"/>
                  </a:ext>
                </a:extLst>
              </a:tr>
              <a:tr h="220626">
                <a:tc gridSpan="3">
                  <a:txBody>
                    <a:bodyPr/>
                    <a:lstStyle/>
                    <a:p>
                      <a:pPr algn="l"/>
                      <a:r>
                        <a:rPr lang="zh-CN" altLang="en-US" sz="1200" b="0" dirty="0">
                          <a:solidFill>
                            <a:schemeClr val="tx2"/>
                          </a:solidFill>
                          <a:latin typeface="微软雅黑" panose="020B0503020204020204" pitchFamily="34" charset="-122"/>
                          <a:ea typeface="微软雅黑" panose="020B0503020204020204" pitchFamily="34" charset="-122"/>
                        </a:rPr>
                        <a:t>注</a:t>
                      </a:r>
                      <a:r>
                        <a:rPr lang="en-US" altLang="zh-CN" sz="1200" b="0" dirty="0">
                          <a:solidFill>
                            <a:schemeClr val="tx2"/>
                          </a:solidFill>
                          <a:latin typeface="微软雅黑" panose="020B0503020204020204" pitchFamily="34" charset="-122"/>
                          <a:ea typeface="微软雅黑" panose="020B0503020204020204" pitchFamily="34" charset="-122"/>
                        </a:rPr>
                        <a:t>2-</a:t>
                      </a:r>
                      <a:r>
                        <a:rPr lang="zh-CN" altLang="en-US" sz="1200" b="0" dirty="0">
                          <a:solidFill>
                            <a:schemeClr val="tx2"/>
                          </a:solidFill>
                          <a:latin typeface="微软雅黑" panose="020B0503020204020204" pitchFamily="34" charset="-122"/>
                          <a:ea typeface="微软雅黑" panose="020B0503020204020204" pitchFamily="34" charset="-122"/>
                        </a:rPr>
                        <a:t>保留供</a:t>
                      </a:r>
                      <a:r>
                        <a:rPr lang="en-US" altLang="zh-CN" sz="1200" b="0" dirty="0">
                          <a:solidFill>
                            <a:schemeClr val="tx2"/>
                          </a:solidFill>
                          <a:latin typeface="微软雅黑" panose="020B0503020204020204" pitchFamily="34" charset="-122"/>
                          <a:ea typeface="微软雅黑" panose="020B0503020204020204" pitchFamily="34" charset="-122"/>
                        </a:rPr>
                        <a:t>ITU-T</a:t>
                      </a:r>
                      <a:r>
                        <a:rPr lang="zh-CN" altLang="en-US" sz="1200" b="0" dirty="0">
                          <a:solidFill>
                            <a:schemeClr val="tx2"/>
                          </a:solidFill>
                          <a:latin typeface="微软雅黑" panose="020B0503020204020204" pitchFamily="34" charset="-122"/>
                          <a:ea typeface="微软雅黑" panose="020B0503020204020204" pitchFamily="34" charset="-122"/>
                        </a:rPr>
                        <a:t>将来的标准化</a:t>
                      </a: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200" b="0"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4654263"/>
                  </a:ext>
                </a:extLst>
              </a:tr>
            </a:tbl>
          </a:graphicData>
        </a:graphic>
      </p:graphicFrame>
    </p:spTree>
    <p:extLst>
      <p:ext uri="{BB962C8B-B14F-4D97-AF65-F5344CB8AC3E}">
        <p14:creationId xmlns:p14="http://schemas.microsoft.com/office/powerpoint/2010/main" val="1257685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sz="3600" dirty="0"/>
              <a:t>OAM</a:t>
            </a:r>
            <a:r>
              <a:rPr lang="zh-CN" altLang="en-US" sz="3600" dirty="0"/>
              <a:t>帧格式</a:t>
            </a:r>
            <a:r>
              <a:rPr lang="en-US" altLang="zh-CN" sz="3600" dirty="0"/>
              <a:t>-</a:t>
            </a:r>
            <a:r>
              <a:rPr lang="zh-CN" altLang="en-US" sz="3600" dirty="0"/>
              <a:t>公共信息（周期值）</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pic>
        <p:nvPicPr>
          <p:cNvPr id="5" name="Picture 4">
            <a:extLst>
              <a:ext uri="{FF2B5EF4-FFF2-40B4-BE49-F238E27FC236}">
                <a16:creationId xmlns:a16="http://schemas.microsoft.com/office/drawing/2014/main" id="{ACE0CC37-0E45-4A57-A5F8-9A91F5E9CA9B}"/>
              </a:ext>
            </a:extLst>
          </p:cNvPr>
          <p:cNvPicPr>
            <a:picLocks noChangeAspect="1"/>
          </p:cNvPicPr>
          <p:nvPr/>
        </p:nvPicPr>
        <p:blipFill>
          <a:blip r:embed="rId2"/>
          <a:stretch>
            <a:fillRect/>
          </a:stretch>
        </p:blipFill>
        <p:spPr>
          <a:xfrm>
            <a:off x="1715550" y="1238139"/>
            <a:ext cx="5124450" cy="2390775"/>
          </a:xfrm>
          <a:prstGeom prst="rect">
            <a:avLst/>
          </a:prstGeom>
        </p:spPr>
      </p:pic>
    </p:spTree>
    <p:extLst>
      <p:ext uri="{BB962C8B-B14F-4D97-AF65-F5344CB8AC3E}">
        <p14:creationId xmlns:p14="http://schemas.microsoft.com/office/powerpoint/2010/main" val="2023650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sz="3600" dirty="0"/>
              <a:t>CCM</a:t>
            </a:r>
            <a:r>
              <a:rPr lang="zh-CN" altLang="en-US" sz="3600" dirty="0"/>
              <a:t>帧格式</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pic>
        <p:nvPicPr>
          <p:cNvPr id="5" name="Picture 4">
            <a:extLst>
              <a:ext uri="{FF2B5EF4-FFF2-40B4-BE49-F238E27FC236}">
                <a16:creationId xmlns:a16="http://schemas.microsoft.com/office/drawing/2014/main" id="{345FDB7C-517B-47E8-BA2E-505DE75DBB66}"/>
              </a:ext>
            </a:extLst>
          </p:cNvPr>
          <p:cNvPicPr>
            <a:picLocks noChangeAspect="1"/>
          </p:cNvPicPr>
          <p:nvPr/>
        </p:nvPicPr>
        <p:blipFill>
          <a:blip r:embed="rId2"/>
          <a:stretch>
            <a:fillRect/>
          </a:stretch>
        </p:blipFill>
        <p:spPr>
          <a:xfrm>
            <a:off x="3280854" y="174470"/>
            <a:ext cx="5558067" cy="4344581"/>
          </a:xfrm>
          <a:prstGeom prst="rect">
            <a:avLst/>
          </a:prstGeom>
        </p:spPr>
      </p:pic>
      <p:pic>
        <p:nvPicPr>
          <p:cNvPr id="2" name="Picture 1">
            <a:extLst>
              <a:ext uri="{FF2B5EF4-FFF2-40B4-BE49-F238E27FC236}">
                <a16:creationId xmlns:a16="http://schemas.microsoft.com/office/drawing/2014/main" id="{47CCB077-A714-4144-9FD4-624E61959972}"/>
              </a:ext>
            </a:extLst>
          </p:cNvPr>
          <p:cNvPicPr>
            <a:picLocks noChangeAspect="1"/>
          </p:cNvPicPr>
          <p:nvPr/>
        </p:nvPicPr>
        <p:blipFill>
          <a:blip r:embed="rId3"/>
          <a:stretch>
            <a:fillRect/>
          </a:stretch>
        </p:blipFill>
        <p:spPr>
          <a:xfrm>
            <a:off x="191387" y="1117431"/>
            <a:ext cx="2775098" cy="688283"/>
          </a:xfrm>
          <a:prstGeom prst="rect">
            <a:avLst/>
          </a:prstGeom>
        </p:spPr>
      </p:pic>
      <p:sp>
        <p:nvSpPr>
          <p:cNvPr id="6" name="TextBox 5">
            <a:extLst>
              <a:ext uri="{FF2B5EF4-FFF2-40B4-BE49-F238E27FC236}">
                <a16:creationId xmlns:a16="http://schemas.microsoft.com/office/drawing/2014/main" id="{504753A4-F216-43E8-89E9-6945AE61B380}"/>
              </a:ext>
            </a:extLst>
          </p:cNvPr>
          <p:cNvSpPr txBox="1"/>
          <p:nvPr/>
        </p:nvSpPr>
        <p:spPr>
          <a:xfrm>
            <a:off x="191387" y="804066"/>
            <a:ext cx="2155479" cy="330072"/>
          </a:xfrm>
          <a:prstGeom prst="rect">
            <a:avLst/>
          </a:prstGeom>
          <a:noFill/>
        </p:spPr>
        <p:txBody>
          <a:bodyPr wrap="square" lIns="72000" tIns="72000" rIns="72000" bIns="72000" rtlCol="0">
            <a:spAutoFit/>
          </a:bodyPr>
          <a:lstStyle/>
          <a:p>
            <a:pPr marL="171450" indent="-171450" defTabSz="360000">
              <a:spcAft>
                <a:spcPts val="600"/>
              </a:spcAft>
              <a:buFont typeface="Arial" panose="020B0604020202020204" pitchFamily="34" charset="0"/>
              <a:buChar char="•"/>
              <a:tabLst>
                <a:tab pos="360000" algn="l"/>
              </a:tabLst>
            </a:pPr>
            <a:r>
              <a:rPr lang="zh-CN" altLang="en-US" sz="1200" dirty="0">
                <a:solidFill>
                  <a:schemeClr val="tx2"/>
                </a:solidFill>
                <a:latin typeface="Nokia Pure Text Light" panose="020B0403020202020204" pitchFamily="34" charset="0"/>
                <a:ea typeface="Nokia Pure Text Light" panose="020B0403020202020204" pitchFamily="34" charset="0"/>
              </a:rPr>
              <a:t>标记字段：</a:t>
            </a:r>
            <a:endParaRPr lang="en-US" sz="1200" dirty="0">
              <a:solidFill>
                <a:schemeClr val="tx2"/>
              </a:solidFill>
              <a:latin typeface="Nokia Pure Text Light" panose="020B0403020202020204" pitchFamily="34" charset="0"/>
              <a:ea typeface="Nokia Pure Text Light" panose="020B0403020202020204" pitchFamily="34" charset="0"/>
            </a:endParaRPr>
          </a:p>
        </p:txBody>
      </p:sp>
      <p:sp>
        <p:nvSpPr>
          <p:cNvPr id="7" name="TextBox 6">
            <a:extLst>
              <a:ext uri="{FF2B5EF4-FFF2-40B4-BE49-F238E27FC236}">
                <a16:creationId xmlns:a16="http://schemas.microsoft.com/office/drawing/2014/main" id="{F3507863-F438-4E4D-BA30-12317A7B1DAF}"/>
              </a:ext>
            </a:extLst>
          </p:cNvPr>
          <p:cNvSpPr txBox="1"/>
          <p:nvPr/>
        </p:nvSpPr>
        <p:spPr>
          <a:xfrm>
            <a:off x="191387" y="2158409"/>
            <a:ext cx="2966483" cy="360850"/>
          </a:xfrm>
          <a:prstGeom prst="rect">
            <a:avLst/>
          </a:prstGeom>
          <a:noFill/>
        </p:spPr>
        <p:txBody>
          <a:bodyPr wrap="square" lIns="72000" tIns="72000" rIns="72000" bIns="72000" rtlCol="0">
            <a:spAutoFit/>
          </a:bodyPr>
          <a:lstStyle/>
          <a:p>
            <a:pPr marL="171450" indent="-171450" defTabSz="360000">
              <a:spcAft>
                <a:spcPts val="600"/>
              </a:spcAft>
              <a:buFont typeface="Arial" panose="020B0604020202020204" pitchFamily="34" charset="0"/>
              <a:buChar char="•"/>
              <a:tabLst>
                <a:tab pos="360000" algn="l"/>
              </a:tabLst>
            </a:pPr>
            <a:r>
              <a:rPr lang="en-US" sz="1400" dirty="0">
                <a:solidFill>
                  <a:schemeClr val="tx2"/>
                </a:solidFill>
                <a:latin typeface="微软雅黑" panose="020B0503020204020204" pitchFamily="34" charset="-122"/>
                <a:ea typeface="微软雅黑" panose="020B0503020204020204" pitchFamily="34" charset="-122"/>
              </a:rPr>
              <a:t>CCM</a:t>
            </a:r>
            <a:r>
              <a:rPr lang="zh-CN" altLang="en-US" sz="1400" dirty="0">
                <a:solidFill>
                  <a:schemeClr val="tx2"/>
                </a:solidFill>
                <a:latin typeface="微软雅黑" panose="020B0503020204020204" pitchFamily="34" charset="-122"/>
                <a:ea typeface="微软雅黑" panose="020B0503020204020204" pitchFamily="34" charset="-122"/>
              </a:rPr>
              <a:t>帧</a:t>
            </a:r>
            <a:r>
              <a:rPr lang="en-US" altLang="zh-CN" sz="1400" dirty="0" err="1">
                <a:solidFill>
                  <a:schemeClr val="tx2"/>
                </a:solidFill>
                <a:latin typeface="微软雅黑" panose="020B0503020204020204" pitchFamily="34" charset="-122"/>
                <a:ea typeface="微软雅黑" panose="020B0503020204020204" pitchFamily="34" charset="-122"/>
              </a:rPr>
              <a:t>OpCode</a:t>
            </a:r>
            <a:r>
              <a:rPr lang="zh-CN" altLang="en-US" sz="1400" dirty="0">
                <a:solidFill>
                  <a:schemeClr val="tx2"/>
                </a:solidFill>
                <a:latin typeface="微软雅黑" panose="020B0503020204020204" pitchFamily="34" charset="-122"/>
                <a:ea typeface="微软雅黑" panose="020B0503020204020204" pitchFamily="34" charset="-122"/>
              </a:rPr>
              <a:t>为</a:t>
            </a:r>
            <a:r>
              <a:rPr lang="en-US" altLang="zh-CN" sz="1400" dirty="0">
                <a:solidFill>
                  <a:schemeClr val="tx2"/>
                </a:solidFill>
                <a:latin typeface="微软雅黑" panose="020B0503020204020204" pitchFamily="34" charset="-122"/>
                <a:ea typeface="微软雅黑" panose="020B0503020204020204" pitchFamily="34" charset="-122"/>
              </a:rPr>
              <a:t>1</a:t>
            </a:r>
            <a:endParaRPr lang="en-US" sz="1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976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altLang="zh-CN" sz="3600" dirty="0"/>
              <a:t>LBM/LBR</a:t>
            </a:r>
            <a:r>
              <a:rPr lang="zh-CN" altLang="en-US" sz="3600" dirty="0"/>
              <a:t>帧格式</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pic>
        <p:nvPicPr>
          <p:cNvPr id="8" name="Picture 7">
            <a:extLst>
              <a:ext uri="{FF2B5EF4-FFF2-40B4-BE49-F238E27FC236}">
                <a16:creationId xmlns:a16="http://schemas.microsoft.com/office/drawing/2014/main" id="{57C3D65C-1F5B-4F5F-82A2-A365F3EF4E54}"/>
              </a:ext>
            </a:extLst>
          </p:cNvPr>
          <p:cNvPicPr>
            <a:picLocks noChangeAspect="1"/>
          </p:cNvPicPr>
          <p:nvPr/>
        </p:nvPicPr>
        <p:blipFill>
          <a:blip r:embed="rId2"/>
          <a:stretch>
            <a:fillRect/>
          </a:stretch>
        </p:blipFill>
        <p:spPr>
          <a:xfrm>
            <a:off x="774293" y="929130"/>
            <a:ext cx="7191375" cy="2562225"/>
          </a:xfrm>
          <a:prstGeom prst="rect">
            <a:avLst/>
          </a:prstGeom>
        </p:spPr>
      </p:pic>
      <p:sp>
        <p:nvSpPr>
          <p:cNvPr id="9" name="Rectangle 8">
            <a:extLst>
              <a:ext uri="{FF2B5EF4-FFF2-40B4-BE49-F238E27FC236}">
                <a16:creationId xmlns:a16="http://schemas.microsoft.com/office/drawing/2014/main" id="{4CDCD05B-11EA-4046-8F7F-F5B373019E55}"/>
              </a:ext>
            </a:extLst>
          </p:cNvPr>
          <p:cNvSpPr/>
          <p:nvPr/>
        </p:nvSpPr>
        <p:spPr>
          <a:xfrm>
            <a:off x="735028" y="3436862"/>
            <a:ext cx="7111800"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a:solidFill>
                  <a:schemeClr val="tx2"/>
                </a:solidFill>
                <a:latin typeface="TTAC04o00"/>
              </a:rPr>
              <a:t>交易</a:t>
            </a:r>
            <a:r>
              <a:rPr lang="en-US" altLang="zh-CN" sz="1400" dirty="0">
                <a:solidFill>
                  <a:schemeClr val="tx2"/>
                </a:solidFill>
                <a:latin typeface="TTAC08o00"/>
              </a:rPr>
              <a:t>ID/</a:t>
            </a:r>
            <a:r>
              <a:rPr lang="zh-CN" altLang="en-US" sz="1400" dirty="0">
                <a:solidFill>
                  <a:schemeClr val="tx2"/>
                </a:solidFill>
                <a:latin typeface="TTAC04o00"/>
              </a:rPr>
              <a:t>序号</a:t>
            </a:r>
            <a:r>
              <a:rPr lang="zh-CN" altLang="en-US" sz="1400" dirty="0">
                <a:solidFill>
                  <a:schemeClr val="tx2"/>
                </a:solidFill>
                <a:latin typeface="TTAC02o00"/>
              </a:rPr>
              <a:t>：一</a:t>
            </a:r>
            <a:r>
              <a:rPr lang="zh-CN" altLang="en-US" sz="1400" dirty="0">
                <a:solidFill>
                  <a:schemeClr val="tx2"/>
                </a:solidFill>
                <a:latin typeface="TTAC02o01"/>
              </a:rPr>
              <a:t>个</a:t>
            </a:r>
            <a:r>
              <a:rPr lang="en-US" altLang="zh-CN" sz="1400" dirty="0">
                <a:solidFill>
                  <a:schemeClr val="tx2"/>
                </a:solidFill>
                <a:latin typeface="TTAC01o00"/>
              </a:rPr>
              <a:t>4</a:t>
            </a:r>
            <a:r>
              <a:rPr lang="zh-CN" altLang="en-US" sz="1400" dirty="0">
                <a:solidFill>
                  <a:schemeClr val="tx2"/>
                </a:solidFill>
                <a:latin typeface="TTAC02o01"/>
              </a:rPr>
              <a:t>字节</a:t>
            </a:r>
            <a:r>
              <a:rPr lang="zh-CN" altLang="en-US" sz="1400" dirty="0">
                <a:solidFill>
                  <a:schemeClr val="tx2"/>
                </a:solidFill>
                <a:latin typeface="TTAC02o00"/>
              </a:rPr>
              <a:t>的</a:t>
            </a:r>
            <a:r>
              <a:rPr lang="zh-CN" altLang="en-US" sz="1400" dirty="0">
                <a:solidFill>
                  <a:schemeClr val="tx2"/>
                </a:solidFill>
                <a:latin typeface="TTAC02o01"/>
              </a:rPr>
              <a:t>数值</a:t>
            </a:r>
            <a:r>
              <a:rPr lang="zh-CN" altLang="en-US" sz="1400" dirty="0">
                <a:solidFill>
                  <a:schemeClr val="tx2"/>
                </a:solidFill>
                <a:latin typeface="TTAC02o00"/>
              </a:rPr>
              <a:t>，它可以包含不</a:t>
            </a:r>
            <a:r>
              <a:rPr lang="zh-CN" altLang="en-US" sz="1400" dirty="0">
                <a:solidFill>
                  <a:schemeClr val="tx2"/>
                </a:solidFill>
                <a:latin typeface="TTAC02o02"/>
              </a:rPr>
              <a:t>带</a:t>
            </a:r>
            <a:r>
              <a:rPr lang="zh-CN" altLang="en-US" sz="1400" dirty="0">
                <a:solidFill>
                  <a:schemeClr val="tx2"/>
                </a:solidFill>
                <a:latin typeface="TTAC02o01"/>
              </a:rPr>
              <a:t>测试码</a:t>
            </a:r>
            <a:r>
              <a:rPr lang="zh-CN" altLang="en-US" sz="1400" dirty="0">
                <a:solidFill>
                  <a:schemeClr val="tx2"/>
                </a:solidFill>
                <a:latin typeface="TTAC02o00"/>
              </a:rPr>
              <a:t>型的</a:t>
            </a:r>
            <a:r>
              <a:rPr lang="en-US" altLang="zh-CN" sz="1400" dirty="0">
                <a:solidFill>
                  <a:schemeClr val="tx2"/>
                </a:solidFill>
                <a:latin typeface="TTAC01o00"/>
              </a:rPr>
              <a:t>LBM PDU</a:t>
            </a:r>
            <a:r>
              <a:rPr lang="zh-CN" altLang="en-US" sz="1400" dirty="0">
                <a:solidFill>
                  <a:schemeClr val="tx2"/>
                </a:solidFill>
                <a:latin typeface="TTAC02o00"/>
              </a:rPr>
              <a:t>的</a:t>
            </a:r>
            <a:r>
              <a:rPr lang="zh-CN" altLang="en-US" sz="1400" dirty="0">
                <a:solidFill>
                  <a:schemeClr val="tx2"/>
                </a:solidFill>
                <a:latin typeface="TTAC02o02"/>
              </a:rPr>
              <a:t>交易</a:t>
            </a:r>
            <a:r>
              <a:rPr lang="zh-CN" altLang="en-US" sz="1400" dirty="0">
                <a:solidFill>
                  <a:schemeClr val="tx2"/>
                </a:solidFill>
                <a:latin typeface="TTAC02o00"/>
              </a:rPr>
              <a:t>号，或</a:t>
            </a:r>
            <a:r>
              <a:rPr lang="zh-CN" altLang="en-US" sz="1400" dirty="0">
                <a:solidFill>
                  <a:schemeClr val="tx2"/>
                </a:solidFill>
                <a:latin typeface="TTAC02o01"/>
              </a:rPr>
              <a:t>者</a:t>
            </a:r>
            <a:r>
              <a:rPr lang="zh-CN" altLang="en-US" sz="1400" dirty="0">
                <a:solidFill>
                  <a:schemeClr val="tx2"/>
                </a:solidFill>
                <a:latin typeface="TTAC02o00"/>
              </a:rPr>
              <a:t>是</a:t>
            </a:r>
            <a:r>
              <a:rPr lang="zh-CN" altLang="en-US" sz="1400" dirty="0">
                <a:solidFill>
                  <a:schemeClr val="tx2"/>
                </a:solidFill>
                <a:latin typeface="TTAC02o02"/>
              </a:rPr>
              <a:t>带</a:t>
            </a:r>
            <a:r>
              <a:rPr lang="zh-CN" altLang="en-US" sz="1400" dirty="0">
                <a:solidFill>
                  <a:schemeClr val="tx2"/>
                </a:solidFill>
                <a:latin typeface="TTAC02o00"/>
              </a:rPr>
              <a:t>有</a:t>
            </a:r>
            <a:r>
              <a:rPr lang="zh-CN" altLang="en-US" sz="1400" dirty="0">
                <a:solidFill>
                  <a:schemeClr val="tx2"/>
                </a:solidFill>
                <a:latin typeface="TTAC02o01"/>
              </a:rPr>
              <a:t>测试码</a:t>
            </a:r>
            <a:r>
              <a:rPr lang="zh-CN" altLang="en-US" sz="1400" dirty="0">
                <a:solidFill>
                  <a:schemeClr val="tx2"/>
                </a:solidFill>
                <a:latin typeface="TTAC02o00"/>
              </a:rPr>
              <a:t>型的</a:t>
            </a:r>
            <a:r>
              <a:rPr lang="zh-CN" altLang="en-US" sz="1400" dirty="0">
                <a:solidFill>
                  <a:schemeClr val="tx2"/>
                </a:solidFill>
                <a:latin typeface="TTAC02o02"/>
              </a:rPr>
              <a:t>顺</a:t>
            </a:r>
            <a:r>
              <a:rPr lang="zh-CN" altLang="en-US" sz="1400" dirty="0">
                <a:solidFill>
                  <a:schemeClr val="tx2"/>
                </a:solidFill>
                <a:latin typeface="TTAC02o00"/>
              </a:rPr>
              <a:t>序的</a:t>
            </a:r>
            <a:r>
              <a:rPr lang="en-US" altLang="zh-CN" sz="1400" dirty="0">
                <a:solidFill>
                  <a:schemeClr val="tx2"/>
                </a:solidFill>
                <a:latin typeface="TTAC01o00"/>
              </a:rPr>
              <a:t>LBM PDU</a:t>
            </a:r>
            <a:r>
              <a:rPr lang="zh-CN" altLang="en-US" sz="1400" dirty="0">
                <a:solidFill>
                  <a:schemeClr val="tx2"/>
                </a:solidFill>
                <a:latin typeface="TTAC02o02"/>
              </a:rPr>
              <a:t>递</a:t>
            </a:r>
            <a:r>
              <a:rPr lang="zh-CN" altLang="en-US" sz="1400" dirty="0">
                <a:solidFill>
                  <a:schemeClr val="tx2"/>
                </a:solidFill>
                <a:latin typeface="TTAC02o01"/>
              </a:rPr>
              <a:t>增</a:t>
            </a:r>
            <a:r>
              <a:rPr lang="zh-CN" altLang="en-US" sz="1400" dirty="0">
                <a:solidFill>
                  <a:schemeClr val="tx2"/>
                </a:solidFill>
                <a:latin typeface="TTAC02o00"/>
              </a:rPr>
              <a:t>的序号。</a:t>
            </a:r>
            <a:endParaRPr lang="en-US" altLang="zh-CN" sz="1400" dirty="0">
              <a:solidFill>
                <a:schemeClr val="tx2"/>
              </a:solidFill>
              <a:latin typeface="TTAC02o00"/>
            </a:endParaRPr>
          </a:p>
          <a:p>
            <a:pPr marL="285750" indent="-285750">
              <a:lnSpc>
                <a:spcPct val="150000"/>
              </a:lnSpc>
              <a:buFont typeface="Arial" panose="020B0604020202020204" pitchFamily="34" charset="0"/>
              <a:buChar char="•"/>
            </a:pPr>
            <a:r>
              <a:rPr lang="zh-CN" altLang="en-US" sz="1400" dirty="0">
                <a:solidFill>
                  <a:schemeClr val="tx2"/>
                </a:solidFill>
                <a:latin typeface="TTAC02o00"/>
              </a:rPr>
              <a:t>其余字段同公共信息</a:t>
            </a:r>
            <a:endParaRPr lang="en-US" altLang="zh-CN" sz="1400" dirty="0">
              <a:solidFill>
                <a:schemeClr val="tx2"/>
              </a:solidFill>
              <a:latin typeface="TTAC02o00"/>
            </a:endParaRPr>
          </a:p>
          <a:p>
            <a:pPr marL="285750" indent="-285750">
              <a:lnSpc>
                <a:spcPct val="150000"/>
              </a:lnSpc>
              <a:buFont typeface="Arial" panose="020B0604020202020204" pitchFamily="34" charset="0"/>
              <a:buChar char="•"/>
            </a:pPr>
            <a:r>
              <a:rPr lang="en-US" sz="1400" dirty="0">
                <a:solidFill>
                  <a:schemeClr val="tx2"/>
                </a:solidFill>
                <a:latin typeface="TTAC02o00"/>
              </a:rPr>
              <a:t>LBR</a:t>
            </a:r>
            <a:r>
              <a:rPr lang="zh-CN" altLang="en-US" sz="1400" dirty="0">
                <a:solidFill>
                  <a:schemeClr val="tx2"/>
                </a:solidFill>
                <a:latin typeface="TTAC02o00"/>
              </a:rPr>
              <a:t>帧格式同</a:t>
            </a:r>
            <a:r>
              <a:rPr lang="en-US" altLang="zh-CN" sz="1400" dirty="0">
                <a:solidFill>
                  <a:schemeClr val="tx2"/>
                </a:solidFill>
                <a:latin typeface="TTAC02o00"/>
              </a:rPr>
              <a:t>LBM</a:t>
            </a:r>
            <a:r>
              <a:rPr lang="zh-CN" altLang="en-US" sz="1400" dirty="0">
                <a:solidFill>
                  <a:schemeClr val="tx2"/>
                </a:solidFill>
                <a:latin typeface="TTAC02o00"/>
              </a:rPr>
              <a:t>，区别在于</a:t>
            </a:r>
            <a:r>
              <a:rPr lang="en-US" altLang="zh-CN" sz="1400" dirty="0">
                <a:solidFill>
                  <a:schemeClr val="tx2"/>
                </a:solidFill>
                <a:latin typeface="TTAC02o00"/>
              </a:rPr>
              <a:t>LBR</a:t>
            </a:r>
            <a:r>
              <a:rPr lang="zh-CN" altLang="en-US" sz="1400" dirty="0">
                <a:solidFill>
                  <a:schemeClr val="tx2"/>
                </a:solidFill>
                <a:latin typeface="TTAC02o00"/>
              </a:rPr>
              <a:t>帧的</a:t>
            </a:r>
            <a:r>
              <a:rPr lang="en-US" altLang="zh-CN" sz="1400" dirty="0" err="1">
                <a:solidFill>
                  <a:schemeClr val="tx2"/>
                </a:solidFill>
                <a:latin typeface="TTAC02o00"/>
              </a:rPr>
              <a:t>OpCode</a:t>
            </a:r>
            <a:r>
              <a:rPr lang="zh-CN" altLang="en-US" sz="1400" dirty="0">
                <a:solidFill>
                  <a:schemeClr val="tx2"/>
                </a:solidFill>
                <a:latin typeface="TTAC02o00"/>
              </a:rPr>
              <a:t>值为</a:t>
            </a:r>
            <a:r>
              <a:rPr lang="en-US" altLang="zh-CN" sz="1400" dirty="0">
                <a:solidFill>
                  <a:schemeClr val="tx2"/>
                </a:solidFill>
                <a:latin typeface="TTAC02o00"/>
              </a:rPr>
              <a:t>2</a:t>
            </a:r>
            <a:endParaRPr lang="en-US" sz="1400" dirty="0">
              <a:solidFill>
                <a:schemeClr val="tx2"/>
              </a:solidFill>
            </a:endParaRPr>
          </a:p>
        </p:txBody>
      </p:sp>
    </p:spTree>
    <p:extLst>
      <p:ext uri="{BB962C8B-B14F-4D97-AF65-F5344CB8AC3E}">
        <p14:creationId xmlns:p14="http://schemas.microsoft.com/office/powerpoint/2010/main" val="2645065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altLang="zh-CN" sz="3600" dirty="0"/>
              <a:t>LTM</a:t>
            </a:r>
            <a:r>
              <a:rPr lang="zh-CN" altLang="en-US" sz="3600" dirty="0"/>
              <a:t>帧格式</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pic>
        <p:nvPicPr>
          <p:cNvPr id="2" name="Picture 1">
            <a:extLst>
              <a:ext uri="{FF2B5EF4-FFF2-40B4-BE49-F238E27FC236}">
                <a16:creationId xmlns:a16="http://schemas.microsoft.com/office/drawing/2014/main" id="{4BD74091-9B5D-4AC7-B90A-BD195C7AF3EF}"/>
              </a:ext>
            </a:extLst>
          </p:cNvPr>
          <p:cNvPicPr>
            <a:picLocks noChangeAspect="1"/>
          </p:cNvPicPr>
          <p:nvPr/>
        </p:nvPicPr>
        <p:blipFill>
          <a:blip r:embed="rId2"/>
          <a:stretch>
            <a:fillRect/>
          </a:stretch>
        </p:blipFill>
        <p:spPr>
          <a:xfrm>
            <a:off x="854591" y="708483"/>
            <a:ext cx="5985409" cy="2715602"/>
          </a:xfrm>
          <a:prstGeom prst="rect">
            <a:avLst/>
          </a:prstGeom>
        </p:spPr>
      </p:pic>
      <p:sp>
        <p:nvSpPr>
          <p:cNvPr id="6" name="Rectangle 5">
            <a:extLst>
              <a:ext uri="{FF2B5EF4-FFF2-40B4-BE49-F238E27FC236}">
                <a16:creationId xmlns:a16="http://schemas.microsoft.com/office/drawing/2014/main" id="{DD3F502E-7A05-48C1-8CB7-B347DE11956F}"/>
              </a:ext>
            </a:extLst>
          </p:cNvPr>
          <p:cNvSpPr/>
          <p:nvPr/>
        </p:nvSpPr>
        <p:spPr>
          <a:xfrm>
            <a:off x="3646967" y="3745850"/>
            <a:ext cx="4816549" cy="954107"/>
          </a:xfrm>
          <a:prstGeom prst="rect">
            <a:avLst/>
          </a:prstGeom>
        </p:spPr>
        <p:txBody>
          <a:bodyPr wrap="square">
            <a:spAutoFit/>
          </a:bodyPr>
          <a:lstStyle/>
          <a:p>
            <a:r>
              <a:rPr lang="en-US" altLang="zh-CN" sz="1400" dirty="0" err="1">
                <a:solidFill>
                  <a:schemeClr val="tx2"/>
                </a:solidFill>
                <a:latin typeface="微软雅黑" panose="020B0503020204020204" pitchFamily="34" charset="-122"/>
                <a:ea typeface="微软雅黑" panose="020B0503020204020204" pitchFamily="34" charset="-122"/>
              </a:rPr>
              <a:t>HWonly</a:t>
            </a:r>
            <a:r>
              <a:rPr lang="zh-CN" altLang="en-US" sz="1400" dirty="0">
                <a:solidFill>
                  <a:schemeClr val="tx2"/>
                </a:solidFill>
                <a:latin typeface="微软雅黑" panose="020B0503020204020204" pitchFamily="34" charset="-122"/>
                <a:ea typeface="微软雅黑" panose="020B0503020204020204" pitchFamily="34" charset="-122"/>
              </a:rPr>
              <a:t>：比特</a:t>
            </a:r>
            <a:r>
              <a:rPr lang="en-US" altLang="zh-CN" sz="1400" dirty="0">
                <a:solidFill>
                  <a:schemeClr val="tx2"/>
                </a:solidFill>
                <a:latin typeface="微软雅黑" panose="020B0503020204020204" pitchFamily="34" charset="-122"/>
                <a:ea typeface="微软雅黑" panose="020B0503020204020204" pitchFamily="34" charset="-122"/>
              </a:rPr>
              <a:t>8 </a:t>
            </a:r>
            <a:r>
              <a:rPr lang="zh-CN" altLang="en-US" sz="1400" dirty="0">
                <a:solidFill>
                  <a:schemeClr val="tx2"/>
                </a:solidFill>
                <a:latin typeface="微软雅黑" panose="020B0503020204020204" pitchFamily="34" charset="-122"/>
                <a:ea typeface="微软雅黑" panose="020B0503020204020204" pitchFamily="34" charset="-122"/>
              </a:rPr>
              <a:t>置为</a:t>
            </a:r>
            <a:r>
              <a:rPr lang="en-US" altLang="zh-CN" sz="1400" dirty="0">
                <a:solidFill>
                  <a:schemeClr val="tx2"/>
                </a:solidFill>
                <a:latin typeface="微软雅黑" panose="020B0503020204020204" pitchFamily="34" charset="-122"/>
                <a:ea typeface="微软雅黑" panose="020B0503020204020204" pitchFamily="34" charset="-122"/>
              </a:rPr>
              <a:t>1</a:t>
            </a:r>
            <a:r>
              <a:rPr lang="zh-CN" altLang="en-US" sz="1400" dirty="0">
                <a:solidFill>
                  <a:schemeClr val="tx2"/>
                </a:solidFill>
                <a:latin typeface="微软雅黑" panose="020B0503020204020204" pitchFamily="34" charset="-122"/>
                <a:ea typeface="微软雅黑" panose="020B0503020204020204" pitchFamily="34" charset="-122"/>
              </a:rPr>
              <a:t>。数值</a:t>
            </a:r>
            <a:r>
              <a:rPr lang="en-US" altLang="zh-CN" sz="1400" dirty="0">
                <a:solidFill>
                  <a:schemeClr val="tx2"/>
                </a:solidFill>
                <a:latin typeface="微软雅黑" panose="020B0503020204020204" pitchFamily="34" charset="-122"/>
                <a:ea typeface="微软雅黑" panose="020B0503020204020204" pitchFamily="34" charset="-122"/>
              </a:rPr>
              <a:t>1</a:t>
            </a:r>
            <a:r>
              <a:rPr lang="zh-CN" altLang="en-US" sz="1400" dirty="0">
                <a:solidFill>
                  <a:schemeClr val="tx2"/>
                </a:solidFill>
                <a:latin typeface="微软雅黑" panose="020B0503020204020204" pitchFamily="34" charset="-122"/>
                <a:ea typeface="微软雅黑" panose="020B0503020204020204" pitchFamily="34" charset="-122"/>
              </a:rPr>
              <a:t>指示仅将从网桥现行数据转发表中学到的</a:t>
            </a:r>
            <a:r>
              <a:rPr lang="en-US" altLang="zh-CN" sz="1400" dirty="0">
                <a:solidFill>
                  <a:schemeClr val="tx2"/>
                </a:solidFill>
                <a:latin typeface="微软雅黑" panose="020B0503020204020204" pitchFamily="34" charset="-122"/>
                <a:ea typeface="微软雅黑" panose="020B0503020204020204" pitchFamily="34" charset="-122"/>
              </a:rPr>
              <a:t>MAC </a:t>
            </a:r>
            <a:r>
              <a:rPr lang="zh-CN" altLang="en-US" sz="1400" dirty="0">
                <a:solidFill>
                  <a:schemeClr val="tx2"/>
                </a:solidFill>
                <a:latin typeface="微软雅黑" panose="020B0503020204020204" pitchFamily="34" charset="-122"/>
                <a:ea typeface="微软雅黑" panose="020B0503020204020204" pitchFamily="34" charset="-122"/>
              </a:rPr>
              <a:t>地址用于将</a:t>
            </a:r>
            <a:r>
              <a:rPr lang="en-US" altLang="zh-CN" sz="1400" dirty="0">
                <a:solidFill>
                  <a:schemeClr val="tx2"/>
                </a:solidFill>
                <a:latin typeface="微软雅黑" panose="020B0503020204020204" pitchFamily="34" charset="-122"/>
                <a:ea typeface="微软雅黑" panose="020B0503020204020204" pitchFamily="34" charset="-122"/>
              </a:rPr>
              <a:t>LTM</a:t>
            </a:r>
            <a:r>
              <a:rPr lang="zh-CN" altLang="en-US" sz="1400" dirty="0">
                <a:solidFill>
                  <a:schemeClr val="tx2"/>
                </a:solidFill>
                <a:latin typeface="微软雅黑" panose="020B0503020204020204" pitchFamily="34" charset="-122"/>
                <a:ea typeface="微软雅黑" panose="020B0503020204020204" pitchFamily="34" charset="-122"/>
              </a:rPr>
              <a:t>转发到下一跳。当转发一个接收到的</a:t>
            </a:r>
            <a:r>
              <a:rPr lang="en-US" altLang="zh-CN" sz="1400" dirty="0">
                <a:solidFill>
                  <a:schemeClr val="tx2"/>
                </a:solidFill>
                <a:latin typeface="微软雅黑" panose="020B0503020204020204" pitchFamily="34" charset="-122"/>
                <a:ea typeface="微软雅黑" panose="020B0503020204020204" pitchFamily="34" charset="-122"/>
              </a:rPr>
              <a:t>LTM</a:t>
            </a:r>
            <a:r>
              <a:rPr lang="zh-CN" altLang="en-US" sz="1400" dirty="0">
                <a:solidFill>
                  <a:schemeClr val="tx2"/>
                </a:solidFill>
                <a:latin typeface="微软雅黑" panose="020B0503020204020204" pitchFamily="34" charset="-122"/>
                <a:ea typeface="微软雅黑" panose="020B0503020204020204" pitchFamily="34" charset="-122"/>
              </a:rPr>
              <a:t>时，</a:t>
            </a:r>
            <a:r>
              <a:rPr lang="en-US" altLang="zh-CN" sz="1400" dirty="0" err="1">
                <a:solidFill>
                  <a:schemeClr val="tx2"/>
                </a:solidFill>
                <a:latin typeface="微软雅黑" panose="020B0503020204020204" pitchFamily="34" charset="-122"/>
                <a:ea typeface="微软雅黑" panose="020B0503020204020204" pitchFamily="34" charset="-122"/>
              </a:rPr>
              <a:t>HWonly</a:t>
            </a:r>
            <a:r>
              <a:rPr lang="zh-CN" altLang="en-US" sz="1400" dirty="0">
                <a:solidFill>
                  <a:schemeClr val="tx2"/>
                </a:solidFill>
                <a:latin typeface="微软雅黑" panose="020B0503020204020204" pitchFamily="34" charset="-122"/>
                <a:ea typeface="微软雅黑" panose="020B0503020204020204" pitchFamily="34" charset="-122"/>
              </a:rPr>
              <a:t>将从输入的</a:t>
            </a:r>
            <a:r>
              <a:rPr lang="en-US" altLang="zh-CN" sz="1400" dirty="0">
                <a:solidFill>
                  <a:schemeClr val="tx2"/>
                </a:solidFill>
                <a:latin typeface="微软雅黑" panose="020B0503020204020204" pitchFamily="34" charset="-122"/>
                <a:ea typeface="微软雅黑" panose="020B0503020204020204" pitchFamily="34" charset="-122"/>
              </a:rPr>
              <a:t>LTM</a:t>
            </a:r>
            <a:r>
              <a:rPr lang="zh-CN" altLang="en-US" sz="1400" dirty="0">
                <a:solidFill>
                  <a:schemeClr val="tx2"/>
                </a:solidFill>
                <a:latin typeface="微软雅黑" panose="020B0503020204020204" pitchFamily="34" charset="-122"/>
                <a:ea typeface="微软雅黑" panose="020B0503020204020204" pitchFamily="34" charset="-122"/>
              </a:rPr>
              <a:t>的数值中复制。</a:t>
            </a:r>
            <a:endParaRPr lang="en-US" sz="1400" dirty="0">
              <a:solidFill>
                <a:schemeClr val="tx2"/>
              </a:solidFill>
              <a:latin typeface="微软雅黑" panose="020B0503020204020204" pitchFamily="34" charset="-122"/>
              <a:ea typeface="微软雅黑" panose="020B0503020204020204" pitchFamily="34" charset="-122"/>
            </a:endParaRPr>
          </a:p>
        </p:txBody>
      </p:sp>
      <p:pic>
        <p:nvPicPr>
          <p:cNvPr id="7" name="Picture 6">
            <a:extLst>
              <a:ext uri="{FF2B5EF4-FFF2-40B4-BE49-F238E27FC236}">
                <a16:creationId xmlns:a16="http://schemas.microsoft.com/office/drawing/2014/main" id="{2A8DA0A4-BF56-4FEB-A611-B07A1030ED87}"/>
              </a:ext>
            </a:extLst>
          </p:cNvPr>
          <p:cNvPicPr>
            <a:picLocks noChangeAspect="1"/>
          </p:cNvPicPr>
          <p:nvPr/>
        </p:nvPicPr>
        <p:blipFill>
          <a:blip r:embed="rId3"/>
          <a:stretch>
            <a:fillRect/>
          </a:stretch>
        </p:blipFill>
        <p:spPr>
          <a:xfrm>
            <a:off x="417600" y="3788066"/>
            <a:ext cx="2778753" cy="911891"/>
          </a:xfrm>
          <a:prstGeom prst="rect">
            <a:avLst/>
          </a:prstGeom>
        </p:spPr>
      </p:pic>
    </p:spTree>
    <p:extLst>
      <p:ext uri="{BB962C8B-B14F-4D97-AF65-F5344CB8AC3E}">
        <p14:creationId xmlns:p14="http://schemas.microsoft.com/office/powerpoint/2010/main" val="261672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altLang="zh-CN" sz="3600" dirty="0"/>
              <a:t>LTR</a:t>
            </a:r>
            <a:r>
              <a:rPr lang="zh-CN" altLang="en-US" sz="3600" dirty="0"/>
              <a:t>帧格式</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pic>
        <p:nvPicPr>
          <p:cNvPr id="6" name="Picture 5">
            <a:extLst>
              <a:ext uri="{FF2B5EF4-FFF2-40B4-BE49-F238E27FC236}">
                <a16:creationId xmlns:a16="http://schemas.microsoft.com/office/drawing/2014/main" id="{25155E17-8506-43F4-90E5-9BFA2C2F583E}"/>
              </a:ext>
            </a:extLst>
          </p:cNvPr>
          <p:cNvPicPr>
            <a:picLocks noChangeAspect="1"/>
          </p:cNvPicPr>
          <p:nvPr/>
        </p:nvPicPr>
        <p:blipFill>
          <a:blip r:embed="rId2"/>
          <a:stretch>
            <a:fillRect/>
          </a:stretch>
        </p:blipFill>
        <p:spPr>
          <a:xfrm>
            <a:off x="854591" y="958376"/>
            <a:ext cx="7200900" cy="2466975"/>
          </a:xfrm>
          <a:prstGeom prst="rect">
            <a:avLst/>
          </a:prstGeom>
        </p:spPr>
      </p:pic>
      <p:sp>
        <p:nvSpPr>
          <p:cNvPr id="7" name="Rectangle 6">
            <a:extLst>
              <a:ext uri="{FF2B5EF4-FFF2-40B4-BE49-F238E27FC236}">
                <a16:creationId xmlns:a16="http://schemas.microsoft.com/office/drawing/2014/main" id="{6342C0D7-89D1-4960-ADDC-25138E8180E2}"/>
              </a:ext>
            </a:extLst>
          </p:cNvPr>
          <p:cNvSpPr/>
          <p:nvPr/>
        </p:nvSpPr>
        <p:spPr>
          <a:xfrm>
            <a:off x="854590" y="3675245"/>
            <a:ext cx="6492507" cy="307777"/>
          </a:xfrm>
          <a:prstGeom prst="rect">
            <a:avLst/>
          </a:prstGeom>
        </p:spPr>
        <p:txBody>
          <a:bodyPr wrap="square">
            <a:spAutoFit/>
          </a:bodyPr>
          <a:lstStyle/>
          <a:p>
            <a:r>
              <a:rPr lang="zh-CN" altLang="en-US" sz="1400" dirty="0">
                <a:solidFill>
                  <a:schemeClr val="tx2"/>
                </a:solidFill>
                <a:latin typeface="微软雅黑" panose="020B0503020204020204" pitchFamily="34" charset="-122"/>
                <a:ea typeface="微软雅黑" panose="020B0503020204020204" pitchFamily="34" charset="-122"/>
              </a:rPr>
              <a:t>中继动作：一个</a:t>
            </a:r>
            <a:r>
              <a:rPr lang="en-US" altLang="zh-CN" sz="1400" dirty="0">
                <a:solidFill>
                  <a:schemeClr val="tx2"/>
                </a:solidFill>
                <a:latin typeface="微软雅黑" panose="020B0503020204020204" pitchFamily="34" charset="-122"/>
                <a:ea typeface="微软雅黑" panose="020B0503020204020204" pitchFamily="34" charset="-122"/>
              </a:rPr>
              <a:t>1</a:t>
            </a:r>
            <a:r>
              <a:rPr lang="zh-CN" altLang="en-US" sz="1400" dirty="0">
                <a:solidFill>
                  <a:schemeClr val="tx2"/>
                </a:solidFill>
                <a:latin typeface="微软雅黑" panose="020B0503020204020204" pitchFamily="34" charset="-122"/>
                <a:ea typeface="微软雅黑" panose="020B0503020204020204" pitchFamily="34" charset="-122"/>
              </a:rPr>
              <a:t>字节的字段，它保留供</a:t>
            </a:r>
            <a:r>
              <a:rPr lang="en-US" altLang="zh-CN" sz="1400" dirty="0">
                <a:solidFill>
                  <a:schemeClr val="tx2"/>
                </a:solidFill>
                <a:latin typeface="微软雅黑" panose="020B0503020204020204" pitchFamily="34" charset="-122"/>
                <a:ea typeface="微软雅黑" panose="020B0503020204020204" pitchFamily="34" charset="-122"/>
              </a:rPr>
              <a:t>IEEE 802.1</a:t>
            </a:r>
            <a:r>
              <a:rPr lang="zh-CN" altLang="en-US" sz="1400" dirty="0">
                <a:solidFill>
                  <a:schemeClr val="tx2"/>
                </a:solidFill>
                <a:latin typeface="微软雅黑" panose="020B0503020204020204" pitchFamily="34" charset="-122"/>
                <a:ea typeface="微软雅黑" panose="020B0503020204020204" pitchFamily="34" charset="-122"/>
              </a:rPr>
              <a:t>使用。</a:t>
            </a:r>
            <a:endParaRPr lang="en-US" sz="1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8414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altLang="zh-CN" sz="3600" dirty="0"/>
              <a:t>LMM/LMR</a:t>
            </a:r>
            <a:r>
              <a:rPr lang="zh-CN" altLang="en-US" sz="3600" dirty="0"/>
              <a:t>帧格式</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5" name="TextBox 4">
            <a:extLst>
              <a:ext uri="{FF2B5EF4-FFF2-40B4-BE49-F238E27FC236}">
                <a16:creationId xmlns:a16="http://schemas.microsoft.com/office/drawing/2014/main" id="{9108662E-B4FD-40FB-BA6B-5F06B3E7DEAF}"/>
              </a:ext>
            </a:extLst>
          </p:cNvPr>
          <p:cNvSpPr txBox="1"/>
          <p:nvPr/>
        </p:nvSpPr>
        <p:spPr>
          <a:xfrm>
            <a:off x="417600" y="3072810"/>
            <a:ext cx="3920484" cy="653238"/>
          </a:xfrm>
          <a:prstGeom prst="rect">
            <a:avLst/>
          </a:prstGeom>
          <a:noFill/>
        </p:spPr>
        <p:txBody>
          <a:bodyPr wrap="square" lIns="72000" tIns="72000" rIns="72000" bIns="72000" rtlCol="0">
            <a:spAutoFit/>
          </a:bodyPr>
          <a:lstStyle/>
          <a:p>
            <a:pPr marL="285750" indent="-285750" defTabSz="360000">
              <a:spcAft>
                <a:spcPts val="600"/>
              </a:spcAft>
              <a:buFont typeface="Arial" panose="020B0604020202020204" pitchFamily="34" charset="0"/>
              <a:buChar char="•"/>
              <a:tabLst>
                <a:tab pos="360000" algn="l"/>
              </a:tabLst>
            </a:pPr>
            <a:r>
              <a:rPr lang="en-US" sz="1400" dirty="0">
                <a:solidFill>
                  <a:schemeClr val="tx2"/>
                </a:solidFill>
                <a:latin typeface="微软雅黑" panose="020B0503020204020204" pitchFamily="34" charset="-122"/>
                <a:ea typeface="微软雅黑" panose="020B0503020204020204" pitchFamily="34" charset="-122"/>
              </a:rPr>
              <a:t>LMM</a:t>
            </a:r>
            <a:r>
              <a:rPr lang="zh-CN" altLang="en-US" sz="1400" dirty="0">
                <a:solidFill>
                  <a:schemeClr val="tx2"/>
                </a:solidFill>
                <a:latin typeface="微软雅黑" panose="020B0503020204020204" pitchFamily="34" charset="-122"/>
                <a:ea typeface="微软雅黑" panose="020B0503020204020204" pitchFamily="34" charset="-122"/>
              </a:rPr>
              <a:t>的</a:t>
            </a:r>
            <a:r>
              <a:rPr lang="en-US" altLang="zh-CN" sz="1400" dirty="0" err="1">
                <a:solidFill>
                  <a:schemeClr val="tx2"/>
                </a:solidFill>
                <a:latin typeface="微软雅黑" panose="020B0503020204020204" pitchFamily="34" charset="-122"/>
                <a:ea typeface="微软雅黑" panose="020B0503020204020204" pitchFamily="34" charset="-122"/>
              </a:rPr>
              <a:t>OpCode</a:t>
            </a:r>
            <a:r>
              <a:rPr lang="zh-CN" altLang="en-US" sz="1400" dirty="0">
                <a:solidFill>
                  <a:schemeClr val="tx2"/>
                </a:solidFill>
                <a:latin typeface="微软雅黑" panose="020B0503020204020204" pitchFamily="34" charset="-122"/>
                <a:ea typeface="微软雅黑" panose="020B0503020204020204" pitchFamily="34" charset="-122"/>
              </a:rPr>
              <a:t>为</a:t>
            </a:r>
            <a:r>
              <a:rPr lang="en-US" altLang="zh-CN" sz="1400" dirty="0">
                <a:solidFill>
                  <a:schemeClr val="tx2"/>
                </a:solidFill>
                <a:latin typeface="微软雅黑" panose="020B0503020204020204" pitchFamily="34" charset="-122"/>
                <a:ea typeface="微软雅黑" panose="020B0503020204020204" pitchFamily="34" charset="-122"/>
              </a:rPr>
              <a:t>43</a:t>
            </a:r>
          </a:p>
          <a:p>
            <a:pPr marL="285750" indent="-285750" defTabSz="360000">
              <a:spcAft>
                <a:spcPts val="600"/>
              </a:spcAft>
              <a:buFont typeface="Arial" panose="020B0604020202020204" pitchFamily="34" charset="0"/>
              <a:buChar char="•"/>
              <a:tabLst>
                <a:tab pos="360000" algn="l"/>
              </a:tabLst>
            </a:pPr>
            <a:r>
              <a:rPr lang="zh-CN" altLang="en-US" sz="1400" dirty="0">
                <a:solidFill>
                  <a:schemeClr val="tx2"/>
                </a:solidFill>
                <a:latin typeface="微软雅黑" panose="020B0503020204020204" pitchFamily="34" charset="-122"/>
                <a:ea typeface="微软雅黑" panose="020B0503020204020204" pitchFamily="34" charset="-122"/>
              </a:rPr>
              <a:t>其中</a:t>
            </a:r>
            <a:r>
              <a:rPr lang="en-US" altLang="zh-CN" sz="1400" dirty="0" err="1">
                <a:solidFill>
                  <a:schemeClr val="tx2"/>
                </a:solidFill>
                <a:latin typeface="微软雅黑" panose="020B0503020204020204" pitchFamily="34" charset="-122"/>
                <a:ea typeface="微软雅黑" panose="020B0503020204020204" pitchFamily="34" charset="-122"/>
              </a:rPr>
              <a:t>RxFcf</a:t>
            </a:r>
            <a:r>
              <a:rPr lang="zh-CN" altLang="en-US" sz="1400" dirty="0">
                <a:solidFill>
                  <a:schemeClr val="tx2"/>
                </a:solidFill>
                <a:latin typeface="微软雅黑" panose="020B0503020204020204" pitchFamily="34" charset="-122"/>
                <a:ea typeface="微软雅黑" panose="020B0503020204020204" pitchFamily="34" charset="-122"/>
              </a:rPr>
              <a:t>和</a:t>
            </a:r>
            <a:r>
              <a:rPr lang="en-US" altLang="zh-CN" sz="1400" dirty="0" err="1">
                <a:solidFill>
                  <a:schemeClr val="tx2"/>
                </a:solidFill>
                <a:latin typeface="微软雅黑" panose="020B0503020204020204" pitchFamily="34" charset="-122"/>
                <a:ea typeface="微软雅黑" panose="020B0503020204020204" pitchFamily="34" charset="-122"/>
              </a:rPr>
              <a:t>TxFcb</a:t>
            </a:r>
            <a:r>
              <a:rPr lang="zh-CN" altLang="en-US" sz="1400" dirty="0">
                <a:solidFill>
                  <a:schemeClr val="tx2"/>
                </a:solidFill>
                <a:latin typeface="微软雅黑" panose="020B0503020204020204" pitchFamily="34" charset="-122"/>
                <a:ea typeface="微软雅黑" panose="020B0503020204020204" pitchFamily="34" charset="-122"/>
              </a:rPr>
              <a:t>在</a:t>
            </a:r>
            <a:r>
              <a:rPr lang="en-US" altLang="zh-CN" sz="1400" dirty="0">
                <a:solidFill>
                  <a:schemeClr val="tx2"/>
                </a:solidFill>
                <a:latin typeface="微软雅黑" panose="020B0503020204020204" pitchFamily="34" charset="-122"/>
                <a:ea typeface="微软雅黑" panose="020B0503020204020204" pitchFamily="34" charset="-122"/>
              </a:rPr>
              <a:t>LMM</a:t>
            </a:r>
            <a:r>
              <a:rPr lang="zh-CN" altLang="en-US" sz="1400" dirty="0">
                <a:solidFill>
                  <a:schemeClr val="tx2"/>
                </a:solidFill>
                <a:latin typeface="微软雅黑" panose="020B0503020204020204" pitchFamily="34" charset="-122"/>
                <a:ea typeface="微软雅黑" panose="020B0503020204020204" pitchFamily="34" charset="-122"/>
              </a:rPr>
              <a:t>中保留不用</a:t>
            </a:r>
            <a:endParaRPr lang="en-US" altLang="zh-CN" sz="1400" dirty="0">
              <a:solidFill>
                <a:schemeClr val="tx2"/>
              </a:solidFill>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395480B1-A3C3-4DE4-AB01-3A0362C34638}"/>
              </a:ext>
            </a:extLst>
          </p:cNvPr>
          <p:cNvPicPr>
            <a:picLocks noChangeAspect="1"/>
          </p:cNvPicPr>
          <p:nvPr/>
        </p:nvPicPr>
        <p:blipFill>
          <a:blip r:embed="rId2"/>
          <a:stretch>
            <a:fillRect/>
          </a:stretch>
        </p:blipFill>
        <p:spPr>
          <a:xfrm>
            <a:off x="417600" y="941984"/>
            <a:ext cx="6172200" cy="1714500"/>
          </a:xfrm>
          <a:prstGeom prst="rect">
            <a:avLst/>
          </a:prstGeom>
        </p:spPr>
      </p:pic>
    </p:spTree>
    <p:extLst>
      <p:ext uri="{BB962C8B-B14F-4D97-AF65-F5344CB8AC3E}">
        <p14:creationId xmlns:p14="http://schemas.microsoft.com/office/powerpoint/2010/main" val="101329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altLang="zh-CN" sz="3600" dirty="0"/>
              <a:t>LMM/LMR</a:t>
            </a:r>
            <a:r>
              <a:rPr lang="zh-CN" altLang="en-US" sz="3600" dirty="0"/>
              <a:t>帧格式</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5" name="TextBox 4">
            <a:extLst>
              <a:ext uri="{FF2B5EF4-FFF2-40B4-BE49-F238E27FC236}">
                <a16:creationId xmlns:a16="http://schemas.microsoft.com/office/drawing/2014/main" id="{9108662E-B4FD-40FB-BA6B-5F06B3E7DEAF}"/>
              </a:ext>
            </a:extLst>
          </p:cNvPr>
          <p:cNvSpPr txBox="1"/>
          <p:nvPr/>
        </p:nvSpPr>
        <p:spPr>
          <a:xfrm>
            <a:off x="417600" y="3072810"/>
            <a:ext cx="3920484" cy="653238"/>
          </a:xfrm>
          <a:prstGeom prst="rect">
            <a:avLst/>
          </a:prstGeom>
          <a:noFill/>
        </p:spPr>
        <p:txBody>
          <a:bodyPr wrap="square" lIns="72000" tIns="72000" rIns="72000" bIns="72000" rtlCol="0">
            <a:spAutoFit/>
          </a:bodyPr>
          <a:lstStyle/>
          <a:p>
            <a:pPr marL="285750" indent="-285750" defTabSz="360000">
              <a:spcAft>
                <a:spcPts val="600"/>
              </a:spcAft>
              <a:buFont typeface="Arial" panose="020B0604020202020204" pitchFamily="34" charset="0"/>
              <a:buChar char="•"/>
              <a:tabLst>
                <a:tab pos="360000" algn="l"/>
              </a:tabLst>
            </a:pPr>
            <a:r>
              <a:rPr lang="en-US" sz="1400" dirty="0">
                <a:solidFill>
                  <a:schemeClr val="tx2"/>
                </a:solidFill>
                <a:latin typeface="微软雅黑" panose="020B0503020204020204" pitchFamily="34" charset="-122"/>
                <a:ea typeface="微软雅黑" panose="020B0503020204020204" pitchFamily="34" charset="-122"/>
              </a:rPr>
              <a:t>LMM</a:t>
            </a:r>
            <a:r>
              <a:rPr lang="zh-CN" altLang="en-US" sz="1400" dirty="0">
                <a:solidFill>
                  <a:schemeClr val="tx2"/>
                </a:solidFill>
                <a:latin typeface="微软雅黑" panose="020B0503020204020204" pitchFamily="34" charset="-122"/>
                <a:ea typeface="微软雅黑" panose="020B0503020204020204" pitchFamily="34" charset="-122"/>
              </a:rPr>
              <a:t>的</a:t>
            </a:r>
            <a:r>
              <a:rPr lang="en-US" altLang="zh-CN" sz="1400" dirty="0" err="1">
                <a:solidFill>
                  <a:schemeClr val="tx2"/>
                </a:solidFill>
                <a:latin typeface="微软雅黑" panose="020B0503020204020204" pitchFamily="34" charset="-122"/>
                <a:ea typeface="微软雅黑" panose="020B0503020204020204" pitchFamily="34" charset="-122"/>
              </a:rPr>
              <a:t>OpCode</a:t>
            </a:r>
            <a:r>
              <a:rPr lang="zh-CN" altLang="en-US" sz="1400" dirty="0">
                <a:solidFill>
                  <a:schemeClr val="tx2"/>
                </a:solidFill>
                <a:latin typeface="微软雅黑" panose="020B0503020204020204" pitchFamily="34" charset="-122"/>
                <a:ea typeface="微软雅黑" panose="020B0503020204020204" pitchFamily="34" charset="-122"/>
              </a:rPr>
              <a:t>为</a:t>
            </a:r>
            <a:r>
              <a:rPr lang="en-US" altLang="zh-CN" sz="1400" dirty="0">
                <a:solidFill>
                  <a:schemeClr val="tx2"/>
                </a:solidFill>
                <a:latin typeface="微软雅黑" panose="020B0503020204020204" pitchFamily="34" charset="-122"/>
                <a:ea typeface="微软雅黑" panose="020B0503020204020204" pitchFamily="34" charset="-122"/>
              </a:rPr>
              <a:t>43</a:t>
            </a:r>
          </a:p>
          <a:p>
            <a:pPr marL="285750" indent="-285750" defTabSz="360000">
              <a:spcAft>
                <a:spcPts val="600"/>
              </a:spcAft>
              <a:buFont typeface="Arial" panose="020B0604020202020204" pitchFamily="34" charset="0"/>
              <a:buChar char="•"/>
              <a:tabLst>
                <a:tab pos="360000" algn="l"/>
              </a:tabLst>
            </a:pPr>
            <a:r>
              <a:rPr lang="zh-CN" altLang="en-US" sz="1400" dirty="0">
                <a:solidFill>
                  <a:schemeClr val="tx2"/>
                </a:solidFill>
                <a:latin typeface="微软雅黑" panose="020B0503020204020204" pitchFamily="34" charset="-122"/>
                <a:ea typeface="微软雅黑" panose="020B0503020204020204" pitchFamily="34" charset="-122"/>
              </a:rPr>
              <a:t>其中</a:t>
            </a:r>
            <a:r>
              <a:rPr lang="en-US" altLang="zh-CN" sz="1400" dirty="0" err="1">
                <a:solidFill>
                  <a:schemeClr val="tx2"/>
                </a:solidFill>
                <a:latin typeface="微软雅黑" panose="020B0503020204020204" pitchFamily="34" charset="-122"/>
                <a:ea typeface="微软雅黑" panose="020B0503020204020204" pitchFamily="34" charset="-122"/>
              </a:rPr>
              <a:t>RxFcf</a:t>
            </a:r>
            <a:r>
              <a:rPr lang="zh-CN" altLang="en-US" sz="1400" dirty="0">
                <a:solidFill>
                  <a:schemeClr val="tx2"/>
                </a:solidFill>
                <a:latin typeface="微软雅黑" panose="020B0503020204020204" pitchFamily="34" charset="-122"/>
                <a:ea typeface="微软雅黑" panose="020B0503020204020204" pitchFamily="34" charset="-122"/>
              </a:rPr>
              <a:t>和</a:t>
            </a:r>
            <a:r>
              <a:rPr lang="en-US" altLang="zh-CN" sz="1400" dirty="0" err="1">
                <a:solidFill>
                  <a:schemeClr val="tx2"/>
                </a:solidFill>
                <a:latin typeface="微软雅黑" panose="020B0503020204020204" pitchFamily="34" charset="-122"/>
                <a:ea typeface="微软雅黑" panose="020B0503020204020204" pitchFamily="34" charset="-122"/>
              </a:rPr>
              <a:t>TxFcb</a:t>
            </a:r>
            <a:r>
              <a:rPr lang="zh-CN" altLang="en-US" sz="1400" dirty="0">
                <a:solidFill>
                  <a:schemeClr val="tx2"/>
                </a:solidFill>
                <a:latin typeface="微软雅黑" panose="020B0503020204020204" pitchFamily="34" charset="-122"/>
                <a:ea typeface="微软雅黑" panose="020B0503020204020204" pitchFamily="34" charset="-122"/>
              </a:rPr>
              <a:t>在</a:t>
            </a:r>
            <a:r>
              <a:rPr lang="en-US" altLang="zh-CN" sz="1400" dirty="0">
                <a:solidFill>
                  <a:schemeClr val="tx2"/>
                </a:solidFill>
                <a:latin typeface="微软雅黑" panose="020B0503020204020204" pitchFamily="34" charset="-122"/>
                <a:ea typeface="微软雅黑" panose="020B0503020204020204" pitchFamily="34" charset="-122"/>
              </a:rPr>
              <a:t>LMM</a:t>
            </a:r>
            <a:r>
              <a:rPr lang="zh-CN" altLang="en-US" sz="1400" dirty="0">
                <a:solidFill>
                  <a:schemeClr val="tx2"/>
                </a:solidFill>
                <a:latin typeface="微软雅黑" panose="020B0503020204020204" pitchFamily="34" charset="-122"/>
                <a:ea typeface="微软雅黑" panose="020B0503020204020204" pitchFamily="34" charset="-122"/>
              </a:rPr>
              <a:t>中保留不用</a:t>
            </a:r>
            <a:endParaRPr lang="en-US" altLang="zh-CN" sz="1400" dirty="0">
              <a:solidFill>
                <a:schemeClr val="tx2"/>
              </a:solidFill>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395480B1-A3C3-4DE4-AB01-3A0362C34638}"/>
              </a:ext>
            </a:extLst>
          </p:cNvPr>
          <p:cNvPicPr>
            <a:picLocks noChangeAspect="1"/>
          </p:cNvPicPr>
          <p:nvPr/>
        </p:nvPicPr>
        <p:blipFill>
          <a:blip r:embed="rId2"/>
          <a:stretch>
            <a:fillRect/>
          </a:stretch>
        </p:blipFill>
        <p:spPr>
          <a:xfrm>
            <a:off x="417600" y="941984"/>
            <a:ext cx="6172200" cy="1714500"/>
          </a:xfrm>
          <a:prstGeom prst="rect">
            <a:avLst/>
          </a:prstGeom>
        </p:spPr>
      </p:pic>
    </p:spTree>
    <p:extLst>
      <p:ext uri="{BB962C8B-B14F-4D97-AF65-F5344CB8AC3E}">
        <p14:creationId xmlns:p14="http://schemas.microsoft.com/office/powerpoint/2010/main" val="1520832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altLang="zh-CN" sz="3600" dirty="0"/>
              <a:t>1DM</a:t>
            </a:r>
            <a:r>
              <a:rPr lang="zh-CN" altLang="en-US" sz="3600" dirty="0"/>
              <a:t>帧格式</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pic>
        <p:nvPicPr>
          <p:cNvPr id="2" name="Picture 1">
            <a:extLst>
              <a:ext uri="{FF2B5EF4-FFF2-40B4-BE49-F238E27FC236}">
                <a16:creationId xmlns:a16="http://schemas.microsoft.com/office/drawing/2014/main" id="{C1DFFF5A-816D-446E-BE49-64C3622C1C6B}"/>
              </a:ext>
            </a:extLst>
          </p:cNvPr>
          <p:cNvPicPr>
            <a:picLocks noChangeAspect="1"/>
          </p:cNvPicPr>
          <p:nvPr/>
        </p:nvPicPr>
        <p:blipFill>
          <a:blip r:embed="rId2"/>
          <a:stretch>
            <a:fillRect/>
          </a:stretch>
        </p:blipFill>
        <p:spPr>
          <a:xfrm>
            <a:off x="615803" y="939210"/>
            <a:ext cx="6603704" cy="2031909"/>
          </a:xfrm>
          <a:prstGeom prst="rect">
            <a:avLst/>
          </a:prstGeom>
        </p:spPr>
      </p:pic>
    </p:spTree>
    <p:extLst>
      <p:ext uri="{BB962C8B-B14F-4D97-AF65-F5344CB8AC3E}">
        <p14:creationId xmlns:p14="http://schemas.microsoft.com/office/powerpoint/2010/main" val="1909676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174470"/>
            <a:ext cx="8308800" cy="534012"/>
          </a:xfrm>
        </p:spPr>
        <p:txBody>
          <a:bodyPr/>
          <a:lstStyle/>
          <a:p>
            <a:r>
              <a:rPr lang="en-US" altLang="zh-CN" sz="3600" dirty="0"/>
              <a:t>DMM</a:t>
            </a:r>
            <a:r>
              <a:rPr lang="zh-CN" altLang="en-US" sz="3600" dirty="0"/>
              <a:t>帧格式</a:t>
            </a:r>
            <a:endParaRPr lang="en-US" sz="3600"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pic>
        <p:nvPicPr>
          <p:cNvPr id="5" name="Picture 4">
            <a:extLst>
              <a:ext uri="{FF2B5EF4-FFF2-40B4-BE49-F238E27FC236}">
                <a16:creationId xmlns:a16="http://schemas.microsoft.com/office/drawing/2014/main" id="{2D433E97-0EF7-4CA2-8102-1C6FC1AA6DF5}"/>
              </a:ext>
            </a:extLst>
          </p:cNvPr>
          <p:cNvPicPr>
            <a:picLocks noChangeAspect="1"/>
          </p:cNvPicPr>
          <p:nvPr/>
        </p:nvPicPr>
        <p:blipFill>
          <a:blip r:embed="rId2"/>
          <a:stretch>
            <a:fillRect/>
          </a:stretch>
        </p:blipFill>
        <p:spPr>
          <a:xfrm>
            <a:off x="417600" y="708482"/>
            <a:ext cx="6285061" cy="2839790"/>
          </a:xfrm>
          <a:prstGeom prst="rect">
            <a:avLst/>
          </a:prstGeom>
        </p:spPr>
      </p:pic>
      <p:sp>
        <p:nvSpPr>
          <p:cNvPr id="6" name="TextBox 5">
            <a:extLst>
              <a:ext uri="{FF2B5EF4-FFF2-40B4-BE49-F238E27FC236}">
                <a16:creationId xmlns:a16="http://schemas.microsoft.com/office/drawing/2014/main" id="{B06FA397-3277-490D-ABA6-5FCADA4E463A}"/>
              </a:ext>
            </a:extLst>
          </p:cNvPr>
          <p:cNvSpPr txBox="1"/>
          <p:nvPr/>
        </p:nvSpPr>
        <p:spPr>
          <a:xfrm>
            <a:off x="552893" y="3785191"/>
            <a:ext cx="5932967" cy="653238"/>
          </a:xfrm>
          <a:prstGeom prst="rect">
            <a:avLst/>
          </a:prstGeom>
          <a:noFill/>
        </p:spPr>
        <p:txBody>
          <a:bodyPr wrap="square" lIns="72000" tIns="72000" rIns="72000" bIns="72000" rtlCol="0">
            <a:spAutoFit/>
          </a:bodyPr>
          <a:lstStyle/>
          <a:p>
            <a:pPr marL="285750" indent="-285750" defTabSz="360000">
              <a:spcAft>
                <a:spcPts val="600"/>
              </a:spcAft>
              <a:buFont typeface="Arial" panose="020B0604020202020204" pitchFamily="34" charset="0"/>
              <a:buChar char="•"/>
              <a:tabLst>
                <a:tab pos="360000" algn="l"/>
              </a:tabLst>
            </a:pPr>
            <a:r>
              <a:rPr lang="en-US" sz="1400" dirty="0">
                <a:solidFill>
                  <a:schemeClr val="tx2"/>
                </a:solidFill>
                <a:latin typeface="微软雅黑" panose="020B0503020204020204" pitchFamily="34" charset="-122"/>
                <a:ea typeface="微软雅黑" panose="020B0503020204020204" pitchFamily="34" charset="-122"/>
              </a:rPr>
              <a:t>DMM</a:t>
            </a:r>
            <a:r>
              <a:rPr lang="zh-CN" altLang="en-US" sz="1400" dirty="0">
                <a:solidFill>
                  <a:schemeClr val="tx2"/>
                </a:solidFill>
                <a:latin typeface="微软雅黑" panose="020B0503020204020204" pitchFamily="34" charset="-122"/>
                <a:ea typeface="微软雅黑" panose="020B0503020204020204" pitchFamily="34" charset="-122"/>
              </a:rPr>
              <a:t>帧的</a:t>
            </a:r>
            <a:r>
              <a:rPr lang="en-US" altLang="zh-CN" sz="1400" dirty="0" err="1">
                <a:solidFill>
                  <a:schemeClr val="tx2"/>
                </a:solidFill>
                <a:latin typeface="微软雅黑" panose="020B0503020204020204" pitchFamily="34" charset="-122"/>
                <a:ea typeface="微软雅黑" panose="020B0503020204020204" pitchFamily="34" charset="-122"/>
              </a:rPr>
              <a:t>OpCode</a:t>
            </a:r>
            <a:r>
              <a:rPr lang="zh-CN" altLang="en-US" sz="1400" dirty="0">
                <a:solidFill>
                  <a:schemeClr val="tx2"/>
                </a:solidFill>
                <a:latin typeface="微软雅黑" panose="020B0503020204020204" pitchFamily="34" charset="-122"/>
                <a:ea typeface="微软雅黑" panose="020B0503020204020204" pitchFamily="34" charset="-122"/>
              </a:rPr>
              <a:t>为</a:t>
            </a:r>
            <a:r>
              <a:rPr lang="en-US" altLang="zh-CN" sz="1400" dirty="0">
                <a:solidFill>
                  <a:schemeClr val="tx2"/>
                </a:solidFill>
                <a:latin typeface="微软雅黑" panose="020B0503020204020204" pitchFamily="34" charset="-122"/>
                <a:ea typeface="微软雅黑" panose="020B0503020204020204" pitchFamily="34" charset="-122"/>
              </a:rPr>
              <a:t>47</a:t>
            </a:r>
          </a:p>
          <a:p>
            <a:pPr marL="285750" indent="-285750" defTabSz="360000">
              <a:spcAft>
                <a:spcPts val="600"/>
              </a:spcAft>
              <a:buFont typeface="Arial" panose="020B0604020202020204" pitchFamily="34" charset="0"/>
              <a:buChar char="•"/>
              <a:tabLst>
                <a:tab pos="360000" algn="l"/>
              </a:tabLst>
            </a:pPr>
            <a:r>
              <a:rPr lang="en-US" altLang="zh-CN" sz="1400" dirty="0">
                <a:solidFill>
                  <a:schemeClr val="tx2"/>
                </a:solidFill>
                <a:latin typeface="微软雅黑" panose="020B0503020204020204" pitchFamily="34" charset="-122"/>
                <a:ea typeface="微软雅黑" panose="020B0503020204020204" pitchFamily="34" charset="-122"/>
              </a:rPr>
              <a:t>DMM</a:t>
            </a:r>
            <a:r>
              <a:rPr lang="zh-CN" altLang="en-US" sz="1400" dirty="0">
                <a:solidFill>
                  <a:schemeClr val="tx2"/>
                </a:solidFill>
                <a:latin typeface="微软雅黑" panose="020B0503020204020204" pitchFamily="34" charset="-122"/>
                <a:ea typeface="微软雅黑" panose="020B0503020204020204" pitchFamily="34" charset="-122"/>
              </a:rPr>
              <a:t>帧中</a:t>
            </a:r>
            <a:r>
              <a:rPr lang="en-US" altLang="zh-CN" sz="1400" dirty="0" err="1">
                <a:solidFill>
                  <a:schemeClr val="tx2"/>
                </a:solidFill>
                <a:latin typeface="微软雅黑" panose="020B0503020204020204" pitchFamily="34" charset="-122"/>
                <a:ea typeface="微软雅黑" panose="020B0503020204020204" pitchFamily="34" charset="-122"/>
              </a:rPr>
              <a:t>RxTimeStampf</a:t>
            </a:r>
            <a:r>
              <a:rPr lang="zh-CN" altLang="en-US" sz="1400" dirty="0">
                <a:solidFill>
                  <a:schemeClr val="tx2"/>
                </a:solidFill>
                <a:latin typeface="微软雅黑" panose="020B0503020204020204" pitchFamily="34" charset="-122"/>
                <a:ea typeface="微软雅黑" panose="020B0503020204020204" pitchFamily="34" charset="-122"/>
              </a:rPr>
              <a:t>和</a:t>
            </a:r>
            <a:r>
              <a:rPr lang="en-US" altLang="zh-CN" sz="1400" dirty="0" err="1">
                <a:solidFill>
                  <a:schemeClr val="tx2"/>
                </a:solidFill>
                <a:latin typeface="微软雅黑" panose="020B0503020204020204" pitchFamily="34" charset="-122"/>
                <a:ea typeface="微软雅黑" panose="020B0503020204020204" pitchFamily="34" charset="-122"/>
              </a:rPr>
              <a:t>TxTimeStampb</a:t>
            </a:r>
            <a:r>
              <a:rPr lang="zh-CN" altLang="en-US" sz="1400" dirty="0">
                <a:solidFill>
                  <a:schemeClr val="tx2"/>
                </a:solidFill>
                <a:latin typeface="微软雅黑" panose="020B0503020204020204" pitchFamily="34" charset="-122"/>
                <a:ea typeface="微软雅黑" panose="020B0503020204020204" pitchFamily="34" charset="-122"/>
              </a:rPr>
              <a:t>保留</a:t>
            </a:r>
            <a:endParaRPr lang="en-US" sz="1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2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 </a:t>
            </a:r>
          </a:p>
        </p:txBody>
      </p:sp>
      <p:sp>
        <p:nvSpPr>
          <p:cNvPr id="3" name="Text Placeholder 2"/>
          <p:cNvSpPr>
            <a:spLocks noGrp="1"/>
          </p:cNvSpPr>
          <p:nvPr>
            <p:ph type="body" sz="quarter" idx="11"/>
          </p:nvPr>
        </p:nvSpPr>
        <p:spPr>
          <a:xfrm>
            <a:off x="417600" y="280800"/>
            <a:ext cx="8308800" cy="534012"/>
          </a:xfrm>
        </p:spPr>
        <p:txBody>
          <a:bodyPr/>
          <a:lstStyle/>
          <a:p>
            <a:r>
              <a:rPr lang="zh-CN" altLang="en-US" sz="3600" dirty="0"/>
              <a:t>维护实体（</a:t>
            </a:r>
            <a:r>
              <a:rPr lang="en-US" altLang="zh-CN" sz="3600" dirty="0"/>
              <a:t>ME</a:t>
            </a:r>
            <a:r>
              <a:rPr lang="zh-CN" altLang="en-US" sz="3600" dirty="0"/>
              <a:t>）</a:t>
            </a:r>
            <a:r>
              <a:rPr lang="en-US" altLang="zh-CN" sz="3600" dirty="0"/>
              <a:t>-2</a:t>
            </a:r>
            <a:endParaRPr lang="en-US" sz="3600" dirty="0"/>
          </a:p>
        </p:txBody>
      </p:sp>
      <p:sp>
        <p:nvSpPr>
          <p:cNvPr id="5" name="Text Placeholder 4"/>
          <p:cNvSpPr>
            <a:spLocks noGrp="1"/>
          </p:cNvSpPr>
          <p:nvPr>
            <p:ph type="body" sz="quarter" idx="12"/>
          </p:nvPr>
        </p:nvSpPr>
        <p:spPr>
          <a:xfrm>
            <a:off x="417600" y="1080000"/>
            <a:ext cx="8308800" cy="334130"/>
          </a:xfrm>
        </p:spPr>
        <p:txBody>
          <a:bodyPr/>
          <a:lstStyle/>
          <a:p>
            <a:pPr lvl="0"/>
            <a:r>
              <a:rPr lang="en-US" altLang="zh-CN" dirty="0"/>
              <a:t>ITU-T G.8010/Y.1306 </a:t>
            </a:r>
            <a:r>
              <a:rPr lang="zh-CN" altLang="en-US" dirty="0"/>
              <a:t>和</a:t>
            </a:r>
            <a:r>
              <a:rPr lang="en-US" altLang="zh-CN" dirty="0"/>
              <a:t>Y.1730</a:t>
            </a:r>
            <a:r>
              <a:rPr lang="zh-CN" altLang="en-US" dirty="0"/>
              <a:t>建议书中所定义的</a:t>
            </a:r>
            <a:r>
              <a:rPr lang="en-US" altLang="zh-CN" dirty="0"/>
              <a:t>ME</a:t>
            </a:r>
            <a:r>
              <a:rPr lang="zh-CN" altLang="en-US" dirty="0"/>
              <a:t>之间的映射关系如表所示</a:t>
            </a:r>
            <a:endParaRPr lang="en-US" sz="1000" dirty="0">
              <a:latin typeface="Nokia Pure Text Light" panose="020B0403020202020204" pitchFamily="34" charset="0"/>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graphicFrame>
        <p:nvGraphicFramePr>
          <p:cNvPr id="8" name="Table 7">
            <a:extLst>
              <a:ext uri="{FF2B5EF4-FFF2-40B4-BE49-F238E27FC236}">
                <a16:creationId xmlns:a16="http://schemas.microsoft.com/office/drawing/2014/main" id="{0AA637A5-45C6-4327-A82A-92B2523394FA}"/>
              </a:ext>
            </a:extLst>
          </p:cNvPr>
          <p:cNvGraphicFramePr>
            <a:graphicFrameLocks noGrp="1"/>
          </p:cNvGraphicFramePr>
          <p:nvPr>
            <p:extLst>
              <p:ext uri="{D42A27DB-BD31-4B8C-83A1-F6EECF244321}">
                <p14:modId xmlns:p14="http://schemas.microsoft.com/office/powerpoint/2010/main" val="3343340498"/>
              </p:ext>
            </p:extLst>
          </p:nvPr>
        </p:nvGraphicFramePr>
        <p:xfrm>
          <a:off x="733645" y="1594130"/>
          <a:ext cx="7708605" cy="2621280"/>
        </p:xfrm>
        <a:graphic>
          <a:graphicData uri="http://schemas.openxmlformats.org/drawingml/2006/table">
            <a:tbl>
              <a:tblPr firstRow="1" bandRow="1">
                <a:tableStyleId>{BC89EF96-8CEA-46FF-86C4-4CE0E7609802}</a:tableStyleId>
              </a:tblPr>
              <a:tblGrid>
                <a:gridCol w="2743202">
                  <a:extLst>
                    <a:ext uri="{9D8B030D-6E8A-4147-A177-3AD203B41FA5}">
                      <a16:colId xmlns:a16="http://schemas.microsoft.com/office/drawing/2014/main" val="3851494722"/>
                    </a:ext>
                  </a:extLst>
                </a:gridCol>
                <a:gridCol w="4965403">
                  <a:extLst>
                    <a:ext uri="{9D8B030D-6E8A-4147-A177-3AD203B41FA5}">
                      <a16:colId xmlns:a16="http://schemas.microsoft.com/office/drawing/2014/main" val="2224432081"/>
                    </a:ext>
                  </a:extLst>
                </a:gridCol>
              </a:tblGrid>
              <a:tr h="370840">
                <a:tc>
                  <a:txBody>
                    <a:bodyPr/>
                    <a:lstStyle/>
                    <a:p>
                      <a:pPr algn="ctr"/>
                      <a:r>
                        <a:rPr lang="en-US" sz="2000" b="1" i="0" u="none" strike="noStrike" kern="1200" baseline="0" dirty="0">
                          <a:solidFill>
                            <a:schemeClr val="tx2"/>
                          </a:solidFill>
                          <a:latin typeface="Times New Roman" panose="02020603050405020304" pitchFamily="18" charset="0"/>
                          <a:ea typeface="+mn-ea"/>
                          <a:cs typeface="Times New Roman" panose="02020603050405020304" pitchFamily="18" charset="0"/>
                        </a:rPr>
                        <a:t>G.8010/Y.1306 ME</a:t>
                      </a:r>
                      <a:endParaRPr lang="en-US" sz="20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r>
                        <a:rPr lang="en-US" sz="2000" b="1" i="0" u="none" strike="noStrike" kern="1200" baseline="0" dirty="0">
                          <a:solidFill>
                            <a:schemeClr val="tx2"/>
                          </a:solidFill>
                          <a:latin typeface="Times New Roman" panose="02020603050405020304" pitchFamily="18" charset="0"/>
                          <a:ea typeface="+mn-ea"/>
                          <a:cs typeface="Times New Roman" panose="02020603050405020304" pitchFamily="18" charset="0"/>
                        </a:rPr>
                        <a:t>Y.1730 ME</a:t>
                      </a:r>
                      <a:endParaRPr lang="en-US" sz="2000" b="1"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2483322"/>
                  </a:ext>
                </a:extLst>
              </a:tr>
              <a:tr h="370840">
                <a:tc>
                  <a:txBody>
                    <a:bodyPr/>
                    <a:lstStyle/>
                    <a:p>
                      <a:pPr algn="l"/>
                      <a:r>
                        <a:rPr lang="fi-FI"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UNI_C 到 UNI-C ME</a:t>
                      </a:r>
                      <a:endParaRPr lang="en-US" sz="16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l"/>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UNI-UNI（</a:t>
                      </a:r>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客户）</a:t>
                      </a:r>
                      <a:endPar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0346426"/>
                  </a:ext>
                </a:extLst>
              </a:tr>
              <a:tr h="370840">
                <a:tc>
                  <a:txBody>
                    <a:bodyPr/>
                    <a:lstStyle/>
                    <a:p>
                      <a:pPr algn="l"/>
                      <a:r>
                        <a:rPr lang="fi-FI"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UNI_N 到 UNI_N ME</a:t>
                      </a:r>
                      <a:endPar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endParaRPr>
                    </a:p>
                  </a:txBody>
                  <a:tcPr/>
                </a:tc>
                <a:tc>
                  <a:txBody>
                    <a:bodyPr/>
                    <a:lstStyle/>
                    <a:p>
                      <a:pPr algn="l"/>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UNI-UNI（</a:t>
                      </a:r>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提供商）</a:t>
                      </a:r>
                      <a:endPar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68293921"/>
                  </a:ext>
                </a:extLst>
              </a:tr>
              <a:tr h="370840">
                <a:tc>
                  <a:txBody>
                    <a:bodyPr/>
                    <a:lstStyle/>
                    <a:p>
                      <a:pPr algn="l"/>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域内 </a:t>
                      </a:r>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ME</a:t>
                      </a:r>
                    </a:p>
                  </a:txBody>
                  <a:tcPr/>
                </a:tc>
                <a:tc>
                  <a:txBody>
                    <a:bodyPr/>
                    <a:lstStyle/>
                    <a:p>
                      <a:pPr algn="l"/>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提供商内部的网段（</a:t>
                      </a:r>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PE-PE）</a:t>
                      </a:r>
                    </a:p>
                  </a:txBody>
                  <a:tcPr/>
                </a:tc>
                <a:extLst>
                  <a:ext uri="{0D108BD9-81ED-4DB2-BD59-A6C34878D82A}">
                    <a16:rowId xmlns:a16="http://schemas.microsoft.com/office/drawing/2014/main" val="3131979441"/>
                  </a:ext>
                </a:extLst>
              </a:tr>
              <a:tr h="370840">
                <a:tc>
                  <a:txBody>
                    <a:bodyPr/>
                    <a:lstStyle/>
                    <a:p>
                      <a:pPr algn="l"/>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域间 </a:t>
                      </a:r>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ME</a:t>
                      </a:r>
                    </a:p>
                  </a:txBody>
                  <a:tcPr/>
                </a:tc>
                <a:tc>
                  <a:txBody>
                    <a:bodyPr/>
                    <a:lstStyle/>
                    <a:p>
                      <a:pPr algn="l"/>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提供商之间的网段（</a:t>
                      </a:r>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PE-PE）（</a:t>
                      </a:r>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提供商到提供商）</a:t>
                      </a:r>
                      <a:endPar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246415254"/>
                  </a:ext>
                </a:extLst>
              </a:tr>
              <a:tr h="370840">
                <a:tc>
                  <a:txBody>
                    <a:bodyPr/>
                    <a:lstStyle/>
                    <a:p>
                      <a:pPr algn="l"/>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接入链路 </a:t>
                      </a:r>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ME</a:t>
                      </a:r>
                    </a:p>
                  </a:txBody>
                  <a:tcPr/>
                </a:tc>
                <a:tc>
                  <a:txBody>
                    <a:bodyPr/>
                    <a:lstStyle/>
                    <a:p>
                      <a:pPr algn="l"/>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ETY</a:t>
                      </a:r>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链路</a:t>
                      </a:r>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OAM – UNI (</a:t>
                      </a:r>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客户到提供商</a:t>
                      </a:r>
                      <a:r>
                        <a:rPr lang="en-US" altLang="zh-CN"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a:t>
                      </a:r>
                      <a:endPar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472308983"/>
                  </a:ext>
                </a:extLst>
              </a:tr>
              <a:tr h="370840">
                <a:tc>
                  <a:txBody>
                    <a:bodyPr/>
                    <a:lstStyle/>
                    <a:p>
                      <a:pPr algn="l"/>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域间</a:t>
                      </a:r>
                      <a:r>
                        <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ME</a:t>
                      </a:r>
                    </a:p>
                  </a:txBody>
                  <a:tcPr/>
                </a:tc>
                <a:tc>
                  <a:txBody>
                    <a:bodyPr/>
                    <a:lstStyle/>
                    <a:p>
                      <a:pPr algn="l"/>
                      <a:r>
                        <a:rPr lang="en-US" altLang="zh-CN"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ETY</a:t>
                      </a:r>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链路</a:t>
                      </a:r>
                      <a:r>
                        <a:rPr lang="en-US" altLang="zh-CN"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OAM – NNI (</a:t>
                      </a:r>
                      <a:r>
                        <a:rPr lang="zh-CN" alt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运营商到运营商</a:t>
                      </a:r>
                      <a:r>
                        <a:rPr lang="en-US" altLang="zh-CN" sz="1600" b="0" i="0" u="none" strike="noStrike" kern="1200" baseline="0" dirty="0">
                          <a:solidFill>
                            <a:schemeClr val="tx2"/>
                          </a:solidFill>
                          <a:latin typeface="Times New Roman" panose="02020603050405020304" pitchFamily="18" charset="0"/>
                          <a:ea typeface="+mn-ea"/>
                          <a:cs typeface="Times New Roman" panose="02020603050405020304" pitchFamily="18" charset="0"/>
                        </a:rPr>
                        <a:t>)</a:t>
                      </a:r>
                      <a:endParaRPr lang="en-US" sz="1600" b="0" i="0" u="none" strike="noStrike" kern="1200" baseline="0" dirty="0">
                        <a:solidFill>
                          <a:schemeClr val="tx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95926778"/>
                  </a:ext>
                </a:extLst>
              </a:tr>
            </a:tbl>
          </a:graphicData>
        </a:graphic>
      </p:graphicFrame>
    </p:spTree>
    <p:extLst>
      <p:ext uri="{BB962C8B-B14F-4D97-AF65-F5344CB8AC3E}">
        <p14:creationId xmlns:p14="http://schemas.microsoft.com/office/powerpoint/2010/main" val="34800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295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 </a:t>
            </a:r>
          </a:p>
        </p:txBody>
      </p:sp>
      <p:sp>
        <p:nvSpPr>
          <p:cNvPr id="3" name="Text Placeholder 2"/>
          <p:cNvSpPr>
            <a:spLocks noGrp="1"/>
          </p:cNvSpPr>
          <p:nvPr>
            <p:ph type="body" sz="quarter" idx="11"/>
          </p:nvPr>
        </p:nvSpPr>
        <p:spPr/>
        <p:txBody>
          <a:bodyPr/>
          <a:lstStyle/>
          <a:p>
            <a:r>
              <a:rPr lang="en-US" dirty="0"/>
              <a:t>Copyright and confidentiality</a:t>
            </a:r>
          </a:p>
        </p:txBody>
      </p:sp>
      <p:sp>
        <p:nvSpPr>
          <p:cNvPr id="5" name="Text Placeholder 4"/>
          <p:cNvSpPr>
            <a:spLocks noGrp="1"/>
          </p:cNvSpPr>
          <p:nvPr>
            <p:ph type="body" sz="quarter" idx="12"/>
          </p:nvPr>
        </p:nvSpPr>
        <p:spPr>
          <a:xfrm>
            <a:off x="417600" y="1563638"/>
            <a:ext cx="8308800" cy="2808312"/>
          </a:xfrm>
        </p:spPr>
        <p:txBody>
          <a:bodyPr numCol="3" spcCol="144000"/>
          <a:lstStyle/>
          <a:p>
            <a:pPr marL="0" indent="0">
              <a:spcAft>
                <a:spcPct val="0"/>
              </a:spcAft>
              <a:buNone/>
              <a:defRPr/>
            </a:pPr>
            <a:r>
              <a:rPr lang="en-US" sz="900" dirty="0">
                <a:latin typeface="Nokia Pure Text Light" panose="020B0403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lang="en-US" sz="900" dirty="0">
                <a:latin typeface="Nokia Pure Text Light" panose="020B0403020202020204" pitchFamily="34" charset="0"/>
                <a:cs typeface="Arial" panose="020B0604020202020204" pitchFamily="34" charset="0"/>
              </a:rPr>
            </a:br>
            <a:r>
              <a:rPr lang="en-US" sz="900" dirty="0">
                <a:latin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This document and the product(s) it describes</a:t>
            </a:r>
            <a:br>
              <a:rPr lang="en-US" sz="900" dirty="0">
                <a:latin typeface="Nokia Pure Text Light" panose="020B0403020202020204" pitchFamily="34" charset="0"/>
                <a:cs typeface="Arial" panose="020B0604020202020204" pitchFamily="34" charset="0"/>
              </a:rPr>
            </a:br>
            <a:r>
              <a:rPr lang="en-US" sz="900" dirty="0">
                <a:latin typeface="Nokia Pure Text Light" panose="020B0403020202020204" pitchFamily="34" charset="0"/>
                <a:cs typeface="Arial" panose="020B0604020202020204" pitchFamily="34" charset="0"/>
              </a:rPr>
              <a:t>are protected by copyright according to the</a:t>
            </a:r>
            <a:br>
              <a:rPr lang="en-US" sz="900" dirty="0">
                <a:latin typeface="Nokia Pure Text Light" panose="020B0403020202020204" pitchFamily="34" charset="0"/>
                <a:cs typeface="Arial" panose="020B0604020202020204" pitchFamily="34" charset="0"/>
              </a:rPr>
            </a:br>
            <a:r>
              <a:rPr lang="en-US" sz="900" dirty="0">
                <a:latin typeface="Nokia Pure Text Light" panose="020B0403020202020204" pitchFamily="34" charset="0"/>
                <a:cs typeface="Arial" panose="020B0604020202020204" pitchFamily="34" charset="0"/>
              </a:rPr>
              <a:t>applicable laws.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lang="en-US" sz="900" dirty="0">
              <a:latin typeface="Nokia Pure Text Light" panose="020B0403020202020204" pitchFamily="34" charset="0"/>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cxnSp>
        <p:nvCxnSpPr>
          <p:cNvPr id="6" name="Straight Connector 5"/>
          <p:cNvCxnSpPr/>
          <p:nvPr/>
        </p:nvCxnSpPr>
        <p:spPr>
          <a:xfrm>
            <a:off x="417600" y="1470025"/>
            <a:ext cx="83182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41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Please delete this slide if document is uncontrolled</a:t>
            </a:r>
          </a:p>
          <a:p>
            <a:endParaRPr lang="en-US" dirty="0"/>
          </a:p>
        </p:txBody>
      </p:sp>
      <p:sp>
        <p:nvSpPr>
          <p:cNvPr id="3" name="Text Placeholder 2"/>
          <p:cNvSpPr>
            <a:spLocks noGrp="1"/>
          </p:cNvSpPr>
          <p:nvPr>
            <p:ph type="body" sz="quarter" idx="11"/>
          </p:nvPr>
        </p:nvSpPr>
        <p:spPr/>
        <p:txBody>
          <a:bodyPr/>
          <a:lstStyle/>
          <a:p>
            <a:r>
              <a:rPr lang="en-US" dirty="0"/>
              <a:t>Revision history and metadata</a:t>
            </a:r>
          </a:p>
        </p:txBody>
      </p:sp>
      <p:sp>
        <p:nvSpPr>
          <p:cNvPr id="6" name="Text Placeholder 5"/>
          <p:cNvSpPr>
            <a:spLocks noGrp="1"/>
          </p:cNvSpPr>
          <p:nvPr>
            <p:ph type="body" sz="quarter" idx="12"/>
          </p:nvPr>
        </p:nvSpPr>
        <p:spPr/>
        <p:txBody>
          <a:bodyPr/>
          <a:lstStyle/>
          <a:p>
            <a:pPr marL="0" indent="0">
              <a:buNone/>
            </a:pPr>
            <a:r>
              <a:rPr lang="en-GB" dirty="0"/>
              <a:t> </a:t>
            </a:r>
            <a:endParaRPr lang="en-US" dirty="0"/>
          </a:p>
        </p:txBody>
      </p:sp>
      <p:sp>
        <p:nvSpPr>
          <p:cNvPr id="7" name="Text Placeholder 6"/>
          <p:cNvSpPr>
            <a:spLocks noGrp="1"/>
          </p:cNvSpPr>
          <p:nvPr>
            <p:ph type="body" sz="quarter" idx="13"/>
          </p:nvPr>
        </p:nvSpPr>
        <p:spPr/>
        <p:txBody>
          <a:bodyPr/>
          <a:lstStyle/>
          <a:p>
            <a:pPr marL="0" indent="0">
              <a:buNone/>
            </a:pPr>
            <a:r>
              <a:rPr lang="en-GB" dirty="0"/>
              <a:t> </a:t>
            </a:r>
            <a:endParaRPr lang="en-US" dirty="0"/>
          </a:p>
        </p:txBody>
      </p:sp>
      <p:sp>
        <p:nvSpPr>
          <p:cNvPr id="8" name="Text Placeholder 7"/>
          <p:cNvSpPr>
            <a:spLocks noGrp="1"/>
          </p:cNvSpPr>
          <p:nvPr>
            <p:ph type="body" sz="quarter" idx="14"/>
          </p:nvPr>
        </p:nvSpPr>
        <p:spPr/>
        <p:txBody>
          <a:bodyPr/>
          <a:lstStyle/>
          <a:p>
            <a:pPr marL="0" indent="0">
              <a:buNone/>
            </a:pPr>
            <a:r>
              <a:rPr lang="en-GB" dirty="0"/>
              <a:t> </a:t>
            </a:r>
            <a:endParaRPr lang="en-US" dirty="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816473556"/>
              </p:ext>
            </p:extLst>
          </p:nvPr>
        </p:nvGraphicFramePr>
        <p:xfrm>
          <a:off x="418396" y="1103461"/>
          <a:ext cx="8316000" cy="2804160"/>
        </p:xfrm>
        <a:graphic>
          <a:graphicData uri="http://schemas.openxmlformats.org/drawingml/2006/table">
            <a:tbl>
              <a:tblPr firstRow="1" bandRow="1">
                <a:tableStyleId>{2D5ABB26-0587-4C30-8999-92F81FD0307C}</a:tableStyleId>
              </a:tblPr>
              <a:tblGrid>
                <a:gridCol w="576000">
                  <a:extLst>
                    <a:ext uri="{9D8B030D-6E8A-4147-A177-3AD203B41FA5}">
                      <a16:colId xmlns:a16="http://schemas.microsoft.com/office/drawing/2014/main" val="20000"/>
                    </a:ext>
                  </a:extLst>
                </a:gridCol>
                <a:gridCol w="1476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774000">
                  <a:extLst>
                    <a:ext uri="{9D8B030D-6E8A-4147-A177-3AD203B41FA5}">
                      <a16:colId xmlns:a16="http://schemas.microsoft.com/office/drawing/2014/main" val="20003"/>
                    </a:ext>
                  </a:extLst>
                </a:gridCol>
                <a:gridCol w="774000">
                  <a:extLst>
                    <a:ext uri="{9D8B030D-6E8A-4147-A177-3AD203B41FA5}">
                      <a16:colId xmlns:a16="http://schemas.microsoft.com/office/drawing/2014/main" val="20004"/>
                    </a:ext>
                  </a:extLst>
                </a:gridCol>
                <a:gridCol w="774000">
                  <a:extLst>
                    <a:ext uri="{9D8B030D-6E8A-4147-A177-3AD203B41FA5}">
                      <a16:colId xmlns:a16="http://schemas.microsoft.com/office/drawing/2014/main" val="20005"/>
                    </a:ext>
                  </a:extLst>
                </a:gridCol>
                <a:gridCol w="774000">
                  <a:extLst>
                    <a:ext uri="{9D8B030D-6E8A-4147-A177-3AD203B41FA5}">
                      <a16:colId xmlns:a16="http://schemas.microsoft.com/office/drawing/2014/main" val="20006"/>
                    </a:ext>
                  </a:extLst>
                </a:gridCol>
                <a:gridCol w="792000">
                  <a:extLst>
                    <a:ext uri="{9D8B030D-6E8A-4147-A177-3AD203B41FA5}">
                      <a16:colId xmlns:a16="http://schemas.microsoft.com/office/drawing/2014/main" val="20007"/>
                    </a:ext>
                  </a:extLst>
                </a:gridCol>
                <a:gridCol w="792000">
                  <a:extLst>
                    <a:ext uri="{9D8B030D-6E8A-4147-A177-3AD203B41FA5}">
                      <a16:colId xmlns:a16="http://schemas.microsoft.com/office/drawing/2014/main" val="20008"/>
                    </a:ext>
                  </a:extLst>
                </a:gridCol>
                <a:gridCol w="792000">
                  <a:extLst>
                    <a:ext uri="{9D8B030D-6E8A-4147-A177-3AD203B41FA5}">
                      <a16:colId xmlns:a16="http://schemas.microsoft.com/office/drawing/2014/main" val="20009"/>
                    </a:ext>
                  </a:extLst>
                </a:gridCol>
              </a:tblGrid>
              <a:tr h="184650">
                <a:tc gridSpan="10">
                  <a:txBody>
                    <a:bodyPr/>
                    <a:lstStyle/>
                    <a:p>
                      <a:r>
                        <a:rPr lang="en-US" sz="1000" b="1" dirty="0">
                          <a:solidFill>
                            <a:schemeClr val="tx2"/>
                          </a:solidFill>
                        </a:rPr>
                        <a:t>Document ID: DXXXXXXXXX</a:t>
                      </a:r>
                    </a:p>
                    <a:p>
                      <a:r>
                        <a:rPr lang="en-US" sz="1000" b="1" dirty="0">
                          <a:solidFill>
                            <a:schemeClr val="tx2"/>
                          </a:solidFill>
                        </a:rPr>
                        <a:t>Document Location:</a:t>
                      </a:r>
                    </a:p>
                    <a:p>
                      <a:r>
                        <a:rPr lang="en-US" sz="1000" b="1" dirty="0">
                          <a:solidFill>
                            <a:schemeClr val="tx2"/>
                          </a:solidFill>
                        </a:rPr>
                        <a:t>Organization:</a:t>
                      </a:r>
                      <a:endParaRPr lang="en-US" sz="1000" b="1" dirty="0">
                        <a:solidFill>
                          <a:schemeClr val="tx2"/>
                        </a:solidFill>
                        <a:latin typeface="Nokia Pure Text Light" panose="020B0403020202020204" pitchFamily="34" charset="0"/>
                        <a:ea typeface="Nokia Pure Text Light" panose="020B0403020202020204" pitchFamily="34" charset="0"/>
                      </a:endParaRPr>
                    </a:p>
                  </a:txBody>
                  <a:tcPr>
                    <a:no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extLst>
                  <a:ext uri="{0D108BD9-81ED-4DB2-BD59-A6C34878D82A}">
                    <a16:rowId xmlns:a16="http://schemas.microsoft.com/office/drawing/2014/main" val="10000"/>
                  </a:ext>
                </a:extLst>
              </a:tr>
              <a:tr h="0">
                <a:tc>
                  <a:txBody>
                    <a:bodyPr/>
                    <a:lstStyle/>
                    <a:p>
                      <a:r>
                        <a:rPr lang="en-US" sz="800" b="1" dirty="0">
                          <a:solidFill>
                            <a:schemeClr val="tx2"/>
                          </a:solidFill>
                        </a:rPr>
                        <a:t>Version</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Description </a:t>
                      </a:r>
                      <a:r>
                        <a:rPr lang="en-US" sz="800" b="1">
                          <a:solidFill>
                            <a:schemeClr val="tx2"/>
                          </a:solidFill>
                        </a:rPr>
                        <a:t>of changes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Author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Owner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Status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 by</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a:t>
                      </a:r>
                      <a:r>
                        <a:rPr lang="en-US" sz="800" b="1" baseline="0" dirty="0">
                          <a:solidFill>
                            <a:schemeClr val="tx2"/>
                          </a:solidFill>
                        </a:rPr>
                        <a:t>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Approval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800" dirty="0">
                          <a:solidFill>
                            <a:schemeClr val="tx2"/>
                          </a:solidFill>
                          <a:latin typeface="Nokia Pure Text Light" panose="020B0403020202020204" pitchFamily="34" charset="0"/>
                          <a:ea typeface="Nokia Pure Text Light" panose="020B0403020202020204" pitchFamily="34" charset="0"/>
                        </a:rPr>
                        <a:t>1.0</a:t>
                      </a: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en-US" sz="800" dirty="0">
                          <a:solidFill>
                            <a:schemeClr val="tx2"/>
                          </a:solidFill>
                          <a:latin typeface="Nokia Pure Text Light" panose="020B0403020202020204" pitchFamily="34" charset="0"/>
                          <a:ea typeface="Nokia Pure Text Light" panose="020B0403020202020204" pitchFamily="34" charset="0"/>
                        </a:rPr>
                        <a:t>Create</a:t>
                      </a: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en-US" sz="800" dirty="0">
                          <a:solidFill>
                            <a:schemeClr val="tx2"/>
                          </a:solidFill>
                        </a:rPr>
                        <a:t>25-10-2018</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en-US" sz="800" dirty="0">
                          <a:solidFill>
                            <a:schemeClr val="tx2"/>
                          </a:solidFill>
                          <a:latin typeface="Nokia Pure Text Light" panose="020B0403020202020204" pitchFamily="34" charset="0"/>
                          <a:ea typeface="Nokia Pure Text Light" panose="020B0403020202020204" pitchFamily="34" charset="0"/>
                        </a:rPr>
                        <a:t>You Kejian</a:t>
                      </a: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en-US" sz="800" dirty="0">
                          <a:solidFill>
                            <a:schemeClr val="tx2"/>
                          </a:solidFill>
                          <a:latin typeface="Nokia Pure Text Light" panose="020B0403020202020204" pitchFamily="34" charset="0"/>
                          <a:ea typeface="Nokia Pure Text Light" panose="020B0403020202020204" pitchFamily="34" charset="0"/>
                        </a:rPr>
                        <a:t>Public</a:t>
                      </a: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4987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en-US" altLang="zh-CN" sz="3600" dirty="0">
                <a:latin typeface="微软雅黑" panose="020B0503020204020204" pitchFamily="34" charset="-122"/>
                <a:ea typeface="微软雅黑" panose="020B0503020204020204" pitchFamily="34" charset="-122"/>
              </a:rPr>
              <a:t>ME</a:t>
            </a:r>
            <a:r>
              <a:rPr lang="zh-CN" altLang="en-US" sz="3600" dirty="0">
                <a:latin typeface="微软雅黑" panose="020B0503020204020204" pitchFamily="34" charset="-122"/>
                <a:ea typeface="微软雅黑" panose="020B0503020204020204" pitchFamily="34" charset="-122"/>
              </a:rPr>
              <a:t>组（</a:t>
            </a:r>
            <a:r>
              <a:rPr lang="en-US" altLang="zh-CN" sz="3600" dirty="0">
                <a:latin typeface="微软雅黑" panose="020B0503020204020204" pitchFamily="34" charset="-122"/>
                <a:ea typeface="微软雅黑" panose="020B0503020204020204" pitchFamily="34" charset="-122"/>
              </a:rPr>
              <a:t>MEG</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含义</a:t>
            </a:r>
            <a:endParaRPr lang="en-US" sz="3600" dirty="0">
              <a:latin typeface="微软雅黑" panose="020B0503020204020204" pitchFamily="34" charset="-122"/>
              <a:ea typeface="微软雅黑" panose="020B0503020204020204" pitchFamily="34" charset="-122"/>
            </a:endParaRPr>
          </a:p>
        </p:txBody>
      </p:sp>
      <p:sp>
        <p:nvSpPr>
          <p:cNvPr id="5" name="Text Placeholder 4"/>
          <p:cNvSpPr>
            <a:spLocks noGrp="1"/>
          </p:cNvSpPr>
          <p:nvPr>
            <p:ph type="body" sz="quarter" idx="12"/>
          </p:nvPr>
        </p:nvSpPr>
        <p:spPr>
          <a:xfrm>
            <a:off x="417600" y="1079999"/>
            <a:ext cx="8308800" cy="2822150"/>
          </a:xfrm>
        </p:spPr>
        <p:txBody>
          <a:bodyPr>
            <a:normAutofit/>
          </a:bodyPr>
          <a:lstStyle/>
          <a:p>
            <a:r>
              <a:rPr lang="en-US" dirty="0">
                <a:latin typeface="微软雅黑" panose="020B0503020204020204" pitchFamily="34" charset="-122"/>
                <a:ea typeface="微软雅黑" panose="020B0503020204020204" pitchFamily="34" charset="-122"/>
              </a:rPr>
              <a:t>ME</a:t>
            </a:r>
            <a:r>
              <a:rPr lang="zh-CN" altLang="en-US" dirty="0">
                <a:latin typeface="微软雅黑" panose="020B0503020204020204" pitchFamily="34" charset="-122"/>
                <a:ea typeface="微软雅黑" panose="020B0503020204020204" pitchFamily="34" charset="-122"/>
              </a:rPr>
              <a:t>组是一组</a:t>
            </a:r>
            <a:r>
              <a:rPr lang="en-US" altLang="zh-CN" dirty="0">
                <a:latin typeface="微软雅黑" panose="020B0503020204020204" pitchFamily="34" charset="-122"/>
                <a:ea typeface="微软雅黑" panose="020B0503020204020204" pitchFamily="34" charset="-122"/>
              </a:rPr>
              <a:t>ME</a:t>
            </a:r>
            <a:r>
              <a:rPr lang="zh-CN" altLang="en-US" dirty="0">
                <a:latin typeface="微软雅黑" panose="020B0503020204020204" pitchFamily="34" charset="-122"/>
                <a:ea typeface="微软雅黑" panose="020B0503020204020204" pitchFamily="34" charset="-122"/>
              </a:rPr>
              <a:t>的集合，</a:t>
            </a:r>
            <a:r>
              <a:rPr lang="en-US" dirty="0">
                <a:latin typeface="微软雅黑" panose="020B0503020204020204" pitchFamily="34" charset="-122"/>
                <a:ea typeface="微软雅黑" panose="020B0503020204020204" pitchFamily="34" charset="-122"/>
              </a:rPr>
              <a:t>ME</a:t>
            </a:r>
            <a:r>
              <a:rPr lang="zh-CN" altLang="en-US" dirty="0">
                <a:latin typeface="微软雅黑" panose="020B0503020204020204" pitchFamily="34" charset="-122"/>
                <a:ea typeface="微软雅黑" panose="020B0503020204020204" pitchFamily="34" charset="-122"/>
              </a:rPr>
              <a:t>组</a:t>
            </a:r>
            <a:r>
              <a:rPr lang="en-US" altLang="zh-CN"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中包括能满足以下条件的</a:t>
            </a:r>
            <a:r>
              <a:rPr lang="en-US" dirty="0">
                <a:latin typeface="微软雅黑" panose="020B0503020204020204" pitchFamily="34" charset="-122"/>
                <a:ea typeface="微软雅黑" panose="020B0503020204020204" pitchFamily="34" charset="-122"/>
              </a:rPr>
              <a:t>ME：</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ME</a:t>
            </a:r>
            <a:r>
              <a:rPr lang="zh-CN" altLang="en-US" dirty="0">
                <a:latin typeface="微软雅黑" panose="020B0503020204020204" pitchFamily="34" charset="-122"/>
                <a:ea typeface="微软雅黑" panose="020B0503020204020204" pitchFamily="34" charset="-122"/>
              </a:rPr>
              <a:t>存在于同一个管理域的边界之内；</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ME</a:t>
            </a:r>
            <a:r>
              <a:rPr lang="zh-CN" altLang="en-US" dirty="0">
                <a:latin typeface="微软雅黑" panose="020B0503020204020204" pitchFamily="34" charset="-122"/>
                <a:ea typeface="微软雅黑" panose="020B0503020204020204" pitchFamily="34" charset="-122"/>
              </a:rPr>
              <a:t>具有同样的</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等级；</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ME</a:t>
            </a:r>
            <a:r>
              <a:rPr lang="zh-CN" altLang="en-US" dirty="0">
                <a:latin typeface="微软雅黑" panose="020B0503020204020204" pitchFamily="34" charset="-122"/>
                <a:ea typeface="微软雅黑" panose="020B0503020204020204" pitchFamily="34" charset="-122"/>
              </a:rPr>
              <a:t>属于同一个点到点的</a:t>
            </a:r>
            <a:r>
              <a:rPr lang="en-US" altLang="zh-CN" dirty="0">
                <a:latin typeface="微软雅黑" panose="020B0503020204020204" pitchFamily="34" charset="-122"/>
                <a:ea typeface="微软雅黑" panose="020B0503020204020204" pitchFamily="34" charset="-122"/>
              </a:rPr>
              <a:t>ETH</a:t>
            </a:r>
            <a:r>
              <a:rPr lang="zh-CN" altLang="en-US" dirty="0">
                <a:latin typeface="微软雅黑" panose="020B0503020204020204" pitchFamily="34" charset="-122"/>
                <a:ea typeface="微软雅黑" panose="020B0503020204020204" pitchFamily="34" charset="-122"/>
              </a:rPr>
              <a:t>连接或者多点的</a:t>
            </a:r>
            <a:r>
              <a:rPr lang="en-US" altLang="zh-CN" dirty="0">
                <a:latin typeface="微软雅黑" panose="020B0503020204020204" pitchFamily="34" charset="-122"/>
                <a:ea typeface="微软雅黑" panose="020B0503020204020204" pitchFamily="34" charset="-122"/>
              </a:rPr>
              <a:t>ETH</a:t>
            </a:r>
            <a:r>
              <a:rPr lang="zh-CN" altLang="en-US" dirty="0">
                <a:latin typeface="微软雅黑" panose="020B0503020204020204" pitchFamily="34" charset="-122"/>
                <a:ea typeface="微软雅黑" panose="020B0503020204020204" pitchFamily="34" charset="-122"/>
              </a:rPr>
              <a:t>连通性。</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对于一个点到点的</a:t>
            </a:r>
            <a:r>
              <a:rPr lang="en-US" altLang="zh-CN" dirty="0">
                <a:latin typeface="微软雅黑" panose="020B0503020204020204" pitchFamily="34" charset="-122"/>
                <a:ea typeface="微软雅黑" panose="020B0503020204020204" pitchFamily="34" charset="-122"/>
              </a:rPr>
              <a:t>ETH</a:t>
            </a:r>
            <a:r>
              <a:rPr lang="zh-CN" altLang="en-US" dirty="0">
                <a:latin typeface="微软雅黑" panose="020B0503020204020204" pitchFamily="34" charset="-122"/>
                <a:ea typeface="微软雅黑" panose="020B0503020204020204" pitchFamily="34" charset="-122"/>
              </a:rPr>
              <a:t>连接，一个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仅包含单个</a:t>
            </a:r>
            <a:r>
              <a:rPr lang="en-US" altLang="zh-CN" dirty="0">
                <a:latin typeface="微软雅黑" panose="020B0503020204020204" pitchFamily="34" charset="-122"/>
                <a:ea typeface="微软雅黑" panose="020B0503020204020204" pitchFamily="34" charset="-122"/>
              </a:rPr>
              <a:t>ME</a:t>
            </a:r>
            <a:r>
              <a:rPr lang="zh-CN" altLang="en-US" dirty="0">
                <a:latin typeface="微软雅黑" panose="020B0503020204020204" pitchFamily="34" charset="-122"/>
                <a:ea typeface="微软雅黑" panose="020B0503020204020204" pitchFamily="34" charset="-122"/>
              </a:rPr>
              <a:t>。对于一个有</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个端点的多点的</a:t>
            </a:r>
            <a:r>
              <a:rPr lang="en-US" altLang="zh-CN" dirty="0">
                <a:latin typeface="微软雅黑" panose="020B0503020204020204" pitchFamily="34" charset="-122"/>
                <a:ea typeface="微软雅黑" panose="020B0503020204020204" pitchFamily="34" charset="-122"/>
              </a:rPr>
              <a:t>ETH</a:t>
            </a:r>
            <a:r>
              <a:rPr lang="zh-CN" altLang="en-US" dirty="0">
                <a:latin typeface="微软雅黑" panose="020B0503020204020204" pitchFamily="34" charset="-122"/>
                <a:ea typeface="微软雅黑" panose="020B0503020204020204" pitchFamily="34" charset="-122"/>
              </a:rPr>
              <a:t>连通性，一个</a:t>
            </a:r>
            <a:r>
              <a:rPr lang="en-US"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包含</a:t>
            </a:r>
            <a:r>
              <a:rPr lang="en-US" dirty="0">
                <a:latin typeface="微软雅黑" panose="020B0503020204020204" pitchFamily="34" charset="-122"/>
                <a:ea typeface="微软雅黑" panose="020B0503020204020204" pitchFamily="34" charset="-122"/>
              </a:rPr>
              <a:t>n*(n–1)/2</a:t>
            </a:r>
            <a:r>
              <a:rPr lang="zh-CN" altLang="en-US" dirty="0">
                <a:latin typeface="微软雅黑" panose="020B0503020204020204" pitchFamily="34" charset="-122"/>
                <a:ea typeface="微软雅黑" panose="020B0503020204020204" pitchFamily="34" charset="-122"/>
              </a:rPr>
              <a:t>个</a:t>
            </a:r>
            <a:r>
              <a:rPr lang="en-US" dirty="0">
                <a:latin typeface="微软雅黑" panose="020B0503020204020204" pitchFamily="34" charset="-122"/>
                <a:ea typeface="微软雅黑" panose="020B0503020204020204" pitchFamily="34" charset="-122"/>
              </a:rPr>
              <a:t>ME。</a:t>
            </a:r>
          </a:p>
          <a:p>
            <a:endParaRPr lang="en-US"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注意</a:t>
            </a:r>
            <a:r>
              <a:rPr lang="en-US" altLang="zh-CN" b="1" dirty="0">
                <a:latin typeface="微软雅黑" panose="020B0503020204020204" pitchFamily="34" charset="-122"/>
                <a:ea typeface="微软雅黑" panose="020B0503020204020204" pitchFamily="34" charset="-122"/>
              </a:rPr>
              <a:t>】MEG</a:t>
            </a:r>
            <a:r>
              <a:rPr lang="zh-CN" altLang="en-US" b="1" dirty="0">
                <a:latin typeface="微软雅黑" panose="020B0503020204020204" pitchFamily="34" charset="-122"/>
                <a:ea typeface="微软雅黑" panose="020B0503020204020204" pitchFamily="34" charset="-122"/>
              </a:rPr>
              <a:t>对应</a:t>
            </a:r>
            <a:r>
              <a:rPr lang="en-US" altLang="zh-CN" b="1" dirty="0">
                <a:latin typeface="微软雅黑" panose="020B0503020204020204" pitchFamily="34" charset="-122"/>
                <a:ea typeface="微软雅黑" panose="020B0503020204020204" pitchFamily="34" charset="-122"/>
              </a:rPr>
              <a:t>802.1AG</a:t>
            </a:r>
            <a:r>
              <a:rPr lang="zh-CN" altLang="en-US" b="1" dirty="0">
                <a:latin typeface="微软雅黑" panose="020B0503020204020204" pitchFamily="34" charset="-122"/>
                <a:ea typeface="微软雅黑" panose="020B0503020204020204" pitchFamily="34" charset="-122"/>
              </a:rPr>
              <a:t>中的</a:t>
            </a:r>
            <a:r>
              <a:rPr lang="en-US" altLang="zh-CN" b="1" dirty="0">
                <a:latin typeface="微软雅黑" panose="020B0503020204020204" pitchFamily="34" charset="-122"/>
                <a:ea typeface="微软雅黑" panose="020B0503020204020204" pitchFamily="34" charset="-122"/>
              </a:rPr>
              <a:t>MD+MA</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Y.1731</a:t>
            </a:r>
            <a:r>
              <a:rPr lang="zh-CN" altLang="en-US" b="1" dirty="0">
                <a:latin typeface="微软雅黑" panose="020B0503020204020204" pitchFamily="34" charset="-122"/>
                <a:ea typeface="微软雅黑" panose="020B0503020204020204" pitchFamily="34" charset="-122"/>
              </a:rPr>
              <a:t>协议中不区分</a:t>
            </a:r>
            <a:r>
              <a:rPr lang="en-US" altLang="zh-CN" b="1" dirty="0">
                <a:latin typeface="微软雅黑" panose="020B0503020204020204" pitchFamily="34" charset="-122"/>
                <a:ea typeface="微软雅黑" panose="020B0503020204020204" pitchFamily="34" charset="-122"/>
              </a:rPr>
              <a:t>MD</a:t>
            </a:r>
            <a:r>
              <a:rPr lang="zh-CN" altLang="en-US" b="1"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MA</a:t>
            </a:r>
            <a:endParaRPr lang="en-US" b="1" dirty="0">
              <a:latin typeface="微软雅黑" panose="020B0503020204020204" pitchFamily="34" charset="-122"/>
              <a:ea typeface="微软雅黑" panose="020B0503020204020204" pitchFamily="34" charset="-122"/>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173327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en-US" altLang="zh-CN" sz="3600" dirty="0"/>
              <a:t>ME</a:t>
            </a:r>
            <a:r>
              <a:rPr lang="zh-CN" altLang="en-US" sz="3600" dirty="0"/>
              <a:t>组（</a:t>
            </a:r>
            <a:r>
              <a:rPr lang="en-US" altLang="zh-CN" sz="3600" dirty="0"/>
              <a:t>MEG</a:t>
            </a:r>
            <a:r>
              <a:rPr lang="zh-CN" altLang="en-US" sz="3600" dirty="0"/>
              <a:t>）</a:t>
            </a:r>
            <a:r>
              <a:rPr lang="en-US" altLang="zh-CN" sz="3600" dirty="0"/>
              <a:t>-</a:t>
            </a:r>
            <a:r>
              <a:rPr lang="zh-CN" altLang="en-US" sz="3600" dirty="0"/>
              <a:t>属性</a:t>
            </a:r>
            <a:endParaRPr lang="en-US" sz="3600" dirty="0"/>
          </a:p>
        </p:txBody>
      </p:sp>
      <p:sp>
        <p:nvSpPr>
          <p:cNvPr id="5" name="Text Placeholder 4"/>
          <p:cNvSpPr>
            <a:spLocks noGrp="1"/>
          </p:cNvSpPr>
          <p:nvPr>
            <p:ph type="body" sz="quarter" idx="12"/>
          </p:nvPr>
        </p:nvSpPr>
        <p:spPr>
          <a:xfrm>
            <a:off x="417600" y="1079999"/>
            <a:ext cx="8308800" cy="2822150"/>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一个</a:t>
            </a:r>
            <a:r>
              <a:rPr lang="en-US"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包含以下属性：</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level</a:t>
            </a:r>
            <a:r>
              <a:rPr lang="zh-CN" altLang="en-US" dirty="0">
                <a:latin typeface="微软雅黑" panose="020B0503020204020204" pitchFamily="34" charset="-122"/>
                <a:ea typeface="微软雅黑" panose="020B0503020204020204" pitchFamily="34" charset="-122"/>
              </a:rPr>
              <a:t>）：有八个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等级可以使用来满足网络部署的不同情景。</a:t>
            </a:r>
            <a:endParaRPr lang="en-US" altLang="zh-CN" dirty="0">
              <a:latin typeface="微软雅黑" panose="020B0503020204020204" pitchFamily="34" charset="-122"/>
              <a:ea typeface="微软雅黑" panose="020B0503020204020204" pitchFamily="34" charset="-122"/>
            </a:endParaRPr>
          </a:p>
          <a:p>
            <a:pPr marL="5161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客户角色分配三个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p>
          <a:p>
            <a:pPr marL="5161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提供商角色分配两个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p>
          <a:p>
            <a:pPr marL="5161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运营商角色分配三个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MEG ID</a:t>
            </a:r>
            <a:r>
              <a:rPr lang="zh-CN" altLang="en-US" dirty="0">
                <a:latin typeface="微软雅黑" panose="020B0503020204020204" pitchFamily="34" charset="-122"/>
                <a:ea typeface="微软雅黑" panose="020B0503020204020204" pitchFamily="34" charset="-122"/>
              </a:rPr>
              <a:t>（对应</a:t>
            </a:r>
            <a:r>
              <a:rPr lang="en-US" altLang="zh-CN" dirty="0">
                <a:latin typeface="微软雅黑" panose="020B0503020204020204" pitchFamily="34" charset="-122"/>
                <a:ea typeface="微软雅黑" panose="020B0503020204020204" pitchFamily="34" charset="-122"/>
              </a:rPr>
              <a:t>802.1ag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MD name</a:t>
            </a:r>
            <a:r>
              <a:rPr lang="zh-CN" altLang="en-US" dirty="0">
                <a:latin typeface="微软雅黑" panose="020B0503020204020204" pitchFamily="34" charset="-122"/>
                <a:ea typeface="微软雅黑" panose="020B0503020204020204" pitchFamily="34" charset="-122"/>
              </a:rPr>
              <a:t>）：每个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都有一个与之唯一对应的</a:t>
            </a:r>
            <a:r>
              <a:rPr lang="en-US" altLang="zh-CN" dirty="0">
                <a:latin typeface="微软雅黑" panose="020B0503020204020204" pitchFamily="34" charset="-122"/>
                <a:ea typeface="微软雅黑" panose="020B0503020204020204" pitchFamily="34" charset="-122"/>
              </a:rPr>
              <a:t>MEG ID</a:t>
            </a:r>
            <a:r>
              <a:rPr lang="zh-CN" altLang="en-US" dirty="0">
                <a:latin typeface="微软雅黑" panose="020B0503020204020204" pitchFamily="34" charset="-122"/>
                <a:ea typeface="微软雅黑" panose="020B0503020204020204" pitchFamily="34" charset="-122"/>
              </a:rPr>
              <a:t>，此</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长度为</a:t>
            </a:r>
            <a:r>
              <a:rPr lang="en-US" altLang="zh-CN" dirty="0">
                <a:latin typeface="微软雅黑" panose="020B0503020204020204" pitchFamily="34" charset="-122"/>
                <a:ea typeface="微软雅黑" panose="020B0503020204020204" pitchFamily="34" charset="-122"/>
              </a:rPr>
              <a:t>48</a:t>
            </a:r>
            <a:r>
              <a:rPr lang="zh-CN" altLang="en-US" dirty="0">
                <a:latin typeface="微软雅黑" panose="020B0503020204020204" pitchFamily="34" charset="-122"/>
                <a:ea typeface="微软雅黑" panose="020B0503020204020204" pitchFamily="34" charset="-122"/>
              </a:rPr>
              <a:t>个字节。</a:t>
            </a:r>
            <a:endParaRPr lang="en-US" altLang="zh-CN" dirty="0">
              <a:latin typeface="微软雅黑" panose="020B0503020204020204" pitchFamily="34" charset="-122"/>
              <a:ea typeface="微软雅黑" panose="020B0503020204020204" pitchFamily="34" charset="-122"/>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920313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en-US" altLang="zh-CN" sz="3600" dirty="0"/>
              <a:t>MEG</a:t>
            </a:r>
            <a:r>
              <a:rPr lang="zh-CN" altLang="en-US" sz="3600" dirty="0"/>
              <a:t>端点（</a:t>
            </a:r>
            <a:r>
              <a:rPr lang="en-US" altLang="zh-CN" sz="3600" dirty="0"/>
              <a:t>MEP</a:t>
            </a:r>
            <a:r>
              <a:rPr lang="zh-CN" altLang="en-US" sz="3600" dirty="0"/>
              <a:t>）</a:t>
            </a:r>
            <a:endParaRPr lang="en-US" sz="3600" dirty="0"/>
          </a:p>
        </p:txBody>
      </p:sp>
      <p:sp>
        <p:nvSpPr>
          <p:cNvPr id="5" name="Text Placeholder 4"/>
          <p:cNvSpPr>
            <a:spLocks noGrp="1"/>
          </p:cNvSpPr>
          <p:nvPr>
            <p:ph type="body" sz="quarter" idx="12"/>
          </p:nvPr>
        </p:nvSpPr>
        <p:spPr>
          <a:xfrm>
            <a:off x="417600" y="1079999"/>
            <a:ext cx="8308800" cy="2822150"/>
          </a:xfrm>
        </p:spPr>
        <p:txBody>
          <a:bodyPr>
            <a:normAutofit/>
          </a:bodyPr>
          <a:lstStyle/>
          <a:p>
            <a:r>
              <a:rPr lang="zh-CN" altLang="en-US" dirty="0">
                <a:latin typeface="微软雅黑" panose="020B0503020204020204" pitchFamily="34" charset="-122"/>
                <a:ea typeface="微软雅黑" panose="020B0503020204020204" pitchFamily="34" charset="-122"/>
              </a:rPr>
              <a:t>定义：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端点（</a:t>
            </a:r>
            <a:r>
              <a:rPr lang="en-US" altLang="zh-CN" dirty="0">
                <a:latin typeface="微软雅黑" panose="020B0503020204020204" pitchFamily="34" charset="-122"/>
                <a:ea typeface="微软雅黑" panose="020B0503020204020204" pitchFamily="34" charset="-122"/>
              </a:rPr>
              <a:t>MEP</a:t>
            </a:r>
            <a:r>
              <a:rPr lang="zh-CN" altLang="en-US" dirty="0">
                <a:latin typeface="微软雅黑" panose="020B0503020204020204" pitchFamily="34" charset="-122"/>
                <a:ea typeface="微软雅黑" panose="020B0503020204020204" pitchFamily="34" charset="-122"/>
              </a:rPr>
              <a:t>）标志一个</a:t>
            </a:r>
            <a:r>
              <a:rPr lang="en-US" altLang="zh-CN" dirty="0">
                <a:latin typeface="微软雅黑" panose="020B0503020204020204" pitchFamily="34" charset="-122"/>
                <a:ea typeface="微软雅黑" panose="020B0503020204020204" pitchFamily="34" charset="-122"/>
              </a:rPr>
              <a:t>ETH MEG</a:t>
            </a:r>
            <a:r>
              <a:rPr lang="zh-CN" altLang="en-US" dirty="0">
                <a:latin typeface="微软雅黑" panose="020B0503020204020204" pitchFamily="34" charset="-122"/>
                <a:ea typeface="微软雅黑" panose="020B0503020204020204" pitchFamily="34" charset="-122"/>
              </a:rPr>
              <a:t>的端点，它能够发出和终止</a:t>
            </a:r>
            <a:r>
              <a:rPr lang="en-US" altLang="zh-CN" dirty="0">
                <a:latin typeface="微软雅黑" panose="020B0503020204020204" pitchFamily="34" charset="-122"/>
                <a:ea typeface="微软雅黑" panose="020B0503020204020204" pitchFamily="34" charset="-122"/>
              </a:rPr>
              <a:t>OAM</a:t>
            </a:r>
            <a:r>
              <a:rPr lang="zh-CN" altLang="en-US" dirty="0">
                <a:latin typeface="微软雅黑" panose="020B0503020204020204" pitchFamily="34" charset="-122"/>
                <a:ea typeface="微软雅黑" panose="020B0503020204020204" pitchFamily="34" charset="-122"/>
              </a:rPr>
              <a:t>帧，用于差错管理和性能监测。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属性：</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MEP</a:t>
            </a:r>
            <a:r>
              <a:rPr lang="zh-CN" altLang="en-US" dirty="0">
                <a:latin typeface="微软雅黑" panose="020B0503020204020204" pitchFamily="34" charset="-122"/>
                <a:ea typeface="微软雅黑" panose="020B0503020204020204" pitchFamily="34" charset="-122"/>
              </a:rPr>
              <a:t>继承</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的属性</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MEG level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MEG ID;</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同时</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有自己的属性：</a:t>
            </a:r>
            <a:endParaRPr lang="en-US" altLang="zh-CN" dirty="0">
              <a:latin typeface="微软雅黑" panose="020B0503020204020204" pitchFamily="34" charset="-122"/>
              <a:ea typeface="微软雅黑" panose="020B0503020204020204" pitchFamily="34" charset="-122"/>
            </a:endParaRPr>
          </a:p>
          <a:p>
            <a:pPr marL="5161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MEP ID</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内唯一，用于区分同一个</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内不同的</a:t>
            </a:r>
            <a:r>
              <a:rPr lang="en-US" altLang="zh-CN" dirty="0">
                <a:latin typeface="微软雅黑" panose="020B0503020204020204" pitchFamily="34" charset="-122"/>
                <a:ea typeface="微软雅黑" panose="020B0503020204020204" pitchFamily="34" charset="-122"/>
              </a:rPr>
              <a:t>MEP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MEP ID</a:t>
            </a:r>
            <a:r>
              <a:rPr lang="zh-CN" altLang="en-US" dirty="0">
                <a:latin typeface="微软雅黑" panose="020B0503020204020204" pitchFamily="34" charset="-122"/>
                <a:ea typeface="微软雅黑" panose="020B0503020204020204" pitchFamily="34" charset="-122"/>
              </a:rPr>
              <a:t>长度为</a:t>
            </a:r>
            <a:r>
              <a:rPr lang="en-US" altLang="zh-CN" dirty="0">
                <a:latin typeface="微软雅黑" panose="020B0503020204020204" pitchFamily="34" charset="-122"/>
                <a:ea typeface="微软雅黑" panose="020B0503020204020204" pitchFamily="34" charset="-122"/>
              </a:rPr>
              <a:t>2 Byte</a:t>
            </a:r>
          </a:p>
          <a:p>
            <a:pPr lvl="1"/>
            <a:endParaRPr lang="en-US" altLang="zh-CN" dirty="0">
              <a:latin typeface="微软雅黑" panose="020B0503020204020204" pitchFamily="34" charset="-122"/>
              <a:ea typeface="微软雅黑" panose="020B0503020204020204" pitchFamily="34" charset="-122"/>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253268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en-US" altLang="zh-CN" sz="3600" dirty="0"/>
              <a:t>MEG</a:t>
            </a:r>
            <a:r>
              <a:rPr lang="zh-CN" altLang="en-US" sz="3600" dirty="0"/>
              <a:t>端点（</a:t>
            </a:r>
            <a:r>
              <a:rPr lang="en-US" altLang="zh-CN" sz="3600" dirty="0"/>
              <a:t>MEP</a:t>
            </a:r>
            <a:r>
              <a:rPr lang="zh-CN" altLang="en-US" sz="3600" dirty="0"/>
              <a:t>）</a:t>
            </a:r>
            <a:r>
              <a:rPr lang="en-US" altLang="zh-CN" sz="3600" dirty="0"/>
              <a:t>-UP/DOWN MEP</a:t>
            </a:r>
            <a:endParaRPr lang="en-US" sz="3600" dirty="0"/>
          </a:p>
        </p:txBody>
      </p:sp>
      <p:sp>
        <p:nvSpPr>
          <p:cNvPr id="5" name="Text Placeholder 4"/>
          <p:cNvSpPr>
            <a:spLocks noGrp="1"/>
          </p:cNvSpPr>
          <p:nvPr>
            <p:ph type="body" sz="quarter" idx="12"/>
          </p:nvPr>
        </p:nvSpPr>
        <p:spPr>
          <a:xfrm>
            <a:off x="417600" y="909878"/>
            <a:ext cx="8308800" cy="1332849"/>
          </a:xfrm>
        </p:spPr>
        <p:txBody>
          <a:bodyPr>
            <a:normAutofit lnSpcReduction="10000"/>
          </a:bodyPr>
          <a:lstStyle/>
          <a:p>
            <a:r>
              <a:rPr lang="en-US" altLang="zh-CN" dirty="0">
                <a:latin typeface="微软雅黑" panose="020B0503020204020204" pitchFamily="34" charset="-122"/>
                <a:ea typeface="微软雅黑" panose="020B0503020204020204" pitchFamily="34" charset="-122"/>
              </a:rPr>
              <a:t>MEP</a:t>
            </a:r>
            <a:r>
              <a:rPr lang="zh-CN" altLang="en-US" dirty="0">
                <a:latin typeface="微软雅黑" panose="020B0503020204020204" pitchFamily="34" charset="-122"/>
                <a:ea typeface="微软雅黑" panose="020B0503020204020204" pitchFamily="34" charset="-122"/>
              </a:rPr>
              <a:t>分为两种，</a:t>
            </a:r>
            <a:r>
              <a:rPr lang="en-US" altLang="zh-CN" dirty="0">
                <a:latin typeface="微软雅黑" panose="020B0503020204020204" pitchFamily="34" charset="-122"/>
                <a:ea typeface="微软雅黑" panose="020B0503020204020204" pitchFamily="34" charset="-122"/>
              </a:rPr>
              <a:t>DOWN MEP</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UP MEP</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dirty="0">
                <a:latin typeface="微软雅黑" panose="020B0503020204020204" pitchFamily="34" charset="-122"/>
                <a:ea typeface="微软雅黑" panose="020B0503020204020204" pitchFamily="34" charset="-122"/>
              </a:rPr>
              <a:t>DOWN MEP</a:t>
            </a:r>
            <a:r>
              <a:rPr lang="zh-CN" altLang="en-US" dirty="0">
                <a:latin typeface="微软雅黑" panose="020B0503020204020204" pitchFamily="34" charset="-122"/>
                <a:ea typeface="微软雅黑" panose="020B0503020204020204" pitchFamily="34" charset="-122"/>
              </a:rPr>
              <a:t>，如果一个</a:t>
            </a:r>
            <a:r>
              <a:rPr lang="en-US" dirty="0">
                <a:latin typeface="微软雅黑" panose="020B0503020204020204" pitchFamily="34" charset="-122"/>
                <a:ea typeface="微软雅黑" panose="020B0503020204020204" pitchFamily="34" charset="-122"/>
              </a:rPr>
              <a:t>MEP</a:t>
            </a:r>
            <a:r>
              <a:rPr lang="zh-CN" altLang="en-US" dirty="0">
                <a:latin typeface="微软雅黑" panose="020B0503020204020204" pitchFamily="34" charset="-122"/>
                <a:ea typeface="微软雅黑" panose="020B0503020204020204" pitchFamily="34" charset="-122"/>
              </a:rPr>
              <a:t>从</a:t>
            </a:r>
            <a:r>
              <a:rPr lang="en-US" dirty="0">
                <a:latin typeface="微软雅黑" panose="020B0503020204020204" pitchFamily="34" charset="-122"/>
                <a:ea typeface="微软雅黑" panose="020B0503020204020204" pitchFamily="34" charset="-122"/>
              </a:rPr>
              <a:t>LAN</a:t>
            </a:r>
            <a:r>
              <a:rPr lang="zh-CN" altLang="en-US" dirty="0">
                <a:latin typeface="微软雅黑" panose="020B0503020204020204" pitchFamily="34" charset="-122"/>
                <a:ea typeface="微软雅黑" panose="020B0503020204020204" pitchFamily="34" charset="-122"/>
              </a:rPr>
              <a:t>侧发送和接收它对应的</a:t>
            </a:r>
            <a:r>
              <a:rPr lang="en-US" dirty="0">
                <a:latin typeface="微软雅黑" panose="020B0503020204020204" pitchFamily="34" charset="-122"/>
                <a:ea typeface="微软雅黑" panose="020B0503020204020204" pitchFamily="34" charset="-122"/>
              </a:rPr>
              <a:t>CFM</a:t>
            </a:r>
            <a:r>
              <a:rPr lang="zh-CN" altLang="en-US" dirty="0">
                <a:latin typeface="微软雅黑" panose="020B0503020204020204" pitchFamily="34" charset="-122"/>
                <a:ea typeface="微软雅黑" panose="020B0503020204020204" pitchFamily="34" charset="-122"/>
              </a:rPr>
              <a:t>报文，那么这个</a:t>
            </a:r>
            <a:r>
              <a:rPr lang="en-US" dirty="0">
                <a:latin typeface="微软雅黑" panose="020B0503020204020204" pitchFamily="34" charset="-122"/>
                <a:ea typeface="微软雅黑" panose="020B0503020204020204" pitchFamily="34" charset="-122"/>
              </a:rPr>
              <a:t>MEP</a:t>
            </a:r>
            <a:r>
              <a:rPr lang="zh-CN" altLang="en-US" dirty="0">
                <a:latin typeface="微软雅黑" panose="020B0503020204020204" pitchFamily="34" charset="-122"/>
                <a:ea typeface="微软雅黑" panose="020B0503020204020204" pitchFamily="34" charset="-122"/>
              </a:rPr>
              <a:t>就是</a:t>
            </a:r>
            <a:r>
              <a:rPr lang="en-US" dirty="0">
                <a:latin typeface="微软雅黑" panose="020B0503020204020204" pitchFamily="34" charset="-122"/>
                <a:ea typeface="微软雅黑" panose="020B0503020204020204" pitchFamily="34" charset="-122"/>
              </a:rPr>
              <a:t>DOWN MEP</a:t>
            </a:r>
          </a:p>
          <a:p>
            <a:pPr marL="342900" indent="-342900">
              <a:buFont typeface="+mj-lt"/>
              <a:buAutoNum type="arabicPeriod"/>
            </a:pPr>
            <a:r>
              <a:rPr lang="en-US" altLang="zh-CN" dirty="0">
                <a:latin typeface="微软雅黑" panose="020B0503020204020204" pitchFamily="34" charset="-122"/>
                <a:ea typeface="微软雅黑" panose="020B0503020204020204" pitchFamily="34" charset="-122"/>
              </a:rPr>
              <a:t>UP MEP</a:t>
            </a:r>
            <a:r>
              <a:rPr lang="zh-CN" altLang="en-US" dirty="0">
                <a:latin typeface="微软雅黑" panose="020B0503020204020204" pitchFamily="34" charset="-122"/>
                <a:ea typeface="微软雅黑" panose="020B0503020204020204" pitchFamily="34" charset="-122"/>
              </a:rPr>
              <a:t>，如果一个</a:t>
            </a:r>
            <a:r>
              <a:rPr lang="en-US" dirty="0">
                <a:latin typeface="微软雅黑" panose="020B0503020204020204" pitchFamily="34" charset="-122"/>
                <a:ea typeface="微软雅黑" panose="020B0503020204020204" pitchFamily="34" charset="-122"/>
              </a:rPr>
              <a:t>MEP</a:t>
            </a:r>
            <a:r>
              <a:rPr lang="zh-CN" altLang="en-US" dirty="0">
                <a:latin typeface="微软雅黑" panose="020B0503020204020204" pitchFamily="34" charset="-122"/>
                <a:ea typeface="微软雅黑" panose="020B0503020204020204" pitchFamily="34" charset="-122"/>
              </a:rPr>
              <a:t>从</a:t>
            </a:r>
            <a:r>
              <a:rPr lang="en-US" dirty="0">
                <a:latin typeface="微软雅黑" panose="020B0503020204020204" pitchFamily="34" charset="-122"/>
                <a:ea typeface="微软雅黑" panose="020B0503020204020204" pitchFamily="34" charset="-122"/>
              </a:rPr>
              <a:t>Bridge Relay </a:t>
            </a:r>
            <a:r>
              <a:rPr lang="zh-CN" altLang="en-US" dirty="0">
                <a:latin typeface="微软雅黑" panose="020B0503020204020204" pitchFamily="34" charset="-122"/>
                <a:ea typeface="微软雅黑" panose="020B0503020204020204" pitchFamily="34" charset="-122"/>
              </a:rPr>
              <a:t>侧发送和接收它对应的</a:t>
            </a:r>
            <a:r>
              <a:rPr lang="en-US" dirty="0">
                <a:latin typeface="微软雅黑" panose="020B0503020204020204" pitchFamily="34" charset="-122"/>
                <a:ea typeface="微软雅黑" panose="020B0503020204020204" pitchFamily="34" charset="-122"/>
              </a:rPr>
              <a:t>CFM</a:t>
            </a:r>
            <a:r>
              <a:rPr lang="zh-CN" altLang="en-US" dirty="0">
                <a:latin typeface="微软雅黑" panose="020B0503020204020204" pitchFamily="34" charset="-122"/>
                <a:ea typeface="微软雅黑" panose="020B0503020204020204" pitchFamily="34" charset="-122"/>
              </a:rPr>
              <a:t>报文，那么这个</a:t>
            </a:r>
            <a:r>
              <a:rPr lang="en-US" dirty="0">
                <a:latin typeface="微软雅黑" panose="020B0503020204020204" pitchFamily="34" charset="-122"/>
                <a:ea typeface="微软雅黑" panose="020B0503020204020204" pitchFamily="34" charset="-122"/>
              </a:rPr>
              <a:t>MEP</a:t>
            </a:r>
            <a:r>
              <a:rPr lang="zh-CN" altLang="en-US" dirty="0">
                <a:latin typeface="微软雅黑" panose="020B0503020204020204" pitchFamily="34" charset="-122"/>
                <a:ea typeface="微软雅黑" panose="020B0503020204020204" pitchFamily="34" charset="-122"/>
              </a:rPr>
              <a:t>就是</a:t>
            </a:r>
            <a:r>
              <a:rPr lang="en-US" dirty="0">
                <a:latin typeface="微软雅黑" panose="020B0503020204020204" pitchFamily="34" charset="-122"/>
                <a:ea typeface="微软雅黑" panose="020B0503020204020204" pitchFamily="34" charset="-122"/>
              </a:rPr>
              <a:t>UP MEP</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
        <p:nvSpPr>
          <p:cNvPr id="4" name="Footer Placeholder 3"/>
          <p:cNvSpPr>
            <a:spLocks noGrp="1"/>
          </p:cNvSpPr>
          <p:nvPr>
            <p:ph type="ftr" sz="quarter" idx="3"/>
          </p:nvPr>
        </p:nvSpPr>
        <p:spPr>
          <a:xfrm>
            <a:off x="2038186" y="4869963"/>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
        <p:nvSpPr>
          <p:cNvPr id="21" name="TextBox 20">
            <a:extLst>
              <a:ext uri="{FF2B5EF4-FFF2-40B4-BE49-F238E27FC236}">
                <a16:creationId xmlns:a16="http://schemas.microsoft.com/office/drawing/2014/main" id="{8D5D4D1D-3214-42F1-AACF-1F456055E238}"/>
              </a:ext>
            </a:extLst>
          </p:cNvPr>
          <p:cNvSpPr txBox="1"/>
          <p:nvPr/>
        </p:nvSpPr>
        <p:spPr>
          <a:xfrm>
            <a:off x="744279" y="2567433"/>
            <a:ext cx="3923420" cy="1853566"/>
          </a:xfrm>
          <a:prstGeom prst="rect">
            <a:avLst/>
          </a:prstGeom>
          <a:noFill/>
        </p:spPr>
        <p:txBody>
          <a:bodyPr wrap="square" lIns="72000" tIns="72000" rIns="72000" bIns="72000" rtlCol="0">
            <a:spAutoFit/>
          </a:bodyPr>
          <a:lstStyle/>
          <a:p>
            <a:pPr defTabSz="360000">
              <a:spcAft>
                <a:spcPts val="600"/>
              </a:spcAft>
              <a:tabLst>
                <a:tab pos="360000" algn="l"/>
              </a:tabLst>
            </a:pPr>
            <a:r>
              <a:rPr lang="zh-CN" altLang="en-US" sz="1200" dirty="0">
                <a:solidFill>
                  <a:schemeClr val="tx2"/>
                </a:solidFill>
                <a:latin typeface="微软雅黑" panose="020B0503020204020204" pitchFamily="34" charset="-122"/>
                <a:ea typeface="微软雅黑" panose="020B0503020204020204" pitchFamily="34" charset="-122"/>
              </a:rPr>
              <a:t>如右图所示：</a:t>
            </a:r>
            <a:endParaRPr lang="en-US" altLang="zh-CN" sz="1200" dirty="0">
              <a:solidFill>
                <a:schemeClr val="tx2"/>
              </a:solidFill>
              <a:latin typeface="微软雅黑" panose="020B0503020204020204" pitchFamily="34" charset="-122"/>
              <a:ea typeface="微软雅黑" panose="020B0503020204020204" pitchFamily="34" charset="-122"/>
            </a:endParaRPr>
          </a:p>
          <a:p>
            <a:pPr marL="171450" indent="-171450" defTabSz="360000">
              <a:spcAft>
                <a:spcPts val="600"/>
              </a:spcAft>
              <a:buFont typeface="Arial" panose="020B0604020202020204" pitchFamily="34" charset="0"/>
              <a:buChar char="•"/>
              <a:tabLst>
                <a:tab pos="360000" algn="l"/>
              </a:tabLst>
            </a:pPr>
            <a:r>
              <a:rPr lang="en-US" sz="1200" dirty="0">
                <a:solidFill>
                  <a:schemeClr val="tx2"/>
                </a:solidFill>
                <a:latin typeface="微软雅黑" panose="020B0503020204020204" pitchFamily="34" charset="-122"/>
                <a:ea typeface="微软雅黑" panose="020B0503020204020204" pitchFamily="34" charset="-122"/>
              </a:rPr>
              <a:t>PORTA</a:t>
            </a:r>
            <a:r>
              <a:rPr lang="zh-CN" altLang="en-US" sz="1200" dirty="0">
                <a:solidFill>
                  <a:schemeClr val="tx2"/>
                </a:solidFill>
                <a:latin typeface="微软雅黑" panose="020B0503020204020204" pitchFamily="34" charset="-122"/>
                <a:ea typeface="微软雅黑" panose="020B0503020204020204" pitchFamily="34" charset="-122"/>
              </a:rPr>
              <a:t>被配置为一个</a:t>
            </a:r>
            <a:r>
              <a:rPr lang="en-US" altLang="zh-CN" sz="1200" dirty="0">
                <a:solidFill>
                  <a:schemeClr val="tx2"/>
                </a:solidFill>
                <a:latin typeface="微软雅黑" panose="020B0503020204020204" pitchFamily="34" charset="-122"/>
                <a:ea typeface="微软雅黑" panose="020B0503020204020204" pitchFamily="34" charset="-122"/>
              </a:rPr>
              <a:t>MEP</a:t>
            </a:r>
            <a:r>
              <a:rPr lang="zh-CN" altLang="en-US" sz="1200" dirty="0">
                <a:solidFill>
                  <a:schemeClr val="tx2"/>
                </a:solidFill>
                <a:latin typeface="微软雅黑" panose="020B0503020204020204" pitchFamily="34" charset="-122"/>
                <a:ea typeface="微软雅黑" panose="020B0503020204020204" pitchFamily="34" charset="-122"/>
              </a:rPr>
              <a:t>，其发送和接收报文都是通过本端口，所以</a:t>
            </a:r>
            <a:r>
              <a:rPr lang="en-US" altLang="zh-CN" sz="1200" dirty="0">
                <a:solidFill>
                  <a:schemeClr val="tx2"/>
                </a:solidFill>
                <a:latin typeface="微软雅黑" panose="020B0503020204020204" pitchFamily="34" charset="-122"/>
                <a:ea typeface="微软雅黑" panose="020B0503020204020204" pitchFamily="34" charset="-122"/>
              </a:rPr>
              <a:t>PORTA</a:t>
            </a:r>
            <a:r>
              <a:rPr lang="zh-CN" altLang="en-US" sz="1200" dirty="0">
                <a:solidFill>
                  <a:schemeClr val="tx2"/>
                </a:solidFill>
                <a:latin typeface="微软雅黑" panose="020B0503020204020204" pitchFamily="34" charset="-122"/>
                <a:ea typeface="微软雅黑" panose="020B0503020204020204" pitchFamily="34" charset="-122"/>
              </a:rPr>
              <a:t>所配置的</a:t>
            </a:r>
            <a:r>
              <a:rPr lang="en-US" altLang="zh-CN" sz="1200" dirty="0">
                <a:solidFill>
                  <a:schemeClr val="tx2"/>
                </a:solidFill>
                <a:latin typeface="微软雅黑" panose="020B0503020204020204" pitchFamily="34" charset="-122"/>
                <a:ea typeface="微软雅黑" panose="020B0503020204020204" pitchFamily="34" charset="-122"/>
              </a:rPr>
              <a:t>MEP</a:t>
            </a:r>
            <a:r>
              <a:rPr lang="zh-CN" altLang="en-US" sz="1200" dirty="0">
                <a:solidFill>
                  <a:schemeClr val="tx2"/>
                </a:solidFill>
                <a:latin typeface="微软雅黑" panose="020B0503020204020204" pitchFamily="34" charset="-122"/>
                <a:ea typeface="微软雅黑" panose="020B0503020204020204" pitchFamily="34" charset="-122"/>
              </a:rPr>
              <a:t>为</a:t>
            </a:r>
            <a:r>
              <a:rPr lang="en-US" altLang="zh-CN" sz="1200" dirty="0">
                <a:solidFill>
                  <a:schemeClr val="tx2"/>
                </a:solidFill>
                <a:latin typeface="微软雅黑" panose="020B0503020204020204" pitchFamily="34" charset="-122"/>
                <a:ea typeface="微软雅黑" panose="020B0503020204020204" pitchFamily="34" charset="-122"/>
              </a:rPr>
              <a:t>DOWN MEP</a:t>
            </a:r>
          </a:p>
          <a:p>
            <a:pPr marL="171450" indent="-171450" defTabSz="360000">
              <a:spcAft>
                <a:spcPts val="600"/>
              </a:spcAft>
              <a:buFont typeface="Arial" panose="020B0604020202020204" pitchFamily="34" charset="0"/>
              <a:buChar char="•"/>
              <a:tabLst>
                <a:tab pos="360000" algn="l"/>
              </a:tabLst>
            </a:pPr>
            <a:r>
              <a:rPr lang="en-US" sz="1200" dirty="0">
                <a:solidFill>
                  <a:schemeClr val="tx2"/>
                </a:solidFill>
                <a:latin typeface="微软雅黑" panose="020B0503020204020204" pitchFamily="34" charset="-122"/>
                <a:ea typeface="微软雅黑" panose="020B0503020204020204" pitchFamily="34" charset="-122"/>
              </a:rPr>
              <a:t>PORTB</a:t>
            </a:r>
            <a:r>
              <a:rPr lang="zh-CN" altLang="en-US" sz="1200" dirty="0">
                <a:solidFill>
                  <a:schemeClr val="tx2"/>
                </a:solidFill>
                <a:latin typeface="微软雅黑" panose="020B0503020204020204" pitchFamily="34" charset="-122"/>
                <a:ea typeface="微软雅黑" panose="020B0503020204020204" pitchFamily="34" charset="-122"/>
              </a:rPr>
              <a:t>被配置为一个</a:t>
            </a:r>
            <a:r>
              <a:rPr lang="en-US" altLang="zh-CN" sz="1200" dirty="0">
                <a:solidFill>
                  <a:schemeClr val="tx2"/>
                </a:solidFill>
                <a:latin typeface="微软雅黑" panose="020B0503020204020204" pitchFamily="34" charset="-122"/>
                <a:ea typeface="微软雅黑" panose="020B0503020204020204" pitchFamily="34" charset="-122"/>
              </a:rPr>
              <a:t>MEP</a:t>
            </a:r>
            <a:r>
              <a:rPr lang="zh-CN" altLang="en-US" sz="1200" dirty="0">
                <a:solidFill>
                  <a:schemeClr val="tx2"/>
                </a:solidFill>
                <a:latin typeface="微软雅黑" panose="020B0503020204020204" pitchFamily="34" charset="-122"/>
                <a:ea typeface="微软雅黑" panose="020B0503020204020204" pitchFamily="34" charset="-122"/>
              </a:rPr>
              <a:t>，其发送和接收</a:t>
            </a:r>
            <a:r>
              <a:rPr lang="en-US" altLang="zh-CN" sz="1200" dirty="0">
                <a:solidFill>
                  <a:schemeClr val="tx2"/>
                </a:solidFill>
                <a:latin typeface="微软雅黑" panose="020B0503020204020204" pitchFamily="34" charset="-122"/>
                <a:ea typeface="微软雅黑" panose="020B0503020204020204" pitchFamily="34" charset="-122"/>
              </a:rPr>
              <a:t>CCM</a:t>
            </a:r>
            <a:r>
              <a:rPr lang="zh-CN" altLang="en-US" sz="1200" dirty="0">
                <a:solidFill>
                  <a:schemeClr val="tx2"/>
                </a:solidFill>
                <a:latin typeface="微软雅黑" panose="020B0503020204020204" pitchFamily="34" charset="-122"/>
                <a:ea typeface="微软雅黑" panose="020B0503020204020204" pitchFamily="34" charset="-122"/>
              </a:rPr>
              <a:t>报文都需要通过本</a:t>
            </a:r>
            <a:r>
              <a:rPr lang="en-US" altLang="zh-CN" sz="1200" dirty="0">
                <a:solidFill>
                  <a:schemeClr val="tx2"/>
                </a:solidFill>
                <a:latin typeface="微软雅黑" panose="020B0503020204020204" pitchFamily="34" charset="-122"/>
                <a:ea typeface="微软雅黑" panose="020B0503020204020204" pitchFamily="34" charset="-122"/>
              </a:rPr>
              <a:t>Bridge</a:t>
            </a:r>
            <a:r>
              <a:rPr lang="zh-CN" altLang="en-US" sz="1200" dirty="0">
                <a:solidFill>
                  <a:schemeClr val="tx2"/>
                </a:solidFill>
                <a:latin typeface="微软雅黑" panose="020B0503020204020204" pitchFamily="34" charset="-122"/>
                <a:ea typeface="微软雅黑" panose="020B0503020204020204" pitchFamily="34" charset="-122"/>
              </a:rPr>
              <a:t>的其他端口，所以</a:t>
            </a:r>
            <a:r>
              <a:rPr lang="en-US" altLang="zh-CN" sz="1200" dirty="0">
                <a:solidFill>
                  <a:schemeClr val="tx2"/>
                </a:solidFill>
                <a:latin typeface="微软雅黑" panose="020B0503020204020204" pitchFamily="34" charset="-122"/>
                <a:ea typeface="微软雅黑" panose="020B0503020204020204" pitchFamily="34" charset="-122"/>
              </a:rPr>
              <a:t>PORTB</a:t>
            </a:r>
            <a:r>
              <a:rPr lang="zh-CN" altLang="en-US" sz="1200" dirty="0">
                <a:solidFill>
                  <a:schemeClr val="tx2"/>
                </a:solidFill>
                <a:latin typeface="微软雅黑" panose="020B0503020204020204" pitchFamily="34" charset="-122"/>
                <a:ea typeface="微软雅黑" panose="020B0503020204020204" pitchFamily="34" charset="-122"/>
              </a:rPr>
              <a:t>所配置的</a:t>
            </a:r>
            <a:r>
              <a:rPr lang="en-US" altLang="zh-CN" sz="1200" dirty="0">
                <a:solidFill>
                  <a:schemeClr val="tx2"/>
                </a:solidFill>
                <a:latin typeface="微软雅黑" panose="020B0503020204020204" pitchFamily="34" charset="-122"/>
                <a:ea typeface="微软雅黑" panose="020B0503020204020204" pitchFamily="34" charset="-122"/>
              </a:rPr>
              <a:t>MEP</a:t>
            </a:r>
            <a:r>
              <a:rPr lang="zh-CN" altLang="en-US" sz="1200" dirty="0">
                <a:solidFill>
                  <a:schemeClr val="tx2"/>
                </a:solidFill>
                <a:latin typeface="微软雅黑" panose="020B0503020204020204" pitchFamily="34" charset="-122"/>
                <a:ea typeface="微软雅黑" panose="020B0503020204020204" pitchFamily="34" charset="-122"/>
              </a:rPr>
              <a:t>为</a:t>
            </a:r>
            <a:r>
              <a:rPr lang="en-US" altLang="zh-CN" sz="1200" dirty="0">
                <a:solidFill>
                  <a:schemeClr val="tx2"/>
                </a:solidFill>
                <a:latin typeface="微软雅黑" panose="020B0503020204020204" pitchFamily="34" charset="-122"/>
                <a:ea typeface="微软雅黑" panose="020B0503020204020204" pitchFamily="34" charset="-122"/>
              </a:rPr>
              <a:t>UP MEP</a:t>
            </a:r>
          </a:p>
          <a:p>
            <a:pPr defTabSz="360000">
              <a:spcAft>
                <a:spcPts val="600"/>
              </a:spcAft>
              <a:tabLst>
                <a:tab pos="360000" algn="l"/>
              </a:tabLst>
            </a:pP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注意</a:t>
            </a:r>
            <a:r>
              <a:rPr lang="en-US" altLang="zh-CN" sz="1200" dirty="0">
                <a:solidFill>
                  <a:schemeClr val="tx2"/>
                </a:solidFill>
                <a:latin typeface="微软雅黑" panose="020B0503020204020204" pitchFamily="34" charset="-122"/>
                <a:ea typeface="微软雅黑" panose="020B0503020204020204" pitchFamily="34" charset="-122"/>
              </a:rPr>
              <a:t>】UP</a:t>
            </a:r>
            <a:r>
              <a:rPr lang="zh-CN" altLang="en-US" sz="1200" dirty="0">
                <a:solidFill>
                  <a:schemeClr val="tx2"/>
                </a:solidFill>
                <a:latin typeface="微软雅黑" panose="020B0503020204020204" pitchFamily="34" charset="-122"/>
                <a:ea typeface="微软雅黑" panose="020B0503020204020204" pitchFamily="34" charset="-122"/>
              </a:rPr>
              <a:t>型</a:t>
            </a:r>
            <a:r>
              <a:rPr lang="en-US" altLang="zh-CN" sz="1200" dirty="0">
                <a:solidFill>
                  <a:schemeClr val="tx2"/>
                </a:solidFill>
                <a:latin typeface="微软雅黑" panose="020B0503020204020204" pitchFamily="34" charset="-122"/>
                <a:ea typeface="微软雅黑" panose="020B0503020204020204" pitchFamily="34" charset="-122"/>
              </a:rPr>
              <a:t>MEP</a:t>
            </a:r>
            <a:r>
              <a:rPr lang="zh-CN" altLang="en-US" sz="1200" dirty="0">
                <a:solidFill>
                  <a:schemeClr val="tx2"/>
                </a:solidFill>
                <a:latin typeface="微软雅黑" panose="020B0503020204020204" pitchFamily="34" charset="-122"/>
                <a:ea typeface="微软雅黑" panose="020B0503020204020204" pitchFamily="34" charset="-122"/>
              </a:rPr>
              <a:t>从设备的所有其他端口接收或者发送报文，可以是一个端口，也可能是多个端口</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 name="Flowchart: Process 1">
            <a:extLst>
              <a:ext uri="{FF2B5EF4-FFF2-40B4-BE49-F238E27FC236}">
                <a16:creationId xmlns:a16="http://schemas.microsoft.com/office/drawing/2014/main" id="{92E07583-30EA-4BDB-AC4D-B37C9E3780A1}"/>
              </a:ext>
            </a:extLst>
          </p:cNvPr>
          <p:cNvSpPr/>
          <p:nvPr/>
        </p:nvSpPr>
        <p:spPr>
          <a:xfrm>
            <a:off x="6209418" y="2466126"/>
            <a:ext cx="2296633" cy="2222205"/>
          </a:xfrm>
          <a:prstGeom prst="flowChartProcess">
            <a:avLst/>
          </a:prstGeom>
          <a:noFill/>
          <a:ln w="1270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6" name="Isosceles Triangle 5">
            <a:extLst>
              <a:ext uri="{FF2B5EF4-FFF2-40B4-BE49-F238E27FC236}">
                <a16:creationId xmlns:a16="http://schemas.microsoft.com/office/drawing/2014/main" id="{27FFABB2-F646-4179-8129-756576A0BF3E}"/>
              </a:ext>
            </a:extLst>
          </p:cNvPr>
          <p:cNvSpPr/>
          <p:nvPr/>
        </p:nvSpPr>
        <p:spPr>
          <a:xfrm rot="10800000">
            <a:off x="6071195" y="2790424"/>
            <a:ext cx="276446" cy="276447"/>
          </a:xfrm>
          <a:prstGeom prst="triangle">
            <a:avLst/>
          </a:prstGeom>
          <a:solidFill>
            <a:schemeClr val="accent1"/>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cxnSp>
        <p:nvCxnSpPr>
          <p:cNvPr id="10" name="Straight Arrow Connector 9">
            <a:extLst>
              <a:ext uri="{FF2B5EF4-FFF2-40B4-BE49-F238E27FC236}">
                <a16:creationId xmlns:a16="http://schemas.microsoft.com/office/drawing/2014/main" id="{FA2F6E05-7391-4A29-8702-1A9010DBB4CA}"/>
              </a:ext>
            </a:extLst>
          </p:cNvPr>
          <p:cNvCxnSpPr>
            <a:stCxn id="6" idx="5"/>
          </p:cNvCxnSpPr>
          <p:nvPr/>
        </p:nvCxnSpPr>
        <p:spPr>
          <a:xfrm flipH="1">
            <a:off x="5039837" y="2928647"/>
            <a:ext cx="1100469" cy="1"/>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692383A-9B9C-443C-83E5-52F0E2B65D1C}"/>
              </a:ext>
            </a:extLst>
          </p:cNvPr>
          <p:cNvSpPr txBox="1"/>
          <p:nvPr/>
        </p:nvSpPr>
        <p:spPr>
          <a:xfrm>
            <a:off x="6321062" y="2561819"/>
            <a:ext cx="1116419" cy="59168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微软雅黑" panose="020B0503020204020204" pitchFamily="34" charset="-122"/>
                <a:ea typeface="微软雅黑" panose="020B0503020204020204" pitchFamily="34" charset="-122"/>
              </a:rPr>
              <a:t>PORTA</a:t>
            </a:r>
          </a:p>
          <a:p>
            <a:pPr defTabSz="360000">
              <a:spcAft>
                <a:spcPts val="600"/>
              </a:spcAft>
              <a:tabLst>
                <a:tab pos="360000" algn="l"/>
              </a:tabLst>
            </a:pPr>
            <a:r>
              <a:rPr lang="en-US" sz="1200" dirty="0">
                <a:solidFill>
                  <a:schemeClr val="tx2"/>
                </a:solidFill>
                <a:latin typeface="微软雅黑" panose="020B0503020204020204" pitchFamily="34" charset="-122"/>
                <a:ea typeface="微软雅黑" panose="020B0503020204020204" pitchFamily="34" charset="-122"/>
              </a:rPr>
              <a:t>DOWN MEP</a:t>
            </a:r>
          </a:p>
        </p:txBody>
      </p:sp>
      <p:sp>
        <p:nvSpPr>
          <p:cNvPr id="13" name="Isosceles Triangle 12">
            <a:extLst>
              <a:ext uri="{FF2B5EF4-FFF2-40B4-BE49-F238E27FC236}">
                <a16:creationId xmlns:a16="http://schemas.microsoft.com/office/drawing/2014/main" id="{010AB5D2-1544-4164-98E6-F0D3B10BB75B}"/>
              </a:ext>
            </a:extLst>
          </p:cNvPr>
          <p:cNvSpPr/>
          <p:nvPr/>
        </p:nvSpPr>
        <p:spPr>
          <a:xfrm>
            <a:off x="6081322" y="3533525"/>
            <a:ext cx="276446" cy="276447"/>
          </a:xfrm>
          <a:prstGeom prst="triangle">
            <a:avLst/>
          </a:prstGeom>
          <a:solidFill>
            <a:schemeClr val="accent1"/>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14" name="Flowchart: Process 13">
            <a:extLst>
              <a:ext uri="{FF2B5EF4-FFF2-40B4-BE49-F238E27FC236}">
                <a16:creationId xmlns:a16="http://schemas.microsoft.com/office/drawing/2014/main" id="{24B1620E-8704-4839-9622-8F34DE28BA4C}"/>
              </a:ext>
            </a:extLst>
          </p:cNvPr>
          <p:cNvSpPr/>
          <p:nvPr/>
        </p:nvSpPr>
        <p:spPr>
          <a:xfrm>
            <a:off x="8377386" y="3552654"/>
            <a:ext cx="265814" cy="276447"/>
          </a:xfrm>
          <a:prstGeom prst="flowChartProcess">
            <a:avLst/>
          </a:prstGeom>
          <a:solidFill>
            <a:schemeClr val="accent1"/>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endParaRPr lang="en-US" sz="1200" dirty="0">
              <a:solidFill>
                <a:schemeClr val="bg1"/>
              </a:solidFill>
              <a:latin typeface="Nokia Pure Text Light" panose="020B0403020202020204" pitchFamily="34" charset="0"/>
              <a:ea typeface="Nokia Pure Text Light" panose="020B0403020202020204" pitchFamily="34" charset="0"/>
            </a:endParaRPr>
          </a:p>
        </p:txBody>
      </p:sp>
      <p:sp>
        <p:nvSpPr>
          <p:cNvPr id="15" name="TextBox 14">
            <a:extLst>
              <a:ext uri="{FF2B5EF4-FFF2-40B4-BE49-F238E27FC236}">
                <a16:creationId xmlns:a16="http://schemas.microsoft.com/office/drawing/2014/main" id="{F093D036-0209-435A-9538-05B628F781A2}"/>
              </a:ext>
            </a:extLst>
          </p:cNvPr>
          <p:cNvSpPr txBox="1"/>
          <p:nvPr/>
        </p:nvSpPr>
        <p:spPr>
          <a:xfrm>
            <a:off x="7841635" y="3206388"/>
            <a:ext cx="664416"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微软雅黑" panose="020B0503020204020204" pitchFamily="34" charset="-122"/>
                <a:ea typeface="微软雅黑" panose="020B0503020204020204" pitchFamily="34" charset="-122"/>
              </a:rPr>
              <a:t>PORTC</a:t>
            </a:r>
          </a:p>
        </p:txBody>
      </p:sp>
      <p:sp>
        <p:nvSpPr>
          <p:cNvPr id="16" name="TextBox 15">
            <a:extLst>
              <a:ext uri="{FF2B5EF4-FFF2-40B4-BE49-F238E27FC236}">
                <a16:creationId xmlns:a16="http://schemas.microsoft.com/office/drawing/2014/main" id="{08AC3695-8BA7-42B0-9028-8FE4F5A04540}"/>
              </a:ext>
            </a:extLst>
          </p:cNvPr>
          <p:cNvSpPr txBox="1"/>
          <p:nvPr/>
        </p:nvSpPr>
        <p:spPr>
          <a:xfrm>
            <a:off x="6305111" y="3814529"/>
            <a:ext cx="1116419" cy="59168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微软雅黑" panose="020B0503020204020204" pitchFamily="34" charset="-122"/>
                <a:ea typeface="微软雅黑" panose="020B0503020204020204" pitchFamily="34" charset="-122"/>
              </a:rPr>
              <a:t>PORTB</a:t>
            </a:r>
          </a:p>
          <a:p>
            <a:pPr defTabSz="360000">
              <a:spcAft>
                <a:spcPts val="600"/>
              </a:spcAft>
              <a:tabLst>
                <a:tab pos="360000" algn="l"/>
              </a:tabLst>
            </a:pPr>
            <a:r>
              <a:rPr lang="en-US" sz="1200" dirty="0">
                <a:solidFill>
                  <a:schemeClr val="tx2"/>
                </a:solidFill>
                <a:latin typeface="微软雅黑" panose="020B0503020204020204" pitchFamily="34" charset="-122"/>
                <a:ea typeface="微软雅黑" panose="020B0503020204020204" pitchFamily="34" charset="-122"/>
              </a:rPr>
              <a:t>UP MEP</a:t>
            </a:r>
          </a:p>
        </p:txBody>
      </p:sp>
      <p:cxnSp>
        <p:nvCxnSpPr>
          <p:cNvPr id="18" name="Straight Arrow Connector 17">
            <a:extLst>
              <a:ext uri="{FF2B5EF4-FFF2-40B4-BE49-F238E27FC236}">
                <a16:creationId xmlns:a16="http://schemas.microsoft.com/office/drawing/2014/main" id="{2EBFE666-CB84-4CE5-9D3B-6A98916A63FC}"/>
              </a:ext>
            </a:extLst>
          </p:cNvPr>
          <p:cNvCxnSpPr>
            <a:cxnSpLocks/>
          </p:cNvCxnSpPr>
          <p:nvPr/>
        </p:nvCxnSpPr>
        <p:spPr>
          <a:xfrm>
            <a:off x="6321062" y="3671365"/>
            <a:ext cx="2578494" cy="1"/>
          </a:xfrm>
          <a:prstGeom prst="straightConnector1">
            <a:avLst/>
          </a:prstGeom>
          <a:ln w="31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4042F8D-17B7-4B83-AD52-A90080B9EBCC}"/>
              </a:ext>
            </a:extLst>
          </p:cNvPr>
          <p:cNvSpPr txBox="1"/>
          <p:nvPr/>
        </p:nvSpPr>
        <p:spPr>
          <a:xfrm>
            <a:off x="7075978" y="4324749"/>
            <a:ext cx="733641"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dirty="0">
                <a:solidFill>
                  <a:schemeClr val="tx2"/>
                </a:solidFill>
                <a:latin typeface="微软雅黑" panose="020B0503020204020204" pitchFamily="34" charset="-122"/>
                <a:ea typeface="微软雅黑" panose="020B0503020204020204" pitchFamily="34" charset="-122"/>
              </a:rPr>
              <a:t>Bridge</a:t>
            </a:r>
          </a:p>
        </p:txBody>
      </p:sp>
    </p:spTree>
    <p:extLst>
      <p:ext uri="{BB962C8B-B14F-4D97-AF65-F5344CB8AC3E}">
        <p14:creationId xmlns:p14="http://schemas.microsoft.com/office/powerpoint/2010/main" val="169776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7600" y="280800"/>
            <a:ext cx="8308800" cy="534012"/>
          </a:xfrm>
        </p:spPr>
        <p:txBody>
          <a:bodyPr/>
          <a:lstStyle/>
          <a:p>
            <a:r>
              <a:rPr lang="en-US" altLang="zh-CN" sz="3600" dirty="0"/>
              <a:t>MEG</a:t>
            </a:r>
            <a:r>
              <a:rPr lang="zh-CN" altLang="en-US" sz="3600" dirty="0"/>
              <a:t>中间点（</a:t>
            </a:r>
            <a:r>
              <a:rPr lang="en-US" altLang="zh-CN" sz="3600" dirty="0"/>
              <a:t>MIP</a:t>
            </a:r>
            <a:r>
              <a:rPr lang="zh-CN" altLang="en-US" sz="3600" dirty="0"/>
              <a:t>）</a:t>
            </a:r>
            <a:endParaRPr lang="en-US" sz="3600" dirty="0"/>
          </a:p>
        </p:txBody>
      </p:sp>
      <p:sp>
        <p:nvSpPr>
          <p:cNvPr id="5" name="Text Placeholder 4"/>
          <p:cNvSpPr>
            <a:spLocks noGrp="1"/>
          </p:cNvSpPr>
          <p:nvPr>
            <p:ph type="body" sz="quarter" idx="12"/>
          </p:nvPr>
        </p:nvSpPr>
        <p:spPr>
          <a:xfrm>
            <a:off x="417600" y="1079999"/>
            <a:ext cx="8308800" cy="2822150"/>
          </a:xfrm>
        </p:spPr>
        <p:txBody>
          <a:bodyPr>
            <a:normAutofit/>
          </a:bodyPr>
          <a:lstStyle/>
          <a:p>
            <a:r>
              <a:rPr lang="zh-CN" altLang="en-US" dirty="0">
                <a:latin typeface="微软雅黑" panose="020B0503020204020204" pitchFamily="34" charset="-122"/>
                <a:ea typeface="微软雅黑" panose="020B0503020204020204" pitchFamily="34" charset="-122"/>
              </a:rPr>
              <a:t>定义：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中间点（</a:t>
            </a:r>
            <a:r>
              <a:rPr lang="en-US" altLang="zh-CN" dirty="0">
                <a:latin typeface="微软雅黑" panose="020B0503020204020204" pitchFamily="34" charset="-122"/>
                <a:ea typeface="微软雅黑" panose="020B0503020204020204" pitchFamily="34" charset="-122"/>
              </a:rPr>
              <a:t>MIP</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MEG</a:t>
            </a:r>
            <a:r>
              <a:rPr lang="zh-CN" altLang="en-US" dirty="0">
                <a:latin typeface="微软雅黑" panose="020B0503020204020204" pitchFamily="34" charset="-122"/>
                <a:ea typeface="微软雅黑" panose="020B0503020204020204" pitchFamily="34" charset="-122"/>
              </a:rPr>
              <a:t>中的一个中间点，它能对某些</a:t>
            </a:r>
            <a:r>
              <a:rPr lang="en-US" altLang="zh-CN" dirty="0">
                <a:latin typeface="微软雅黑" panose="020B0503020204020204" pitchFamily="34" charset="-122"/>
                <a:ea typeface="微软雅黑" panose="020B0503020204020204" pitchFamily="34" charset="-122"/>
              </a:rPr>
              <a:t>OAM</a:t>
            </a:r>
            <a:r>
              <a:rPr lang="zh-CN" altLang="en-US" dirty="0">
                <a:latin typeface="微软雅黑" panose="020B0503020204020204" pitchFamily="34" charset="-122"/>
                <a:ea typeface="微软雅黑" panose="020B0503020204020204" pitchFamily="34" charset="-122"/>
              </a:rPr>
              <a:t>帧做出反应。</a:t>
            </a:r>
            <a:r>
              <a:rPr lang="en-US" altLang="zh-CN" dirty="0">
                <a:latin typeface="微软雅黑" panose="020B0503020204020204" pitchFamily="34" charset="-122"/>
                <a:ea typeface="微软雅黑" panose="020B0503020204020204" pitchFamily="34" charset="-122"/>
              </a:rPr>
              <a:t>MIP</a:t>
            </a:r>
            <a:r>
              <a:rPr lang="zh-CN" altLang="en-US" dirty="0">
                <a:latin typeface="微软雅黑" panose="020B0503020204020204" pitchFamily="34" charset="-122"/>
                <a:ea typeface="微软雅黑" panose="020B0503020204020204" pitchFamily="34" charset="-122"/>
              </a:rPr>
              <a:t>并不主动发起</a:t>
            </a:r>
            <a:r>
              <a:rPr lang="en-US" altLang="zh-CN" dirty="0">
                <a:latin typeface="微软雅黑" panose="020B0503020204020204" pitchFamily="34" charset="-122"/>
                <a:ea typeface="微软雅黑" panose="020B0503020204020204" pitchFamily="34" charset="-122"/>
              </a:rPr>
              <a:t>OAM</a:t>
            </a:r>
            <a:r>
              <a:rPr lang="zh-CN" altLang="en-US" dirty="0">
                <a:latin typeface="微软雅黑" panose="020B0503020204020204" pitchFamily="34" charset="-122"/>
                <a:ea typeface="微软雅黑" panose="020B0503020204020204" pitchFamily="34" charset="-122"/>
              </a:rPr>
              <a:t>帧。</a:t>
            </a:r>
            <a:endParaRPr lang="en-US" altLang="zh-CN" dirty="0">
              <a:latin typeface="微软雅黑" panose="020B0503020204020204" pitchFamily="34" charset="-122"/>
              <a:ea typeface="微软雅黑" panose="020B0503020204020204" pitchFamily="34" charset="-122"/>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2923889384"/>
      </p:ext>
    </p:extLst>
  </p:cSld>
  <p:clrMapOvr>
    <a:masterClrMapping/>
  </p:clrMapOvr>
</p:sld>
</file>

<file path=ppt/theme/theme1.xml><?xml version="1.0" encoding="utf-8"?>
<a:theme xmlns:a="http://schemas.openxmlformats.org/drawingml/2006/main" name="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Nokia_Shanghai_Bell_V3" id="{AF4CE12F-4A22-4894-8473-6CFADEB806E4}" vid="{7CD683F8-C569-4225-B946-E85F5F0CFFA6}"/>
    </a:ext>
  </a:extLst>
</a:theme>
</file>

<file path=ppt/theme/theme2.xml><?xml version="1.0" encoding="utf-8"?>
<a:theme xmlns:a="http://schemas.openxmlformats.org/drawingml/2006/main" name="2 Nokia INTERNAL Whit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175">
          <a:no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Nokia_Pure_PPT_Nokia_Shanghai_Bell_V3" id="{AF4CE12F-4A22-4894-8473-6CFADEB806E4}" vid="{52CC6F5E-E7D6-4021-A380-C06CA10A54F2}"/>
    </a:ext>
  </a:extLst>
</a:theme>
</file>

<file path=ppt/theme/theme3.xml><?xml version="1.0" encoding="utf-8"?>
<a:theme xmlns:a="http://schemas.openxmlformats.org/drawingml/2006/main" name="3 Nokia Blu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Nokia_Shanghai_Bell_V3" id="{AF4CE12F-4A22-4894-8473-6CFADEB806E4}" vid="{8B22409B-536F-437B-96A3-3AF4C6EF4B8C}"/>
    </a:ext>
  </a:extLst>
</a:theme>
</file>

<file path=ppt/theme/theme4.xml><?xml version="1.0" encoding="utf-8"?>
<a:theme xmlns:a="http://schemas.openxmlformats.org/drawingml/2006/main" name="4 Nokia Blue EXTERNAL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Nokia_Shanghai_Bell_V3" id="{AF4CE12F-4A22-4894-8473-6CFADEB806E4}" vid="{A583762F-24B5-4908-A038-0842A7A55830}"/>
    </a:ext>
  </a:extLst>
</a:theme>
</file>

<file path=ppt/theme/theme5.xml><?xml version="1.0" encoding="utf-8"?>
<a:theme xmlns:a="http://schemas.openxmlformats.org/drawingml/2006/main" name="5 Nokia White INTERNAL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Nokia_Shanghai_Bell_V3" id="{AF4CE12F-4A22-4894-8473-6CFADEB806E4}" vid="{572E5DDE-836C-41BA-90D3-83D4F8A003EF}"/>
    </a:ext>
  </a:extLst>
</a:theme>
</file>

<file path=ppt/theme/theme6.xml><?xml version="1.0" encoding="utf-8"?>
<a:theme xmlns:a="http://schemas.openxmlformats.org/drawingml/2006/main" name="6 Nokia Divider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Nokia_Shanghai_Bell_V3" id="{AF4CE12F-4A22-4894-8473-6CFADEB806E4}" vid="{D05CE0D2-7EDE-49E6-881C-3BE67A376B2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1 6 " ? > < A r r a y O f O b j e c t L i n k   x m l n s : x s i = " h t t p : / / w w w . w 3 . o r g / 2 0 0 1 / X M L S c h e m a - i n s t a n c e "   x m l n s : x s d = " h t t p : / / w w w . w 3 . o r g / 2 0 0 1 / X M L S c h e m a " / > 
</file>

<file path=customXml/itemProps1.xml><?xml version="1.0" encoding="utf-8"?>
<ds:datastoreItem xmlns:ds="http://schemas.openxmlformats.org/officeDocument/2006/customXml" ds:itemID="{826FA07C-A199-43B1-A30A-67E7BC569876}">
  <ds:schemaRef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Y.1731简介</Template>
  <TotalTime>0</TotalTime>
  <Words>3823</Words>
  <Application>Microsoft Office PowerPoint</Application>
  <PresentationFormat>On-screen Show (16:9)</PresentationFormat>
  <Paragraphs>420</Paragraphs>
  <Slides>42</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42</vt:i4>
      </vt:variant>
    </vt:vector>
  </HeadingPairs>
  <TitlesOfParts>
    <vt:vector size="63" baseType="lpstr">
      <vt:lpstr>TTAC01o00</vt:lpstr>
      <vt:lpstr>TTAC02o00</vt:lpstr>
      <vt:lpstr>TTAC02o01</vt:lpstr>
      <vt:lpstr>TTAC02o02</vt:lpstr>
      <vt:lpstr>TTAC04o00</vt:lpstr>
      <vt:lpstr>TTAC08o00</vt:lpstr>
      <vt:lpstr>宋体</vt:lpstr>
      <vt:lpstr>微软雅黑</vt:lpstr>
      <vt:lpstr>Arial</vt:lpstr>
      <vt:lpstr>Calibri</vt:lpstr>
      <vt:lpstr>Nokia Pure Headline Light</vt:lpstr>
      <vt:lpstr>Nokia Pure Headline Ultra Light</vt:lpstr>
      <vt:lpstr>Nokia Pure Text</vt:lpstr>
      <vt:lpstr>Nokia Pure Text Light</vt:lpstr>
      <vt:lpstr>Times New Roman</vt:lpstr>
      <vt:lpstr>Nokia White Master with headline</vt:lpstr>
      <vt:lpstr>2 Nokia INTERNAL White Master plain</vt:lpstr>
      <vt:lpstr>3 Nokia Blue Master plain</vt:lpstr>
      <vt:lpstr>4 Nokia Blue EXTERNAL Master end slide</vt:lpstr>
      <vt:lpstr>5 Nokia White INTERNAL Master end slide</vt:lpstr>
      <vt:lpstr>6 Nokia Divider Master plain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2018-10-24T00:47:27Z</dcterms:created>
  <dcterms:modified xsi:type="dcterms:W3CDTF">2018-10-25T03:15:17Z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bjectLinks">
    <vt:lpwstr>{826FA07C-A199-43B1-A30A-67E7BC569876}</vt:lpwstr>
  </property>
  <property fmtid="{D5CDD505-2E9C-101B-9397-08002B2CF9AE}" pid="3" name="MSIP_Label_b1aa2129-79ec-42c0-bfac-e5b7a0374572_Enabled">
    <vt:lpwstr>True</vt:lpwstr>
  </property>
  <property fmtid="{D5CDD505-2E9C-101B-9397-08002B2CF9AE}" pid="4" name="MSIP_Label_b1aa2129-79ec-42c0-bfac-e5b7a0374572_SiteId">
    <vt:lpwstr>5d471751-9675-428d-917b-70f44f9630b0</vt:lpwstr>
  </property>
  <property fmtid="{D5CDD505-2E9C-101B-9397-08002B2CF9AE}" pid="5" name="MSIP_Label_b1aa2129-79ec-42c0-bfac-e5b7a0374572_Ref">
    <vt:lpwstr>https://api.informationprotection.azure.com/api/5d471751-9675-428d-917b-70f44f9630b0</vt:lpwstr>
  </property>
  <property fmtid="{D5CDD505-2E9C-101B-9397-08002B2CF9AE}" pid="6" name="MSIP_Label_b1aa2129-79ec-42c0-bfac-e5b7a0374572_Owner">
    <vt:lpwstr>kejian.you@nokia-sbell.com</vt:lpwstr>
  </property>
  <property fmtid="{D5CDD505-2E9C-101B-9397-08002B2CF9AE}" pid="7" name="MSIP_Label_b1aa2129-79ec-42c0-bfac-e5b7a0374572_SetDate">
    <vt:lpwstr>2018-10-24T08:48:55.5176184+08:00</vt:lpwstr>
  </property>
  <property fmtid="{D5CDD505-2E9C-101B-9397-08002B2CF9AE}" pid="8" name="MSIP_Label_b1aa2129-79ec-42c0-bfac-e5b7a0374572_Name">
    <vt:lpwstr>Public</vt:lpwstr>
  </property>
  <property fmtid="{D5CDD505-2E9C-101B-9397-08002B2CF9AE}" pid="9" name="MSIP_Label_b1aa2129-79ec-42c0-bfac-e5b7a0374572_Application">
    <vt:lpwstr>Microsoft Azure Information Protection</vt:lpwstr>
  </property>
  <property fmtid="{D5CDD505-2E9C-101B-9397-08002B2CF9AE}" pid="10" name="MSIP_Label_b1aa2129-79ec-42c0-bfac-e5b7a0374572_Extended_MSFT_Method">
    <vt:lpwstr>Manual</vt:lpwstr>
  </property>
  <property fmtid="{D5CDD505-2E9C-101B-9397-08002B2CF9AE}" pid="11" name="Sensitivity">
    <vt:lpwstr>Public</vt:lpwstr>
  </property>
</Properties>
</file>