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2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8" r:id="rId16"/>
    <p:sldId id="267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71721" autoAdjust="0"/>
  </p:normalViewPr>
  <p:slideViewPr>
    <p:cSldViewPr snapToGrid="0">
      <p:cViewPr varScale="1">
        <p:scale>
          <a:sx n="81" d="100"/>
          <a:sy n="81" d="100"/>
        </p:scale>
        <p:origin x="1458" y="90"/>
      </p:cViewPr>
      <p:guideLst/>
    </p:cSldViewPr>
  </p:slideViewPr>
  <p:outlineViewPr>
    <p:cViewPr>
      <p:scale>
        <a:sx n="33" d="100"/>
        <a:sy n="33" d="100"/>
      </p:scale>
      <p:origin x="0" y="-2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17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F09D-5A27-43ED-A2A6-2C39F47DC7A9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40253-F5B6-4A7B-9195-823AA4E9E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2446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92919-F8A2-4C43-8251-042FA01CE571}" type="datetimeFigureOut">
              <a:rPr lang="nl-NL" smtClean="0"/>
              <a:t>25-5-2016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0EDB6-C189-4A69-8A21-25C7A8959C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22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Bootloader is</a:t>
            </a:r>
            <a:r>
              <a:rPr lang="en-GB" baseline="0" dirty="0" smtClean="0"/>
              <a:t> first to execute before the main application</a:t>
            </a:r>
          </a:p>
          <a:p>
            <a:r>
              <a:rPr lang="en-GB" baseline="0" dirty="0" smtClean="0"/>
              <a:t>AVR supports this and names it self-programming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4160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temp page is filled</a:t>
            </a:r>
            <a:r>
              <a:rPr lang="en-GB" baseline="0" dirty="0" smtClean="0"/>
              <a:t> by words</a:t>
            </a:r>
          </a:p>
          <a:p>
            <a:r>
              <a:rPr lang="en-GB" baseline="0" dirty="0" smtClean="0"/>
              <a:t>R1:R0 hold the word</a:t>
            </a:r>
          </a:p>
          <a:p>
            <a:r>
              <a:rPr lang="en-GB" baseline="0" dirty="0" smtClean="0"/>
              <a:t>Z register holds the address in the temp page</a:t>
            </a:r>
          </a:p>
          <a:p>
            <a:endParaRPr lang="en-GB" baseline="0" dirty="0" smtClean="0"/>
          </a:p>
          <a:p>
            <a:r>
              <a:rPr lang="en-GB" baseline="0" dirty="0" smtClean="0"/>
              <a:t>SPMEN can be polled to check if CPU is ready</a:t>
            </a:r>
          </a:p>
          <a:p>
            <a:r>
              <a:rPr lang="en-GB" baseline="0" dirty="0" smtClean="0"/>
              <a:t>RWWSB is set by hardware and must be cleared by software</a:t>
            </a:r>
          </a:p>
          <a:p>
            <a:r>
              <a:rPr lang="en-GB" baseline="0" dirty="0" smtClean="0"/>
              <a:t>If not the RWW reads as 0xFFFF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74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code, one character, an ASCII colon ‘:’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count, two hex digits, indicating the length of the data field.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Address, four hex digits, representing the 16-bit beginning memory address offset of the data. The physical address is computed by adding this offset to a base address.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type, two hex digits, defining the data.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Data, a sequence of n bytes, represented by 2n hex digits.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Checksum, two hex digits, used for validating the record.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660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Pages is memory organization method</a:t>
            </a:r>
          </a:p>
          <a:p>
            <a:r>
              <a:rPr lang="en-GB" dirty="0" smtClean="0"/>
              <a:t>Maps</a:t>
            </a:r>
            <a:r>
              <a:rPr lang="en-GB" baseline="0" dirty="0" smtClean="0"/>
              <a:t> virtual address to physical addresses</a:t>
            </a:r>
          </a:p>
          <a:p>
            <a:r>
              <a:rPr lang="en-GB" baseline="0" dirty="0" smtClean="0"/>
              <a:t>Pages consist of words</a:t>
            </a:r>
          </a:p>
          <a:p>
            <a:r>
              <a:rPr lang="en-GB" baseline="0" dirty="0" smtClean="0"/>
              <a:t> - Word is the largest chunk that processor can process</a:t>
            </a:r>
          </a:p>
          <a:p>
            <a:r>
              <a:rPr lang="en-GB" baseline="0" dirty="0" smtClean="0"/>
              <a:t> - Byte is the smallest addressable unit for a processor</a:t>
            </a:r>
          </a:p>
          <a:p>
            <a:r>
              <a:rPr lang="en-GB" baseline="0" dirty="0" smtClean="0"/>
              <a:t>Bootloader residents in a special section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48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Size of bootloader section is configurable</a:t>
            </a:r>
          </a:p>
          <a:p>
            <a:r>
              <a:rPr lang="en-GB" dirty="0" smtClean="0"/>
              <a:t>If BOOTRST fuse is set the </a:t>
            </a:r>
            <a:r>
              <a:rPr lang="en-GB" dirty="0" err="1" smtClean="0"/>
              <a:t>cpu</a:t>
            </a:r>
            <a:r>
              <a:rPr lang="en-GB" dirty="0" smtClean="0"/>
              <a:t> starts at the bootloader</a:t>
            </a:r>
            <a:r>
              <a:rPr lang="en-GB" baseline="0" dirty="0" smtClean="0"/>
              <a:t> on reset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20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Self-programming</a:t>
            </a:r>
            <a:r>
              <a:rPr lang="en-GB" baseline="0" dirty="0" smtClean="0"/>
              <a:t> is only possible in a special section called NRWW</a:t>
            </a:r>
          </a:p>
          <a:p>
            <a:r>
              <a:rPr lang="en-GB" baseline="0" dirty="0" smtClean="0"/>
              <a:t>Flash Memory is divided in NRWW/RWW</a:t>
            </a:r>
          </a:p>
          <a:p>
            <a:r>
              <a:rPr lang="en-GB" baseline="0" dirty="0" smtClean="0"/>
              <a:t>NRWW is always the largest selectable bootloader size (ATmega328 is 2048 words)</a:t>
            </a:r>
          </a:p>
          <a:p>
            <a:r>
              <a:rPr lang="en-GB" dirty="0" smtClean="0"/>
              <a:t>The use is that NRWW remains accessible when updating the RWW section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60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Self-programming</a:t>
            </a:r>
            <a:r>
              <a:rPr lang="en-GB" baseline="0" dirty="0" smtClean="0"/>
              <a:t> is performed by the SPM instruction</a:t>
            </a:r>
          </a:p>
          <a:p>
            <a:r>
              <a:rPr lang="en-GB" baseline="0" dirty="0" smtClean="0"/>
              <a:t>Used to erase/write pages, fill page buffer and set boot loader bits</a:t>
            </a:r>
          </a:p>
          <a:p>
            <a:r>
              <a:rPr lang="en-GB" baseline="0" dirty="0" smtClean="0"/>
              <a:t>Operations are selected through the SPMCSR register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02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RWW is non-accessible after a page</a:t>
            </a:r>
            <a:r>
              <a:rPr lang="en-GB" baseline="0" dirty="0" smtClean="0"/>
              <a:t> erase/write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499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Sets boot</a:t>
            </a:r>
            <a:r>
              <a:rPr lang="en-GB" baseline="0" dirty="0" smtClean="0"/>
              <a:t> lock and memory lock bits according to R0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10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address is taken from</a:t>
            </a:r>
            <a:r>
              <a:rPr lang="en-GB" baseline="0" dirty="0" smtClean="0"/>
              <a:t> the high bits of the Z register</a:t>
            </a:r>
          </a:p>
          <a:p>
            <a:r>
              <a:rPr lang="en-GB" baseline="0" dirty="0" smtClean="0"/>
              <a:t>CPU is halted during SPM when NRWW is addressed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05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address is taken from</a:t>
            </a:r>
            <a:r>
              <a:rPr lang="en-GB" baseline="0" dirty="0" smtClean="0"/>
              <a:t> the high bits of the Z register</a:t>
            </a:r>
          </a:p>
          <a:p>
            <a:r>
              <a:rPr lang="en-GB" baseline="0" dirty="0" smtClean="0"/>
              <a:t>CPU is halted during SPM when NRWW is addressed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EDB6-C189-4A69-8A21-25C7A8959C0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89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8D7-5E2B-48D1-9418-B55115FDE7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0CB-93D9-4453-8309-4D23ED74D15E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28C5-C1B9-471F-A263-DBCC944DCC3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496-AE32-42A9-BE12-8D53704C52D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EA78-2F5A-4118-8C6F-DAE4507A25C3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059-48E4-47AD-B4A3-F532700C6C96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622A-848C-424E-A19E-B75EBB8C7D3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D93E-00F3-4469-A87D-520B71328671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241-8C72-4362-A879-B89F4591E89E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CD48-8852-41DB-B27D-B6B9E1EC109E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6F9A-193E-46CE-A001-8D8C7854F26A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FF38-6644-499A-9284-0A729F367CB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3C4-B4CA-47BE-97CD-61BE1ADBFCD5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F510-8929-4D98-A5DC-FD153C188729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4D9-A033-4D27-BCC1-28057D165BC7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E05B-0622-4B95-88E9-C298FADBACA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5C4F-214A-48C2-9878-D477E8C23907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D2F974-47F3-41E7-94EC-83A55444FDB7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Bootloader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Creating</a:t>
            </a:r>
            <a:r>
              <a:rPr lang="nl-NL" dirty="0" smtClean="0"/>
              <a:t> a </a:t>
            </a:r>
            <a:r>
              <a:rPr lang="nl-NL" dirty="0" err="1" smtClean="0"/>
              <a:t>bootloader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8-bit </a:t>
            </a:r>
            <a:r>
              <a:rPr lang="nl-NL" dirty="0" err="1" smtClean="0"/>
              <a:t>avr</a:t>
            </a:r>
            <a:r>
              <a:rPr lang="nl-NL" dirty="0" smtClean="0"/>
              <a:t> platform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222670" y="6315242"/>
            <a:ext cx="578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85000"/>
                  </a:schemeClr>
                </a:solidFill>
              </a:rPr>
              <a:t>https://</a:t>
            </a:r>
            <a:r>
              <a:rPr lang="nl-NL" dirty="0" smtClean="0">
                <a:solidFill>
                  <a:schemeClr val="tx1">
                    <a:lumMod val="85000"/>
                  </a:schemeClr>
                </a:solidFill>
              </a:rPr>
              <a:t>github.com/joelluijmes/bootloader-demo</a:t>
            </a:r>
            <a:endParaRPr lang="nl-NL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Page Write</a:t>
            </a:r>
            <a:br>
              <a:rPr lang="nl-NL" dirty="0" smtClean="0"/>
            </a:br>
            <a:r>
              <a:rPr lang="nl-NL" sz="2000" dirty="0" smtClean="0"/>
              <a:t>PGWRT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Writes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temporary</a:t>
            </a:r>
            <a:r>
              <a:rPr lang="nl-NL" dirty="0" smtClean="0"/>
              <a:t> buffer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flash</a:t>
            </a:r>
          </a:p>
          <a:p>
            <a:r>
              <a:rPr lang="nl-NL" dirty="0" err="1" smtClean="0"/>
              <a:t>Address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page is taken </a:t>
            </a:r>
            <a:r>
              <a:rPr lang="nl-NL" dirty="0" err="1" smtClean="0"/>
              <a:t>from</a:t>
            </a:r>
            <a:r>
              <a:rPr lang="nl-NL" dirty="0" smtClean="0"/>
              <a:t> high part of </a:t>
            </a:r>
            <a:r>
              <a:rPr lang="nl-NL" dirty="0" err="1" smtClean="0"/>
              <a:t>the</a:t>
            </a:r>
            <a:r>
              <a:rPr lang="nl-NL" dirty="0" smtClean="0"/>
              <a:t> Z-register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Page </a:t>
            </a:r>
            <a:r>
              <a:rPr lang="nl-NL" dirty="0" err="1" smtClean="0"/>
              <a:t>Erase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000" dirty="0" smtClean="0"/>
              <a:t>PGERS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Erases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page</a:t>
            </a:r>
          </a:p>
          <a:p>
            <a:r>
              <a:rPr lang="nl-NL" dirty="0" err="1" smtClean="0"/>
              <a:t>Address</a:t>
            </a:r>
            <a:r>
              <a:rPr lang="nl-NL" dirty="0" smtClean="0"/>
              <a:t> is taken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high part of </a:t>
            </a:r>
            <a:r>
              <a:rPr lang="nl-NL" dirty="0" err="1" smtClean="0"/>
              <a:t>the</a:t>
            </a:r>
            <a:r>
              <a:rPr lang="nl-NL" dirty="0" smtClean="0"/>
              <a:t> Z-register.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Temporary</a:t>
            </a:r>
            <a:r>
              <a:rPr lang="nl-NL" dirty="0" smtClean="0"/>
              <a:t> Page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Flash is </a:t>
            </a:r>
            <a:r>
              <a:rPr lang="nl-NL" dirty="0" err="1" smtClean="0"/>
              <a:t>written</a:t>
            </a:r>
            <a:r>
              <a:rPr lang="nl-NL" dirty="0" smtClean="0"/>
              <a:t> page </a:t>
            </a:r>
            <a:r>
              <a:rPr lang="nl-NL" dirty="0" err="1" smtClean="0"/>
              <a:t>by</a:t>
            </a:r>
            <a:r>
              <a:rPr lang="nl-NL" dirty="0" smtClean="0"/>
              <a:t> page</a:t>
            </a:r>
          </a:p>
          <a:p>
            <a:r>
              <a:rPr lang="nl-NL" dirty="0" smtClean="0"/>
              <a:t>The data </a:t>
            </a:r>
            <a:r>
              <a:rPr lang="nl-NL" dirty="0" err="1" smtClean="0"/>
              <a:t>that</a:t>
            </a:r>
            <a:r>
              <a:rPr lang="nl-NL" dirty="0" smtClean="0"/>
              <a:t> is </a:t>
            </a:r>
            <a:r>
              <a:rPr lang="nl-NL" dirty="0" err="1" smtClean="0"/>
              <a:t>written</a:t>
            </a:r>
            <a:r>
              <a:rPr lang="nl-NL" dirty="0" smtClean="0"/>
              <a:t> must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stored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Page Buffer</a:t>
            </a:r>
          </a:p>
          <a:p>
            <a:pPr lvl="1"/>
            <a:r>
              <a:rPr lang="nl-NL" dirty="0" smtClean="0"/>
              <a:t>Page Buffer is </a:t>
            </a:r>
            <a:r>
              <a:rPr lang="nl-NL" dirty="0" err="1" smtClean="0"/>
              <a:t>write-only</a:t>
            </a:r>
            <a:r>
              <a:rPr lang="nl-NL" dirty="0" smtClean="0"/>
              <a:t> buffer holding </a:t>
            </a:r>
            <a:r>
              <a:rPr lang="nl-NL" dirty="0" err="1" smtClean="0"/>
              <a:t>one</a:t>
            </a:r>
            <a:r>
              <a:rPr lang="nl-NL" dirty="0" smtClean="0"/>
              <a:t> page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Intel HEX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2" y="2057808"/>
            <a:ext cx="8946541" cy="4195481"/>
          </a:xfrm>
        </p:spPr>
        <p:txBody>
          <a:bodyPr/>
          <a:lstStyle/>
          <a:p>
            <a:r>
              <a:rPr lang="nl-NL" dirty="0" err="1" smtClean="0"/>
              <a:t>avr-objcopy</a:t>
            </a:r>
            <a:r>
              <a:rPr lang="nl-NL" dirty="0" smtClean="0"/>
              <a:t> output files are .</a:t>
            </a:r>
            <a:r>
              <a:rPr lang="nl-NL" dirty="0" err="1" smtClean="0"/>
              <a:t>hex</a:t>
            </a:r>
            <a:r>
              <a:rPr lang="nl-NL" dirty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parsed</a:t>
            </a:r>
            <a:endParaRPr lang="nl-NL" dirty="0" smtClean="0"/>
          </a:p>
          <a:p>
            <a:r>
              <a:rPr lang="nl-NL" dirty="0" smtClean="0"/>
              <a:t>The file format is Intel HEX</a:t>
            </a:r>
          </a:p>
          <a:p>
            <a:pPr lvl="1"/>
            <a:r>
              <a:rPr lang="nl-NL" dirty="0" err="1" smtClean="0"/>
              <a:t>Consists</a:t>
            </a:r>
            <a:r>
              <a:rPr lang="nl-NL" dirty="0" smtClean="0"/>
              <a:t> of </a:t>
            </a:r>
            <a:r>
              <a:rPr lang="nl-NL" dirty="0" err="1" smtClean="0"/>
              <a:t>lines</a:t>
            </a:r>
            <a:r>
              <a:rPr lang="nl-NL" dirty="0" smtClean="0"/>
              <a:t> of ASCII tekst </a:t>
            </a:r>
            <a:r>
              <a:rPr lang="nl-NL" dirty="0" err="1" smtClean="0"/>
              <a:t>that</a:t>
            </a:r>
            <a:r>
              <a:rPr lang="nl-NL" dirty="0" smtClean="0"/>
              <a:t> are </a:t>
            </a:r>
            <a:r>
              <a:rPr lang="nl-NL" dirty="0" err="1" smtClean="0"/>
              <a:t>seperated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 line or </a:t>
            </a:r>
            <a:r>
              <a:rPr lang="nl-NL" dirty="0" err="1" smtClean="0"/>
              <a:t>carriage</a:t>
            </a:r>
            <a:r>
              <a:rPr lang="nl-NL" dirty="0" smtClean="0"/>
              <a:t> return</a:t>
            </a:r>
          </a:p>
          <a:p>
            <a:pPr lvl="1"/>
            <a:r>
              <a:rPr lang="nl-NL" dirty="0" err="1" smtClean="0"/>
              <a:t>Binary</a:t>
            </a:r>
            <a:r>
              <a:rPr lang="nl-NL" dirty="0" smtClean="0"/>
              <a:t> data is </a:t>
            </a:r>
            <a:r>
              <a:rPr lang="nl-NL" dirty="0" err="1" smtClean="0"/>
              <a:t>encoded</a:t>
            </a:r>
            <a:r>
              <a:rPr lang="nl-NL" dirty="0" smtClean="0"/>
              <a:t> in </a:t>
            </a:r>
            <a:r>
              <a:rPr lang="nl-NL" dirty="0" err="1" smtClean="0"/>
              <a:t>hexadecimal</a:t>
            </a:r>
            <a:r>
              <a:rPr lang="nl-NL" dirty="0" smtClean="0"/>
              <a:t> </a:t>
            </a:r>
            <a:r>
              <a:rPr lang="nl-NL" dirty="0" err="1" smtClean="0"/>
              <a:t>characters</a:t>
            </a:r>
            <a:endParaRPr lang="nl-NL" dirty="0" smtClean="0"/>
          </a:p>
          <a:p>
            <a:pPr lvl="1"/>
            <a:r>
              <a:rPr lang="nl-NL" dirty="0" err="1" smtClean="0"/>
              <a:t>Each</a:t>
            </a:r>
            <a:r>
              <a:rPr lang="nl-NL" dirty="0" smtClean="0"/>
              <a:t> line is </a:t>
            </a:r>
            <a:r>
              <a:rPr lang="nl-NL" dirty="0" err="1" smtClean="0"/>
              <a:t>called</a:t>
            </a:r>
            <a:r>
              <a:rPr lang="nl-NL" dirty="0" smtClean="0"/>
              <a:t> a record 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57815"/>
            <a:ext cx="12190847" cy="2100186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Programming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bootloader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Check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fuses</a:t>
            </a:r>
            <a:endParaRPr lang="nl-NL" dirty="0" smtClean="0"/>
          </a:p>
          <a:p>
            <a:pPr lvl="1"/>
            <a:r>
              <a:rPr lang="nl-NL" dirty="0" smtClean="0"/>
              <a:t>BOOTRST 	= ‘1’ 	(starts </a:t>
            </a:r>
            <a:r>
              <a:rPr lang="nl-NL" dirty="0" err="1" smtClean="0"/>
              <a:t>bootloader</a:t>
            </a:r>
            <a:r>
              <a:rPr lang="nl-NL" dirty="0" smtClean="0"/>
              <a:t> on reset)</a:t>
            </a:r>
          </a:p>
          <a:p>
            <a:pPr lvl="1"/>
            <a:r>
              <a:rPr lang="nl-NL" dirty="0" smtClean="0"/>
              <a:t>BOOTSZ 	= ‘00’ 	(</a:t>
            </a:r>
            <a:r>
              <a:rPr lang="nl-NL" dirty="0" err="1" smtClean="0"/>
              <a:t>bootloader</a:t>
            </a:r>
            <a:r>
              <a:rPr lang="nl-NL" dirty="0" smtClean="0"/>
              <a:t> at 0x7000)</a:t>
            </a:r>
          </a:p>
          <a:p>
            <a:r>
              <a:rPr lang="nl-NL" dirty="0" smtClean="0"/>
              <a:t>Check linker option</a:t>
            </a:r>
          </a:p>
          <a:p>
            <a:pPr lvl="1"/>
            <a:r>
              <a:rPr lang="nl-NL" dirty="0"/>
              <a:t>-</a:t>
            </a:r>
            <a:r>
              <a:rPr lang="nl-NL" dirty="0" err="1" smtClean="0"/>
              <a:t>Ttext</a:t>
            </a:r>
            <a:r>
              <a:rPr lang="nl-NL" dirty="0" smtClean="0"/>
              <a:t>=0x7000		(puts .</a:t>
            </a:r>
            <a:r>
              <a:rPr lang="nl-NL" dirty="0" err="1" smtClean="0"/>
              <a:t>text</a:t>
            </a:r>
            <a:r>
              <a:rPr lang="nl-NL" dirty="0" smtClean="0"/>
              <a:t> at 0x7000)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Bootloader</a:t>
            </a:r>
            <a:r>
              <a:rPr lang="nl-NL" dirty="0"/>
              <a:t/>
            </a:r>
            <a:br>
              <a:rPr lang="nl-NL" dirty="0"/>
            </a:br>
            <a:r>
              <a:rPr lang="nl-NL" sz="2000" dirty="0" err="1"/>
              <a:t>Parsing</a:t>
            </a:r>
            <a:r>
              <a:rPr lang="nl-NL" sz="2000" dirty="0"/>
              <a:t> Intel HEX</a:t>
            </a:r>
            <a:endParaRPr lang="nl-NL" dirty="0"/>
          </a:p>
        </p:txBody>
      </p:sp>
      <p:pic>
        <p:nvPicPr>
          <p:cNvPr id="4" name="Tijdelijke aanduiding voor inhoud 3" descr="Schermopna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911"/>
            <a:ext cx="8399080" cy="4021089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Bootloader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000" dirty="0" err="1" smtClean="0"/>
              <a:t>Parsing</a:t>
            </a:r>
            <a:r>
              <a:rPr lang="nl-NL" sz="2000" dirty="0" smtClean="0"/>
              <a:t> Intel HEX</a:t>
            </a:r>
            <a:endParaRPr lang="nl-NL" dirty="0"/>
          </a:p>
        </p:txBody>
      </p:sp>
      <p:pic>
        <p:nvPicPr>
          <p:cNvPr id="4" name="Tijdelijke aanduiding voor inhoud 3" descr="Schermopna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757"/>
            <a:ext cx="10915963" cy="5294243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Bootloader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000" dirty="0" smtClean="0"/>
              <a:t>Programming </a:t>
            </a:r>
            <a:r>
              <a:rPr lang="nl-NL" sz="2000" dirty="0" err="1" smtClean="0"/>
              <a:t>the</a:t>
            </a:r>
            <a:r>
              <a:rPr lang="nl-NL" sz="2000" dirty="0" smtClean="0"/>
              <a:t> device</a:t>
            </a:r>
            <a:endParaRPr lang="nl-NL" sz="2000" dirty="0"/>
          </a:p>
        </p:txBody>
      </p:sp>
      <p:pic>
        <p:nvPicPr>
          <p:cNvPr id="4" name="Tijdelijke aanduiding voor inhoud 3" descr="Schermopna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565"/>
            <a:ext cx="9829073" cy="5317435"/>
          </a:xfrm>
        </p:spPr>
      </p:pic>
      <p:pic>
        <p:nvPicPr>
          <p:cNvPr id="5" name="Afbeelding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073" y="0"/>
            <a:ext cx="2362927" cy="6863274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6600" dirty="0" smtClean="0"/>
              <a:t>Demo</a:t>
            </a:r>
            <a:endParaRPr lang="nl-NL" sz="16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Memory</a:t>
            </a:r>
          </a:p>
          <a:p>
            <a:r>
              <a:rPr lang="nl-NL" dirty="0" smtClean="0"/>
              <a:t>RWW/NRWW </a:t>
            </a:r>
            <a:r>
              <a:rPr lang="nl-NL" dirty="0" err="1" smtClean="0"/>
              <a:t>Sections</a:t>
            </a:r>
            <a:endParaRPr lang="nl-NL" dirty="0" smtClean="0"/>
          </a:p>
          <a:p>
            <a:r>
              <a:rPr lang="nl-NL" dirty="0" smtClean="0"/>
              <a:t>Store Program Memory</a:t>
            </a:r>
          </a:p>
          <a:p>
            <a:pPr lvl="1"/>
            <a:r>
              <a:rPr lang="nl-NL" dirty="0" smtClean="0"/>
              <a:t>Operations</a:t>
            </a:r>
          </a:p>
          <a:p>
            <a:pPr lvl="1"/>
            <a:r>
              <a:rPr lang="nl-NL" dirty="0" err="1" smtClean="0"/>
              <a:t>Temporary</a:t>
            </a:r>
            <a:r>
              <a:rPr lang="nl-NL" dirty="0" smtClean="0"/>
              <a:t> Page</a:t>
            </a:r>
          </a:p>
          <a:p>
            <a:r>
              <a:rPr lang="nl-NL" dirty="0" smtClean="0"/>
              <a:t>Intel HEX</a:t>
            </a:r>
          </a:p>
          <a:p>
            <a:r>
              <a:rPr lang="nl-NL" dirty="0" smtClean="0"/>
              <a:t>Programming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bootloader</a:t>
            </a:r>
            <a:endParaRPr lang="nl-NL" dirty="0" smtClean="0"/>
          </a:p>
          <a:p>
            <a:r>
              <a:rPr lang="nl-NL" dirty="0" smtClean="0"/>
              <a:t>Code </a:t>
            </a:r>
            <a:r>
              <a:rPr lang="nl-NL" dirty="0" err="1" smtClean="0"/>
              <a:t>Example</a:t>
            </a:r>
            <a:endParaRPr lang="nl-NL" dirty="0" smtClean="0"/>
          </a:p>
          <a:p>
            <a:r>
              <a:rPr lang="nl-NL" dirty="0" smtClean="0"/>
              <a:t>Demo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Memory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42" y="1396935"/>
            <a:ext cx="9165198" cy="4879241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EBEBEB"/>
                </a:solidFill>
              </a:rPr>
              <a:t>Memory</a:t>
            </a:r>
            <a:br>
              <a:rPr lang="nl-NL" dirty="0">
                <a:solidFill>
                  <a:srgbClr val="EBEBEB"/>
                </a:solidFill>
              </a:rPr>
            </a:br>
            <a:r>
              <a:rPr lang="nl-NL" sz="2000" dirty="0">
                <a:solidFill>
                  <a:srgbClr val="EBEBEB"/>
                </a:solidFill>
              </a:rPr>
              <a:t>Atmega328/328P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 smtClean="0">
                <a:solidFill>
                  <a:srgbClr val="FF0000"/>
                </a:solidFill>
              </a:rPr>
              <a:t>word-</a:t>
            </a:r>
            <a:r>
              <a:rPr lang="nl-NL" sz="2800" dirty="0" err="1" smtClean="0">
                <a:solidFill>
                  <a:srgbClr val="FF0000"/>
                </a:solidFill>
              </a:rPr>
              <a:t>size</a:t>
            </a:r>
            <a:r>
              <a:rPr lang="nl-NL" sz="2800" dirty="0" smtClean="0">
                <a:solidFill>
                  <a:srgbClr val="FF0000"/>
                </a:solidFill>
              </a:rPr>
              <a:t> is 16 bits (short)</a:t>
            </a:r>
          </a:p>
          <a:p>
            <a:pPr marL="0" indent="0">
              <a:buNone/>
            </a:pPr>
            <a:r>
              <a:rPr lang="nl-NL" dirty="0" smtClean="0"/>
              <a:t>0x3800 (</a:t>
            </a:r>
            <a:r>
              <a:rPr lang="nl-NL" dirty="0"/>
              <a:t>word </a:t>
            </a:r>
            <a:r>
              <a:rPr lang="nl-NL" dirty="0" err="1" smtClean="0"/>
              <a:t>address</a:t>
            </a:r>
            <a:r>
              <a:rPr lang="nl-NL" dirty="0" smtClean="0"/>
              <a:t>) </a:t>
            </a:r>
            <a:r>
              <a:rPr lang="nl-NL" dirty="0" smtClean="0">
                <a:sym typeface="Wingdings" panose="05000000000000000000" pitchFamily="2" charset="2"/>
              </a:rPr>
              <a:t> 0x7000 (byte </a:t>
            </a:r>
            <a:r>
              <a:rPr lang="nl-NL" dirty="0" err="1" smtClean="0">
                <a:sym typeface="Wingdings" panose="05000000000000000000" pitchFamily="2" charset="2"/>
              </a:rPr>
              <a:t>address</a:t>
            </a:r>
            <a:r>
              <a:rPr lang="nl-NL" dirty="0" smtClean="0">
                <a:sym typeface="Wingdings" panose="05000000000000000000" pitchFamily="2" charset="2"/>
              </a:rPr>
              <a:t>)</a:t>
            </a: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2048 (</a:t>
            </a:r>
            <a:r>
              <a:rPr lang="nl-NL" dirty="0" err="1" smtClean="0">
                <a:sym typeface="Wingdings" panose="05000000000000000000" pitchFamily="2" charset="2"/>
              </a:rPr>
              <a:t>words</a:t>
            </a:r>
            <a:r>
              <a:rPr lang="nl-NL" dirty="0" smtClean="0">
                <a:sym typeface="Wingdings" panose="05000000000000000000" pitchFamily="2" charset="2"/>
              </a:rPr>
              <a:t>)			   4096 (bytes)</a:t>
            </a:r>
          </a:p>
        </p:txBody>
      </p:sp>
      <p:pic>
        <p:nvPicPr>
          <p:cNvPr id="4" name="Afbeelding 3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7159"/>
            <a:ext cx="12192000" cy="3180841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Memory</a:t>
            </a:r>
            <a:r>
              <a:rPr lang="nl-NL" dirty="0"/>
              <a:t/>
            </a:r>
            <a:br>
              <a:rPr lang="nl-NL" dirty="0"/>
            </a:br>
            <a:r>
              <a:rPr lang="nl-NL" sz="2000" dirty="0" smtClean="0"/>
              <a:t>Atmega328/328P</a:t>
            </a:r>
            <a:endParaRPr lang="nl-NL" dirty="0"/>
          </a:p>
        </p:txBody>
      </p:sp>
      <p:pic>
        <p:nvPicPr>
          <p:cNvPr id="4" name="Tijdelijke aanduiding voor inhoud 3" descr="Schermopna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93" y="-11031"/>
            <a:ext cx="6798507" cy="6869032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Read-</a:t>
            </a:r>
            <a:r>
              <a:rPr lang="nl-NL" dirty="0" err="1" smtClean="0"/>
              <a:t>While</a:t>
            </a:r>
            <a:r>
              <a:rPr lang="nl-NL" dirty="0" smtClean="0"/>
              <a:t>-Write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Flash Memory is </a:t>
            </a:r>
            <a:r>
              <a:rPr lang="nl-NL" dirty="0" err="1" smtClean="0"/>
              <a:t>divided</a:t>
            </a:r>
            <a:r>
              <a:rPr lang="nl-NL" dirty="0" smtClean="0"/>
              <a:t> in </a:t>
            </a:r>
          </a:p>
          <a:p>
            <a:pPr lvl="1"/>
            <a:r>
              <a:rPr lang="nl-NL" dirty="0" smtClean="0"/>
              <a:t>Read-</a:t>
            </a:r>
            <a:r>
              <a:rPr lang="nl-NL" dirty="0" err="1" smtClean="0"/>
              <a:t>While</a:t>
            </a:r>
            <a:r>
              <a:rPr lang="nl-NL" dirty="0" smtClean="0"/>
              <a:t>-Write (RWW) </a:t>
            </a:r>
          </a:p>
          <a:p>
            <a:pPr lvl="1"/>
            <a:r>
              <a:rPr lang="nl-NL" dirty="0" smtClean="0"/>
              <a:t>No-Read-</a:t>
            </a:r>
            <a:r>
              <a:rPr lang="nl-NL" dirty="0" err="1" smtClean="0"/>
              <a:t>While</a:t>
            </a:r>
            <a:r>
              <a:rPr lang="nl-NL" dirty="0" smtClean="0"/>
              <a:t>-Write (NRWW)</a:t>
            </a:r>
          </a:p>
          <a:p>
            <a:r>
              <a:rPr lang="nl-NL" dirty="0" err="1" smtClean="0"/>
              <a:t>Bootloader</a:t>
            </a:r>
            <a:r>
              <a:rPr lang="nl-NL" dirty="0" smtClean="0"/>
              <a:t> </a:t>
            </a:r>
            <a:r>
              <a:rPr lang="nl-NL" dirty="0" err="1"/>
              <a:t>resides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NRWW </a:t>
            </a:r>
            <a:r>
              <a:rPr lang="nl-NL" dirty="0" err="1" smtClean="0"/>
              <a:t>section</a:t>
            </a:r>
            <a:endParaRPr lang="nl-NL" dirty="0" smtClean="0"/>
          </a:p>
          <a:p>
            <a:r>
              <a:rPr lang="nl-NL" dirty="0" smtClean="0"/>
              <a:t>NRWW is </a:t>
            </a:r>
            <a:r>
              <a:rPr lang="nl-NL" dirty="0" err="1" smtClean="0"/>
              <a:t>accessible</a:t>
            </a:r>
            <a:r>
              <a:rPr lang="nl-NL" dirty="0" smtClean="0"/>
              <a:t> </a:t>
            </a:r>
            <a:r>
              <a:rPr lang="nl-NL" dirty="0" err="1" smtClean="0"/>
              <a:t>while</a:t>
            </a:r>
            <a:r>
              <a:rPr lang="nl-NL" dirty="0" smtClean="0"/>
              <a:t> updating </a:t>
            </a:r>
            <a:r>
              <a:rPr lang="nl-NL" dirty="0" err="1" smtClean="0"/>
              <a:t>the</a:t>
            </a:r>
            <a:r>
              <a:rPr lang="nl-NL" dirty="0" smtClean="0"/>
              <a:t> RWW </a:t>
            </a:r>
            <a:r>
              <a:rPr lang="nl-NL" dirty="0" err="1" smtClean="0"/>
              <a:t>section</a:t>
            </a:r>
            <a:endParaRPr lang="nl-NL" dirty="0" smtClean="0"/>
          </a:p>
          <a:p>
            <a:pPr lvl="1"/>
            <a:r>
              <a:rPr lang="nl-NL" dirty="0" err="1" smtClean="0"/>
              <a:t>Bootloader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reprogram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region</a:t>
            </a:r>
            <a:r>
              <a:rPr lang="nl-NL" dirty="0" smtClean="0"/>
              <a:t> </a:t>
            </a:r>
            <a:r>
              <a:rPr lang="nl-NL" dirty="0" err="1" smtClean="0"/>
              <a:t>while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keeps</a:t>
            </a:r>
            <a:r>
              <a:rPr lang="nl-NL" dirty="0" smtClean="0"/>
              <a:t> running</a:t>
            </a:r>
          </a:p>
          <a:p>
            <a:r>
              <a:rPr lang="nl-NL" dirty="0" smtClean="0"/>
              <a:t>Impossible </a:t>
            </a:r>
            <a:r>
              <a:rPr lang="nl-NL" dirty="0" err="1" smtClean="0"/>
              <a:t>to</a:t>
            </a:r>
            <a:r>
              <a:rPr lang="nl-NL" dirty="0" smtClean="0"/>
              <a:t> access RWW </a:t>
            </a:r>
            <a:r>
              <a:rPr lang="nl-NL" dirty="0" err="1" smtClean="0"/>
              <a:t>section</a:t>
            </a:r>
            <a:r>
              <a:rPr lang="nl-NL" dirty="0" smtClean="0"/>
              <a:t> </a:t>
            </a:r>
            <a:r>
              <a:rPr lang="nl-NL" dirty="0" err="1" smtClean="0"/>
              <a:t>while</a:t>
            </a:r>
            <a:r>
              <a:rPr lang="nl-NL" dirty="0" smtClean="0"/>
              <a:t> updating</a:t>
            </a:r>
          </a:p>
          <a:p>
            <a:pPr lvl="1"/>
            <a:r>
              <a:rPr lang="nl-NL" dirty="0" err="1" smtClean="0"/>
              <a:t>Bootloader</a:t>
            </a:r>
            <a:r>
              <a:rPr lang="nl-NL" dirty="0" smtClean="0"/>
              <a:t> </a:t>
            </a:r>
            <a:r>
              <a:rPr lang="nl-NL" dirty="0" err="1" smtClean="0"/>
              <a:t>cannot</a:t>
            </a:r>
            <a:r>
              <a:rPr lang="nl-NL" dirty="0" smtClean="0"/>
              <a:t> </a:t>
            </a:r>
            <a:r>
              <a:rPr lang="nl-NL" dirty="0" err="1" smtClean="0"/>
              <a:t>easily</a:t>
            </a:r>
            <a:r>
              <a:rPr lang="nl-NL" dirty="0" smtClean="0"/>
              <a:t> update </a:t>
            </a:r>
            <a:r>
              <a:rPr lang="nl-NL" dirty="0" err="1" smtClean="0"/>
              <a:t>itself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Store Program Memory</a:t>
            </a:r>
            <a:br>
              <a:rPr lang="nl-NL" dirty="0" smtClean="0"/>
            </a:br>
            <a:r>
              <a:rPr lang="nl-NL" sz="2000" dirty="0" smtClean="0"/>
              <a:t>SPM </a:t>
            </a:r>
            <a:r>
              <a:rPr lang="nl-NL" sz="2000" dirty="0" err="1" smtClean="0"/>
              <a:t>Instruction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Operation</a:t>
            </a:r>
            <a:r>
              <a:rPr lang="nl-NL" dirty="0" smtClean="0"/>
              <a:t>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SPMC(S)R register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  <a:p>
            <a:r>
              <a:rPr lang="nl-NL" dirty="0" smtClean="0"/>
              <a:t>SPMEN must </a:t>
            </a:r>
            <a:r>
              <a:rPr lang="nl-NL" dirty="0" err="1" smtClean="0"/>
              <a:t>be</a:t>
            </a:r>
            <a:r>
              <a:rPr lang="nl-NL" dirty="0" smtClean="0"/>
              <a:t> set </a:t>
            </a:r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four</a:t>
            </a:r>
            <a:r>
              <a:rPr lang="nl-NL" dirty="0" smtClean="0"/>
              <a:t> </a:t>
            </a:r>
            <a:r>
              <a:rPr lang="nl-NL" dirty="0" err="1" smtClean="0"/>
              <a:t>clock</a:t>
            </a:r>
            <a:r>
              <a:rPr lang="nl-NL" dirty="0" smtClean="0"/>
              <a:t> </a:t>
            </a:r>
            <a:r>
              <a:rPr lang="nl-NL" dirty="0" err="1" smtClean="0"/>
              <a:t>cycles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executing</a:t>
            </a:r>
            <a:r>
              <a:rPr lang="nl-NL" dirty="0" smtClean="0"/>
              <a:t> SPM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/>
          <p:cNvPicPr/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08" y="2564296"/>
            <a:ext cx="9502413" cy="1226557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 smtClean="0"/>
              <a:t>Read-</a:t>
            </a:r>
            <a:r>
              <a:rPr lang="nl-NL" sz="3600" dirty="0" err="1" smtClean="0"/>
              <a:t>While</a:t>
            </a:r>
            <a:r>
              <a:rPr lang="nl-NL" sz="3600" dirty="0" smtClean="0"/>
              <a:t>-Write </a:t>
            </a:r>
            <a:r>
              <a:rPr lang="nl-NL" sz="3600" dirty="0" err="1" smtClean="0"/>
              <a:t>Section</a:t>
            </a:r>
            <a:r>
              <a:rPr lang="nl-NL" sz="3600" dirty="0" smtClean="0"/>
              <a:t> Read </a:t>
            </a:r>
            <a:r>
              <a:rPr lang="nl-NL" sz="3600" dirty="0" err="1" smtClean="0"/>
              <a:t>Enable</a:t>
            </a:r>
            <a:r>
              <a:rPr lang="nl-NL" sz="3600" dirty="0" smtClean="0"/>
              <a:t/>
            </a:r>
            <a:br>
              <a:rPr lang="nl-NL" sz="3600" dirty="0" smtClean="0"/>
            </a:br>
            <a:r>
              <a:rPr lang="nl-NL" sz="2000" dirty="0" smtClean="0"/>
              <a:t>RWWSRE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RWW </a:t>
            </a:r>
            <a:r>
              <a:rPr lang="nl-NL" dirty="0" err="1" smtClean="0"/>
              <a:t>section</a:t>
            </a:r>
            <a:r>
              <a:rPr lang="nl-NL" dirty="0" smtClean="0"/>
              <a:t> is </a:t>
            </a:r>
            <a:r>
              <a:rPr lang="nl-NL" dirty="0" err="1" smtClean="0"/>
              <a:t>blocked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section</a:t>
            </a:r>
            <a:endParaRPr lang="nl-NL" dirty="0" smtClean="0"/>
          </a:p>
          <a:p>
            <a:r>
              <a:rPr lang="nl-NL" dirty="0" smtClean="0"/>
              <a:t>Re-</a:t>
            </a:r>
            <a:r>
              <a:rPr lang="nl-NL" dirty="0" err="1" smtClean="0"/>
              <a:t>enable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RWWSRE bit</a:t>
            </a:r>
          </a:p>
          <a:p>
            <a:r>
              <a:rPr lang="nl-NL" dirty="0" smtClean="0"/>
              <a:t>Must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enabled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main</a:t>
            </a:r>
            <a:r>
              <a:rPr lang="nl-NL" dirty="0" smtClean="0"/>
              <a:t> program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Boot Lock Set Bit</a:t>
            </a:r>
            <a:br>
              <a:rPr lang="nl-NL" dirty="0" smtClean="0"/>
            </a:br>
            <a:r>
              <a:rPr lang="nl-NL" sz="2000" dirty="0" smtClean="0"/>
              <a:t>BLBSET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Write Boot Lock </a:t>
            </a:r>
            <a:r>
              <a:rPr lang="nl-NL" dirty="0" err="1" smtClean="0"/>
              <a:t>and</a:t>
            </a:r>
            <a:r>
              <a:rPr lang="nl-NL" dirty="0" smtClean="0"/>
              <a:t> Memory Lock bits </a:t>
            </a:r>
          </a:p>
          <a:p>
            <a:r>
              <a:rPr lang="nl-NL" dirty="0" err="1" smtClean="0"/>
              <a:t>Four</a:t>
            </a:r>
            <a:r>
              <a:rPr lang="nl-NL" dirty="0" smtClean="0"/>
              <a:t> levels of </a:t>
            </a:r>
            <a:r>
              <a:rPr lang="nl-NL" dirty="0" err="1" smtClean="0"/>
              <a:t>protection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both</a:t>
            </a:r>
            <a:r>
              <a:rPr lang="nl-NL" dirty="0" smtClean="0"/>
              <a:t> </a:t>
            </a:r>
            <a:r>
              <a:rPr lang="nl-NL" dirty="0" err="1" smtClean="0"/>
              <a:t>sections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Full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r>
              <a:rPr lang="nl-NL" dirty="0" smtClean="0"/>
              <a:t> access</a:t>
            </a:r>
          </a:p>
          <a:p>
            <a:pPr lvl="1"/>
            <a:r>
              <a:rPr lang="nl-NL" dirty="0" smtClean="0"/>
              <a:t>No </a:t>
            </a:r>
            <a:r>
              <a:rPr lang="nl-NL" dirty="0" err="1" smtClean="0"/>
              <a:t>write</a:t>
            </a:r>
            <a:r>
              <a:rPr lang="nl-NL" dirty="0" smtClean="0"/>
              <a:t> access</a:t>
            </a:r>
          </a:p>
          <a:p>
            <a:pPr lvl="1"/>
            <a:r>
              <a:rPr lang="nl-NL" dirty="0" smtClean="0"/>
              <a:t>No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r>
              <a:rPr lang="nl-NL" dirty="0" smtClean="0"/>
              <a:t> access</a:t>
            </a:r>
          </a:p>
          <a:p>
            <a:pPr lvl="1"/>
            <a:r>
              <a:rPr lang="nl-NL" dirty="0" smtClean="0"/>
              <a:t>No </a:t>
            </a:r>
            <a:r>
              <a:rPr lang="nl-NL" dirty="0" err="1" smtClean="0"/>
              <a:t>read</a:t>
            </a:r>
            <a:r>
              <a:rPr lang="nl-NL" dirty="0" smtClean="0"/>
              <a:t> access</a:t>
            </a:r>
          </a:p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unprogrammed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</a:t>
            </a:r>
            <a:r>
              <a:rPr lang="nl-NL" dirty="0" err="1" smtClean="0"/>
              <a:t>programmer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515</TotalTime>
  <Words>688</Words>
  <Application>Microsoft Office PowerPoint</Application>
  <PresentationFormat>Breedbeeld</PresentationFormat>
  <Paragraphs>137</Paragraphs>
  <Slides>18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Bootloader </vt:lpstr>
      <vt:lpstr>Content</vt:lpstr>
      <vt:lpstr>Memory </vt:lpstr>
      <vt:lpstr>Memory Atmega328/328P </vt:lpstr>
      <vt:lpstr>Memory Atmega328/328P</vt:lpstr>
      <vt:lpstr>Read-While-Write</vt:lpstr>
      <vt:lpstr>Store Program Memory SPM Instruction</vt:lpstr>
      <vt:lpstr>Read-While-Write Section Read Enable RWWSRE</vt:lpstr>
      <vt:lpstr>Boot Lock Set Bit BLBSET</vt:lpstr>
      <vt:lpstr>Page Write PGWRT</vt:lpstr>
      <vt:lpstr>Page Erase PGERS</vt:lpstr>
      <vt:lpstr>Temporary Page</vt:lpstr>
      <vt:lpstr>Intel HEX</vt:lpstr>
      <vt:lpstr>Programming the bootloader</vt:lpstr>
      <vt:lpstr>Bootloader Parsing Intel HEX</vt:lpstr>
      <vt:lpstr>Bootloader Parsing Intel HEX</vt:lpstr>
      <vt:lpstr>Bootloader Programming the device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Bootloader</dc:title>
  <dc:creator>Joël Luijmes</dc:creator>
  <cp:lastModifiedBy>Joël Luijmes</cp:lastModifiedBy>
  <cp:revision>22</cp:revision>
  <dcterms:created xsi:type="dcterms:W3CDTF">2016-05-13T14:01:58Z</dcterms:created>
  <dcterms:modified xsi:type="dcterms:W3CDTF">2016-05-25T16:29:19Z</dcterms:modified>
</cp:coreProperties>
</file>