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30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4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6" r:id="rId46"/>
    <p:sldId id="299" r:id="rId47"/>
    <p:sldId id="300" r:id="rId48"/>
    <p:sldId id="301" r:id="rId49"/>
    <p:sldId id="302" r:id="rId50"/>
    <p:sldId id="30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FB2EF-0333-4F87-88E1-1ABCCEA51404}" type="datetimeFigureOut">
              <a:rPr lang="de-CH" smtClean="0"/>
              <a:t>15.08.2018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02FC5-2567-4598-A398-F9FC403CD12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97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2B9-02F9-48F9-8B74-2D38B21A62F3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7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167-A6AD-4D15-BEA3-C2659D6B93E0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86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07DF-4719-4A37-8ACF-888B3423B50B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499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967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43DA-5E93-4C4D-A972-98D8EE99CCF0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190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96778"/>
            <a:ext cx="5181600" cy="51801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96778"/>
            <a:ext cx="5181600" cy="51801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3F3-9B6E-4141-AD70-FD79A21F2D77}" type="datetime1">
              <a:rPr lang="de-CH" smtClean="0"/>
              <a:t>15.08.2018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06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73E-FDF8-4084-B18C-D13D861DBD75}" type="datetime1">
              <a:rPr lang="de-CH" smtClean="0"/>
              <a:t>15.08.2018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874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3B9-D56D-4C7F-95E5-D40803553124}" type="datetime1">
              <a:rPr lang="de-CH" smtClean="0"/>
              <a:t>15.08.2018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80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8F96-9445-44C6-9F8D-1EBB57D2A655}" type="datetime1">
              <a:rPr lang="de-CH" smtClean="0"/>
              <a:t>15.08.2018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00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4DBC-AD84-4D3A-840D-D5041523146F}" type="datetime1">
              <a:rPr lang="de-CH" smtClean="0"/>
              <a:t>15.08.2018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736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DBD-B914-4098-9192-573140842A2A}" type="datetime1">
              <a:rPr lang="de-CH" smtClean="0"/>
              <a:t>15.08.2018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08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70919"/>
            <a:ext cx="10515600" cy="510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8675-EB83-4D95-8F97-37A841C397F7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B854-52E3-4A4C-9677-17D172A177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9974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SmartBot_VM.mp4" TargetMode="External"/><Relationship Id="rId2" Type="http://schemas.openxmlformats.org/officeDocument/2006/relationships/hyperlink" Target="SmartBot_Cluster.mp4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446637"/>
            <a:ext cx="9144000" cy="1063325"/>
          </a:xfrm>
        </p:spPr>
        <p:txBody>
          <a:bodyPr/>
          <a:lstStyle/>
          <a:p>
            <a:r>
              <a:rPr lang="de-CH" dirty="0" err="1" smtClean="0"/>
              <a:t>SmartBot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7454"/>
          </a:xfrm>
        </p:spPr>
        <p:txBody>
          <a:bodyPr/>
          <a:lstStyle/>
          <a:p>
            <a:r>
              <a:rPr lang="de-CH" dirty="0" smtClean="0"/>
              <a:t>Roboter mit Reinforcement Learning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974082"/>
            <a:ext cx="9144000" cy="46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MSE-Vertiefungsprojekt 2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524000" y="5329881"/>
            <a:ext cx="9144000" cy="95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Joël Lutz</a:t>
            </a:r>
          </a:p>
          <a:p>
            <a:r>
              <a:rPr lang="de-CH" dirty="0" smtClean="0"/>
              <a:t>15. August </a:t>
            </a:r>
            <a:r>
              <a:rPr lang="de-CH" dirty="0" smtClean="0"/>
              <a:t>2018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518" y="-4164"/>
            <a:ext cx="2988482" cy="119041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"/>
            <a:ext cx="4703805" cy="4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Value </a:t>
            </a:r>
            <a:r>
              <a:rPr lang="de-CH" dirty="0" err="1" smtClean="0"/>
              <a:t>Functions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Value </a:t>
            </a:r>
            <a:r>
              <a:rPr lang="de-CH" dirty="0" err="1" smtClean="0"/>
              <a:t>Function</a:t>
            </a:r>
            <a:r>
              <a:rPr lang="de-CH" dirty="0" smtClean="0"/>
              <a:t>: Schätzung des zukünftigen </a:t>
            </a:r>
            <a:r>
              <a:rPr lang="de-CH" dirty="0" err="1" smtClean="0"/>
              <a:t>Rewards</a:t>
            </a:r>
            <a:endParaRPr lang="de-CH" dirty="0" smtClean="0"/>
          </a:p>
          <a:p>
            <a:r>
              <a:rPr lang="de-CH" dirty="0" smtClean="0"/>
              <a:t>State Value </a:t>
            </a:r>
            <a:r>
              <a:rPr lang="de-CH" dirty="0" err="1" smtClean="0"/>
              <a:t>Function</a:t>
            </a:r>
            <a:endParaRPr lang="de-CH" dirty="0" smtClean="0"/>
          </a:p>
          <a:p>
            <a:pPr lvl="1"/>
            <a:r>
              <a:rPr lang="de-CH" dirty="0"/>
              <a:t>«wie gut ist der momentane State»</a:t>
            </a:r>
          </a:p>
          <a:p>
            <a:pPr lvl="1"/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Action Value </a:t>
            </a:r>
            <a:r>
              <a:rPr lang="de-CH" dirty="0" err="1" smtClean="0"/>
              <a:t>Function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10</a:t>
            </a:fld>
            <a:endParaRPr lang="de-CH" dirty="0"/>
          </a:p>
        </p:txBody>
      </p:sp>
      <p:pic>
        <p:nvPicPr>
          <p:cNvPr id="13" name="Grafik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98" y="2859153"/>
            <a:ext cx="8573060" cy="44160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8" y="5088994"/>
            <a:ext cx="10821011" cy="4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Exploration vs. </a:t>
            </a:r>
            <a:r>
              <a:rPr lang="de-CH" dirty="0" err="1" smtClean="0"/>
              <a:t>Exploitation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Exploration: State- &amp; Action-Space erkunden</a:t>
            </a:r>
          </a:p>
          <a:p>
            <a:pPr lvl="1"/>
            <a:r>
              <a:rPr lang="de-CH" dirty="0" smtClean="0"/>
              <a:t>Neue, bessere Wege entdecken</a:t>
            </a:r>
          </a:p>
          <a:p>
            <a:pPr lvl="1"/>
            <a:r>
              <a:rPr lang="de-CH" dirty="0"/>
              <a:t>Auf Kosten </a:t>
            </a:r>
            <a:r>
              <a:rPr lang="de-CH" dirty="0" smtClean="0"/>
              <a:t>von bekannten </a:t>
            </a:r>
            <a:r>
              <a:rPr lang="de-CH" dirty="0" err="1" smtClean="0"/>
              <a:t>Rewards</a:t>
            </a:r>
            <a:endParaRPr lang="de-CH" dirty="0" smtClean="0"/>
          </a:p>
          <a:p>
            <a:r>
              <a:rPr lang="de-CH" dirty="0" err="1" smtClean="0"/>
              <a:t>Exploitation</a:t>
            </a:r>
            <a:r>
              <a:rPr lang="de-CH" dirty="0" smtClean="0"/>
              <a:t>: möglichst viel </a:t>
            </a:r>
            <a:r>
              <a:rPr lang="de-CH" dirty="0" err="1" smtClean="0"/>
              <a:t>Reward</a:t>
            </a:r>
            <a:r>
              <a:rPr lang="de-CH" dirty="0" smtClean="0"/>
              <a:t> erhalten</a:t>
            </a:r>
          </a:p>
          <a:p>
            <a:pPr lvl="1"/>
            <a:r>
              <a:rPr lang="de-CH" dirty="0" smtClean="0"/>
              <a:t>immer die Action wählen, welche höchste Action Value hat</a:t>
            </a:r>
          </a:p>
          <a:p>
            <a:pPr lvl="1"/>
            <a:endParaRPr lang="de-CH" dirty="0"/>
          </a:p>
          <a:p>
            <a:r>
              <a:rPr lang="de-CH" dirty="0" smtClean="0"/>
              <a:t>ε-</a:t>
            </a:r>
            <a:r>
              <a:rPr lang="de-CH" dirty="0" err="1" smtClean="0"/>
              <a:t>greedy</a:t>
            </a:r>
            <a:r>
              <a:rPr lang="de-CH" dirty="0" smtClean="0"/>
              <a:t> </a:t>
            </a:r>
            <a:r>
              <a:rPr lang="de-CH" dirty="0" err="1" smtClean="0"/>
              <a:t>Policy</a:t>
            </a:r>
            <a:endParaRPr lang="de-CH" dirty="0" smtClean="0"/>
          </a:p>
          <a:p>
            <a:pPr lvl="1"/>
            <a:r>
              <a:rPr lang="de-CH" dirty="0" smtClean="0"/>
              <a:t>In </a:t>
            </a:r>
            <a:r>
              <a:rPr lang="el-GR" dirty="0" smtClean="0"/>
              <a:t>ε</a:t>
            </a:r>
            <a:r>
              <a:rPr lang="de-CH" dirty="0" smtClean="0"/>
              <a:t>% der Zeitschritte zufällige Action wählen</a:t>
            </a:r>
          </a:p>
          <a:p>
            <a:pPr lvl="1"/>
            <a:r>
              <a:rPr lang="de-CH" dirty="0" smtClean="0"/>
              <a:t>Sonst die mit dem grössten Action Value (</a:t>
            </a:r>
            <a:r>
              <a:rPr lang="de-CH" dirty="0" err="1" smtClean="0"/>
              <a:t>greedy</a:t>
            </a:r>
            <a:r>
              <a:rPr lang="de-CH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633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Q-Learning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Beispiel: Q-Learning-Algorithmus</a:t>
            </a:r>
          </a:p>
          <a:p>
            <a:r>
              <a:rPr lang="de-CH" dirty="0" smtClean="0"/>
              <a:t>Action ausführen, </a:t>
            </a:r>
            <a:r>
              <a:rPr lang="de-CH" dirty="0" err="1" smtClean="0"/>
              <a:t>Reward</a:t>
            </a:r>
            <a:r>
              <a:rPr lang="de-CH" dirty="0" smtClean="0"/>
              <a:t> &amp; neuer State erhalten</a:t>
            </a:r>
          </a:p>
          <a:p>
            <a:r>
              <a:rPr lang="de-CH" dirty="0" smtClean="0"/>
              <a:t>Action-Value updaten: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Action-Value in Richtung der bestmöglichsten Action-Values korrigieren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Vertiefungsprojekt </a:t>
            </a:r>
            <a:r>
              <a:rPr lang="de-CH" dirty="0" err="1" smtClean="0"/>
              <a:t>SmartBot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12</a:t>
            </a:fld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52" y="2894229"/>
            <a:ext cx="10751996" cy="42666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2" y="3874530"/>
            <a:ext cx="10741333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7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Q-Learning Beispiel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Beispiel </a:t>
            </a:r>
            <a:r>
              <a:rPr lang="de-CH" dirty="0" err="1" smtClean="0"/>
              <a:t>Windy</a:t>
            </a:r>
            <a:r>
              <a:rPr lang="de-CH" dirty="0" smtClean="0"/>
              <a:t> </a:t>
            </a:r>
            <a:r>
              <a:rPr lang="de-CH" dirty="0" err="1" smtClean="0"/>
              <a:t>Gridworld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Vertiefungsprojekt </a:t>
            </a:r>
            <a:r>
              <a:rPr lang="de-CH" dirty="0" err="1" smtClean="0"/>
              <a:t>SmartBot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13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5" y="2504823"/>
            <a:ext cx="4610940" cy="243324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92" y="1363235"/>
            <a:ext cx="5681023" cy="42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kontinuierliche State-Spaces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Viele mögliche States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Curse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Dimensionality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Value </a:t>
            </a:r>
            <a:r>
              <a:rPr lang="de-CH" dirty="0" err="1" smtClean="0">
                <a:sym typeface="Wingdings" panose="05000000000000000000" pitchFamily="2" charset="2"/>
              </a:rPr>
              <a:t>Function</a:t>
            </a:r>
            <a:r>
              <a:rPr lang="de-CH" dirty="0" smtClean="0">
                <a:sym typeface="Wingdings" panose="05000000000000000000" pitchFamily="2" charset="2"/>
              </a:rPr>
              <a:t> Approximation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 smtClean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 smtClean="0">
                <a:sym typeface="Wingdings" panose="05000000000000000000" pitchFamily="2" charset="2"/>
              </a:rPr>
              <a:t>w</a:t>
            </a:r>
            <a:r>
              <a:rPr lang="de-CH" dirty="0" smtClean="0">
                <a:sym typeface="Wingdings" panose="05000000000000000000" pitchFamily="2" charset="2"/>
              </a:rPr>
              <a:t> = Gewichtungsvektor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Neuronales Netz, Linearkombination etc.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Vertiefungsprojekt </a:t>
            </a:r>
            <a:r>
              <a:rPr lang="de-CH" dirty="0" err="1" smtClean="0"/>
              <a:t>SmartBot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14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2317579"/>
            <a:ext cx="2312533" cy="35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067" y="3271941"/>
            <a:ext cx="2969600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7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DQN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Deep</a:t>
            </a:r>
            <a:r>
              <a:rPr lang="de-CH" dirty="0" smtClean="0"/>
              <a:t> Q-Learning (DQN)</a:t>
            </a:r>
          </a:p>
          <a:p>
            <a:r>
              <a:rPr lang="de-CH" dirty="0" smtClean="0"/>
              <a:t>Action Value </a:t>
            </a:r>
            <a:r>
              <a:rPr lang="de-CH" dirty="0" err="1" smtClean="0"/>
              <a:t>Function</a:t>
            </a:r>
            <a:r>
              <a:rPr lang="de-CH" dirty="0" smtClean="0"/>
              <a:t> mit neuronalem Netz approximiert</a:t>
            </a:r>
          </a:p>
          <a:p>
            <a:pPr lvl="1"/>
            <a:r>
              <a:rPr lang="de-CH" dirty="0" smtClean="0"/>
              <a:t>Input = State </a:t>
            </a:r>
            <a:r>
              <a:rPr lang="de-CH" dirty="0" smtClean="0"/>
              <a:t>(z.B. Bild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Output = Action Value für jede mögliche Action</a:t>
            </a:r>
          </a:p>
          <a:p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Vertiefungsprojekt </a:t>
            </a:r>
            <a:r>
              <a:rPr lang="de-CH" dirty="0" err="1" smtClean="0"/>
              <a:t>SmartBot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15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62" y="2934109"/>
            <a:ext cx="7141176" cy="33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kontinuierliche Action-Spaces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Roboter </a:t>
            </a:r>
            <a:r>
              <a:rPr lang="de-CH" dirty="0" smtClean="0">
                <a:sym typeface="Wingdings" panose="05000000000000000000" pitchFamily="2" charset="2"/>
              </a:rPr>
              <a:t> kontinuierliche Actions</a:t>
            </a:r>
          </a:p>
          <a:p>
            <a:r>
              <a:rPr lang="de-CH" dirty="0" err="1" smtClean="0">
                <a:sym typeface="Wingdings" panose="05000000000000000000" pitchFamily="2" charset="2"/>
              </a:rPr>
              <a:t>Policy</a:t>
            </a:r>
            <a:r>
              <a:rPr lang="de-CH" dirty="0" smtClean="0">
                <a:sym typeface="Wingdings" panose="05000000000000000000" pitchFamily="2" charset="2"/>
              </a:rPr>
              <a:t> Gradient: </a:t>
            </a:r>
            <a:r>
              <a:rPr lang="de-CH" dirty="0" err="1" smtClean="0">
                <a:sym typeface="Wingdings" panose="05000000000000000000" pitchFamily="2" charset="2"/>
              </a:rPr>
              <a:t>Policy</a:t>
            </a:r>
            <a:r>
              <a:rPr lang="de-CH" dirty="0" smtClean="0">
                <a:sym typeface="Wingdings" panose="05000000000000000000" pitchFamily="2" charset="2"/>
              </a:rPr>
              <a:t> ist explizit als Funktion vorhanden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Z.B. neuronales Netz</a:t>
            </a:r>
          </a:p>
          <a:p>
            <a:pPr lvl="1"/>
            <a:r>
              <a:rPr lang="de-CH" dirty="0" smtClean="0"/>
              <a:t>Input = State (Bild)</a:t>
            </a:r>
          </a:p>
          <a:p>
            <a:pPr lvl="1"/>
            <a:r>
              <a:rPr lang="de-CH" dirty="0" smtClean="0"/>
              <a:t>Output = Action (Position</a:t>
            </a:r>
            <a:r>
              <a:rPr lang="de-CH" dirty="0" smtClean="0"/>
              <a:t>)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Vertiefungsprojekt </a:t>
            </a:r>
            <a:r>
              <a:rPr lang="de-CH" dirty="0" err="1" smtClean="0"/>
              <a:t>SmartBot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16</a:t>
            </a:fld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70" y="2276390"/>
            <a:ext cx="3404442" cy="41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4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</a:t>
            </a:r>
            <a:r>
              <a:rPr lang="de-CH" dirty="0" err="1" smtClean="0"/>
              <a:t>Actor-Critic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Actor</a:t>
            </a:r>
            <a:r>
              <a:rPr lang="de-CH" dirty="0" smtClean="0"/>
              <a:t> = </a:t>
            </a:r>
            <a:r>
              <a:rPr lang="de-CH" dirty="0" err="1" smtClean="0"/>
              <a:t>Policy</a:t>
            </a:r>
            <a:endParaRPr lang="de-CH" dirty="0"/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wählt Action anhand des States aus</a:t>
            </a:r>
          </a:p>
          <a:p>
            <a:r>
              <a:rPr lang="de-CH" dirty="0" err="1" smtClean="0">
                <a:sym typeface="Wingdings" panose="05000000000000000000" pitchFamily="2" charset="2"/>
              </a:rPr>
              <a:t>Critic</a:t>
            </a:r>
            <a:r>
              <a:rPr lang="de-CH" dirty="0" smtClean="0">
                <a:sym typeface="Wingdings" panose="05000000000000000000" pitchFamily="2" charset="2"/>
              </a:rPr>
              <a:t> = Action Value </a:t>
            </a:r>
            <a:r>
              <a:rPr lang="de-CH" dirty="0" err="1" smtClean="0">
                <a:sym typeface="Wingdings" panose="05000000000000000000" pitchFamily="2" charset="2"/>
              </a:rPr>
              <a:t>Function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bewertet Action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46" y="840259"/>
            <a:ext cx="4670854" cy="465009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Vertiefungsprojekt </a:t>
            </a:r>
            <a:r>
              <a:rPr lang="de-CH" dirty="0" err="1" smtClean="0"/>
              <a:t>SmartBot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604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DDPG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sym typeface="Wingdings" panose="05000000000000000000" pitchFamily="2" charset="2"/>
              </a:rPr>
              <a:t>Deep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Deterministic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Policy</a:t>
            </a:r>
            <a:r>
              <a:rPr lang="de-CH" dirty="0">
                <a:sym typeface="Wingdings" panose="05000000000000000000" pitchFamily="2" charset="2"/>
              </a:rPr>
              <a:t> Gradient (DDPG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CH" dirty="0" err="1" smtClean="0">
                <a:sym typeface="Wingdings" panose="05000000000000000000" pitchFamily="2" charset="2"/>
              </a:rPr>
              <a:t>Actor</a:t>
            </a:r>
            <a:r>
              <a:rPr lang="de-CH" dirty="0" smtClean="0">
                <a:sym typeface="Wingdings" panose="05000000000000000000" pitchFamily="2" charset="2"/>
              </a:rPr>
              <a:t> &amp; </a:t>
            </a:r>
            <a:r>
              <a:rPr lang="de-CH" dirty="0" err="1" smtClean="0">
                <a:sym typeface="Wingdings" panose="05000000000000000000" pitchFamily="2" charset="2"/>
              </a:rPr>
              <a:t>Critic</a:t>
            </a:r>
            <a:r>
              <a:rPr lang="de-CH" dirty="0" smtClean="0">
                <a:sym typeface="Wingdings" panose="05000000000000000000" pitchFamily="2" charset="2"/>
              </a:rPr>
              <a:t> durch neuronale Netze realisiert</a:t>
            </a: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Actor</a:t>
            </a:r>
            <a:r>
              <a:rPr lang="de-CH" dirty="0" smtClean="0">
                <a:sym typeface="Wingdings" panose="05000000000000000000" pitchFamily="2" charset="2"/>
              </a:rPr>
              <a:t>: Input = State, Output = Action</a:t>
            </a: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Critic</a:t>
            </a:r>
            <a:r>
              <a:rPr lang="de-CH" dirty="0" smtClean="0">
                <a:sym typeface="Wingdings" panose="05000000000000000000" pitchFamily="2" charset="2"/>
              </a:rPr>
              <a:t>: Input = State &amp; Action, Output = Action Value (skalar)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Vertiefungsprojekt </a:t>
            </a:r>
            <a:r>
              <a:rPr lang="de-CH" dirty="0" err="1" smtClean="0"/>
              <a:t>SmartBot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731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Abklärungen &amp; Entscheide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43DA-5E93-4C4D-A972-98D8EE99CCF0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2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 der Arbeit</a:t>
            </a:r>
          </a:p>
          <a:p>
            <a:r>
              <a:rPr lang="de-CH" dirty="0" smtClean="0"/>
              <a:t>Reinforcement Learning</a:t>
            </a:r>
          </a:p>
          <a:p>
            <a:r>
              <a:rPr lang="de-CH" dirty="0" smtClean="0"/>
              <a:t>Abklärungen &amp; Entscheide</a:t>
            </a:r>
          </a:p>
          <a:p>
            <a:r>
              <a:rPr lang="de-CH" dirty="0" smtClean="0"/>
              <a:t>Simulation</a:t>
            </a:r>
          </a:p>
          <a:p>
            <a:r>
              <a:rPr lang="de-CH" dirty="0" err="1" smtClean="0"/>
              <a:t>OpenAI</a:t>
            </a:r>
            <a:r>
              <a:rPr lang="de-CH" dirty="0" smtClean="0"/>
              <a:t> </a:t>
            </a:r>
            <a:r>
              <a:rPr lang="de-CH" dirty="0" err="1" smtClean="0"/>
              <a:t>Gym</a:t>
            </a:r>
            <a:r>
              <a:rPr lang="de-CH" dirty="0" smtClean="0"/>
              <a:t> </a:t>
            </a:r>
            <a:r>
              <a:rPr lang="de-CH" dirty="0" err="1" smtClean="0"/>
              <a:t>environment</a:t>
            </a:r>
            <a:endParaRPr lang="de-CH" dirty="0" smtClean="0"/>
          </a:p>
          <a:p>
            <a:r>
              <a:rPr lang="de-CH" dirty="0" smtClean="0"/>
              <a:t>Versuchsaufbau</a:t>
            </a:r>
          </a:p>
          <a:p>
            <a:r>
              <a:rPr lang="de-CH" dirty="0" smtClean="0"/>
              <a:t>RL-Algorithmus</a:t>
            </a:r>
          </a:p>
          <a:p>
            <a:r>
              <a:rPr lang="de-CH" dirty="0" smtClean="0"/>
              <a:t>Fazit &amp; Ausblick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135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Abklärungen &amp; Entscheide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Training mit Simulation</a:t>
            </a:r>
          </a:p>
          <a:p>
            <a:r>
              <a:rPr lang="de-CH" dirty="0" smtClean="0"/>
              <a:t>Simulator: Gazebo</a:t>
            </a:r>
          </a:p>
          <a:p>
            <a:r>
              <a:rPr lang="de-CH" dirty="0" smtClean="0"/>
              <a:t>RL-Toolkit: </a:t>
            </a:r>
            <a:r>
              <a:rPr lang="de-CH" dirty="0" err="1" smtClean="0"/>
              <a:t>OpenAI</a:t>
            </a:r>
            <a:r>
              <a:rPr lang="de-CH" dirty="0" smtClean="0"/>
              <a:t> </a:t>
            </a:r>
            <a:r>
              <a:rPr lang="de-CH" dirty="0" err="1" smtClean="0"/>
              <a:t>Gym</a:t>
            </a:r>
            <a:endParaRPr lang="de-CH" dirty="0" smtClean="0"/>
          </a:p>
          <a:p>
            <a:r>
              <a:rPr lang="de-CH" dirty="0" smtClean="0"/>
              <a:t>Roboter: Pincher</a:t>
            </a:r>
          </a:p>
          <a:p>
            <a:r>
              <a:rPr lang="de-CH" dirty="0" smtClean="0"/>
              <a:t>Task: Quader Greifen</a:t>
            </a:r>
          </a:p>
          <a:p>
            <a:pPr lvl="1"/>
            <a:r>
              <a:rPr lang="de-CH" dirty="0" smtClean="0"/>
              <a:t>Mit Inverse </a:t>
            </a:r>
            <a:r>
              <a:rPr lang="de-CH" dirty="0" err="1" smtClean="0"/>
              <a:t>Kinematics</a:t>
            </a:r>
            <a:r>
              <a:rPr lang="de-CH" dirty="0" smtClean="0"/>
              <a:t> (MoveIt)</a:t>
            </a:r>
          </a:p>
          <a:p>
            <a:r>
              <a:rPr lang="de-CH" dirty="0" smtClean="0"/>
              <a:t>Sensor: Kinect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449" y="365126"/>
            <a:ext cx="3966308" cy="574070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22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Abklärungen &amp; </a:t>
            </a:r>
            <a:r>
              <a:rPr lang="de-CH" dirty="0" smtClean="0"/>
              <a:t>Entscheide: Überblick</a:t>
            </a:r>
            <a:endParaRPr lang="de-CH" dirty="0"/>
          </a:p>
        </p:txBody>
      </p:sp>
      <p:sp>
        <p:nvSpPr>
          <p:cNvPr id="49" name="Inhaltsplatzhalter 4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3 Haupt-Komponenten</a:t>
            </a:r>
          </a:p>
          <a:p>
            <a:pPr lvl="1"/>
            <a:r>
              <a:rPr lang="de-CH" dirty="0" err="1"/>
              <a:t>OpenAI</a:t>
            </a:r>
            <a:r>
              <a:rPr lang="de-CH" dirty="0"/>
              <a:t> </a:t>
            </a:r>
            <a:r>
              <a:rPr lang="de-CH" dirty="0" err="1"/>
              <a:t>Gym</a:t>
            </a:r>
            <a:endParaRPr lang="de-CH" dirty="0"/>
          </a:p>
          <a:p>
            <a:pPr lvl="1"/>
            <a:r>
              <a:rPr lang="de-CH" dirty="0"/>
              <a:t>ROS</a:t>
            </a:r>
          </a:p>
          <a:p>
            <a:pPr lvl="1"/>
            <a:r>
              <a:rPr lang="de-CH" dirty="0"/>
              <a:t>Gazebo</a:t>
            </a:r>
          </a:p>
          <a:p>
            <a:r>
              <a:rPr lang="de-CH" dirty="0"/>
              <a:t>Einfacher Wechsel zwischen Realität &amp; Simulation</a:t>
            </a:r>
          </a:p>
          <a:p>
            <a:r>
              <a:rPr lang="de-CH" dirty="0"/>
              <a:t>Läuft in Ubuntu 16.04 Virtual Machine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21</a:t>
            </a:fld>
            <a:endParaRPr lang="de-CH"/>
          </a:p>
        </p:txBody>
      </p:sp>
      <p:grpSp>
        <p:nvGrpSpPr>
          <p:cNvPr id="50" name="Gruppieren 49"/>
          <p:cNvGrpSpPr/>
          <p:nvPr/>
        </p:nvGrpSpPr>
        <p:grpSpPr>
          <a:xfrm>
            <a:off x="471933" y="904746"/>
            <a:ext cx="5624067" cy="5272217"/>
            <a:chOff x="0" y="0"/>
            <a:chExt cx="3047365" cy="3406775"/>
          </a:xfrm>
        </p:grpSpPr>
        <p:sp>
          <p:nvSpPr>
            <p:cNvPr id="51" name="Rechteck 50"/>
            <p:cNvSpPr/>
            <p:nvPr/>
          </p:nvSpPr>
          <p:spPr>
            <a:xfrm>
              <a:off x="793750" y="2838450"/>
              <a:ext cx="848360" cy="568325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6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rPr>
                <a:t>real robot &amp; Kinect</a:t>
              </a:r>
              <a:endParaRPr kumimoji="0" lang="de-CH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2032000" y="1358900"/>
              <a:ext cx="1015365" cy="1478915"/>
              <a:chOff x="0" y="0"/>
              <a:chExt cx="1213338" cy="1705708"/>
            </a:xfrm>
            <a:solidFill>
              <a:srgbClr val="F79646">
                <a:lumMod val="75000"/>
              </a:srgbClr>
            </a:solidFill>
          </p:grpSpPr>
          <p:sp>
            <p:nvSpPr>
              <p:cNvPr id="67" name="Rechteck 66"/>
              <p:cNvSpPr/>
              <p:nvPr/>
            </p:nvSpPr>
            <p:spPr>
              <a:xfrm>
                <a:off x="0" y="0"/>
                <a:ext cx="1213338" cy="1705708"/>
              </a:xfrm>
              <a:prstGeom prst="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Gazebo</a:t>
                </a:r>
                <a:endParaRPr kumimoji="0" lang="de-CH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111369" y="287216"/>
                <a:ext cx="1013460" cy="584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physics engine</a:t>
                </a:r>
                <a:endParaRPr kumimoji="0" lang="de-CH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69" name="Rechteck 68"/>
              <p:cNvSpPr/>
              <p:nvPr/>
            </p:nvSpPr>
            <p:spPr>
              <a:xfrm>
                <a:off x="111369" y="931985"/>
                <a:ext cx="1013460" cy="65595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robot, box &amp; Kinect simulation</a:t>
                </a:r>
                <a:endParaRPr kumimoji="0" lang="de-CH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0" y="0"/>
              <a:ext cx="3041650" cy="1187450"/>
              <a:chOff x="0" y="-51288"/>
              <a:chExt cx="3631721" cy="1370135"/>
            </a:xfrm>
            <a:solidFill>
              <a:srgbClr val="8064A2">
                <a:lumMod val="75000"/>
              </a:srgbClr>
            </a:solidFill>
          </p:grpSpPr>
          <p:sp>
            <p:nvSpPr>
              <p:cNvPr id="62" name="Rechteck 61"/>
              <p:cNvSpPr/>
              <p:nvPr/>
            </p:nvSpPr>
            <p:spPr>
              <a:xfrm>
                <a:off x="0" y="-51288"/>
                <a:ext cx="3631721" cy="1370135"/>
              </a:xfrm>
              <a:prstGeom prst="rect">
                <a:avLst/>
              </a:prstGeom>
              <a:solidFill>
                <a:srgbClr val="8064A2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OpenAI</a:t>
                </a:r>
                <a:r>
                  <a:rPr kumimoji="0" lang="de-CH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 </a:t>
                </a:r>
                <a:r>
                  <a:rPr lang="de-CH" sz="1600" kern="0" dirty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Calibri" panose="020F0502020204030204" pitchFamily="34" charset="0"/>
                  </a:rPr>
                  <a:t>G</a:t>
                </a:r>
                <a:r>
                  <a:rPr kumimoji="0" lang="de-CH" sz="16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ym</a:t>
                </a:r>
                <a:endParaRPr kumimoji="0" lang="de-CH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63" name="Rechteck 62"/>
              <p:cNvSpPr/>
              <p:nvPr/>
            </p:nvSpPr>
            <p:spPr>
              <a:xfrm>
                <a:off x="2380711" y="177312"/>
                <a:ext cx="1167765" cy="931544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RL algorithm (e.g. Q-Learn, SARSA)</a:t>
                </a:r>
                <a:endParaRPr kumimoji="0" lang="de-CH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64" name="Rechteck 63"/>
              <p:cNvSpPr/>
              <p:nvPr/>
            </p:nvSpPr>
            <p:spPr>
              <a:xfrm>
                <a:off x="105601" y="204722"/>
                <a:ext cx="990600" cy="89681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6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environment</a:t>
                </a:r>
                <a:endParaRPr kumimoji="0" lang="de-CH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65" name="Pfeil nach rechts 64"/>
              <p:cNvSpPr/>
              <p:nvPr/>
            </p:nvSpPr>
            <p:spPr>
              <a:xfrm>
                <a:off x="1091791" y="169985"/>
                <a:ext cx="1288920" cy="573296"/>
              </a:xfrm>
              <a:prstGeom prst="rightArrow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state, reward</a:t>
                </a:r>
                <a:endParaRPr kumimoji="0" lang="de-CH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66" name="Pfeil nach links 65"/>
              <p:cNvSpPr/>
              <p:nvPr/>
            </p:nvSpPr>
            <p:spPr>
              <a:xfrm>
                <a:off x="1110265" y="646234"/>
                <a:ext cx="1270343" cy="551526"/>
              </a:xfrm>
              <a:prstGeom prst="leftArrow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action</a:t>
                </a:r>
                <a:endParaRPr kumimoji="0" lang="de-CH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25400" y="1428750"/>
              <a:ext cx="1625600" cy="1117600"/>
              <a:chOff x="20920" y="-732"/>
              <a:chExt cx="2209800" cy="1288922"/>
            </a:xfrm>
          </p:grpSpPr>
          <p:sp>
            <p:nvSpPr>
              <p:cNvPr id="58" name="Rechteck 57"/>
              <p:cNvSpPr/>
              <p:nvPr/>
            </p:nvSpPr>
            <p:spPr>
              <a:xfrm>
                <a:off x="20920" y="-732"/>
                <a:ext cx="2209800" cy="1288922"/>
              </a:xfrm>
              <a:prstGeom prst="rect">
                <a:avLst/>
              </a:prstGeom>
              <a:solidFill>
                <a:srgbClr val="4F81BD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ROS</a:t>
                </a:r>
                <a:endParaRPr kumimoji="0" lang="de-CH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121099" y="238860"/>
                <a:ext cx="710369" cy="500072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MoveIt!</a:t>
                </a:r>
                <a:endParaRPr kumimoji="0" lang="de-CH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60" name="Rechteck 59"/>
              <p:cNvSpPr/>
              <p:nvPr/>
            </p:nvSpPr>
            <p:spPr>
              <a:xfrm>
                <a:off x="917788" y="238861"/>
                <a:ext cx="1223266" cy="68326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robot descript-tion (URDF)</a:t>
                </a:r>
                <a:endParaRPr kumimoji="0" lang="de-CH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202193" y="843326"/>
                <a:ext cx="475218" cy="349543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+mn-cs"/>
                  </a:rPr>
                  <a:t>…</a:t>
                </a:r>
                <a:endParaRPr kumimoji="0" lang="de-CH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55" name="Pfeil nach links und rechts 54"/>
            <p:cNvSpPr/>
            <p:nvPr/>
          </p:nvSpPr>
          <p:spPr>
            <a:xfrm rot="5400000">
              <a:off x="311150" y="1085850"/>
              <a:ext cx="429895" cy="254635"/>
            </a:xfrm>
            <a:prstGeom prst="leftRightArrow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Pfeil nach links und rechts 55"/>
            <p:cNvSpPr/>
            <p:nvPr/>
          </p:nvSpPr>
          <p:spPr>
            <a:xfrm>
              <a:off x="1651000" y="1917700"/>
              <a:ext cx="387350" cy="254635"/>
            </a:xfrm>
            <a:prstGeom prst="leftRightArrow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Pfeil nach links und rechts 56"/>
            <p:cNvSpPr/>
            <p:nvPr/>
          </p:nvSpPr>
          <p:spPr>
            <a:xfrm rot="5400000">
              <a:off x="1098550" y="2609850"/>
              <a:ext cx="290195" cy="166370"/>
            </a:xfrm>
            <a:prstGeom prst="leftRightArrow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35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Abklärungen &amp; </a:t>
            </a:r>
            <a:r>
              <a:rPr lang="de-CH" dirty="0" smtClean="0"/>
              <a:t>Entscheide:  TODOs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Gazebo-Simulation von Pincher &amp; Kinect</a:t>
            </a:r>
          </a:p>
          <a:p>
            <a:r>
              <a:rPr lang="de-CH" dirty="0" err="1" smtClean="0"/>
              <a:t>OpenAI</a:t>
            </a:r>
            <a:r>
              <a:rPr lang="de-CH" dirty="0" smtClean="0"/>
              <a:t> </a:t>
            </a:r>
            <a:r>
              <a:rPr lang="de-CH" dirty="0" err="1" smtClean="0"/>
              <a:t>Gym</a:t>
            </a:r>
            <a:r>
              <a:rPr lang="de-CH" dirty="0" smtClean="0"/>
              <a:t> </a:t>
            </a:r>
            <a:r>
              <a:rPr lang="de-CH" dirty="0" err="1" smtClean="0"/>
              <a:t>environment</a:t>
            </a:r>
            <a:endParaRPr lang="de-CH" dirty="0" smtClean="0"/>
          </a:p>
          <a:p>
            <a:r>
              <a:rPr lang="de-CH" dirty="0" smtClean="0"/>
              <a:t>Versuchsaufbau</a:t>
            </a:r>
          </a:p>
          <a:p>
            <a:r>
              <a:rPr lang="de-CH" dirty="0" smtClean="0"/>
              <a:t>RL-Algorithmus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196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43DA-5E93-4C4D-A972-98D8EE99CCF0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4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Simulation: Roboter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Roboter-Arm: URDF-Files</a:t>
            </a:r>
          </a:p>
          <a:p>
            <a:pPr lvl="1"/>
            <a:r>
              <a:rPr lang="de-CH" dirty="0" smtClean="0"/>
              <a:t>Von Github</a:t>
            </a:r>
          </a:p>
          <a:p>
            <a:pPr lvl="1"/>
            <a:r>
              <a:rPr lang="de-CH" dirty="0" smtClean="0"/>
              <a:t>Kein Gazebo-Package</a:t>
            </a:r>
          </a:p>
          <a:p>
            <a:pPr lvl="1"/>
            <a:r>
              <a:rPr lang="de-CH" dirty="0" smtClean="0"/>
              <a:t>Greifer-Probleme</a:t>
            </a:r>
          </a:p>
          <a:p>
            <a:endParaRPr lang="de-CH" dirty="0"/>
          </a:p>
          <a:p>
            <a:r>
              <a:rPr lang="de-CH" dirty="0" smtClean="0"/>
              <a:t>Ansteuerung über MoveIt Python API</a:t>
            </a:r>
          </a:p>
          <a:p>
            <a:pPr lvl="1"/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70" y="1303920"/>
            <a:ext cx="5181600" cy="364343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Simulation: Kinect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Gazebo-Files für Kinect schon vorhanden</a:t>
            </a:r>
          </a:p>
          <a:p>
            <a:r>
              <a:rPr lang="de-CH" dirty="0" smtClean="0"/>
              <a:t>Simulierte Kinect publiziert Daten über ROS-topics</a:t>
            </a:r>
          </a:p>
          <a:p>
            <a:pPr lvl="1"/>
            <a:r>
              <a:rPr lang="de-CH" dirty="0" err="1" smtClean="0"/>
              <a:t>Publish-Subscribe</a:t>
            </a:r>
            <a:r>
              <a:rPr lang="de-CH" dirty="0" smtClean="0"/>
              <a:t> Pattern</a:t>
            </a:r>
          </a:p>
          <a:p>
            <a:pPr lvl="1"/>
            <a:r>
              <a:rPr lang="de-CH" dirty="0" smtClean="0"/>
              <a:t>Über ROS Python API abrufbar</a:t>
            </a:r>
          </a:p>
          <a:p>
            <a:pPr lvl="1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Vertiefungsprojekt </a:t>
            </a:r>
            <a:r>
              <a:rPr lang="de-CH" dirty="0" err="1" smtClean="0"/>
              <a:t>SmartBot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25</a:t>
            </a:fld>
            <a:endParaRPr lang="de-CH"/>
          </a:p>
        </p:txBody>
      </p:sp>
      <p:sp>
        <p:nvSpPr>
          <p:cNvPr id="10" name="Textfeld 9"/>
          <p:cNvSpPr txBox="1"/>
          <p:nvPr/>
        </p:nvSpPr>
        <p:spPr>
          <a:xfrm>
            <a:off x="838200" y="3486269"/>
            <a:ext cx="10785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GB" sz="24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rospy.wait_for_message</a:t>
            </a:r>
            <a:r>
              <a:rPr lang="en-GB" sz="24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"/camera/depth/</a:t>
            </a:r>
            <a:r>
              <a:rPr lang="en-GB" sz="2400" dirty="0" err="1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image_raw</a:t>
            </a:r>
            <a:r>
              <a:rPr lang="en-GB" sz="240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24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Image, </a:t>
            </a:r>
            <a:r>
              <a:rPr lang="en-GB" sz="2400" dirty="0">
                <a:solidFill>
                  <a:srgbClr val="9CDCF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en-GB" sz="24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dirty="0">
                <a:solidFill>
                  <a:srgbClr val="B5CE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4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CH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4723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OpenAI</a:t>
            </a:r>
            <a:r>
              <a:rPr lang="de-CH" dirty="0" smtClean="0"/>
              <a:t> </a:t>
            </a:r>
            <a:r>
              <a:rPr lang="de-CH" dirty="0" err="1" smtClean="0"/>
              <a:t>Gym</a:t>
            </a:r>
            <a:r>
              <a:rPr lang="de-CH" dirty="0" smtClean="0"/>
              <a:t> </a:t>
            </a:r>
            <a:r>
              <a:rPr lang="de-CH" dirty="0" err="1" smtClean="0"/>
              <a:t>environment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43DA-5E93-4C4D-A972-98D8EE99CCF0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10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OpenAI</a:t>
            </a:r>
            <a:r>
              <a:rPr lang="de-CH" dirty="0"/>
              <a:t> </a:t>
            </a:r>
            <a:r>
              <a:rPr lang="de-CH" dirty="0" err="1"/>
              <a:t>Gym</a:t>
            </a:r>
            <a:r>
              <a:rPr lang="de-CH" dirty="0"/>
              <a:t> </a:t>
            </a:r>
            <a:r>
              <a:rPr lang="de-CH" dirty="0" err="1"/>
              <a:t>environment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OpenAI</a:t>
            </a:r>
            <a:r>
              <a:rPr lang="de-CH" dirty="0" smtClean="0"/>
              <a:t> </a:t>
            </a:r>
            <a:r>
              <a:rPr lang="de-CH" dirty="0" err="1" smtClean="0"/>
              <a:t>Gym</a:t>
            </a:r>
            <a:r>
              <a:rPr lang="de-CH" dirty="0" smtClean="0"/>
              <a:t>: RL-Toolkit</a:t>
            </a:r>
          </a:p>
          <a:p>
            <a:r>
              <a:rPr lang="de-CH" dirty="0" smtClean="0"/>
              <a:t>Environment</a:t>
            </a:r>
            <a:endParaRPr lang="de-CH" dirty="0"/>
          </a:p>
          <a:p>
            <a:pPr lvl="1"/>
            <a:r>
              <a:rPr lang="de-CH" dirty="0" smtClean="0"/>
              <a:t>Steuert Simulation</a:t>
            </a:r>
          </a:p>
          <a:p>
            <a:pPr lvl="1"/>
            <a:r>
              <a:rPr lang="de-CH" dirty="0" smtClean="0"/>
              <a:t>Berechnet </a:t>
            </a:r>
            <a:r>
              <a:rPr lang="de-CH" dirty="0" err="1" smtClean="0"/>
              <a:t>Reward</a:t>
            </a:r>
            <a:endParaRPr lang="de-CH" dirty="0" smtClean="0"/>
          </a:p>
          <a:p>
            <a:pPr lvl="1"/>
            <a:r>
              <a:rPr lang="de-CH" dirty="0" smtClean="0"/>
              <a:t>Definiert Schnittstelle zwischen RL-Agent und Umgebung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27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03" y="160380"/>
            <a:ext cx="2952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OpenAI</a:t>
            </a:r>
            <a:r>
              <a:rPr lang="de-CH" dirty="0"/>
              <a:t> </a:t>
            </a:r>
            <a:r>
              <a:rPr lang="de-CH" dirty="0" err="1"/>
              <a:t>Gym</a:t>
            </a:r>
            <a:r>
              <a:rPr lang="de-CH" dirty="0"/>
              <a:t> </a:t>
            </a:r>
            <a:r>
              <a:rPr lang="de-CH" dirty="0" err="1" smtClean="0"/>
              <a:t>environment</a:t>
            </a:r>
            <a:r>
              <a:rPr lang="de-CH" dirty="0" smtClean="0"/>
              <a:t>: </a:t>
            </a:r>
            <a:r>
              <a:rPr lang="de-CH" dirty="0" err="1" smtClean="0"/>
              <a:t>Hello</a:t>
            </a:r>
            <a:r>
              <a:rPr lang="de-CH" dirty="0" smtClean="0"/>
              <a:t> World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 w="38100"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C586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gym</a:t>
            </a:r>
            <a:endParaRPr lang="de-C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gym.make</a:t>
            </a:r>
            <a:r>
              <a:rPr lang="en-GB" dirty="0" smtClean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"CartPole-v0"</a:t>
            </a:r>
            <a:r>
              <a:rPr lang="en-GB" dirty="0" smtClean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C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C586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i_episode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B5CE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de-C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 smtClean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env.reset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de-C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C586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GB" dirty="0">
                <a:solidFill>
                  <a:srgbClr val="569CD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B5CE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de-C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CH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env.render</a:t>
            </a:r>
            <a:r>
              <a:rPr lang="fr-CH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de-C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H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action = </a:t>
            </a:r>
            <a:r>
              <a:rPr lang="fr-CH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env.action_space.sample</a:t>
            </a:r>
            <a:r>
              <a:rPr lang="fr-CH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de-C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H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 smtClean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state, 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reward, done, info = </a:t>
            </a:r>
            <a:r>
              <a:rPr lang="en-GB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env.step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(action)</a:t>
            </a:r>
            <a:endParaRPr lang="de-C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C586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done:</a:t>
            </a:r>
            <a:endParaRPr lang="de-C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dirty="0">
                <a:solidFill>
                  <a:srgbClr val="DCDC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"Episode </a:t>
            </a:r>
            <a:r>
              <a:rPr lang="en-GB" dirty="0" smtClean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finished!"</a:t>
            </a:r>
            <a:r>
              <a:rPr lang="en-GB" dirty="0" smtClean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C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CH" dirty="0">
                <a:solidFill>
                  <a:srgbClr val="C586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de-CH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28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1641389" y="2397210"/>
            <a:ext cx="3880022" cy="3954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2419864" y="4174738"/>
            <a:ext cx="8849498" cy="3954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62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OpenAI</a:t>
            </a:r>
            <a:r>
              <a:rPr lang="de-CH" dirty="0"/>
              <a:t> </a:t>
            </a:r>
            <a:r>
              <a:rPr lang="de-CH" dirty="0" err="1"/>
              <a:t>Gym</a:t>
            </a:r>
            <a:r>
              <a:rPr lang="de-CH" dirty="0"/>
              <a:t> </a:t>
            </a:r>
            <a:r>
              <a:rPr lang="de-CH" dirty="0" err="1" smtClean="0"/>
              <a:t>environment</a:t>
            </a:r>
            <a:r>
              <a:rPr lang="de-CH" dirty="0" smtClean="0"/>
              <a:t>: </a:t>
            </a:r>
            <a:r>
              <a:rPr lang="de-CH" dirty="0" err="1" smtClean="0"/>
              <a:t>step</a:t>
            </a:r>
            <a:r>
              <a:rPr lang="de-CH" dirty="0" smtClean="0"/>
              <a:t>-Methode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Fahre zu Position (vom RL-Agenten vorgeschlagen)</a:t>
            </a:r>
          </a:p>
          <a:p>
            <a:pPr lvl="1"/>
            <a:r>
              <a:rPr lang="de-CH" dirty="0" smtClean="0"/>
              <a:t>Position ist erreichbar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 err="1" smtClean="0">
                <a:sym typeface="Wingdings" panose="05000000000000000000" pitchFamily="2" charset="2"/>
              </a:rPr>
              <a:t>Reward</a:t>
            </a:r>
            <a:r>
              <a:rPr lang="de-CH" dirty="0" smtClean="0">
                <a:sym typeface="Wingdings" panose="05000000000000000000" pitchFamily="2" charset="2"/>
              </a:rPr>
              <a:t>-Berechnung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 smtClean="0">
                <a:sym typeface="Wingdings" panose="05000000000000000000" pitchFamily="2" charset="2"/>
              </a:rPr>
              <a:t>Zurück zur Home-Position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Position ist nicht erreichbar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 err="1" smtClean="0">
                <a:sym typeface="Wingdings" panose="05000000000000000000" pitchFamily="2" charset="2"/>
              </a:rPr>
              <a:t>Reward</a:t>
            </a:r>
            <a:r>
              <a:rPr lang="de-CH" dirty="0" smtClean="0">
                <a:sym typeface="Wingdings" panose="05000000000000000000" pitchFamily="2" charset="2"/>
              </a:rPr>
              <a:t> = niedrig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>
                <a:sym typeface="Wingdings" panose="05000000000000000000" pitchFamily="2" charset="2"/>
              </a:rPr>
              <a:t>Quader wie vorhin platzieren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>
                <a:sym typeface="Wingdings" panose="05000000000000000000" pitchFamily="2" charset="2"/>
              </a:rPr>
              <a:t>Neues </a:t>
            </a:r>
            <a:r>
              <a:rPr lang="de-CH" dirty="0">
                <a:sym typeface="Wingdings" panose="05000000000000000000" pitchFamily="2" charset="2"/>
              </a:rPr>
              <a:t>Bild aufnehmen (State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>
                <a:sym typeface="Wingdings" panose="05000000000000000000" pitchFamily="2" charset="2"/>
              </a:rPr>
              <a:t>Gib State &amp; </a:t>
            </a:r>
            <a:r>
              <a:rPr lang="de-CH" dirty="0" err="1" smtClean="0">
                <a:sym typeface="Wingdings" panose="05000000000000000000" pitchFamily="2" charset="2"/>
              </a:rPr>
              <a:t>Reward</a:t>
            </a:r>
            <a:r>
              <a:rPr lang="de-CH" dirty="0" smtClean="0">
                <a:sym typeface="Wingdings" panose="05000000000000000000" pitchFamily="2" charset="2"/>
              </a:rPr>
              <a:t> dem RL-Agenten zurück</a:t>
            </a:r>
            <a:endParaRPr lang="de-CH" dirty="0">
              <a:sym typeface="Wingdings" panose="05000000000000000000" pitchFamily="2" charset="2"/>
            </a:endParaRPr>
          </a:p>
          <a:p>
            <a:endParaRPr lang="de-CH" dirty="0" smtClean="0">
              <a:sym typeface="Wingdings" panose="05000000000000000000" pitchFamily="2" charset="2"/>
            </a:endParaRPr>
          </a:p>
          <a:p>
            <a:pPr lvl="1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7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 der Arbeit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43DA-5E93-4C4D-A972-98D8EE99CCF0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47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OpenAI</a:t>
            </a:r>
            <a:r>
              <a:rPr lang="de-CH" dirty="0"/>
              <a:t> </a:t>
            </a:r>
            <a:r>
              <a:rPr lang="de-CH" dirty="0" err="1"/>
              <a:t>Gym</a:t>
            </a:r>
            <a:r>
              <a:rPr lang="de-CH" dirty="0"/>
              <a:t> </a:t>
            </a:r>
            <a:r>
              <a:rPr lang="de-CH" dirty="0" err="1" smtClean="0"/>
              <a:t>environment</a:t>
            </a:r>
            <a:r>
              <a:rPr lang="de-CH" dirty="0" smtClean="0"/>
              <a:t>: </a:t>
            </a:r>
            <a:r>
              <a:rPr lang="de-CH" dirty="0" err="1" smtClean="0"/>
              <a:t>Reward</a:t>
            </a:r>
            <a:r>
              <a:rPr lang="de-CH" dirty="0" smtClean="0"/>
              <a:t>-Berechnung 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ym typeface="Wingdings" panose="05000000000000000000" pitchFamily="2" charset="2"/>
              </a:rPr>
              <a:t>Unrealistischer &amp; fehlerhafter Greif-Prozess in Gazebo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Kein Greifen &amp; Platzieren möglich</a:t>
            </a:r>
          </a:p>
          <a:p>
            <a:r>
              <a:rPr lang="de-CH" dirty="0" err="1" smtClean="0">
                <a:sym typeface="Wingdings" panose="05000000000000000000" pitchFamily="2" charset="2"/>
              </a:rPr>
              <a:t>Reward</a:t>
            </a:r>
            <a:r>
              <a:rPr lang="de-CH" dirty="0" smtClean="0">
                <a:sym typeface="Wingdings" panose="05000000000000000000" pitchFamily="2" charset="2"/>
              </a:rPr>
              <a:t> muss anders berechnet werden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Arm fährt zu Position, Greifer immer offen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Hoher </a:t>
            </a:r>
            <a:r>
              <a:rPr lang="de-CH" dirty="0" err="1" smtClean="0">
                <a:sym typeface="Wingdings" panose="05000000000000000000" pitchFamily="2" charset="2"/>
              </a:rPr>
              <a:t>Reward</a:t>
            </a:r>
            <a:r>
              <a:rPr lang="de-CH" dirty="0" smtClean="0">
                <a:sym typeface="Wingdings" panose="05000000000000000000" pitchFamily="2" charset="2"/>
              </a:rPr>
              <a:t>, wenn Greifer den Quader aufnehmen </a:t>
            </a:r>
            <a:r>
              <a:rPr lang="de-CH" i="1" dirty="0" smtClean="0">
                <a:sym typeface="Wingdings" panose="05000000000000000000" pitchFamily="2" charset="2"/>
              </a:rPr>
              <a:t>könnte</a:t>
            </a:r>
          </a:p>
          <a:p>
            <a:pPr lvl="1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40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OpenAI</a:t>
            </a:r>
            <a:r>
              <a:rPr lang="de-CH" dirty="0"/>
              <a:t> </a:t>
            </a:r>
            <a:r>
              <a:rPr lang="de-CH" dirty="0" err="1"/>
              <a:t>Gym</a:t>
            </a:r>
            <a:r>
              <a:rPr lang="de-CH" dirty="0"/>
              <a:t> </a:t>
            </a:r>
            <a:r>
              <a:rPr lang="de-CH" dirty="0" err="1" smtClean="0"/>
              <a:t>environment</a:t>
            </a:r>
            <a:r>
              <a:rPr lang="de-CH" dirty="0" smtClean="0"/>
              <a:t>: </a:t>
            </a:r>
            <a:r>
              <a:rPr lang="de-CH" dirty="0" err="1" smtClean="0"/>
              <a:t>Reward</a:t>
            </a:r>
            <a:r>
              <a:rPr lang="de-CH" dirty="0" smtClean="0"/>
              <a:t>-Berechnung II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53" y="923282"/>
            <a:ext cx="7863094" cy="51054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56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OpenAI</a:t>
            </a:r>
            <a:r>
              <a:rPr lang="de-CH" dirty="0"/>
              <a:t> </a:t>
            </a:r>
            <a:r>
              <a:rPr lang="de-CH" dirty="0" err="1"/>
              <a:t>Gym</a:t>
            </a:r>
            <a:r>
              <a:rPr lang="de-CH" dirty="0"/>
              <a:t> </a:t>
            </a:r>
            <a:r>
              <a:rPr lang="de-CH" dirty="0" err="1" smtClean="0"/>
              <a:t>environment</a:t>
            </a:r>
            <a:r>
              <a:rPr lang="de-CH" dirty="0" smtClean="0"/>
              <a:t>: Tiefenbilder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Simuliertes &amp; reales Tiefenbild möglichst ähnlich</a:t>
            </a:r>
          </a:p>
          <a:p>
            <a:r>
              <a:rPr lang="de-CH" dirty="0" smtClean="0"/>
              <a:t>Zuschneiden auf Region </a:t>
            </a:r>
            <a:r>
              <a:rPr lang="de-CH" dirty="0" err="1" smtClean="0"/>
              <a:t>of</a:t>
            </a:r>
            <a:r>
              <a:rPr lang="de-CH" dirty="0" smtClean="0"/>
              <a:t> Interest</a:t>
            </a:r>
          </a:p>
          <a:p>
            <a:r>
              <a:rPr lang="de-CH" dirty="0" smtClean="0"/>
              <a:t>Noise auf simulierte Tiefenbilder geben</a:t>
            </a:r>
          </a:p>
          <a:p>
            <a:pPr lvl="1"/>
            <a:r>
              <a:rPr lang="de-CH" dirty="0" smtClean="0"/>
              <a:t>Gaussscher Noise</a:t>
            </a:r>
          </a:p>
          <a:p>
            <a:r>
              <a:rPr lang="de-CH" dirty="0" smtClean="0"/>
              <a:t>Normalisiert auf [0, 255]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79" y="1641865"/>
            <a:ext cx="4448431" cy="326218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976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OpenAI</a:t>
            </a:r>
            <a:r>
              <a:rPr lang="de-CH" dirty="0"/>
              <a:t> </a:t>
            </a:r>
            <a:r>
              <a:rPr lang="de-CH" dirty="0" err="1"/>
              <a:t>Gym</a:t>
            </a:r>
            <a:r>
              <a:rPr lang="de-CH" dirty="0"/>
              <a:t> </a:t>
            </a:r>
            <a:r>
              <a:rPr lang="de-CH" dirty="0" err="1" smtClean="0"/>
              <a:t>environment</a:t>
            </a:r>
            <a:r>
              <a:rPr lang="de-CH" dirty="0" smtClean="0"/>
              <a:t>: Action- &amp; State-Space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ym typeface="Wingdings" panose="05000000000000000000" pitchFamily="2" charset="2"/>
              </a:rPr>
              <a:t>Action-Space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6-dimensional </a:t>
            </a:r>
            <a:r>
              <a:rPr lang="de-CH" dirty="0">
                <a:sym typeface="Wingdings" panose="05000000000000000000" pitchFamily="2" charset="2"/>
              </a:rPr>
              <a:t>(x, y, z, roll, </a:t>
            </a:r>
            <a:r>
              <a:rPr lang="de-CH" dirty="0" err="1">
                <a:sym typeface="Wingdings" panose="05000000000000000000" pitchFamily="2" charset="2"/>
              </a:rPr>
              <a:t>pitch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yaw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Kontinuierlich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Eingeschränkt auf ungefähre Quader-Positionsmöglichkeiten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State-Space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Tiefenbild (220x300x1)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Quasi-kontinuierlich</a:t>
            </a:r>
          </a:p>
          <a:p>
            <a:pPr lvl="1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468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Versuchsaufbau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43DA-5E93-4C4D-A972-98D8EE99CCF0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Versuchsaufbau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Eigenes </a:t>
            </a:r>
            <a:r>
              <a:rPr lang="de-CH" dirty="0" err="1" smtClean="0"/>
              <a:t>OpenAI</a:t>
            </a:r>
            <a:r>
              <a:rPr lang="de-CH" dirty="0" smtClean="0"/>
              <a:t> </a:t>
            </a:r>
            <a:r>
              <a:rPr lang="de-CH" dirty="0" err="1" smtClean="0"/>
              <a:t>Gym</a:t>
            </a:r>
            <a:r>
              <a:rPr lang="de-CH" dirty="0" smtClean="0"/>
              <a:t> </a:t>
            </a:r>
            <a:r>
              <a:rPr lang="de-CH" dirty="0" err="1" smtClean="0"/>
              <a:t>environment</a:t>
            </a:r>
            <a:r>
              <a:rPr lang="de-CH" dirty="0" smtClean="0"/>
              <a:t> für realer Roboter</a:t>
            </a:r>
          </a:p>
          <a:p>
            <a:pPr lvl="1"/>
            <a:r>
              <a:rPr lang="de-CH" dirty="0" smtClean="0"/>
              <a:t>Benötigt kein Gazebo &amp; andere Treiber</a:t>
            </a:r>
          </a:p>
          <a:p>
            <a:r>
              <a:rPr lang="de-CH" dirty="0" smtClean="0"/>
              <a:t>Pincher kann über ROS-messages angesteuert werden</a:t>
            </a:r>
          </a:p>
          <a:p>
            <a:pPr lvl="1"/>
            <a:r>
              <a:rPr lang="de-CH" dirty="0" smtClean="0"/>
              <a:t>Kein Unterschied für MoveIt Python API</a:t>
            </a:r>
          </a:p>
          <a:p>
            <a:r>
              <a:rPr lang="de-CH" dirty="0" smtClean="0"/>
              <a:t>USB-Ports von Pincher &amp; Kinect müssen in VM überbrückt werden</a:t>
            </a:r>
            <a:endParaRPr lang="de-CH" dirty="0"/>
          </a:p>
          <a:p>
            <a:pPr lvl="1"/>
            <a:endParaRPr lang="de-CH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95" y="996950"/>
            <a:ext cx="3885009" cy="518001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45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Versuchsaufbau: Tiefenbilder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de-CH" dirty="0" smtClean="0"/>
              <a:t>Reales Tiefenbild (aus 6 Bildern gemittelt)</a:t>
            </a:r>
            <a:endParaRPr lang="de-CH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0315"/>
            <a:ext cx="3927272" cy="2880000"/>
          </a:xfrm>
        </p:spPr>
      </p:pic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de-CH" dirty="0" smtClean="0"/>
              <a:t>Simuliertes Tiefenbild</a:t>
            </a:r>
            <a:endParaRPr lang="de-CH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2800315"/>
            <a:ext cx="3927273" cy="28800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14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RL-Algorithmus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43DA-5E93-4C4D-A972-98D8EE99CCF0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9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RL-Algorithmus: 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Erzeuge </a:t>
            </a:r>
            <a:r>
              <a:rPr lang="de-CH" dirty="0" err="1" smtClean="0"/>
              <a:t>environment</a:t>
            </a:r>
            <a:r>
              <a:rPr lang="de-CH" dirty="0" smtClean="0"/>
              <a:t>, initialisiere alles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Für jede Episode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 err="1" smtClean="0"/>
              <a:t>Reset</a:t>
            </a:r>
            <a:r>
              <a:rPr lang="de-CH" dirty="0" smtClean="0"/>
              <a:t> Simulation </a:t>
            </a:r>
            <a:r>
              <a:rPr lang="de-CH" dirty="0" smtClean="0">
                <a:sym typeface="Wingdings" panose="05000000000000000000" pitchFamily="2" charset="2"/>
              </a:rPr>
              <a:t>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 smtClean="0">
                <a:sym typeface="Wingdings" panose="05000000000000000000" pitchFamily="2" charset="2"/>
              </a:rPr>
              <a:t>Für jeden Zeitschritt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CH" dirty="0" smtClean="0">
                <a:sym typeface="Wingdings" panose="05000000000000000000" pitchFamily="2" charset="2"/>
              </a:rPr>
              <a:t>Wähle Action aufgrund des States aus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CH" dirty="0" smtClean="0">
                <a:sym typeface="Wingdings" panose="05000000000000000000" pitchFamily="2" charset="2"/>
              </a:rPr>
              <a:t>Rufe </a:t>
            </a:r>
            <a:r>
              <a:rPr lang="de-CH" dirty="0" err="1" smtClean="0">
                <a:sym typeface="Wingdings" panose="05000000000000000000" pitchFamily="2" charset="2"/>
              </a:rPr>
              <a:t>step</a:t>
            </a:r>
            <a:r>
              <a:rPr lang="de-CH" dirty="0" smtClean="0">
                <a:sym typeface="Wingdings" panose="05000000000000000000" pitchFamily="2" charset="2"/>
              </a:rPr>
              <a:t>-Methode auf  neuer State &amp; </a:t>
            </a:r>
            <a:r>
              <a:rPr lang="de-CH" dirty="0" err="1" smtClean="0">
                <a:sym typeface="Wingdings" panose="05000000000000000000" pitchFamily="2" charset="2"/>
              </a:rPr>
              <a:t>Reward</a:t>
            </a:r>
            <a:endParaRPr lang="de-CH" dirty="0" smtClean="0">
              <a:sym typeface="Wingdings" panose="05000000000000000000" pitchFamily="2" charset="2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de-CH" dirty="0" smtClean="0">
                <a:sym typeface="Wingdings" panose="05000000000000000000" pitchFamily="2" charset="2"/>
              </a:rPr>
              <a:t>Lerne anhand des erhaltenen </a:t>
            </a:r>
            <a:r>
              <a:rPr lang="de-CH" dirty="0" err="1" smtClean="0">
                <a:sym typeface="Wingdings" panose="05000000000000000000" pitchFamily="2" charset="2"/>
              </a:rPr>
              <a:t>Rewards</a:t>
            </a:r>
            <a:endParaRPr lang="de-CH" dirty="0" smtClean="0"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98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RL-Algorithmus: Reduzierung des Action-Spaces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>
                <a:sym typeface="Wingdings" panose="05000000000000000000" pitchFamily="2" charset="2"/>
              </a:rPr>
              <a:t>4 anstatt 6 Dimensionen für die Actions verwenden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Roll- &amp; </a:t>
            </a:r>
            <a:r>
              <a:rPr lang="de-CH" dirty="0" err="1" smtClean="0">
                <a:sym typeface="Wingdings" panose="05000000000000000000" pitchFamily="2" charset="2"/>
              </a:rPr>
              <a:t>pitch</a:t>
            </a:r>
            <a:r>
              <a:rPr lang="de-CH" dirty="0" smtClean="0">
                <a:sym typeface="Wingdings" panose="05000000000000000000" pitchFamily="2" charset="2"/>
              </a:rPr>
              <a:t>-Winkel fixiert auf 0 bzw. </a:t>
            </a:r>
            <a:r>
              <a:rPr lang="el-GR" dirty="0" smtClean="0">
                <a:sym typeface="Wingdings" panose="05000000000000000000" pitchFamily="2" charset="2"/>
              </a:rPr>
              <a:t>π</a:t>
            </a:r>
            <a:r>
              <a:rPr lang="de-CH" dirty="0" smtClean="0">
                <a:sym typeface="Wingdings" panose="05000000000000000000" pitchFamily="2" charset="2"/>
              </a:rPr>
              <a:t>/2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Greifer schaut immer senkrecht nach unten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 Trainingszeit verkürzen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86871"/>
            <a:ext cx="5181600" cy="500017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148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 der Arbeit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Reinforcement Learning kennenlernen</a:t>
            </a:r>
          </a:p>
          <a:p>
            <a:r>
              <a:rPr lang="de-CH" dirty="0" smtClean="0"/>
              <a:t>Demonstrator: Roboter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319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RL-Algorithmus: DQN-Implementierung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ym typeface="Wingdings" panose="05000000000000000000" pitchFamily="2" charset="2"/>
              </a:rPr>
              <a:t>DQN-Algorithmus ausprobiert (versuchsweise)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Geht nur mit diskreten Action-Space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smtClean="0">
                <a:sym typeface="Wingdings" panose="05000000000000000000" pitchFamily="2" charset="2"/>
              </a:rPr>
              <a:t> Diskretisierung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4 Action-Dimensionen in je 10 Bereiche unterteilt  10’000 mögliche Actions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Action Value </a:t>
            </a:r>
            <a:r>
              <a:rPr lang="de-CH" dirty="0" err="1" smtClean="0">
                <a:sym typeface="Wingdings" panose="05000000000000000000" pitchFamily="2" charset="2"/>
              </a:rPr>
              <a:t>Function</a:t>
            </a:r>
            <a:r>
              <a:rPr lang="de-CH" dirty="0" smtClean="0">
                <a:sym typeface="Wingdings" panose="05000000000000000000" pitchFamily="2" charset="2"/>
              </a:rPr>
              <a:t> durch </a:t>
            </a:r>
            <a:r>
              <a:rPr lang="de-CH" dirty="0" err="1" smtClean="0">
                <a:sym typeface="Wingdings" panose="05000000000000000000" pitchFamily="2" charset="2"/>
              </a:rPr>
              <a:t>Convolutional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Neural</a:t>
            </a:r>
            <a:r>
              <a:rPr lang="de-CH" dirty="0" smtClean="0">
                <a:sym typeface="Wingdings" panose="05000000000000000000" pitchFamily="2" charset="2"/>
              </a:rPr>
              <a:t> Net (CNN) approximiert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Input: State (Tiefenbild)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Output: Action Value für jede Action (10’000 Nodes)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&gt; 200 Mio. Parameter (!)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55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RL-Algorithmus: DQN-Implementierung: Resultate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ym typeface="Wingdings" panose="05000000000000000000" pitchFamily="2" charset="2"/>
              </a:rPr>
              <a:t>Schlechte Performance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War zu erwarten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Besser Algorithmus für </a:t>
            </a:r>
            <a:r>
              <a:rPr lang="de-CH" dirty="0" err="1" smtClean="0">
                <a:sym typeface="Wingdings" panose="05000000000000000000" pitchFamily="2" charset="2"/>
              </a:rPr>
              <a:t>kont</a:t>
            </a:r>
            <a:r>
              <a:rPr lang="de-CH" dirty="0" smtClean="0">
                <a:sym typeface="Wingdings" panose="05000000000000000000" pitchFamily="2" charset="2"/>
              </a:rPr>
              <a:t>. Action-Spaces verwenden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Z.B. DDPG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8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RL-Algorithmus: DDPG-Implementierung 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>
                <a:sym typeface="Wingdings" panose="05000000000000000000" pitchFamily="2" charset="2"/>
              </a:rPr>
              <a:t>3 verschiedene DDPG-Implementierungen getestet</a:t>
            </a:r>
          </a:p>
          <a:p>
            <a:r>
              <a:rPr lang="de-CH" dirty="0" err="1" smtClean="0">
                <a:sym typeface="Wingdings" panose="05000000000000000000" pitchFamily="2" charset="2"/>
              </a:rPr>
              <a:t>Actor</a:t>
            </a:r>
            <a:r>
              <a:rPr lang="de-CH" dirty="0" smtClean="0">
                <a:sym typeface="Wingdings" panose="05000000000000000000" pitchFamily="2" charset="2"/>
              </a:rPr>
              <a:t> &amp; </a:t>
            </a:r>
            <a:r>
              <a:rPr lang="de-CH" dirty="0" err="1" smtClean="0">
                <a:sym typeface="Wingdings" panose="05000000000000000000" pitchFamily="2" charset="2"/>
              </a:rPr>
              <a:t>Critic</a:t>
            </a:r>
            <a:r>
              <a:rPr lang="de-CH" dirty="0" smtClean="0">
                <a:sym typeface="Wingdings" panose="05000000000000000000" pitchFamily="2" charset="2"/>
              </a:rPr>
              <a:t> durch je ein neuronales Netz realisiert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Beste Performance von </a:t>
            </a:r>
            <a:r>
              <a:rPr lang="de-CH" dirty="0" err="1" smtClean="0">
                <a:sym typeface="Wingdings" panose="05000000000000000000" pitchFamily="2" charset="2"/>
              </a:rPr>
              <a:t>baseline</a:t>
            </a:r>
            <a:r>
              <a:rPr lang="de-CH" dirty="0" smtClean="0">
                <a:sym typeface="Wingdings" panose="05000000000000000000" pitchFamily="2" charset="2"/>
              </a:rPr>
              <a:t>-Implementierung (von </a:t>
            </a:r>
            <a:r>
              <a:rPr lang="de-CH" dirty="0" err="1" smtClean="0">
                <a:sym typeface="Wingdings" panose="05000000000000000000" pitchFamily="2" charset="2"/>
              </a:rPr>
              <a:t>OpenAI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Gym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Parameter-Noise anstatt Action-Noise  bessere Exploration</a:t>
            </a:r>
          </a:p>
          <a:p>
            <a:endParaRPr lang="de-CH" dirty="0" smtClean="0">
              <a:sym typeface="Wingdings" panose="05000000000000000000" pitchFamily="2" charset="2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908" y="1496417"/>
            <a:ext cx="5181600" cy="380213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988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RL-Algorithmus: DDPG-Implementierung </a:t>
            </a:r>
            <a:r>
              <a:rPr lang="de-CH" dirty="0" smtClean="0"/>
              <a:t>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ym typeface="Wingdings" panose="05000000000000000000" pitchFamily="2" charset="2"/>
              </a:rPr>
              <a:t>Anpassungen an der Original-Implementierung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>
                <a:sym typeface="Wingdings" panose="05000000000000000000" pitchFamily="2" charset="2"/>
              </a:rPr>
              <a:t>Skalierung der Action-Bereiche ([-1, 1]  [a, b])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Speichern &amp; Laden eines </a:t>
            </a:r>
            <a:r>
              <a:rPr lang="de-CH" dirty="0" smtClean="0">
                <a:sym typeface="Wingdings" panose="05000000000000000000" pitchFamily="2" charset="2"/>
              </a:rPr>
              <a:t>Modelles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Diverse kleinere Anpassungen</a:t>
            </a:r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9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RL-Algorithmus: </a:t>
            </a:r>
            <a:r>
              <a:rPr lang="de-CH" dirty="0" smtClean="0"/>
              <a:t>DDPG-Implementierung: Resultate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ym typeface="Wingdings" panose="05000000000000000000" pitchFamily="2" charset="2"/>
              </a:rPr>
              <a:t>Schlechte Performance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Gründe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Unerreichbare Positionen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Lange Trainingszeit (ca. 2.7 s pro Zeitschritt)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Architektur der neuronalen Netze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Abstürze von Gazebo</a:t>
            </a:r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250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RL-Algorithmus: </a:t>
            </a:r>
            <a:r>
              <a:rPr lang="de-CH" dirty="0" smtClean="0"/>
              <a:t>DDPG-Implementierung: Film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45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hlinkClick r:id="rId2" action="ppaction://hlinkfile"/>
              </a:rPr>
              <a:t>SmartBot</a:t>
            </a:r>
            <a:r>
              <a:rPr lang="de-CH" dirty="0" smtClean="0">
                <a:hlinkClick r:id="rId2" action="ppaction://hlinkfile"/>
              </a:rPr>
              <a:t> auf Cluster</a:t>
            </a:r>
            <a:endParaRPr lang="de-CH" dirty="0" smtClean="0"/>
          </a:p>
          <a:p>
            <a:r>
              <a:rPr lang="de-CH" dirty="0" err="1" smtClean="0">
                <a:hlinkClick r:id="rId3" action="ppaction://hlinkfile"/>
              </a:rPr>
              <a:t>SmartBot</a:t>
            </a:r>
            <a:r>
              <a:rPr lang="de-CH" dirty="0" smtClean="0">
                <a:hlinkClick r:id="rId3" action="ppaction://hlinkfile"/>
              </a:rPr>
              <a:t> auf VM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94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RL-Algorithmus: </a:t>
            </a:r>
            <a:r>
              <a:rPr lang="de-CH" dirty="0" smtClean="0"/>
              <a:t>Berechnungs-Beschleunigung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Schnellere Berechnungen </a:t>
            </a:r>
            <a:r>
              <a:rPr lang="de-CH" dirty="0" smtClean="0">
                <a:sym typeface="Wingdings" panose="05000000000000000000" pitchFamily="2" charset="2"/>
              </a:rPr>
              <a:t>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mehr Zeitschritte simulierbar  bessere Performance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Mit GPU-Beschleunigung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Nicht möglich in einer VM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Auf Cluster laufen lassen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Neuinstallation aller Komponenten nötig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63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&amp; Ausblick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43DA-5E93-4C4D-A972-98D8EE99CCF0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 war sehr lehrreich</a:t>
            </a:r>
          </a:p>
          <a:p>
            <a:r>
              <a:rPr lang="de-CH" dirty="0" smtClean="0"/>
              <a:t>RL sehr spannendes Gebiet</a:t>
            </a:r>
          </a:p>
          <a:p>
            <a:r>
              <a:rPr lang="de-CH" dirty="0" smtClean="0"/>
              <a:t>Grosser Teil der Zeit für Gazebo-Simulation aufgewendet</a:t>
            </a:r>
          </a:p>
          <a:p>
            <a:r>
              <a:rPr lang="de-CH" dirty="0" smtClean="0"/>
              <a:t>Nur gegen Ende RL-Algorithmen austesten können</a:t>
            </a:r>
          </a:p>
          <a:p>
            <a:pPr lvl="1"/>
            <a:r>
              <a:rPr lang="de-CH" dirty="0" smtClean="0"/>
              <a:t>Schlechte Performance erzielt</a:t>
            </a:r>
          </a:p>
          <a:p>
            <a:r>
              <a:rPr lang="de-CH" dirty="0" smtClean="0"/>
              <a:t>Gute Vorbereitung für Master-Thesis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67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DDPG verbessern</a:t>
            </a:r>
          </a:p>
          <a:p>
            <a:pPr lvl="1"/>
            <a:r>
              <a:rPr lang="de-CH" dirty="0" smtClean="0"/>
              <a:t>CNN statt </a:t>
            </a:r>
            <a:r>
              <a:rPr lang="de-CH" dirty="0" err="1" smtClean="0"/>
              <a:t>Fully-Connected</a:t>
            </a:r>
            <a:r>
              <a:rPr lang="de-CH" dirty="0" smtClean="0"/>
              <a:t> </a:t>
            </a:r>
            <a:r>
              <a:rPr lang="de-CH" dirty="0" err="1" smtClean="0"/>
              <a:t>Neural</a:t>
            </a:r>
            <a:r>
              <a:rPr lang="de-CH" dirty="0" smtClean="0"/>
              <a:t> Nets</a:t>
            </a:r>
          </a:p>
          <a:p>
            <a:pPr lvl="1"/>
            <a:r>
              <a:rPr lang="de-CH" dirty="0" err="1" smtClean="0"/>
              <a:t>Preprocessing</a:t>
            </a:r>
            <a:r>
              <a:rPr lang="de-CH" dirty="0" smtClean="0"/>
              <a:t> Tiefenbild</a:t>
            </a:r>
          </a:p>
          <a:p>
            <a:pPr lvl="1"/>
            <a:r>
              <a:rPr lang="de-CH" dirty="0" smtClean="0"/>
              <a:t>Hyper-Parameter</a:t>
            </a:r>
          </a:p>
          <a:p>
            <a:pPr lvl="1"/>
            <a:r>
              <a:rPr lang="de-CH" dirty="0" err="1" smtClean="0"/>
              <a:t>Reward-Shaping</a:t>
            </a:r>
            <a:endParaRPr lang="de-CH" dirty="0" smtClean="0"/>
          </a:p>
          <a:p>
            <a:r>
              <a:rPr lang="de-CH" dirty="0" smtClean="0"/>
              <a:t>Performance-Verbesserungen</a:t>
            </a:r>
          </a:p>
          <a:p>
            <a:pPr lvl="1"/>
            <a:r>
              <a:rPr lang="de-CH" dirty="0" smtClean="0"/>
              <a:t>Auf Cluster oder GPU rechnen</a:t>
            </a:r>
          </a:p>
          <a:p>
            <a:pPr lvl="1"/>
            <a:r>
              <a:rPr lang="de-CH" dirty="0" smtClean="0"/>
              <a:t>Gazebo-Abstürze verhindern/auffangen</a:t>
            </a:r>
          </a:p>
          <a:p>
            <a:r>
              <a:rPr lang="de-CH" dirty="0" smtClean="0"/>
              <a:t>Weitere Algorithmen</a:t>
            </a:r>
          </a:p>
          <a:p>
            <a:pPr lvl="1"/>
            <a:r>
              <a:rPr lang="de-CH" dirty="0" smtClean="0"/>
              <a:t>HER, ACER, PPO, </a:t>
            </a:r>
            <a:r>
              <a:rPr lang="de-CH" dirty="0" err="1" smtClean="0"/>
              <a:t>Cont</a:t>
            </a:r>
            <a:r>
              <a:rPr lang="de-CH" dirty="0" smtClean="0"/>
              <a:t>. Q-Learning etc.</a:t>
            </a:r>
          </a:p>
          <a:p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Vertiefungsprojekt </a:t>
            </a:r>
            <a:r>
              <a:rPr lang="de-CH" dirty="0" err="1" smtClean="0"/>
              <a:t>SmartBot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49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56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9696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Reinforcement Learning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«bestärkendes Lernen»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43DA-5E93-4C4D-A972-98D8EE99CCF0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97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43DA-5E93-4C4D-A972-98D8EE99CCF0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50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Erfolge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Weltbeste Spieler besiegt u.a. in Schach, Go &amp; </a:t>
            </a:r>
            <a:r>
              <a:rPr lang="de-CH" dirty="0" err="1"/>
              <a:t>Dota</a:t>
            </a:r>
            <a:r>
              <a:rPr lang="de-CH" dirty="0"/>
              <a:t> </a:t>
            </a:r>
            <a:r>
              <a:rPr lang="de-CH" dirty="0" smtClean="0"/>
              <a:t>2</a:t>
            </a:r>
          </a:p>
          <a:p>
            <a:r>
              <a:rPr lang="de-CH" dirty="0" smtClean="0"/>
              <a:t>Atari-Games mit rohen Pixel-Inputs spielen (z.T. besser als Mensch)</a:t>
            </a:r>
          </a:p>
          <a:p>
            <a:r>
              <a:rPr lang="de-CH" dirty="0" smtClean="0"/>
              <a:t>Autonome Drohnen, Fahrzeuge etc.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6</a:t>
            </a:fld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23" y="2619678"/>
            <a:ext cx="6156754" cy="34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2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Konzept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Agent (Algorithmus)</a:t>
            </a:r>
          </a:p>
          <a:p>
            <a:r>
              <a:rPr lang="de-CH" dirty="0" smtClean="0"/>
              <a:t>Umgebung (Environment)</a:t>
            </a:r>
          </a:p>
          <a:p>
            <a:r>
              <a:rPr lang="de-CH" dirty="0" smtClean="0"/>
              <a:t>Actions</a:t>
            </a:r>
          </a:p>
          <a:p>
            <a:r>
              <a:rPr lang="de-CH" dirty="0" smtClean="0"/>
              <a:t>State</a:t>
            </a:r>
          </a:p>
          <a:p>
            <a:r>
              <a:rPr lang="de-CH" dirty="0" err="1" smtClean="0"/>
              <a:t>Reward</a:t>
            </a:r>
            <a:r>
              <a:rPr lang="de-CH" dirty="0" smtClean="0"/>
              <a:t> (skalar)</a:t>
            </a:r>
          </a:p>
          <a:p>
            <a:r>
              <a:rPr lang="de-CH" dirty="0" smtClean="0"/>
              <a:t>Ziel: möglichst grosser kumulativer </a:t>
            </a:r>
            <a:r>
              <a:rPr lang="de-CH" dirty="0" err="1" smtClean="0"/>
              <a:t>Reward</a:t>
            </a:r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8300"/>
            <a:ext cx="5181600" cy="199731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5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Beispiel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Beispiel: Max (Agent)</a:t>
            </a:r>
          </a:p>
          <a:p>
            <a:r>
              <a:rPr lang="de-CH" dirty="0" smtClean="0"/>
              <a:t>Umgebung: Hundeschule mit Menschen</a:t>
            </a:r>
          </a:p>
          <a:p>
            <a:r>
              <a:rPr lang="de-CH" dirty="0" smtClean="0"/>
              <a:t>State: Sinneseindrücke</a:t>
            </a:r>
          </a:p>
          <a:p>
            <a:r>
              <a:rPr lang="de-CH" dirty="0" err="1" smtClean="0"/>
              <a:t>Reward</a:t>
            </a:r>
            <a:r>
              <a:rPr lang="de-CH" dirty="0" smtClean="0"/>
              <a:t>: Leckerli</a:t>
            </a:r>
          </a:p>
          <a:p>
            <a:r>
              <a:rPr lang="de-CH" dirty="0" smtClean="0"/>
              <a:t>Actions: «Sitz», «Stehen», «Umher-Rennen»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8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1738184"/>
            <a:ext cx="3838832" cy="28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0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Reinforcement </a:t>
            </a:r>
            <a:r>
              <a:rPr lang="de-CH" dirty="0" smtClean="0"/>
              <a:t>Learning: </a:t>
            </a:r>
            <a:r>
              <a:rPr lang="de-CH" dirty="0" err="1" smtClean="0"/>
              <a:t>Policy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Policy</a:t>
            </a:r>
            <a:r>
              <a:rPr lang="de-CH" dirty="0" smtClean="0"/>
              <a:t> </a:t>
            </a:r>
            <a:r>
              <a:rPr lang="el-GR" dirty="0" smtClean="0"/>
              <a:t>π</a:t>
            </a:r>
            <a:r>
              <a:rPr lang="de-CH" dirty="0" smtClean="0"/>
              <a:t>: Mapping von State auf Actions</a:t>
            </a:r>
          </a:p>
          <a:p>
            <a:r>
              <a:rPr lang="de-CH" dirty="0" smtClean="0"/>
              <a:t>Deterministisch: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Stochastisch: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8353-EC24-4CFB-AF0F-F6CA159C0E18}" type="datetime1">
              <a:rPr lang="de-CH" smtClean="0"/>
              <a:t>15.08.2018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B854-52E3-4A4C-9677-17D172A1778A}" type="slidenum">
              <a:rPr lang="de-CH" smtClean="0"/>
              <a:t>9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32" y="2148090"/>
            <a:ext cx="1980406" cy="5491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11" y="3879613"/>
            <a:ext cx="5625955" cy="52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9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46.1942"/>
  <p:tag name="LATEXADDIN" val="\documentclass{article}&#10;\usepackage{amsmath}&#10;\usepackage{xcolor}&#10;\pagestyle{empty}&#10;\begin{document}&#10;&#10;&#10;$ \color{white} a = \pi (s) $&#10;&#10;&#10;\end{document}"/>
  <p:tag name="IGUANATEXSIZE" val="20"/>
  <p:tag name="IGUANATEXCURSOR" val="11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27.334"/>
  <p:tag name="LATEXADDIN" val="\documentclass{article}&#10;\usepackage{amsmath}&#10;\usepackage{amssymb}&#10;\usepackage{xcolor}&#10;\pagestyle{empty}&#10;\begin{document}&#10;&#10;&#10;$ \color{white} \pi (a | s) = \mathbb{P} [a_t = a | s_t = s] $&#10;&#10;&#10;\end{document}&#10;"/>
  <p:tag name="IGUANATEXSIZE" val="20"/>
  <p:tag name="IGUANATEXCURSOR" val="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05.924"/>
  <p:tag name="LATEXADDIN" val="\documentclass{article}&#10;\usepackage{amsmath}&#10;\usepackage{amssymb}&#10;\usepackage{xcolor}&#10;\pagestyle{empty}&#10;\begin{document}&#10;&#10;&#10;$ \color{white} v_{\pi} (s) = \mathbb{E}_{\pi} [R_{t+1} + \gamma R_{t+2} + \gamma^2 R_{t+3} + ... \, | \, s_t = s] $&#10;&#10;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118.11"/>
  <p:tag name="LATEXADDIN" val="\documentclass{article}&#10;\usepackage{amsmath}&#10;\usepackage{amssymb}&#10;\usepackage{xcolor}&#10;\pagestyle{empty}&#10;\begin{document}&#10;&#10;&#10;$ \color{white} q_{\pi} (s, a) = \mathbb{E}_{\pi} [R_{t+1} + \gamma R_{t+2} + \gamma^2 R_{t+3} + ... \, | \, s_t = s, a_t = a] $&#10;&#10;&#10;\end{document}&#10;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3779.528"/>
  <p:tag name="LATEXADDIN" val="\documentclass{article}&#10;\usepackage{amsmath}&#10;\usepackage{amssymb}&#10;\usepackage{xcolor}&#10;\pagestyle{empty}&#10;\begin{document}&#10;&#10;&#10;$ \color{white} Q(s_t, a_t) \leftarrow Q(s_t, a_t) + \alpha \left( \color{red} R_{t+1} + \gamma \, \max_{a_{t+1}} Q(s_{t+1}, a_{t+1}) \color{white} - Q(s_t,a_t) \right) $&#10;&#10;&#10;\end{document}&#10;"/>
  <p:tag name="IGUANATEXSIZE" val="28"/>
  <p:tag name="IGUANATEXCURSOR" val="27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75.778"/>
  <p:tag name="LATEXADDIN" val="\documentclass{article}&#10;\usepackage{amsmath}&#10;\usepackage{xcolor}&#10;\pagestyle{empty}&#10;\begin{document}&#10;&#10;&#10;$ \color{white} \text{action-value}_{neu} = \text{action-value}_{alt} + \alpha \, ( \color{red} \text{Schätzung}_{neu} \color{white}  -  \text{action-value}_{alt}) $&#10;&#10;&#10;\end{document}&#10;"/>
  <p:tag name="IGUANATEXSIZE" val="28"/>
  <p:tag name="IGUANATEXCURSOR" val="2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12.8984"/>
  <p:tag name="LATEXADDIN" val="\documentclass{article}&#10;\usepackage{amsmath}&#10;\usepackage{amssymb}&#10;\usepackage{xcolor}&#10;\pagestyle{empty}&#10;\begin{document}&#10;&#10;&#10;$ \color{white} \hat{v} (s, \textbf{w}) \approx v_{\pi} (s) $&#10;&#10;&#10;\end{document}&#10;"/>
  <p:tag name="IGUANATEXSIZE" val="28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43.87"/>
  <p:tag name="LATEXADDIN" val="\documentclass{article}&#10;\usepackage{amsmath}&#10;\usepackage{amssymb}&#10;\usepackage{xcolor}&#10;\pagestyle{empty}&#10;\begin{document}&#10;&#10;&#10;$ \color{white} \hat{q} (s, a, \textbf{w}) \approx q_{\pi} (s, a) $&#10;&#10;&#10;\end{document}&#10;"/>
  <p:tag name="IGUANATEXSIZE" val="28"/>
  <p:tag name="IGUANATEXCURSOR" val="18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15.373"/>
  <p:tag name="LATEXADDIN" val="\documentclass{article}&#10;\usepackage{amsmath}&#10;\usepackage{amssymb}&#10;\usepackage{xcolor}&#10;\pagestyle{empty}&#10;\begin{document}&#10;&#10;&#10;$ \color{white} \pi_{\theta} (s,a) = \mathbb{P} [a \, | \, s, \theta] $&#10;&#10;&#10;\end{document}&#10;"/>
  <p:tag name="IGUANATEXSIZE" val="28"/>
  <p:tag name="IGUANATEXCURSOR" val="1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1404</Words>
  <Application>Microsoft Office PowerPoint</Application>
  <PresentationFormat>Breitbild</PresentationFormat>
  <Paragraphs>433</Paragraphs>
  <Slides>50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SmartBot</vt:lpstr>
      <vt:lpstr>Inhalt</vt:lpstr>
      <vt:lpstr>Ziel der Arbeit</vt:lpstr>
      <vt:lpstr>Ziel der Arbeit</vt:lpstr>
      <vt:lpstr>Reinforcement Learning</vt:lpstr>
      <vt:lpstr>Reinforcement Learning: Erfolge</vt:lpstr>
      <vt:lpstr>Reinforcement Learning: Konzept</vt:lpstr>
      <vt:lpstr>Reinforcement Learning: Beispiel</vt:lpstr>
      <vt:lpstr>Reinforcement Learning: Policy</vt:lpstr>
      <vt:lpstr>Reinforcement Learning: Value Functions</vt:lpstr>
      <vt:lpstr>Reinforcement Learning: Exploration vs. Exploitation</vt:lpstr>
      <vt:lpstr>Reinforcement Learning: Q-Learning</vt:lpstr>
      <vt:lpstr>Reinforcement Learning: Q-Learning Beispiel</vt:lpstr>
      <vt:lpstr>Reinforcement Learning: kontinuierliche State-Spaces</vt:lpstr>
      <vt:lpstr>Reinforcement Learning: DQN</vt:lpstr>
      <vt:lpstr>Reinforcement Learning: kontinuierliche Action-Spaces</vt:lpstr>
      <vt:lpstr>Reinforcement Learning: Actor-Critic</vt:lpstr>
      <vt:lpstr>Reinforcement Learning: DDPG</vt:lpstr>
      <vt:lpstr>Abklärungen &amp; Entscheide</vt:lpstr>
      <vt:lpstr>Abklärungen &amp; Entscheide</vt:lpstr>
      <vt:lpstr>Abklärungen &amp; Entscheide: Überblick</vt:lpstr>
      <vt:lpstr>Abklärungen &amp; Entscheide:  TODOs</vt:lpstr>
      <vt:lpstr>Simulation</vt:lpstr>
      <vt:lpstr>Simulation: Roboter</vt:lpstr>
      <vt:lpstr>Simulation: Kinect</vt:lpstr>
      <vt:lpstr>OpenAI Gym environment</vt:lpstr>
      <vt:lpstr>OpenAI Gym environment</vt:lpstr>
      <vt:lpstr>OpenAI Gym environment: Hello World</vt:lpstr>
      <vt:lpstr>OpenAI Gym environment: step-Methode</vt:lpstr>
      <vt:lpstr>OpenAI Gym environment: Reward-Berechnung I</vt:lpstr>
      <vt:lpstr>OpenAI Gym environment: Reward-Berechnung II</vt:lpstr>
      <vt:lpstr>OpenAI Gym environment: Tiefenbilder</vt:lpstr>
      <vt:lpstr>OpenAI Gym environment: Action- &amp; State-Space</vt:lpstr>
      <vt:lpstr>Versuchsaufbau</vt:lpstr>
      <vt:lpstr>Versuchsaufbau</vt:lpstr>
      <vt:lpstr>Versuchsaufbau: Tiefenbilder</vt:lpstr>
      <vt:lpstr>RL-Algorithmus</vt:lpstr>
      <vt:lpstr>RL-Algorithmus: Ablauf</vt:lpstr>
      <vt:lpstr>RL-Algorithmus: Reduzierung des Action-Spaces</vt:lpstr>
      <vt:lpstr>RL-Algorithmus: DQN-Implementierung</vt:lpstr>
      <vt:lpstr>RL-Algorithmus: DQN-Implementierung: Resultate</vt:lpstr>
      <vt:lpstr>RL-Algorithmus: DDPG-Implementierung I</vt:lpstr>
      <vt:lpstr>RL-Algorithmus: DDPG-Implementierung II</vt:lpstr>
      <vt:lpstr>RL-Algorithmus: DDPG-Implementierung: Resultate</vt:lpstr>
      <vt:lpstr>RL-Algorithmus: DDPG-Implementierung: Film</vt:lpstr>
      <vt:lpstr>RL-Algorithmus: Berechnungs-Beschleunigung</vt:lpstr>
      <vt:lpstr>Fazit &amp; Ausblick</vt:lpstr>
      <vt:lpstr>Fazit</vt:lpstr>
      <vt:lpstr>Ausblick</vt:lpstr>
      <vt:lpstr>PowerPoint-Präsentation</vt:lpstr>
    </vt:vector>
  </TitlesOfParts>
  <Company>NTB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SmartBot</dc:title>
  <dc:creator>Lutz Joël</dc:creator>
  <cp:lastModifiedBy>Lutz Joël</cp:lastModifiedBy>
  <cp:revision>79</cp:revision>
  <dcterms:created xsi:type="dcterms:W3CDTF">2018-08-10T10:11:43Z</dcterms:created>
  <dcterms:modified xsi:type="dcterms:W3CDTF">2018-08-15T09:29:11Z</dcterms:modified>
</cp:coreProperties>
</file>