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20" r:id="rId1"/>
    <p:sldMasterId id="2147483732" r:id="rId2"/>
    <p:sldMasterId id="2147483744" r:id="rId3"/>
  </p:sldMasterIdLst>
  <p:notesMasterIdLst>
    <p:notesMasterId r:id="rId16"/>
  </p:notesMasterIdLst>
  <p:sldIdLst>
    <p:sldId id="284" r:id="rId4"/>
    <p:sldId id="285" r:id="rId5"/>
    <p:sldId id="287" r:id="rId6"/>
    <p:sldId id="286" r:id="rId7"/>
    <p:sldId id="295" r:id="rId8"/>
    <p:sldId id="288" r:id="rId9"/>
    <p:sldId id="296" r:id="rId10"/>
    <p:sldId id="289" r:id="rId11"/>
    <p:sldId id="291" r:id="rId12"/>
    <p:sldId id="292" r:id="rId13"/>
    <p:sldId id="294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2582" autoAdjust="0"/>
  </p:normalViewPr>
  <p:slideViewPr>
    <p:cSldViewPr snapToGrid="0">
      <p:cViewPr varScale="1">
        <p:scale>
          <a:sx n="113" d="100"/>
          <a:sy n="113" d="100"/>
        </p:scale>
        <p:origin x="138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93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79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6BECD-82B7-4E06-85DE-8B7B04C2F349}" type="datetimeFigureOut">
              <a:rPr lang="de-CH" smtClean="0"/>
              <a:t>19.03.2018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146-F016-4E72-8191-C91233565EC4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978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KW 10: Grundverständnisse in RL</a:t>
            </a:r>
          </a:p>
          <a:p>
            <a:r>
              <a:rPr lang="de-CH" dirty="0" smtClean="0"/>
              <a:t>KW 13: realer Roboter (normal) angesteuert</a:t>
            </a:r>
          </a:p>
          <a:p>
            <a:r>
              <a:rPr lang="de-CH" dirty="0" smtClean="0"/>
              <a:t>KW 16: (normale) Simulation von Roboter (Schnittstelle Roboter/Simulation funktioniert)</a:t>
            </a:r>
          </a:p>
          <a:p>
            <a:r>
              <a:rPr lang="de-CH" dirty="0" smtClean="0"/>
              <a:t>KW 21: Simulation von Roboter mit RL</a:t>
            </a:r>
          </a:p>
          <a:p>
            <a:r>
              <a:rPr lang="de-CH" dirty="0" smtClean="0"/>
              <a:t>KW 29: realer Roboter mit RL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146-F016-4E72-8191-C91233565EC4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24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65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182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721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445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8895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334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6011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55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3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035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28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8180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2699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1442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4615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66956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2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56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22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78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3024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0710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3252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600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3974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8922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07468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1830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388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562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578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153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877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03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F979-FD25-42A0-9E4C-FA04012ADD5E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58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51963"/>
            <a:ext cx="10058400" cy="4317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370E9149-7265-4AD7-A3CC-892502B0DB18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34356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19.03.2018</a:t>
            </a:r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6956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6209" indent="-176209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92D050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92D050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92D050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92D050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92D050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MSE-</a:t>
            </a:r>
            <a:r>
              <a:rPr lang="en-GB" noProof="0" dirty="0" err="1" smtClean="0"/>
              <a:t>Vertiefungsprojekt</a:t>
            </a:r>
            <a:r>
              <a:rPr lang="en-GB" noProof="0" dirty="0" smtClean="0"/>
              <a:t> </a:t>
            </a:r>
            <a:r>
              <a:rPr lang="en-GB" noProof="0" dirty="0" err="1" smtClean="0"/>
              <a:t>SmartBot</a:t>
            </a:r>
            <a:r>
              <a:rPr lang="en-GB" noProof="0" dirty="0" smtClean="0"/>
              <a:t>: </a:t>
            </a:r>
            <a:r>
              <a:rPr lang="en-GB" noProof="0" dirty="0" err="1" smtClean="0"/>
              <a:t>Kurzpräsentation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Joël Lutz</a:t>
            </a:r>
          </a:p>
          <a:p>
            <a:r>
              <a:rPr lang="en-GB" noProof="0" dirty="0" smtClean="0"/>
              <a:t>19.03.2018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9097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Action-Space: 6 + 3 = 9 Dimensionen (?)</a:t>
            </a:r>
          </a:p>
          <a:p>
            <a:r>
              <a:rPr lang="de-CH" dirty="0"/>
              <a:t>State-Space: Position Roboter + </a:t>
            </a:r>
            <a:r>
              <a:rPr lang="de-CH" dirty="0" smtClean="0"/>
              <a:t>Punktewolke (Auflösung ≈ 1MP) </a:t>
            </a:r>
            <a:r>
              <a:rPr lang="de-CH" dirty="0"/>
              <a:t>= 6 + </a:t>
            </a:r>
            <a:r>
              <a:rPr lang="de-CH" dirty="0" smtClean="0"/>
              <a:t>10</a:t>
            </a:r>
            <a:r>
              <a:rPr lang="de-CH" baseline="30000" dirty="0" smtClean="0"/>
              <a:t>6</a:t>
            </a:r>
            <a:r>
              <a:rPr lang="de-CH" dirty="0" smtClean="0"/>
              <a:t> Dimensionen!</a:t>
            </a:r>
          </a:p>
          <a:p>
            <a:pPr lvl="1"/>
            <a:r>
              <a:rPr lang="de-CH" dirty="0" smtClean="0"/>
              <a:t>Reduktion des State-Spaces nötig? (Berechnungszeit für RL)</a:t>
            </a:r>
          </a:p>
          <a:p>
            <a:pPr lvl="1"/>
            <a:r>
              <a:rPr lang="de-CH" dirty="0" smtClean="0"/>
              <a:t>Teaching des </a:t>
            </a:r>
            <a:r>
              <a:rPr lang="de-CH" smtClean="0"/>
              <a:t>Roboters möglich?</a:t>
            </a:r>
            <a:endParaRPr lang="de-CH" dirty="0"/>
          </a:p>
          <a:p>
            <a:r>
              <a:rPr lang="de-CH" dirty="0" smtClean="0"/>
              <a:t>Kollisions-Erkennung </a:t>
            </a:r>
            <a:r>
              <a:rPr lang="de-CH" dirty="0"/>
              <a:t>durch Physik-Engine des Simulators</a:t>
            </a:r>
          </a:p>
          <a:p>
            <a:pPr lvl="1"/>
            <a:r>
              <a:rPr lang="de-CH" dirty="0"/>
              <a:t>Resultiert in negativem </a:t>
            </a:r>
            <a:r>
              <a:rPr lang="de-CH" dirty="0" err="1"/>
              <a:t>Reward</a:t>
            </a:r>
            <a:endParaRPr lang="de-CH" dirty="0"/>
          </a:p>
          <a:p>
            <a:pPr lvl="1"/>
            <a:r>
              <a:rPr lang="de-CH" dirty="0"/>
              <a:t>Voreingängige Einschränkung des möglichen State-Spaces? </a:t>
            </a:r>
            <a:r>
              <a:rPr lang="de-CH" dirty="0" smtClean="0"/>
              <a:t>(Keine </a:t>
            </a:r>
            <a:r>
              <a:rPr lang="de-CH" dirty="0"/>
              <a:t>«wilden</a:t>
            </a:r>
            <a:r>
              <a:rPr lang="de-CH" dirty="0" smtClean="0"/>
              <a:t>», unsinnigen </a:t>
            </a:r>
            <a:r>
              <a:rPr lang="de-CH" dirty="0"/>
              <a:t>Ausrichtungen des Greifers zulassen)</a:t>
            </a:r>
          </a:p>
          <a:p>
            <a:r>
              <a:rPr lang="de-CH" dirty="0"/>
              <a:t>Kinematik des Roboters? </a:t>
            </a:r>
          </a:p>
          <a:p>
            <a:pPr lvl="1"/>
            <a:r>
              <a:rPr lang="de-CH" dirty="0"/>
              <a:t>Welche Positionen &amp; Ausrichtungen sind überhaupt anfahrbar?</a:t>
            </a:r>
          </a:p>
          <a:p>
            <a:pPr lvl="1"/>
            <a:r>
              <a:rPr lang="de-CH" dirty="0"/>
              <a:t>Was tun, wenn RL-Agent eine unmögliche Position anfahren will? Wie könnte das verhindert werden</a:t>
            </a:r>
            <a:r>
              <a:rPr lang="de-CH" dirty="0" smtClean="0"/>
              <a:t>?</a:t>
            </a:r>
          </a:p>
          <a:p>
            <a:r>
              <a:rPr lang="de-CH" dirty="0" smtClean="0"/>
              <a:t>Nur sofern KUKA-Roboter &amp; 3D-Sensor simuliert werden kann!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Mikado-Roboter </a:t>
            </a:r>
            <a:r>
              <a:rPr lang="de-CH" dirty="0" smtClean="0"/>
              <a:t>II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308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Projektplanung</a:t>
            </a:r>
            <a:endParaRPr lang="de-CH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666"/>
              </p:ext>
            </p:extLst>
          </p:nvPr>
        </p:nvGraphicFramePr>
        <p:xfrm>
          <a:off x="411167" y="1436037"/>
          <a:ext cx="11518367" cy="4795427"/>
        </p:xfrm>
        <a:graphic>
          <a:graphicData uri="http://schemas.openxmlformats.org/drawingml/2006/table">
            <a:tbl>
              <a:tblPr/>
              <a:tblGrid>
                <a:gridCol w="3246749">
                  <a:extLst>
                    <a:ext uri="{9D8B030D-6E8A-4147-A177-3AD203B41FA5}">
                      <a16:colId xmlns:a16="http://schemas.microsoft.com/office/drawing/2014/main" val="2102050360"/>
                    </a:ext>
                  </a:extLst>
                </a:gridCol>
                <a:gridCol w="312674">
                  <a:extLst>
                    <a:ext uri="{9D8B030D-6E8A-4147-A177-3AD203B41FA5}">
                      <a16:colId xmlns:a16="http://schemas.microsoft.com/office/drawing/2014/main" val="975328398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3634298323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3341700933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4285726862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1934071337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2640448750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2600853456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3470507734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225619413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2120836423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2868614255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2065051047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779210022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846033957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3034792949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4267861135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1119525074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1612688892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3638772335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65946537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283092857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711619311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1158848527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2191803248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4055475695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2766004732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3619603301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188780316"/>
                    </a:ext>
                  </a:extLst>
                </a:gridCol>
                <a:gridCol w="284248">
                  <a:extLst>
                    <a:ext uri="{9D8B030D-6E8A-4147-A177-3AD203B41FA5}">
                      <a16:colId xmlns:a16="http://schemas.microsoft.com/office/drawing/2014/main" val="534482100"/>
                    </a:ext>
                  </a:extLst>
                </a:gridCol>
              </a:tblGrid>
              <a:tr h="3401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Tätigkeit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9"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Woche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139128"/>
                  </a:ext>
                </a:extLst>
              </a:tr>
              <a:tr h="340101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32079"/>
                  </a:ext>
                </a:extLst>
              </a:tr>
              <a:tr h="1394417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26.03.2018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02.04.2018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23.04.2018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30.04.2018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07.05.2018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14.05.2018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21.05.2018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25.06.2018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02.07.2018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09.07.2018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16.07.2018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23.07.2018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30.07.2018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06.08.2018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13.08.2018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20.08.2018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27.08.2018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03.09.2018</a:t>
                      </a:r>
                    </a:p>
                  </a:txBody>
                  <a:tcPr marL="8147" marR="8147" marT="814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392742"/>
                  </a:ext>
                </a:extLst>
              </a:tr>
              <a:tr h="34010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Recherchen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2098"/>
                  </a:ext>
                </a:extLst>
              </a:tr>
              <a:tr h="34010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normale Ansteuerung realer Roboter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82290"/>
                  </a:ext>
                </a:extLst>
              </a:tr>
              <a:tr h="34010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normale Simulation Roboter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977989"/>
                  </a:ext>
                </a:extLst>
              </a:tr>
              <a:tr h="34010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Simulation Roboter mit RL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731758"/>
                  </a:ext>
                </a:extLst>
              </a:tr>
              <a:tr h="34010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realer Roboter mit RL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034123"/>
                  </a:ext>
                </a:extLst>
              </a:tr>
              <a:tr h="34010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Ferien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096178"/>
                  </a:ext>
                </a:extLst>
              </a:tr>
              <a:tr h="34010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Selbststudium zentrale Module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24952"/>
                  </a:ext>
                </a:extLst>
              </a:tr>
              <a:tr h="34010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Prüfungen zentrale Module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600" b="0" i="0" u="none" strike="noStrike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47" marR="8147" marT="8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84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53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Welches Simulations-Tool verwenden?</a:t>
            </a:r>
          </a:p>
          <a:p>
            <a:pPr lvl="1"/>
            <a:r>
              <a:rPr lang="de-CH" dirty="0" smtClean="0"/>
              <a:t>Bereits </a:t>
            </a:r>
            <a:r>
              <a:rPr lang="de-CH" dirty="0"/>
              <a:t>Erfahrungen mit Simulations-Software für </a:t>
            </a:r>
            <a:r>
              <a:rPr lang="de-CH" dirty="0" smtClean="0"/>
              <a:t>Roboter im EMS-Institut?</a:t>
            </a:r>
          </a:p>
          <a:p>
            <a:pPr lvl="1"/>
            <a:r>
              <a:rPr lang="de-CH" dirty="0" smtClean="0"/>
              <a:t>Unterstützte Roboter &amp; Sensoren?</a:t>
            </a:r>
          </a:p>
          <a:p>
            <a:r>
              <a:rPr lang="de-CH" dirty="0" smtClean="0"/>
              <a:t>Welcher Roboter verwenden?</a:t>
            </a:r>
            <a:endParaRPr lang="de-CH" dirty="0"/>
          </a:p>
          <a:p>
            <a:pPr lvl="1"/>
            <a:r>
              <a:rPr lang="de-CH" dirty="0"/>
              <a:t>Ansteuerung Kuka KR 3 </a:t>
            </a:r>
            <a:r>
              <a:rPr lang="de-CH" dirty="0" smtClean="0"/>
              <a:t>Roboter?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Möglichkeit für eine Einführung &amp; Inbetriebnahme (z.B. durch Claudia)?</a:t>
            </a:r>
          </a:p>
          <a:p>
            <a:r>
              <a:rPr lang="de-CH" dirty="0"/>
              <a:t>Wie Schnittstelle Simulator/realer Roboter herstellen</a:t>
            </a:r>
            <a:r>
              <a:rPr lang="de-CH" dirty="0" smtClean="0"/>
              <a:t>?</a:t>
            </a:r>
          </a:p>
          <a:p>
            <a:r>
              <a:rPr lang="de-CH" dirty="0" smtClean="0"/>
              <a:t>Welche Aufgabe soll der Roboter lösen?</a:t>
            </a:r>
          </a:p>
          <a:p>
            <a:r>
              <a:rPr lang="de-CH" dirty="0" smtClean="0"/>
              <a:t>Wie kann der RL-Algorithmus mit dem Simulator verknüpft werden?</a:t>
            </a:r>
          </a:p>
          <a:p>
            <a:pPr lvl="1"/>
            <a:r>
              <a:rPr lang="de-CH" dirty="0" smtClean="0"/>
              <a:t>Keine dem Roboter unmöglichen Aktionen ausführen</a:t>
            </a:r>
          </a:p>
          <a:p>
            <a:pPr lvl="1"/>
            <a:r>
              <a:rPr lang="de-CH" dirty="0" err="1" smtClean="0"/>
              <a:t>Reward</a:t>
            </a:r>
            <a:r>
              <a:rPr lang="de-CH" dirty="0" smtClean="0"/>
              <a:t> aus der Simulations-Umgebung berechnen</a:t>
            </a:r>
          </a:p>
          <a:p>
            <a:pPr lvl="1"/>
            <a:r>
              <a:rPr lang="de-CH" dirty="0" smtClean="0"/>
              <a:t>Wie können die Aktionen-Sequenzen (anfahren, greifen, wegfahren) implementiert werden?</a:t>
            </a:r>
          </a:p>
          <a:p>
            <a:r>
              <a:rPr lang="de-CH" dirty="0" smtClean="0"/>
              <a:t>Welchen RL-Algorithmus soll verwendet werden?</a:t>
            </a:r>
          </a:p>
          <a:p>
            <a:pPr lvl="1"/>
            <a:r>
              <a:rPr lang="de-CH" dirty="0" smtClean="0"/>
              <a:t>Welche Value </a:t>
            </a:r>
            <a:r>
              <a:rPr lang="de-CH" dirty="0" err="1" smtClean="0"/>
              <a:t>Function</a:t>
            </a:r>
            <a:r>
              <a:rPr lang="de-CH" dirty="0" smtClean="0"/>
              <a:t> Approximation? (Neurales Netz etc.)</a:t>
            </a:r>
          </a:p>
          <a:p>
            <a:pPr lvl="1"/>
            <a:r>
              <a:rPr lang="de-CH" dirty="0" smtClean="0"/>
              <a:t>Wie </a:t>
            </a:r>
            <a:r>
              <a:rPr lang="de-CH" dirty="0" err="1" smtClean="0"/>
              <a:t>Reward</a:t>
            </a:r>
            <a:r>
              <a:rPr lang="de-CH" dirty="0" smtClean="0"/>
              <a:t> definieren?</a:t>
            </a:r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Offene Punkte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99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CH" dirty="0" smtClean="0"/>
              <a:t>Ziel des Projekts</a:t>
            </a:r>
          </a:p>
          <a:p>
            <a:r>
              <a:rPr lang="de-CH" dirty="0" smtClean="0"/>
              <a:t>Was ist Reinforcement Learning?</a:t>
            </a:r>
          </a:p>
          <a:p>
            <a:r>
              <a:rPr lang="de-CH" dirty="0" err="1" smtClean="0"/>
              <a:t>ToDo</a:t>
            </a:r>
            <a:endParaRPr lang="de-CH" dirty="0" smtClean="0"/>
          </a:p>
          <a:p>
            <a:r>
              <a:rPr lang="de-CH" dirty="0" smtClean="0"/>
              <a:t>Beispiel Mikado-Roboter</a:t>
            </a:r>
          </a:p>
          <a:p>
            <a:r>
              <a:rPr lang="de-CH" dirty="0" smtClean="0"/>
              <a:t>Projektplanung</a:t>
            </a:r>
          </a:p>
          <a:p>
            <a:r>
              <a:rPr lang="de-CH" dirty="0" smtClean="0"/>
              <a:t>Offene Punkte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Vertiefungsprojekt </a:t>
            </a:r>
            <a:r>
              <a:rPr lang="de-CH" dirty="0" err="1" smtClean="0"/>
              <a:t>SmartBot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964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Roboter führt Aufgabe aus, welche er mit Reinforcement Learning erlernt hat</a:t>
            </a:r>
          </a:p>
          <a:p>
            <a:r>
              <a:rPr lang="de-CH" dirty="0"/>
              <a:t>Genaue Aufgabe abhängig von den technischen </a:t>
            </a:r>
            <a:r>
              <a:rPr lang="de-CH" dirty="0" smtClean="0"/>
              <a:t>Möglichkeiten</a:t>
            </a:r>
          </a:p>
          <a:p>
            <a:pPr lvl="1"/>
            <a:r>
              <a:rPr lang="de-CH" dirty="0"/>
              <a:t>W</a:t>
            </a:r>
            <a:r>
              <a:rPr lang="de-CH" dirty="0" smtClean="0"/>
              <a:t>as </a:t>
            </a:r>
            <a:r>
              <a:rPr lang="de-CH" dirty="0"/>
              <a:t>können wir </a:t>
            </a:r>
            <a:r>
              <a:rPr lang="de-CH" dirty="0" smtClean="0"/>
              <a:t>simulieren? (Welcher Roboter, welcher Simulator etc.)</a:t>
            </a:r>
          </a:p>
          <a:p>
            <a:pPr lvl="1"/>
            <a:r>
              <a:rPr lang="de-CH" dirty="0"/>
              <a:t>W</a:t>
            </a:r>
            <a:r>
              <a:rPr lang="de-CH" dirty="0" smtClean="0"/>
              <a:t>as </a:t>
            </a:r>
            <a:r>
              <a:rPr lang="de-CH" dirty="0"/>
              <a:t>können wir mit RL </a:t>
            </a:r>
            <a:r>
              <a:rPr lang="de-CH" dirty="0" smtClean="0"/>
              <a:t>lernen? («</a:t>
            </a:r>
            <a:r>
              <a:rPr lang="de-CH" dirty="0" err="1" smtClean="0"/>
              <a:t>Curse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Dimensionality</a:t>
            </a:r>
            <a:r>
              <a:rPr lang="de-CH" dirty="0" smtClean="0"/>
              <a:t>»)</a:t>
            </a:r>
            <a:endParaRPr lang="de-CH" dirty="0"/>
          </a:p>
          <a:p>
            <a:r>
              <a:rPr lang="de-CH" dirty="0"/>
              <a:t>Mögliche Aufgabe:</a:t>
            </a:r>
          </a:p>
          <a:p>
            <a:pPr lvl="1"/>
            <a:r>
              <a:rPr lang="de-CH" dirty="0" smtClean="0"/>
              <a:t>Mikado mit 6-Achsen-Roboter-Arm</a:t>
            </a:r>
          </a:p>
          <a:p>
            <a:pPr lvl="1"/>
            <a:r>
              <a:rPr lang="de-CH" dirty="0" err="1" smtClean="0"/>
              <a:t>Quadcopter</a:t>
            </a:r>
            <a:r>
              <a:rPr lang="de-CH" dirty="0" smtClean="0"/>
              <a:t>, welcher durch einen Wald fliegen kann</a:t>
            </a:r>
          </a:p>
          <a:p>
            <a:pPr lvl="1"/>
            <a:r>
              <a:rPr lang="de-CH" dirty="0" smtClean="0"/>
              <a:t>…</a:t>
            </a:r>
            <a:endParaRPr lang="de-CH" dirty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 des Projekts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298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reinforcement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77" y="1643382"/>
            <a:ext cx="4324896" cy="166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97279" y="1551963"/>
            <a:ext cx="6827521" cy="4637169"/>
          </a:xfrm>
        </p:spPr>
        <p:txBody>
          <a:bodyPr>
            <a:normAutofit fontScale="77500" lnSpcReduction="20000"/>
          </a:bodyPr>
          <a:lstStyle/>
          <a:p>
            <a:r>
              <a:rPr lang="de-CH" dirty="0" smtClean="0"/>
              <a:t>Ein Agent lernt anhand der Interaktion mit seiner Umgebung eine Aufgabe zu lösen</a:t>
            </a:r>
          </a:p>
          <a:p>
            <a:r>
              <a:rPr lang="de-CH" dirty="0" smtClean="0"/>
              <a:t>Agent:</a:t>
            </a:r>
          </a:p>
          <a:p>
            <a:pPr lvl="1"/>
            <a:r>
              <a:rPr lang="de-CH" dirty="0" smtClean="0"/>
              <a:t>Algorithmus/Programm</a:t>
            </a:r>
          </a:p>
          <a:p>
            <a:pPr lvl="1"/>
            <a:r>
              <a:rPr lang="de-CH" dirty="0"/>
              <a:t>Hat grundsätzlich kein Modell der </a:t>
            </a:r>
            <a:r>
              <a:rPr lang="de-CH" dirty="0" smtClean="0"/>
              <a:t>Umgebung</a:t>
            </a:r>
          </a:p>
          <a:p>
            <a:pPr lvl="1"/>
            <a:r>
              <a:rPr lang="de-CH" dirty="0" smtClean="0"/>
              <a:t>Kann Actions ausführen </a:t>
            </a:r>
            <a:r>
              <a:rPr lang="de-CH" dirty="0"/>
              <a:t>(z.B. Greifer in bestimmte Position bringen</a:t>
            </a:r>
            <a:r>
              <a:rPr lang="de-CH" dirty="0" smtClean="0"/>
              <a:t>)</a:t>
            </a:r>
          </a:p>
          <a:p>
            <a:pPr lvl="1"/>
            <a:r>
              <a:rPr lang="de-CH" dirty="0"/>
              <a:t>beobachtet die Umgebung, d.h. er erhält einen </a:t>
            </a:r>
            <a:r>
              <a:rPr lang="de-CH" dirty="0" err="1"/>
              <a:t>Reward</a:t>
            </a:r>
            <a:r>
              <a:rPr lang="de-CH" dirty="0"/>
              <a:t> und einen State, in dem sich der Agent momentan befindet (z.B. Position des Greifers &amp; Sensoren-Inputs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Reward</a:t>
            </a:r>
            <a:r>
              <a:rPr lang="de-CH" dirty="0" smtClean="0"/>
              <a:t>:</a:t>
            </a:r>
          </a:p>
          <a:p>
            <a:pPr lvl="1"/>
            <a:r>
              <a:rPr lang="de-CH" dirty="0"/>
              <a:t>S</a:t>
            </a:r>
            <a:r>
              <a:rPr lang="de-CH" dirty="0" smtClean="0"/>
              <a:t>kalare Zahl, die angibt, wie «gut» die ausgeführte Aktion/der momentane State ist</a:t>
            </a:r>
          </a:p>
          <a:p>
            <a:pPr lvl="1"/>
            <a:r>
              <a:rPr lang="de-CH" dirty="0"/>
              <a:t>Z</a:t>
            </a:r>
            <a:r>
              <a:rPr lang="de-CH" dirty="0" smtClean="0"/>
              <a:t>.B. +1 wenn Objekt erfolgreich gegriffen wurde oder -100 wenn es eine Kollision gegeben hat</a:t>
            </a:r>
          </a:p>
          <a:p>
            <a:pPr lvl="1"/>
            <a:r>
              <a:rPr lang="de-CH" dirty="0" smtClean="0"/>
              <a:t>Durch den </a:t>
            </a:r>
            <a:r>
              <a:rPr lang="de-CH" dirty="0" err="1" smtClean="0"/>
              <a:t>Reward</a:t>
            </a:r>
            <a:r>
              <a:rPr lang="de-CH" dirty="0" smtClean="0"/>
              <a:t> kann so implizit die zu lösende Aufgabe definiert werden</a:t>
            </a:r>
          </a:p>
          <a:p>
            <a:r>
              <a:rPr lang="de-CH" dirty="0" smtClean="0"/>
              <a:t>Der Agent möchte einen möglichst grossen kumulativen </a:t>
            </a:r>
            <a:r>
              <a:rPr lang="de-CH" dirty="0" err="1" smtClean="0"/>
              <a:t>Reward</a:t>
            </a:r>
            <a:endParaRPr lang="de-CH" dirty="0" smtClean="0"/>
          </a:p>
          <a:p>
            <a:r>
              <a:rPr lang="de-CH" dirty="0" smtClean="0"/>
              <a:t>Er probiert Actions aus, beobachtet den daraus resultierenden State und </a:t>
            </a:r>
            <a:r>
              <a:rPr lang="de-CH" dirty="0" err="1" smtClean="0"/>
              <a:t>Reward</a:t>
            </a:r>
            <a:r>
              <a:rPr lang="de-CH" dirty="0" smtClean="0"/>
              <a:t>, und bewertet schliesslich anhand dieser Informationen die ausgeführte Action</a:t>
            </a:r>
          </a:p>
          <a:p>
            <a:r>
              <a:rPr lang="de-CH" dirty="0" smtClean="0"/>
              <a:t>Er findet so durch </a:t>
            </a:r>
            <a:r>
              <a:rPr lang="de-CH" dirty="0" err="1" smtClean="0"/>
              <a:t>Trial&amp;Error</a:t>
            </a:r>
            <a:r>
              <a:rPr lang="de-CH" dirty="0" smtClean="0"/>
              <a:t> heraus, welche Actions in welchem State den grössten (zukünftigen) </a:t>
            </a:r>
            <a:r>
              <a:rPr lang="de-CH" dirty="0" err="1" smtClean="0"/>
              <a:t>Reward</a:t>
            </a:r>
            <a:r>
              <a:rPr lang="de-CH" dirty="0" smtClean="0"/>
              <a:t> versprechen («Action Value </a:t>
            </a:r>
            <a:r>
              <a:rPr lang="de-CH" dirty="0" err="1" smtClean="0"/>
              <a:t>Function</a:t>
            </a:r>
            <a:r>
              <a:rPr lang="de-CH" dirty="0" smtClean="0"/>
              <a:t>»)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Reinforcement Learning?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534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t="3623" r="8954" b="7286"/>
          <a:stretch/>
        </p:blipFill>
        <p:spPr>
          <a:xfrm>
            <a:off x="5982545" y="1512358"/>
            <a:ext cx="5672668" cy="353906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RL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14"/>
          <a:stretch/>
        </p:blipFill>
        <p:spPr>
          <a:xfrm>
            <a:off x="1097280" y="2128304"/>
            <a:ext cx="4421793" cy="23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97279" y="1551963"/>
            <a:ext cx="6692053" cy="4757827"/>
          </a:xfrm>
        </p:spPr>
        <p:txBody>
          <a:bodyPr numCol="1">
            <a:noAutofit/>
          </a:bodyPr>
          <a:lstStyle/>
          <a:p>
            <a:r>
              <a:rPr lang="de-CH" dirty="0"/>
              <a:t>Simulation Roboter &amp; Sensoren (meistens für Ubuntu 16.04 o.Ä</a:t>
            </a:r>
            <a:r>
              <a:rPr lang="de-CH" dirty="0" smtClean="0"/>
              <a:t>.)</a:t>
            </a:r>
          </a:p>
          <a:p>
            <a:pPr lvl="1"/>
            <a:r>
              <a:rPr lang="de-CH" dirty="0" err="1" smtClean="0"/>
              <a:t>OpenRave</a:t>
            </a:r>
            <a:endParaRPr lang="de-CH" dirty="0" smtClean="0"/>
          </a:p>
          <a:p>
            <a:pPr lvl="2"/>
            <a:r>
              <a:rPr lang="de-CH" dirty="0" smtClean="0"/>
              <a:t>+ Python-Schnittstelle </a:t>
            </a:r>
            <a:r>
              <a:rPr lang="de-CH" dirty="0" smtClean="0"/>
              <a:t>vorhanden </a:t>
            </a:r>
            <a:r>
              <a:rPr lang="de-CH" dirty="0"/>
              <a:t>(gut für Schnittstelle zu RL-Bibliothek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+ Installation erfolgreich &amp; </a:t>
            </a:r>
            <a:r>
              <a:rPr lang="de-CH" dirty="0" err="1" smtClean="0"/>
              <a:t>HelloWorld</a:t>
            </a:r>
            <a:r>
              <a:rPr lang="de-CH" dirty="0" smtClean="0"/>
              <a:t> </a:t>
            </a:r>
            <a:r>
              <a:rPr lang="de-CH" dirty="0"/>
              <a:t>zum Laufen </a:t>
            </a:r>
            <a:r>
              <a:rPr lang="de-CH" dirty="0" smtClean="0"/>
              <a:t>gebracht</a:t>
            </a:r>
          </a:p>
          <a:p>
            <a:pPr lvl="2"/>
            <a:r>
              <a:rPr lang="de-CH" dirty="0" smtClean="0"/>
              <a:t>- kleine Community (viele offene Fragen im Forum</a:t>
            </a:r>
            <a:r>
              <a:rPr lang="de-CH" dirty="0" smtClean="0"/>
              <a:t>), eher schlechte Dokumentation</a:t>
            </a:r>
            <a:endParaRPr lang="de-CH" dirty="0" smtClean="0"/>
          </a:p>
          <a:p>
            <a:pPr lvl="2"/>
            <a:r>
              <a:rPr lang="de-CH" dirty="0" smtClean="0"/>
              <a:t>- eher Low-Level-Ansteuerung der Roboter (Joint-</a:t>
            </a:r>
            <a:r>
              <a:rPr lang="de-CH" dirty="0" err="1" smtClean="0"/>
              <a:t>Angles</a:t>
            </a:r>
            <a:r>
              <a:rPr lang="de-CH" dirty="0" smtClean="0"/>
              <a:t>)</a:t>
            </a:r>
            <a:endParaRPr lang="de-CH" dirty="0"/>
          </a:p>
          <a:p>
            <a:pPr lvl="1"/>
            <a:r>
              <a:rPr lang="de-CH" dirty="0" err="1" smtClean="0"/>
              <a:t>Gazebo</a:t>
            </a:r>
            <a:endParaRPr lang="de-CH" dirty="0" smtClean="0"/>
          </a:p>
          <a:p>
            <a:pPr lvl="2"/>
            <a:r>
              <a:rPr lang="de-CH" dirty="0" smtClean="0"/>
              <a:t>+ gute Dokumentation, verständliche Tutorials</a:t>
            </a:r>
          </a:p>
          <a:p>
            <a:pPr lvl="2"/>
            <a:r>
              <a:rPr lang="de-CH" dirty="0" smtClean="0"/>
              <a:t>- zusätzliche 3rd-Party Python-Schnittstelle zwar vorhanden, aber nur sehr wenig dokumentiert</a:t>
            </a:r>
          </a:p>
          <a:p>
            <a:pPr lvl="1"/>
            <a:r>
              <a:rPr lang="de-CH" dirty="0" err="1" smtClean="0"/>
              <a:t>KUKA.Sim</a:t>
            </a:r>
            <a:r>
              <a:rPr lang="de-CH" dirty="0" smtClean="0"/>
              <a:t> Pro</a:t>
            </a:r>
          </a:p>
          <a:p>
            <a:pPr lvl="2"/>
            <a:r>
              <a:rPr lang="de-CH" dirty="0" smtClean="0"/>
              <a:t>+ Schnittstelle Simulation/realer Roboter höchstwahrscheinlich einfach</a:t>
            </a:r>
          </a:p>
          <a:p>
            <a:pPr lvl="2"/>
            <a:r>
              <a:rPr lang="de-CH" dirty="0" smtClean="0"/>
              <a:t>- KUKA-Roboter unterstützt? (nur neue Roboter gefunden in 14-Tage-Testversion)</a:t>
            </a:r>
          </a:p>
          <a:p>
            <a:pPr lvl="2"/>
            <a:r>
              <a:rPr lang="de-CH" dirty="0" smtClean="0"/>
              <a:t>- nicht gratis</a:t>
            </a:r>
          </a:p>
          <a:p>
            <a:pPr lvl="2"/>
            <a:r>
              <a:rPr lang="de-CH" dirty="0" smtClean="0"/>
              <a:t>- Schnittstelle für RL?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r>
              <a:rPr lang="de-CH" dirty="0" smtClean="0"/>
              <a:t> I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0" t="22005" r="19486" b="9718"/>
          <a:stretch/>
        </p:blipFill>
        <p:spPr>
          <a:xfrm>
            <a:off x="7650480" y="286604"/>
            <a:ext cx="4097867" cy="31605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34" y="3597188"/>
            <a:ext cx="3488631" cy="27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5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sz="2400" dirty="0"/>
              <a:t>Simulation Roboter &amp; </a:t>
            </a:r>
            <a:r>
              <a:rPr lang="de-CH" sz="2400" dirty="0" smtClean="0"/>
              <a:t>Sensoren </a:t>
            </a:r>
            <a:r>
              <a:rPr lang="de-CH" sz="2400" dirty="0" err="1" smtClean="0"/>
              <a:t>cont</a:t>
            </a:r>
            <a:r>
              <a:rPr lang="de-CH" sz="2400" dirty="0" smtClean="0"/>
              <a:t>.</a:t>
            </a:r>
          </a:p>
          <a:p>
            <a:pPr lvl="1"/>
            <a:r>
              <a:rPr lang="de-CH" sz="2000" dirty="0" smtClean="0"/>
              <a:t>Robot-</a:t>
            </a:r>
            <a:r>
              <a:rPr lang="de-CH" sz="2000" dirty="0" err="1" smtClean="0"/>
              <a:t>Gym</a:t>
            </a:r>
            <a:endParaRPr lang="de-CH" sz="2000" dirty="0"/>
          </a:p>
          <a:p>
            <a:pPr lvl="2"/>
            <a:r>
              <a:rPr lang="de-CH" sz="1600" dirty="0" err="1"/>
              <a:t>OpenAI</a:t>
            </a:r>
            <a:r>
              <a:rPr lang="de-CH" sz="1600" dirty="0"/>
              <a:t> </a:t>
            </a:r>
            <a:r>
              <a:rPr lang="de-CH" sz="1600" dirty="0" err="1"/>
              <a:t>Gym</a:t>
            </a:r>
            <a:r>
              <a:rPr lang="de-CH" sz="1600" dirty="0"/>
              <a:t> + ROS + </a:t>
            </a:r>
            <a:r>
              <a:rPr lang="de-CH" sz="1600" dirty="0" err="1"/>
              <a:t>Gazebo</a:t>
            </a:r>
            <a:endParaRPr lang="de-CH" sz="1600" dirty="0"/>
          </a:p>
          <a:p>
            <a:pPr lvl="2"/>
            <a:r>
              <a:rPr lang="de-CH" sz="1600" dirty="0"/>
              <a:t>+ Spezifisch für RL-Aufgaben in der Robotik (Schnittstelle Simulation &amp; RL einfach &amp; bekannt)</a:t>
            </a:r>
          </a:p>
          <a:p>
            <a:pPr lvl="2"/>
            <a:r>
              <a:rPr lang="de-CH" sz="1600" dirty="0"/>
              <a:t>+ Schnittstelle Simulation &amp; Roboter bekannt, da Simulation auch über ROS läuft</a:t>
            </a:r>
          </a:p>
          <a:p>
            <a:pPr lvl="2"/>
            <a:r>
              <a:rPr lang="de-CH" sz="1600" dirty="0"/>
              <a:t>- nur für ROS-gesteuerte Roboter?</a:t>
            </a:r>
          </a:p>
          <a:p>
            <a:pPr lvl="2"/>
            <a:r>
              <a:rPr lang="de-CH" sz="1600" dirty="0"/>
              <a:t>- 3 grosse Software-Tools (Einarbeitung)</a:t>
            </a:r>
          </a:p>
          <a:p>
            <a:pPr lvl="2"/>
            <a:r>
              <a:rPr lang="de-CH" sz="1600" dirty="0"/>
              <a:t>- Installation aufwändig/mühsam, schlug fehl</a:t>
            </a:r>
          </a:p>
          <a:p>
            <a:pPr lvl="1"/>
            <a:r>
              <a:rPr lang="de-CH" sz="2000" dirty="0" err="1"/>
              <a:t>OpenAI</a:t>
            </a:r>
            <a:r>
              <a:rPr lang="de-CH" sz="2000" dirty="0"/>
              <a:t> </a:t>
            </a:r>
            <a:r>
              <a:rPr lang="de-CH" sz="2000" dirty="0" err="1"/>
              <a:t>Gym</a:t>
            </a:r>
            <a:r>
              <a:rPr lang="de-CH" sz="2000" dirty="0"/>
              <a:t> mit </a:t>
            </a:r>
            <a:r>
              <a:rPr lang="de-CH" sz="2000" dirty="0" err="1"/>
              <a:t>MuJoCo</a:t>
            </a:r>
            <a:r>
              <a:rPr lang="de-CH" sz="2000" dirty="0"/>
              <a:t>-Simulator</a:t>
            </a:r>
          </a:p>
          <a:p>
            <a:pPr lvl="2"/>
            <a:r>
              <a:rPr lang="de-CH" sz="1600" dirty="0"/>
              <a:t>+ Gut für die Implementierung der RL-Aufgabe</a:t>
            </a:r>
          </a:p>
          <a:p>
            <a:pPr lvl="2"/>
            <a:r>
              <a:rPr lang="de-CH" sz="1600" dirty="0"/>
              <a:t>- </a:t>
            </a:r>
            <a:r>
              <a:rPr lang="de-CH" sz="1600" dirty="0" err="1"/>
              <a:t>MuJoCo</a:t>
            </a:r>
            <a:r>
              <a:rPr lang="de-CH" sz="1600" dirty="0"/>
              <a:t>-Simulator?</a:t>
            </a:r>
          </a:p>
          <a:p>
            <a:pPr lvl="2"/>
            <a:r>
              <a:rPr lang="de-CH" sz="1600" dirty="0"/>
              <a:t>- Installation mit </a:t>
            </a:r>
            <a:r>
              <a:rPr lang="de-CH" sz="1600" dirty="0" err="1"/>
              <a:t>MuJoCo</a:t>
            </a:r>
            <a:r>
              <a:rPr lang="de-CH" sz="1600" dirty="0"/>
              <a:t> schlug </a:t>
            </a:r>
            <a:r>
              <a:rPr lang="de-CH" sz="1600" dirty="0" smtClean="0"/>
              <a:t>fehl</a:t>
            </a:r>
          </a:p>
          <a:p>
            <a:pPr lvl="1"/>
            <a:r>
              <a:rPr lang="de-CH" sz="2000" dirty="0" err="1" smtClean="0"/>
              <a:t>Webots</a:t>
            </a:r>
            <a:endParaRPr lang="de-CH" sz="2000" dirty="0" smtClean="0"/>
          </a:p>
          <a:p>
            <a:pPr lvl="2"/>
            <a:r>
              <a:rPr lang="de-CH" sz="1600" dirty="0" smtClean="0"/>
              <a:t>+ gute Dokumentation/Tutorials</a:t>
            </a:r>
          </a:p>
          <a:p>
            <a:pPr lvl="2"/>
            <a:r>
              <a:rPr lang="de-CH" sz="1600" dirty="0" smtClean="0"/>
              <a:t>+ Python/Java/C/Matlab-Schnittstellen</a:t>
            </a:r>
          </a:p>
          <a:p>
            <a:pPr lvl="2"/>
            <a:r>
              <a:rPr lang="de-CH" sz="1600" dirty="0" smtClean="0"/>
              <a:t>+ evtl. ROS-Einbindung möglich?</a:t>
            </a:r>
          </a:p>
          <a:p>
            <a:pPr lvl="2"/>
            <a:r>
              <a:rPr lang="de-CH" sz="1600" dirty="0" smtClean="0"/>
              <a:t>- </a:t>
            </a:r>
            <a:r>
              <a:rPr lang="de-CH" sz="1600" dirty="0"/>
              <a:t>nicht gratis (CHF </a:t>
            </a:r>
            <a:r>
              <a:rPr lang="de-CH" sz="1600" dirty="0" smtClean="0"/>
              <a:t>2’300)</a:t>
            </a:r>
            <a:endParaRPr lang="de-CH" sz="1600" dirty="0"/>
          </a:p>
          <a:p>
            <a:endParaRPr lang="de-CH" sz="2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r>
              <a:rPr lang="de-CH" dirty="0" smtClean="0"/>
              <a:t> II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608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Ansteuerung realer Roboter</a:t>
            </a:r>
          </a:p>
          <a:p>
            <a:pPr lvl="1"/>
            <a:r>
              <a:rPr lang="de-CH" dirty="0"/>
              <a:t>High-Level Anweisungen möglich? («Greife Objekt», «Platziere Objekt dorthin mit dieser Ausrichtung</a:t>
            </a:r>
            <a:r>
              <a:rPr lang="de-CH" dirty="0" smtClean="0"/>
              <a:t>»)</a:t>
            </a:r>
          </a:p>
          <a:p>
            <a:r>
              <a:rPr lang="de-CH" dirty="0" smtClean="0"/>
              <a:t>Schnittstelle </a:t>
            </a:r>
            <a:r>
              <a:rPr lang="de-CH" dirty="0"/>
              <a:t>Simulation &amp; Roboter</a:t>
            </a:r>
          </a:p>
          <a:p>
            <a:pPr lvl="1"/>
            <a:r>
              <a:rPr lang="de-CH" dirty="0"/>
              <a:t>Das, was der Roboter in der Simulation macht (direkt &amp; automatisch) auf den realen Roboter übertragen</a:t>
            </a:r>
          </a:p>
          <a:p>
            <a:pPr lvl="1"/>
            <a:r>
              <a:rPr lang="de-CH" dirty="0"/>
              <a:t>Wie gross ist die Abweichung zwischen Simulator und realem Roboter?</a:t>
            </a:r>
          </a:p>
          <a:p>
            <a:r>
              <a:rPr lang="de-CH" dirty="0"/>
              <a:t>Simulation mit RL (Schnittstelle Simulator &amp; RL-Bibliothek)</a:t>
            </a:r>
          </a:p>
          <a:p>
            <a:pPr lvl="1"/>
            <a:r>
              <a:rPr lang="de-CH" dirty="0" err="1"/>
              <a:t>Reward</a:t>
            </a:r>
            <a:r>
              <a:rPr lang="de-CH" dirty="0"/>
              <a:t> aus der Simulations-Umgebung berechnen</a:t>
            </a:r>
          </a:p>
          <a:p>
            <a:pPr lvl="1"/>
            <a:r>
              <a:rPr lang="de-CH" dirty="0"/>
              <a:t>Die von dem RL-Agenten ausgewählten Actions in die Simulation </a:t>
            </a:r>
            <a:r>
              <a:rPr lang="de-CH" dirty="0" smtClean="0"/>
              <a:t>übertragen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ToDo</a:t>
            </a:r>
            <a:r>
              <a:rPr lang="de-CH" dirty="0" smtClean="0"/>
              <a:t> III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338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de-CH" dirty="0"/>
              <a:t>Roboter muss (irgend)einen Stab aus einem Haufen Stäbe herausnehmen, ohne dass sich die anderen Stäbe bewegen</a:t>
            </a:r>
            <a:endParaRPr lang="de-CH" dirty="0" smtClean="0"/>
          </a:p>
          <a:p>
            <a:r>
              <a:rPr lang="de-CH" dirty="0" smtClean="0"/>
              <a:t>Beispiel-Ablauf </a:t>
            </a:r>
            <a:r>
              <a:rPr lang="de-CH" dirty="0"/>
              <a:t>einer Episode im RL für Mikado-Task:</a:t>
            </a:r>
          </a:p>
          <a:p>
            <a:pPr marL="544063" lvl="1" indent="-342900">
              <a:buFont typeface="+mj-lt"/>
              <a:buAutoNum type="arabicPeriod"/>
            </a:pPr>
            <a:r>
              <a:rPr lang="de-CH" dirty="0" smtClean="0"/>
              <a:t>Greifer in Grundposition</a:t>
            </a:r>
          </a:p>
          <a:p>
            <a:pPr marL="544063" lvl="1" indent="-342900">
              <a:buFont typeface="+mj-lt"/>
              <a:buAutoNum type="arabicPeriod"/>
            </a:pPr>
            <a:r>
              <a:rPr lang="de-CH" dirty="0" smtClean="0"/>
              <a:t>Punktewolke </a:t>
            </a:r>
            <a:r>
              <a:rPr lang="de-CH" dirty="0"/>
              <a:t>des Stäbe-Haufens aufnehmen</a:t>
            </a:r>
          </a:p>
          <a:p>
            <a:pPr marL="544063" lvl="1" indent="-342900">
              <a:buFont typeface="+mj-lt"/>
              <a:buAutoNum type="arabicPeriod"/>
            </a:pPr>
            <a:r>
              <a:rPr lang="de-CH" dirty="0"/>
              <a:t>Greifer an bestimmte Position mit bestimmter Ausrichtung </a:t>
            </a:r>
            <a:r>
              <a:rPr lang="de-CH" dirty="0" smtClean="0"/>
              <a:t>bewegen (Position + Ausrichtung = </a:t>
            </a:r>
            <a:r>
              <a:rPr lang="de-CH" dirty="0"/>
              <a:t>3 + 3 </a:t>
            </a:r>
            <a:r>
              <a:rPr lang="de-CH" dirty="0" smtClean="0"/>
              <a:t>Parameter)</a:t>
            </a:r>
            <a:endParaRPr lang="de-CH" dirty="0"/>
          </a:p>
          <a:p>
            <a:pPr marL="544063" lvl="1" indent="-342900">
              <a:buFont typeface="+mj-lt"/>
              <a:buAutoNum type="arabicPeriod"/>
            </a:pPr>
            <a:r>
              <a:rPr lang="de-CH" dirty="0" smtClean="0"/>
              <a:t>Greifen (evtl. durch Magnetgreifer bei metallischen Stäben)</a:t>
            </a:r>
            <a:endParaRPr lang="de-CH" dirty="0"/>
          </a:p>
          <a:p>
            <a:pPr marL="544063" lvl="1" indent="-342900">
              <a:buFont typeface="+mj-lt"/>
              <a:buAutoNum type="arabicPeriod"/>
            </a:pPr>
            <a:r>
              <a:rPr lang="de-CH" dirty="0"/>
              <a:t>Greifer in eine bestimmte Richtung </a:t>
            </a:r>
            <a:r>
              <a:rPr lang="de-CH" dirty="0" smtClean="0"/>
              <a:t>wegfahren mit fixer Länge (Richtung = 3 Parameter)</a:t>
            </a:r>
          </a:p>
          <a:p>
            <a:pPr marL="544063" lvl="1" indent="-342900">
              <a:buFont typeface="+mj-lt"/>
              <a:buAutoNum type="arabicPeriod"/>
            </a:pPr>
            <a:r>
              <a:rPr lang="de-CH" dirty="0" smtClean="0"/>
              <a:t>Wenn sich kein Stab ausser einem bewegt hat, positiver </a:t>
            </a:r>
            <a:r>
              <a:rPr lang="de-CH" dirty="0" err="1" smtClean="0"/>
              <a:t>Reward</a:t>
            </a:r>
            <a:r>
              <a:rPr lang="de-CH" dirty="0" smtClean="0"/>
              <a:t>, ansonsten negativer/kein </a:t>
            </a:r>
            <a:r>
              <a:rPr lang="de-CH" dirty="0" err="1" smtClean="0"/>
              <a:t>Reward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Anforderung </a:t>
            </a:r>
            <a:r>
              <a:rPr lang="de-CH" dirty="0"/>
              <a:t>an Simulator &amp; Roboter-Steuerung: «bewege Greifer an diese Position mit dieser Ausrichtung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Oder auch mit herkömmlicher Ansteuerung (Achsen-Winkel der Gelenke</a:t>
            </a:r>
            <a:r>
              <a:rPr lang="de-CH" smtClean="0"/>
              <a:t>) möglich?</a:t>
            </a:r>
            <a:endParaRPr lang="de-CH" dirty="0" smtClean="0"/>
          </a:p>
          <a:p>
            <a:r>
              <a:rPr lang="de-CH" dirty="0" smtClean="0"/>
              <a:t>Aufgabe </a:t>
            </a:r>
            <a:r>
              <a:rPr lang="de-CH" dirty="0"/>
              <a:t>RL: durch viele (simulierte) Episoden herauszufinden, welche Actions in welchem State erfolgversprechend </a:t>
            </a:r>
            <a:r>
              <a:rPr lang="de-CH" dirty="0" smtClean="0"/>
              <a:t>sind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19.03.2018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Vertiefungsprojekt SmartBot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9149-7265-4AD7-A3CC-892502B0DB18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Mikado-Roboter 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923949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TM02892315[[fn=Fetzen]]</Template>
  <TotalTime>0</TotalTime>
  <Words>1070</Words>
  <Application>Microsoft Office PowerPoint</Application>
  <PresentationFormat>Breitbild</PresentationFormat>
  <Paragraphs>456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Rückblick</vt:lpstr>
      <vt:lpstr>MSE-Vertiefungsprojekt SmartBot: Kurzpräsentation</vt:lpstr>
      <vt:lpstr>Inhalt</vt:lpstr>
      <vt:lpstr>Ziel des Projekts</vt:lpstr>
      <vt:lpstr>Was ist Reinforcement Learning?</vt:lpstr>
      <vt:lpstr>Beispiel RL</vt:lpstr>
      <vt:lpstr>ToDo I</vt:lpstr>
      <vt:lpstr>ToDo II</vt:lpstr>
      <vt:lpstr>ToDo III</vt:lpstr>
      <vt:lpstr>Beispiel Mikado-Roboter I</vt:lpstr>
      <vt:lpstr>Beispiel Mikado-Roboter II</vt:lpstr>
      <vt:lpstr>Projektplanung</vt:lpstr>
      <vt:lpstr>Offene Punkte</vt:lpstr>
    </vt:vector>
  </TitlesOfParts>
  <Company>NTB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Fachmodul WoT-Gateway</dc:title>
  <dc:creator>Lutz Joël</dc:creator>
  <cp:lastModifiedBy>Lutz Joël</cp:lastModifiedBy>
  <cp:revision>382</cp:revision>
  <dcterms:created xsi:type="dcterms:W3CDTF">2017-01-03T09:03:04Z</dcterms:created>
  <dcterms:modified xsi:type="dcterms:W3CDTF">2018-03-19T07:34:41Z</dcterms:modified>
</cp:coreProperties>
</file>