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42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92" r:id="rId18"/>
    <p:sldId id="380" r:id="rId19"/>
    <p:sldId id="381" r:id="rId20"/>
    <p:sldId id="382" r:id="rId21"/>
    <p:sldId id="393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390" r:id="rId38"/>
    <p:sldId id="391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CSS definido por el usuario: se puede configurar directamente en algunos navegadores a través de opciones avanzadas o mediante extensiones</a:t>
            </a:r>
          </a:p>
          <a:p>
            <a:r>
              <a:rPr lang="es-ES" dirty="0"/>
              <a:t>Se podría crear un archivo llamado USerContent.css y guardarlo en el directorio del perfil del usuario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8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09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384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567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51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font-style</a:t>
            </a:r>
            <a:r>
              <a:rPr lang="es-ES" dirty="0"/>
              <a:t> (opcional): Define el estilo de la fuente, como </a:t>
            </a:r>
            <a:r>
              <a:rPr lang="es-ES" dirty="0" err="1"/>
              <a:t>italic</a:t>
            </a:r>
            <a:r>
              <a:rPr lang="es-ES" dirty="0"/>
              <a:t>, normal, o </a:t>
            </a:r>
            <a:r>
              <a:rPr lang="es-ES" dirty="0" err="1"/>
              <a:t>oblique</a:t>
            </a:r>
            <a:r>
              <a:rPr lang="es-ES" dirty="0"/>
              <a:t>.</a:t>
            </a:r>
          </a:p>
          <a:p>
            <a:r>
              <a:rPr lang="es-ES" b="1" dirty="0" err="1"/>
              <a:t>font-variant</a:t>
            </a:r>
            <a:r>
              <a:rPr lang="es-ES" dirty="0"/>
              <a:t> (opcional): Define si el texto se mostrará en su variante "</a:t>
            </a:r>
            <a:r>
              <a:rPr lang="es-ES" dirty="0" err="1"/>
              <a:t>small-caps</a:t>
            </a:r>
            <a:r>
              <a:rPr lang="es-ES" dirty="0"/>
              <a:t>" o normal.</a:t>
            </a:r>
          </a:p>
          <a:p>
            <a:r>
              <a:rPr lang="es-ES" b="1" dirty="0" err="1"/>
              <a:t>font-weight</a:t>
            </a:r>
            <a:r>
              <a:rPr lang="es-ES" dirty="0"/>
              <a:t> (opcional): Define el grosor del texto, como </a:t>
            </a:r>
            <a:r>
              <a:rPr lang="es-ES" dirty="0" err="1"/>
              <a:t>bold</a:t>
            </a:r>
            <a:r>
              <a:rPr lang="es-ES" dirty="0"/>
              <a:t>, normal, o un valor numérico (por ejemplo, 700).</a:t>
            </a:r>
          </a:p>
          <a:p>
            <a:r>
              <a:rPr lang="es-ES" b="1" dirty="0" err="1"/>
              <a:t>font-size</a:t>
            </a:r>
            <a:r>
              <a:rPr lang="es-ES" dirty="0"/>
              <a:t> (obligatorio): Tamaño de la fuente, como 16px, 1.5em, etc.</a:t>
            </a:r>
          </a:p>
          <a:p>
            <a:r>
              <a:rPr lang="es-ES" b="1" dirty="0"/>
              <a:t>/line-</a:t>
            </a:r>
            <a:r>
              <a:rPr lang="es-ES" b="1" dirty="0" err="1"/>
              <a:t>height</a:t>
            </a:r>
            <a:r>
              <a:rPr lang="es-ES" dirty="0"/>
              <a:t> (opcional): Define la altura de línea, que controla el espaciado vertical entre líneas.</a:t>
            </a:r>
          </a:p>
          <a:p>
            <a:r>
              <a:rPr lang="es-ES" b="1" dirty="0" err="1"/>
              <a:t>font-family</a:t>
            </a:r>
            <a:r>
              <a:rPr lang="es-ES" dirty="0"/>
              <a:t> (obligatorio): La familia de la fuente, como Arial, Times New </a:t>
            </a:r>
            <a:r>
              <a:rPr lang="es-ES" dirty="0" err="1"/>
              <a:t>Roman</a:t>
            </a:r>
            <a:r>
              <a:rPr lang="es-ES" dirty="0"/>
              <a:t>, o una lista de fuentes de respaldo como Georgia, </a:t>
            </a:r>
            <a:r>
              <a:rPr lang="es-ES" dirty="0" err="1"/>
              <a:t>serif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1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529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47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203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54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01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ESPECIFICIDAD, CASCADA Y HERENCIA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aplican criterios de prioridades de la cascada, el párrafo será de color azul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FF1F78-75DB-468F-43DE-1FF16CC2E29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CASCADA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E4CDEA-5D56-7DED-0F16-C79075D0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0" y="3048234"/>
            <a:ext cx="7419116" cy="34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ESPECIFICIDAD, CASCADA Y HERENCIA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Mecanismo mediante el cual los elementos hijos heredan algunas propiedades del elemento padre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FF1F78-75DB-468F-43DE-1FF16CC2E29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HERENCIA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24F9D0-3F21-309B-C8E9-0303099D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6" y="3035427"/>
            <a:ext cx="4628149" cy="319342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2AE60D1-C4C8-E95F-8DAF-43059AAEF3F4}"/>
              </a:ext>
            </a:extLst>
          </p:cNvPr>
          <p:cNvSpPr/>
          <p:nvPr/>
        </p:nvSpPr>
        <p:spPr>
          <a:xfrm>
            <a:off x="5739709" y="3035427"/>
            <a:ext cx="5497786" cy="3076615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s-ES" sz="2800" b="1" dirty="0"/>
              <a:t>Definimos el color rojo en un elemento </a:t>
            </a:r>
            <a:r>
              <a:rPr lang="es-ES" sz="2800" b="1" dirty="0" err="1"/>
              <a:t>body</a:t>
            </a:r>
            <a:endParaRPr lang="es-ES" sz="2800" b="1" dirty="0"/>
          </a:p>
          <a:p>
            <a:pPr algn="just"/>
            <a:r>
              <a:rPr lang="es-ES" sz="2800" b="1" dirty="0"/>
              <a:t>Esta propiedad será heredada por los elementos hijo, en este caso el párrafo rojo</a:t>
            </a:r>
          </a:p>
          <a:p>
            <a:pPr algn="just"/>
            <a:r>
              <a:rPr lang="es-ES" sz="2800" b="1" dirty="0"/>
              <a:t>No todas las propiedades se heredan</a:t>
            </a:r>
          </a:p>
        </p:txBody>
      </p:sp>
    </p:spTree>
    <p:extLst>
      <p:ext uri="{BB962C8B-B14F-4D97-AF65-F5344CB8AC3E}">
        <p14:creationId xmlns:p14="http://schemas.microsoft.com/office/powerpoint/2010/main" val="226615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encargan de seleccionar los elementos de la página a los que se aplicará la regla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multitud de selectores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más simples se encargan de seleccionar elementos por su tipo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Combinaciones más complejas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7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Seleccionan los elementos de forma directa,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dependen de ningún tipo de combinación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por tipo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 la selección a componentes por el tipo de elemento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por identificador o clase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SIMPLES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5E7388-E8C3-C9A0-5067-449B6D7A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828" y="4170916"/>
            <a:ext cx="2564339" cy="7459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01153B-EAAC-DFB4-3E21-582130EE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4" y="5743545"/>
            <a:ext cx="5330639" cy="6643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4485C2-1B47-F698-BB1F-22506511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167" y="5233471"/>
            <a:ext cx="4483198" cy="11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7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universal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 determinadas propiedades a todos los 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Agrupación de selectores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SIMPLES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74FB4-BB5B-4625-004E-FAA91FB3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51" y="3016484"/>
            <a:ext cx="4184097" cy="4125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B708728-346B-1A89-4660-B0296BB4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019" y="4110884"/>
            <a:ext cx="5971961" cy="4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5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selección viene definida por la relación existente entre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descendiente (espacio):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cuando un elemento se encuentra dentro de otro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hijo (&gt;)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el elemento ha de ser hijo directo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COMBINACIÓN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773C7A-771A-5B43-3399-B36F7E39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79" y="4072673"/>
            <a:ext cx="5099242" cy="4191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D51D0FF-FAA8-0933-7399-F4046D09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9" y="5448298"/>
            <a:ext cx="3373502" cy="2891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CF7DE6F-0860-2C77-F89A-5CA4C087B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720" y="5239300"/>
            <a:ext cx="783064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adyacente (+):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seleccionar elementos que son hermanos y directamente adyacentes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hermano (~, </a:t>
            </a: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 +4)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aquellos elementos que son hermanos, tanto si son directamente adyacentes como si no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COMBINACIÓN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0CBB2A-D371-1DE4-8711-92714629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04" y="2981789"/>
            <a:ext cx="3593663" cy="4472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7EADF-39F2-7F66-1289-15DA6885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42" y="3103903"/>
            <a:ext cx="4390137" cy="11542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B5AC7C1-1A1E-F390-3764-4D81AAD36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04" y="5202493"/>
            <a:ext cx="3398794" cy="4472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730853-B4F3-4F35-1758-B644C20BF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642" y="5202493"/>
            <a:ext cx="468695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8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con clase: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restringir el valor a ciertos 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utilizan los dos selectores seguidos, el del elemento y el de la clase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aplica solo a los elementos p con clase destacado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deja espacio entre los selectores, se trataría de otro tipo de selector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COMBINACIÓN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A0C302-FA7E-24EB-96B0-FA361681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24" y="3883842"/>
            <a:ext cx="9332147" cy="3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utilizan para seleccionar elementos en función de ciertos estados que puedan presentar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ejemplos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hover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cuando se pasa el ratón por encima del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visited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enlaces ya visitados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:active, cuando el usuario activa el elemento, al pulsar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activa cuando el elemento recibe el foco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PSEUDOCLASES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668EE2-44E0-A0C7-E42A-37378D4F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616" y="2547469"/>
            <a:ext cx="2185076" cy="12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Útiles cuando se quiere aplicar estilos a ciertas partes del elemento o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cuando se quiere aplicar un estilo diferente a la primera letra o línea de un párrafo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-line: permite seleccionar la primera línea de un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PSEUDOELEMENTOS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A77E2C-F789-A97F-D8A4-E0889463E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35" y="4052958"/>
            <a:ext cx="2657034" cy="10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CARACTERÍSTICAS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= Cascade Style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Sheets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 especificaciones las crea y mantiene el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World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Wide Web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Consortium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(W3C)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tres especificaciones principales CSS1, CSS2 y CSS3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CSS3 incluye entre sus mejoras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Amplia gama de selectores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 de posicionamiento en la página, GRID o FLEX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diseño responsive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seleccionar componentes que tengan un determinado atributo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a componentes en que dicho atributo tenga determinados valores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Cambian el valor de la fuente a los elementos que tengan atributo target con valor _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blank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ATRIBUTO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9697AC-B481-3107-AE2E-60DA0A4D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78" y="4129158"/>
            <a:ext cx="5949443" cy="5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7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ATRIBUTO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DC84FA-95CA-648E-8062-0C06F8AF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03" y="2465783"/>
            <a:ext cx="10282990" cy="19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UNIDADES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diseño y desarrollo de interfaces web es necesario definir medidas de márgenes, tamaños de texto…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tiene que acompañar la propiedad con su unidad de medida correspondiente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que tener cuidado de no dejar espacio entre el valor numérico y la unidad</a:t>
            </a:r>
          </a:p>
        </p:txBody>
      </p:sp>
    </p:spTree>
    <p:extLst>
      <p:ext uri="{BB962C8B-B14F-4D97-AF65-F5344CB8AC3E}">
        <p14:creationId xmlns:p14="http://schemas.microsoft.com/office/powerpoint/2010/main" val="105358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UNIDADES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Expresan el valor de la propiedad de forma absoluta y no un valor de referencia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algunos casos puede generar una interfaz desproporcionada debido a los diferentes tamaños de las pantallas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B38351-22DB-9E89-B291-67D8FCD873E3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UNIDADES ABSOLUTAS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C217EA-F25A-802B-BAF2-19736261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39" y="4262448"/>
            <a:ext cx="5642321" cy="21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UNIDADES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expresan las medidas basándose en una unidad de referencia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ancho del 100% ocupará la totalidad de la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las tipografías, si se utiliza, por ejemplo, un tamaño de 16px (unidad absoluta), se puede expresar ese mismo valor como 1 em (unidad relativa)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B38351-22DB-9E89-B291-67D8FCD873E3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UNIDADES RELATIVAS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36DBF13-6670-58CE-F804-840DC57B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38" y="5077327"/>
            <a:ext cx="3800923" cy="8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font-family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puede especificar la fuente o familia de fuente que utilizar indicando diversos valores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utilizan valores específicos de fuente y se continúa con valores de familia, se consigue que el navegador ofrezca la primera fuente disponible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CSS se encuentran algunas familias de fuentes por defecto: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Serif, Sans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serif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monospace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cursive o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italic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fantasy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058B24-F49A-22FA-18A9-0BD7A50E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74" y="3844411"/>
            <a:ext cx="8238251" cy="4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Algunas de las propiedades de fuentes más utilizadas son: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font-size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tamaño del texto. Tiene tamaños predefinidos: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Absolutos: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xx-small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x-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medium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x-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xx-large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Relativos: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Menor o mayor que el elemento padre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font-weight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grosor del texto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Número de 100 a 900, 400 equivale a texto normal, 700 a negrita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de texto: normal,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bold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(negrita),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bolder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lighter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más o menos grueso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font-style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puede tener valores como normal,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italic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oblique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 en cursiva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font-variant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valores como normal y Small-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 en mayúsculas con tamaño más pequeño</a:t>
            </a:r>
          </a:p>
        </p:txBody>
      </p:sp>
    </p:spTree>
    <p:extLst>
      <p:ext uri="{BB962C8B-B14F-4D97-AF65-F5344CB8AC3E}">
        <p14:creationId xmlns:p14="http://schemas.microsoft.com/office/powerpoint/2010/main" val="3571922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abreviadas, 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permiten establecer los valores de varias propiedades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escribir hojas de estilo más concisas y legibles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Obligatorio especificar la familia y el tamaño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Si, además del tamaño y tipo, se indican más propiedades, el orden sería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9906EB-74D3-066F-5D35-9618F84A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28" y="3602138"/>
            <a:ext cx="5122139" cy="5923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A4C1BE-EBB6-5252-F989-3F85BAE9F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58" y="5348755"/>
            <a:ext cx="10287478" cy="3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dar formato al texto con algunas de estas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CSS existe una colección extensa de propiedades para utilizar y mejorar el formato del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text-indent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letter-spacing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line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word-spacing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white-space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C82151-E60B-76FE-860F-1015B8C2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07" y="2414756"/>
            <a:ext cx="8980185" cy="14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7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text-align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posicionamiento horizontal del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(izquierda),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(derecha),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(izquierda y derecha) y center (centro)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text-decoration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subraya, tacha o añade una línea encima del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transform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convierte en mayúsculas o minúsculas 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Uppercase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texto en mayúsculas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Lowercase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texto en minúsculas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Capitalize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mayúscula la primera letra de cada palabra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85498F-9310-AECC-6828-A1FD5B38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33" y="2913545"/>
            <a:ext cx="3611933" cy="17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AÑADIR ESTILO A DOCUMENTO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CSS en el mismo archivo del código HTML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Etiqueta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dentro de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B4FB24-F0CA-0319-84CF-2F250CDA7C6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CSS INTERNO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573360B-B71A-22B4-87B3-55CBF18D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512" y="3074585"/>
            <a:ext cx="3434976" cy="35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02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white-space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determina como se tratan los espacios y saltos de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Normal: introduce saltos de línea para adaptar el texto al elemento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Pre: el texto se muestra tal cual. No se adapta al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Pre-wrap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introduce salto de línea para adaptarse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4187C3-4778-BACB-C546-B62A9FE9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44" y="3656611"/>
            <a:ext cx="4509308" cy="21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PROPIEDADES PARA EL FONDO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background-repeat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repite la imagen si es más pequeña que el fondo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la imagen de fondo no se repite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-x: la imagen de fondo se repite a lo largo del eje x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-y: la imagen de fondo se repite a lo largo del eje y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repite tanto horizontal como verticalmente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background-attachment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especifica cómo se comporta la imagen de fondo al desplazarse con el contenido de la página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valor predeterminado. La imagen se desplaza junto con el contenido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fixed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la imagen de fondo permanece fija en su lugar mientras el contenido se desplaza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81E0FF-8A6A-8D62-808D-DB09F40A6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4" y="6122389"/>
            <a:ext cx="11951368" cy="2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2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PROPIEDADES PARA EL FONDO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Gradientes o degradado de color. Varios tipos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48E346-B632-2E9E-12DD-8034B34D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06" y="2221672"/>
            <a:ext cx="8769388" cy="32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4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2.5. PROPIEDADES PARA VÍNCULOS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diferenciar las reglas utilizando las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pseudoclases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:link, para los vínculos visitados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visited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los vínculos visitados (restringida en algunos navegadores)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05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2.6. PROPIEDADES PARA LISTAS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list-style-image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le asigna una URL de la imagen que se utilizará como marcador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-position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posición del marcador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inside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el marcador aparece alineado con el texto de la lista, el marcador se mueve con 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outside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el marcador aparece a la izquierda, separado por el texto, mantiene una distancia más clara entre el marcador y 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32C704-86D8-776B-C16E-E8F9074B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21" y="2122267"/>
            <a:ext cx="4686954" cy="752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E960A6-5113-FAC3-757D-49FC18FE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524" y="4515931"/>
            <a:ext cx="1684423" cy="20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6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2.6. PROPIEDADES PARA LISTAS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list-style-type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indicar el tipo de marcador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Listas no ordenadas: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square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Listas ordenadas: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decimal, decimal-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zero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lower-roman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upper-roman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list-style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 se quiere quitar el marcador,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AD2E18-D55D-C953-B2F8-019B2693C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42" y="3429000"/>
            <a:ext cx="9494116" cy="2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99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2.7. PROPIEDADES PARA TABLAS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border-collapse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utiliza para “unir” los bordes que se generan en celdas y tabla. Puede tomar varios valores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collapse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los bordes de las celdas adyacentes se colapsan en un solo borde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separate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los bordes de las celdas se mantienen separados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24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2.8.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colores, como ya se había comentado, se pueden expresar por el nombre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Además, se puede utilizar el código hexadecimal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equivalente es el código RGB, que consiste en especificar el valor de los colores rojo, verde y azul con 8 bits cada uno (0 a 255)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4617D9-4FA1-128C-7D4D-7B0A39CBE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150" y="2405046"/>
            <a:ext cx="3165700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0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2.8. </a:t>
            </a:r>
            <a:r>
              <a:rPr lang="es-ES" sz="3600" b="1" dirty="0"/>
              <a:t>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5261CCF-2B0F-6850-87DD-9ACF1F97F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1643" y="5377227"/>
            <a:ext cx="5128712" cy="1070113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ECEDCB5-E0F1-A198-0A73-2C7133D87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657" y="1196047"/>
            <a:ext cx="7046685" cy="39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3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AÑADIR ESTILO A DOCUMENTO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estilos se definen en un archivo externo con extensión *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anexa al documento principal indicando la ruta con la etiqueta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&lt;link&gt;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B4FB24-F0CA-0319-84CF-2F250CDA7C6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CSS EXTERNO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60DAE3-BA9C-C8AD-056A-84923DBB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90" y="3611597"/>
            <a:ext cx="8969619" cy="6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AÑADIR ESTILO A DOCUMENTO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Incorporamos los estilos dentro de las propias etiquetas HTML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aconsejable, mezcla código HTML y CSS dentro de las etiquetas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B4FB24-F0CA-0319-84CF-2F250CDA7C6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CSS EN LÍNEA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8244AC-63DC-2A6B-CAD6-843505BF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08" y="2653599"/>
            <a:ext cx="7412784" cy="22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1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SINTAXIS BÁSICA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hojas de estilo están definidas por sentencias o reglas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Compuestas por un selector y una declaración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selector indica las etiquetas a las que se aplica la regla.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FB49CCB-A174-A9C2-7C10-4523811A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9" y="2619948"/>
            <a:ext cx="5308181" cy="32953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F6AFAEA-5C09-A3A4-6EA3-B63CA12C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47" y="3429000"/>
            <a:ext cx="3882167" cy="15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SINTAXIS BÁSICA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de CSS son numerosas y permiten controlar aspectos del formato como: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 y fuentes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Posicionamiento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es clasificación estricta, y existen propiedades CSS que no pertenecen a ninguno de los apartados anteriores</a:t>
            </a:r>
          </a:p>
        </p:txBody>
      </p:sp>
    </p:spTree>
    <p:extLst>
      <p:ext uri="{BB962C8B-B14F-4D97-AF65-F5344CB8AC3E}">
        <p14:creationId xmlns:p14="http://schemas.microsoft.com/office/powerpoint/2010/main" val="11518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ESPECIFICIDAD, CASCADA Y HERENCIA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452" y="1512612"/>
            <a:ext cx="5763771" cy="5080693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 final: párrafo de color verde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selector ID se considera más específico que un selector de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menor a mayor especificidad: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Clases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pseudoclases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Identificadores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Estilos en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Cláusula !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619B1D-1216-6BC9-EBC6-E19B4E16B94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ESPECIFICIDAD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DA338D-3FBA-1D1B-B56E-AC25C5F9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2433080"/>
            <a:ext cx="5153056" cy="32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ESPECIFICIDAD, CASCADA Y HERENCIA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464" y="1512612"/>
            <a:ext cx="6902760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dar el caso en que dos reglas de igual especificidad se contradigan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cascada es el concepto mediante el cual prevalece la última regla definida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caso de tener reglas CSS definidas en diferentes sitios, el criterio de prioridades (de menor a mayor):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619B1D-1216-6BC9-EBC6-E19B4E16B94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CASCADA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996855-D70A-3FD3-1CA2-56DB002E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30" y="2464267"/>
            <a:ext cx="2863517" cy="2165446"/>
          </a:xfrm>
          <a:prstGeom prst="rect">
            <a:avLst/>
          </a:prstGeom>
        </p:spPr>
      </p:pic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AC749FB6-1959-C226-4F21-761BACBD0DF2}"/>
              </a:ext>
            </a:extLst>
          </p:cNvPr>
          <p:cNvSpPr/>
          <p:nvPr/>
        </p:nvSpPr>
        <p:spPr>
          <a:xfrm>
            <a:off x="1893145" y="5313306"/>
            <a:ext cx="2342147" cy="1090863"/>
          </a:xfrm>
          <a:prstGeom prst="chevron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CSS externo</a:t>
            </a: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5757EAF5-85EB-DD48-B514-7338534C5616}"/>
              </a:ext>
            </a:extLst>
          </p:cNvPr>
          <p:cNvSpPr/>
          <p:nvPr/>
        </p:nvSpPr>
        <p:spPr>
          <a:xfrm>
            <a:off x="3844875" y="5329347"/>
            <a:ext cx="2342147" cy="1090863"/>
          </a:xfrm>
          <a:prstGeom prst="chevron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CSS interno</a:t>
            </a: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E63EBF29-4A34-4C8B-C810-F208E13FA265}"/>
              </a:ext>
            </a:extLst>
          </p:cNvPr>
          <p:cNvSpPr/>
          <p:nvPr/>
        </p:nvSpPr>
        <p:spPr>
          <a:xfrm>
            <a:off x="5796605" y="5345388"/>
            <a:ext cx="2342147" cy="1090863"/>
          </a:xfrm>
          <a:prstGeom prst="chevron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CSS en línea</a:t>
            </a: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CD1038B4-8A29-EE72-1A5C-B5E212217DDD}"/>
              </a:ext>
            </a:extLst>
          </p:cNvPr>
          <p:cNvSpPr/>
          <p:nvPr/>
        </p:nvSpPr>
        <p:spPr>
          <a:xfrm>
            <a:off x="7748336" y="5329347"/>
            <a:ext cx="3045564" cy="1090863"/>
          </a:xfrm>
          <a:prstGeom prst="chevron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CSS definido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3921663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2189</Words>
  <Application>Microsoft Office PowerPoint</Application>
  <PresentationFormat>Panorámica</PresentationFormat>
  <Paragraphs>325</Paragraphs>
  <Slides>38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21</cp:revision>
  <dcterms:created xsi:type="dcterms:W3CDTF">2024-09-11T10:51:13Z</dcterms:created>
  <dcterms:modified xsi:type="dcterms:W3CDTF">2024-10-12T17:08:32Z</dcterms:modified>
</cp:coreProperties>
</file>