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42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95BBBA"/>
    <a:srgbClr val="FAC863"/>
    <a:srgbClr val="FDEBC7"/>
    <a:srgbClr val="FCDEA2"/>
    <a:srgbClr val="FAF6D8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3" autoAdjust="0"/>
  </p:normalViewPr>
  <p:slideViewPr>
    <p:cSldViewPr snapToGrid="0">
      <p:cViewPr varScale="1">
        <p:scale>
          <a:sx n="48" d="100"/>
          <a:sy n="48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02/02/2025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02/02/2025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02/02/2025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02/02/2025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02/02/2025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02/02/2025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02/02/2025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02/02/2025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02/02/2025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02/02/2025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02/02/2025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02/02/2025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02/02/2025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INTEGRACIÓN DE CONTENIDO INTERACTIVO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4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BD5C3-CDD5-81C3-0269-D782C8125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619C672-6589-D92D-5380-04180F9AA76F}"/>
              </a:ext>
            </a:extLst>
          </p:cNvPr>
          <p:cNvSpPr/>
          <p:nvPr/>
        </p:nvSpPr>
        <p:spPr>
          <a:xfrm>
            <a:off x="540774" y="2120014"/>
            <a:ext cx="1439085" cy="641735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NAME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729407-469F-5D63-FB2C-F8F3A356AF5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6AC5D8A-9EBC-E7B0-21DB-68381A0CB31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FDEA84-5177-B842-711E-BC22E5E244E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4D8582-A2D6-13CE-5013-8A60AB71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169" y="1259472"/>
            <a:ext cx="9014053" cy="5446128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 para darle nombre al control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nombre se envía al servidor con el valor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Formando un conjunto nombre-valor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Importante definirlo en todos los controles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Sirve para dar un valor inicial al control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Opcional excepto para los radio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48A631F-4132-4C4C-525D-910E7E6138A9}"/>
              </a:ext>
            </a:extLst>
          </p:cNvPr>
          <p:cNvSpPr/>
          <p:nvPr/>
        </p:nvSpPr>
        <p:spPr>
          <a:xfrm>
            <a:off x="540775" y="1259472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3A7DAB2-D486-CE7C-6BD4-04C3C9259043}"/>
              </a:ext>
            </a:extLst>
          </p:cNvPr>
          <p:cNvSpPr/>
          <p:nvPr/>
        </p:nvSpPr>
        <p:spPr>
          <a:xfrm>
            <a:off x="540774" y="4652210"/>
            <a:ext cx="1439085" cy="641735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VALUE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33441E7-8E86-FED2-205C-CDAD30B29B37}"/>
              </a:ext>
            </a:extLst>
          </p:cNvPr>
          <p:cNvSpPr/>
          <p:nvPr/>
        </p:nvSpPr>
        <p:spPr>
          <a:xfrm>
            <a:off x="540775" y="3791668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59451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77F2C-D3AD-5FC5-18DB-647538230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908CE9D-078D-DDE9-FD83-4D2F68B94724}"/>
              </a:ext>
            </a:extLst>
          </p:cNvPr>
          <p:cNvSpPr/>
          <p:nvPr/>
        </p:nvSpPr>
        <p:spPr>
          <a:xfrm>
            <a:off x="540774" y="2120014"/>
            <a:ext cx="2466036" cy="641735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PLACEHOLDER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48EDAA-0CE0-C15C-6EFC-BB26D9E6B0B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D2332F1-1CA5-252A-A740-EEED70B8747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3B03675-6B54-D363-1111-1A783EBB971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EF8B53-DFF9-3B55-7B2E-2F3F6EB18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758" y="1259472"/>
            <a:ext cx="8314464" cy="5446128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 cargar el formulario muestra un texto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Cuando se empieza a escribir, ese texto desaparece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Sirve para indicar si hay que dar un valor al control, de forma obligatoria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no se completa el control, el formulario no se envía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Sirve para indicar el control que tiene el “foco” al visitar la página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Solo un control puede tener este atributo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16A94BF-9E84-3071-44E2-B292B8390D51}"/>
              </a:ext>
            </a:extLst>
          </p:cNvPr>
          <p:cNvSpPr/>
          <p:nvPr/>
        </p:nvSpPr>
        <p:spPr>
          <a:xfrm>
            <a:off x="540775" y="1259472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35A8E9E-F2EF-5A6A-FC6A-9F88D4B9BF0C}"/>
              </a:ext>
            </a:extLst>
          </p:cNvPr>
          <p:cNvSpPr/>
          <p:nvPr/>
        </p:nvSpPr>
        <p:spPr>
          <a:xfrm>
            <a:off x="540773" y="3955667"/>
            <a:ext cx="2466036" cy="641735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REQUIRED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CC2600B-768C-F88E-7BA0-6D97AA711F42}"/>
              </a:ext>
            </a:extLst>
          </p:cNvPr>
          <p:cNvSpPr/>
          <p:nvPr/>
        </p:nvSpPr>
        <p:spPr>
          <a:xfrm>
            <a:off x="540774" y="3095125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A7CFAE4-5FDC-8F8A-5B4D-256F166AC9F7}"/>
              </a:ext>
            </a:extLst>
          </p:cNvPr>
          <p:cNvSpPr/>
          <p:nvPr/>
        </p:nvSpPr>
        <p:spPr>
          <a:xfrm>
            <a:off x="540772" y="5817336"/>
            <a:ext cx="2466036" cy="641735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AUTOFOCUS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7CF59C7-DBF0-3921-8B29-C543F63E266A}"/>
              </a:ext>
            </a:extLst>
          </p:cNvPr>
          <p:cNvSpPr/>
          <p:nvPr/>
        </p:nvSpPr>
        <p:spPr>
          <a:xfrm>
            <a:off x="540773" y="4956794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98600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5AA62-0614-EAA7-11D1-46D4C0BDE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BD6404A-5550-AA97-1B38-F38D6379390B}"/>
              </a:ext>
            </a:extLst>
          </p:cNvPr>
          <p:cNvSpPr/>
          <p:nvPr/>
        </p:nvSpPr>
        <p:spPr>
          <a:xfrm>
            <a:off x="3336757" y="3095125"/>
            <a:ext cx="8314464" cy="1616575"/>
          </a:xfrm>
          <a:prstGeom prst="roundRect">
            <a:avLst/>
          </a:prstGeom>
          <a:solidFill>
            <a:srgbClr val="FAC863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763BF85-F5E5-D038-9932-1CC7EF96292D}"/>
              </a:ext>
            </a:extLst>
          </p:cNvPr>
          <p:cNvSpPr/>
          <p:nvPr/>
        </p:nvSpPr>
        <p:spPr>
          <a:xfrm>
            <a:off x="540774" y="2120014"/>
            <a:ext cx="2466036" cy="641735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DISABLED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E7910D6-5B4A-F991-B315-7ED86EE0932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45663A-3A91-B989-F09C-AFAF35EC133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8660806-66D0-6B0C-2160-0D1D846D1DE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D1F9F5-80DC-413D-26A2-CF9AD5E0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758" y="1259472"/>
            <a:ext cx="8314464" cy="5446128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 que el control no permite interacción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se envía con el resto de datos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quiere que esté deshabilitado pero que envíe datos hay que utilizar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readonly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Sirve para indicar una expresión regular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valor será evaluado bajo esa expresión regular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 el mismo algoritmo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RegExp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JavaScript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 la posición del control en el orden de navegación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Cuando se utiliza el tabulador 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para cambiar de control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356E0F0-6AFB-1413-16B8-EC4E40A32885}"/>
              </a:ext>
            </a:extLst>
          </p:cNvPr>
          <p:cNvSpPr/>
          <p:nvPr/>
        </p:nvSpPr>
        <p:spPr>
          <a:xfrm>
            <a:off x="540775" y="1259472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AD9DED0-0B68-C738-3EDD-5C2DDEAD153B}"/>
              </a:ext>
            </a:extLst>
          </p:cNvPr>
          <p:cNvSpPr/>
          <p:nvPr/>
        </p:nvSpPr>
        <p:spPr>
          <a:xfrm>
            <a:off x="540773" y="3955667"/>
            <a:ext cx="2466036" cy="641735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PATTERN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C4FF786-585E-D54C-62A2-8A7FEAF5FE08}"/>
              </a:ext>
            </a:extLst>
          </p:cNvPr>
          <p:cNvSpPr/>
          <p:nvPr/>
        </p:nvSpPr>
        <p:spPr>
          <a:xfrm>
            <a:off x="540774" y="3095125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2E0018D-EA22-33DD-2F2F-6AB39E0FC60D}"/>
              </a:ext>
            </a:extLst>
          </p:cNvPr>
          <p:cNvSpPr/>
          <p:nvPr/>
        </p:nvSpPr>
        <p:spPr>
          <a:xfrm>
            <a:off x="540772" y="5817336"/>
            <a:ext cx="2466036" cy="641735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TABINDEX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5B4B634-3D76-1206-F5EA-28ABC3658A3D}"/>
              </a:ext>
            </a:extLst>
          </p:cNvPr>
          <p:cNvSpPr/>
          <p:nvPr/>
        </p:nvSpPr>
        <p:spPr>
          <a:xfrm>
            <a:off x="540773" y="4956794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10493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C0A3A-EF29-09F0-8A89-78EC7D17F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99C326-53B1-3702-1595-7EE7ED55C6D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F5C4067-CED1-C0C5-9A68-B537E3AA245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001BE95-8AC0-3E48-AF75-280FC398F09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600B6B-FF00-B069-11C5-A564F4DC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84" y="1259472"/>
            <a:ext cx="9180741" cy="5446128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 para asociar una etiqueta a algún control input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utilizar de dos formas: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Incluyendo la etiqueta INPUT dentro de la etiqueta LABEL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Mediante el atributo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en el que se indicará el identificador del control con el que está relacionada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Esto permite marcar los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pulsando en su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label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asociada o poner el foco en un campo de texto asociado a la etiqueta pulsada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309CDB1-0146-882E-E17C-E1B72353770E}"/>
              </a:ext>
            </a:extLst>
          </p:cNvPr>
          <p:cNvSpPr/>
          <p:nvPr/>
        </p:nvSpPr>
        <p:spPr>
          <a:xfrm>
            <a:off x="540775" y="1259472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LABEL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5C3E7F1-F0CD-EB7D-F25E-2ACB95C2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62" y="3429000"/>
            <a:ext cx="6094854" cy="65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3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C1B6E-98BE-1B8D-AD51-C8A8966CC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5362D2-C4FC-C44B-D351-92896D2EBDF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44B508B-334A-0698-C038-6EA79C65C6D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213B2E3-3D2B-FEBF-89BA-6FDC8C4C18E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A3418F-E9F7-EE84-8F3F-884B4D67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84" y="1259472"/>
            <a:ext cx="9180741" cy="5446128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similar a los INPUT de tipo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la diferencia es que permite escribir múltiples líneas de texto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 la etiqueta &lt;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textarea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&gt;&lt;/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textarea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Tiene los atributos: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indica los caracteres que entran en horizontal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indica las líneas de texto que entran en vertical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no se indican, los valores por defecto son 20 columnas y dos filas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5836203-56E6-8578-E185-4074AE566026}"/>
              </a:ext>
            </a:extLst>
          </p:cNvPr>
          <p:cNvSpPr/>
          <p:nvPr/>
        </p:nvSpPr>
        <p:spPr>
          <a:xfrm>
            <a:off x="540775" y="1259472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TEXTAREA</a:t>
            </a:r>
          </a:p>
        </p:txBody>
      </p:sp>
    </p:spTree>
    <p:extLst>
      <p:ext uri="{BB962C8B-B14F-4D97-AF65-F5344CB8AC3E}">
        <p14:creationId xmlns:p14="http://schemas.microsoft.com/office/powerpoint/2010/main" val="148459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B2621-3A63-6EFC-C768-6173988AF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A86E29C-AC04-BEF7-3F20-660C64C9682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A53C7BD-FE03-AB44-7646-920E39A58EF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DC918D5-C506-1DDD-B9E6-7ED16E64F07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A61432-8396-687B-819E-2F05F345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84" y="1259472"/>
            <a:ext cx="9180741" cy="5446128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que permite crear menús con varias opciones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esas opciones se seleccionará una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Debe tener el atributo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una de las opciones va dentro de la etiqueta &lt;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&gt;&lt;/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no se indica el valor en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las opciones, se enviará su contenido como valor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2AE9478-F3B2-D7DA-AB91-199AEB6395CC}"/>
              </a:ext>
            </a:extLst>
          </p:cNvPr>
          <p:cNvSpPr/>
          <p:nvPr/>
        </p:nvSpPr>
        <p:spPr>
          <a:xfrm>
            <a:off x="540775" y="1259472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90293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0F1C1-9C1D-C47A-4D30-942C3B22B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9CE485-6BB7-1D7A-891E-D5A7FA91EAD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A9D202-D8EB-8A0D-D41F-9DE41E83512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60025-83DF-F6B1-F8D2-4FC4EF17D28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C65CDE-72AA-D609-386A-FB5BFAB3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84" y="1259472"/>
            <a:ext cx="9180741" cy="5446128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elementos del formulario pueden organizarse  por grupos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crear los grupos se utiliza la etiqueta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fieldset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&gt;&lt;/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fieldset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Dentro de la etiqueta se incluyen todos los controles que queramos incluir en el grupo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navegador muestra un borde por cada grupo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acompañar ese borde con un texto que muestre información de los tipos de campos que contiene, se utiliza la etiqueta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&gt;&lt;/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C29C06F-DD2D-8574-C1EA-87CF7D35817E}"/>
              </a:ext>
            </a:extLst>
          </p:cNvPr>
          <p:cNvSpPr/>
          <p:nvPr/>
        </p:nvSpPr>
        <p:spPr>
          <a:xfrm>
            <a:off x="540775" y="1259472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FIELDSET Y LEGEND</a:t>
            </a:r>
          </a:p>
        </p:txBody>
      </p:sp>
    </p:spTree>
    <p:extLst>
      <p:ext uri="{BB962C8B-B14F-4D97-AF65-F5344CB8AC3E}">
        <p14:creationId xmlns:p14="http://schemas.microsoft.com/office/powerpoint/2010/main" val="18735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77564-5F9E-8407-86F1-4F77EAAED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0B05E23-F4A7-ACD1-76E3-8F64C0E081D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3.2. PSEUDO-ESTADOS DE LOS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061DC59-A571-50B5-FAD9-27A0A873826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CFA0C38-61EB-B14A-8385-31E868045F2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3BBF55-11F1-463B-5355-22737EC5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4" y="1553382"/>
            <a:ext cx="11110451" cy="5152218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través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pseudo-clases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 posible hacer que un estilo cambie de forma automática, en función de los estados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más utilizados son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required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optional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estilos para los controles requeridos y opcionales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in-range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out-of-range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estilos para el control de tipo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range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definir un estilo diferente para cuando tienen valores dentro del rango válido y fuera del rango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invalid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estilos para los controles que tienen un valor válido o no válido</a:t>
            </a:r>
          </a:p>
        </p:txBody>
      </p:sp>
    </p:spTree>
    <p:extLst>
      <p:ext uri="{BB962C8B-B14F-4D97-AF65-F5344CB8AC3E}">
        <p14:creationId xmlns:p14="http://schemas.microsoft.com/office/powerpoint/2010/main" val="2613873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8EA8-860A-8932-81E1-D2FA46390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8619456-8408-8903-0A3D-A7119AA0CAC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3.2. PSEUDO-ESTADOS DE LOS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7FBAB48-B615-E2BF-8778-FD1D1F8C4678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E0EDBC7-562C-8793-7CB9-1E48323AE25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FEDA48-2748-D056-02B9-C6008DE9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4" y="1553382"/>
            <a:ext cx="11110451" cy="5152218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enabled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disabled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estilos para controles activados y desactivados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read-only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read-write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estilos para controles de solo lectura o de lectura y escritura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indeterminate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:default: estilos para los campos de selección, concretamente, para los estados seleccionado, ninguno seleccionado y seleccionado por defecto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hover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cuando se pasa el ratón por encima del control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focus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cuando el elemento tenga el foco de la página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:active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cuando un elemento se active, ya sea haciendo clic con el ratón o con la tecla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Enter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del teclado</a:t>
            </a:r>
          </a:p>
        </p:txBody>
      </p:sp>
    </p:spTree>
    <p:extLst>
      <p:ext uri="{BB962C8B-B14F-4D97-AF65-F5344CB8AC3E}">
        <p14:creationId xmlns:p14="http://schemas.microsoft.com/office/powerpoint/2010/main" val="371449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 CONTROLES INTERACTIVOS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Uno de los elementos más utilizados en la web es el formulario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Permiten la interacción entre el usuario y la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Contienen elementos HTML5 conocido como controles interactivos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través de ellos, los usuarios incluyen datos que serán los que se envían al servidor para procesarse y almacenarse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77427-6029-28F6-DF38-B9CEC2AA6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280C0B-77FC-E603-DC48-2D83800E44C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C984885-78E0-E566-8978-3604E8477FC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5E0E880-0636-C808-44AE-E9BDAFE5A68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16A267-D393-E22B-1F1C-B116AAF9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1" y="1833832"/>
            <a:ext cx="11110452" cy="4647179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utilizan para recibir datos del usuario. Tiene varios atributos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algn="just">
              <a:buClr>
                <a:srgbClr val="FAC863"/>
              </a:buClr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algn="just">
              <a:buClr>
                <a:srgbClr val="FAC863"/>
              </a:buClr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AD8F4E-5E54-D601-F12F-69499101D563}"/>
              </a:ext>
            </a:extLst>
          </p:cNvPr>
          <p:cNvSpPr/>
          <p:nvPr/>
        </p:nvSpPr>
        <p:spPr>
          <a:xfrm>
            <a:off x="2637170" y="1196047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91A31A8-1AD7-0765-3688-BB2F20AF4DDB}"/>
              </a:ext>
            </a:extLst>
          </p:cNvPr>
          <p:cNvSpPr/>
          <p:nvPr/>
        </p:nvSpPr>
        <p:spPr>
          <a:xfrm>
            <a:off x="7962443" y="2716800"/>
            <a:ext cx="2747629" cy="1066800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DISABLED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0EA4DE3-1B5B-C6D1-D168-56E99FE90B05}"/>
              </a:ext>
            </a:extLst>
          </p:cNvPr>
          <p:cNvSpPr/>
          <p:nvPr/>
        </p:nvSpPr>
        <p:spPr>
          <a:xfrm>
            <a:off x="7962442" y="3942850"/>
            <a:ext cx="2747629" cy="1066800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PATTERN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3DFBC74-8336-BF01-E7CF-F10B7F498C32}"/>
              </a:ext>
            </a:extLst>
          </p:cNvPr>
          <p:cNvSpPr/>
          <p:nvPr/>
        </p:nvSpPr>
        <p:spPr>
          <a:xfrm>
            <a:off x="4722179" y="5162050"/>
            <a:ext cx="2747629" cy="1066800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AUTOFOCUS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AA4995E-5A36-BC07-0FD5-93D94371023C}"/>
              </a:ext>
            </a:extLst>
          </p:cNvPr>
          <p:cNvSpPr/>
          <p:nvPr/>
        </p:nvSpPr>
        <p:spPr>
          <a:xfrm>
            <a:off x="4722180" y="3942850"/>
            <a:ext cx="2747629" cy="1066800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REQUIRED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C1BE50D-D685-573E-65F9-C6DD8021FAC9}"/>
              </a:ext>
            </a:extLst>
          </p:cNvPr>
          <p:cNvSpPr/>
          <p:nvPr/>
        </p:nvSpPr>
        <p:spPr>
          <a:xfrm>
            <a:off x="4722181" y="2723650"/>
            <a:ext cx="2747629" cy="1066800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888840D-1F88-C943-6D1A-2C924B14926B}"/>
              </a:ext>
            </a:extLst>
          </p:cNvPr>
          <p:cNvSpPr/>
          <p:nvPr/>
        </p:nvSpPr>
        <p:spPr>
          <a:xfrm>
            <a:off x="1481915" y="3942850"/>
            <a:ext cx="2747629" cy="1066800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32394A5-D08D-6EF9-F6A6-236E4F9E5B48}"/>
              </a:ext>
            </a:extLst>
          </p:cNvPr>
          <p:cNvSpPr/>
          <p:nvPr/>
        </p:nvSpPr>
        <p:spPr>
          <a:xfrm>
            <a:off x="1481914" y="5162050"/>
            <a:ext cx="2747629" cy="1066800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28820FF-9A70-6E89-EB85-5147A08D09C0}"/>
              </a:ext>
            </a:extLst>
          </p:cNvPr>
          <p:cNvSpPr/>
          <p:nvPr/>
        </p:nvSpPr>
        <p:spPr>
          <a:xfrm>
            <a:off x="1481915" y="2723650"/>
            <a:ext cx="2747629" cy="1066800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B2FD670-92AD-25FC-C950-330514C2A9E4}"/>
              </a:ext>
            </a:extLst>
          </p:cNvPr>
          <p:cNvSpPr/>
          <p:nvPr/>
        </p:nvSpPr>
        <p:spPr>
          <a:xfrm>
            <a:off x="7962441" y="5162050"/>
            <a:ext cx="2747629" cy="1066800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TABINDEX</a:t>
            </a:r>
          </a:p>
        </p:txBody>
      </p:sp>
    </p:spTree>
    <p:extLst>
      <p:ext uri="{BB962C8B-B14F-4D97-AF65-F5344CB8AC3E}">
        <p14:creationId xmlns:p14="http://schemas.microsoft.com/office/powerpoint/2010/main" val="389084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F53DC-16AF-07E9-7D73-539A3FF9A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D4D7B1E-6EE2-8BE0-F423-E4F185DB1F8F}"/>
              </a:ext>
            </a:extLst>
          </p:cNvPr>
          <p:cNvSpPr/>
          <p:nvPr/>
        </p:nvSpPr>
        <p:spPr>
          <a:xfrm>
            <a:off x="540774" y="2120014"/>
            <a:ext cx="1439085" cy="641735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TYPE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EA32684-AAB9-B93C-D465-621AE9BB297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6194DD-B609-6564-46BD-B1667538016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E7EDC28-503C-B220-B7A5-CDB9F887CC4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CB49B3-AFC3-8CBD-4788-1D63DB86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169" y="1259472"/>
            <a:ext cx="9014053" cy="5446128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valores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clasifican por el tipo de campo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todos estos campos se pueden definir los atributos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minlength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longitud mínima de cadena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maxlength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longitud máxima de cadena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size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ancho del control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valor por defecto. Es una caja de texto de una sola línea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caja de texto de una sola línea. Su valor está oculto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Email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caja de texto de una sola línea que solo admite una dirección de correo electrónico o quedarse vacío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22DDFBC-6673-D453-C7DA-E6AE2F36C398}"/>
              </a:ext>
            </a:extLst>
          </p:cNvPr>
          <p:cNvSpPr/>
          <p:nvPr/>
        </p:nvSpPr>
        <p:spPr>
          <a:xfrm>
            <a:off x="540775" y="1259472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6D57F79-2A27-C3FF-71BA-4C2BD18B79CB}"/>
              </a:ext>
            </a:extLst>
          </p:cNvPr>
          <p:cNvSpPr/>
          <p:nvPr/>
        </p:nvSpPr>
        <p:spPr>
          <a:xfrm>
            <a:off x="4154024" y="1740846"/>
            <a:ext cx="5980342" cy="525518"/>
          </a:xfrm>
          <a:prstGeom prst="round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2400" b="1" dirty="0"/>
              <a:t>CAMPOS DE TEXTO</a:t>
            </a:r>
          </a:p>
        </p:txBody>
      </p:sp>
    </p:spTree>
    <p:extLst>
      <p:ext uri="{BB962C8B-B14F-4D97-AF65-F5344CB8AC3E}">
        <p14:creationId xmlns:p14="http://schemas.microsoft.com/office/powerpoint/2010/main" val="121861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FFF4D-D831-EEBC-6BE1-EE188F399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4C56F23-F016-800A-1125-925610A084C6}"/>
              </a:ext>
            </a:extLst>
          </p:cNvPr>
          <p:cNvSpPr/>
          <p:nvPr/>
        </p:nvSpPr>
        <p:spPr>
          <a:xfrm>
            <a:off x="540774" y="2120014"/>
            <a:ext cx="1439085" cy="641735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TYPE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80C5874-E57E-E26C-3BA1-49489596C7F1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7E54915-8F6A-99A6-190F-A5CCB0A3EAD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CD7465C-10C0-2646-B8EF-64CE980822F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784623-AFDB-E898-7EFC-616622AE8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169" y="1259472"/>
            <a:ext cx="9014053" cy="5446128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valores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clasifican por el tipo de campo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number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caja de texto de una sola línea. Solo admite un valor numérico o quedarse vacío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caja de texto de una sola línea para introducir números de teléfono. Se puede utilizar el atributo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pattern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restringir los valores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caja de texto de una sola línea. Solo admite una dirección URL o el campo vacío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6763A82-ABA5-77CC-9B38-01875E27DD62}"/>
              </a:ext>
            </a:extLst>
          </p:cNvPr>
          <p:cNvSpPr/>
          <p:nvPr/>
        </p:nvSpPr>
        <p:spPr>
          <a:xfrm>
            <a:off x="540775" y="1259472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FE34362-CECE-387B-A195-EFA701CCC481}"/>
              </a:ext>
            </a:extLst>
          </p:cNvPr>
          <p:cNvSpPr/>
          <p:nvPr/>
        </p:nvSpPr>
        <p:spPr>
          <a:xfrm>
            <a:off x="4154024" y="1740846"/>
            <a:ext cx="5980342" cy="525518"/>
          </a:xfrm>
          <a:prstGeom prst="round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2400" b="1" dirty="0"/>
              <a:t>CAMPOS DE TEXTO</a:t>
            </a:r>
          </a:p>
        </p:txBody>
      </p:sp>
    </p:spTree>
    <p:extLst>
      <p:ext uri="{BB962C8B-B14F-4D97-AF65-F5344CB8AC3E}">
        <p14:creationId xmlns:p14="http://schemas.microsoft.com/office/powerpoint/2010/main" val="27557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6565C-34D8-0AB1-03C8-80CFD7F12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96B7265-1E46-FB34-C9C6-A0467ADA1D58}"/>
              </a:ext>
            </a:extLst>
          </p:cNvPr>
          <p:cNvSpPr/>
          <p:nvPr/>
        </p:nvSpPr>
        <p:spPr>
          <a:xfrm>
            <a:off x="540774" y="2120014"/>
            <a:ext cx="1439085" cy="641735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TYPE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5FD525C-680B-884B-0960-B45BC1CAA9C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1F8F0B-6AE9-1F02-E7A9-0FDACFDEDA1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9B3E433-1EC9-FFA6-18C2-556A398AC83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4E91A6-DD20-CB64-21F3-63832C206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169" y="1259472"/>
            <a:ext cx="9014053" cy="5446128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valores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clasifican por el tipo de campo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casilla de selección cuadrada. Permite selección múltiple de opciones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casilla de selección redonda. Solo permite seleccionar una opción entre varias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ambos casos se puede añadir el atributo: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para marcar una de las opciones al cargar la página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indica el valor enviado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para indicar el grupo al que pertenecen las opciones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8CA8230-47E6-1F5E-6520-1981929032E6}"/>
              </a:ext>
            </a:extLst>
          </p:cNvPr>
          <p:cNvSpPr/>
          <p:nvPr/>
        </p:nvSpPr>
        <p:spPr>
          <a:xfrm>
            <a:off x="540775" y="1259472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B840289-94A4-FDDE-645A-E6F8896ECF7C}"/>
              </a:ext>
            </a:extLst>
          </p:cNvPr>
          <p:cNvSpPr/>
          <p:nvPr/>
        </p:nvSpPr>
        <p:spPr>
          <a:xfrm>
            <a:off x="4154024" y="1740846"/>
            <a:ext cx="5980342" cy="525518"/>
          </a:xfrm>
          <a:prstGeom prst="round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2400" b="1" dirty="0"/>
              <a:t>CAMPOS DE SELECCIÓN</a:t>
            </a:r>
          </a:p>
        </p:txBody>
      </p:sp>
    </p:spTree>
    <p:extLst>
      <p:ext uri="{BB962C8B-B14F-4D97-AF65-F5344CB8AC3E}">
        <p14:creationId xmlns:p14="http://schemas.microsoft.com/office/powerpoint/2010/main" val="317687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FCC71-11A0-96D5-7560-5BFB36E8E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675AF90-7C92-83F5-0AFA-D24BAEE90556}"/>
              </a:ext>
            </a:extLst>
          </p:cNvPr>
          <p:cNvSpPr/>
          <p:nvPr/>
        </p:nvSpPr>
        <p:spPr>
          <a:xfrm>
            <a:off x="540774" y="2120014"/>
            <a:ext cx="1439085" cy="641735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TYPE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8BDEF91-8C39-F07C-0AD2-6148877B5A7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1F07250-04D2-0626-E29F-C7EB5D695C6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D1309CA-7132-93A0-7B54-D8A15141CD3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E59A08-E783-31FA-86E5-847467D07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169" y="1259472"/>
            <a:ext cx="9014053" cy="5446128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valores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clasifican por el tipo de campo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campo que permite seleccionar una fecha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campo que permite seleccionar hora y minutos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datetime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-local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campo para seleccionar fecha y hora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8621AF0-37C0-BE10-B118-8A808EB04BCF}"/>
              </a:ext>
            </a:extLst>
          </p:cNvPr>
          <p:cNvSpPr/>
          <p:nvPr/>
        </p:nvSpPr>
        <p:spPr>
          <a:xfrm>
            <a:off x="540775" y="1259472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E0ACFC4-603A-FE11-D862-F204DD2B7131}"/>
              </a:ext>
            </a:extLst>
          </p:cNvPr>
          <p:cNvSpPr/>
          <p:nvPr/>
        </p:nvSpPr>
        <p:spPr>
          <a:xfrm>
            <a:off x="4154024" y="1740846"/>
            <a:ext cx="5980342" cy="525518"/>
          </a:xfrm>
          <a:prstGeom prst="round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2400" b="1" dirty="0"/>
              <a:t>FECHAS Y HORAS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770C811-362B-0957-BACA-9532F9B9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63" y="3918460"/>
            <a:ext cx="6865630" cy="5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19FF3-B5B3-EFA0-5F0B-7D712954B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4263676-787C-7EDB-2212-F8E940752C73}"/>
              </a:ext>
            </a:extLst>
          </p:cNvPr>
          <p:cNvSpPr/>
          <p:nvPr/>
        </p:nvSpPr>
        <p:spPr>
          <a:xfrm>
            <a:off x="540774" y="2120014"/>
            <a:ext cx="1439085" cy="641735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TYPE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545E9B-4F72-0A5F-7647-A4CF5FD7777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55558F9-86C3-D7F1-E7BF-E4637809DE2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D6E9C72-3B41-A58B-2869-E8C3226BC56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E216A5-DD8F-11C7-6AA7-48485D09D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169" y="1259472"/>
            <a:ext cx="9014053" cy="5446128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valores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clasifican por el tipo de campo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submit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botón para enviar los datos del formulario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botón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submit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pero con imagen de fondo.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reset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botón para reiniciar el formulario, borra todo lo escrito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Tanto en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submit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como en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reset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 puede indicar el valor del botón en el atributo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AF09826-EB5A-0606-C8A5-1F8C9670136D}"/>
              </a:ext>
            </a:extLst>
          </p:cNvPr>
          <p:cNvSpPr/>
          <p:nvPr/>
        </p:nvSpPr>
        <p:spPr>
          <a:xfrm>
            <a:off x="540775" y="1259472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5DF59A7-615D-5947-38DE-83887721E987}"/>
              </a:ext>
            </a:extLst>
          </p:cNvPr>
          <p:cNvSpPr/>
          <p:nvPr/>
        </p:nvSpPr>
        <p:spPr>
          <a:xfrm>
            <a:off x="4154024" y="1740846"/>
            <a:ext cx="5980342" cy="525518"/>
          </a:xfrm>
          <a:prstGeom prst="round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2400" b="1" dirty="0"/>
              <a:t>BOTONES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21A4FF1-2F62-A3AF-8EA6-262E9989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52" y="3429000"/>
            <a:ext cx="8678486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1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A60A5-9034-30E7-041F-FCCCBD4B2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B20DBB1-F7F6-7D45-4C41-EB46788963DE}"/>
              </a:ext>
            </a:extLst>
          </p:cNvPr>
          <p:cNvSpPr/>
          <p:nvPr/>
        </p:nvSpPr>
        <p:spPr>
          <a:xfrm>
            <a:off x="540774" y="2120014"/>
            <a:ext cx="1439085" cy="641735"/>
          </a:xfrm>
          <a:prstGeom prst="round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TYPE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9D7B08-ED21-DC2A-5047-4D143E00B91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13D277-9E02-E8C6-616C-6D894020F93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30D737B-A2BC-BBCF-8956-B43870383A6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6B579F-7093-4762-A7F3-A8262F5A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169" y="1259472"/>
            <a:ext cx="9014053" cy="5446128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valores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clasifican por el tipo de campo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seleccionar un color. El navegador envía el código hexadecimal asociado al color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range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seleccionar el valor de un rango definido a través de los atributos min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indicar el valor de paso entre un valor y el siguiente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seleccionar un archivo para enviar. El atributo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accept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define el tipo de archivo que permite seleccionar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8FD2D73-111D-AA9B-142C-5A6154DA1812}"/>
              </a:ext>
            </a:extLst>
          </p:cNvPr>
          <p:cNvSpPr/>
          <p:nvPr/>
        </p:nvSpPr>
        <p:spPr>
          <a:xfrm>
            <a:off x="540775" y="1259472"/>
            <a:ext cx="1808725" cy="1001127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610A122-C0DE-0C8A-EA65-21DA8C43B3AB}"/>
              </a:ext>
            </a:extLst>
          </p:cNvPr>
          <p:cNvSpPr/>
          <p:nvPr/>
        </p:nvSpPr>
        <p:spPr>
          <a:xfrm>
            <a:off x="4154024" y="1740846"/>
            <a:ext cx="5980342" cy="525518"/>
          </a:xfrm>
          <a:prstGeom prst="round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2400" b="1" dirty="0"/>
              <a:t>SELECTORES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767797C-58AA-0686-EB4C-501AE67F3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901" y="4453504"/>
            <a:ext cx="6341477" cy="3374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DFD5434-13F8-8615-3414-ABEB50F4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688" y="4481578"/>
            <a:ext cx="1133633" cy="26673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7BEF8F8-D6FC-E0E8-F971-4E1725DF0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049" y="5802963"/>
            <a:ext cx="6236333" cy="33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99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5429</TotalTime>
  <Words>1358</Words>
  <Application>Microsoft Office PowerPoint</Application>
  <PresentationFormat>Panorámica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42</cp:revision>
  <dcterms:created xsi:type="dcterms:W3CDTF">2024-09-11T10:51:13Z</dcterms:created>
  <dcterms:modified xsi:type="dcterms:W3CDTF">2025-02-02T15:50:54Z</dcterms:modified>
</cp:coreProperties>
</file>