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2" r:id="rId3"/>
    <p:sldId id="359" r:id="rId4"/>
    <p:sldId id="360" r:id="rId5"/>
    <p:sldId id="361" r:id="rId6"/>
    <p:sldId id="362" r:id="rId7"/>
    <p:sldId id="365" r:id="rId8"/>
    <p:sldId id="363" r:id="rId9"/>
    <p:sldId id="364" r:id="rId10"/>
    <p:sldId id="366" r:id="rId11"/>
    <p:sldId id="367" r:id="rId12"/>
    <p:sldId id="3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BBBA"/>
    <a:srgbClr val="FAC863"/>
    <a:srgbClr val="FF9267"/>
    <a:srgbClr val="FDEBC7"/>
    <a:srgbClr val="FCDEA2"/>
    <a:srgbClr val="FAF6D8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BOTH: antes de que la animación comience, el elemento toma los estilos del primer fotograma clave</a:t>
            </a:r>
          </a:p>
          <a:p>
            <a:r>
              <a:rPr lang="es-ES" dirty="0"/>
              <a:t>Después de que termine, el elemento mantiene los estilos del último fotograma clave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88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82EB1-1B4B-674D-5EEC-68D47819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DCCA299-712D-C71B-8152-927ED95F0E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438FB7-A331-414B-BF62-303A28CB6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04AA74-0D41-5BFC-3147-77EC17ACA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713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AC13D-A660-3D5A-359F-57223FC9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FF6561E-06C1-C26E-C781-B1FE81936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981483-F62D-8D30-7196-C5A00D267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882DE6-A2B0-F925-D058-5C7BEC33E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841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92797-77A9-CAFD-45F2-BF1C230C9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8CEBDE5-A8D9-A274-4882-F3AB15462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8E54A6-A208-D7B7-03F9-45AF163C5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107408-549F-D077-4C83-4AFDC9A31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273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9B6F2-0832-2803-CC95-AED9691FB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5D9C2B5-8A79-525D-CE26-8CC54ACBF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D4BDA5-0C24-6B42-FCA2-5CBA1D47E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1D9EBD-2714-1264-EF38-A7525792B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111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88DA0-B90C-9E7C-43CE-50EA36A3F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457D80-0E0B-AFB2-F741-08D1F140D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2D972E0-ABBE-4DFA-B9D7-26AD40FD2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B4D81E-3891-D4F1-C17B-6F2109940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52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B4788-5ACA-D02C-CA3C-C0D7442D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45571A7-E7E7-9FEC-1CB2-B29247846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B43C83-E39E-2FF3-F3C1-A83B66075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160503-B6B1-42E1-594F-1AFE56F21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335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035ED-E144-48AD-2553-9CF75673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6448692-3661-EA9B-56EB-60BE452F4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3795C6-4AF0-83E5-60FF-2D5343BCB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A3C1EF-4299-0F69-ABF8-210EB2814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323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23/01/2025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INTEGRACIÓN DE CONTENIDO INTERACTIVO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4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6BCFC-7A22-0B22-4CB2-45F5363F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907035A-E518-9B91-C7F0-97006A33FC3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ANIMACIÓN MÚLTIPLE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E587A16-15AE-188A-FA02-01B1DFAC1F2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D3E36B4-B769-041A-E61F-EA36125B248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A6937B-555F-21C1-BDB1-23DBAD5E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asignar dos animaciones, pero queriendo que la segunda empiece al acabar la otra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ese caso es necesario definir dos valores para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delay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primero para que la primera animación inicie al cargar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segundo para que la segunda animación espere el tiempo que dura la primera</a:t>
            </a:r>
          </a:p>
        </p:txBody>
      </p:sp>
    </p:spTree>
    <p:extLst>
      <p:ext uri="{BB962C8B-B14F-4D97-AF65-F5344CB8AC3E}">
        <p14:creationId xmlns:p14="http://schemas.microsoft.com/office/powerpoint/2010/main" val="85493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36484-765A-83D6-12F4-E7DF4BD43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607F8E-0D61-8CFD-DC14-52AAB12254E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ANIMACIÓN MÚLTIPLE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65900DC-5087-B532-6D3E-05D7D09294E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40290B-A85C-629B-85A0-353A7531E40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236DD2-4FC8-31E1-9182-7A193FA3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pasar que se tengan varias animaciones y que algunas compartan propiedades como la duración o el tiempo de espera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hacer de varias formas, una de ellas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cuatro animaciones tienen una duración de 2 segundos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Anim1 y anim2 empezarán al cargar la página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Anim2 y anim4 esperarán dos segundos antes de empezar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C57E2A3-B59E-F4A5-488A-AA638B0DB79A}"/>
              </a:ext>
            </a:extLst>
          </p:cNvPr>
          <p:cNvSpPr/>
          <p:nvPr/>
        </p:nvSpPr>
        <p:spPr>
          <a:xfrm>
            <a:off x="708983" y="2994952"/>
            <a:ext cx="10774030" cy="1689343"/>
          </a:xfrm>
          <a:prstGeom prst="rect">
            <a:avLst/>
          </a:prstGeom>
          <a:noFill/>
          <a:ln w="76200"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2800" b="1" dirty="0" err="1">
                <a:solidFill>
                  <a:srgbClr val="95BBBA"/>
                </a:solidFill>
              </a:rPr>
              <a:t>animation-name</a:t>
            </a:r>
            <a:r>
              <a:rPr lang="es-ES" sz="2800" b="1" dirty="0">
                <a:solidFill>
                  <a:srgbClr val="95BBBA"/>
                </a:solidFill>
              </a:rPr>
              <a:t>: anim1, anim2, anim3, anim4;</a:t>
            </a:r>
          </a:p>
          <a:p>
            <a:pPr algn="just"/>
            <a:r>
              <a:rPr lang="es-ES" sz="2800" b="1" dirty="0" err="1">
                <a:solidFill>
                  <a:srgbClr val="95BBBA"/>
                </a:solidFill>
              </a:rPr>
              <a:t>animation-duration</a:t>
            </a:r>
            <a:r>
              <a:rPr lang="es-ES" sz="2800" b="1" dirty="0">
                <a:solidFill>
                  <a:srgbClr val="95BBBA"/>
                </a:solidFill>
              </a:rPr>
              <a:t>: 2s;</a:t>
            </a:r>
          </a:p>
          <a:p>
            <a:pPr algn="just"/>
            <a:r>
              <a:rPr lang="es-ES" sz="2800" b="1" dirty="0" err="1">
                <a:solidFill>
                  <a:srgbClr val="95BBBA"/>
                </a:solidFill>
              </a:rPr>
              <a:t>animation-delay</a:t>
            </a:r>
            <a:r>
              <a:rPr lang="es-ES" sz="2800" b="1" dirty="0">
                <a:solidFill>
                  <a:srgbClr val="95BBBA"/>
                </a:solidFill>
              </a:rPr>
              <a:t>: 0s, 2s;</a:t>
            </a:r>
          </a:p>
        </p:txBody>
      </p:sp>
    </p:spTree>
    <p:extLst>
      <p:ext uri="{BB962C8B-B14F-4D97-AF65-F5344CB8AC3E}">
        <p14:creationId xmlns:p14="http://schemas.microsoft.com/office/powerpoint/2010/main" val="122560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A3BE1-4A15-57C0-A32C-DF30FF2D8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ED8A96D-05AA-DDC9-FC73-1E4D2E0A731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ANIMACIÓN MÚLTIPLE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895EBFD-C28B-5A17-AEC2-B822D793E180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13A2314-BDBC-07E5-E12F-D1F8A006130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D4D4B8-88FC-7B45-FBF8-7849A5140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definir varias animaciones a la vez utilizando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separadas por comas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43EF10-E604-3F1D-C13C-69DBBB2F559D}"/>
              </a:ext>
            </a:extLst>
          </p:cNvPr>
          <p:cNvSpPr/>
          <p:nvPr/>
        </p:nvSpPr>
        <p:spPr>
          <a:xfrm>
            <a:off x="307932" y="2810107"/>
            <a:ext cx="11576135" cy="12377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FAC863"/>
              </a:buClr>
            </a:pPr>
            <a:r>
              <a:rPr lang="es-ES" sz="2000" b="1" dirty="0" err="1">
                <a:solidFill>
                  <a:schemeClr val="bg1"/>
                </a:solidFill>
              </a:rPr>
              <a:t>animation</a:t>
            </a:r>
            <a:r>
              <a:rPr lang="es-ES" sz="2000" b="1" dirty="0">
                <a:solidFill>
                  <a:schemeClr val="bg1"/>
                </a:solidFill>
              </a:rPr>
              <a:t>: </a:t>
            </a:r>
            <a:r>
              <a:rPr lang="es-ES" sz="2000" b="1" dirty="0" err="1">
                <a:solidFill>
                  <a:schemeClr val="bg1"/>
                </a:solidFill>
              </a:rPr>
              <a:t>name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duration</a:t>
            </a:r>
            <a:r>
              <a:rPr lang="es-ES" sz="2000" b="1" dirty="0">
                <a:solidFill>
                  <a:schemeClr val="bg1"/>
                </a:solidFill>
              </a:rPr>
              <a:t> timing-</a:t>
            </a:r>
            <a:r>
              <a:rPr lang="es-ES" sz="2000" b="1" dirty="0" err="1">
                <a:solidFill>
                  <a:schemeClr val="bg1"/>
                </a:solidFill>
              </a:rPr>
              <a:t>function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delay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iteration-count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direction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fill-mode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play-state</a:t>
            </a:r>
            <a:r>
              <a:rPr lang="es-ES" sz="2000" b="1" dirty="0">
                <a:solidFill>
                  <a:schemeClr val="bg1"/>
                </a:solidFill>
              </a:rPr>
              <a:t>,</a:t>
            </a:r>
          </a:p>
          <a:p>
            <a:pPr algn="ctr">
              <a:buClr>
                <a:srgbClr val="FAC863"/>
              </a:buClr>
            </a:pPr>
            <a:r>
              <a:rPr lang="es-ES" sz="2000" b="1" dirty="0" err="1">
                <a:solidFill>
                  <a:schemeClr val="bg1"/>
                </a:solidFill>
              </a:rPr>
              <a:t>name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duration</a:t>
            </a:r>
            <a:r>
              <a:rPr lang="es-ES" sz="2000" b="1" dirty="0">
                <a:solidFill>
                  <a:schemeClr val="bg1"/>
                </a:solidFill>
              </a:rPr>
              <a:t> timing-</a:t>
            </a:r>
            <a:r>
              <a:rPr lang="es-ES" sz="2000" b="1" dirty="0" err="1">
                <a:solidFill>
                  <a:schemeClr val="bg1"/>
                </a:solidFill>
              </a:rPr>
              <a:t>function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delay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iteration-count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direction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fill-mode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play-state</a:t>
            </a:r>
            <a:r>
              <a:rPr lang="es-ES" sz="2000" b="1" dirty="0">
                <a:solidFill>
                  <a:schemeClr val="bg1"/>
                </a:solidFill>
              </a:rPr>
              <a:t>;</a:t>
            </a:r>
          </a:p>
          <a:p>
            <a:pPr algn="ctr">
              <a:buClr>
                <a:srgbClr val="FAC863"/>
              </a:buClr>
            </a:pP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0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 ANIMACIONES AVANZADAS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posible crear, como ya se ha visto, animaciones con CSS3, así como integrar elementos multimedia en las animaciones gracias 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Javascript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Además de las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ya vistas, se pueden añadir alguna más avanzada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Además, se va a poder crear animaciones para un mismo elemento HTML5, creando efectos avanzados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658F6-2DA8-CEF8-EE85-7C5BBA48E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0CD9582-7C15-7004-1916-2ADE5380712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PROPIEDADES ANIMATION AVANZADAS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9E64236-3F26-6E86-D39D-1E9F763B7CA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E625B48-5140-F53D-EACF-9E352758FA3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6F07B8-7AF1-54B3-3841-94B7A4F4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Retrasa el inicio de la animación.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Útil, por ejemplo, cuando se quiere esperar para que acabe otra que se está ejecutando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indica en s o ms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valor por defecto es 0, que indica que empieza inmediatamente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especificar un valor negativo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8BDF0B5-606F-43B2-BD1F-A287D5F485D0}"/>
              </a:ext>
            </a:extLst>
          </p:cNvPr>
          <p:cNvSpPr/>
          <p:nvPr/>
        </p:nvSpPr>
        <p:spPr>
          <a:xfrm>
            <a:off x="2637171" y="1196047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ANIMATION-DELAY</a:t>
            </a:r>
          </a:p>
        </p:txBody>
      </p:sp>
    </p:spTree>
    <p:extLst>
      <p:ext uri="{BB962C8B-B14F-4D97-AF65-F5344CB8AC3E}">
        <p14:creationId xmlns:p14="http://schemas.microsoft.com/office/powerpoint/2010/main" val="152558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C197-6FD5-0B76-6AC8-B2A0BF21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2F48EC-8710-8809-B7CC-D78B84EFAAF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PROPIEDADES ANIMATION AVANZADAS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E355C9-D33F-BC47-53FF-42E33E5A85A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2406A39-5E93-C992-349F-BAADECD1A94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8A642B-199D-EC36-9403-C9F1AF3A9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indicar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 animación debe retroceder hasta el fotograma inicial al finalizar la secuencia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 animación debe comenzar desde el principio al llegar al final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tomar varios valores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cuando termina la animación se reinicia el estado original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Alternate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cuando termina la animación, se invierte su dirección, los pasos se ejecutan al revés. Las funciones de tiempo también se invierten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 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ease-out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antes de empezar, la animación se posiciona en el estado final y empieza ahí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Alternate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-reverse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similar 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alternate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pero empezando desde el final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2EEF51-3B99-448C-0BF4-56D6012DC536}"/>
              </a:ext>
            </a:extLst>
          </p:cNvPr>
          <p:cNvSpPr/>
          <p:nvPr/>
        </p:nvSpPr>
        <p:spPr>
          <a:xfrm>
            <a:off x="2637171" y="1083998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ANIMATION-DIRECTION</a:t>
            </a:r>
          </a:p>
        </p:txBody>
      </p:sp>
    </p:spTree>
    <p:extLst>
      <p:ext uri="{BB962C8B-B14F-4D97-AF65-F5344CB8AC3E}">
        <p14:creationId xmlns:p14="http://schemas.microsoft.com/office/powerpoint/2010/main" val="365828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DE9DF-240B-81E0-7F0C-BAE3442A5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B6DD506-51A7-170F-02DF-E10C5266BF6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PROPIEDADES ANIMATION AVANZADAS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78428C2-2AF5-083F-11C1-42A207CF856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7E0A9B3-4484-C007-DD01-B1EBC6012CA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1FBA56-4C63-C362-A88C-0641CA67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indicar cómo la animación aplica los estilos antes y después de su ejecución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Varios valores: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 animación no aplicará ningún estilo cuando no se esté ejecutando. El elemento se mostrará en su lugar usando cualquier otra regla CSS. Valor por defecto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Forwards: al acabar la animación, el elemento se quedará con los últimos estilos que le haya aplicado el último fotograma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Backwards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 acabar la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nimación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 restablecen los estilos definidos en el primer fotograma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 animación seguirá las reglas de las opciones forwards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backwards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extendiendo las propiedades de la animación en ambas direcciones.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514A3A-6014-FFE3-5F6B-0191BF151A5D}"/>
              </a:ext>
            </a:extLst>
          </p:cNvPr>
          <p:cNvSpPr/>
          <p:nvPr/>
        </p:nvSpPr>
        <p:spPr>
          <a:xfrm>
            <a:off x="2637171" y="1083998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ANIMATION-FILL-MODE</a:t>
            </a:r>
          </a:p>
        </p:txBody>
      </p:sp>
    </p:spTree>
    <p:extLst>
      <p:ext uri="{BB962C8B-B14F-4D97-AF65-F5344CB8AC3E}">
        <p14:creationId xmlns:p14="http://schemas.microsoft.com/office/powerpoint/2010/main" val="252628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EFE37-7F7E-4DC8-979B-BAFA0F117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2B46CFE-4A75-4420-A522-F196022B321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PROPIEDADES ANIMATION AVANZADAS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C7FE2D-B68F-D9B7-5404-221BCA21D9A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A6EB4EC-2DC4-EE9F-2C2D-26488543706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3E8C1F-DC0C-EB47-EF53-D467BDC6A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 si la animación está en ejecución o en pausa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Posibles valores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Paused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Running: el valor por defecto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suele indicarse en la hoja de estilo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programar para que comenzara más adelante desde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muy útil para pausar y reanudar la ejecución de la animación de forma dinámica con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consultar este valor para saber si la animación está ejecutándose o está pausada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3D87D8B-CE68-5B0B-15AF-7462AF4DB2AE}"/>
              </a:ext>
            </a:extLst>
          </p:cNvPr>
          <p:cNvSpPr/>
          <p:nvPr/>
        </p:nvSpPr>
        <p:spPr>
          <a:xfrm>
            <a:off x="2637171" y="1083998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ANIMATION-PLAY-STATE</a:t>
            </a:r>
          </a:p>
        </p:txBody>
      </p:sp>
    </p:spTree>
    <p:extLst>
      <p:ext uri="{BB962C8B-B14F-4D97-AF65-F5344CB8AC3E}">
        <p14:creationId xmlns:p14="http://schemas.microsoft.com/office/powerpoint/2010/main" val="292672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D7344-55D5-2F07-B8C6-D6A4913EA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B926A8-82E8-1BA0-2B33-93D33F344E8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PROPIEDADES ANIMATION AVANZADAS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8F7DB8-C9C5-65CE-42F2-D98016B5C64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627AAFB-4038-0687-60D3-C49AC48B841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1A0D19-8047-A09D-ED1D-6DF672A5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utilizar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en el siguiente orden: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duration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timing-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function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delay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iteration-count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direction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fill-mode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play-state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9462B1D-8016-B752-CFFD-BF48AAAF1E6F}"/>
              </a:ext>
            </a:extLst>
          </p:cNvPr>
          <p:cNvSpPr/>
          <p:nvPr/>
        </p:nvSpPr>
        <p:spPr>
          <a:xfrm>
            <a:off x="307932" y="2191214"/>
            <a:ext cx="11576135" cy="600423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FAC863"/>
              </a:buClr>
            </a:pPr>
            <a:r>
              <a:rPr lang="es-ES" sz="2000" b="1" dirty="0" err="1">
                <a:solidFill>
                  <a:schemeClr val="bg1"/>
                </a:solidFill>
              </a:rPr>
              <a:t>animation</a:t>
            </a:r>
            <a:r>
              <a:rPr lang="es-ES" sz="2000" b="1" dirty="0">
                <a:solidFill>
                  <a:schemeClr val="bg1"/>
                </a:solidFill>
              </a:rPr>
              <a:t>: </a:t>
            </a:r>
            <a:r>
              <a:rPr lang="es-ES" sz="2000" b="1" dirty="0" err="1">
                <a:solidFill>
                  <a:schemeClr val="bg1"/>
                </a:solidFill>
              </a:rPr>
              <a:t>name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duration</a:t>
            </a:r>
            <a:r>
              <a:rPr lang="es-ES" sz="2000" b="1" dirty="0">
                <a:solidFill>
                  <a:schemeClr val="bg1"/>
                </a:solidFill>
              </a:rPr>
              <a:t> timing-</a:t>
            </a:r>
            <a:r>
              <a:rPr lang="es-ES" sz="2000" b="1" dirty="0" err="1">
                <a:solidFill>
                  <a:schemeClr val="bg1"/>
                </a:solidFill>
              </a:rPr>
              <a:t>function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delay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iteration-count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direction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fill-mode</a:t>
            </a:r>
            <a:r>
              <a:rPr lang="es-ES" sz="2000" b="1" dirty="0">
                <a:solidFill>
                  <a:schemeClr val="bg1"/>
                </a:solidFill>
              </a:rPr>
              <a:t> </a:t>
            </a:r>
            <a:r>
              <a:rPr lang="es-ES" sz="2000" b="1" dirty="0" err="1">
                <a:solidFill>
                  <a:schemeClr val="bg1"/>
                </a:solidFill>
              </a:rPr>
              <a:t>play-state</a:t>
            </a:r>
            <a:endParaRPr lang="es-E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FCDFA-4271-CAA0-0D98-CB3BC9B8E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23BDA52-DFA9-C202-169A-076CF186166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ANIMACIÓN MÚLTIPLE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9E58A3-04F5-15A0-ACB3-3C587FE2A91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D3B3027-163A-D50C-52F9-0690DB2C113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A7A22D-7947-CCC1-BE4C-1CF65E319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pueden aceptar múltiples valores, separados por comas, para asignar varias animaciones a un mismo elemento HTML5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conseguirlo, debemos asignar, como mínimo, asignar los nombres de las animaciones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resto de datos son opcionales</a:t>
            </a:r>
          </a:p>
        </p:txBody>
      </p:sp>
    </p:spTree>
    <p:extLst>
      <p:ext uri="{BB962C8B-B14F-4D97-AF65-F5344CB8AC3E}">
        <p14:creationId xmlns:p14="http://schemas.microsoft.com/office/powerpoint/2010/main" val="159479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BF6F1-8671-D3F2-2375-EED04A97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DEB45AF-0AA5-6FEA-142F-8071D0635E7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ANIMACIÓN MÚLTIPLE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333641-F5ED-A826-B6EE-488036B37A0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4 | INTEGRACIÓN DE CONTENIDO INTERACTIVO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7DBB17D-BC1B-EC83-B610-88560A233C0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ADEC33-5752-EB6C-13AF-278F57BC3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se aplican múltiples animaciones a un mismo elemento en CSS, ambas se ejecutan simultáneamente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siempre que no tengan propiedades que no se puedan combinar de forma coherente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parecer que no se vean las dos animaciones, ya que una puede “sobrescribir” a la otra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dos animaciones intentan cambiar la misma propiedad CSS, la que aparece última en la lista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animation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será la que predomine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las animaciones tienen la misma duración y comienzan al mismo tiempo, pueden no ser perceptibles como animaciones distintas si una sobrescribe los estilos de otra</a:t>
            </a:r>
          </a:p>
        </p:txBody>
      </p:sp>
    </p:spTree>
    <p:extLst>
      <p:ext uri="{BB962C8B-B14F-4D97-AF65-F5344CB8AC3E}">
        <p14:creationId xmlns:p14="http://schemas.microsoft.com/office/powerpoint/2010/main" val="38389448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4749</TotalTime>
  <Words>906</Words>
  <Application>Microsoft Office PowerPoint</Application>
  <PresentationFormat>Panorámica</PresentationFormat>
  <Paragraphs>109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34</cp:revision>
  <dcterms:created xsi:type="dcterms:W3CDTF">2024-09-11T10:51:13Z</dcterms:created>
  <dcterms:modified xsi:type="dcterms:W3CDTF">2025-01-23T09:29:57Z</dcterms:modified>
</cp:coreProperties>
</file>