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42" r:id="rId3"/>
    <p:sldId id="344" r:id="rId4"/>
    <p:sldId id="349" r:id="rId5"/>
    <p:sldId id="345" r:id="rId6"/>
    <p:sldId id="346" r:id="rId7"/>
    <p:sldId id="347" r:id="rId8"/>
    <p:sldId id="350" r:id="rId9"/>
    <p:sldId id="351" r:id="rId10"/>
    <p:sldId id="352" r:id="rId11"/>
    <p:sldId id="353" r:id="rId12"/>
    <p:sldId id="354" r:id="rId13"/>
    <p:sldId id="355" r:id="rId14"/>
    <p:sldId id="343" r:id="rId15"/>
    <p:sldId id="348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67"/>
    <a:srgbClr val="FDEBC7"/>
    <a:srgbClr val="FCDEA2"/>
    <a:srgbClr val="FAC863"/>
    <a:srgbClr val="FAF6D8"/>
    <a:srgbClr val="95BBBA"/>
    <a:srgbClr val="330000"/>
    <a:srgbClr val="6600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263" autoAdjust="0"/>
  </p:normalViewPr>
  <p:slideViewPr>
    <p:cSldViewPr snapToGrid="0">
      <p:cViewPr varScale="1">
        <p:scale>
          <a:sx n="60" d="100"/>
          <a:sy n="60" d="100"/>
        </p:scale>
        <p:origin x="15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2A6F2-B8E3-46E5-9966-EC5C71250C6C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81180-07F5-46B6-A691-30DB823FF17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377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Las cajas flexibles se expanden o encogen para ocupar el espacio libre dentro de la caja padre</a:t>
            </a:r>
          </a:p>
          <a:p>
            <a:r>
              <a:rPr lang="es-ES" dirty="0"/>
              <a:t>La distribución del espacio depende de las propiedades del resto de las cajas</a:t>
            </a:r>
          </a:p>
          <a:p>
            <a:r>
              <a:rPr lang="es-ES" dirty="0"/>
              <a:t>Si todas se configuran como flexibles, el tamaño de cada una de ellas dependerá del tamaño de la caja padre y el valor de la propiedad </a:t>
            </a:r>
            <a:r>
              <a:rPr lang="es-ES" dirty="0" err="1"/>
              <a:t>flex</a:t>
            </a:r>
            <a:r>
              <a:rPr lang="es-ES"/>
              <a:t>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40476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1F4E6-B19D-3F75-308A-BFBAE8C5E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C12ED49-DA5A-28C6-FA4E-0B3F235C3B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B946C5F-834E-6044-C8D4-9FCE43FAF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BAEC27-8E5B-68DC-D863-82C90AC1D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008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80491-DF12-6F6A-FB9A-53733A5C9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CC29C15C-187D-03EE-66DC-316607E9D5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0151D1E-F523-84B0-158F-0B7A17E50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9CD750-39C2-6676-2565-D5FDEBD92C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286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BA1A9-B129-B589-960F-DB1EB5DFA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79CFD17-7E68-70E1-6101-393DE3A5B4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1D91806-CDD8-736B-4DF2-7318D546D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BA3344-8C46-F8AE-3482-8FDA69A4C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062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46FBC-FB55-D1FE-9F55-71981DEC2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A95F788-CE68-EA1D-70BD-1313E92786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50E2B26-327D-304A-BD1D-7383B33CD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0BD5B3-0825-99EA-FD79-EB8447F4EA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6936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E8B94-1423-D2C0-CB00-71F3EC3E9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9D8DBAB-9C88-C3B7-EBD3-557EDF896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534AB15-739D-463D-F5CC-7AF5BDB74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DCF79F-6BD5-2309-C4CA-2E9431864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81180-07F5-46B6-A691-30DB823FF179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136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557D7-6FCA-0034-920A-8CB5FE2EA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9F0AB7-375F-C843-393C-8BFA34CB9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117A97-5318-C5B2-B458-F2C2B0DC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3C1580-30F6-8C45-669A-DD82C9F3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B4179D-A0C0-05CC-B827-2A4F647C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4238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A7FBB-EC80-3593-5F15-6953E4BB7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402FB7-5B08-E0DD-E547-EFBEA35C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D1D282-1778-EDEA-4943-485342CE2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00F8FC-1CAF-16E3-4EDC-780BB650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6AB8D5-D06D-8FE5-4D24-17971E1D4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395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69FB4E-FBA5-6184-56CD-9F520B334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A40EFA-20D6-85BE-A5BA-8622D6223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8E1A50-654A-06CD-2F8A-3CAC5E5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48FB79-4D71-B766-0884-C986829B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6CA4D-D7F8-5169-169D-3341C78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191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0772-3DF2-F950-2B4C-0DA195D7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90133C-258C-2913-2B2E-890EE520A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D7D678-C601-8DF5-462D-D72C2BE3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E21381-BF6B-4871-4E1B-786717A0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02C97E-1B85-7D0E-7027-70EC0A1F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797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52FF3-0432-49F4-F932-8459B065A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8FFA59-2D74-BC5A-0855-4C9E3221B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E73572-2465-BA73-A08D-BD959BB7B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D83DDF-7808-5773-AC8D-10FB04DE9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54C0FA-3C18-D219-457B-DBE8337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753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D236E-7F08-640D-3086-EFA5BD285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B137F-815B-EC33-587E-2CE88F2B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A9C095A-F0DE-9114-7A8F-4AA76E6C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F0D934-E6BA-639B-A05B-EF033D3B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39E99D-3B2B-9D30-5399-604DD6E7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D7B4A5-5FF2-83BD-5C40-BC958DB70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573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BF09BE-23EA-B8EA-74EC-D9CF0C1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6ECF6B-BC79-9BBD-AB7D-9550873AB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5ACDE1D-7723-215A-3F4D-441474C50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D598CC5-D87E-BFEB-673B-8468C18DE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78BB25-A633-AA5E-E0A9-69A483B9C2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029C491-58C9-CC2E-9399-4BA24D3B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07CBFA6-5E46-84DC-0196-8D83C983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ABFADF2-889F-C310-2AEE-5FA4A50F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54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09F09-661B-98A3-5E16-854DE194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6E936C3-42F6-60B0-8DCF-F1A226D31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2D5674-E9D5-1BAD-AD0C-8E197A96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61A16-AB90-9B9F-1DC6-FCFEFE01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891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3766ECD-DE44-84FF-5CDD-A6A6538F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1C8DD32-8DD3-18EC-EA7E-E97487002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CB8E6B-F6AB-BA3C-48E7-7EEACFD2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10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5E61-E444-569A-6C3E-5AE3DE741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44522C-93C6-EE61-7D54-4AAC8E781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B3FDEE-5CC6-0863-B9AC-14FDEE7A3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F53AD2-E671-9619-C242-7F34F5B8B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C9C389-2553-CB57-2282-28DD7AD96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C666588-AA38-6CC5-6B15-B4E26DF9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8815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386858-B85B-84DE-D844-0E846D04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76A8B4A-40CE-336E-4D70-A829CB7A13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A674C7-C6B1-C8EE-2343-3FBD90581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1AF6EC6-8830-2D4D-A833-C8641D78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F1D468-ED31-C7A5-F69D-BC474B1A6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89908A-A313-EA87-DAC7-5F1DD85B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201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0D5485-C71B-31ED-C780-04B19481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D76CE88-2D0A-9743-8708-72837035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BC60E4-73CC-9C68-934C-6CF3F95DD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72C6F-72CF-437C-A6C2-0962C02E29B2}" type="datetimeFigureOut">
              <a:rPr lang="es-ES" smtClean="0"/>
              <a:t>14/11/2024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BA7F1A-264A-94A4-DB96-48F8D3741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803B87-D4BA-CD0A-01A9-A29F82862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BCFF5-EE3C-4808-BB1C-8EC5A1BDD21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09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2000"/>
            <a:lum/>
          </a:blip>
          <a:srcRect/>
          <a:stretch>
            <a:fillRect l="5000" t="5000" r="5000" b="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3ADA96F0-A4B6-A607-F745-65FCAEC57D24}"/>
              </a:ext>
            </a:extLst>
          </p:cNvPr>
          <p:cNvSpPr/>
          <p:nvPr/>
        </p:nvSpPr>
        <p:spPr>
          <a:xfrm>
            <a:off x="425886" y="5273457"/>
            <a:ext cx="663878" cy="638827"/>
          </a:xfrm>
          <a:prstGeom prst="rect">
            <a:avLst/>
          </a:prstGeom>
          <a:solidFill>
            <a:srgbClr val="FF9267"/>
          </a:solidFill>
          <a:ln>
            <a:solidFill>
              <a:srgbClr val="FF926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3929450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USO DE ESTILOS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4853682"/>
            <a:ext cx="11110452" cy="924232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 b="1" dirty="0"/>
              <a:t>UNIDAD DIDÁCTICA 2 | DIW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F167EF62-1946-013E-1AC3-925888243901}"/>
              </a:ext>
            </a:extLst>
          </p:cNvPr>
          <p:cNvCxnSpPr/>
          <p:nvPr/>
        </p:nvCxnSpPr>
        <p:spPr>
          <a:xfrm>
            <a:off x="2642919" y="4833147"/>
            <a:ext cx="6906162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82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0CB49-525A-56EE-CB63-10F311CC4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0E5AD5D-E0C1-5B57-362C-FA04E105965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AF7427F-996B-85F5-3A00-F0D43013373B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F0357079-0E2A-9E87-E1BC-AE2F1BB2618D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E31D2A-516A-5C65-4A45-E71F9C387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6D078D9-6A32-3B2B-AC2A-362266AEDDA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5701" y="1645833"/>
            <a:ext cx="10840598" cy="458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504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102C5-5870-1BA6-E19F-D4FDBD82C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C1B946B-DEBE-F5AC-8AA4-3E769ED2F16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2D2CC5B8-1959-35C5-CA4E-54913DE04C41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7F74796-2DBB-48FE-49F8-B54B25838E14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2E7A23-8881-470B-240C-C709B55342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Las propiedades definidas para este modelo trabajan con estos ejes y organizan los elementos desde sus extremos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main-start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main-end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cross-start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cross-end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relación entre estos extremos es similar a la relación entre los extremos izquierdo y derecho, o superior e inferior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Cuando uno de esos extremos se menciona  en la descripción, hay que recordar que puede referirse al extremo izquierdo o superior, dependiendo de la orientación actual del contenedor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886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2486B-7A05-68F7-EFAA-7F605544A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3F5CB09-8BD4-B685-275D-2BCB785E219E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DA0AD2-C806-908A-C6A0-DF94BB41E359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090682-ADB4-F040-23AA-FC798B1D03D7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64B3C9-7E47-AEAA-7AF6-6D4E1F2FF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flex-direction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define el orden y la orientación de las cajas en un contenedor flexible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 disponibles: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-reverse, columna y columna-reverse, con el valor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row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configurado por defecto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order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especifica el orden de las cajas. Acepta números enteros que determinan la ubicación de la caja.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justify-content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determina cómo se va a distribuir el espacio libre. 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 disponibles: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center,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space-between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space-around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align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-ítems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alínea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las cajas en el eje transversal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 disponibles: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center,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baseline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stretch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610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B1627-5145-141C-2361-954E21C14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1B3A1F0-4D4B-9F3D-A2AD-20503A0CA023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C534FAA-25D2-BB4A-BF64-497CC5002C93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9A92EFE0-0AED-8011-1E9F-A0188EF4277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C10847C-D374-3CFC-5B59-084ABAAF9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align-self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alinea una caja en el eje transversal. Trabaja como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align-items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pero afecta a las cajas de forma individual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 disponibles: auto,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center,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baseline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stretch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flex-wrap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determina si se permiten crear múltiples líneas de cajas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 disponibles: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nowrap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wrap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wrap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-reverse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align-content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alinea las cajas en el eje vertical.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Valores disponibles: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flex-start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flex-end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center,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space-between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space-around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stretch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-Flow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propiedad abreviada que combina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flex-direction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y </a:t>
            </a:r>
            <a:r>
              <a:rPr lang="es-ES">
                <a:solidFill>
                  <a:schemeClr val="tx1">
                    <a:lumMod val="65000"/>
                    <a:lumOff val="35000"/>
                  </a:schemeClr>
                </a:solidFill>
              </a:rPr>
              <a:t>flex-wrap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087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 POSITION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B8C502D-4418-500F-6B2D-459CE3244E8E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REFERENCIA VISUAL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7EC15CC-3F4D-AAF6-6284-C383D549116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94021" y="1997557"/>
            <a:ext cx="7603958" cy="44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47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BE474-9CA4-EB60-AAC9-1FA4DA4D5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446BE5A-6BAA-AF1D-E12E-46FEBDCB4625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4.1. PROPIEDAD POSITION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B2A8F2-D823-9828-C4AD-A7C1BEBBCE77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61B81B8-FED0-4E10-3FF7-DA14378714F2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0F4DED-DE56-0A9E-64B7-27B2E0747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E9F9BCC8-1765-91ED-92F7-EE764A86F6B4}"/>
              </a:ext>
            </a:extLst>
          </p:cNvPr>
          <p:cNvSpPr/>
          <p:nvPr/>
        </p:nvSpPr>
        <p:spPr>
          <a:xfrm>
            <a:off x="2294019" y="1155277"/>
            <a:ext cx="7603958" cy="632719"/>
          </a:xfrm>
          <a:prstGeom prst="rect">
            <a:avLst/>
          </a:prstGeom>
          <a:solidFill>
            <a:srgbClr val="FAC863"/>
          </a:solidFill>
          <a:ln>
            <a:solidFill>
              <a:srgbClr val="FAC8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REFERENCIA VISUAL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67C347-7FFE-D02C-59C4-55C30806E53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103431" y="1997557"/>
            <a:ext cx="5985134" cy="448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6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73C4D7-207C-E10B-4829-5C09D44121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DFCC7F9-5BAA-181A-19AC-0D7DE03599C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1530C2DB-61A1-6E39-9858-627C5BE8ADAE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0B0320-70D2-0FDF-1573-F0F50B6B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Técnica más avanzada y con mayores opciones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Es un módulo de CSS que permite un mayor control en el posicionado de los elementos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idea básica consiste en definir un contenedor principal conocido como </a:t>
            </a:r>
            <a:r>
              <a:rPr lang="es-ES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container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Nuestros elementos (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items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los situaremos dentro del contenedor principal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deberá alterar el comportamiento básico visto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386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3D1C5-82AA-AC77-382A-0B0C83AE0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9FEEE04-9510-DBBF-3D93-6C548E9F479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6DE922C-398F-EFAB-CE60-8EF4754A53A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149C46B-357F-6140-BCF9-8C81FC0D7AF0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A54408-E903-78F0-DF1E-377FD9D59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debe modificar el valor de la propiedad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display:flex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en el contenedor principal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9AB55B6-E765-7D52-FDFA-334F67EC7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14" y="2469682"/>
            <a:ext cx="8751372" cy="379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821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8595B-63E6-6848-F1A5-FFF9B2791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784B8A3-2868-1F78-A032-75049A751BEC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B6188FC-E921-89F0-8B86-9465A96E2534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2DA706D-6623-5390-E67C-2CAC5F66C9E5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D48F9FE-C9C6-AD76-DC20-DE842AB3D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CSS ofrece los valores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</a:t>
            </a:r>
            <a:r>
              <a:rPr lang="es-E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 </a:t>
            </a:r>
            <a:r>
              <a:rPr lang="es-ES" sz="2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inline-flex</a:t>
            </a: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un elemento block flexible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elementos hijos del contenedor se dispondrán en fila o columna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Pueden crecer o contraerse en función del espacio disponible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inline-flex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Define un elemento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inline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flexible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contenedor en sí, se comporta como un elemento en línea (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inline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Significa que el contenedor se ajusta a su contenido y no ocupa el 100% del ancho disponible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Permite que otros elementos puedan colocarse a su lado en la misma línea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116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049A3-570A-7D84-80F9-3EB3CAF93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E17FCDA-949C-D84D-6707-9DEB7908EC80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4C219F6-4062-C259-CF55-1AFB39E804C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5E617D25-9C5B-8A20-2F7A-B00E09448EF8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5B8FF0B-E4FF-19E4-D759-C09BEDA4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eje principal sobre el que fluirán los componentes se define mediante la propiedad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flex-direction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El eje secundario será el perpendicular al principal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Comportamiento por defecto: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ítems fluyen por el eje principal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Ocupan, en principio, una única fila y contrayéndose en caso de ser necesario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836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51140-D562-80F1-2743-BC5DA0336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BB1B190-BFFA-BBE0-FCE2-049E5D1CD7E3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D45F2AC-4677-4929-964D-59EB0A43100F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B7D5696D-A164-B711-0627-D103486E8617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BFD499-0FA5-0142-3523-3ACEA14B8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Mediante la propiedad </a:t>
            </a: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flex-wrap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se puede indicar al contenedor que puede desbordar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Una vez llenado el espacio de una fila, los siguientes elementos se ubicarán en otra fila distinta, consiguiendo un contenedor </a:t>
            </a:r>
            <a:r>
              <a:rPr lang="es-E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multifila</a:t>
            </a: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F9A6B71-7B26-C5FC-B578-991AF47CF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629" y="3402584"/>
            <a:ext cx="7750741" cy="319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7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AF7C6-EC03-A8ED-6670-9423AC8F3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B45F0FD-4C36-3122-A5CB-32525199A707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57DC472-2640-D629-1B16-3293048FDAEE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7B1E730F-5FEB-2D26-DEC8-68C18D328F21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2779459-C8D2-0965-F7DA-52969AFB9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080693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 tiene cierto control sobre los elementos y la manera en la que fluirán dentro del contenedor principal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resumen las propiedades de mayor utilidad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A7FB155-D13B-395C-2655-C6160EA92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62" y="3271304"/>
            <a:ext cx="10710588" cy="224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69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6297F-C853-5F5B-E4A7-2CCED0F5F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D617D20-F4C2-C303-446F-F0D6BC3D54B4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88C4B76-2012-7FBA-C74C-4276F763D379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0B219ED-2743-C57E-1687-85AB18045A66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E50F4BB-5B22-966D-F90E-26686A47B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Para que un elemento, dentro de un contenedor flexible, se vuelva flexible hay que declararlo. Hay varias propiedades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flex-grow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declara la proporción en la cual el elemento se va a expandir o encoger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proporción se calcula teniendo en cuenta los valores del resto de elementos de la caja (elementos hermanos)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flex-shrink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declara la proporción en la que el elemento se va a reducir.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proporción se calcula teniendo en cuenta los valores asignados al resto de los elementos de la caja (elementos hermanos)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</a:t>
            </a:r>
            <a:r>
              <a:rPr lang="es-E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-basis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declara un tamaño inicial para el elemento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flex</a:t>
            </a: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permite configurar los valores de las anteriores propiedades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681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39172-329D-7684-9AAD-D59B44B13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9ECACE2-3AB9-2110-C247-F793DB5C0908}"/>
              </a:ext>
            </a:extLst>
          </p:cNvPr>
          <p:cNvSpPr/>
          <p:nvPr/>
        </p:nvSpPr>
        <p:spPr>
          <a:xfrm>
            <a:off x="540774" y="21484"/>
            <a:ext cx="11110452" cy="924232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3600" b="1" dirty="0"/>
              <a:t>4.3. FLEXBOX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8531B43-81D5-B88A-D86D-0FC48003D015}"/>
              </a:ext>
            </a:extLst>
          </p:cNvPr>
          <p:cNvSpPr/>
          <p:nvPr/>
        </p:nvSpPr>
        <p:spPr>
          <a:xfrm>
            <a:off x="540774" y="629150"/>
            <a:ext cx="11110451" cy="316566"/>
          </a:xfrm>
          <a:prstGeom prst="rect">
            <a:avLst/>
          </a:prstGeom>
          <a:solidFill>
            <a:srgbClr val="95BBBA"/>
          </a:solidFill>
          <a:ln>
            <a:solidFill>
              <a:srgbClr val="95BB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dirty="0"/>
              <a:t>UNIDAD DIDÁCTICA 2 | USO DE ESTILOS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CE672306-85A2-17FF-7808-92B3869362DC}"/>
              </a:ext>
            </a:extLst>
          </p:cNvPr>
          <p:cNvCxnSpPr/>
          <p:nvPr/>
        </p:nvCxnSpPr>
        <p:spPr>
          <a:xfrm>
            <a:off x="4053247" y="588380"/>
            <a:ext cx="4085505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AA82D9-7AD8-E0C2-DDBB-091E17300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772" y="1512612"/>
            <a:ext cx="11110452" cy="5323904"/>
          </a:xfrm>
        </p:spPr>
        <p:txBody>
          <a:bodyPr>
            <a:normAutofit/>
          </a:bodyPr>
          <a:lstStyle/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Los elementos dentro de un contenedor flexible se muestran horizontalmente en la misma línea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 se organizan con una orientación estándar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 contenedor flexible usa ejes para describir la orientación de su contenido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 especificación declara dos ejes que son independientes de la orientación: eje principal y eje transversal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Eje principal: en el que se presenta el contenido (normalmente orientación horizontal)</a:t>
            </a:r>
          </a:p>
          <a:p>
            <a:pPr lvl="1"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Eje transversal: perpendicular al eje principal (normalmente orientación vertical)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 la orientación cambia, los ejes se desplazan junto con el contenido</a:t>
            </a: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just">
              <a:buClr>
                <a:srgbClr val="FAC863"/>
              </a:buClr>
              <a:buFont typeface="Wingdings" panose="05000000000000000000" pitchFamily="2" charset="2"/>
              <a:buChar char="§"/>
            </a:pPr>
            <a:endParaRPr lang="es-ES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8554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B9FCB9FD42C9C4D9E59022EC6921C8B" ma:contentTypeVersion="4" ma:contentTypeDescription="Crear nuevo documento." ma:contentTypeScope="" ma:versionID="52960cb5c01e5196a283de925ee40fd9">
  <xsd:schema xmlns:xsd="http://www.w3.org/2001/XMLSchema" xmlns:xs="http://www.w3.org/2001/XMLSchema" xmlns:p="http://schemas.microsoft.com/office/2006/metadata/properties" xmlns:ns2="76461d1a-8317-459c-b16b-13d61fba69fe" targetNamespace="http://schemas.microsoft.com/office/2006/metadata/properties" ma:root="true" ma:fieldsID="595ab244a9ccce9fadd565222997c6b2" ns2:_="">
    <xsd:import namespace="76461d1a-8317-459c-b16b-13d61fba69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461d1a-8317-459c-b16b-13d61fba69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43C366A-7B1F-4C2C-B265-33C82162C1DA}"/>
</file>

<file path=customXml/itemProps2.xml><?xml version="1.0" encoding="utf-8"?>
<ds:datastoreItem xmlns:ds="http://schemas.openxmlformats.org/officeDocument/2006/customXml" ds:itemID="{4B722BFB-BFD8-4010-841F-15E10EDD764A}"/>
</file>

<file path=customXml/itemProps3.xml><?xml version="1.0" encoding="utf-8"?>
<ds:datastoreItem xmlns:ds="http://schemas.openxmlformats.org/officeDocument/2006/customXml" ds:itemID="{362FA93C-D1EB-4FB0-A4F5-D06240915BAF}"/>
</file>

<file path=docProps/app.xml><?xml version="1.0" encoding="utf-8"?>
<Properties xmlns="http://schemas.openxmlformats.org/officeDocument/2006/extended-properties" xmlns:vt="http://schemas.openxmlformats.org/officeDocument/2006/docPropsVTypes">
  <TotalTime>5853</TotalTime>
  <Words>948</Words>
  <Application>Microsoft Office PowerPoint</Application>
  <PresentationFormat>Panorámica</PresentationFormat>
  <Paragraphs>102</Paragraphs>
  <Slides>15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Moreno Díaz</dc:creator>
  <cp:lastModifiedBy>Felipe Moreno Díaz</cp:lastModifiedBy>
  <cp:revision>28</cp:revision>
  <dcterms:created xsi:type="dcterms:W3CDTF">2024-09-11T10:51:13Z</dcterms:created>
  <dcterms:modified xsi:type="dcterms:W3CDTF">2024-11-14T07:14:52Z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0x0101004B9FCB9FD42C9C4D9E59022EC6921C8B</vt:lpwstr>
  </property>
</Properties>
</file>