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9"/>
  </p:normalViewPr>
  <p:slideViewPr>
    <p:cSldViewPr snapToGrid="0">
      <p:cViewPr>
        <p:scale>
          <a:sx n="122" d="100"/>
          <a:sy n="122" d="100"/>
        </p:scale>
        <p:origin x="30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54AA-C5C7-B593-4DA1-DAF2D4654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237FE-5AF8-EE7A-33AB-B6080C018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14238-E355-7C73-FF74-A320CFAF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12/5/23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5A1E-7D96-984B-5767-16AD78AE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D5223-4E40-819A-86B3-4ED7DA5E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4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F5B5-CDFA-4EF1-D529-522CEC46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151DD-392C-C545-3E40-01AC68014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B997-2070-BFF4-526E-651D30D1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4BC8C-E589-E982-149C-487483AE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849A5-72E2-5FC8-01DF-6FE9AA55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7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ADF23-7C0D-CE0D-9F04-B94CD1BA3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0E2D4-04BF-7B28-6070-9E1ACB99F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AE3E-A77C-C246-E471-1F8B83B0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B7D7F-6707-728B-7405-6A04E5B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7640-50DF-5174-162B-55EEF251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37D8-A0A6-0A53-AC6B-39267D2B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577E-5B25-DDEE-171F-57A5D5A5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F0544-C4EC-B066-3987-57DCC310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C716C-D63F-C035-4729-3A13DEFB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F5B05-B749-447E-80E9-C1360A87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E0F9-32F1-AAE7-35B2-B22588D5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51F36-87B0-DA95-5DD4-99BE5AB6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C133-D746-1666-B2DD-64FBEAC6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DC918-ADF1-062D-AEF7-034AE065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2D98F-63A2-9B3A-614C-85BA3E08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9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C5C0-5E39-5629-3453-596F1FEC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D1E5-F69C-8594-BAFC-AEDE37BD1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D079C-8551-D2E5-008A-974E6E86F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1A448-C117-E07D-55FE-9C5C6DB6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A1E2C-F5E0-490A-E62C-FD17151B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C4F9C-FD21-B1C1-07BE-F775E88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BE04-3B45-3BC2-DFB5-01A037EB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989-F46B-C0FA-01C7-F7697874B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1D2F0-2B39-7032-D50F-28B1565C4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C65B-F03C-B71F-0C97-4F7F07FCE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F57B9-64E7-ECBF-35D7-78B11FFFC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D9678-2EF0-DA3D-CB33-17EC2ED0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E8E39-50E2-E437-B3AD-85B54655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643A1-4C5B-5352-A852-C945A7C0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D902-5784-33C7-D0A1-DE510223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42531-F0F1-A032-B80C-0C45A2B0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A280B-BA3E-1D12-D051-AB0A3F8C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7A851-A747-F6D0-33B3-9593EA5E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3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A9159-E4E3-AEC2-B40A-94182966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3A1A3-8606-F211-ADDC-4EFCA113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8A824-71DD-F225-73CC-2CBE827B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2CB2-6880-58B9-21F8-FAB17809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CBE8-E548-CFD6-E352-F3BEB0FB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E6E33-6E15-3AAD-ADE7-B8F8EA662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8C225-09E7-3A8A-9530-68DDDA4E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87471-5957-BF17-20F3-A2C1AF86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6D26E-FFA0-659F-7D8C-E67356BD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0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19A-2649-8857-FFE2-4CC86224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8DDE4-15E7-5657-CEBA-E5C95FBF8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058FB-B0FD-210A-CB58-D7ED0BADE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EAE72-74C6-92A2-FECD-990A002F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5B950-1D16-0D90-F20C-2066834C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EB9CD-0069-BEFF-EB7B-D05C57C7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16583-BF3F-E006-D1AB-2F9DDBE4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5E101-7BC5-792D-B281-D3AB25A7E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74BF0-B1C5-9EFB-1588-E8E172EDD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57361-93C8-AB18-375F-032E6AF0E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E1C6B-2926-D7CF-FDEB-9ACD7A32A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7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27619525@N05/15261010832/in/photolist-pfyEQq-dBVg6e-indSyV-71v32U-9Fiind-pvuFDR-gzAdVs-dD7GTC-mmDeCR-eHaHtQ-4vPihS-icdAyM-infSpc-idU366-nsHkom-fYret8-oJxggo-infKKw-4BJZe5-8A1KRf-55W5jP-4yJ4oJ-HJJTXJ-iarMhj-oru9SX-pPgVS6-8JwJaR-dmAm5B-oFVjnw-dBMCXB-eHadeQ-gFNkSf-orsm4i-aTxvax-9PLx6u-gFPYL3-2focLE-5UyrZq-eHaDZu-pCt4Bs-eHai29-9Ww8Tb-gFQALg-eH4rp6-dASBtY-gFPShD-eH4yoR-dio7w2-b1UqZF-dBkeo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row of cars parked in a parking lot&#10;&#10;Description automatically generated">
            <a:extLst>
              <a:ext uri="{FF2B5EF4-FFF2-40B4-BE49-F238E27FC236}">
                <a16:creationId xmlns:a16="http://schemas.microsoft.com/office/drawing/2014/main" id="{E52B7D37-905B-1826-AD63-7699A15D0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261" r="23298" b="383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54626-B194-6ADB-CBA0-01A22B5A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Predictions of Vehicle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884F2-5139-1144-5E8D-318B81344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BY: Joel Miller</a:t>
            </a:r>
          </a:p>
          <a:p>
            <a:pPr algn="l"/>
            <a:r>
              <a:rPr lang="en-US" sz="2000"/>
              <a:t>December 6, 2023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4586-A160-A7E8-AD4C-C53F481A090E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127619525@N05/15261010832/in/photolist-pfyEQq-dBVg6e-indSyV-71v32U-9Fiind-pvuFDR-gzAdVs-dD7GTC-mmDeCR-eHaHtQ-4vPihS-icdAyM-infSpc-idU366-nsHkom-fYret8-oJxggo-infKKw-4BJZe5-8A1KRf-55W5jP-4yJ4oJ-HJJTXJ-iarMhj-oru9SX-pPgVS6-8JwJaR-dmAm5B-oFVjnw-dBMCXB-eHadeQ-gFNkSf-orsm4i-aTxvax-9PLx6u-gFPYL3-2focLE-5UyrZq-eHaDZu-pCt4Bs-eHai29-9Ww8Tb-gFQALg-eH4rp6-dASBtY-gFPShD-eH4yoR-dio7w2-b1UqZF-dBkeo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6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76DBF-518D-C461-98DB-A2E4E4C6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Objective</a:t>
            </a:r>
          </a:p>
        </p:txBody>
      </p: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F08373B1-3815-6708-77E3-D29140C55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55" r="157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7840-744E-B422-6A50-C08A2EB8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  <a:latin typeface="Söhne"/>
              </a:rPr>
              <a:t>Developing a Vehicle Price Predictor:</a:t>
            </a:r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Goal:</a:t>
            </a:r>
            <a:r>
              <a:rPr lang="en-US" sz="2000" b="0" i="0" dirty="0">
                <a:effectLst/>
                <a:latin typeface="Söhne"/>
              </a:rPr>
              <a:t> Utilize machine learning techniques to build a robust model for predicting vehicle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Benefits:</a:t>
            </a:r>
            <a:endParaRPr lang="en-US" sz="20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Informed Pricing Decisions:</a:t>
            </a:r>
            <a:r>
              <a:rPr lang="en-US" sz="2000" b="0" i="0" dirty="0">
                <a:effectLst/>
                <a:latin typeface="Söhne"/>
              </a:rPr>
              <a:t> Empower dealerships and sellers with accurate price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Improved Market Competitiveness:</a:t>
            </a:r>
            <a:r>
              <a:rPr lang="en-US" sz="2000" b="0" i="0" dirty="0">
                <a:effectLst/>
                <a:latin typeface="Söhne"/>
              </a:rPr>
              <a:t> Enhance the ability to offer competitive pricing strategies in the automotive market.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302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number of vehicles&#10;&#10;Description automatically generated">
            <a:extLst>
              <a:ext uri="{FF2B5EF4-FFF2-40B4-BE49-F238E27FC236}">
                <a16:creationId xmlns:a16="http://schemas.microsoft.com/office/drawing/2014/main" id="{7E2E8CE4-3EE5-1C7C-6E16-70DF3180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63" y="1844675"/>
            <a:ext cx="6753225" cy="4449763"/>
          </a:xfrm>
          <a:prstGeom prst="rect">
            <a:avLst/>
          </a:prstGeom>
        </p:spPr>
      </p:pic>
      <p:pic>
        <p:nvPicPr>
          <p:cNvPr id="9" name="Picture 8" descr="A graph of a number of vehicles&#10;&#10;Description automatically generated">
            <a:extLst>
              <a:ext uri="{FF2B5EF4-FFF2-40B4-BE49-F238E27FC236}">
                <a16:creationId xmlns:a16="http://schemas.microsoft.com/office/drawing/2014/main" id="{2A0FA72A-89B8-169D-65B9-E46F93437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038" y="1844675"/>
            <a:ext cx="3425825" cy="2138363"/>
          </a:xfrm>
          <a:prstGeom prst="rect">
            <a:avLst/>
          </a:prstGeom>
        </p:spPr>
      </p:pic>
      <p:pic>
        <p:nvPicPr>
          <p:cNvPr id="5" name="Content Placeholder 4" descr="A graph of a graph with numbers and points&#10;&#10;Description automatically generated with medium confidence">
            <a:extLst>
              <a:ext uri="{FF2B5EF4-FFF2-40B4-BE49-F238E27FC236}">
                <a16:creationId xmlns:a16="http://schemas.microsoft.com/office/drawing/2014/main" id="{280081A9-DD6C-95E9-6EBF-31D688D67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93038" y="4052888"/>
            <a:ext cx="3425825" cy="22415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FBE974-0FC9-E0E6-21E3-BBDE328E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the Data:</a:t>
            </a:r>
          </a:p>
        </p:txBody>
      </p:sp>
    </p:spTree>
    <p:extLst>
      <p:ext uri="{BB962C8B-B14F-4D97-AF65-F5344CB8AC3E}">
        <p14:creationId xmlns:p14="http://schemas.microsoft.com/office/powerpoint/2010/main" val="53731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2C1E5-6A3B-6A94-0151-41B8536E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US" sz="3800" dirty="0"/>
              <a:t>Data Cleaning/Preprocessing: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A18309D5-14E5-C90F-259B-E21A0585B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i="0">
                <a:effectLst/>
                <a:latin typeface="Söhne"/>
              </a:rPr>
              <a:t>Column Removal:</a:t>
            </a:r>
            <a:endParaRPr lang="en-US" sz="12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b="0" i="0">
                <a:effectLst/>
                <a:latin typeface="Söhne"/>
              </a:rPr>
              <a:t>Dropped irrelevant columns ('ID', 'Doors').</a:t>
            </a:r>
          </a:p>
          <a:p>
            <a:pPr marL="0" indent="0">
              <a:buNone/>
            </a:pPr>
            <a:r>
              <a:rPr lang="en-US" sz="1200" b="1" i="0">
                <a:effectLst/>
                <a:latin typeface="Söhne"/>
              </a:rPr>
              <a:t>Age Calculation:</a:t>
            </a:r>
            <a:endParaRPr lang="en-US" sz="12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b="0" i="0">
                <a:effectLst/>
                <a:latin typeface="Söhne"/>
              </a:rPr>
              <a:t>Created 'Age' based on production and current year.</a:t>
            </a:r>
          </a:p>
          <a:p>
            <a:pPr marL="0" indent="0">
              <a:buNone/>
            </a:pPr>
            <a:r>
              <a:rPr lang="en-US" sz="1200" b="1" i="0">
                <a:effectLst/>
                <a:latin typeface="Söhne"/>
              </a:rPr>
              <a:t>Numeric Data Cleaning:</a:t>
            </a:r>
            <a:endParaRPr lang="en-US" sz="12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b="0" i="0">
                <a:effectLst/>
                <a:latin typeface="Söhne"/>
              </a:rPr>
              <a:t>Processed 'Mileage', 'Engine volume', 'Levy'.</a:t>
            </a:r>
          </a:p>
          <a:p>
            <a:pPr marL="0" indent="0">
              <a:buNone/>
            </a:pPr>
            <a:r>
              <a:rPr lang="en-US" sz="1200" b="1" i="0">
                <a:effectLst/>
                <a:latin typeface="Söhne"/>
              </a:rPr>
              <a:t>Preprocessing Steps:</a:t>
            </a:r>
            <a:endParaRPr lang="en-US" sz="12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b="0" i="0">
                <a:effectLst/>
                <a:latin typeface="Söhne"/>
              </a:rPr>
              <a:t>Converted object columns to numerical using Label Encoding.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b="0" i="0">
                <a:effectLst/>
                <a:latin typeface="Söhne"/>
              </a:rPr>
              <a:t>Addressed missing values, duplicates, and outliers.</a:t>
            </a:r>
          </a:p>
          <a:p>
            <a:pPr marL="0" indent="0">
              <a:buNone/>
            </a:pPr>
            <a:r>
              <a:rPr lang="en-US" sz="1200" b="1" i="0">
                <a:effectLst/>
                <a:latin typeface="Söhne"/>
              </a:rPr>
              <a:t>Snapshot:</a:t>
            </a:r>
            <a:endParaRPr lang="en-US" sz="12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b="0" i="0">
                <a:effectLst/>
                <a:latin typeface="Söhne"/>
              </a:rPr>
              <a:t>Display a cleaned and preprocessed dataset snapshot.</a:t>
            </a:r>
          </a:p>
          <a:p>
            <a:endParaRPr lang="en-US" sz="120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89C4D5-8C5D-2078-9860-3C976BDA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97" y="528862"/>
            <a:ext cx="2603605" cy="2551532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261A3AC-9C9D-858B-4F1E-5A8BA696D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328" y="1098400"/>
            <a:ext cx="2603605" cy="1412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70DE31-AB64-2080-298B-FF65D856D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397" y="4468929"/>
            <a:ext cx="5431536" cy="6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4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C09A0A-5EF7-45F4-B8EE-54903540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A188C-FB9F-6BDA-7493-753427F2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238" y="507283"/>
            <a:ext cx="6017562" cy="1544062"/>
          </a:xfrm>
        </p:spPr>
        <p:txBody>
          <a:bodyPr>
            <a:normAutofit/>
          </a:bodyPr>
          <a:lstStyle/>
          <a:p>
            <a:r>
              <a:rPr lang="en-US" sz="3400" b="1" i="0">
                <a:effectLst/>
                <a:latin typeface="Söhne"/>
              </a:rPr>
              <a:t>Exploratory Data Analysis (EDA)</a:t>
            </a:r>
            <a:br>
              <a:rPr lang="en-US" sz="3400" b="1" i="0">
                <a:effectLst/>
                <a:latin typeface="Söhne"/>
              </a:rPr>
            </a:br>
            <a:endParaRPr lang="en-US" sz="3400"/>
          </a:p>
        </p:txBody>
      </p:sp>
      <p:pic>
        <p:nvPicPr>
          <p:cNvPr id="5" name="Picture 4" descr="A graph of a price&#10;&#10;Description automatically generated with medium confidence">
            <a:extLst>
              <a:ext uri="{FF2B5EF4-FFF2-40B4-BE49-F238E27FC236}">
                <a16:creationId xmlns:a16="http://schemas.microsoft.com/office/drawing/2014/main" id="{CCC5B1C1-1AEE-1F78-0F05-ACF348172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4" y="320635"/>
            <a:ext cx="4899022" cy="2790700"/>
          </a:xfrm>
          <a:prstGeom prst="rect">
            <a:avLst/>
          </a:prstGeom>
        </p:spPr>
      </p:pic>
      <p:pic>
        <p:nvPicPr>
          <p:cNvPr id="7" name="Picture 6" descr="A chart with a green and orange bar&#10;&#10;Description automatically generated">
            <a:extLst>
              <a:ext uri="{FF2B5EF4-FFF2-40B4-BE49-F238E27FC236}">
                <a16:creationId xmlns:a16="http://schemas.microsoft.com/office/drawing/2014/main" id="{D507FC26-4281-8FC1-DC6D-B571EE40A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5" y="3771709"/>
            <a:ext cx="2331720" cy="2512257"/>
          </a:xfrm>
          <a:prstGeom prst="rect">
            <a:avLst/>
          </a:prstGeom>
        </p:spPr>
      </p:pic>
      <p:pic>
        <p:nvPicPr>
          <p:cNvPr id="9" name="Picture 8" descr="A graph of fuel type&#10;&#10;Description automatically generated">
            <a:extLst>
              <a:ext uri="{FF2B5EF4-FFF2-40B4-BE49-F238E27FC236}">
                <a16:creationId xmlns:a16="http://schemas.microsoft.com/office/drawing/2014/main" id="{F8D8C4DF-B005-47EC-8473-0AAEEAD1E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260" y="3786283"/>
            <a:ext cx="2331720" cy="24773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C029F-A569-860D-F6E9-C72BA9D2B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238" y="2230733"/>
            <a:ext cx="6017562" cy="394622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Utilized histograms, count plots, and scatter plots for visual exploration.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Identified popular car categories, dominant colors, and frequent manufacturers.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Common car categories: Sedan, Hatchback, Jeep.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Dominant colors: Black, Silver, White, Grey.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Frequent manufacturers and their average prices.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5034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39C3025-4784-4B16-914D-CCFC3E833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D20437-C88A-4F45-9C6D-DA32B29A4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610598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A3A52-1E9B-F1AF-1B52-62DA0BF3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112220" cy="1330839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Correlation Analysis and Outlier Detection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1E5F-EBB6-855D-C359-96B52D099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3" y="2194101"/>
            <a:ext cx="5903847" cy="405429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Correlation Heatmap:</a:t>
            </a:r>
            <a:endParaRPr lang="en-US" sz="1400" b="0" i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Objective:</a:t>
            </a:r>
            <a:r>
              <a:rPr lang="en-US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Visualize the relationships between numeric features.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Method:</a:t>
            </a:r>
            <a:r>
              <a:rPr lang="en-US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Use a heatmap to display correlation coefficients.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Insights:</a:t>
            </a:r>
            <a:r>
              <a:rPr lang="en-US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Identify strong correlations that may influence vehicle prices.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Example:</a:t>
            </a:r>
            <a:r>
              <a:rPr lang="en-US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 positive correlation between "Engine volume" and "Price" may suggest that larger engines contribute to higher prices.</a:t>
            </a:r>
          </a:p>
          <a:p>
            <a:pPr>
              <a:buFont typeface="+mj-lt"/>
              <a:buAutoNum type="arabicPeriod"/>
            </a:pPr>
            <a:r>
              <a:rPr lang="en-US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Outlier Detection:</a:t>
            </a:r>
            <a:endParaRPr lang="en-US" sz="1400" b="0" i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Objective:</a:t>
            </a:r>
            <a:r>
              <a:rPr lang="en-US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Identify and handle outliers in numeric columns.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Visualization:</a:t>
            </a:r>
            <a:r>
              <a:rPr lang="en-US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Side-by-side boxplots before and after treatment.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Importance:</a:t>
            </a:r>
            <a:r>
              <a:rPr lang="en-US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Outliers can skew predictions; their removal enhances model reliability.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Example:</a:t>
            </a:r>
            <a:r>
              <a:rPr lang="en-US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Outliers in "Mileage" or "Levy" may distort price predictions; their treatment ensures more accurate modeling.</a:t>
            </a:r>
          </a:p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0819E4E6-00E8-6F36-6AAB-09CB3CF6D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5" r="-1" b="9817"/>
          <a:stretch/>
        </p:blipFill>
        <p:spPr>
          <a:xfrm>
            <a:off x="7801965" y="3429000"/>
            <a:ext cx="4390035" cy="3429000"/>
          </a:xfrm>
          <a:custGeom>
            <a:avLst/>
            <a:gdLst/>
            <a:ahLst/>
            <a:cxnLst/>
            <a:rect l="l" t="t" r="r" b="b"/>
            <a:pathLst>
              <a:path w="4390035" h="3429000">
                <a:moveTo>
                  <a:pt x="73290" y="0"/>
                </a:moveTo>
                <a:lnTo>
                  <a:pt x="4390035" y="0"/>
                </a:lnTo>
                <a:lnTo>
                  <a:pt x="4390035" y="3429000"/>
                </a:lnTo>
                <a:lnTo>
                  <a:pt x="436073" y="3429000"/>
                </a:lnTo>
                <a:lnTo>
                  <a:pt x="427332" y="3410468"/>
                </a:lnTo>
                <a:cubicBezTo>
                  <a:pt x="419323" y="3391643"/>
                  <a:pt x="413863" y="3372861"/>
                  <a:pt x="421685" y="3366814"/>
                </a:cubicBezTo>
                <a:cubicBezTo>
                  <a:pt x="417583" y="3332384"/>
                  <a:pt x="433681" y="3294011"/>
                  <a:pt x="423663" y="3247798"/>
                </a:cubicBezTo>
                <a:cubicBezTo>
                  <a:pt x="421194" y="3188032"/>
                  <a:pt x="418245" y="3205513"/>
                  <a:pt x="412524" y="3110724"/>
                </a:cubicBezTo>
                <a:cubicBezTo>
                  <a:pt x="404022" y="3069386"/>
                  <a:pt x="436006" y="3027577"/>
                  <a:pt x="419732" y="3004503"/>
                </a:cubicBezTo>
                <a:cubicBezTo>
                  <a:pt x="407578" y="2949657"/>
                  <a:pt x="388511" y="2896851"/>
                  <a:pt x="363651" y="2842588"/>
                </a:cubicBezTo>
                <a:cubicBezTo>
                  <a:pt x="332103" y="2797699"/>
                  <a:pt x="331554" y="2711800"/>
                  <a:pt x="263212" y="2651456"/>
                </a:cubicBezTo>
                <a:cubicBezTo>
                  <a:pt x="235935" y="2585326"/>
                  <a:pt x="214760" y="2535145"/>
                  <a:pt x="194330" y="2484251"/>
                </a:cubicBezTo>
                <a:cubicBezTo>
                  <a:pt x="184580" y="2468441"/>
                  <a:pt x="154039" y="2380429"/>
                  <a:pt x="140630" y="2346096"/>
                </a:cubicBezTo>
                <a:cubicBezTo>
                  <a:pt x="76681" y="2257531"/>
                  <a:pt x="91260" y="2243719"/>
                  <a:pt x="77185" y="2144811"/>
                </a:cubicBezTo>
                <a:cubicBezTo>
                  <a:pt x="66953" y="2112233"/>
                  <a:pt x="67414" y="2096078"/>
                  <a:pt x="50887" y="2061697"/>
                </a:cubicBezTo>
                <a:lnTo>
                  <a:pt x="27133" y="1969379"/>
                </a:lnTo>
                <a:lnTo>
                  <a:pt x="29988" y="1961973"/>
                </a:lnTo>
                <a:lnTo>
                  <a:pt x="31559" y="1961231"/>
                </a:lnTo>
                <a:lnTo>
                  <a:pt x="14905" y="1880268"/>
                </a:lnTo>
                <a:cubicBezTo>
                  <a:pt x="12271" y="1874644"/>
                  <a:pt x="-805" y="1860096"/>
                  <a:pt x="2188" y="1847922"/>
                </a:cubicBezTo>
                <a:lnTo>
                  <a:pt x="21879" y="1779161"/>
                </a:lnTo>
                <a:lnTo>
                  <a:pt x="27968" y="1733684"/>
                </a:lnTo>
                <a:cubicBezTo>
                  <a:pt x="25035" y="1726530"/>
                  <a:pt x="21617" y="1619937"/>
                  <a:pt x="16511" y="1614373"/>
                </a:cubicBezTo>
                <a:cubicBezTo>
                  <a:pt x="47946" y="1547691"/>
                  <a:pt x="4394" y="1556097"/>
                  <a:pt x="12613" y="1479987"/>
                </a:cubicBezTo>
                <a:cubicBezTo>
                  <a:pt x="15110" y="1387360"/>
                  <a:pt x="4986" y="1320420"/>
                  <a:pt x="4190" y="1214801"/>
                </a:cubicBezTo>
                <a:cubicBezTo>
                  <a:pt x="3611" y="1152457"/>
                  <a:pt x="-6268" y="1080052"/>
                  <a:pt x="6503" y="966549"/>
                </a:cubicBezTo>
                <a:cubicBezTo>
                  <a:pt x="10182" y="901722"/>
                  <a:pt x="25065" y="884915"/>
                  <a:pt x="20609" y="845066"/>
                </a:cubicBezTo>
                <a:cubicBezTo>
                  <a:pt x="20199" y="816540"/>
                  <a:pt x="19791" y="788014"/>
                  <a:pt x="19381" y="759488"/>
                </a:cubicBezTo>
                <a:lnTo>
                  <a:pt x="21672" y="741102"/>
                </a:lnTo>
                <a:lnTo>
                  <a:pt x="30720" y="737125"/>
                </a:lnTo>
                <a:lnTo>
                  <a:pt x="23211" y="691098"/>
                </a:lnTo>
                <a:cubicBezTo>
                  <a:pt x="25461" y="680873"/>
                  <a:pt x="43338" y="650431"/>
                  <a:pt x="42062" y="637700"/>
                </a:cubicBezTo>
                <a:cubicBezTo>
                  <a:pt x="23297" y="593852"/>
                  <a:pt x="30263" y="601340"/>
                  <a:pt x="41571" y="540174"/>
                </a:cubicBezTo>
                <a:cubicBezTo>
                  <a:pt x="35397" y="519975"/>
                  <a:pt x="35174" y="428356"/>
                  <a:pt x="46636" y="415352"/>
                </a:cubicBezTo>
                <a:cubicBezTo>
                  <a:pt x="48960" y="401821"/>
                  <a:pt x="44602" y="386587"/>
                  <a:pt x="56977" y="379461"/>
                </a:cubicBezTo>
                <a:cubicBezTo>
                  <a:pt x="71829" y="368123"/>
                  <a:pt x="47958" y="323384"/>
                  <a:pt x="65759" y="328645"/>
                </a:cubicBezTo>
                <a:cubicBezTo>
                  <a:pt x="49386" y="296830"/>
                  <a:pt x="65237" y="231983"/>
                  <a:pt x="72589" y="203608"/>
                </a:cubicBezTo>
                <a:cubicBezTo>
                  <a:pt x="75524" y="153257"/>
                  <a:pt x="77980" y="142710"/>
                  <a:pt x="78370" y="105992"/>
                </a:cubicBezTo>
                <a:cubicBezTo>
                  <a:pt x="80828" y="104127"/>
                  <a:pt x="70890" y="52128"/>
                  <a:pt x="70125" y="25135"/>
                </a:cubicBezTo>
                <a:close/>
              </a:path>
            </a:pathLst>
          </a:custGeom>
        </p:spPr>
      </p:pic>
      <p:pic>
        <p:nvPicPr>
          <p:cNvPr id="9" name="Picture 8" descr="A chart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698280AB-D1FE-3FEB-7AAB-0AB48AB453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7154"/>
          <a:stretch/>
        </p:blipFill>
        <p:spPr>
          <a:xfrm>
            <a:off x="7842932" y="-17"/>
            <a:ext cx="4349068" cy="3432349"/>
          </a:xfrm>
          <a:custGeom>
            <a:avLst/>
            <a:gdLst/>
            <a:ahLst/>
            <a:cxnLst/>
            <a:rect l="l" t="t" r="r" b="b"/>
            <a:pathLst>
              <a:path w="4349068" h="3428999">
                <a:moveTo>
                  <a:pt x="711944" y="0"/>
                </a:moveTo>
                <a:lnTo>
                  <a:pt x="4349068" y="0"/>
                </a:lnTo>
                <a:lnTo>
                  <a:pt x="4349068" y="3428999"/>
                </a:lnTo>
                <a:lnTo>
                  <a:pt x="32307" y="3428999"/>
                </a:lnTo>
                <a:lnTo>
                  <a:pt x="34693" y="3410051"/>
                </a:lnTo>
                <a:cubicBezTo>
                  <a:pt x="37039" y="3395347"/>
                  <a:pt x="38143" y="3381819"/>
                  <a:pt x="32792" y="3373027"/>
                </a:cubicBezTo>
                <a:cubicBezTo>
                  <a:pt x="29961" y="3298527"/>
                  <a:pt x="20335" y="3290617"/>
                  <a:pt x="14318" y="3222737"/>
                </a:cubicBezTo>
                <a:cubicBezTo>
                  <a:pt x="11384" y="3146284"/>
                  <a:pt x="-6116" y="3184007"/>
                  <a:pt x="2241" y="3118188"/>
                </a:cubicBezTo>
                <a:cubicBezTo>
                  <a:pt x="16306" y="3109217"/>
                  <a:pt x="34183" y="3024732"/>
                  <a:pt x="27952" y="3003808"/>
                </a:cubicBezTo>
                <a:cubicBezTo>
                  <a:pt x="27563" y="2966753"/>
                  <a:pt x="27366" y="2989870"/>
                  <a:pt x="27149" y="2944921"/>
                </a:cubicBezTo>
                <a:lnTo>
                  <a:pt x="41941" y="2877744"/>
                </a:lnTo>
                <a:cubicBezTo>
                  <a:pt x="36258" y="2880724"/>
                  <a:pt x="54303" y="2822146"/>
                  <a:pt x="53926" y="2807161"/>
                </a:cubicBezTo>
                <a:cubicBezTo>
                  <a:pt x="56083" y="2775643"/>
                  <a:pt x="30060" y="2769288"/>
                  <a:pt x="53334" y="2752347"/>
                </a:cubicBezTo>
                <a:lnTo>
                  <a:pt x="60008" y="2748299"/>
                </a:lnTo>
                <a:cubicBezTo>
                  <a:pt x="60210" y="2745962"/>
                  <a:pt x="60411" y="2743625"/>
                  <a:pt x="60613" y="2741288"/>
                </a:cubicBezTo>
                <a:cubicBezTo>
                  <a:pt x="60116" y="2737657"/>
                  <a:pt x="58269" y="2735847"/>
                  <a:pt x="53819" y="2737160"/>
                </a:cubicBezTo>
                <a:cubicBezTo>
                  <a:pt x="70191" y="2705347"/>
                  <a:pt x="64153" y="2699356"/>
                  <a:pt x="66799" y="2659631"/>
                </a:cubicBezTo>
                <a:cubicBezTo>
                  <a:pt x="77943" y="2612127"/>
                  <a:pt x="64846" y="2628594"/>
                  <a:pt x="86795" y="2573336"/>
                </a:cubicBezTo>
                <a:cubicBezTo>
                  <a:pt x="96119" y="2559732"/>
                  <a:pt x="108676" y="2541339"/>
                  <a:pt x="108890" y="2528057"/>
                </a:cubicBezTo>
                <a:lnTo>
                  <a:pt x="137074" y="2489594"/>
                </a:lnTo>
                <a:cubicBezTo>
                  <a:pt x="138076" y="2487774"/>
                  <a:pt x="138422" y="2473350"/>
                  <a:pt x="137897" y="2468303"/>
                </a:cubicBezTo>
                <a:lnTo>
                  <a:pt x="155171" y="2460480"/>
                </a:lnTo>
                <a:lnTo>
                  <a:pt x="147972" y="2423535"/>
                </a:lnTo>
                <a:lnTo>
                  <a:pt x="155293" y="2404394"/>
                </a:lnTo>
                <a:cubicBezTo>
                  <a:pt x="172891" y="2392610"/>
                  <a:pt x="160687" y="2347474"/>
                  <a:pt x="168818" y="2324643"/>
                </a:cubicBezTo>
                <a:cubicBezTo>
                  <a:pt x="169390" y="2297698"/>
                  <a:pt x="193082" y="2284202"/>
                  <a:pt x="198340" y="2255535"/>
                </a:cubicBezTo>
                <a:cubicBezTo>
                  <a:pt x="214268" y="2249648"/>
                  <a:pt x="228319" y="2207828"/>
                  <a:pt x="217338" y="2184679"/>
                </a:cubicBezTo>
                <a:lnTo>
                  <a:pt x="242924" y="2093132"/>
                </a:lnTo>
                <a:cubicBezTo>
                  <a:pt x="264937" y="2084587"/>
                  <a:pt x="280562" y="1985868"/>
                  <a:pt x="290446" y="1950235"/>
                </a:cubicBezTo>
                <a:cubicBezTo>
                  <a:pt x="308239" y="1920183"/>
                  <a:pt x="350073" y="1898905"/>
                  <a:pt x="361001" y="1861568"/>
                </a:cubicBezTo>
                <a:cubicBezTo>
                  <a:pt x="367163" y="1810687"/>
                  <a:pt x="352049" y="1869507"/>
                  <a:pt x="356015" y="1809499"/>
                </a:cubicBezTo>
                <a:cubicBezTo>
                  <a:pt x="355145" y="1754297"/>
                  <a:pt x="367821" y="1767680"/>
                  <a:pt x="375846" y="1693716"/>
                </a:cubicBezTo>
                <a:cubicBezTo>
                  <a:pt x="374712" y="1654244"/>
                  <a:pt x="382062" y="1627007"/>
                  <a:pt x="381776" y="1605195"/>
                </a:cubicBezTo>
                <a:cubicBezTo>
                  <a:pt x="389848" y="1568952"/>
                  <a:pt x="392552" y="1564518"/>
                  <a:pt x="396301" y="1516217"/>
                </a:cubicBezTo>
                <a:cubicBezTo>
                  <a:pt x="401397" y="1488452"/>
                  <a:pt x="428137" y="1457870"/>
                  <a:pt x="409866" y="1429841"/>
                </a:cubicBezTo>
                <a:cubicBezTo>
                  <a:pt x="422203" y="1412325"/>
                  <a:pt x="460064" y="1413592"/>
                  <a:pt x="442210" y="1380081"/>
                </a:cubicBezTo>
                <a:cubicBezTo>
                  <a:pt x="464590" y="1394128"/>
                  <a:pt x="443394" y="1335176"/>
                  <a:pt x="463662" y="1334891"/>
                </a:cubicBezTo>
                <a:cubicBezTo>
                  <a:pt x="480316" y="1336427"/>
                  <a:pt x="515162" y="1194568"/>
                  <a:pt x="519523" y="1185551"/>
                </a:cubicBezTo>
                <a:cubicBezTo>
                  <a:pt x="527731" y="1149210"/>
                  <a:pt x="536547" y="1148087"/>
                  <a:pt x="542909" y="1111168"/>
                </a:cubicBezTo>
                <a:cubicBezTo>
                  <a:pt x="555522" y="1057226"/>
                  <a:pt x="531818" y="1022543"/>
                  <a:pt x="543055" y="993353"/>
                </a:cubicBezTo>
                <a:cubicBezTo>
                  <a:pt x="559986" y="960214"/>
                  <a:pt x="580459" y="867450"/>
                  <a:pt x="592544" y="813953"/>
                </a:cubicBezTo>
                <a:cubicBezTo>
                  <a:pt x="604272" y="746430"/>
                  <a:pt x="608119" y="666470"/>
                  <a:pt x="613420" y="588218"/>
                </a:cubicBezTo>
                <a:cubicBezTo>
                  <a:pt x="604962" y="475380"/>
                  <a:pt x="590630" y="536119"/>
                  <a:pt x="596055" y="376479"/>
                </a:cubicBezTo>
                <a:lnTo>
                  <a:pt x="605018" y="280992"/>
                </a:lnTo>
                <a:cubicBezTo>
                  <a:pt x="604854" y="276227"/>
                  <a:pt x="610771" y="223140"/>
                  <a:pt x="610608" y="218374"/>
                </a:cubicBezTo>
                <a:lnTo>
                  <a:pt x="604880" y="188178"/>
                </a:lnTo>
                <a:lnTo>
                  <a:pt x="630913" y="152404"/>
                </a:lnTo>
                <a:cubicBezTo>
                  <a:pt x="640688" y="136342"/>
                  <a:pt x="647365" y="122048"/>
                  <a:pt x="663530" y="91810"/>
                </a:cubicBezTo>
                <a:lnTo>
                  <a:pt x="705264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501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A66F3-D208-FF50-45B6-17002A05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4000"/>
              <a:t>Model training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0C59AC0D-77CD-1E14-E786-6CEF2BF7F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BCAD-224C-564F-9B62-A37A4607F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400" b="1" i="0">
                <a:effectLst/>
                <a:latin typeface="Söhne"/>
              </a:rPr>
              <a:t>Data Preparation:</a:t>
            </a:r>
            <a:endParaRPr lang="en-US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Define features (X) and target variable (y).</a:t>
            </a:r>
          </a:p>
          <a:p>
            <a:pPr>
              <a:buFont typeface="+mj-lt"/>
              <a:buAutoNum type="arabicPeriod"/>
            </a:pPr>
            <a:r>
              <a:rPr lang="en-US" sz="1400" b="1" i="0">
                <a:effectLst/>
                <a:latin typeface="Söhne"/>
              </a:rPr>
              <a:t>Linear Regression Model:</a:t>
            </a:r>
            <a:endParaRPr lang="en-US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Utilized the scikit-learn library.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Chose Linear Regression for its simplicity and interpretability.</a:t>
            </a:r>
          </a:p>
          <a:p>
            <a:pPr>
              <a:buFont typeface="+mj-lt"/>
              <a:buAutoNum type="arabicPeriod"/>
            </a:pPr>
            <a:r>
              <a:rPr lang="en-US" sz="1400" b="1" i="0">
                <a:effectLst/>
                <a:latin typeface="Söhne"/>
              </a:rPr>
              <a:t>Training Process:</a:t>
            </a:r>
            <a:endParaRPr lang="en-US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Model fitted using the fit method on the training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Utilized the training data to learn the relationships between features and target variable.</a:t>
            </a:r>
          </a:p>
          <a:p>
            <a:pPr>
              <a:buFont typeface="+mj-lt"/>
              <a:buAutoNum type="arabicPeriod"/>
            </a:pPr>
            <a:r>
              <a:rPr lang="en-US" sz="1400" b="1" i="0">
                <a:effectLst/>
                <a:latin typeface="Söhne"/>
              </a:rPr>
              <a:t>Performance Evaluation:</a:t>
            </a:r>
            <a:endParaRPr lang="en-US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Utilized R2 Score and Root Mean Squared Error (RMSE) as performance metrics.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Assessed how well the model generalizes to unseen data.</a:t>
            </a:r>
          </a:p>
          <a:p>
            <a:pPr>
              <a:buFont typeface="+mj-lt"/>
              <a:buAutoNum type="arabicPeriod"/>
            </a:pPr>
            <a:r>
              <a:rPr lang="en-US" sz="1400" b="1" i="0">
                <a:effectLst/>
                <a:latin typeface="Söhne"/>
              </a:rPr>
              <a:t>Results:</a:t>
            </a:r>
            <a:endParaRPr lang="en-US" sz="1400" b="0" i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Obtained insights into the model's ability to predict vehicle prices.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Evaluated the model's performance through R2 Score and RMSE.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1808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E1AE7-A6BC-D472-CCFF-282BB798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4000"/>
              <a:t>Improvements</a:t>
            </a:r>
          </a:p>
        </p:txBody>
      </p:sp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17221C9F-0B48-30E7-FF0D-EF6DDDA12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27AD-C690-0F1B-AED0-F15600B4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Feature Engineering:</a:t>
            </a:r>
            <a:endParaRPr lang="en-US" sz="20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Explore additional features that could enhance predictive power.</a:t>
            </a:r>
          </a:p>
          <a:p>
            <a:pPr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Advanced Algorithms:</a:t>
            </a:r>
            <a:endParaRPr lang="en-US" sz="20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Experiment with more complex algorithms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Outlier Treatment: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Investigate and address the impact of outliers on model performance.</a:t>
            </a:r>
          </a:p>
          <a:p>
            <a:pPr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Hyperparameter Tuning:</a:t>
            </a:r>
            <a:endParaRPr lang="en-US" sz="20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Optimize hyperparameters for better model performance.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241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506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Machine Learning Predictions of Vehicle Prices</vt:lpstr>
      <vt:lpstr>Objective</vt:lpstr>
      <vt:lpstr>About the Data:</vt:lpstr>
      <vt:lpstr>Data Cleaning/Preprocessing:</vt:lpstr>
      <vt:lpstr>Exploratory Data Analysis (EDA) </vt:lpstr>
      <vt:lpstr>Correlation Analysis and Outlier Detection</vt:lpstr>
      <vt:lpstr>Model training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Predictions of Vehicle Prices</dc:title>
  <dc:creator>Joel Matthew Miller</dc:creator>
  <cp:lastModifiedBy>Joel Matthew Miller</cp:lastModifiedBy>
  <cp:revision>1</cp:revision>
  <dcterms:created xsi:type="dcterms:W3CDTF">2023-12-06T01:41:32Z</dcterms:created>
  <dcterms:modified xsi:type="dcterms:W3CDTF">2023-12-06T02:46:47Z</dcterms:modified>
</cp:coreProperties>
</file>