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Default Extension="jpeg" ContentType="image/jpeg"/>
  <Default Extension="xml" ContentType="application/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notesSlides/notesSlide1.xml" ContentType="application/vnd.openxmlformats-officedocument.presentationml.notesSlide+xml"/>
  <Override PartName="/ppt/theme/theme4.xml" ContentType="application/vnd.openxmlformats-officedocument.theme+xml"/>
  <Override PartName="/ppt/slides/slide5.xml" ContentType="application/vnd.openxmlformats-officedocument.presentationml.slid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handoutMasters/handoutMaster1.xml" ContentType="application/vnd.openxmlformats-officedocument.presentationml.handoutMaster+xml"/>
  <Override PartName="/ppt/slides/slide6.xml" ContentType="application/vnd.openxmlformats-officedocument.presentationml.slide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slideMasters/slideMaster2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firstSlideNum="0" strictFirstAndLastChars="0" saveSubsetFonts="1">
  <p:sldMasterIdLst>
    <p:sldMasterId id="2147483667" r:id="rId1"/>
    <p:sldMasterId id="2147483670" r:id="rId2"/>
  </p:sldMasterIdLst>
  <p:notesMasterIdLst>
    <p:notesMasterId r:id="rId15"/>
  </p:notesMasterIdLst>
  <p:handoutMasterIdLst>
    <p:handoutMasterId r:id="rId16"/>
  </p:handoutMasterIdLst>
  <p:sldIdLst>
    <p:sldId id="543" r:id="rId3"/>
    <p:sldId id="546" r:id="rId4"/>
    <p:sldId id="495" r:id="rId5"/>
    <p:sldId id="489" r:id="rId6"/>
    <p:sldId id="539" r:id="rId7"/>
    <p:sldId id="512" r:id="rId8"/>
    <p:sldId id="523" r:id="rId9"/>
    <p:sldId id="515" r:id="rId10"/>
    <p:sldId id="506" r:id="rId11"/>
    <p:sldId id="517" r:id="rId12"/>
    <p:sldId id="505" r:id="rId13"/>
    <p:sldId id="537" r:id="rId14"/>
  </p:sldIdLst>
  <p:sldSz cx="9902825" cy="6858000"/>
  <p:notesSz cx="6934200" cy="92202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>
          <a:srgbClr val="FF0000"/>
        </p14:laserClr>
      </p:ext>
      <p:ext uri="{2FDB2607-1784-4EEB-B798-7EB5836EED8A}">
        <p14:showMediaCtrls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"/>
      </p:ext>
    </p:extLst>
  </p:showPr>
  <p:clrMru>
    <a:srgbClr val="FC050E"/>
    <a:srgbClr val="016666"/>
    <a:srgbClr val="0B1F65"/>
    <a:srgbClr val="360157"/>
    <a:srgbClr val="7ECCBD"/>
    <a:srgbClr val="0C044F"/>
    <a:srgbClr val="0F4318"/>
    <a:srgbClr val="E8F404"/>
  </p:clrMru>
  <p:extLst>
    <p:ext uri="{E76CE94A-603C-4142-B9EB-6D1370010A27}">
      <p14:discardImageEditData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  <p:ext uri="{D31A062A-798A-4329-ABDD-BBA856620510}">
      <p14:defaultImageDpi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 horzBarState="maximized">
    <p:restoredLeft sz="3373" autoAdjust="0"/>
    <p:restoredTop sz="94660" autoAdjust="0"/>
  </p:normalViewPr>
  <p:slideViewPr>
    <p:cSldViewPr>
      <p:cViewPr varScale="1">
        <p:scale>
          <a:sx n="124" d="100"/>
          <a:sy n="124" d="100"/>
        </p:scale>
        <p:origin x="-608" y="-104"/>
      </p:cViewPr>
      <p:guideLst>
        <p:guide orient="horz" pos="2160"/>
        <p:guide orient="horz" pos="4135"/>
        <p:guide orient="horz" pos="3972"/>
        <p:guide pos="4634"/>
        <p:guide pos="611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200" d="100"/>
          <a:sy n="200" d="100"/>
        </p:scale>
        <p:origin x="192" y="1512"/>
      </p:cViewPr>
      <p:guideLst>
        <p:guide orient="horz" pos="2904"/>
        <p:guide pos="218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6515049" y="9025474"/>
            <a:ext cx="374864" cy="1567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</a:bodyPr>
          <a:lstStyle>
            <a:lvl1pPr algn="r" defTabSz="908256">
              <a:defRPr sz="800"/>
            </a:lvl1pPr>
          </a:lstStyle>
          <a:p>
            <a:fld id="{F2AAD828-2E7D-4426-9D60-A9B5DBDAFC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4052382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82068" y="4382128"/>
            <a:ext cx="5673580" cy="454835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108" tIns="44754" rIns="91108" bIns="447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K&amp;J magnetics (http://www.kjmagnetics.com/neomaginfo.asp), China Rare Earth Magnet Ltd. (http://www.kjmagnetics.com/neomaginfo.asp)</a:t>
            </a:r>
          </a:p>
          <a:p>
            <a:pPr lvl="1"/>
            <a:r>
              <a:rPr lang="en-US" sz="1000" b="0" i="0" u="none" strike="noStrike" baseline="0" dirty="0" smtClean="0">
                <a:solidFill>
                  <a:srgbClr val="000000"/>
                </a:solidFill>
                <a:latin typeface="Times New Roman"/>
              </a:rPr>
              <a:t>“market prices for Neo powders have generally been reflective of </a:t>
            </a:r>
            <a:r>
              <a:rPr lang="en-US" sz="1000" b="0" i="0" u="none" strike="noStrike" baseline="0" dirty="0" err="1" smtClean="0">
                <a:solidFill>
                  <a:srgbClr val="000000"/>
                </a:solidFill>
                <a:latin typeface="Times New Roman"/>
              </a:rPr>
              <a:t>Magnequench's</a:t>
            </a:r>
            <a:r>
              <a:rPr lang="en-US" sz="1000" b="0" i="0" u="none" strike="noStrike" baseline="0" dirty="0" smtClean="0">
                <a:solidFill>
                  <a:srgbClr val="000000"/>
                </a:solidFill>
                <a:latin typeface="Times New Roman"/>
              </a:rPr>
              <a:t> pricing policy. “ – </a:t>
            </a:r>
            <a:r>
              <a:rPr lang="en-US" sz="1000" b="0" i="0" u="none" strike="noStrike" baseline="0" dirty="0" err="1" smtClean="0">
                <a:solidFill>
                  <a:srgbClr val="000000"/>
                </a:solidFill>
                <a:latin typeface="Times New Roman"/>
              </a:rPr>
              <a:t>Magnequench</a:t>
            </a:r>
            <a:r>
              <a:rPr lang="en-US" sz="1000" b="0" i="0" u="none" strike="noStrike" baseline="0" dirty="0" smtClean="0">
                <a:solidFill>
                  <a:srgbClr val="000000"/>
                </a:solidFill>
                <a:latin typeface="Times New Roman"/>
              </a:rPr>
              <a:t> Annual Information for Year Ending Dec. 31 2010.</a:t>
            </a:r>
          </a:p>
          <a:p>
            <a:pPr lvl="0"/>
            <a:r>
              <a:rPr lang="en-US" sz="1000" b="0" i="0" u="none" strike="noStrike" baseline="0" dirty="0" smtClean="0">
                <a:solidFill>
                  <a:srgbClr val="000000"/>
                </a:solidFill>
                <a:latin typeface="Times New Roman"/>
              </a:rPr>
              <a:t>Testimony of </a:t>
            </a:r>
            <a:r>
              <a:rPr lang="en-US" sz="1000" b="0" i="0" u="none" strike="noStrike" baseline="0" dirty="0" err="1" smtClean="0">
                <a:solidFill>
                  <a:srgbClr val="000000"/>
                </a:solidFill>
                <a:latin typeface="Times New Roman"/>
              </a:rPr>
              <a:t>Molycorp</a:t>
            </a:r>
            <a:r>
              <a:rPr lang="en-US" sz="1000" b="0" i="0" u="none" strike="noStrike" baseline="0" dirty="0" smtClean="0">
                <a:solidFill>
                  <a:srgbClr val="000000"/>
                </a:solidFill>
                <a:latin typeface="Times New Roman"/>
              </a:rPr>
              <a:t> CEO Mark Smith before House Foreign Affairs Committee, Sept. 21 2011 http://foreignaffairs.house.gov/112/smi092111.pdf</a:t>
            </a:r>
          </a:p>
          <a:p>
            <a:pPr lvl="1"/>
            <a:endParaRPr lang="en-US" dirty="0" smtClean="0"/>
          </a:p>
        </p:txBody>
      </p:sp>
      <p:sp>
        <p:nvSpPr>
          <p:cNvPr id="205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08013" y="212725"/>
            <a:ext cx="5670550" cy="39290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  <p:sp>
        <p:nvSpPr>
          <p:cNvPr id="2052" name="Rectangle 4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660566" y="9042888"/>
            <a:ext cx="229347" cy="13931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</a:bodyPr>
          <a:lstStyle>
            <a:lvl1pPr algn="r" defTabSz="908256">
              <a:defRPr sz="800"/>
            </a:lvl1pPr>
          </a:lstStyle>
          <a:p>
            <a:fld id="{23D8912E-6425-4DD3-BB4F-64FE1144C38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022098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77800" indent="-177800" algn="l" rtl="0" eaLnBrk="0" fontAlgn="base" hangingPunct="0">
      <a:spcBef>
        <a:spcPct val="100000"/>
      </a:spcBef>
      <a:spcAft>
        <a:spcPct val="0"/>
      </a:spcAft>
      <a:buFont typeface="Webdings" pitchFamily="18" charset="2"/>
      <a:buChar char="4"/>
      <a:defRPr sz="1000" kern="1200" baseline="0">
        <a:solidFill>
          <a:schemeClr val="tx1"/>
        </a:solidFill>
        <a:latin typeface="Arial" charset="0"/>
        <a:ea typeface="+mn-ea"/>
        <a:cs typeface="+mn-cs"/>
      </a:defRPr>
    </a:lvl1pPr>
    <a:lvl2pPr marL="342900" indent="-163513" algn="l" rtl="0" eaLnBrk="0" fontAlgn="base" hangingPunct="0">
      <a:lnSpc>
        <a:spcPct val="85000"/>
      </a:lnSpc>
      <a:spcBef>
        <a:spcPct val="45000"/>
      </a:spcBef>
      <a:spcAft>
        <a:spcPct val="0"/>
      </a:spcAft>
      <a:buChar char="–"/>
      <a:defRPr lang="en-US" sz="1000" b="0" i="0" u="none" strike="noStrike" kern="1200" baseline="0" smtClean="0">
        <a:solidFill>
          <a:schemeClr val="tx1"/>
        </a:solidFill>
        <a:latin typeface="Arial" charset="0"/>
        <a:ea typeface="+mn-ea"/>
        <a:cs typeface="+mn-cs"/>
      </a:defRPr>
    </a:lvl2pPr>
    <a:lvl3pPr marL="520700" indent="-176213" algn="l" rtl="0" eaLnBrk="0" fontAlgn="base" hangingPunct="0">
      <a:lnSpc>
        <a:spcPct val="85000"/>
      </a:lnSpc>
      <a:spcBef>
        <a:spcPct val="45000"/>
      </a:spcBef>
      <a:spcAft>
        <a:spcPct val="0"/>
      </a:spcAft>
      <a:buFont typeface="Webdings" pitchFamily="18" charset="2"/>
      <a:defRPr sz="1000" kern="1200">
        <a:solidFill>
          <a:schemeClr val="tx1"/>
        </a:solidFill>
        <a:latin typeface="Arial" charset="0"/>
        <a:ea typeface="+mn-ea"/>
        <a:cs typeface="+mn-cs"/>
      </a:defRPr>
    </a:lvl3pPr>
    <a:lvl4pPr marL="685800" indent="-163513" algn="l" rtl="0" eaLnBrk="0" fontAlgn="base" hangingPunct="0">
      <a:lnSpc>
        <a:spcPct val="85000"/>
      </a:lnSpc>
      <a:spcBef>
        <a:spcPct val="45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4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EF670D-1A4A-4773-A625-025861A4CDB2}" type="slidenum">
              <a:rPr lang="en-US" smtClean="0">
                <a:solidFill>
                  <a:prstClr val="black"/>
                </a:solidFill>
              </a:rPr>
              <a:pPr/>
              <a:t>0</a:t>
            </a:fld>
            <a:endParaRPr lang="en-US" dirty="0" smtClean="0">
              <a:solidFill>
                <a:prstClr val="black"/>
              </a:solidFill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11188" y="214313"/>
            <a:ext cx="5668962" cy="3927475"/>
          </a:xfrm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073" y="4381178"/>
            <a:ext cx="5675724" cy="4550106"/>
          </a:xfrm>
          <a:ln/>
        </p:spPr>
        <p:txBody>
          <a:bodyPr/>
          <a:lstStyle/>
          <a:p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7"/>
          <p:cNvSpPr txBox="1">
            <a:spLocks noChangeArrowheads="1"/>
          </p:cNvSpPr>
          <p:nvPr userDrawn="1"/>
        </p:nvSpPr>
        <p:spPr bwMode="gray">
          <a:xfrm>
            <a:off x="4832123" y="6651625"/>
            <a:ext cx="187552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r">
              <a:defRPr/>
            </a:pPr>
            <a:fld id="{A2596957-8D52-4633-A03D-D6A872C9B06C}" type="slidenum">
              <a:rPr lang="en-US" b="1">
                <a:solidFill>
                  <a:srgbClr val="000000"/>
                </a:solidFill>
              </a:rPr>
              <a:pPr algn="r">
                <a:defRPr/>
              </a:pPr>
              <a:t>‹#›</a:t>
            </a:fld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514056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600200" y="2743200"/>
            <a:ext cx="6705600" cy="3429000"/>
          </a:xfrm>
        </p:spPr>
        <p:txBody>
          <a:bodyPr/>
          <a:lstStyle>
            <a:lvl1pPr>
              <a:defRPr/>
            </a:lvl1pPr>
            <a:lvl2pPr marL="452438" lvl="1" indent="-215900">
              <a:defRPr/>
            </a:lvl2pPr>
          </a:lstStyle>
          <a:p>
            <a:r>
              <a:rPr lang="en-US"/>
              <a:t>Click to edit Master subtitle style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14058" name="Rectangle 10"/>
          <p:cNvSpPr>
            <a:spLocks noGrp="1" noChangeArrowheads="1"/>
          </p:cNvSpPr>
          <p:nvPr>
            <p:ph type="ctrTitle"/>
          </p:nvPr>
        </p:nvSpPr>
        <p:spPr>
          <a:xfrm>
            <a:off x="1600200" y="1219200"/>
            <a:ext cx="6705600" cy="1143000"/>
          </a:xfrm>
        </p:spPr>
        <p:txBody>
          <a:bodyPr tIns="45720" bIns="45720" anchor="b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451000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4" descr="ARPA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50726" y="404814"/>
            <a:ext cx="2143893" cy="44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5" descr="New_DOE_Logo_Color_800x20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485574" y="368301"/>
            <a:ext cx="2018388" cy="46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5"/>
          <p:cNvCxnSpPr/>
          <p:nvPr/>
        </p:nvCxnSpPr>
        <p:spPr>
          <a:xfrm>
            <a:off x="233817" y="1089025"/>
            <a:ext cx="9397368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12"/>
          <p:cNvSpPr/>
          <p:nvPr/>
        </p:nvSpPr>
        <p:spPr bwMode="invGray">
          <a:xfrm>
            <a:off x="116909" y="6524625"/>
            <a:ext cx="9655254" cy="217488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08000">
                  <a:shade val="30000"/>
                  <a:satMod val="115000"/>
                </a:srgbClr>
              </a:gs>
              <a:gs pos="50000">
                <a:srgbClr val="008000">
                  <a:shade val="67500"/>
                  <a:satMod val="115000"/>
                </a:srgbClr>
              </a:gs>
              <a:gs pos="100000">
                <a:srgbClr val="0080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742712" y="2130426"/>
            <a:ext cx="8417401" cy="1470025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1485424" y="4160676"/>
            <a:ext cx="6931978" cy="110452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1" name="Content Placeholder 16"/>
          <p:cNvSpPr>
            <a:spLocks noGrp="1"/>
          </p:cNvSpPr>
          <p:nvPr>
            <p:ph sz="quarter" idx="10"/>
          </p:nvPr>
        </p:nvSpPr>
        <p:spPr>
          <a:xfrm>
            <a:off x="1870534" y="5445596"/>
            <a:ext cx="6278666" cy="647700"/>
          </a:xfrm>
          <a:prstGeom prst="rect">
            <a:avLst/>
          </a:prstGeom>
        </p:spPr>
        <p:txBody>
          <a:bodyPr/>
          <a:lstStyle>
            <a:lvl1pPr algn="ctr">
              <a:buNone/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7709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4" descr="ARPA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50726" y="404814"/>
            <a:ext cx="2143893" cy="44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5" descr="New_DOE_Logo_Color_800x20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485574" y="368301"/>
            <a:ext cx="2018388" cy="46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5"/>
          <p:cNvCxnSpPr/>
          <p:nvPr/>
        </p:nvCxnSpPr>
        <p:spPr>
          <a:xfrm>
            <a:off x="233817" y="1089025"/>
            <a:ext cx="9397368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12"/>
          <p:cNvSpPr/>
          <p:nvPr/>
        </p:nvSpPr>
        <p:spPr bwMode="invGray">
          <a:xfrm>
            <a:off x="116909" y="6524625"/>
            <a:ext cx="9655254" cy="217488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08000">
                  <a:shade val="30000"/>
                  <a:satMod val="115000"/>
                </a:srgbClr>
              </a:gs>
              <a:gs pos="50000">
                <a:srgbClr val="008000">
                  <a:shade val="67500"/>
                  <a:satMod val="115000"/>
                </a:srgbClr>
              </a:gs>
              <a:gs pos="100000">
                <a:srgbClr val="0080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742712" y="2130426"/>
            <a:ext cx="8417401" cy="1470025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1485424" y="4160676"/>
            <a:ext cx="6931978" cy="110452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1" name="Content Placeholder 16"/>
          <p:cNvSpPr>
            <a:spLocks noGrp="1"/>
          </p:cNvSpPr>
          <p:nvPr>
            <p:ph sz="quarter" idx="10"/>
          </p:nvPr>
        </p:nvSpPr>
        <p:spPr>
          <a:xfrm>
            <a:off x="1870534" y="5445596"/>
            <a:ext cx="6278666" cy="647700"/>
          </a:xfrm>
          <a:prstGeom prst="rect">
            <a:avLst/>
          </a:prstGeom>
        </p:spPr>
        <p:txBody>
          <a:bodyPr/>
          <a:lstStyle>
            <a:lvl1pPr algn="ctr">
              <a:buNone/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313641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4" descr="ARPA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50726" y="404814"/>
            <a:ext cx="2143893" cy="44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5" descr="New_DOE_Logo_Color_800x20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485574" y="368301"/>
            <a:ext cx="2018388" cy="46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5"/>
          <p:cNvCxnSpPr/>
          <p:nvPr/>
        </p:nvCxnSpPr>
        <p:spPr>
          <a:xfrm>
            <a:off x="233817" y="1089025"/>
            <a:ext cx="9397368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12"/>
          <p:cNvSpPr/>
          <p:nvPr/>
        </p:nvSpPr>
        <p:spPr bwMode="invGray">
          <a:xfrm>
            <a:off x="116909" y="6524625"/>
            <a:ext cx="9655254" cy="217488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08000">
                  <a:shade val="30000"/>
                  <a:satMod val="115000"/>
                </a:srgbClr>
              </a:gs>
              <a:gs pos="50000">
                <a:srgbClr val="008000">
                  <a:shade val="67500"/>
                  <a:satMod val="115000"/>
                </a:srgbClr>
              </a:gs>
              <a:gs pos="100000">
                <a:srgbClr val="0080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742712" y="2130426"/>
            <a:ext cx="8417401" cy="1470025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1485424" y="4160676"/>
            <a:ext cx="6931978" cy="110452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1" name="Content Placeholder 16"/>
          <p:cNvSpPr>
            <a:spLocks noGrp="1"/>
          </p:cNvSpPr>
          <p:nvPr>
            <p:ph sz="quarter" idx="10"/>
          </p:nvPr>
        </p:nvSpPr>
        <p:spPr>
          <a:xfrm>
            <a:off x="1870534" y="5445596"/>
            <a:ext cx="6278666" cy="647700"/>
          </a:xfrm>
          <a:prstGeom prst="rect">
            <a:avLst/>
          </a:prstGeom>
        </p:spPr>
        <p:txBody>
          <a:bodyPr/>
          <a:lstStyle>
            <a:lvl1pPr algn="ctr">
              <a:buNone/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740941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24000"/>
            <a:ext cx="87630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3077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81000"/>
            <a:ext cx="898525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pic>
        <p:nvPicPr>
          <p:cNvPr id="5" name="Picture 5" descr="arpa-e logo.JPG"/>
          <p:cNvPicPr>
            <a:picLocks noChangeAspect="1"/>
          </p:cNvPicPr>
          <p:nvPr userDrawn="1"/>
        </p:nvPicPr>
        <p:blipFill rotWithShape="1">
          <a:blip r:embed="rId6" cstate="print"/>
          <a:srcRect b="15625"/>
          <a:stretch/>
        </p:blipFill>
        <p:spPr bwMode="auto">
          <a:xfrm>
            <a:off x="303212" y="6472255"/>
            <a:ext cx="1260140" cy="385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77"/>
          <p:cNvSpPr txBox="1">
            <a:spLocks noChangeArrowheads="1"/>
          </p:cNvSpPr>
          <p:nvPr userDrawn="1"/>
        </p:nvSpPr>
        <p:spPr bwMode="gray">
          <a:xfrm>
            <a:off x="4832123" y="6651625"/>
            <a:ext cx="187552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r">
              <a:defRPr/>
            </a:pPr>
            <a:fld id="{A2596957-8D52-4633-A03D-D6A872C9B06C}" type="slidenum">
              <a:rPr lang="en-US" b="0">
                <a:solidFill>
                  <a:srgbClr val="000000"/>
                </a:solidFill>
              </a:rPr>
              <a:pPr algn="r">
                <a:defRPr/>
              </a:pPr>
              <a:t>‹#›</a:t>
            </a:fld>
            <a:endParaRPr lang="en-US" b="0" dirty="0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2" r:id="rId3"/>
    <p:sldLayoutId id="2147483673" r:id="rId4"/>
  </p:sldLayoutIdLst>
  <p:hf sldNum="0" hd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rgbClr val="0B1F65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rgbClr val="0B1F65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rgbClr val="0B1F65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rgbClr val="0B1F65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rgbClr val="0B1F65"/>
          </a:solidFill>
          <a:latin typeface="Arial" charset="0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9pPr>
    </p:titleStyle>
    <p:bodyStyle>
      <a:lvl1pPr marL="234950" indent="-234950" algn="l" rtl="0" eaLnBrk="0" fontAlgn="base" hangingPunct="0">
        <a:spcBef>
          <a:spcPct val="100000"/>
        </a:spcBef>
        <a:spcAft>
          <a:spcPct val="0"/>
        </a:spcAft>
        <a:buClr>
          <a:srgbClr val="ABE0DB"/>
        </a:buClr>
        <a:buSzPct val="90000"/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0663" algn="l" rtl="0" eaLnBrk="0" fontAlgn="base" hangingPunct="0">
        <a:lnSpc>
          <a:spcPct val="90000"/>
        </a:lnSpc>
        <a:spcBef>
          <a:spcPct val="40000"/>
        </a:spcBef>
        <a:spcAft>
          <a:spcPct val="0"/>
        </a:spcAft>
        <a:buClr>
          <a:srgbClr val="ABE0DB"/>
        </a:buClr>
        <a:buFont typeface="Webdings" pitchFamily="18" charset="2"/>
        <a:buChar char="4"/>
        <a:defRPr sz="1600">
          <a:solidFill>
            <a:schemeClr val="tx1"/>
          </a:solidFill>
          <a:latin typeface="+mn-lt"/>
        </a:defRPr>
      </a:lvl2pPr>
      <a:lvl3pPr marL="2278063" indent="11113" algn="l" rtl="0" eaLnBrk="0" fontAlgn="base" hangingPunct="0">
        <a:lnSpc>
          <a:spcPct val="90000"/>
        </a:lnSpc>
        <a:spcBef>
          <a:spcPct val="40000"/>
        </a:spcBef>
        <a:spcAft>
          <a:spcPct val="0"/>
        </a:spcAft>
        <a:buClr>
          <a:srgbClr val="0B1F65"/>
        </a:buClr>
        <a:buFont typeface="Webdings" pitchFamily="18" charset="2"/>
        <a:defRPr sz="1600">
          <a:solidFill>
            <a:schemeClr val="tx1"/>
          </a:solidFill>
          <a:latin typeface="+mn-lt"/>
        </a:defRPr>
      </a:lvl3pPr>
      <a:lvl4pPr marL="2403475" indent="-1031875" algn="l" rtl="0" eaLnBrk="0" fontAlgn="base" hangingPunct="0">
        <a:lnSpc>
          <a:spcPct val="90000"/>
        </a:lnSpc>
        <a:spcBef>
          <a:spcPct val="40000"/>
        </a:spcBef>
        <a:spcAft>
          <a:spcPct val="0"/>
        </a:spcAft>
        <a:buClr>
          <a:srgbClr val="0B1F65"/>
        </a:buClr>
        <a:defRPr sz="1600">
          <a:solidFill>
            <a:schemeClr val="tx1"/>
          </a:solidFill>
          <a:latin typeface="+mn-lt"/>
        </a:defRPr>
      </a:lvl4pPr>
      <a:lvl5pPr marL="2517775" indent="-688975" algn="l" rtl="0" eaLnBrk="0" fontAlgn="base" hangingPunct="0">
        <a:lnSpc>
          <a:spcPct val="90000"/>
        </a:lnSpc>
        <a:spcBef>
          <a:spcPct val="0"/>
        </a:spcBef>
        <a:spcAft>
          <a:spcPct val="40000"/>
        </a:spcAft>
        <a:buClr>
          <a:schemeClr val="tx1"/>
        </a:buClr>
        <a:buSzPct val="40000"/>
        <a:buFont typeface="Arial" pitchFamily="34" charset="0"/>
        <a:defRPr sz="1600">
          <a:solidFill>
            <a:schemeClr val="tx1"/>
          </a:solidFill>
          <a:latin typeface="+mn-lt"/>
        </a:defRPr>
      </a:lvl5pPr>
      <a:lvl6pPr marL="2974975" algn="l" rtl="0" eaLnBrk="0" fontAlgn="base" hangingPunct="0">
        <a:lnSpc>
          <a:spcPct val="90000"/>
        </a:lnSpc>
        <a:spcBef>
          <a:spcPct val="0"/>
        </a:spcBef>
        <a:spcAft>
          <a:spcPct val="40000"/>
        </a:spcAft>
        <a:buClr>
          <a:schemeClr val="tx1"/>
        </a:buClr>
        <a:buSzPct val="40000"/>
        <a:buFont typeface="Arial" charset="0"/>
        <a:defRPr sz="1600">
          <a:solidFill>
            <a:schemeClr val="tx1"/>
          </a:solidFill>
          <a:latin typeface="+mn-lt"/>
        </a:defRPr>
      </a:lvl6pPr>
      <a:lvl7pPr marL="3432175" algn="l" rtl="0" eaLnBrk="0" fontAlgn="base" hangingPunct="0">
        <a:lnSpc>
          <a:spcPct val="90000"/>
        </a:lnSpc>
        <a:spcBef>
          <a:spcPct val="0"/>
        </a:spcBef>
        <a:spcAft>
          <a:spcPct val="40000"/>
        </a:spcAft>
        <a:buClr>
          <a:schemeClr val="tx1"/>
        </a:buClr>
        <a:buSzPct val="40000"/>
        <a:buFont typeface="Arial" charset="0"/>
        <a:defRPr sz="1600">
          <a:solidFill>
            <a:schemeClr val="tx1"/>
          </a:solidFill>
          <a:latin typeface="+mn-lt"/>
        </a:defRPr>
      </a:lvl7pPr>
      <a:lvl8pPr marL="3889375" algn="l" rtl="0" eaLnBrk="0" fontAlgn="base" hangingPunct="0">
        <a:lnSpc>
          <a:spcPct val="90000"/>
        </a:lnSpc>
        <a:spcBef>
          <a:spcPct val="0"/>
        </a:spcBef>
        <a:spcAft>
          <a:spcPct val="40000"/>
        </a:spcAft>
        <a:buClr>
          <a:schemeClr val="tx1"/>
        </a:buClr>
        <a:buSzPct val="40000"/>
        <a:buFont typeface="Arial" charset="0"/>
        <a:defRPr sz="1600">
          <a:solidFill>
            <a:schemeClr val="tx1"/>
          </a:solidFill>
          <a:latin typeface="+mn-lt"/>
        </a:defRPr>
      </a:lvl8pPr>
      <a:lvl9pPr marL="4346575" algn="l" rtl="0" eaLnBrk="0" fontAlgn="base" hangingPunct="0">
        <a:lnSpc>
          <a:spcPct val="90000"/>
        </a:lnSpc>
        <a:spcBef>
          <a:spcPct val="0"/>
        </a:spcBef>
        <a:spcAft>
          <a:spcPct val="40000"/>
        </a:spcAft>
        <a:buClr>
          <a:schemeClr val="tx1"/>
        </a:buClr>
        <a:buSzPct val="40000"/>
        <a:buFont typeface="Arial" charset="0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77367" y="73025"/>
            <a:ext cx="9748093" cy="1619250"/>
          </a:xfrm>
          <a:prstGeom prst="rect">
            <a:avLst/>
          </a:prstGeom>
          <a:gradFill>
            <a:gsLst>
              <a:gs pos="0">
                <a:srgbClr val="AFD6A6"/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8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131020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emyinc.com/index.asp" TargetMode="External"/><Relationship Id="rId4" Type="http://schemas.openxmlformats.org/officeDocument/2006/relationships/image" Target="../media/image5.jpe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hyperlink" Target="http://www.remyinc.com/index.asp" TargetMode="External"/><Relationship Id="rId5" Type="http://schemas.openxmlformats.org/officeDocument/2006/relationships/image" Target="../media/image5.jpeg"/><Relationship Id="rId6" Type="http://schemas.openxmlformats.org/officeDocument/2006/relationships/image" Target="../media/image9.jpeg"/><Relationship Id="rId7" Type="http://schemas.openxmlformats.org/officeDocument/2006/relationships/image" Target="../media/image10.jpeg"/><Relationship Id="rId8" Type="http://schemas.openxmlformats.org/officeDocument/2006/relationships/image" Target="../media/image11.jpeg"/><Relationship Id="rId9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e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7"/>
          <p:cNvSpPr>
            <a:spLocks noChangeArrowheads="1"/>
          </p:cNvSpPr>
          <p:nvPr/>
        </p:nvSpPr>
        <p:spPr bwMode="gray">
          <a:xfrm>
            <a:off x="684213" y="1244600"/>
            <a:ext cx="457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b"/>
          <a:lstStyle/>
          <a:p>
            <a:r>
              <a:rPr lang="en-GB" sz="1800" b="1" dirty="0">
                <a:solidFill>
                  <a:srgbClr val="FFFFFF"/>
                </a:solidFill>
                <a:latin typeface="Arial" pitchFamily="34" charset="0"/>
              </a:rPr>
              <a:t>Helping Clients Succeed </a:t>
            </a:r>
            <a:endParaRPr lang="en-US" sz="1800" b="1" dirty="0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ARPA-E Technology to Market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 smtClean="0">
                <a:solidFill>
                  <a:srgbClr val="000000"/>
                </a:solidFill>
              </a:rPr>
              <a:t>REACT – EV Drivetrain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January 2012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605953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Thus, non-REE components are likely to be secondary to an overall emphasis on step-change enhancements to motors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97113" y="1143000"/>
            <a:ext cx="15353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Performance measure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1803853" y="1281499"/>
            <a:ext cx="36229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Overview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5713413" y="1170801"/>
            <a:ext cx="2590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State of existing technology</a:t>
            </a:r>
            <a:endParaRPr lang="en-US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5865812" y="1486410"/>
            <a:ext cx="10670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b="1" i="1" dirty="0" smtClean="0"/>
              <a:t>Perm. Mag.</a:t>
            </a:r>
            <a:endParaRPr lang="en-US" b="1" i="1" dirty="0"/>
          </a:p>
        </p:txBody>
      </p:sp>
      <p:sp>
        <p:nvSpPr>
          <p:cNvPr id="27" name="TextBox 26"/>
          <p:cNvSpPr txBox="1"/>
          <p:nvPr/>
        </p:nvSpPr>
        <p:spPr>
          <a:xfrm>
            <a:off x="7085012" y="1462314"/>
            <a:ext cx="1219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b="1" i="1" dirty="0" smtClean="0"/>
              <a:t>Induction</a:t>
            </a:r>
            <a:endParaRPr lang="en-US" b="1" i="1" dirty="0"/>
          </a:p>
        </p:txBody>
      </p:sp>
      <p:sp>
        <p:nvSpPr>
          <p:cNvPr id="25" name="Pentagon 24"/>
          <p:cNvSpPr/>
          <p:nvPr/>
        </p:nvSpPr>
        <p:spPr bwMode="auto">
          <a:xfrm>
            <a:off x="303105" y="1763409"/>
            <a:ext cx="1729348" cy="994305"/>
          </a:xfrm>
          <a:prstGeom prst="homePlate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anchor="ctr"/>
          <a:lstStyle/>
          <a:p>
            <a:pPr>
              <a:spcBef>
                <a:spcPts val="600"/>
              </a:spcBef>
              <a:buClr>
                <a:srgbClr val="0B1F65"/>
              </a:buClr>
            </a:pPr>
            <a:r>
              <a:rPr lang="en-US" b="1" dirty="0" smtClean="0"/>
              <a:t>Torque and Power</a:t>
            </a:r>
            <a:endParaRPr lang="en-US" b="1" dirty="0"/>
          </a:p>
        </p:txBody>
      </p:sp>
      <p:sp>
        <p:nvSpPr>
          <p:cNvPr id="32" name="Pentagon 31"/>
          <p:cNvSpPr/>
          <p:nvPr/>
        </p:nvSpPr>
        <p:spPr bwMode="auto">
          <a:xfrm>
            <a:off x="303105" y="2825451"/>
            <a:ext cx="1729348" cy="1008742"/>
          </a:xfrm>
          <a:prstGeom prst="homePlate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anchor="ctr"/>
          <a:lstStyle/>
          <a:p>
            <a:pPr>
              <a:spcBef>
                <a:spcPts val="600"/>
              </a:spcBef>
              <a:buClr>
                <a:srgbClr val="0B1F65"/>
              </a:buClr>
            </a:pPr>
            <a:r>
              <a:rPr lang="en-US" b="1" dirty="0" smtClean="0"/>
              <a:t>Weight / Size</a:t>
            </a:r>
            <a:endParaRPr lang="en-US" b="1" dirty="0"/>
          </a:p>
        </p:txBody>
      </p:sp>
      <p:sp>
        <p:nvSpPr>
          <p:cNvPr id="33" name="Pentagon 32"/>
          <p:cNvSpPr/>
          <p:nvPr/>
        </p:nvSpPr>
        <p:spPr bwMode="auto">
          <a:xfrm>
            <a:off x="303105" y="3918859"/>
            <a:ext cx="1729348" cy="1005114"/>
          </a:xfrm>
          <a:prstGeom prst="homePlate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anchor="ctr"/>
          <a:lstStyle/>
          <a:p>
            <a:pPr>
              <a:spcBef>
                <a:spcPts val="600"/>
              </a:spcBef>
              <a:buClr>
                <a:srgbClr val="0B1F65"/>
              </a:buClr>
            </a:pPr>
            <a:r>
              <a:rPr lang="en-US" b="1" dirty="0" smtClean="0"/>
              <a:t>REE content</a:t>
            </a:r>
            <a:endParaRPr lang="en-US" b="1" dirty="0"/>
          </a:p>
        </p:txBody>
      </p:sp>
      <p:sp>
        <p:nvSpPr>
          <p:cNvPr id="34" name="Rectangle 8"/>
          <p:cNvSpPr>
            <a:spLocks noChangeArrowheads="1"/>
          </p:cNvSpPr>
          <p:nvPr/>
        </p:nvSpPr>
        <p:spPr bwMode="auto">
          <a:xfrm>
            <a:off x="1979612" y="1752600"/>
            <a:ext cx="3623009" cy="10051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lIns="91440" tIns="91440" rIns="91440" bIns="91440" anchor="t"/>
          <a:lstStyle/>
          <a:p>
            <a:pPr marL="171450" indent="-171450" algn="l">
              <a:spcBef>
                <a:spcPts val="600"/>
              </a:spcBef>
              <a:buClr>
                <a:srgbClr val="0B1F65"/>
              </a:buClr>
              <a:buFont typeface="Wingdings" pitchFamily="2" charset="2"/>
              <a:buChar char="§"/>
            </a:pPr>
            <a:r>
              <a:rPr lang="en-US" dirty="0" smtClean="0"/>
              <a:t>Torque is a measure of the motor’s ability to do work, measured in Newton-meters (Nm)</a:t>
            </a:r>
          </a:p>
          <a:p>
            <a:pPr marL="171450" indent="-171450" algn="l">
              <a:spcBef>
                <a:spcPts val="600"/>
              </a:spcBef>
              <a:buClr>
                <a:srgbClr val="0B1F65"/>
              </a:buClr>
              <a:buFont typeface="Wingdings" pitchFamily="2" charset="2"/>
              <a:buChar char="§"/>
            </a:pPr>
            <a:r>
              <a:rPr lang="en-US" dirty="0" smtClean="0"/>
              <a:t>Power is the motor’s rate of doing work, measured in horsepower or kW</a:t>
            </a:r>
          </a:p>
        </p:txBody>
      </p:sp>
      <p:sp>
        <p:nvSpPr>
          <p:cNvPr id="35" name="Rectangle 8"/>
          <p:cNvSpPr>
            <a:spLocks noChangeArrowheads="1"/>
          </p:cNvSpPr>
          <p:nvPr/>
        </p:nvSpPr>
        <p:spPr bwMode="auto">
          <a:xfrm>
            <a:off x="5713412" y="1763409"/>
            <a:ext cx="1260806" cy="99430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lIns="91440" tIns="91440" rIns="91440" bIns="91440" anchor="t"/>
          <a:lstStyle/>
          <a:p>
            <a:pPr marL="171450" indent="-171450" algn="l">
              <a:spcBef>
                <a:spcPts val="600"/>
              </a:spcBef>
              <a:buClr>
                <a:srgbClr val="0B1F65"/>
              </a:buClr>
              <a:buFont typeface="Wingdings" pitchFamily="2" charset="2"/>
              <a:buChar char="§"/>
            </a:pPr>
            <a:r>
              <a:rPr lang="en-US" dirty="0" smtClean="0"/>
              <a:t>30-100 kW</a:t>
            </a:r>
          </a:p>
          <a:p>
            <a:pPr marL="171450" indent="-171450" algn="l">
              <a:spcBef>
                <a:spcPts val="600"/>
              </a:spcBef>
              <a:buClr>
                <a:srgbClr val="0B1F65"/>
              </a:buClr>
              <a:buFont typeface="Wingdings" pitchFamily="2" charset="2"/>
              <a:buChar char="§"/>
            </a:pPr>
            <a:r>
              <a:rPr lang="en-US" dirty="0" smtClean="0"/>
              <a:t>150-370 </a:t>
            </a:r>
            <a:r>
              <a:rPr lang="en-US" dirty="0"/>
              <a:t>Nm</a:t>
            </a:r>
          </a:p>
          <a:p>
            <a:pPr marL="171450" indent="-171450" algn="l">
              <a:spcBef>
                <a:spcPts val="600"/>
              </a:spcBef>
              <a:buClr>
                <a:srgbClr val="0B1F65"/>
              </a:buClr>
              <a:buFont typeface="Wingdings" pitchFamily="2" charset="2"/>
              <a:buChar char="§"/>
            </a:pPr>
            <a:r>
              <a:rPr lang="en-US" dirty="0"/>
              <a:t>27 - 136 </a:t>
            </a:r>
            <a:r>
              <a:rPr lang="en-US" dirty="0" err="1" smtClean="0"/>
              <a:t>hp</a:t>
            </a:r>
            <a:endParaRPr lang="en-US" dirty="0"/>
          </a:p>
        </p:txBody>
      </p:sp>
      <p:sp>
        <p:nvSpPr>
          <p:cNvPr id="36" name="Rectangle 8"/>
          <p:cNvSpPr>
            <a:spLocks noChangeArrowheads="1"/>
          </p:cNvSpPr>
          <p:nvPr/>
        </p:nvSpPr>
        <p:spPr bwMode="auto">
          <a:xfrm>
            <a:off x="5713412" y="2825450"/>
            <a:ext cx="1260806" cy="100511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lIns="91440" tIns="91440" rIns="91440" bIns="91440" anchor="t"/>
          <a:lstStyle/>
          <a:p>
            <a:pPr marL="171450" indent="-171450" algn="l">
              <a:spcBef>
                <a:spcPts val="0"/>
              </a:spcBef>
              <a:buClr>
                <a:srgbClr val="0B1F65"/>
              </a:buClr>
              <a:buFont typeface="Wingdings" pitchFamily="2" charset="2"/>
              <a:buChar char="§"/>
            </a:pPr>
            <a:r>
              <a:rPr lang="en-US" dirty="0" smtClean="0"/>
              <a:t>100 – 130 lbs</a:t>
            </a:r>
            <a:endParaRPr lang="en-US" dirty="0"/>
          </a:p>
        </p:txBody>
      </p:sp>
      <p:sp>
        <p:nvSpPr>
          <p:cNvPr id="37" name="Rectangle 8"/>
          <p:cNvSpPr>
            <a:spLocks noChangeArrowheads="1"/>
          </p:cNvSpPr>
          <p:nvPr/>
        </p:nvSpPr>
        <p:spPr bwMode="auto">
          <a:xfrm>
            <a:off x="5713412" y="3920063"/>
            <a:ext cx="1260806" cy="1003909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lIns="91440" tIns="91440" rIns="91440" bIns="91440" anchor="t"/>
          <a:lstStyle/>
          <a:p>
            <a:pPr marL="171450" indent="-171450" algn="l">
              <a:spcBef>
                <a:spcPts val="600"/>
              </a:spcBef>
              <a:buClr>
                <a:srgbClr val="0B1F65"/>
              </a:buClr>
              <a:buFont typeface="Wingdings" pitchFamily="2" charset="2"/>
              <a:buChar char="§"/>
            </a:pPr>
            <a:r>
              <a:rPr lang="en-US" dirty="0" err="1"/>
              <a:t>Dy</a:t>
            </a:r>
            <a:r>
              <a:rPr lang="en-US" dirty="0"/>
              <a:t> – 5-6</a:t>
            </a:r>
            <a:r>
              <a:rPr lang="en-US" dirty="0" smtClean="0"/>
              <a:t>% of mag. weight</a:t>
            </a:r>
            <a:endParaRPr lang="en-US" dirty="0"/>
          </a:p>
          <a:p>
            <a:pPr marL="171450" indent="-171450" algn="l">
              <a:spcBef>
                <a:spcPts val="600"/>
              </a:spcBef>
              <a:buClr>
                <a:srgbClr val="0B1F65"/>
              </a:buClr>
              <a:buFont typeface="Wingdings" pitchFamily="2" charset="2"/>
              <a:buChar char="§"/>
            </a:pPr>
            <a:r>
              <a:rPr lang="en-US" dirty="0"/>
              <a:t>ND – 31</a:t>
            </a:r>
            <a:r>
              <a:rPr lang="en-US" dirty="0" smtClean="0"/>
              <a:t>%</a:t>
            </a:r>
            <a:r>
              <a:rPr lang="en-US" dirty="0"/>
              <a:t> of </a:t>
            </a:r>
            <a:r>
              <a:rPr lang="en-US" dirty="0" err="1" smtClean="0"/>
              <a:t>mag.weight</a:t>
            </a:r>
            <a:endParaRPr lang="en-US" dirty="0"/>
          </a:p>
        </p:txBody>
      </p:sp>
      <p:sp>
        <p:nvSpPr>
          <p:cNvPr id="38" name="Rectangle 8"/>
          <p:cNvSpPr>
            <a:spLocks noChangeArrowheads="1"/>
          </p:cNvSpPr>
          <p:nvPr/>
        </p:nvSpPr>
        <p:spPr bwMode="auto">
          <a:xfrm>
            <a:off x="1979612" y="2825450"/>
            <a:ext cx="3623009" cy="10051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lIns="91440" tIns="91440" rIns="91440" bIns="91440" anchor="t"/>
          <a:lstStyle/>
          <a:p>
            <a:pPr marL="171450" indent="-171450" algn="l">
              <a:spcBef>
                <a:spcPts val="600"/>
              </a:spcBef>
              <a:buClr>
                <a:srgbClr val="0B1F65"/>
              </a:buClr>
              <a:buFont typeface="Wingdings" pitchFamily="2" charset="2"/>
              <a:buChar char="§"/>
            </a:pPr>
            <a:r>
              <a:rPr lang="en-US" dirty="0" smtClean="0"/>
              <a:t>Motor size is an issue due to tight engine compartments and cooling requirements</a:t>
            </a:r>
          </a:p>
          <a:p>
            <a:pPr marL="171450" indent="-171450" algn="l">
              <a:spcBef>
                <a:spcPts val="600"/>
              </a:spcBef>
              <a:buClr>
                <a:srgbClr val="0B1F65"/>
              </a:buClr>
              <a:buFont typeface="Wingdings" pitchFamily="2" charset="2"/>
              <a:buChar char="§"/>
            </a:pPr>
            <a:r>
              <a:rPr lang="en-US" dirty="0" smtClean="0"/>
              <a:t>Hybrids are most constrained due to gas engines and generators</a:t>
            </a:r>
          </a:p>
        </p:txBody>
      </p:sp>
      <p:sp>
        <p:nvSpPr>
          <p:cNvPr id="39" name="Rectangle 8"/>
          <p:cNvSpPr>
            <a:spLocks noChangeArrowheads="1"/>
          </p:cNvSpPr>
          <p:nvPr/>
        </p:nvSpPr>
        <p:spPr bwMode="auto">
          <a:xfrm>
            <a:off x="1979612" y="3918858"/>
            <a:ext cx="3623009" cy="10051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lIns="91440" tIns="91440" rIns="91440" bIns="91440" anchor="t"/>
          <a:lstStyle/>
          <a:p>
            <a:pPr marL="171450" indent="-171450" algn="l">
              <a:spcBef>
                <a:spcPts val="600"/>
              </a:spcBef>
              <a:buClr>
                <a:srgbClr val="0B1F65"/>
              </a:buClr>
              <a:buFont typeface="Wingdings" pitchFamily="2" charset="2"/>
              <a:buChar char="§"/>
            </a:pPr>
            <a:r>
              <a:rPr lang="en-US" dirty="0" smtClean="0"/>
              <a:t>Mass-produced EV’s use PMMs reliant on REEs, measured as % of magnet weight</a:t>
            </a:r>
          </a:p>
          <a:p>
            <a:pPr marL="171450" indent="-171450" algn="l">
              <a:spcBef>
                <a:spcPts val="600"/>
              </a:spcBef>
              <a:buClr>
                <a:srgbClr val="0B1F65"/>
              </a:buClr>
              <a:buFont typeface="Wingdings" pitchFamily="2" charset="2"/>
              <a:buChar char="§"/>
            </a:pPr>
            <a:r>
              <a:rPr lang="en-US" dirty="0"/>
              <a:t>N</a:t>
            </a:r>
            <a:r>
              <a:rPr lang="en-US" dirty="0" smtClean="0"/>
              <a:t>iche EVs (e.g., Tesla) use induction, but OEMs &amp; Tier 1 suppliers investing in development</a:t>
            </a:r>
          </a:p>
        </p:txBody>
      </p:sp>
      <p:sp>
        <p:nvSpPr>
          <p:cNvPr id="40" name="Pentagon 39"/>
          <p:cNvSpPr/>
          <p:nvPr/>
        </p:nvSpPr>
        <p:spPr bwMode="auto">
          <a:xfrm>
            <a:off x="303105" y="5029200"/>
            <a:ext cx="1729348" cy="1005115"/>
          </a:xfrm>
          <a:prstGeom prst="homePlate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anchor="ctr"/>
          <a:lstStyle/>
          <a:p>
            <a:pPr>
              <a:spcBef>
                <a:spcPts val="600"/>
              </a:spcBef>
              <a:buClr>
                <a:srgbClr val="0B1F65"/>
              </a:buClr>
            </a:pPr>
            <a:r>
              <a:rPr lang="en-US" b="1" dirty="0" smtClean="0"/>
              <a:t>Efficiency</a:t>
            </a:r>
            <a:endParaRPr lang="en-US" b="1" dirty="0"/>
          </a:p>
        </p:txBody>
      </p:sp>
      <p:sp>
        <p:nvSpPr>
          <p:cNvPr id="41" name="Rectangle 8"/>
          <p:cNvSpPr>
            <a:spLocks noChangeArrowheads="1"/>
          </p:cNvSpPr>
          <p:nvPr/>
        </p:nvSpPr>
        <p:spPr bwMode="auto">
          <a:xfrm>
            <a:off x="5713412" y="5029200"/>
            <a:ext cx="1260806" cy="100511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lIns="91440" tIns="91440" rIns="91440" bIns="91440" anchor="t"/>
          <a:lstStyle/>
          <a:p>
            <a:pPr marL="171450" indent="-171450" algn="l">
              <a:spcBef>
                <a:spcPts val="0"/>
              </a:spcBef>
              <a:buClr>
                <a:srgbClr val="0B1F65"/>
              </a:buClr>
              <a:buFont typeface="Wingdings" pitchFamily="2" charset="2"/>
              <a:buChar char="§"/>
            </a:pPr>
            <a:r>
              <a:rPr lang="en-US" dirty="0" smtClean="0"/>
              <a:t>86% (mean)</a:t>
            </a:r>
          </a:p>
        </p:txBody>
      </p:sp>
      <p:sp>
        <p:nvSpPr>
          <p:cNvPr id="42" name="Rectangle 8"/>
          <p:cNvSpPr>
            <a:spLocks noChangeArrowheads="1"/>
          </p:cNvSpPr>
          <p:nvPr/>
        </p:nvSpPr>
        <p:spPr bwMode="auto">
          <a:xfrm>
            <a:off x="1979612" y="5029200"/>
            <a:ext cx="3623009" cy="10051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lIns="91440" tIns="91440" rIns="91440" bIns="91440" anchor="t"/>
          <a:lstStyle/>
          <a:p>
            <a:pPr marL="171450" indent="-171450" algn="l">
              <a:spcBef>
                <a:spcPts val="600"/>
              </a:spcBef>
              <a:buClr>
                <a:srgbClr val="0B1F65"/>
              </a:buClr>
              <a:buFont typeface="Wingdings" pitchFamily="2" charset="2"/>
              <a:buChar char="§"/>
            </a:pPr>
            <a:r>
              <a:rPr lang="en-US" dirty="0" smtClean="0">
                <a:latin typeface="+mn-lt"/>
              </a:rPr>
              <a:t>A measure of the motor’s ability to transfer electric power to motion</a:t>
            </a:r>
          </a:p>
        </p:txBody>
      </p:sp>
      <p:sp>
        <p:nvSpPr>
          <p:cNvPr id="43" name="Rectangle 8"/>
          <p:cNvSpPr>
            <a:spLocks noChangeArrowheads="1"/>
          </p:cNvSpPr>
          <p:nvPr/>
        </p:nvSpPr>
        <p:spPr bwMode="auto">
          <a:xfrm>
            <a:off x="7085012" y="1763409"/>
            <a:ext cx="1246296" cy="99430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lIns="91440" tIns="91440" rIns="91440" bIns="91440" anchor="t"/>
          <a:lstStyle/>
          <a:p>
            <a:pPr marL="171450" indent="-171450" algn="l">
              <a:spcBef>
                <a:spcPts val="600"/>
              </a:spcBef>
              <a:buClr>
                <a:srgbClr val="0B1F65"/>
              </a:buClr>
              <a:buFont typeface="Wingdings" pitchFamily="2" charset="2"/>
              <a:buChar char="§"/>
            </a:pPr>
            <a:r>
              <a:rPr lang="en-US" dirty="0" smtClean="0"/>
              <a:t>150-215 kW</a:t>
            </a:r>
          </a:p>
          <a:p>
            <a:pPr marL="171450" indent="-171450" algn="l">
              <a:spcBef>
                <a:spcPts val="600"/>
              </a:spcBef>
              <a:buClr>
                <a:srgbClr val="0B1F65"/>
              </a:buClr>
              <a:buFont typeface="Wingdings" pitchFamily="2" charset="2"/>
              <a:buChar char="§"/>
            </a:pPr>
            <a:r>
              <a:rPr lang="en-US" dirty="0" smtClean="0"/>
              <a:t>220-400 </a:t>
            </a:r>
            <a:r>
              <a:rPr lang="en-US" dirty="0"/>
              <a:t>Nm</a:t>
            </a:r>
          </a:p>
          <a:p>
            <a:pPr marL="171450" indent="-171450" algn="l">
              <a:spcBef>
                <a:spcPts val="600"/>
              </a:spcBef>
              <a:buClr>
                <a:srgbClr val="0B1F65"/>
              </a:buClr>
              <a:buFont typeface="Wingdings" pitchFamily="2" charset="2"/>
              <a:buChar char="§"/>
            </a:pPr>
            <a:r>
              <a:rPr lang="en-US" dirty="0" smtClean="0"/>
              <a:t>268 - </a:t>
            </a:r>
            <a:r>
              <a:rPr lang="en-US" dirty="0"/>
              <a:t>288 </a:t>
            </a:r>
            <a:r>
              <a:rPr lang="en-US" dirty="0" err="1"/>
              <a:t>hp</a:t>
            </a:r>
            <a:endParaRPr lang="en-US" dirty="0"/>
          </a:p>
          <a:p>
            <a:pPr marL="171450" indent="-171450" algn="l">
              <a:spcBef>
                <a:spcPts val="600"/>
              </a:spcBef>
              <a:buClr>
                <a:srgbClr val="0B1F65"/>
              </a:buClr>
              <a:buFont typeface="Wingdings" pitchFamily="2" charset="2"/>
              <a:buChar char="§"/>
            </a:pPr>
            <a:endParaRPr lang="en-US" dirty="0" smtClean="0"/>
          </a:p>
        </p:txBody>
      </p:sp>
      <p:sp>
        <p:nvSpPr>
          <p:cNvPr id="44" name="Rectangle 8"/>
          <p:cNvSpPr>
            <a:spLocks noChangeArrowheads="1"/>
          </p:cNvSpPr>
          <p:nvPr/>
        </p:nvSpPr>
        <p:spPr bwMode="auto">
          <a:xfrm>
            <a:off x="7085012" y="2825450"/>
            <a:ext cx="1246296" cy="100511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lIns="91440" tIns="91440" rIns="91440" bIns="91440" anchor="t"/>
          <a:lstStyle/>
          <a:p>
            <a:pPr marL="234950" indent="-234950" algn="l">
              <a:spcBef>
                <a:spcPts val="0"/>
              </a:spcBef>
              <a:buClr>
                <a:srgbClr val="0B1F65"/>
              </a:buClr>
              <a:buFont typeface="Wingdings" pitchFamily="2" charset="2"/>
              <a:buChar char="§"/>
            </a:pPr>
            <a:r>
              <a:rPr lang="en-US" dirty="0" smtClean="0"/>
              <a:t>70 – 115 </a:t>
            </a:r>
            <a:r>
              <a:rPr lang="en-US" dirty="0" err="1" smtClean="0"/>
              <a:t>lbs</a:t>
            </a:r>
            <a:endParaRPr lang="en-US" dirty="0" smtClean="0"/>
          </a:p>
          <a:p>
            <a:pPr marL="171450" indent="-171450" algn="l">
              <a:spcBef>
                <a:spcPts val="0"/>
              </a:spcBef>
              <a:buClr>
                <a:srgbClr val="0B1F65"/>
              </a:buClr>
              <a:buFont typeface="Wingdings" pitchFamily="2" charset="2"/>
              <a:buChar char="§"/>
            </a:pPr>
            <a:endParaRPr lang="en-US" sz="1000" dirty="0" smtClean="0"/>
          </a:p>
          <a:p>
            <a:pPr algn="l">
              <a:spcBef>
                <a:spcPts val="0"/>
              </a:spcBef>
              <a:buClr>
                <a:srgbClr val="0B1F65"/>
              </a:buClr>
            </a:pPr>
            <a:r>
              <a:rPr lang="en-US" sz="1000" i="1" dirty="0" smtClean="0"/>
              <a:t>*Requires cooling and controls that add weight</a:t>
            </a:r>
          </a:p>
        </p:txBody>
      </p:sp>
      <p:sp>
        <p:nvSpPr>
          <p:cNvPr id="45" name="Rectangle 8"/>
          <p:cNvSpPr>
            <a:spLocks noChangeArrowheads="1"/>
          </p:cNvSpPr>
          <p:nvPr/>
        </p:nvSpPr>
        <p:spPr bwMode="auto">
          <a:xfrm>
            <a:off x="7085012" y="3920063"/>
            <a:ext cx="1246296" cy="1003909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lIns="91440" tIns="91440" rIns="91440" bIns="91440" anchor="t"/>
          <a:lstStyle/>
          <a:p>
            <a:pPr marL="171450" indent="-171450" algn="l">
              <a:spcBef>
                <a:spcPts val="0"/>
              </a:spcBef>
              <a:buClr>
                <a:srgbClr val="0B1F65"/>
              </a:buClr>
              <a:buFont typeface="Wingdings" pitchFamily="2" charset="2"/>
              <a:buChar char="§"/>
            </a:pPr>
            <a:r>
              <a:rPr lang="en-US" dirty="0" smtClean="0"/>
              <a:t>Do not rely on REE</a:t>
            </a:r>
          </a:p>
        </p:txBody>
      </p:sp>
      <p:sp>
        <p:nvSpPr>
          <p:cNvPr id="46" name="Rectangle 8"/>
          <p:cNvSpPr>
            <a:spLocks noChangeArrowheads="1"/>
          </p:cNvSpPr>
          <p:nvPr/>
        </p:nvSpPr>
        <p:spPr bwMode="auto">
          <a:xfrm>
            <a:off x="7085012" y="5029200"/>
            <a:ext cx="1246296" cy="100511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lIns="91440" tIns="91440" rIns="91440" bIns="91440" anchor="t"/>
          <a:lstStyle/>
          <a:p>
            <a:pPr marL="171450" indent="-171450" algn="l">
              <a:spcBef>
                <a:spcPts val="0"/>
              </a:spcBef>
              <a:buClr>
                <a:srgbClr val="0B1F65"/>
              </a:buClr>
              <a:buFont typeface="Wingdings" pitchFamily="2" charset="2"/>
              <a:buChar char="§"/>
            </a:pPr>
            <a:r>
              <a:rPr lang="en-US" dirty="0" smtClean="0"/>
              <a:t>88% (Tesla)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429516" y="1458686"/>
            <a:ext cx="1219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b="1" i="1" dirty="0" smtClean="0"/>
              <a:t>FOA 4 Targets</a:t>
            </a:r>
            <a:endParaRPr lang="en-US" b="1" i="1" dirty="0"/>
          </a:p>
        </p:txBody>
      </p:sp>
      <p:sp>
        <p:nvSpPr>
          <p:cNvPr id="28" name="Rectangle 8"/>
          <p:cNvSpPr>
            <a:spLocks noChangeArrowheads="1"/>
          </p:cNvSpPr>
          <p:nvPr/>
        </p:nvSpPr>
        <p:spPr bwMode="auto">
          <a:xfrm>
            <a:off x="8429516" y="1759781"/>
            <a:ext cx="1246296" cy="99430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lIns="91440" tIns="91440" rIns="91440" bIns="91440" anchor="t"/>
          <a:lstStyle/>
          <a:p>
            <a:pPr marL="171450" indent="-171450" algn="l">
              <a:spcBef>
                <a:spcPts val="600"/>
              </a:spcBef>
              <a:buClr>
                <a:srgbClr val="0B1F65"/>
              </a:buClr>
              <a:buFont typeface="Wingdings" pitchFamily="2" charset="2"/>
              <a:buChar char="§"/>
            </a:pPr>
            <a:r>
              <a:rPr lang="en-US" dirty="0"/>
              <a:t>100kW </a:t>
            </a:r>
            <a:r>
              <a:rPr lang="en-US" dirty="0" smtClean="0"/>
              <a:t>continuous</a:t>
            </a:r>
          </a:p>
          <a:p>
            <a:pPr marL="171450" indent="-171450" algn="l">
              <a:spcBef>
                <a:spcPts val="600"/>
              </a:spcBef>
              <a:buClr>
                <a:srgbClr val="0B1F65"/>
              </a:buClr>
              <a:buFont typeface="Wingdings" pitchFamily="2" charset="2"/>
              <a:buChar char="§"/>
            </a:pPr>
            <a:r>
              <a:rPr lang="en-US" dirty="0" smtClean="0"/>
              <a:t>200kW peak</a:t>
            </a:r>
          </a:p>
        </p:txBody>
      </p:sp>
      <p:sp>
        <p:nvSpPr>
          <p:cNvPr id="29" name="Rectangle 8"/>
          <p:cNvSpPr>
            <a:spLocks noChangeArrowheads="1"/>
          </p:cNvSpPr>
          <p:nvPr/>
        </p:nvSpPr>
        <p:spPr bwMode="auto">
          <a:xfrm>
            <a:off x="8429516" y="2821822"/>
            <a:ext cx="1246296" cy="100511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lIns="91440" tIns="91440" rIns="91440" bIns="91440" anchor="t"/>
          <a:lstStyle/>
          <a:p>
            <a:pPr marL="180975" indent="-180975" algn="l">
              <a:spcBef>
                <a:spcPts val="0"/>
              </a:spcBef>
              <a:buClr>
                <a:srgbClr val="0B1F65"/>
              </a:buClr>
              <a:buFont typeface="Wingdings" pitchFamily="2" charset="2"/>
              <a:buChar char="§"/>
            </a:pPr>
            <a:r>
              <a:rPr lang="en-US" dirty="0"/>
              <a:t>&gt;1.9 kW/kg</a:t>
            </a:r>
            <a:endParaRPr lang="en-US" dirty="0" smtClean="0"/>
          </a:p>
        </p:txBody>
      </p:sp>
      <p:sp>
        <p:nvSpPr>
          <p:cNvPr id="30" name="Rectangle 8"/>
          <p:cNvSpPr>
            <a:spLocks noChangeArrowheads="1"/>
          </p:cNvSpPr>
          <p:nvPr/>
        </p:nvSpPr>
        <p:spPr bwMode="auto">
          <a:xfrm>
            <a:off x="8429516" y="3916435"/>
            <a:ext cx="1246296" cy="1003909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lIns="91440" tIns="91440" rIns="91440" bIns="91440" anchor="t"/>
          <a:lstStyle/>
          <a:p>
            <a:pPr marL="171450" indent="-171450" algn="l">
              <a:spcBef>
                <a:spcPts val="0"/>
              </a:spcBef>
              <a:buClr>
                <a:srgbClr val="0B1F65"/>
              </a:buClr>
              <a:buFont typeface="Wingdings" pitchFamily="2" charset="2"/>
              <a:buChar char="§"/>
            </a:pPr>
            <a:r>
              <a:rPr lang="en-US" dirty="0" smtClean="0"/>
              <a:t>&lt;0.33g/kW</a:t>
            </a:r>
            <a:endParaRPr lang="en-US" dirty="0"/>
          </a:p>
          <a:p>
            <a:pPr marL="171450" indent="-171450" algn="l">
              <a:spcBef>
                <a:spcPts val="0"/>
              </a:spcBef>
              <a:buClr>
                <a:srgbClr val="0B1F65"/>
              </a:buClr>
              <a:buFont typeface="Wingdings" pitchFamily="2" charset="2"/>
              <a:buChar char="§"/>
            </a:pPr>
            <a:endParaRPr lang="en-US" dirty="0" smtClean="0"/>
          </a:p>
        </p:txBody>
      </p:sp>
      <p:sp>
        <p:nvSpPr>
          <p:cNvPr id="31" name="Rectangle 8"/>
          <p:cNvSpPr>
            <a:spLocks noChangeArrowheads="1"/>
          </p:cNvSpPr>
          <p:nvPr/>
        </p:nvSpPr>
        <p:spPr bwMode="auto">
          <a:xfrm>
            <a:off x="8429516" y="5025572"/>
            <a:ext cx="1246296" cy="100511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lIns="91440" tIns="91440" rIns="91440" bIns="91440" anchor="t"/>
          <a:lstStyle/>
          <a:p>
            <a:pPr marL="171450" indent="-171450" algn="l">
              <a:spcBef>
                <a:spcPts val="0"/>
              </a:spcBef>
              <a:buClr>
                <a:srgbClr val="0B1F65"/>
              </a:buClr>
              <a:buFont typeface="Wingdings" pitchFamily="2" charset="2"/>
              <a:buChar char="§"/>
            </a:pPr>
            <a:r>
              <a:rPr lang="en-US" dirty="0" smtClean="0"/>
              <a:t>&gt;</a:t>
            </a:r>
            <a:r>
              <a:rPr lang="en-US" dirty="0"/>
              <a:t>95% </a:t>
            </a:r>
          </a:p>
          <a:p>
            <a:pPr marL="171450" indent="-171450" algn="l">
              <a:spcBef>
                <a:spcPts val="0"/>
              </a:spcBef>
              <a:buClr>
                <a:srgbClr val="0B1F65"/>
              </a:buClr>
              <a:buFont typeface="Wingdings" pitchFamily="2" charset="2"/>
              <a:buChar char="§"/>
            </a:pPr>
            <a:endParaRPr lang="en-US" dirty="0" smtClean="0"/>
          </a:p>
        </p:txBody>
      </p:sp>
      <p:sp>
        <p:nvSpPr>
          <p:cNvPr id="3" name="Rectangle 2"/>
          <p:cNvSpPr/>
          <p:nvPr/>
        </p:nvSpPr>
        <p:spPr>
          <a:xfrm>
            <a:off x="3460917" y="6248400"/>
            <a:ext cx="298100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FOA 4 also specifies a cost of &lt;$</a:t>
            </a:r>
            <a:r>
              <a:rPr lang="en-US" b="1" dirty="0"/>
              <a:t>3/kW </a:t>
            </a:r>
            <a:endParaRPr lang="en-US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60310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entagon 5"/>
          <p:cNvSpPr/>
          <p:nvPr/>
        </p:nvSpPr>
        <p:spPr bwMode="auto">
          <a:xfrm>
            <a:off x="305688" y="1767840"/>
            <a:ext cx="1676400" cy="1463040"/>
          </a:xfrm>
          <a:prstGeom prst="homePlate">
            <a:avLst>
              <a:gd name="adj" fmla="val 32208"/>
            </a:avLst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114300" marR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Start</a:t>
            </a:r>
            <a:r>
              <a:rPr lang="en-US" sz="1600" b="1" dirty="0" smtClean="0"/>
              <a:t>-up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9294812" cy="838200"/>
          </a:xfrm>
        </p:spPr>
        <p:txBody>
          <a:bodyPr/>
          <a:lstStyle/>
          <a:p>
            <a:r>
              <a:rPr lang="en-US" dirty="0" smtClean="0"/>
              <a:t>Start-ups and Tier 1 suppliers have arguably catalyzed the EV market, but evolution of the market suggests a formidable role for OEMs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05688" y="1219200"/>
            <a:ext cx="35764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Strategy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4133532" y="1219200"/>
            <a:ext cx="1981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Existing EV example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6759762" y="1219200"/>
            <a:ext cx="22327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Comments</a:t>
            </a:r>
            <a:endParaRPr lang="en-US" b="1" dirty="0"/>
          </a:p>
        </p:txBody>
      </p:sp>
      <p:sp>
        <p:nvSpPr>
          <p:cNvPr id="14" name="Rectangle 13"/>
          <p:cNvSpPr/>
          <p:nvPr/>
        </p:nvSpPr>
        <p:spPr bwMode="auto">
          <a:xfrm>
            <a:off x="1824737" y="1747520"/>
            <a:ext cx="2059875" cy="1463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91440" rIns="91440" bIns="9144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dirty="0" smtClean="0"/>
              <a:t>Leverage a </a:t>
            </a:r>
            <a:r>
              <a:rPr lang="en-US" sz="1100" b="1" dirty="0" smtClean="0"/>
              <a:t>technologically disruptive </a:t>
            </a:r>
            <a:r>
              <a:rPr lang="en-US" sz="1100" dirty="0" smtClean="0"/>
              <a:t>drivetrain into a new  and differentiated marque; opportunistic collaboration with OEMs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4039487" y="1747520"/>
            <a:ext cx="2219960" cy="14630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600"/>
              </a:spcBef>
            </a:pPr>
            <a:r>
              <a:rPr lang="en-US" sz="1100" b="1" dirty="0" smtClean="0"/>
              <a:t>Tesla </a:t>
            </a:r>
            <a:r>
              <a:rPr lang="en-US" sz="1100" dirty="0" smtClean="0"/>
              <a:t>Roadster and Model S; cooperative agreement with Toyota for RAV4 EV</a:t>
            </a:r>
          </a:p>
          <a:p>
            <a:pPr>
              <a:spcBef>
                <a:spcPts val="600"/>
              </a:spcBef>
            </a:pPr>
            <a:r>
              <a:rPr lang="en-US" sz="1100" b="1" dirty="0" smtClean="0"/>
              <a:t>Quantum technologies </a:t>
            </a:r>
            <a:r>
              <a:rPr lang="en-US" sz="1100" dirty="0" smtClean="0"/>
              <a:t>Q-drive for </a:t>
            </a:r>
            <a:r>
              <a:rPr lang="en-US" sz="1100" dirty="0" err="1" smtClean="0"/>
              <a:t>Fisker</a:t>
            </a:r>
            <a:r>
              <a:rPr lang="en-US" sz="1100" dirty="0" smtClean="0"/>
              <a:t> Karma; F-Drive for Ford </a:t>
            </a:r>
            <a:endParaRPr lang="en-US" sz="1100" dirty="0"/>
          </a:p>
        </p:txBody>
      </p:sp>
      <p:sp>
        <p:nvSpPr>
          <p:cNvPr id="16" name="Rectangle 15"/>
          <p:cNvSpPr/>
          <p:nvPr/>
        </p:nvSpPr>
        <p:spPr bwMode="auto">
          <a:xfrm>
            <a:off x="6338122" y="1752600"/>
            <a:ext cx="3261490" cy="14630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71450" indent="-171450" algn="l">
              <a:spcBef>
                <a:spcPts val="600"/>
              </a:spcBef>
              <a:buFont typeface="Arial" pitchFamily="34" charset="0"/>
              <a:buChar char="•"/>
            </a:pPr>
            <a:r>
              <a:rPr lang="en-US" sz="1100" dirty="0" smtClean="0"/>
              <a:t>Model is challenged by capital requirements, length of product development cycles</a:t>
            </a:r>
          </a:p>
          <a:p>
            <a:pPr marL="171450" indent="-171450" algn="l">
              <a:spcBef>
                <a:spcPts val="600"/>
              </a:spcBef>
              <a:buFont typeface="Arial" pitchFamily="34" charset="0"/>
              <a:buChar char="•"/>
            </a:pPr>
            <a:r>
              <a:rPr lang="en-US" sz="1100" dirty="0" smtClean="0"/>
              <a:t>However, substantial OEM executive talent, investor interest is available</a:t>
            </a:r>
          </a:p>
          <a:p>
            <a:pPr marL="171450" indent="-171450" algn="l">
              <a:spcBef>
                <a:spcPts val="600"/>
              </a:spcBef>
              <a:buFont typeface="Arial" pitchFamily="34" charset="0"/>
              <a:buChar char="•"/>
            </a:pPr>
            <a:r>
              <a:rPr lang="en-US" sz="1100" dirty="0" smtClean="0"/>
              <a:t>Key issue: attain prod. Volume sufficient to </a:t>
            </a:r>
            <a:r>
              <a:rPr lang="en-US" sz="1100" dirty="0" err="1" smtClean="0"/>
              <a:t>ammoritize</a:t>
            </a:r>
            <a:r>
              <a:rPr lang="en-US" sz="1100" dirty="0" smtClean="0"/>
              <a:t> development costs</a:t>
            </a:r>
            <a:endParaRPr lang="en-US" sz="1100" dirty="0"/>
          </a:p>
        </p:txBody>
      </p:sp>
      <p:cxnSp>
        <p:nvCxnSpPr>
          <p:cNvPr id="18" name="Straight Connector 17"/>
          <p:cNvCxnSpPr/>
          <p:nvPr/>
        </p:nvCxnSpPr>
        <p:spPr bwMode="auto">
          <a:xfrm>
            <a:off x="305687" y="1526679"/>
            <a:ext cx="3576450" cy="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/>
          <p:nvPr/>
        </p:nvCxnSpPr>
        <p:spPr bwMode="auto">
          <a:xfrm>
            <a:off x="4037012" y="1526679"/>
            <a:ext cx="2133600" cy="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1" name="Pentagon 30"/>
          <p:cNvSpPr/>
          <p:nvPr/>
        </p:nvSpPr>
        <p:spPr bwMode="auto">
          <a:xfrm>
            <a:off x="303213" y="3336110"/>
            <a:ext cx="1676400" cy="1463040"/>
          </a:xfrm>
          <a:prstGeom prst="homePlate">
            <a:avLst>
              <a:gd name="adj" fmla="val 32208"/>
            </a:avLst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114300" marR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Tier 1 supplier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1822262" y="3315790"/>
            <a:ext cx="2059875" cy="1463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91440" rIns="91440" bIns="9144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b="1" dirty="0" smtClean="0"/>
              <a:t>Use existing assets </a:t>
            </a:r>
            <a:r>
              <a:rPr lang="en-US" sz="1100" dirty="0" smtClean="0"/>
              <a:t>– relationships with OEMs, in-house talent, production facilities, </a:t>
            </a:r>
            <a:r>
              <a:rPr lang="en-US" sz="1100" dirty="0" err="1" smtClean="0"/>
              <a:t>etc</a:t>
            </a:r>
            <a:r>
              <a:rPr lang="en-US" sz="1100" dirty="0" smtClean="0"/>
              <a:t> .- to develop new product line.</a:t>
            </a:r>
            <a:endParaRPr kumimoji="0" lang="en-US" sz="11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4037012" y="3315790"/>
            <a:ext cx="2219960" cy="14630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600"/>
              </a:spcBef>
            </a:pPr>
            <a:r>
              <a:rPr lang="en-US" sz="1100" b="1" dirty="0"/>
              <a:t>Bosch JV with Daimler </a:t>
            </a:r>
            <a:r>
              <a:rPr lang="en-US" sz="1100" dirty="0"/>
              <a:t>for electric motor production</a:t>
            </a:r>
          </a:p>
          <a:p>
            <a:pPr>
              <a:spcBef>
                <a:spcPts val="600"/>
              </a:spcBef>
            </a:pPr>
            <a:r>
              <a:rPr lang="en-US" sz="1100" b="1" dirty="0" smtClean="0"/>
              <a:t>Hitachi</a:t>
            </a:r>
            <a:r>
              <a:rPr lang="en-US" sz="1100" dirty="0"/>
              <a:t> </a:t>
            </a:r>
            <a:r>
              <a:rPr lang="en-US" sz="1100" dirty="0" smtClean="0"/>
              <a:t>agreement to develop Chevy Volt motor</a:t>
            </a:r>
            <a:endParaRPr lang="en-US" sz="1100" b="1" dirty="0"/>
          </a:p>
        </p:txBody>
      </p:sp>
      <p:sp>
        <p:nvSpPr>
          <p:cNvPr id="37" name="Rectangle 36"/>
          <p:cNvSpPr/>
          <p:nvPr/>
        </p:nvSpPr>
        <p:spPr bwMode="auto">
          <a:xfrm>
            <a:off x="6335647" y="3306356"/>
            <a:ext cx="3261490" cy="14630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71450" indent="-171450" algn="l">
              <a:spcBef>
                <a:spcPts val="600"/>
              </a:spcBef>
              <a:buFont typeface="Arial" pitchFamily="34" charset="0"/>
              <a:buChar char="•"/>
            </a:pPr>
            <a:r>
              <a:rPr lang="en-US" sz="1100" dirty="0" smtClean="0"/>
              <a:t>Success requires a dominant position in the market (e.g. Hitachi leadership in magnets) </a:t>
            </a:r>
          </a:p>
          <a:p>
            <a:pPr marL="171450" indent="-171450" algn="l">
              <a:spcBef>
                <a:spcPts val="600"/>
              </a:spcBef>
              <a:buFont typeface="Arial" pitchFamily="34" charset="0"/>
              <a:buChar char="•"/>
            </a:pPr>
            <a:r>
              <a:rPr lang="en-US" sz="1100" dirty="0" smtClean="0"/>
              <a:t>Subject to rapidly changing competitive dynamics (e.g. Remy loss of Volt contract)</a:t>
            </a:r>
          </a:p>
          <a:p>
            <a:pPr marL="171450" indent="-171450" algn="l">
              <a:spcBef>
                <a:spcPts val="600"/>
              </a:spcBef>
              <a:buFont typeface="Arial" pitchFamily="34" charset="0"/>
              <a:buChar char="•"/>
            </a:pPr>
            <a:endParaRPr lang="en-US" sz="1100" dirty="0"/>
          </a:p>
        </p:txBody>
      </p:sp>
      <p:sp>
        <p:nvSpPr>
          <p:cNvPr id="38" name="Pentagon 37"/>
          <p:cNvSpPr/>
          <p:nvPr/>
        </p:nvSpPr>
        <p:spPr bwMode="auto">
          <a:xfrm>
            <a:off x="303213" y="4882606"/>
            <a:ext cx="1676400" cy="1463040"/>
          </a:xfrm>
          <a:prstGeom prst="homePlate">
            <a:avLst>
              <a:gd name="adj" fmla="val 35348"/>
            </a:avLst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114300" algn="l"/>
            <a:r>
              <a:rPr lang="en-US" sz="1600" b="1" dirty="0" smtClean="0"/>
              <a:t>OEM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1822262" y="4862286"/>
            <a:ext cx="2059875" cy="1463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91440" rIns="91440" bIns="9144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b="1" dirty="0" smtClean="0"/>
              <a:t>Acquire </a:t>
            </a:r>
            <a:r>
              <a:rPr lang="en-US" sz="1100" b="1" dirty="0"/>
              <a:t>a</a:t>
            </a:r>
            <a:r>
              <a:rPr lang="en-US" sz="1100" b="1" dirty="0" smtClean="0"/>
              <a:t>nd / or develop</a:t>
            </a:r>
            <a:r>
              <a:rPr lang="en-US" sz="1100" dirty="0" smtClean="0"/>
              <a:t> in-house </a:t>
            </a:r>
            <a:r>
              <a:rPr lang="en-US" sz="1100" dirty="0"/>
              <a:t> </a:t>
            </a:r>
            <a:r>
              <a:rPr lang="en-US" sz="1100" dirty="0" smtClean="0"/>
              <a:t>electric drive train capability</a:t>
            </a:r>
            <a:endParaRPr kumimoji="0" lang="en-US" sz="11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4037012" y="4862286"/>
            <a:ext cx="2219960" cy="14630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600"/>
              </a:spcBef>
            </a:pPr>
            <a:r>
              <a:rPr lang="en-US" sz="1100" b="1" dirty="0"/>
              <a:t>Honda </a:t>
            </a:r>
            <a:r>
              <a:rPr lang="en-US" sz="1100" dirty="0"/>
              <a:t>in-house development of electric motors, starting in ‘90s</a:t>
            </a:r>
          </a:p>
          <a:p>
            <a:pPr>
              <a:spcBef>
                <a:spcPts val="600"/>
              </a:spcBef>
            </a:pPr>
            <a:r>
              <a:rPr lang="en-US" sz="1100" b="1" dirty="0"/>
              <a:t>GM </a:t>
            </a:r>
            <a:r>
              <a:rPr lang="en-US" sz="1100" dirty="0"/>
              <a:t>partnership  with Hitachi to develop PHEV motors</a:t>
            </a:r>
          </a:p>
          <a:p>
            <a:pPr>
              <a:spcBef>
                <a:spcPts val="600"/>
              </a:spcBef>
            </a:pPr>
            <a:r>
              <a:rPr lang="en-US" sz="1100" b="1" dirty="0" smtClean="0"/>
              <a:t>Nissan </a:t>
            </a:r>
            <a:r>
              <a:rPr lang="en-US" sz="1100" dirty="0" smtClean="0"/>
              <a:t>in-house production of Leaf drive train</a:t>
            </a:r>
            <a:endParaRPr lang="en-US" sz="1100" b="1" dirty="0"/>
          </a:p>
        </p:txBody>
      </p:sp>
      <p:sp>
        <p:nvSpPr>
          <p:cNvPr id="44" name="Rectangle 43"/>
          <p:cNvSpPr/>
          <p:nvPr/>
        </p:nvSpPr>
        <p:spPr bwMode="auto">
          <a:xfrm>
            <a:off x="6335647" y="4867366"/>
            <a:ext cx="3261490" cy="14630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71450" indent="-171450" algn="l">
              <a:spcBef>
                <a:spcPts val="600"/>
              </a:spcBef>
              <a:buFont typeface="Arial" pitchFamily="34" charset="0"/>
              <a:buChar char="•"/>
            </a:pPr>
            <a:r>
              <a:rPr lang="en-US" sz="1100" dirty="0" smtClean="0"/>
              <a:t>Trend is toward diminished reliance on outsourced motor to cut costs, </a:t>
            </a:r>
            <a:r>
              <a:rPr lang="en-US" sz="1100" dirty="0" err="1" smtClean="0"/>
              <a:t>differntiate</a:t>
            </a:r>
            <a:endParaRPr lang="en-US" sz="1100" dirty="0" smtClean="0"/>
          </a:p>
          <a:p>
            <a:pPr marL="171450" indent="-171450" algn="l">
              <a:spcBef>
                <a:spcPts val="600"/>
              </a:spcBef>
              <a:buFont typeface="Arial" pitchFamily="34" charset="0"/>
              <a:buChar char="•"/>
            </a:pPr>
            <a:r>
              <a:rPr lang="en-US" sz="1100" dirty="0" smtClean="0"/>
              <a:t>Appear to be assuming dominant market position</a:t>
            </a:r>
          </a:p>
          <a:p>
            <a:pPr marL="171450" indent="-171450" algn="l">
              <a:spcBef>
                <a:spcPts val="600"/>
              </a:spcBef>
              <a:buFont typeface="Arial" pitchFamily="34" charset="0"/>
              <a:buChar char="•"/>
            </a:pPr>
            <a:r>
              <a:rPr lang="en-US" sz="1100" dirty="0" smtClean="0"/>
              <a:t>Mixed innovation record: GM pioneered EV1 , Toyota launched Prius, but current emphasis on EVs appears inspired by start-ups</a:t>
            </a:r>
            <a:endParaRPr lang="en-US" sz="1100" dirty="0"/>
          </a:p>
        </p:txBody>
      </p:sp>
      <p:cxnSp>
        <p:nvCxnSpPr>
          <p:cNvPr id="27" name="Straight Connector 26"/>
          <p:cNvCxnSpPr/>
          <p:nvPr/>
        </p:nvCxnSpPr>
        <p:spPr bwMode="auto">
          <a:xfrm>
            <a:off x="6399212" y="1524000"/>
            <a:ext cx="3197925" cy="2679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193383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1174799" y="4789714"/>
            <a:ext cx="6553201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ts val="600"/>
              </a:spcBef>
              <a:buNone/>
            </a:pPr>
            <a:r>
              <a:rPr lang="en-US" sz="900" dirty="0" smtClean="0"/>
              <a:t>         ARPA-E Target  </a:t>
            </a:r>
          </a:p>
          <a:p>
            <a:pPr marL="282575" algn="l">
              <a:spcBef>
                <a:spcPts val="600"/>
              </a:spcBef>
              <a:buNone/>
            </a:pPr>
            <a:r>
              <a:rPr lang="en-US" sz="900" dirty="0" smtClean="0"/>
              <a:t>VTP Target (2015)</a:t>
            </a:r>
          </a:p>
          <a:p>
            <a:pPr algn="l">
              <a:spcBef>
                <a:spcPts val="600"/>
              </a:spcBef>
              <a:buNone/>
            </a:pPr>
            <a:r>
              <a:rPr lang="en-US" sz="900" b="1" dirty="0" smtClean="0">
                <a:solidFill>
                  <a:schemeClr val="accent5">
                    <a:lumMod val="75000"/>
                  </a:schemeClr>
                </a:solidFill>
              </a:rPr>
              <a:t>I         </a:t>
            </a:r>
            <a:r>
              <a:rPr lang="en-US" sz="900" dirty="0" smtClean="0"/>
              <a:t>Induction Motor   </a:t>
            </a:r>
            <a:endParaRPr lang="en-US" sz="900" dirty="0"/>
          </a:p>
          <a:p>
            <a:pPr algn="l">
              <a:spcBef>
                <a:spcPts val="600"/>
              </a:spcBef>
              <a:buNone/>
            </a:pPr>
            <a:r>
              <a:rPr lang="en-US" sz="900" b="1" dirty="0" smtClean="0">
                <a:solidFill>
                  <a:schemeClr val="accent5">
                    <a:lumMod val="75000"/>
                  </a:schemeClr>
                </a:solidFill>
              </a:rPr>
              <a:t>PM</a:t>
            </a:r>
            <a:r>
              <a:rPr lang="en-US" sz="900" dirty="0" smtClean="0"/>
              <a:t>    Permanent Magnets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FOA 4 Technical Requirements - Vehicles</a:t>
            </a:r>
            <a:endParaRPr lang="en-US" dirty="0"/>
          </a:p>
        </p:txBody>
      </p:sp>
      <p:graphicFrame>
        <p:nvGraphicFramePr>
          <p:cNvPr id="6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582081315"/>
              </p:ext>
            </p:extLst>
          </p:nvPr>
        </p:nvGraphicFramePr>
        <p:xfrm>
          <a:off x="608012" y="1413164"/>
          <a:ext cx="8580121" cy="31963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3421"/>
                <a:gridCol w="3517580"/>
                <a:gridCol w="877824"/>
                <a:gridCol w="877824"/>
                <a:gridCol w="877824"/>
                <a:gridCol w="877824"/>
                <a:gridCol w="877824"/>
              </a:tblGrid>
              <a:tr h="268606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bg1"/>
                        </a:solidFill>
                        <a:latin typeface="Arial Narrow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7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 </a:t>
                      </a:r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latin typeface="+mj-lt"/>
                        </a:rPr>
                        <a:t>Category Value (Units)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7F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bg1"/>
                        </a:solidFill>
                        <a:latin typeface="Arial Narrow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7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bg1"/>
                        </a:solidFill>
                        <a:latin typeface="Arial Narrow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7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bg1"/>
                        </a:solidFill>
                        <a:latin typeface="Arial Narrow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7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bg1"/>
                        </a:solidFill>
                        <a:latin typeface="Arial Narrow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7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855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Arial Narrow" pitchFamily="34" charset="0"/>
                        </a:rPr>
                        <a:t>1.1.1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Arial Narrow" pitchFamily="34" charset="0"/>
                      </a:endParaRPr>
                    </a:p>
                  </a:txBody>
                  <a:tcPr marL="4572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SCALABLE TO POWER, CONTINUOUS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(PEAK POWER FOR 18 SEC DURATION):</a:t>
                      </a:r>
                      <a:endParaRPr lang="en-US" sz="18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Arial Narrow" pitchFamily="34" charset="0"/>
                      </a:endParaRPr>
                    </a:p>
                  </a:txBody>
                  <a:tcPr marL="45720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Arial Narrow" pitchFamily="34" charset="0"/>
                      </a:endParaRPr>
                    </a:p>
                  </a:txBody>
                  <a:tcPr marL="45720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Arial Narrow" pitchFamily="34" charset="0"/>
                      </a:endParaRPr>
                    </a:p>
                  </a:txBody>
                  <a:tcPr marL="45720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Arial Narrow" pitchFamily="34" charset="0"/>
                      </a:endParaRPr>
                    </a:p>
                  </a:txBody>
                  <a:tcPr marL="45720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Arial Narrow" pitchFamily="34" charset="0"/>
                      </a:endParaRPr>
                    </a:p>
                  </a:txBody>
                  <a:tcPr marL="45720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855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Arial Narrow" pitchFamily="34" charset="0"/>
                        </a:rPr>
                        <a:t>1.1.2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Arial Narrow" pitchFamily="34" charset="0"/>
                      </a:endParaRPr>
                    </a:p>
                  </a:txBody>
                  <a:tcPr marL="4572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SPECIFIC POWER (PEAK):</a:t>
                      </a:r>
                      <a:endParaRPr lang="en-US" sz="1200" b="0" i="0" u="none" strike="noStrike" kern="1200" dirty="0" smtClean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Arial Narrow" pitchFamily="34" charset="0"/>
                      </a:endParaRPr>
                    </a:p>
                  </a:txBody>
                  <a:tcPr marL="45720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Arial Narrow" pitchFamily="34" charset="0"/>
                      </a:endParaRPr>
                    </a:p>
                  </a:txBody>
                  <a:tcPr marL="45720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Arial Narrow" pitchFamily="34" charset="0"/>
                      </a:endParaRPr>
                    </a:p>
                  </a:txBody>
                  <a:tcPr marL="45720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Arial Narrow" pitchFamily="34" charset="0"/>
                      </a:endParaRPr>
                    </a:p>
                  </a:txBody>
                  <a:tcPr marL="45720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Arial Narrow" pitchFamily="34" charset="0"/>
                      </a:endParaRPr>
                    </a:p>
                  </a:txBody>
                  <a:tcPr marL="45720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855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Arial Narrow" pitchFamily="34" charset="0"/>
                        </a:rPr>
                        <a:t>1.1.3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Arial Narrow" pitchFamily="34" charset="0"/>
                      </a:endParaRPr>
                    </a:p>
                  </a:txBody>
                  <a:tcPr marL="4572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COST (MOTOR) 	</a:t>
                      </a:r>
                      <a:endParaRPr lang="en-US" sz="1200" b="0" i="0" u="none" strike="noStrike" kern="1200" dirty="0" smtClean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Arial Narrow" pitchFamily="34" charset="0"/>
                      </a:endParaRPr>
                    </a:p>
                  </a:txBody>
                  <a:tcPr marL="45720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0" u="none" strike="noStrike" dirty="0" smtClean="0">
                        <a:solidFill>
                          <a:srgbClr val="000000"/>
                        </a:solidFill>
                        <a:latin typeface="Arial Narrow" pitchFamily="34" charset="0"/>
                      </a:endParaRPr>
                    </a:p>
                  </a:txBody>
                  <a:tcPr marL="45720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0" u="none" strike="noStrike" dirty="0" smtClean="0">
                        <a:solidFill>
                          <a:srgbClr val="000000"/>
                        </a:solidFill>
                        <a:latin typeface="Arial Narrow" pitchFamily="34" charset="0"/>
                      </a:endParaRPr>
                    </a:p>
                  </a:txBody>
                  <a:tcPr marL="45720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Arial Narrow" pitchFamily="34" charset="0"/>
                      </a:endParaRPr>
                    </a:p>
                  </a:txBody>
                  <a:tcPr marL="45720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Arial Narrow" pitchFamily="34" charset="0"/>
                      </a:endParaRPr>
                    </a:p>
                  </a:txBody>
                  <a:tcPr marL="45720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855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Arial Narrow" pitchFamily="34" charset="0"/>
                        </a:rPr>
                        <a:t>1.1.4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Arial Narrow" pitchFamily="34" charset="0"/>
                      </a:endParaRPr>
                    </a:p>
                  </a:txBody>
                  <a:tcPr marL="4572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RARE EARTH CONTENT</a:t>
                      </a:r>
                      <a:endParaRPr lang="en-US" sz="1200" b="0" i="0" u="none" strike="noStrike" kern="1200" dirty="0" smtClean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Arial Narrow" pitchFamily="34" charset="0"/>
                      </a:endParaRPr>
                    </a:p>
                  </a:txBody>
                  <a:tcPr marL="45720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Arial Narrow" pitchFamily="34" charset="0"/>
                      </a:endParaRPr>
                    </a:p>
                  </a:txBody>
                  <a:tcPr marL="45720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Arial Narrow" pitchFamily="34" charset="0"/>
                      </a:endParaRPr>
                    </a:p>
                  </a:txBody>
                  <a:tcPr marL="45720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Arial Narrow" pitchFamily="34" charset="0"/>
                      </a:endParaRPr>
                    </a:p>
                  </a:txBody>
                  <a:tcPr marL="45720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Arial Narrow" pitchFamily="34" charset="0"/>
                      </a:endParaRPr>
                    </a:p>
                  </a:txBody>
                  <a:tcPr marL="45720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855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Arial Narrow" pitchFamily="34" charset="0"/>
                        </a:rPr>
                        <a:t>1.2.1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Arial Narrow" pitchFamily="34" charset="0"/>
                      </a:endParaRPr>
                    </a:p>
                  </a:txBody>
                  <a:tcPr marL="4572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Efficiency (At</a:t>
                      </a:r>
                      <a:r>
                        <a:rPr lang="en-US" sz="1200" b="0" i="0" u="none" strike="noStrike" kern="1200" baseline="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 Rated RPM)</a:t>
                      </a:r>
                      <a:endParaRPr lang="en-US" sz="1200" b="0" i="0" u="none" strike="noStrike" kern="1200" dirty="0" smtClean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Arial Narrow" pitchFamily="34" charset="0"/>
                      </a:endParaRPr>
                    </a:p>
                  </a:txBody>
                  <a:tcPr marL="45720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Arial Narrow" pitchFamily="34" charset="0"/>
                      </a:endParaRPr>
                    </a:p>
                  </a:txBody>
                  <a:tcPr marL="45720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Arial Narrow" pitchFamily="34" charset="0"/>
                      </a:endParaRPr>
                    </a:p>
                  </a:txBody>
                  <a:tcPr marL="45720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Arial Narrow" pitchFamily="34" charset="0"/>
                      </a:endParaRPr>
                    </a:p>
                  </a:txBody>
                  <a:tcPr marL="45720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Arial Narrow" pitchFamily="34" charset="0"/>
                      </a:endParaRPr>
                    </a:p>
                  </a:txBody>
                  <a:tcPr marL="45720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 bwMode="auto">
          <a:xfrm>
            <a:off x="4951413" y="1857500"/>
            <a:ext cx="4114800" cy="1524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4951413" y="2490850"/>
            <a:ext cx="4114800" cy="1524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4951413" y="3024250"/>
            <a:ext cx="4114800" cy="1524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4951413" y="3633850"/>
            <a:ext cx="4114800" cy="1524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4951413" y="4243450"/>
            <a:ext cx="4114800" cy="1524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5-Point Star 13"/>
          <p:cNvSpPr/>
          <p:nvPr/>
        </p:nvSpPr>
        <p:spPr bwMode="auto">
          <a:xfrm>
            <a:off x="6856413" y="1776155"/>
            <a:ext cx="274320" cy="274320"/>
          </a:xfrm>
          <a:prstGeom prst="star5">
            <a:avLst/>
          </a:prstGeom>
          <a:solidFill>
            <a:srgbClr val="FFFF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5-Point Star 14"/>
          <p:cNvSpPr/>
          <p:nvPr/>
        </p:nvSpPr>
        <p:spPr bwMode="auto">
          <a:xfrm>
            <a:off x="6856413" y="2401586"/>
            <a:ext cx="274320" cy="274320"/>
          </a:xfrm>
          <a:prstGeom prst="star5">
            <a:avLst/>
          </a:prstGeom>
          <a:solidFill>
            <a:srgbClr val="FFFF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5-Point Star 15"/>
          <p:cNvSpPr/>
          <p:nvPr/>
        </p:nvSpPr>
        <p:spPr bwMode="auto">
          <a:xfrm>
            <a:off x="6756463" y="2978530"/>
            <a:ext cx="274320" cy="274320"/>
          </a:xfrm>
          <a:prstGeom prst="star5">
            <a:avLst/>
          </a:prstGeom>
          <a:solidFill>
            <a:srgbClr val="FFFF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5-Point Star 16"/>
          <p:cNvSpPr/>
          <p:nvPr/>
        </p:nvSpPr>
        <p:spPr bwMode="auto">
          <a:xfrm>
            <a:off x="6856413" y="3511930"/>
            <a:ext cx="274320" cy="274320"/>
          </a:xfrm>
          <a:prstGeom prst="star5">
            <a:avLst/>
          </a:prstGeom>
          <a:solidFill>
            <a:srgbClr val="FFFF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5-Point Star 17"/>
          <p:cNvSpPr/>
          <p:nvPr/>
        </p:nvSpPr>
        <p:spPr bwMode="auto">
          <a:xfrm>
            <a:off x="6856413" y="4165072"/>
            <a:ext cx="274320" cy="274320"/>
          </a:xfrm>
          <a:prstGeom prst="star5">
            <a:avLst/>
          </a:prstGeom>
          <a:solidFill>
            <a:srgbClr val="FFFF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5-Point Star 20"/>
          <p:cNvSpPr/>
          <p:nvPr/>
        </p:nvSpPr>
        <p:spPr bwMode="auto">
          <a:xfrm>
            <a:off x="1195840" y="4778828"/>
            <a:ext cx="182880" cy="182880"/>
          </a:xfrm>
          <a:prstGeom prst="star5">
            <a:avLst/>
          </a:prstGeom>
          <a:solidFill>
            <a:srgbClr val="FFFF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586616" y="1980120"/>
            <a:ext cx="203132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100kW (200kW) 	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551612" y="2621478"/>
            <a:ext cx="11079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&gt;1.9 kW/kg 	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551611" y="3176650"/>
            <a:ext cx="11079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&lt;$3/kW 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/>
              <a:t>	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287987" y="3770509"/>
            <a:ext cx="11368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	&lt;0.33g/kW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681628" y="4381950"/>
            <a:ext cx="62388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&gt;95% </a:t>
            </a:r>
          </a:p>
        </p:txBody>
      </p:sp>
      <p:sp>
        <p:nvSpPr>
          <p:cNvPr id="30" name="Rectangle 29"/>
          <p:cNvSpPr/>
          <p:nvPr/>
        </p:nvSpPr>
        <p:spPr>
          <a:xfrm>
            <a:off x="5561944" y="1973954"/>
            <a:ext cx="10903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/>
              <a:t>30 </a:t>
            </a:r>
            <a:r>
              <a:rPr lang="en-US" i="1" smtClean="0"/>
              <a:t>– 100 kW </a:t>
            </a:r>
            <a:endParaRPr lang="en-US" i="1" dirty="0"/>
          </a:p>
        </p:txBody>
      </p:sp>
      <p:sp>
        <p:nvSpPr>
          <p:cNvPr id="31" name="Rectangle 30"/>
          <p:cNvSpPr/>
          <p:nvPr/>
        </p:nvSpPr>
        <p:spPr>
          <a:xfrm>
            <a:off x="5902670" y="1808962"/>
            <a:ext cx="46388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I </a:t>
            </a:r>
            <a:endParaRPr lang="en-US" dirty="0"/>
          </a:p>
        </p:txBody>
      </p:sp>
      <p:cxnSp>
        <p:nvCxnSpPr>
          <p:cNvPr id="39" name="Straight Arrow Connector 38"/>
          <p:cNvCxnSpPr/>
          <p:nvPr/>
        </p:nvCxnSpPr>
        <p:spPr bwMode="auto">
          <a:xfrm>
            <a:off x="5499112" y="1945973"/>
            <a:ext cx="1357300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rgbClr val="FF0000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40" name="Straight Arrow Connector 39"/>
          <p:cNvCxnSpPr>
            <a:endCxn id="7" idx="3"/>
          </p:cNvCxnSpPr>
          <p:nvPr/>
        </p:nvCxnSpPr>
        <p:spPr bwMode="auto">
          <a:xfrm flipV="1">
            <a:off x="7305517" y="1933700"/>
            <a:ext cx="1760696" cy="12273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rgbClr val="FF0000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41" name="Rectangle 40"/>
          <p:cNvSpPr/>
          <p:nvPr/>
        </p:nvSpPr>
        <p:spPr>
          <a:xfrm>
            <a:off x="7982190" y="1983135"/>
            <a:ext cx="109837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spcBef>
                <a:spcPts val="600"/>
              </a:spcBef>
              <a:buClr>
                <a:srgbClr val="0B1F65"/>
              </a:buClr>
            </a:pPr>
            <a:r>
              <a:rPr lang="en-US" i="1" dirty="0"/>
              <a:t>150 - 215 kW</a:t>
            </a:r>
          </a:p>
        </p:txBody>
      </p:sp>
      <p:sp>
        <p:nvSpPr>
          <p:cNvPr id="43" name="Rectangle 42"/>
          <p:cNvSpPr/>
          <p:nvPr/>
        </p:nvSpPr>
        <p:spPr>
          <a:xfrm>
            <a:off x="7981275" y="1808962"/>
            <a:ext cx="41549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PM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946444" y="3185557"/>
            <a:ext cx="74892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spcBef>
                <a:spcPts val="600"/>
              </a:spcBef>
              <a:buClr>
                <a:srgbClr val="0B1F65"/>
              </a:buClr>
            </a:pPr>
            <a:r>
              <a:rPr lang="en-US" i="1" dirty="0"/>
              <a:t>6.5 - 9.5</a:t>
            </a:r>
          </a:p>
        </p:txBody>
      </p:sp>
      <p:cxnSp>
        <p:nvCxnSpPr>
          <p:cNvPr id="29" name="Straight Arrow Connector 28"/>
          <p:cNvCxnSpPr/>
          <p:nvPr/>
        </p:nvCxnSpPr>
        <p:spPr bwMode="auto">
          <a:xfrm flipV="1">
            <a:off x="7728000" y="3112724"/>
            <a:ext cx="1185812" cy="2966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rgbClr val="FF0000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28" name="Isosceles Triangle 27"/>
          <p:cNvSpPr/>
          <p:nvPr/>
        </p:nvSpPr>
        <p:spPr bwMode="auto">
          <a:xfrm>
            <a:off x="1195840" y="5040086"/>
            <a:ext cx="182880" cy="133781"/>
          </a:xfrm>
          <a:prstGeom prst="triangl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6" name="Isosceles Triangle 35"/>
          <p:cNvSpPr/>
          <p:nvPr/>
        </p:nvSpPr>
        <p:spPr bwMode="auto">
          <a:xfrm>
            <a:off x="7942021" y="3022675"/>
            <a:ext cx="182880" cy="133781"/>
          </a:xfrm>
          <a:prstGeom prst="triangl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7479462" y="2812663"/>
            <a:ext cx="110237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/>
              <a:t>&lt;$7/kW (VTP) </a:t>
            </a:r>
            <a:endParaRPr lang="en-US" sz="1000" dirty="0"/>
          </a:p>
        </p:txBody>
      </p:sp>
      <p:sp>
        <p:nvSpPr>
          <p:cNvPr id="32" name="Rectangle 31"/>
          <p:cNvSpPr/>
          <p:nvPr/>
        </p:nvSpPr>
        <p:spPr>
          <a:xfrm>
            <a:off x="5836407" y="3997532"/>
            <a:ext cx="10262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&gt;93</a:t>
            </a:r>
            <a:r>
              <a:rPr lang="en-US" dirty="0" smtClean="0"/>
              <a:t>% (VTP)</a:t>
            </a:r>
            <a:endParaRPr lang="en-US" dirty="0"/>
          </a:p>
        </p:txBody>
      </p:sp>
      <p:sp>
        <p:nvSpPr>
          <p:cNvPr id="42" name="Isosceles Triangle 41"/>
          <p:cNvSpPr/>
          <p:nvPr/>
        </p:nvSpPr>
        <p:spPr bwMode="auto">
          <a:xfrm>
            <a:off x="6258089" y="4252759"/>
            <a:ext cx="182880" cy="133781"/>
          </a:xfrm>
          <a:prstGeom prst="triangl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79412" y="5848290"/>
            <a:ext cx="89154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spcBef>
                <a:spcPts val="600"/>
              </a:spcBef>
              <a:buNone/>
            </a:pPr>
            <a:r>
              <a:rPr lang="en-US" sz="1000" dirty="0"/>
              <a:t>* Note: Figures reflect values reported by manufacturers for a wide variety of drivetrains and as such represent a general guide as to </a:t>
            </a:r>
            <a:r>
              <a:rPr lang="en-US" sz="1000" dirty="0" smtClean="0"/>
              <a:t>the performance of motors currently available. For example, induction motor statistics are from Tesla, whereas PM motors represent a wide range of hybrid options which are designed to meet a different range of cost and performance parameters.</a:t>
            </a:r>
            <a:endParaRPr lang="en-US" sz="1000" dirty="0"/>
          </a:p>
        </p:txBody>
      </p:sp>
      <p:sp>
        <p:nvSpPr>
          <p:cNvPr id="38" name="Rectangle 37"/>
          <p:cNvSpPr/>
          <p:nvPr/>
        </p:nvSpPr>
        <p:spPr>
          <a:xfrm>
            <a:off x="5594398" y="2620089"/>
            <a:ext cx="70564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spcBef>
                <a:spcPts val="600"/>
              </a:spcBef>
              <a:buClr>
                <a:srgbClr val="0B1F65"/>
              </a:buClr>
            </a:pPr>
            <a:r>
              <a:rPr lang="en-US" i="1" dirty="0" smtClean="0"/>
              <a:t>0.8- </a:t>
            </a:r>
            <a:r>
              <a:rPr lang="en-US" i="1" dirty="0"/>
              <a:t>1</a:t>
            </a:r>
            <a:r>
              <a:rPr lang="en-US" i="1" dirty="0" smtClean="0"/>
              <a:t>.5</a:t>
            </a:r>
            <a:endParaRPr lang="en-US" i="1" dirty="0"/>
          </a:p>
        </p:txBody>
      </p:sp>
      <p:cxnSp>
        <p:nvCxnSpPr>
          <p:cNvPr id="44" name="Straight Arrow Connector 43"/>
          <p:cNvCxnSpPr/>
          <p:nvPr/>
        </p:nvCxnSpPr>
        <p:spPr bwMode="auto">
          <a:xfrm flipV="1">
            <a:off x="5375954" y="2579914"/>
            <a:ext cx="1185812" cy="2966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rgbClr val="FF0000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45" name="Rectangle 44"/>
          <p:cNvSpPr/>
          <p:nvPr/>
        </p:nvSpPr>
        <p:spPr>
          <a:xfrm>
            <a:off x="7794044" y="3772485"/>
            <a:ext cx="75533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spcBef>
                <a:spcPts val="600"/>
              </a:spcBef>
              <a:buClr>
                <a:srgbClr val="0B1F65"/>
              </a:buClr>
            </a:pPr>
            <a:r>
              <a:rPr lang="en-US" i="1" dirty="0" smtClean="0"/>
              <a:t>10g/1kw</a:t>
            </a:r>
            <a:endParaRPr lang="en-US" i="1" dirty="0"/>
          </a:p>
        </p:txBody>
      </p:sp>
      <p:cxnSp>
        <p:nvCxnSpPr>
          <p:cNvPr id="46" name="Straight Arrow Connector 45"/>
          <p:cNvCxnSpPr/>
          <p:nvPr/>
        </p:nvCxnSpPr>
        <p:spPr bwMode="auto">
          <a:xfrm flipV="1">
            <a:off x="7575600" y="3712030"/>
            <a:ext cx="1185812" cy="2966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rgbClr val="FF0000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47" name="Straight Arrow Connector 46"/>
          <p:cNvCxnSpPr/>
          <p:nvPr/>
        </p:nvCxnSpPr>
        <p:spPr bwMode="auto">
          <a:xfrm>
            <a:off x="4991950" y="4322616"/>
            <a:ext cx="844457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rgbClr val="FF0000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48" name="Rectangle 47"/>
          <p:cNvSpPr/>
          <p:nvPr/>
        </p:nvSpPr>
        <p:spPr>
          <a:xfrm>
            <a:off x="4875212" y="4363193"/>
            <a:ext cx="93487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spcBef>
                <a:spcPts val="600"/>
              </a:spcBef>
              <a:buClr>
                <a:srgbClr val="0B1F65"/>
              </a:buClr>
            </a:pPr>
            <a:r>
              <a:rPr lang="en-US" i="1" dirty="0" smtClean="0"/>
              <a:t>86% - 88%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807561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ARPA-E </a:t>
            </a:r>
            <a:r>
              <a:rPr lang="en-US" dirty="0"/>
              <a:t>is devoted exclusively to transformational energy technology </a:t>
            </a:r>
            <a:r>
              <a:rPr lang="en-US" dirty="0" smtClean="0"/>
              <a:t>R&amp;D that will bridge the gap from lab to market  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455612" y="1371600"/>
            <a:ext cx="8993188" cy="4648200"/>
          </a:xfrm>
        </p:spPr>
        <p:txBody>
          <a:bodyPr/>
          <a:lstStyle/>
          <a:p>
            <a:pPr marL="0" indent="0" algn="ctr">
              <a:spcBef>
                <a:spcPts val="1200"/>
              </a:spcBef>
              <a:buNone/>
            </a:pPr>
            <a:r>
              <a:rPr lang="en-US" b="1" dirty="0" smtClean="0"/>
              <a:t>Purpose of this ARPA-E Technology to Market Overview</a:t>
            </a:r>
          </a:p>
          <a:p>
            <a:pPr>
              <a:spcBef>
                <a:spcPts val="1800"/>
              </a:spcBef>
            </a:pPr>
            <a:r>
              <a:rPr lang="en-US" dirty="0" smtClean="0"/>
              <a:t>In recent years energy technology advancements have made extraordinary progress in improving performance and reducing costs; however, the sector still struggles with market deployment of breakthrough technology from public investments</a:t>
            </a:r>
          </a:p>
          <a:p>
            <a:pPr>
              <a:spcBef>
                <a:spcPts val="1800"/>
              </a:spcBef>
            </a:pPr>
            <a:r>
              <a:rPr lang="en-US" dirty="0" smtClean="0"/>
              <a:t>ARPA-E believes that to address energy challenges, the agency and recipients require a deeper understanding of the competitive dynamics they will face within their specific markets</a:t>
            </a:r>
          </a:p>
          <a:p>
            <a:pPr>
              <a:spcBef>
                <a:spcPts val="1800"/>
              </a:spcBef>
            </a:pPr>
            <a:r>
              <a:rPr lang="en-US" dirty="0"/>
              <a:t>This first installment is intended to offer </a:t>
            </a:r>
            <a:r>
              <a:rPr lang="en-US" dirty="0" smtClean="0"/>
              <a:t>insight into the key players, key relationships and market drivers</a:t>
            </a:r>
          </a:p>
          <a:p>
            <a:pPr>
              <a:spcBef>
                <a:spcPts val="1800"/>
              </a:spcBef>
            </a:pPr>
            <a:r>
              <a:rPr lang="en-US" dirty="0" smtClean="0"/>
              <a:t>We </a:t>
            </a:r>
            <a:r>
              <a:rPr lang="en-US" dirty="0"/>
              <a:t>expect future installments to dig deeper, offering information and insights regarding specific </a:t>
            </a:r>
            <a:r>
              <a:rPr lang="en-US" dirty="0" smtClean="0"/>
              <a:t>segments</a:t>
            </a:r>
            <a:r>
              <a:rPr lang="en-US" dirty="0"/>
              <a:t>, customer perspectives, and funding </a:t>
            </a:r>
            <a:r>
              <a:rPr lang="en-US" dirty="0" smtClean="0"/>
              <a:t>opportunities </a:t>
            </a:r>
            <a:endParaRPr lang="en-US" dirty="0"/>
          </a:p>
          <a:p>
            <a:pPr>
              <a:spcBef>
                <a:spcPts val="1800"/>
              </a:spcBef>
            </a:pPr>
            <a:r>
              <a:rPr lang="en-US" dirty="0"/>
              <a:t>The series is intended to serve as a “living document”, which should expand in response to performer suggestions and needs. Please contact </a:t>
            </a:r>
            <a:r>
              <a:rPr lang="en-US" dirty="0" smtClean="0">
                <a:solidFill>
                  <a:srgbClr val="FF0000"/>
                </a:solidFill>
              </a:rPr>
              <a:t>Ilan.gur@hq.doe.gov</a:t>
            </a:r>
            <a:r>
              <a:rPr lang="en-US" dirty="0" smtClean="0"/>
              <a:t> </a:t>
            </a:r>
            <a:r>
              <a:rPr lang="en-US" dirty="0"/>
              <a:t>with questions, ideas, etc</a:t>
            </a:r>
            <a:r>
              <a:rPr lang="en-US" dirty="0" smtClean="0"/>
              <a:t>.</a:t>
            </a:r>
          </a:p>
          <a:p>
            <a:pPr>
              <a:spcBef>
                <a:spcPts val="1200"/>
              </a:spcBef>
            </a:pPr>
            <a:endParaRPr lang="en-US" dirty="0" smtClean="0"/>
          </a:p>
          <a:p>
            <a:pPr>
              <a:spcBef>
                <a:spcPts val="1200"/>
              </a:spcBef>
            </a:pPr>
            <a:endParaRPr lang="en-US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303212" y="0"/>
            <a:ext cx="9525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200" i="1" dirty="0" smtClean="0"/>
              <a:t>Purpose …</a:t>
            </a:r>
            <a:endParaRPr lang="en-US" sz="1200" i="1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031433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 - </a:t>
            </a:r>
            <a:r>
              <a:rPr lang="en-US" sz="2400" dirty="0"/>
              <a:t>EV Drivetrain </a:t>
            </a:r>
            <a:r>
              <a:rPr lang="en-US" sz="2400" dirty="0" smtClean="0"/>
              <a:t>Non-Superconducting</a:t>
            </a:r>
            <a:r>
              <a:rPr lang="en-US" dirty="0" smtClean="0"/>
              <a:t> </a:t>
            </a:r>
            <a:endParaRPr lang="en-US" dirty="0"/>
          </a:p>
        </p:txBody>
      </p:sp>
      <p:graphicFrame>
        <p:nvGraphicFramePr>
          <p:cNvPr id="19" name="Content Placeholder 1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889241605"/>
              </p:ext>
            </p:extLst>
          </p:nvPr>
        </p:nvGraphicFramePr>
        <p:xfrm>
          <a:off x="5180007" y="1524000"/>
          <a:ext cx="4495808" cy="4617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3952"/>
                <a:gridCol w="1123952"/>
                <a:gridCol w="1123952"/>
                <a:gridCol w="1123952"/>
              </a:tblGrid>
              <a:tr h="22401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 Narrow" pitchFamily="34" charset="0"/>
                        </a:rPr>
                        <a:t>Value Chain</a:t>
                      </a:r>
                      <a:endParaRPr lang="en-US" sz="1200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7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 Narrow" pitchFamily="34" charset="0"/>
                        </a:rPr>
                        <a:t>Relationship Analysis</a:t>
                      </a:r>
                      <a:endParaRPr lang="en-US" sz="1200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7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 Narrow" pitchFamily="34" charset="0"/>
                        </a:rPr>
                        <a:t>Competitive Analysis</a:t>
                      </a:r>
                      <a:endParaRPr lang="en-US" sz="1200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7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 Narrow" pitchFamily="34" charset="0"/>
                        </a:rPr>
                        <a:t>Market Requirement</a:t>
                      </a:r>
                      <a:endParaRPr lang="en-US" sz="1200" dirty="0">
                        <a:latin typeface="Arial Narrow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7F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228600" indent="-228600" algn="ctr">
                        <a:buFont typeface="Wingdings" pitchFamily="2" charset="2"/>
                        <a:buChar char="ü"/>
                      </a:pPr>
                      <a:r>
                        <a:rPr lang="en-US" sz="2200" kern="1200" baseline="0" dirty="0" smtClean="0">
                          <a:solidFill>
                            <a:schemeClr val="tx1"/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 </a:t>
                      </a:r>
                      <a:endParaRPr lang="en-US" sz="2200" kern="1200" dirty="0">
                        <a:solidFill>
                          <a:schemeClr val="tx1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indent="-17145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ü"/>
                        <a:tabLst/>
                        <a:defRPr/>
                      </a:pPr>
                      <a:r>
                        <a:rPr lang="en-US" sz="2200" dirty="0" smtClean="0">
                          <a:solidFill>
                            <a:schemeClr val="tx1"/>
                          </a:solidFill>
                          <a:latin typeface="Arial Narrow" pitchFamily="34" charset="0"/>
                        </a:rPr>
                        <a:t> </a:t>
                      </a:r>
                    </a:p>
                  </a:txBody>
                  <a:tcPr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ctr">
                        <a:buFont typeface="Wingdings" pitchFamily="2" charset="2"/>
                        <a:buChar char="ü"/>
                      </a:pPr>
                      <a:endParaRPr lang="en-US" sz="2200" dirty="0">
                        <a:latin typeface="Arial Narrow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ctr">
                        <a:buFont typeface="Wingdings" pitchFamily="2" charset="2"/>
                        <a:buChar char="ü"/>
                      </a:pPr>
                      <a:r>
                        <a:rPr lang="en-US" sz="2200" dirty="0" smtClean="0">
                          <a:latin typeface="Arial Narrow" pitchFamily="34" charset="0"/>
                        </a:rPr>
                        <a:t> </a:t>
                      </a:r>
                      <a:endParaRPr lang="en-US" sz="2200" dirty="0">
                        <a:latin typeface="Arial Narrow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4013">
                <a:tc>
                  <a:txBody>
                    <a:bodyPr/>
                    <a:lstStyle/>
                    <a:p>
                      <a:pPr marL="171450" indent="-171450" algn="ctr">
                        <a:buFont typeface="Wingdings" pitchFamily="2" charset="2"/>
                        <a:buChar char="ü"/>
                      </a:pPr>
                      <a:r>
                        <a:rPr lang="en-US" sz="2200" kern="1200" dirty="0" smtClean="0">
                          <a:solidFill>
                            <a:schemeClr val="tx1"/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 </a:t>
                      </a:r>
                      <a:endParaRPr lang="en-US" sz="2200" kern="1200" dirty="0">
                        <a:solidFill>
                          <a:schemeClr val="tx1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 algn="ctr">
                        <a:buFont typeface="Wingdings" pitchFamily="2" charset="2"/>
                        <a:buChar char="ü"/>
                      </a:pPr>
                      <a:r>
                        <a:rPr lang="en-US" sz="2200" dirty="0" smtClean="0">
                          <a:latin typeface="Arial Narrow" pitchFamily="34" charset="0"/>
                        </a:rPr>
                        <a:t> </a:t>
                      </a:r>
                      <a:endParaRPr lang="en-US" sz="2200" dirty="0">
                        <a:latin typeface="Arial Narrow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 algn="ctr">
                        <a:buFont typeface="Wingdings" pitchFamily="2" charset="2"/>
                        <a:buChar char="ü"/>
                      </a:pPr>
                      <a:r>
                        <a:rPr lang="en-US" sz="2200" dirty="0" smtClean="0">
                          <a:latin typeface="Arial Narrow" pitchFamily="34" charset="0"/>
                        </a:rPr>
                        <a:t> </a:t>
                      </a:r>
                      <a:endParaRPr lang="en-US" sz="2200" dirty="0">
                        <a:latin typeface="Arial Narrow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 algn="ctr">
                        <a:buFont typeface="Wingdings" pitchFamily="2" charset="2"/>
                        <a:buChar char="ü"/>
                      </a:pPr>
                      <a:r>
                        <a:rPr lang="en-US" sz="2200" dirty="0" smtClean="0">
                          <a:latin typeface="Arial Narrow" pitchFamily="34" charset="0"/>
                        </a:rPr>
                        <a:t> </a:t>
                      </a:r>
                      <a:endParaRPr lang="en-US" sz="2200" dirty="0">
                        <a:latin typeface="Arial Narrow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87680">
                <a:tc>
                  <a:txBody>
                    <a:bodyPr/>
                    <a:lstStyle/>
                    <a:p>
                      <a:pPr marL="171450" indent="-171450" algn="ctr">
                        <a:buFont typeface="Wingdings" pitchFamily="2" charset="2"/>
                        <a:buChar char="ü"/>
                      </a:pPr>
                      <a:r>
                        <a:rPr lang="en-US" sz="2200" kern="1200" dirty="0" smtClean="0">
                          <a:solidFill>
                            <a:schemeClr val="tx1"/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 </a:t>
                      </a:r>
                      <a:endParaRPr lang="en-US" sz="2200" kern="1200" dirty="0">
                        <a:solidFill>
                          <a:schemeClr val="tx1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ctr">
                        <a:buFont typeface="Wingdings" pitchFamily="2" charset="2"/>
                        <a:buChar char="ü"/>
                      </a:pPr>
                      <a:r>
                        <a:rPr lang="en-US" sz="2200" dirty="0" smtClean="0">
                          <a:latin typeface="Arial Narrow" pitchFamily="34" charset="0"/>
                        </a:rPr>
                        <a:t> </a:t>
                      </a:r>
                      <a:endParaRPr lang="en-US" sz="2200" dirty="0">
                        <a:latin typeface="Arial Narrow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ctr">
                        <a:buFont typeface="Wingdings" pitchFamily="2" charset="2"/>
                        <a:buChar char="ü"/>
                      </a:pPr>
                      <a:endParaRPr lang="en-US" sz="2200" dirty="0">
                        <a:latin typeface="Arial Narrow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ctr">
                        <a:buFont typeface="Wingdings" pitchFamily="2" charset="2"/>
                        <a:buChar char="ü"/>
                      </a:pPr>
                      <a:r>
                        <a:rPr lang="en-US" sz="2200" dirty="0" smtClean="0">
                          <a:latin typeface="Arial Narrow" pitchFamily="34" charset="0"/>
                        </a:rPr>
                        <a:t> </a:t>
                      </a:r>
                      <a:endParaRPr lang="en-US" sz="2200" dirty="0">
                        <a:latin typeface="Arial Narrow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171450" indent="-171450" algn="ctr">
                        <a:buFont typeface="Wingdings" pitchFamily="2" charset="2"/>
                        <a:buChar char="ü"/>
                      </a:pPr>
                      <a:r>
                        <a:rPr lang="en-US" sz="2200" kern="1200" dirty="0" smtClean="0">
                          <a:solidFill>
                            <a:schemeClr val="tx1"/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 </a:t>
                      </a:r>
                      <a:endParaRPr lang="en-US" sz="2200" kern="1200" dirty="0">
                        <a:solidFill>
                          <a:schemeClr val="tx1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T="0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 algn="ctr">
                        <a:buFont typeface="Wingdings" pitchFamily="2" charset="2"/>
                        <a:buChar char="ü"/>
                      </a:pPr>
                      <a:r>
                        <a:rPr lang="en-US" sz="2200" dirty="0" smtClean="0">
                          <a:latin typeface="Arial Narrow" pitchFamily="34" charset="0"/>
                        </a:rPr>
                        <a:t> </a:t>
                      </a:r>
                      <a:endParaRPr lang="en-US" sz="2200" dirty="0">
                        <a:latin typeface="Arial Narrow" pitchFamily="34" charset="0"/>
                      </a:endParaRPr>
                    </a:p>
                  </a:txBody>
                  <a:tcPr marT="0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 algn="ctr">
                        <a:buFont typeface="Wingdings" pitchFamily="2" charset="2"/>
                        <a:buChar char="ü"/>
                      </a:pPr>
                      <a:endParaRPr lang="en-US" sz="2200" dirty="0">
                        <a:latin typeface="Arial Narrow" pitchFamily="34" charset="0"/>
                      </a:endParaRPr>
                    </a:p>
                  </a:txBody>
                  <a:tcPr marT="0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 algn="ctr">
                        <a:buFont typeface="Wingdings" pitchFamily="2" charset="2"/>
                        <a:buChar char="ü"/>
                      </a:pPr>
                      <a:r>
                        <a:rPr lang="en-US" sz="2200" dirty="0" smtClean="0">
                          <a:latin typeface="Arial Narrow" pitchFamily="34" charset="0"/>
                        </a:rPr>
                        <a:t> </a:t>
                      </a:r>
                      <a:endParaRPr lang="en-US" sz="2200" dirty="0">
                        <a:latin typeface="Arial Narrow" pitchFamily="34" charset="0"/>
                      </a:endParaRPr>
                    </a:p>
                  </a:txBody>
                  <a:tcPr marT="0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171450" indent="-171450" algn="ctr">
                        <a:buFont typeface="Wingdings" pitchFamily="2" charset="2"/>
                        <a:buChar char="ü"/>
                      </a:pPr>
                      <a:r>
                        <a:rPr lang="en-US" sz="2200" kern="1200" dirty="0" smtClean="0">
                          <a:solidFill>
                            <a:schemeClr val="tx1"/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 </a:t>
                      </a:r>
                      <a:endParaRPr lang="en-US" sz="2200" kern="1200" dirty="0">
                        <a:solidFill>
                          <a:schemeClr val="tx1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T="0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ctr">
                        <a:buFont typeface="Wingdings" pitchFamily="2" charset="2"/>
                        <a:buChar char="ü"/>
                      </a:pPr>
                      <a:r>
                        <a:rPr lang="en-US" sz="2200" dirty="0" smtClean="0">
                          <a:latin typeface="Arial Narrow" pitchFamily="34" charset="0"/>
                        </a:rPr>
                        <a:t> </a:t>
                      </a:r>
                      <a:endParaRPr lang="en-US" sz="2200" dirty="0">
                        <a:latin typeface="Arial Narrow" pitchFamily="34" charset="0"/>
                      </a:endParaRPr>
                    </a:p>
                  </a:txBody>
                  <a:tcPr marT="0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ctr">
                        <a:buFont typeface="Wingdings" pitchFamily="2" charset="2"/>
                        <a:buChar char="ü"/>
                      </a:pPr>
                      <a:endParaRPr lang="en-US" sz="2200" dirty="0">
                        <a:latin typeface="Arial Narrow" pitchFamily="34" charset="0"/>
                      </a:endParaRPr>
                    </a:p>
                  </a:txBody>
                  <a:tcPr marT="0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ctr">
                        <a:buFont typeface="Wingdings" pitchFamily="2" charset="2"/>
                        <a:buChar char="ü"/>
                      </a:pPr>
                      <a:r>
                        <a:rPr lang="en-US" sz="2200" dirty="0" smtClean="0">
                          <a:latin typeface="Arial Narrow" pitchFamily="34" charset="0"/>
                        </a:rPr>
                        <a:t> </a:t>
                      </a:r>
                      <a:endParaRPr lang="en-US" sz="2200" dirty="0">
                        <a:latin typeface="Arial Narrow" pitchFamily="34" charset="0"/>
                      </a:endParaRPr>
                    </a:p>
                  </a:txBody>
                  <a:tcPr marT="0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171450" indent="-171450" algn="ctr">
                        <a:buFont typeface="Wingdings" pitchFamily="2" charset="2"/>
                        <a:buChar char="ü"/>
                      </a:pPr>
                      <a:r>
                        <a:rPr lang="en-US" sz="2200" kern="1200" dirty="0" smtClean="0">
                          <a:solidFill>
                            <a:schemeClr val="tx1"/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 </a:t>
                      </a:r>
                      <a:endParaRPr lang="en-US" sz="2200" kern="1200" dirty="0">
                        <a:solidFill>
                          <a:schemeClr val="tx1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T="0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 algn="ctr">
                        <a:buFont typeface="Wingdings" pitchFamily="2" charset="2"/>
                        <a:buChar char="ü"/>
                      </a:pPr>
                      <a:endParaRPr lang="en-US" sz="2200" dirty="0">
                        <a:latin typeface="Arial Narrow" pitchFamily="34" charset="0"/>
                      </a:endParaRPr>
                    </a:p>
                  </a:txBody>
                  <a:tcPr marT="0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 algn="ctr">
                        <a:buFont typeface="Wingdings" pitchFamily="2" charset="2"/>
                        <a:buChar char="ü"/>
                      </a:pPr>
                      <a:endParaRPr lang="en-US" sz="2200" dirty="0">
                        <a:latin typeface="Arial Narrow" pitchFamily="34" charset="0"/>
                      </a:endParaRPr>
                    </a:p>
                  </a:txBody>
                  <a:tcPr marT="0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 algn="ctr">
                        <a:buFont typeface="Wingdings" pitchFamily="2" charset="2"/>
                        <a:buChar char="ü"/>
                      </a:pPr>
                      <a:endParaRPr lang="en-US" sz="2200" dirty="0">
                        <a:latin typeface="Arial Narrow" pitchFamily="34" charset="0"/>
                      </a:endParaRPr>
                    </a:p>
                  </a:txBody>
                  <a:tcPr marT="0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4013">
                <a:tc>
                  <a:txBody>
                    <a:bodyPr/>
                    <a:lstStyle/>
                    <a:p>
                      <a:pPr marL="171450" indent="-171450" algn="ctr">
                        <a:buFont typeface="Wingdings" pitchFamily="2" charset="2"/>
                        <a:buChar char="ü"/>
                      </a:pPr>
                      <a:r>
                        <a:rPr lang="en-US" sz="2200" kern="1200" dirty="0" smtClean="0">
                          <a:solidFill>
                            <a:schemeClr val="tx1"/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 </a:t>
                      </a:r>
                      <a:endParaRPr lang="en-US" sz="2200" kern="1200" dirty="0">
                        <a:solidFill>
                          <a:schemeClr val="tx1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T="0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ctr">
                        <a:buFont typeface="Wingdings" pitchFamily="2" charset="2"/>
                        <a:buChar char="ü"/>
                      </a:pPr>
                      <a:r>
                        <a:rPr lang="en-US" sz="2200" dirty="0" smtClean="0">
                          <a:latin typeface="Arial Narrow" pitchFamily="34" charset="0"/>
                        </a:rPr>
                        <a:t> </a:t>
                      </a:r>
                      <a:endParaRPr lang="en-US" sz="2200" dirty="0">
                        <a:latin typeface="Arial Narrow" pitchFamily="34" charset="0"/>
                      </a:endParaRPr>
                    </a:p>
                  </a:txBody>
                  <a:tcPr marT="0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ctr">
                        <a:buFont typeface="Wingdings" pitchFamily="2" charset="2"/>
                        <a:buChar char="ü"/>
                      </a:pPr>
                      <a:r>
                        <a:rPr lang="en-US" sz="2200" dirty="0" smtClean="0">
                          <a:latin typeface="Arial Narrow" pitchFamily="34" charset="0"/>
                        </a:rPr>
                        <a:t> </a:t>
                      </a:r>
                      <a:r>
                        <a:rPr lang="en-US" sz="1200" dirty="0" smtClean="0">
                          <a:latin typeface="Arial Narrow" pitchFamily="34" charset="0"/>
                        </a:rPr>
                        <a:t>Tech</a:t>
                      </a:r>
                      <a:endParaRPr lang="en-US" sz="1200" dirty="0">
                        <a:latin typeface="Arial Narrow" pitchFamily="34" charset="0"/>
                      </a:endParaRPr>
                    </a:p>
                  </a:txBody>
                  <a:tcPr marT="0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ctr">
                        <a:buFont typeface="Wingdings" pitchFamily="2" charset="2"/>
                        <a:buChar char="ü"/>
                      </a:pPr>
                      <a:r>
                        <a:rPr lang="en-US" sz="2200" dirty="0" smtClean="0">
                          <a:latin typeface="Arial Narrow" pitchFamily="34" charset="0"/>
                        </a:rPr>
                        <a:t> </a:t>
                      </a:r>
                      <a:endParaRPr lang="en-US" sz="2200" dirty="0">
                        <a:latin typeface="Arial Narrow" pitchFamily="34" charset="0"/>
                      </a:endParaRPr>
                    </a:p>
                  </a:txBody>
                  <a:tcPr marT="0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4013">
                <a:tc>
                  <a:txBody>
                    <a:bodyPr/>
                    <a:lstStyle/>
                    <a:p>
                      <a:pPr marL="171450" indent="-171450" algn="ctr">
                        <a:buFont typeface="Wingdings" pitchFamily="2" charset="2"/>
                        <a:buChar char="ü"/>
                      </a:pPr>
                      <a:r>
                        <a:rPr lang="en-US" sz="2200" dirty="0" smtClean="0">
                          <a:latin typeface="Arial Narrow" pitchFamily="34" charset="0"/>
                        </a:rPr>
                        <a:t> </a:t>
                      </a:r>
                      <a:endParaRPr lang="en-US" sz="2200" dirty="0">
                        <a:latin typeface="Arial Narrow" pitchFamily="34" charset="0"/>
                      </a:endParaRPr>
                    </a:p>
                  </a:txBody>
                  <a:tcPr marT="0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 algn="ctr">
                        <a:buFont typeface="Wingdings" pitchFamily="2" charset="2"/>
                        <a:buChar char="ü"/>
                      </a:pPr>
                      <a:r>
                        <a:rPr lang="en-US" sz="2200" dirty="0" smtClean="0">
                          <a:latin typeface="Arial Narrow" pitchFamily="34" charset="0"/>
                        </a:rPr>
                        <a:t> </a:t>
                      </a:r>
                      <a:endParaRPr lang="en-US" sz="2200" dirty="0">
                        <a:latin typeface="Arial Narrow" pitchFamily="34" charset="0"/>
                      </a:endParaRPr>
                    </a:p>
                  </a:txBody>
                  <a:tcPr marT="0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 algn="ctr">
                        <a:buFont typeface="Wingdings" pitchFamily="2" charset="2"/>
                        <a:buChar char="ü"/>
                      </a:pPr>
                      <a:endParaRPr lang="en-US" sz="2200" dirty="0">
                        <a:latin typeface="Arial Narrow" pitchFamily="34" charset="0"/>
                      </a:endParaRPr>
                    </a:p>
                  </a:txBody>
                  <a:tcPr marT="0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 algn="ctr">
                        <a:buFont typeface="Wingdings" pitchFamily="2" charset="2"/>
                        <a:buChar char="ü"/>
                      </a:pPr>
                      <a:r>
                        <a:rPr lang="en-US" sz="2200" dirty="0" smtClean="0">
                          <a:latin typeface="Arial Narrow" pitchFamily="34" charset="0"/>
                        </a:rPr>
                        <a:t> </a:t>
                      </a:r>
                      <a:endParaRPr lang="en-US" sz="2200" dirty="0">
                        <a:latin typeface="Arial Narrow" pitchFamily="34" charset="0"/>
                      </a:endParaRPr>
                    </a:p>
                  </a:txBody>
                  <a:tcPr marT="0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4013">
                <a:tc>
                  <a:txBody>
                    <a:bodyPr/>
                    <a:lstStyle/>
                    <a:p>
                      <a:pPr marL="171450" indent="-171450" algn="ctr">
                        <a:buFont typeface="Wingdings" pitchFamily="2" charset="2"/>
                        <a:buChar char="ü"/>
                      </a:pPr>
                      <a:r>
                        <a:rPr lang="en-US" sz="2200" dirty="0" smtClean="0">
                          <a:latin typeface="Arial Narrow" pitchFamily="34" charset="0"/>
                        </a:rPr>
                        <a:t> </a:t>
                      </a:r>
                      <a:endParaRPr lang="en-US" sz="2200" dirty="0">
                        <a:latin typeface="Arial Narrow" pitchFamily="34" charset="0"/>
                      </a:endParaRPr>
                    </a:p>
                  </a:txBody>
                  <a:tcPr marT="0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ctr">
                        <a:buFont typeface="Wingdings" pitchFamily="2" charset="2"/>
                        <a:buChar char="ü"/>
                      </a:pPr>
                      <a:r>
                        <a:rPr lang="en-US" sz="2200" dirty="0" smtClean="0">
                          <a:latin typeface="Arial Narrow" pitchFamily="34" charset="0"/>
                        </a:rPr>
                        <a:t> </a:t>
                      </a:r>
                      <a:endParaRPr lang="en-US" sz="2200" dirty="0">
                        <a:latin typeface="Arial Narrow" pitchFamily="34" charset="0"/>
                      </a:endParaRPr>
                    </a:p>
                  </a:txBody>
                  <a:tcPr marT="0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ctr">
                        <a:buFont typeface="Wingdings" pitchFamily="2" charset="2"/>
                        <a:buChar char="ü"/>
                      </a:pPr>
                      <a:endParaRPr lang="en-US" sz="2200" dirty="0">
                        <a:latin typeface="Arial Narrow" pitchFamily="34" charset="0"/>
                      </a:endParaRPr>
                    </a:p>
                  </a:txBody>
                  <a:tcPr marT="0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ctr">
                        <a:buFont typeface="Wingdings" pitchFamily="2" charset="2"/>
                        <a:buChar char="ü"/>
                      </a:pPr>
                      <a:r>
                        <a:rPr lang="en-US" sz="2200" dirty="0" smtClean="0">
                          <a:latin typeface="Arial Narrow" pitchFamily="34" charset="0"/>
                        </a:rPr>
                        <a:t> </a:t>
                      </a:r>
                      <a:endParaRPr lang="en-US" sz="2200" dirty="0">
                        <a:latin typeface="Arial Narrow" pitchFamily="34" charset="0"/>
                      </a:endParaRPr>
                    </a:p>
                  </a:txBody>
                  <a:tcPr marT="0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4013">
                <a:tc>
                  <a:txBody>
                    <a:bodyPr/>
                    <a:lstStyle/>
                    <a:p>
                      <a:pPr marL="171450" indent="-171450" algn="ctr">
                        <a:buFont typeface="Wingdings" pitchFamily="2" charset="2"/>
                        <a:buChar char="ü"/>
                      </a:pPr>
                      <a:endParaRPr lang="en-US" sz="2200" dirty="0">
                        <a:latin typeface="Arial Narrow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 algn="ctr">
                        <a:buFont typeface="Wingdings" pitchFamily="2" charset="2"/>
                        <a:buChar char="ü"/>
                      </a:pPr>
                      <a:endParaRPr lang="en-US" sz="2200" dirty="0">
                        <a:latin typeface="Arial Narrow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 algn="ctr">
                        <a:buFont typeface="Wingdings" pitchFamily="2" charset="2"/>
                        <a:buChar char="ü"/>
                      </a:pPr>
                      <a:endParaRPr lang="en-US" sz="2200">
                        <a:latin typeface="Arial Narrow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 algn="ctr">
                        <a:buFont typeface="Wingdings" pitchFamily="2" charset="2"/>
                        <a:buChar char="ü"/>
                      </a:pPr>
                      <a:endParaRPr lang="en-US" sz="2200" dirty="0">
                        <a:latin typeface="Arial Narrow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4" name="Oval 3"/>
          <p:cNvSpPr/>
          <p:nvPr/>
        </p:nvSpPr>
        <p:spPr bwMode="auto">
          <a:xfrm>
            <a:off x="455612" y="2571750"/>
            <a:ext cx="1828800" cy="685800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rPr>
              <a:t>GENI</a:t>
            </a:r>
          </a:p>
        </p:txBody>
      </p:sp>
      <p:sp>
        <p:nvSpPr>
          <p:cNvPr id="5" name="Oval 4"/>
          <p:cNvSpPr/>
          <p:nvPr/>
        </p:nvSpPr>
        <p:spPr bwMode="auto">
          <a:xfrm>
            <a:off x="455612" y="3645243"/>
            <a:ext cx="1828800" cy="685800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rPr>
              <a:t>HEATS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455612" y="4724400"/>
            <a:ext cx="1828800" cy="685800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rPr>
              <a:t>REACT</a:t>
            </a:r>
          </a:p>
        </p:txBody>
      </p:sp>
      <p:sp>
        <p:nvSpPr>
          <p:cNvPr id="7" name="Oval 6"/>
          <p:cNvSpPr/>
          <p:nvPr/>
        </p:nvSpPr>
        <p:spPr bwMode="auto">
          <a:xfrm>
            <a:off x="455612" y="5638800"/>
            <a:ext cx="1828800" cy="685800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rPr>
              <a:t>PETRO</a:t>
            </a:r>
          </a:p>
        </p:txBody>
      </p:sp>
      <p:sp>
        <p:nvSpPr>
          <p:cNvPr id="8" name="Oval 7"/>
          <p:cNvSpPr/>
          <p:nvPr/>
        </p:nvSpPr>
        <p:spPr bwMode="auto">
          <a:xfrm>
            <a:off x="455612" y="1752600"/>
            <a:ext cx="1828800" cy="685800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rPr>
              <a:t>Solar ADEPT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2970212" y="1930314"/>
            <a:ext cx="2011680" cy="3200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rPr>
              <a:t>Solar Power</a:t>
            </a:r>
            <a:r>
              <a:rPr kumimoji="0" lang="en-US" sz="12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rPr>
              <a:t> Electronics</a:t>
            </a:r>
            <a:endParaRPr kumimoji="0" lang="en-US" sz="12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2970212" y="4572000"/>
            <a:ext cx="2011680" cy="3200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rPr>
              <a:t>Permanent</a:t>
            </a:r>
            <a:r>
              <a:rPr kumimoji="0" lang="en-US" sz="12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rPr>
              <a:t> Magnet Material</a:t>
            </a:r>
            <a:endParaRPr kumimoji="0" lang="en-US" sz="12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2970212" y="2514600"/>
            <a:ext cx="2011680" cy="3200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rPr>
              <a:t>Power Control Software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2970212" y="2956560"/>
            <a:ext cx="2011680" cy="3200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rPr>
              <a:t>High Voltage Hardware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2956267" y="5826760"/>
            <a:ext cx="2011680" cy="3200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rPr>
              <a:t>Fuel/ Biofuel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2970212" y="3828123"/>
            <a:ext cx="2011680" cy="3200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rPr>
              <a:t>Electric Vehicle HVAC 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2970212" y="3429000"/>
            <a:ext cx="2011680" cy="32004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rPr>
              <a:t>Thermal Solar &amp; Nuclear Power 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2970212" y="4208094"/>
            <a:ext cx="2011680" cy="3200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rPr>
              <a:t>Thermal Fuel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2970212" y="4937760"/>
            <a:ext cx="2011680" cy="3200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rPr>
              <a:t>EV Drivetrain</a:t>
            </a:r>
            <a:r>
              <a:rPr kumimoji="0" lang="en-US" sz="12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rPr>
              <a:t> Non-Superconducting</a:t>
            </a:r>
            <a:endParaRPr kumimoji="0" lang="en-US" sz="12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2970212" y="5318760"/>
            <a:ext cx="2011680" cy="3200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rPr>
              <a:t>Wind </a:t>
            </a:r>
            <a:r>
              <a:rPr lang="en-US" sz="1200" dirty="0">
                <a:latin typeface="Arial Narrow" pitchFamily="34" charset="0"/>
              </a:rPr>
              <a:t>T</a:t>
            </a:r>
            <a:r>
              <a:rPr kumimoji="0" lang="en-US" sz="1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rPr>
              <a:t>urbine Generator</a:t>
            </a:r>
          </a:p>
        </p:txBody>
      </p:sp>
      <p:cxnSp>
        <p:nvCxnSpPr>
          <p:cNvPr id="22" name="Elbow Connector 21"/>
          <p:cNvCxnSpPr>
            <a:stCxn id="4" idx="6"/>
            <a:endCxn id="11" idx="1"/>
          </p:cNvCxnSpPr>
          <p:nvPr/>
        </p:nvCxnSpPr>
        <p:spPr bwMode="auto">
          <a:xfrm flipV="1">
            <a:off x="2284412" y="2674620"/>
            <a:ext cx="685800" cy="240030"/>
          </a:xfrm>
          <a:prstGeom prst="bentConnector3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5" name="Elbow Connector 24"/>
          <p:cNvCxnSpPr>
            <a:stCxn id="4" idx="6"/>
            <a:endCxn id="12" idx="1"/>
          </p:cNvCxnSpPr>
          <p:nvPr/>
        </p:nvCxnSpPr>
        <p:spPr bwMode="auto">
          <a:xfrm>
            <a:off x="2284412" y="2914650"/>
            <a:ext cx="685800" cy="201930"/>
          </a:xfrm>
          <a:prstGeom prst="bentConnector3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Elbow Connector 27"/>
          <p:cNvCxnSpPr>
            <a:stCxn id="5" idx="6"/>
            <a:endCxn id="15" idx="1"/>
          </p:cNvCxnSpPr>
          <p:nvPr/>
        </p:nvCxnSpPr>
        <p:spPr bwMode="auto">
          <a:xfrm flipV="1">
            <a:off x="2284412" y="3589020"/>
            <a:ext cx="685800" cy="399123"/>
          </a:xfrm>
          <a:prstGeom prst="bentConnector3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1" name="Elbow Connector 30"/>
          <p:cNvCxnSpPr>
            <a:stCxn id="5" idx="6"/>
            <a:endCxn id="14" idx="1"/>
          </p:cNvCxnSpPr>
          <p:nvPr/>
        </p:nvCxnSpPr>
        <p:spPr bwMode="auto">
          <a:xfrm>
            <a:off x="2284412" y="3988143"/>
            <a:ext cx="685800" cy="12700"/>
          </a:xfrm>
          <a:prstGeom prst="bentConnector3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4" name="Elbow Connector 33"/>
          <p:cNvCxnSpPr>
            <a:stCxn id="5" idx="6"/>
            <a:endCxn id="16" idx="1"/>
          </p:cNvCxnSpPr>
          <p:nvPr/>
        </p:nvCxnSpPr>
        <p:spPr bwMode="auto">
          <a:xfrm>
            <a:off x="2284412" y="3988143"/>
            <a:ext cx="685800" cy="379971"/>
          </a:xfrm>
          <a:prstGeom prst="bentConnector3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7" name="Elbow Connector 36"/>
          <p:cNvCxnSpPr>
            <a:stCxn id="6" idx="6"/>
            <a:endCxn id="10" idx="1"/>
          </p:cNvCxnSpPr>
          <p:nvPr/>
        </p:nvCxnSpPr>
        <p:spPr bwMode="auto">
          <a:xfrm flipV="1">
            <a:off x="2284412" y="4732020"/>
            <a:ext cx="685800" cy="335280"/>
          </a:xfrm>
          <a:prstGeom prst="bentConnector3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0" name="Elbow Connector 39"/>
          <p:cNvCxnSpPr>
            <a:stCxn id="6" idx="6"/>
            <a:endCxn id="17" idx="1"/>
          </p:cNvCxnSpPr>
          <p:nvPr/>
        </p:nvCxnSpPr>
        <p:spPr bwMode="auto">
          <a:xfrm>
            <a:off x="2284412" y="5067300"/>
            <a:ext cx="685800" cy="30480"/>
          </a:xfrm>
          <a:prstGeom prst="bentConnector3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4" name="Elbow Connector 43"/>
          <p:cNvCxnSpPr>
            <a:stCxn id="6" idx="6"/>
            <a:endCxn id="18" idx="1"/>
          </p:cNvCxnSpPr>
          <p:nvPr/>
        </p:nvCxnSpPr>
        <p:spPr bwMode="auto">
          <a:xfrm>
            <a:off x="2284412" y="5067300"/>
            <a:ext cx="685800" cy="411480"/>
          </a:xfrm>
          <a:prstGeom prst="bentConnector3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1" name="Straight Arrow Connector 50"/>
          <p:cNvCxnSpPr>
            <a:stCxn id="8" idx="6"/>
            <a:endCxn id="9" idx="1"/>
          </p:cNvCxnSpPr>
          <p:nvPr/>
        </p:nvCxnSpPr>
        <p:spPr bwMode="auto">
          <a:xfrm flipV="1">
            <a:off x="2284412" y="2090334"/>
            <a:ext cx="685800" cy="5166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3" name="Straight Arrow Connector 52"/>
          <p:cNvCxnSpPr>
            <a:stCxn id="7" idx="6"/>
            <a:endCxn id="13" idx="1"/>
          </p:cNvCxnSpPr>
          <p:nvPr/>
        </p:nvCxnSpPr>
        <p:spPr bwMode="auto">
          <a:xfrm>
            <a:off x="2284412" y="5981700"/>
            <a:ext cx="671855" cy="5080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6" name="Text Box 10"/>
          <p:cNvSpPr txBox="1">
            <a:spLocks noChangeArrowheads="1"/>
          </p:cNvSpPr>
          <p:nvPr/>
        </p:nvSpPr>
        <p:spPr bwMode="auto">
          <a:xfrm>
            <a:off x="803496" y="1263134"/>
            <a:ext cx="1099916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 sz="1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None/>
            </a:pPr>
            <a:r>
              <a:rPr lang="en-US" sz="1200" b="1" dirty="0" smtClean="0"/>
              <a:t>Round 4 FOAs</a:t>
            </a:r>
            <a:endParaRPr lang="en-US" sz="1200" b="1" dirty="0"/>
          </a:p>
        </p:txBody>
      </p:sp>
      <p:sp>
        <p:nvSpPr>
          <p:cNvPr id="57" name="Text Box 10"/>
          <p:cNvSpPr txBox="1">
            <a:spLocks noChangeArrowheads="1"/>
          </p:cNvSpPr>
          <p:nvPr/>
        </p:nvSpPr>
        <p:spPr bwMode="auto">
          <a:xfrm>
            <a:off x="3153625" y="1263134"/>
            <a:ext cx="1645387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 sz="1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None/>
            </a:pPr>
            <a:r>
              <a:rPr lang="en-US" sz="1200" b="1" dirty="0" smtClean="0"/>
              <a:t>Round 4 FOA Markets </a:t>
            </a:r>
            <a:endParaRPr lang="en-US" sz="1200" b="1" dirty="0"/>
          </a:p>
        </p:txBody>
      </p:sp>
      <p:sp>
        <p:nvSpPr>
          <p:cNvPr id="61" name="Text Box 10"/>
          <p:cNvSpPr txBox="1">
            <a:spLocks noChangeArrowheads="1"/>
          </p:cNvSpPr>
          <p:nvPr/>
        </p:nvSpPr>
        <p:spPr bwMode="auto">
          <a:xfrm>
            <a:off x="6459502" y="1263134"/>
            <a:ext cx="192091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 sz="1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None/>
            </a:pPr>
            <a:r>
              <a:rPr lang="en-US" sz="1200" b="1" dirty="0" smtClean="0"/>
              <a:t>ARPA-E Selected Analysis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208890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Motors comprise the heart of the EV value chain</a:t>
            </a:r>
            <a:endParaRPr lang="en-US" dirty="0"/>
          </a:p>
        </p:txBody>
      </p:sp>
      <p:sp>
        <p:nvSpPr>
          <p:cNvPr id="10" name="Chevron 9"/>
          <p:cNvSpPr/>
          <p:nvPr/>
        </p:nvSpPr>
        <p:spPr bwMode="auto">
          <a:xfrm>
            <a:off x="5384229" y="1371600"/>
            <a:ext cx="1560576" cy="740664"/>
          </a:xfrm>
          <a:prstGeom prst="chevron">
            <a:avLst>
              <a:gd name="adj" fmla="val 35185"/>
            </a:avLst>
          </a:prstGeom>
          <a:solidFill>
            <a:schemeClr val="accent1">
              <a:lumMod val="5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lIns="0" rIns="0" anchor="ctr"/>
          <a:lstStyle/>
          <a:p>
            <a:pPr marL="93663" algn="ctr">
              <a:spcBef>
                <a:spcPts val="0"/>
              </a:spcBef>
              <a:buClr>
                <a:srgbClr val="000000"/>
              </a:buClr>
              <a:buSzTx/>
              <a:buFont typeface="Webdings" pitchFamily="18" charset="2"/>
              <a:buNone/>
            </a:pPr>
            <a:r>
              <a:rPr lang="en-US" sz="1200" dirty="0">
                <a:solidFill>
                  <a:srgbClr val="FFFFFF"/>
                </a:solidFill>
                <a:latin typeface="Arial" charset="0"/>
              </a:rPr>
              <a:t>Power </a:t>
            </a:r>
          </a:p>
          <a:p>
            <a:pPr marL="93663" algn="ctr">
              <a:spcBef>
                <a:spcPts val="0"/>
              </a:spcBef>
              <a:buClr>
                <a:srgbClr val="000000"/>
              </a:buClr>
              <a:buSzTx/>
              <a:buFont typeface="Webdings" pitchFamily="18" charset="2"/>
              <a:buNone/>
            </a:pPr>
            <a:r>
              <a:rPr lang="en-US" sz="1200" dirty="0">
                <a:solidFill>
                  <a:srgbClr val="FFFFFF"/>
                </a:solidFill>
                <a:latin typeface="Arial" charset="0"/>
              </a:rPr>
              <a:t>Electronics</a:t>
            </a:r>
          </a:p>
        </p:txBody>
      </p:sp>
      <p:sp>
        <p:nvSpPr>
          <p:cNvPr id="11" name="Chevron 10"/>
          <p:cNvSpPr/>
          <p:nvPr/>
        </p:nvSpPr>
        <p:spPr bwMode="auto">
          <a:xfrm>
            <a:off x="6742179" y="1371600"/>
            <a:ext cx="1560576" cy="740664"/>
          </a:xfrm>
          <a:prstGeom prst="chevron">
            <a:avLst>
              <a:gd name="adj" fmla="val 35185"/>
            </a:avLst>
          </a:prstGeom>
          <a:solidFill>
            <a:schemeClr val="accent1">
              <a:lumMod val="5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lIns="0" rIns="0" anchor="ctr"/>
          <a:lstStyle/>
          <a:p>
            <a:pPr marL="93663" algn="ctr">
              <a:spcBef>
                <a:spcPts val="0"/>
              </a:spcBef>
              <a:buClr>
                <a:srgbClr val="000000"/>
              </a:buClr>
              <a:buSzTx/>
              <a:buFont typeface="Webdings" pitchFamily="18" charset="2"/>
              <a:buNone/>
            </a:pPr>
            <a:r>
              <a:rPr lang="en-US" sz="1200" dirty="0">
                <a:solidFill>
                  <a:srgbClr val="FFFFFF"/>
                </a:solidFill>
                <a:latin typeface="Arial" charset="0"/>
              </a:rPr>
              <a:t>Vehicle </a:t>
            </a:r>
          </a:p>
          <a:p>
            <a:pPr marL="93663" algn="ctr">
              <a:spcBef>
                <a:spcPts val="0"/>
              </a:spcBef>
              <a:buClr>
                <a:srgbClr val="000000"/>
              </a:buClr>
              <a:buSzTx/>
              <a:buFont typeface="Webdings" pitchFamily="18" charset="2"/>
              <a:buNone/>
            </a:pPr>
            <a:r>
              <a:rPr lang="en-US" sz="1200" dirty="0">
                <a:solidFill>
                  <a:srgbClr val="FFFFFF"/>
                </a:solidFill>
                <a:latin typeface="Arial" charset="0"/>
              </a:rPr>
              <a:t>assembly</a:t>
            </a:r>
          </a:p>
        </p:txBody>
      </p:sp>
      <p:sp>
        <p:nvSpPr>
          <p:cNvPr id="13" name="Chevron 12"/>
          <p:cNvSpPr/>
          <p:nvPr/>
        </p:nvSpPr>
        <p:spPr bwMode="auto">
          <a:xfrm>
            <a:off x="8101587" y="1371600"/>
            <a:ext cx="1560576" cy="740664"/>
          </a:xfrm>
          <a:prstGeom prst="chevron">
            <a:avLst>
              <a:gd name="adj" fmla="val 35185"/>
            </a:avLst>
          </a:prstGeom>
          <a:solidFill>
            <a:schemeClr val="accent1">
              <a:lumMod val="5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lIns="0" rIns="0" anchor="ctr"/>
          <a:lstStyle/>
          <a:p>
            <a:pPr marL="93663" algn="ctr">
              <a:spcBef>
                <a:spcPct val="45000"/>
              </a:spcBef>
              <a:buClr>
                <a:srgbClr val="000000"/>
              </a:buClr>
              <a:buSzTx/>
              <a:buFont typeface="Webdings" pitchFamily="18" charset="2"/>
              <a:buNone/>
            </a:pPr>
            <a:r>
              <a:rPr lang="en-US" sz="1200" dirty="0">
                <a:solidFill>
                  <a:srgbClr val="FFFFFF"/>
                </a:solidFill>
                <a:latin typeface="Arial" charset="0"/>
              </a:rPr>
              <a:t>Finished vehicle</a:t>
            </a:r>
          </a:p>
        </p:txBody>
      </p:sp>
      <p:sp>
        <p:nvSpPr>
          <p:cNvPr id="14" name="Chevron 13"/>
          <p:cNvSpPr/>
          <p:nvPr/>
        </p:nvSpPr>
        <p:spPr bwMode="auto">
          <a:xfrm>
            <a:off x="1293812" y="1371600"/>
            <a:ext cx="1560576" cy="740664"/>
          </a:xfrm>
          <a:prstGeom prst="chevron">
            <a:avLst>
              <a:gd name="adj" fmla="val 35185"/>
            </a:avLst>
          </a:prstGeom>
          <a:solidFill>
            <a:schemeClr val="accent1">
              <a:lumMod val="5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lIns="0" rIns="0" anchor="ctr"/>
          <a:lstStyle/>
          <a:p>
            <a:pPr marL="93663" algn="ctr">
              <a:spcBef>
                <a:spcPts val="0"/>
              </a:spcBef>
              <a:buClr>
                <a:srgbClr val="000000"/>
              </a:buClr>
              <a:buSzTx/>
              <a:buFont typeface="Webdings" pitchFamily="18" charset="2"/>
              <a:buNone/>
            </a:pPr>
            <a:r>
              <a:rPr lang="en-US" sz="1200" dirty="0">
                <a:solidFill>
                  <a:srgbClr val="FFFFFF"/>
                </a:solidFill>
                <a:latin typeface="Arial" charset="0"/>
              </a:rPr>
              <a:t>Magnets</a:t>
            </a:r>
          </a:p>
        </p:txBody>
      </p:sp>
      <p:sp>
        <p:nvSpPr>
          <p:cNvPr id="15" name="Chevron 14"/>
          <p:cNvSpPr/>
          <p:nvPr/>
        </p:nvSpPr>
        <p:spPr bwMode="auto">
          <a:xfrm>
            <a:off x="2651762" y="1371600"/>
            <a:ext cx="1560576" cy="740664"/>
          </a:xfrm>
          <a:prstGeom prst="chevron">
            <a:avLst>
              <a:gd name="adj" fmla="val 35185"/>
            </a:avLst>
          </a:prstGeom>
          <a:solidFill>
            <a:schemeClr val="accent1">
              <a:lumMod val="5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lIns="0" rIns="0" anchor="ctr"/>
          <a:lstStyle/>
          <a:p>
            <a:pPr marL="93663" algn="ctr">
              <a:spcBef>
                <a:spcPct val="45000"/>
              </a:spcBef>
              <a:buClr>
                <a:srgbClr val="000000"/>
              </a:buClr>
              <a:buSzTx/>
              <a:buFont typeface="Webdings" pitchFamily="18" charset="2"/>
              <a:buNone/>
            </a:pPr>
            <a:r>
              <a:rPr lang="en-US" sz="1200" dirty="0" smtClean="0">
                <a:solidFill>
                  <a:srgbClr val="FFFFFF"/>
                </a:solidFill>
                <a:latin typeface="Arial" charset="0"/>
              </a:rPr>
              <a:t>Motor</a:t>
            </a:r>
            <a:endParaRPr lang="en-US" sz="1200" dirty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6" name="Chevron 15"/>
          <p:cNvSpPr/>
          <p:nvPr/>
        </p:nvSpPr>
        <p:spPr bwMode="auto">
          <a:xfrm>
            <a:off x="4011170" y="1371600"/>
            <a:ext cx="1560576" cy="740664"/>
          </a:xfrm>
          <a:prstGeom prst="chevron">
            <a:avLst>
              <a:gd name="adj" fmla="val 35185"/>
            </a:avLst>
          </a:prstGeom>
          <a:solidFill>
            <a:schemeClr val="accent1">
              <a:lumMod val="5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lIns="0" rIns="0" anchor="ctr"/>
          <a:lstStyle/>
          <a:p>
            <a:pPr marL="93663" algn="ctr">
              <a:spcBef>
                <a:spcPct val="45000"/>
              </a:spcBef>
              <a:buClr>
                <a:srgbClr val="000000"/>
              </a:buClr>
              <a:buSzTx/>
              <a:buFont typeface="Webdings" pitchFamily="18" charset="2"/>
              <a:buNone/>
            </a:pPr>
            <a:r>
              <a:rPr lang="en-US" sz="1200" dirty="0" smtClean="0">
                <a:solidFill>
                  <a:srgbClr val="FFFFFF"/>
                </a:solidFill>
                <a:latin typeface="Arial" charset="0"/>
              </a:rPr>
              <a:t>Transmission</a:t>
            </a:r>
            <a:endParaRPr lang="en-US" sz="1200" dirty="0">
              <a:solidFill>
                <a:srgbClr val="FFFFFF"/>
              </a:solidFill>
              <a:latin typeface="Arial" charset="0"/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067371457"/>
              </p:ext>
            </p:extLst>
          </p:nvPr>
        </p:nvGraphicFramePr>
        <p:xfrm>
          <a:off x="227012" y="2286000"/>
          <a:ext cx="9296400" cy="3857280"/>
        </p:xfrm>
        <a:graphic>
          <a:graphicData uri="http://schemas.openxmlformats.org/drawingml/2006/table">
            <a:tbl>
              <a:tblPr/>
              <a:tblGrid>
                <a:gridCol w="1219200"/>
                <a:gridCol w="1346200"/>
                <a:gridCol w="1346200"/>
                <a:gridCol w="1346200"/>
                <a:gridCol w="1346200"/>
                <a:gridCol w="1346200"/>
                <a:gridCol w="1346200"/>
              </a:tblGrid>
              <a:tr h="2286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+mn-cs"/>
                        </a:rPr>
                        <a:t>Activity</a:t>
                      </a:r>
                    </a:p>
                  </a:txBody>
                  <a:tcPr marL="91436" marR="8399" marT="4200" marB="42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+mn-cs"/>
                        </a:rPr>
                        <a:t>Manufacturing</a:t>
                      </a:r>
                    </a:p>
                  </a:txBody>
                  <a:tcPr marL="91436" marR="8399" marT="4200" marB="42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+mn-cs"/>
                        </a:rPr>
                        <a:t>Manufacturing</a:t>
                      </a:r>
                    </a:p>
                  </a:txBody>
                  <a:tcPr marL="91436" marR="8399" marT="4200" marB="42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+mn-cs"/>
                        </a:rPr>
                        <a:t>Manufacturing</a:t>
                      </a:r>
                    </a:p>
                  </a:txBody>
                  <a:tcPr marL="91436" marR="8399" marT="4200" marB="42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+mn-cs"/>
                        </a:rPr>
                        <a:t>Manufacturing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endParaRPr>
                    </a:p>
                  </a:txBody>
                  <a:tcPr marL="91436" marR="8399" marT="4200" marB="42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+mn-cs"/>
                        </a:rPr>
                        <a:t>Assembly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endParaRPr>
                    </a:p>
                  </a:txBody>
                  <a:tcPr marL="91436" marR="8399" marT="4200" marB="42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+mn-cs"/>
                        </a:rPr>
                        <a:t>Final</a:t>
                      </a:r>
                      <a:r>
                        <a:rPr lang="en-US" sz="1000" kern="1200" baseline="0" dirty="0" smtClean="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+mn-cs"/>
                        </a:rPr>
                        <a:t> product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endParaRPr>
                    </a:p>
                  </a:txBody>
                  <a:tcPr marL="91436" marR="8399" marT="4200" marB="42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Product (Output)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45718" marR="18287" marT="4200" marB="42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Magnets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45718" marR="18287" marT="4200" marB="42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Electric or hybrid motor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45718" marR="18287" marT="4200" marB="42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Transmission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45718" marR="18287" marT="4200" marB="42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Software/hardware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45718" marR="18287" marT="4200" marB="42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Final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vehicle assembly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45718" marR="18287" marT="4200" marB="42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EV/HEV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45718" marR="18287" marT="4200" marB="42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07760">
                <a:tc>
                  <a:txBody>
                    <a:bodyPr/>
                    <a:lstStyle/>
                    <a:p>
                      <a:pPr marL="0" indent="0" algn="l">
                        <a:buFont typeface="Wingdings" pitchFamily="2" charset="2"/>
                        <a:buNone/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Key Player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45718" marR="18287" marT="4200" marB="42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en-US" sz="800" dirty="0" smtClean="0"/>
                        <a:t>Aichi </a:t>
                      </a:r>
                      <a:r>
                        <a:rPr lang="en-US" sz="800" dirty="0" err="1" smtClean="0"/>
                        <a:t>Magfine</a:t>
                      </a:r>
                      <a:r>
                        <a:rPr lang="en-US" sz="800" dirty="0" smtClean="0"/>
                        <a:t> (50 m</a:t>
                      </a:r>
                      <a:r>
                        <a:rPr lang="en-US" sz="800" baseline="0" dirty="0" smtClean="0"/>
                        <a:t> CZK capitalization, 2011)</a:t>
                      </a:r>
                      <a:endParaRPr lang="en-US" sz="800" dirty="0" smtClean="0"/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en-US" sz="800" dirty="0" smtClean="0"/>
                        <a:t>Hitachi (US$ 112.40 billion,</a:t>
                      </a:r>
                      <a:r>
                        <a:rPr lang="en-US" sz="800" baseline="0" dirty="0" smtClean="0"/>
                        <a:t> </a:t>
                      </a:r>
                      <a:r>
                        <a:rPr lang="en-US" sz="800" dirty="0" smtClean="0"/>
                        <a:t>2011)</a:t>
                      </a:r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en-US" sz="800" dirty="0" smtClean="0"/>
                        <a:t>Others noted previously</a:t>
                      </a:r>
                      <a:endParaRPr lang="en-US" sz="800" dirty="0"/>
                    </a:p>
                  </a:txBody>
                  <a:tcPr marL="45718" marR="18287" marT="4200" marB="42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19063" marR="0" indent="-11906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en-US" sz="800" dirty="0" smtClean="0"/>
                        <a:t>Robert Bosch GmbH </a:t>
                      </a:r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800" u="none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€</a:t>
                      </a:r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47.3 </a:t>
                      </a:r>
                      <a:r>
                        <a:rPr lang="en-US" sz="800" dirty="0" smtClean="0"/>
                        <a:t>billion,</a:t>
                      </a:r>
                      <a:r>
                        <a:rPr lang="en-US" sz="800" baseline="0" dirty="0" smtClean="0"/>
                        <a:t> </a:t>
                      </a:r>
                      <a:r>
                        <a:rPr lang="en-US" sz="800" dirty="0" smtClean="0"/>
                        <a:t>2010)</a:t>
                      </a:r>
                    </a:p>
                    <a:p>
                      <a:pPr marL="119063" marR="0" indent="-11906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en-US" sz="800" dirty="0" smtClean="0"/>
                        <a:t>EM-motive GmbH (n/a)</a:t>
                      </a:r>
                    </a:p>
                    <a:p>
                      <a:pPr marL="119063" marR="0" indent="-11906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en-US" sz="800" dirty="0" smtClean="0"/>
                        <a:t>Remy (US$1.1m,</a:t>
                      </a:r>
                      <a:r>
                        <a:rPr lang="en-US" sz="800" baseline="0" dirty="0" smtClean="0"/>
                        <a:t> 2010)</a:t>
                      </a:r>
                      <a:endParaRPr lang="en-US" sz="800" dirty="0" smtClean="0"/>
                    </a:p>
                    <a:p>
                      <a:pPr marL="119063" marR="0" indent="-11906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en-US" sz="800" dirty="0" smtClean="0"/>
                        <a:t>Hitachi (</a:t>
                      </a:r>
                      <a:r>
                        <a:rPr lang="en-US" sz="800" dirty="0" smtClean="0">
                          <a:effectLst/>
                        </a:rPr>
                        <a:t>US$ 112.40 billion,</a:t>
                      </a:r>
                      <a:r>
                        <a:rPr lang="en-US" sz="800" baseline="0" dirty="0" smtClean="0">
                          <a:effectLst/>
                        </a:rPr>
                        <a:t> </a:t>
                      </a:r>
                      <a:r>
                        <a:rPr lang="en-US" sz="800" dirty="0" smtClean="0">
                          <a:effectLst/>
                        </a:rPr>
                        <a:t>2011)</a:t>
                      </a:r>
                      <a:endParaRPr lang="en-US" sz="800" dirty="0" smtClean="0"/>
                    </a:p>
                    <a:p>
                      <a:pPr marL="119063" marR="0" indent="-11906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en-US" sz="800" dirty="0" smtClean="0"/>
                        <a:t>GM (</a:t>
                      </a:r>
                      <a:r>
                        <a:rPr lang="en-US" sz="800" dirty="0" smtClean="0">
                          <a:effectLst/>
                        </a:rPr>
                        <a:t>US$ 135.592 billion,</a:t>
                      </a:r>
                      <a:r>
                        <a:rPr lang="en-US" sz="800" baseline="0" dirty="0" smtClean="0">
                          <a:effectLst/>
                        </a:rPr>
                        <a:t> </a:t>
                      </a:r>
                      <a:r>
                        <a:rPr lang="en-US" sz="800" dirty="0" smtClean="0">
                          <a:effectLst/>
                        </a:rPr>
                        <a:t>2010)</a:t>
                      </a:r>
                      <a:endParaRPr lang="en-US" sz="800" dirty="0" smtClean="0"/>
                    </a:p>
                    <a:p>
                      <a:pPr marL="119063" marR="0" indent="-11906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en-US" sz="800" dirty="0" smtClean="0"/>
                        <a:t>Tesla (</a:t>
                      </a:r>
                      <a:r>
                        <a:rPr lang="en-US" sz="800" dirty="0" smtClean="0">
                          <a:effectLst/>
                        </a:rPr>
                        <a:t>US$116.7 million 2010)</a:t>
                      </a:r>
                      <a:endParaRPr lang="en-US" sz="800" dirty="0" smtClean="0"/>
                    </a:p>
                    <a:p>
                      <a:pPr marL="119063" marR="0" indent="-11906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en-US" sz="800" dirty="0" smtClean="0"/>
                        <a:t>Honda (</a:t>
                      </a:r>
                      <a:r>
                        <a:rPr lang="en-US" sz="800" dirty="0" smtClean="0">
                          <a:effectLst/>
                        </a:rPr>
                        <a:t>US$ 107.82 billion, 2011)</a:t>
                      </a:r>
                      <a:endParaRPr lang="en-US" sz="800" dirty="0" smtClean="0"/>
                    </a:p>
                    <a:p>
                      <a:pPr marL="119063" marR="0" indent="-11906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en-US" sz="800" dirty="0" smtClean="0"/>
                        <a:t>BMW (</a:t>
                      </a:r>
                      <a:r>
                        <a:rPr lang="en-US" sz="800" dirty="0" smtClean="0">
                          <a:effectLst/>
                        </a:rPr>
                        <a:t>€60.48 billion,</a:t>
                      </a:r>
                      <a:r>
                        <a:rPr lang="en-US" sz="800" baseline="0" dirty="0" smtClean="0">
                          <a:effectLst/>
                        </a:rPr>
                        <a:t> </a:t>
                      </a:r>
                      <a:r>
                        <a:rPr lang="en-US" sz="800" dirty="0" smtClean="0">
                          <a:effectLst/>
                        </a:rPr>
                        <a:t>2010)</a:t>
                      </a:r>
                      <a:endParaRPr lang="en-US" sz="800" dirty="0" smtClean="0"/>
                    </a:p>
                    <a:p>
                      <a:pPr marL="119063" marR="0" indent="-11906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en-US" sz="800" dirty="0" smtClean="0"/>
                        <a:t>Toshiba (</a:t>
                      </a:r>
                      <a:r>
                        <a:rPr lang="en-US" sz="800" dirty="0" smtClean="0">
                          <a:effectLst/>
                        </a:rPr>
                        <a:t>¥6,398.5 billion, 2010)</a:t>
                      </a:r>
                      <a:endParaRPr lang="en-US" sz="800" dirty="0" smtClean="0"/>
                    </a:p>
                    <a:p>
                      <a:pPr marL="119063" marR="0" indent="-11906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en-US" sz="800" dirty="0" smtClean="0"/>
                        <a:t>BYD Auto (n/a)</a:t>
                      </a:r>
                    </a:p>
                    <a:p>
                      <a:pPr marL="119063" marR="0" indent="-11906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en-US" sz="800" dirty="0" smtClean="0"/>
                        <a:t>Toyota (</a:t>
                      </a:r>
                      <a:r>
                        <a:rPr lang="en-US" sz="800" dirty="0" smtClean="0">
                          <a:effectLst/>
                        </a:rPr>
                        <a:t>¥18.99 trillion FY2011)</a:t>
                      </a:r>
                      <a:endParaRPr lang="en-US" sz="800" dirty="0" smtClean="0"/>
                    </a:p>
                    <a:p>
                      <a:pPr marL="119063" marR="0" indent="-11906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Meidensha (¥167 billion, 2010)</a:t>
                      </a:r>
                    </a:p>
                    <a:p>
                      <a:pPr marL="119063" marR="0" indent="-11906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en-US" sz="800" dirty="0" smtClean="0"/>
                        <a:t>Quantum Technologies ($20.3 million FY</a:t>
                      </a:r>
                      <a:r>
                        <a:rPr lang="en-US" sz="800" baseline="0" dirty="0" smtClean="0"/>
                        <a:t> 2011)</a:t>
                      </a:r>
                      <a:endParaRPr lang="en-US" sz="800" kern="12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19063" indent="-119063" algn="l" defTabSz="914400" rtl="0" eaLnBrk="1" latinLnBrk="0" hangingPunct="1">
                        <a:buFont typeface="Wingdings" pitchFamily="2" charset="2"/>
                        <a:buChar char="§"/>
                      </a:pPr>
                      <a:endParaRPr lang="en-US" sz="800" kern="12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18" marR="18287" marT="4200" marB="42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19063" marR="0" indent="-11906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en-US" sz="800" dirty="0" err="1" smtClean="0"/>
                        <a:t>Odyne</a:t>
                      </a:r>
                      <a:r>
                        <a:rPr lang="en-US" sz="800" dirty="0" smtClean="0"/>
                        <a:t> (n/a)</a:t>
                      </a:r>
                    </a:p>
                    <a:p>
                      <a:pPr marL="119063" marR="0" indent="-11906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en-US" sz="800" dirty="0" smtClean="0"/>
                        <a:t>Alt-e (n/a)</a:t>
                      </a:r>
                    </a:p>
                    <a:p>
                      <a:pPr marL="119063" marR="0" indent="-11906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en-US" sz="800" dirty="0" err="1" smtClean="0"/>
                        <a:t>Ehybrid</a:t>
                      </a:r>
                      <a:r>
                        <a:rPr lang="en-US" sz="800" dirty="0" smtClean="0"/>
                        <a:t> Drives (n/a)</a:t>
                      </a:r>
                    </a:p>
                    <a:p>
                      <a:pPr marL="119063" marR="0" indent="-11906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en-US" sz="800" dirty="0" smtClean="0"/>
                        <a:t>Allison Transmission (C$</a:t>
                      </a:r>
                      <a:r>
                        <a:rPr lang="en-US" sz="800" baseline="0" dirty="0" smtClean="0"/>
                        <a:t> $1.9 billion)</a:t>
                      </a:r>
                      <a:endParaRPr lang="en-US" sz="800" dirty="0" smtClean="0"/>
                    </a:p>
                    <a:p>
                      <a:pPr marL="119063" marR="0" indent="-11906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en-US" sz="800" dirty="0" smtClean="0"/>
                        <a:t>Enova Systems (US</a:t>
                      </a:r>
                      <a:r>
                        <a:rPr lang="en-US" sz="800" baseline="0" dirty="0" smtClean="0"/>
                        <a:t> </a:t>
                      </a:r>
                      <a:r>
                        <a:rPr lang="en-US" sz="800" dirty="0" smtClean="0"/>
                        <a:t>$8.6M 2010)</a:t>
                      </a:r>
                    </a:p>
                    <a:p>
                      <a:pPr marL="119063" marR="0" indent="-11906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en-US" sz="800" dirty="0" smtClean="0"/>
                        <a:t>Tesla (</a:t>
                      </a:r>
                      <a:r>
                        <a:rPr lang="en-US" sz="800" dirty="0" smtClean="0">
                          <a:effectLst/>
                        </a:rPr>
                        <a:t>US$116.7 million 2010)</a:t>
                      </a:r>
                      <a:endParaRPr lang="en-US" sz="800" dirty="0" smtClean="0"/>
                    </a:p>
                    <a:p>
                      <a:pPr marL="119063" marR="0" indent="-11906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en-US" sz="800" dirty="0" smtClean="0"/>
                        <a:t>Honda (</a:t>
                      </a:r>
                      <a:r>
                        <a:rPr lang="en-US" sz="800" dirty="0" smtClean="0">
                          <a:effectLst/>
                        </a:rPr>
                        <a:t>US$ 107.82 billion, 2011)</a:t>
                      </a:r>
                      <a:endParaRPr lang="en-US" sz="800" dirty="0" smtClean="0"/>
                    </a:p>
                    <a:p>
                      <a:pPr marL="119063" marR="0" indent="-11906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en-US" sz="800" dirty="0" smtClean="0"/>
                        <a:t>Hitachi (</a:t>
                      </a:r>
                      <a:r>
                        <a:rPr lang="en-US" sz="800" dirty="0" smtClean="0">
                          <a:effectLst/>
                        </a:rPr>
                        <a:t>US$ 112.40 billion,</a:t>
                      </a:r>
                      <a:r>
                        <a:rPr lang="en-US" sz="800" baseline="0" dirty="0" smtClean="0">
                          <a:effectLst/>
                        </a:rPr>
                        <a:t> </a:t>
                      </a:r>
                      <a:r>
                        <a:rPr lang="en-US" sz="800" dirty="0" smtClean="0">
                          <a:effectLst/>
                        </a:rPr>
                        <a:t>2011)</a:t>
                      </a:r>
                      <a:endParaRPr lang="en-US" sz="800" dirty="0" smtClean="0"/>
                    </a:p>
                    <a:p>
                      <a:pPr marL="119063" marR="0" indent="-11906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en-US" sz="800" dirty="0" smtClean="0"/>
                        <a:t>BMW (</a:t>
                      </a:r>
                      <a:r>
                        <a:rPr lang="en-US" sz="800" dirty="0" smtClean="0">
                          <a:effectLst/>
                        </a:rPr>
                        <a:t>€60.48 billion,</a:t>
                      </a:r>
                      <a:r>
                        <a:rPr lang="en-US" sz="800" baseline="0" dirty="0" smtClean="0">
                          <a:effectLst/>
                        </a:rPr>
                        <a:t> </a:t>
                      </a:r>
                      <a:r>
                        <a:rPr lang="en-US" sz="800" dirty="0" smtClean="0">
                          <a:effectLst/>
                        </a:rPr>
                        <a:t>2010)</a:t>
                      </a:r>
                      <a:endParaRPr lang="en-US" sz="800" dirty="0" smtClean="0"/>
                    </a:p>
                    <a:p>
                      <a:pPr marL="119063" marR="0" indent="-11906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en-US" sz="800" dirty="0" smtClean="0"/>
                        <a:t>GM (</a:t>
                      </a:r>
                      <a:r>
                        <a:rPr lang="en-US" sz="800" dirty="0" smtClean="0">
                          <a:effectLst/>
                        </a:rPr>
                        <a:t>US$ 135.592 billion,</a:t>
                      </a:r>
                      <a:r>
                        <a:rPr lang="en-US" sz="800" baseline="0" dirty="0" smtClean="0">
                          <a:effectLst/>
                        </a:rPr>
                        <a:t> </a:t>
                      </a:r>
                      <a:r>
                        <a:rPr lang="en-US" sz="800" dirty="0" smtClean="0">
                          <a:effectLst/>
                        </a:rPr>
                        <a:t>2010)</a:t>
                      </a:r>
                      <a:endParaRPr lang="en-US" sz="800" dirty="0" smtClean="0"/>
                    </a:p>
                    <a:p>
                      <a:pPr marL="119063" marR="0" indent="-11906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en-US" sz="800" dirty="0" smtClean="0"/>
                        <a:t>Aisin AW (</a:t>
                      </a:r>
                      <a:r>
                        <a:rPr lang="en-US" sz="800" dirty="0" smtClean="0">
                          <a:effectLst/>
                        </a:rPr>
                        <a:t>¥</a:t>
                      </a:r>
                      <a:r>
                        <a:rPr lang="en-US" sz="800" dirty="0" smtClean="0"/>
                        <a:t>2,257,436, 2011)</a:t>
                      </a:r>
                    </a:p>
                    <a:p>
                      <a:pPr marL="119063" marR="0" indent="-11906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en-US" sz="800" dirty="0" smtClean="0"/>
                        <a:t>Toyota (</a:t>
                      </a:r>
                      <a:r>
                        <a:rPr lang="en-US" sz="800" dirty="0" smtClean="0">
                          <a:effectLst/>
                        </a:rPr>
                        <a:t>¥18.99 trillion FY2011)</a:t>
                      </a:r>
                      <a:endParaRPr lang="en-US" sz="800" dirty="0" smtClean="0"/>
                    </a:p>
                    <a:p>
                      <a:pPr marL="119063" marR="0" indent="-11906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en-US" sz="800" dirty="0" smtClean="0"/>
                        <a:t>Quantum Technologies ($20.3 million FY</a:t>
                      </a:r>
                      <a:r>
                        <a:rPr lang="en-US" sz="800" baseline="0" dirty="0" smtClean="0"/>
                        <a:t> 2011)</a:t>
                      </a:r>
                      <a:endParaRPr lang="en-US" sz="800" kern="12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18" marR="18287" marT="4200" marB="42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19063" marR="0" indent="-11906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en-US" sz="800" dirty="0" smtClean="0"/>
                        <a:t>Robert Bosch GmbH </a:t>
                      </a:r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800" u="none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€</a:t>
                      </a:r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47.3 </a:t>
                      </a:r>
                      <a:r>
                        <a:rPr lang="en-US" sz="800" dirty="0" smtClean="0"/>
                        <a:t>billion,</a:t>
                      </a:r>
                      <a:r>
                        <a:rPr lang="en-US" sz="800" baseline="0" dirty="0" smtClean="0"/>
                        <a:t> </a:t>
                      </a:r>
                      <a:r>
                        <a:rPr lang="en-US" sz="800" dirty="0" smtClean="0"/>
                        <a:t>2010)</a:t>
                      </a:r>
                    </a:p>
                    <a:p>
                      <a:pPr marL="119063" marR="0" indent="-11906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en-US" sz="800" dirty="0" smtClean="0"/>
                        <a:t>Power Control and Design, </a:t>
                      </a:r>
                      <a:r>
                        <a:rPr lang="en-US" sz="800" dirty="0" err="1" smtClean="0"/>
                        <a:t>Inc</a:t>
                      </a:r>
                      <a:r>
                        <a:rPr lang="en-US" sz="800" dirty="0" smtClean="0"/>
                        <a:t> (n/a)</a:t>
                      </a:r>
                    </a:p>
                    <a:p>
                      <a:pPr marL="119063" marR="0" indent="-11906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en-US" sz="800" dirty="0" smtClean="0"/>
                        <a:t>Phoenix Int’l (n/a)</a:t>
                      </a:r>
                    </a:p>
                    <a:p>
                      <a:pPr marL="119063" marR="0" indent="-11906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en-US" sz="800" dirty="0" smtClean="0"/>
                        <a:t>Hitachi (</a:t>
                      </a:r>
                      <a:r>
                        <a:rPr lang="en-US" sz="800" dirty="0" smtClean="0">
                          <a:effectLst/>
                        </a:rPr>
                        <a:t>US$112 b,</a:t>
                      </a:r>
                      <a:r>
                        <a:rPr lang="en-US" sz="800" baseline="0" dirty="0" smtClean="0">
                          <a:effectLst/>
                        </a:rPr>
                        <a:t> </a:t>
                      </a:r>
                      <a:r>
                        <a:rPr lang="en-US" sz="800" dirty="0" smtClean="0">
                          <a:effectLst/>
                        </a:rPr>
                        <a:t>2011)</a:t>
                      </a:r>
                      <a:endParaRPr lang="en-US" sz="800" dirty="0" smtClean="0"/>
                    </a:p>
                    <a:p>
                      <a:pPr marL="119063" marR="0" indent="-11906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en-US" sz="800" dirty="0" smtClean="0"/>
                        <a:t>GM (</a:t>
                      </a:r>
                      <a:r>
                        <a:rPr lang="en-US" sz="800" dirty="0" smtClean="0">
                          <a:effectLst/>
                        </a:rPr>
                        <a:t>US$136 b,</a:t>
                      </a:r>
                      <a:r>
                        <a:rPr lang="en-US" sz="800" baseline="0" dirty="0" smtClean="0">
                          <a:effectLst/>
                        </a:rPr>
                        <a:t> </a:t>
                      </a:r>
                      <a:r>
                        <a:rPr lang="en-US" sz="800" dirty="0" smtClean="0">
                          <a:effectLst/>
                        </a:rPr>
                        <a:t>2010)</a:t>
                      </a:r>
                      <a:endParaRPr lang="en-US" sz="800" dirty="0" smtClean="0"/>
                    </a:p>
                    <a:p>
                      <a:pPr marL="119063" marR="0" indent="-11906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en-US" sz="800" dirty="0" smtClean="0"/>
                        <a:t>Honda (</a:t>
                      </a:r>
                      <a:r>
                        <a:rPr lang="en-US" sz="800" dirty="0" smtClean="0">
                          <a:effectLst/>
                        </a:rPr>
                        <a:t>US$ 107.82 billion, 2011)</a:t>
                      </a:r>
                      <a:endParaRPr lang="en-US" sz="800" dirty="0" smtClean="0"/>
                    </a:p>
                    <a:p>
                      <a:pPr marL="119063" marR="0" indent="-11906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en-US" sz="800" dirty="0" smtClean="0"/>
                        <a:t>TDK Corp</a:t>
                      </a:r>
                    </a:p>
                    <a:p>
                      <a:pPr marL="119063" marR="0" indent="-11906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en-US" sz="800" dirty="0" smtClean="0"/>
                        <a:t>BMW (</a:t>
                      </a:r>
                      <a:r>
                        <a:rPr lang="en-US" sz="800" dirty="0" smtClean="0">
                          <a:effectLst/>
                        </a:rPr>
                        <a:t>€60.48 billion,</a:t>
                      </a:r>
                      <a:r>
                        <a:rPr lang="en-US" sz="800" baseline="0" dirty="0" smtClean="0">
                          <a:effectLst/>
                        </a:rPr>
                        <a:t> </a:t>
                      </a:r>
                      <a:r>
                        <a:rPr lang="en-US" sz="800" dirty="0" smtClean="0">
                          <a:effectLst/>
                        </a:rPr>
                        <a:t>2010)</a:t>
                      </a:r>
                      <a:endParaRPr lang="en-US" sz="800" dirty="0" smtClean="0"/>
                    </a:p>
                    <a:p>
                      <a:pPr marL="119063" marR="0" indent="-11906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en-US" sz="800" dirty="0" err="1" smtClean="0"/>
                        <a:t>Nixhicon</a:t>
                      </a:r>
                      <a:r>
                        <a:rPr lang="en-US" sz="800" dirty="0" smtClean="0"/>
                        <a:t> (</a:t>
                      </a:r>
                      <a:r>
                        <a:rPr lang="en-US" sz="800" dirty="0" smtClean="0">
                          <a:effectLst/>
                        </a:rPr>
                        <a:t>¥</a:t>
                      </a:r>
                      <a:r>
                        <a:rPr lang="en-US" sz="800" dirty="0" smtClean="0"/>
                        <a:t>106</a:t>
                      </a:r>
                      <a:r>
                        <a:rPr lang="en-US" sz="800" baseline="0" dirty="0" smtClean="0"/>
                        <a:t> </a:t>
                      </a:r>
                      <a:r>
                        <a:rPr lang="en-US" sz="800" baseline="0" dirty="0" err="1" smtClean="0"/>
                        <a:t>bn</a:t>
                      </a:r>
                      <a:r>
                        <a:rPr lang="en-US" sz="800" dirty="0" smtClean="0"/>
                        <a:t>, 2010)</a:t>
                      </a:r>
                    </a:p>
                    <a:p>
                      <a:pPr marL="119063" marR="0" indent="-11906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en-US" sz="800" dirty="0" smtClean="0"/>
                        <a:t>Mitsubishi Electric Corp </a:t>
                      </a:r>
                      <a:r>
                        <a:rPr lang="en-US" sz="800" dirty="0" smtClean="0">
                          <a:effectLst/>
                        </a:rPr>
                        <a:t>¥3,645,bn, 2011)</a:t>
                      </a:r>
                      <a:endParaRPr lang="en-US" sz="800" dirty="0" smtClean="0"/>
                    </a:p>
                    <a:p>
                      <a:pPr marL="119063" marR="0" indent="-11906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en-US" sz="800" dirty="0" err="1" smtClean="0"/>
                        <a:t>Yazaki</a:t>
                      </a:r>
                      <a:r>
                        <a:rPr lang="en-US" sz="800" dirty="0" smtClean="0"/>
                        <a:t> (</a:t>
                      </a:r>
                      <a:r>
                        <a:rPr lang="en-US" sz="800" dirty="0" smtClean="0">
                          <a:effectLst/>
                        </a:rPr>
                        <a:t>¥</a:t>
                      </a:r>
                      <a:r>
                        <a:rPr lang="en-US" sz="800" dirty="0" smtClean="0"/>
                        <a:t>1,090 </a:t>
                      </a:r>
                      <a:r>
                        <a:rPr lang="en-US" sz="800" dirty="0" err="1" smtClean="0"/>
                        <a:t>bn</a:t>
                      </a:r>
                      <a:r>
                        <a:rPr lang="en-US" sz="800" dirty="0" smtClean="0"/>
                        <a:t>, 2010)</a:t>
                      </a:r>
                    </a:p>
                    <a:p>
                      <a:pPr marL="119063" marR="0" indent="-11906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en-US" sz="800" dirty="0" smtClean="0"/>
                        <a:t>Calsonic (</a:t>
                      </a:r>
                      <a:r>
                        <a:rPr lang="en-US" sz="800" dirty="0" smtClean="0">
                          <a:effectLst/>
                        </a:rPr>
                        <a:t>¥389</a:t>
                      </a:r>
                      <a:r>
                        <a:rPr lang="en-US" sz="800" dirty="0" smtClean="0"/>
                        <a:t> </a:t>
                      </a:r>
                      <a:r>
                        <a:rPr lang="en-US" sz="800" dirty="0" err="1" smtClean="0"/>
                        <a:t>bn</a:t>
                      </a:r>
                      <a:r>
                        <a:rPr lang="en-US" sz="800" dirty="0" smtClean="0"/>
                        <a:t>, 2011)</a:t>
                      </a:r>
                    </a:p>
                    <a:p>
                      <a:pPr marL="119063" marR="0" indent="-11906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en-US" sz="800" dirty="0" smtClean="0"/>
                        <a:t>Matsushita Electric Industrial (n/a)</a:t>
                      </a:r>
                    </a:p>
                    <a:p>
                      <a:pPr marL="119063" marR="0" indent="-11906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en-US" sz="800" dirty="0" smtClean="0"/>
                        <a:t>Denso (</a:t>
                      </a:r>
                      <a:r>
                        <a:rPr lang="en-US" sz="800" dirty="0" smtClean="0">
                          <a:effectLst/>
                        </a:rPr>
                        <a:t>US$ 31.9 billion)</a:t>
                      </a:r>
                      <a:endParaRPr lang="en-US" sz="800" dirty="0" smtClean="0"/>
                    </a:p>
                    <a:p>
                      <a:pPr marL="119063" marR="0" indent="-11906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en-US" sz="800" dirty="0" smtClean="0"/>
                        <a:t>Toyota (</a:t>
                      </a:r>
                      <a:r>
                        <a:rPr lang="en-US" sz="800" dirty="0" smtClean="0">
                          <a:effectLst/>
                        </a:rPr>
                        <a:t>¥18.99 trillion FY2011)</a:t>
                      </a:r>
                      <a:endParaRPr lang="en-US" sz="800" dirty="0" smtClean="0"/>
                    </a:p>
                    <a:p>
                      <a:pPr marL="119063" marR="0" indent="-11906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en-US" sz="800" dirty="0" smtClean="0"/>
                        <a:t>Quantum Technologies ($20.3 million FY</a:t>
                      </a:r>
                      <a:r>
                        <a:rPr lang="en-US" sz="800" baseline="0" dirty="0" smtClean="0"/>
                        <a:t> 2011)</a:t>
                      </a:r>
                      <a:endParaRPr lang="en-US" sz="800" kern="12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18" marR="18287" marT="4200" marB="42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19063" marR="0" indent="-11906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VW</a:t>
                      </a:r>
                      <a:r>
                        <a:rPr lang="en-US" sz="8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Group (</a:t>
                      </a:r>
                      <a:r>
                        <a:rPr lang="en-US" sz="800" dirty="0" smtClean="0">
                          <a:effectLst/>
                        </a:rPr>
                        <a:t>€126.88 billion,</a:t>
                      </a:r>
                      <a:r>
                        <a:rPr lang="en-US" sz="800" baseline="0" dirty="0" smtClean="0">
                          <a:effectLst/>
                        </a:rPr>
                        <a:t> </a:t>
                      </a:r>
                      <a:r>
                        <a:rPr lang="en-US" sz="800" dirty="0" smtClean="0">
                          <a:effectLst/>
                        </a:rPr>
                        <a:t>2010)</a:t>
                      </a:r>
                      <a:endParaRPr lang="en-US" sz="800" b="0" kern="12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19063" marR="0" indent="-11906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en-US" sz="8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Daimler (</a:t>
                      </a:r>
                      <a:r>
                        <a:rPr lang="en-US" sz="800" dirty="0" smtClean="0">
                          <a:effectLst/>
                        </a:rPr>
                        <a:t>€97.76 billion 2010)</a:t>
                      </a:r>
                      <a:endParaRPr lang="en-US" sz="800" b="0" kern="12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19063" marR="0" indent="-11906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en-US" sz="800" dirty="0" smtClean="0"/>
                        <a:t>BMW (</a:t>
                      </a:r>
                      <a:r>
                        <a:rPr lang="en-US" sz="800" dirty="0" smtClean="0">
                          <a:effectLst/>
                        </a:rPr>
                        <a:t>€60.48 billion,</a:t>
                      </a:r>
                      <a:r>
                        <a:rPr lang="en-US" sz="800" baseline="0" dirty="0" smtClean="0">
                          <a:effectLst/>
                        </a:rPr>
                        <a:t> </a:t>
                      </a:r>
                      <a:r>
                        <a:rPr lang="en-US" sz="800" dirty="0" smtClean="0">
                          <a:effectLst/>
                        </a:rPr>
                        <a:t>2010)</a:t>
                      </a:r>
                      <a:endParaRPr lang="en-US" sz="800" dirty="0" smtClean="0"/>
                    </a:p>
                    <a:p>
                      <a:pPr marL="119063" marR="0" indent="-11906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en-US" sz="800" dirty="0" smtClean="0"/>
                        <a:t>AMP EV (n/a)</a:t>
                      </a:r>
                    </a:p>
                    <a:p>
                      <a:pPr marL="119063" marR="0" indent="-11906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en-US" sz="800" dirty="0" smtClean="0"/>
                        <a:t>Honda (</a:t>
                      </a:r>
                      <a:r>
                        <a:rPr lang="en-US" sz="800" dirty="0" smtClean="0">
                          <a:effectLst/>
                        </a:rPr>
                        <a:t>US$ 107.82 billion, 2011)</a:t>
                      </a:r>
                      <a:endParaRPr lang="en-US" sz="800" dirty="0" smtClean="0"/>
                    </a:p>
                    <a:p>
                      <a:pPr marL="119063" marR="0" indent="-11906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en-US" sz="800" dirty="0" smtClean="0"/>
                        <a:t>GM (</a:t>
                      </a:r>
                      <a:r>
                        <a:rPr lang="en-US" sz="800" dirty="0" smtClean="0">
                          <a:effectLst/>
                        </a:rPr>
                        <a:t>US$ 135.592 billion,</a:t>
                      </a:r>
                      <a:r>
                        <a:rPr lang="en-US" sz="800" baseline="0" dirty="0" smtClean="0">
                          <a:effectLst/>
                        </a:rPr>
                        <a:t> </a:t>
                      </a:r>
                      <a:r>
                        <a:rPr lang="en-US" sz="800" dirty="0" smtClean="0">
                          <a:effectLst/>
                        </a:rPr>
                        <a:t>2010)</a:t>
                      </a:r>
                      <a:endParaRPr lang="en-US" sz="800" dirty="0" smtClean="0"/>
                    </a:p>
                    <a:p>
                      <a:pPr marL="119063" marR="0" indent="-11906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en-US" sz="800" dirty="0" smtClean="0"/>
                        <a:t>Ford (</a:t>
                      </a:r>
                      <a:r>
                        <a:rPr lang="en-US" sz="800" dirty="0" smtClean="0">
                          <a:effectLst/>
                        </a:rPr>
                        <a:t>$128.954 billion, 2010)</a:t>
                      </a:r>
                      <a:endParaRPr lang="en-US" sz="800" dirty="0" smtClean="0"/>
                    </a:p>
                    <a:p>
                      <a:pPr marL="119063" marR="0" indent="-11906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en-US" sz="800" dirty="0" smtClean="0"/>
                        <a:t>Freightliner (US</a:t>
                      </a:r>
                      <a:r>
                        <a:rPr lang="en-US" sz="800" dirty="0" smtClean="0">
                          <a:effectLst/>
                        </a:rPr>
                        <a:t>$32.294 billion,</a:t>
                      </a:r>
                      <a:r>
                        <a:rPr lang="en-US" sz="800" baseline="0" dirty="0" smtClean="0">
                          <a:effectLst/>
                        </a:rPr>
                        <a:t> </a:t>
                      </a:r>
                      <a:r>
                        <a:rPr lang="en-US" sz="800" dirty="0" smtClean="0">
                          <a:effectLst/>
                        </a:rPr>
                        <a:t>2006)</a:t>
                      </a:r>
                      <a:endParaRPr lang="en-US" sz="800" dirty="0" smtClean="0"/>
                    </a:p>
                    <a:p>
                      <a:pPr marL="119063" marR="0" indent="-11906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en-US" sz="800" dirty="0" smtClean="0"/>
                        <a:t>Toyota (</a:t>
                      </a:r>
                      <a:r>
                        <a:rPr lang="en-US" sz="800" dirty="0" smtClean="0">
                          <a:effectLst/>
                        </a:rPr>
                        <a:t>¥18.99 trillion FY2011)</a:t>
                      </a:r>
                      <a:endParaRPr lang="en-US" sz="800" dirty="0" smtClean="0"/>
                    </a:p>
                    <a:p>
                      <a:pPr marL="119063" marR="0" indent="-11906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en-US" sz="800" dirty="0" smtClean="0"/>
                        <a:t>Lotus (n/a)</a:t>
                      </a:r>
                    </a:p>
                    <a:p>
                      <a:pPr marL="119063" marR="0" indent="-11906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en-US" sz="800" dirty="0" err="1" smtClean="0"/>
                        <a:t>Valmet</a:t>
                      </a:r>
                      <a:r>
                        <a:rPr lang="en-US" sz="800" baseline="0" dirty="0" smtClean="0"/>
                        <a:t> automotive (</a:t>
                      </a:r>
                      <a:r>
                        <a:rPr lang="en-US" sz="800" dirty="0" smtClean="0">
                          <a:effectLst/>
                        </a:rPr>
                        <a:t>€ 65m, 2008)</a:t>
                      </a:r>
                      <a:endParaRPr lang="en-US" sz="800" dirty="0" smtClean="0"/>
                    </a:p>
                  </a:txBody>
                  <a:tcPr marL="45718" marR="18287" marT="4200" marB="42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19063" marR="0" indent="-11906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Porsche</a:t>
                      </a:r>
                      <a:r>
                        <a:rPr lang="en-US" sz="8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80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Panamera</a:t>
                      </a:r>
                      <a:endParaRPr lang="en-US" sz="800" kern="12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19063" marR="0" indent="-11906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en-US" sz="8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Smart EV</a:t>
                      </a:r>
                    </a:p>
                    <a:p>
                      <a:pPr marL="119063" marR="0" indent="-11906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en-US" sz="8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VW </a:t>
                      </a:r>
                      <a:r>
                        <a:rPr lang="en-US" sz="80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Touareg</a:t>
                      </a:r>
                      <a:endParaRPr lang="en-US" sz="800" kern="12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19063" marR="0" indent="-11906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en-US" sz="8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BMW X6</a:t>
                      </a:r>
                    </a:p>
                    <a:p>
                      <a:pPr marL="119063" marR="0" indent="-11906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en-US" sz="800" dirty="0" smtClean="0"/>
                        <a:t>Mercedes ML 450 Hybrid</a:t>
                      </a:r>
                    </a:p>
                    <a:p>
                      <a:pPr marL="119063" marR="0" indent="-11906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en-US" sz="800" dirty="0" err="1" smtClean="0"/>
                        <a:t>Aptera</a:t>
                      </a:r>
                      <a:r>
                        <a:rPr lang="en-US" sz="800" dirty="0" smtClean="0"/>
                        <a:t> 2e</a:t>
                      </a:r>
                    </a:p>
                    <a:p>
                      <a:pPr marL="119063" marR="0" indent="-11906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en-US" sz="800" dirty="0" smtClean="0"/>
                        <a:t>Fit</a:t>
                      </a:r>
                      <a:r>
                        <a:rPr lang="en-US" sz="800" baseline="0" dirty="0" smtClean="0"/>
                        <a:t> EV</a:t>
                      </a:r>
                    </a:p>
                    <a:p>
                      <a:pPr marL="119063" marR="0" indent="-11906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en-US" sz="800" baseline="0" dirty="0" smtClean="0"/>
                        <a:t>Civic Hybrid</a:t>
                      </a:r>
                    </a:p>
                    <a:p>
                      <a:pPr marL="119063" marR="0" indent="-11906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en-US" sz="800" dirty="0" smtClean="0"/>
                        <a:t>Lincoln MKZ </a:t>
                      </a:r>
                    </a:p>
                    <a:p>
                      <a:pPr marL="119063" marR="0" indent="-11906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en-US" sz="800" dirty="0" smtClean="0"/>
                        <a:t>Toyota Prius</a:t>
                      </a:r>
                    </a:p>
                    <a:p>
                      <a:pPr marL="119063" marR="0" indent="-11906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en-US" sz="800" dirty="0" smtClean="0"/>
                        <a:t>Toyota</a:t>
                      </a:r>
                      <a:r>
                        <a:rPr lang="en-US" sz="800" baseline="0" dirty="0" smtClean="0"/>
                        <a:t> RAV4</a:t>
                      </a:r>
                      <a:endParaRPr lang="en-US" sz="800" dirty="0" smtClean="0"/>
                    </a:p>
                  </a:txBody>
                  <a:tcPr marL="45718" marR="18287" marT="4200" marB="42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 marL="0" indent="0" algn="l">
                        <a:buFont typeface="Wingdings" pitchFamily="2" charset="2"/>
                        <a:buNone/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Comments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45718" marR="18287" marT="4200" marB="42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algn="l">
                        <a:buFont typeface="Wingdings" pitchFamily="2" charset="2"/>
                        <a:buChar char="§"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Very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limited info on who currently supplies PMMs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45718" marR="18287" marT="4200" marB="42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19063" indent="-119063" algn="l" defTabSz="914400" rtl="0" eaLnBrk="1" latinLnBrk="0" hangingPunct="1">
                        <a:buFont typeface="Wingdings" pitchFamily="2" charset="2"/>
                        <a:buChar char="§"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Manufacturers</a:t>
                      </a:r>
                      <a:r>
                        <a:rPr lang="en-US" sz="10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tend to have proprietary designs</a:t>
                      </a:r>
                      <a:endParaRPr lang="en-US" sz="1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18" marR="18287" marT="4200" marB="42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19063" indent="-119063" algn="l" defTabSz="914400" rtl="0" eaLnBrk="1" latinLnBrk="0" hangingPunct="1">
                        <a:buFont typeface="Wingdings" pitchFamily="2" charset="2"/>
                        <a:buChar char="§"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Includes in-hub</a:t>
                      </a:r>
                      <a:r>
                        <a:rPr lang="en-US" sz="10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CVT, split axle drive trains</a:t>
                      </a:r>
                      <a:endParaRPr lang="en-US" sz="1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18" marR="18287" marT="4200" marB="42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19063" indent="-119063" algn="l" defTabSz="914400" rtl="0" eaLnBrk="1" latinLnBrk="0" hangingPunct="1">
                        <a:buFont typeface="Wingdings" pitchFamily="2" charset="2"/>
                        <a:buChar char="§"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Only</a:t>
                      </a:r>
                      <a:r>
                        <a:rPr lang="en-US" sz="10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area in which niche players appear to thrive</a:t>
                      </a:r>
                      <a:endParaRPr lang="en-US" sz="1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18" marR="18287" marT="4200" marB="42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19063" indent="-119063" algn="l" defTabSz="914400" rtl="0" eaLnBrk="1" latinLnBrk="0" hangingPunct="1">
                        <a:buFont typeface="Wingdings" pitchFamily="2" charset="2"/>
                        <a:buChar char="§"/>
                      </a:pPr>
                      <a:r>
                        <a:rPr lang="en-US" sz="10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Start-up</a:t>
                      </a:r>
                      <a:r>
                        <a:rPr lang="en-US" sz="10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companies tend to outsource assembly</a:t>
                      </a:r>
                      <a:endParaRPr lang="en-US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18" marR="18287" marT="4200" marB="42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buFont typeface="Wingdings" pitchFamily="2" charset="2"/>
                        <a:buNone/>
                      </a:pPr>
                      <a:endParaRPr lang="en-US" sz="12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18" marR="18287" marT="4200" marB="42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84212" y="914400"/>
            <a:ext cx="868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400" b="1" dirty="0" smtClean="0"/>
              <a:t>Batteries are a critical drive train element, but are not a focus of this study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574302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9371012" cy="838200"/>
          </a:xfrm>
        </p:spPr>
        <p:txBody>
          <a:bodyPr/>
          <a:lstStyle/>
          <a:p>
            <a:r>
              <a:rPr lang="en-US" dirty="0" smtClean="0"/>
              <a:t>Relationship map indicates specialization by early stage companies and preference among OEMs to control the entire supply chain</a:t>
            </a:r>
            <a:endParaRPr lang="en-US" dirty="0"/>
          </a:p>
        </p:txBody>
      </p:sp>
      <p:graphicFrame>
        <p:nvGraphicFramePr>
          <p:cNvPr id="5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708788467"/>
              </p:ext>
            </p:extLst>
          </p:nvPr>
        </p:nvGraphicFramePr>
        <p:xfrm>
          <a:off x="303212" y="905204"/>
          <a:ext cx="9372601" cy="5876596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562100"/>
                <a:gridCol w="1562101"/>
                <a:gridCol w="1562100"/>
                <a:gridCol w="1562100"/>
                <a:gridCol w="1562100"/>
                <a:gridCol w="1562100"/>
              </a:tblGrid>
              <a:tr h="232936">
                <a:tc gridSpan="4">
                  <a:txBody>
                    <a:bodyPr/>
                    <a:lstStyle/>
                    <a:p>
                      <a:pPr algn="ctr"/>
                      <a:r>
                        <a:rPr lang="en-US" sz="800" b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Key Drivetrain Components</a:t>
                      </a:r>
                      <a:endParaRPr lang="en-US" sz="800" b="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B1F6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B1F6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B1F6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B1F65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800" b="0" dirty="0" smtClean="0">
                          <a:solidFill>
                            <a:schemeClr val="bg1"/>
                          </a:solidFill>
                        </a:rPr>
                        <a:t>Vehicle</a:t>
                      </a:r>
                      <a:r>
                        <a:rPr lang="en-US" sz="800" b="0" baseline="0" dirty="0" smtClean="0">
                          <a:solidFill>
                            <a:schemeClr val="bg1"/>
                          </a:solidFill>
                        </a:rPr>
                        <a:t> Assembly</a:t>
                      </a:r>
                      <a:endParaRPr lang="en-US" sz="800" b="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B1F65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800" b="0" dirty="0" smtClean="0">
                          <a:solidFill>
                            <a:schemeClr val="bg1"/>
                          </a:solidFill>
                        </a:rPr>
                        <a:t>Vehicle</a:t>
                      </a:r>
                      <a:endParaRPr lang="en-US" sz="800" b="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B1F65"/>
                    </a:solidFill>
                  </a:tcPr>
                </a:tc>
              </a:tr>
              <a:tr h="23293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 smtClean="0">
                          <a:solidFill>
                            <a:schemeClr val="bg1"/>
                          </a:solidFill>
                        </a:rPr>
                        <a:t>Magnets</a:t>
                      </a:r>
                      <a:endParaRPr lang="en-US" sz="800" b="0" dirty="0" smtClean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B1F6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 smtClean="0">
                          <a:solidFill>
                            <a:schemeClr val="bg1"/>
                          </a:solidFill>
                        </a:rPr>
                        <a:t>Motor</a:t>
                      </a:r>
                      <a:endParaRPr lang="en-US" sz="800" b="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B1F6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 smtClean="0">
                          <a:solidFill>
                            <a:schemeClr val="bg1"/>
                          </a:solidFill>
                        </a:rPr>
                        <a:t>Transmission</a:t>
                      </a:r>
                      <a:endParaRPr lang="en-US" sz="800" b="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B1F6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 smtClean="0">
                          <a:solidFill>
                            <a:schemeClr val="bg1"/>
                          </a:solidFill>
                        </a:rPr>
                        <a:t>Power Electronics</a:t>
                      </a:r>
                      <a:endParaRPr lang="en-US" sz="800" b="0" dirty="0" smtClean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B1F6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sz="1200" b="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B1F65"/>
                    </a:solidFill>
                  </a:tcPr>
                </a:tc>
              </a:tr>
              <a:tr h="15498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kern="1200" dirty="0" smtClean="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18288" marR="18288" marT="64008" marB="64008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Quantum Technologies</a:t>
                      </a:r>
                    </a:p>
                  </a:txBody>
                  <a:tcPr marL="18288" marR="18288" marT="64008" marB="64008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 smtClean="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18288" marR="18288" marT="64008" marB="64008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 smtClean="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18288" marR="18288" marT="64008" marB="64008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err="1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Valmet</a:t>
                      </a:r>
                      <a:r>
                        <a:rPr lang="en-US" sz="800" b="0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Automotive</a:t>
                      </a:r>
                    </a:p>
                  </a:txBody>
                  <a:tcPr marL="18288" marR="18288" marT="64008" marB="64008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800" b="0" kern="1200" dirty="0" err="1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Fisker</a:t>
                      </a:r>
                      <a:endParaRPr lang="en-US" sz="800" b="0" kern="1200" dirty="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18288" marR="18288" marT="64008" marB="64008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kern="1200" dirty="0" smtClean="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18288" marR="18288" marT="64008" marB="64008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kern="1200" dirty="0" smtClean="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18288" marR="18288" marT="64008" marB="64008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kern="1200" dirty="0" smtClean="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18288" marR="18288" marT="64008" marB="64008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Power Control &amp; Design</a:t>
                      </a:r>
                    </a:p>
                  </a:txBody>
                  <a:tcPr marL="18288" marR="18288" marT="64008" marB="64008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AMP EV</a:t>
                      </a:r>
                    </a:p>
                  </a:txBody>
                  <a:tcPr marL="18288" marR="18288" marT="64008" marB="64008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800" b="0" i="1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After</a:t>
                      </a:r>
                      <a:r>
                        <a:rPr lang="en-US" sz="800" b="0" i="1" kern="1200" baseline="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market retrofits</a:t>
                      </a:r>
                      <a:endParaRPr lang="en-US" sz="800" b="0" i="1" kern="1200" dirty="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18288" marR="18288" marT="64008" marB="64008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</a:tr>
              <a:tr h="188517">
                <a:tc row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n/a</a:t>
                      </a:r>
                    </a:p>
                  </a:txBody>
                  <a:tcPr marL="18288" marR="18288" marT="64008" marB="64008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3"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Tesla</a:t>
                      </a:r>
                    </a:p>
                  </a:txBody>
                  <a:tcPr marL="18288" marR="18288" marT="64008" marB="64008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 smtClean="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18288" marR="18288" marT="64008" marB="64008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 smtClean="0"/>
                    </a:p>
                  </a:txBody>
                  <a:tcPr marL="18288" marR="18288" marT="64008" marB="64008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0"/>
                      <a:r>
                        <a:rPr lang="en-US" sz="800" i="0" dirty="0" smtClean="0"/>
                        <a:t>Lotus</a:t>
                      </a:r>
                    </a:p>
                  </a:txBody>
                  <a:tcPr marL="18288" marR="18288" marT="64008" marB="64008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0"/>
                      <a:r>
                        <a:rPr lang="en-US" sz="800" i="0" dirty="0" smtClean="0"/>
                        <a:t>Roadster</a:t>
                      </a:r>
                    </a:p>
                  </a:txBody>
                  <a:tcPr marL="18288" marR="18288" marT="64008" marB="64008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41316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 smtClean="0"/>
                    </a:p>
                  </a:txBody>
                  <a:tcPr marL="18288" marR="18288" marT="64008" marB="64008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 smtClean="0"/>
                    </a:p>
                  </a:txBody>
                  <a:tcPr marL="18288" marR="18288" marT="64008" marB="64008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0"/>
                      <a:r>
                        <a:rPr lang="en-US" sz="800" i="0" dirty="0" smtClean="0"/>
                        <a:t>Toyota/Tesla</a:t>
                      </a:r>
                    </a:p>
                  </a:txBody>
                  <a:tcPr marL="18288" marR="18288" marT="64008" marB="64008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0"/>
                      <a:r>
                        <a:rPr lang="en-US" sz="800" i="0" dirty="0" smtClean="0"/>
                        <a:t>Toyota</a:t>
                      </a:r>
                      <a:r>
                        <a:rPr lang="en-US" sz="800" i="0" baseline="0" dirty="0" smtClean="0"/>
                        <a:t> RAV4</a:t>
                      </a:r>
                      <a:endParaRPr lang="en-US" sz="800" i="0" dirty="0" smtClean="0"/>
                    </a:p>
                  </a:txBody>
                  <a:tcPr marL="18288" marR="18288" marT="64008" marB="64008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22045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 smtClean="0"/>
                    </a:p>
                  </a:txBody>
                  <a:tcPr marL="18288" marR="18288" marT="64008" marB="64008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 smtClean="0"/>
                    </a:p>
                  </a:txBody>
                  <a:tcPr marL="18288" marR="18288" marT="64008" marB="64008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0"/>
                      <a:r>
                        <a:rPr lang="en-US" sz="800" i="0" dirty="0" smtClean="0"/>
                        <a:t>Daimler</a:t>
                      </a:r>
                    </a:p>
                  </a:txBody>
                  <a:tcPr marL="18288" marR="18288" marT="64008" marB="64008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i="1" dirty="0" smtClean="0"/>
                        <a:t>Daimler Vehicles</a:t>
                      </a:r>
                    </a:p>
                    <a:p>
                      <a:pPr marL="17145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i="1" dirty="0" smtClean="0"/>
                        <a:t>Smart for two ED</a:t>
                      </a:r>
                    </a:p>
                  </a:txBody>
                  <a:tcPr marL="18288" marR="18288" marT="64008" marB="64008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6459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/>
                    </a:p>
                  </a:txBody>
                  <a:tcPr marL="18288" marR="18288" marT="64008" marB="64008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err="1" smtClean="0"/>
                        <a:t>Hafei</a:t>
                      </a:r>
                      <a:endParaRPr lang="en-US" sz="800" dirty="0" smtClean="0"/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     Coda</a:t>
                      </a:r>
                      <a:r>
                        <a:rPr lang="en-US" sz="800" baseline="0" dirty="0" smtClean="0"/>
                        <a:t> EV</a:t>
                      </a:r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4131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Hitachi*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Hitachi/GM</a:t>
                      </a:r>
                      <a:endParaRPr lang="en-US" sz="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GM                                                                                                                                                    Volt   </a:t>
                      </a:r>
                      <a:endParaRPr lang="en-US" sz="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067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/>
                    </a:p>
                  </a:txBody>
                  <a:tcPr marL="18288" marR="18288" marT="64008" marB="64008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 </a:t>
                      </a: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Honda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206002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Hitachi*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Toyota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Toyota</a:t>
                      </a:r>
                      <a:endParaRPr lang="en-US" sz="8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/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20600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BMW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/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0">
                <a:tc row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Aichi </a:t>
                      </a:r>
                      <a:r>
                        <a:rPr lang="en-US" sz="800" dirty="0" err="1" smtClean="0"/>
                        <a:t>Magfine</a:t>
                      </a:r>
                      <a:endParaRPr lang="en-US" sz="800" dirty="0" smtClean="0"/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Robert Bosch GmbH</a:t>
                      </a:r>
                    </a:p>
                  </a:txBody>
                  <a:tcPr marL="18288" marR="18288" marT="64008" marB="64008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endParaRPr lang="en-US" dirty="0"/>
                    </a:p>
                  </a:txBody>
                  <a:tcPr marL="18288" marR="18288" marT="64008" marB="64008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171450" indent="0"/>
                      <a:r>
                        <a:rPr lang="en-US" sz="800" i="0" dirty="0" smtClean="0"/>
                        <a:t>Porsche Cayenne S </a:t>
                      </a:r>
                      <a:r>
                        <a:rPr lang="en-US" sz="800" i="0" dirty="0" err="1" smtClean="0"/>
                        <a:t>Panamera</a:t>
                      </a:r>
                      <a:r>
                        <a:rPr lang="en-US" sz="800" i="0" dirty="0" smtClean="0"/>
                        <a:t> HEVs</a:t>
                      </a:r>
                    </a:p>
                  </a:txBody>
                  <a:tcPr marL="18288" marR="18288" marT="64008" marB="64008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/>
                    </a:p>
                  </a:txBody>
                  <a:tcPr marL="18288" marR="18288" marT="64008" marB="640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18288" marR="18288" marT="64008" marB="640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171450" indent="0"/>
                      <a:r>
                        <a:rPr lang="en-US" sz="800" dirty="0" smtClean="0"/>
                        <a:t>VW </a:t>
                      </a:r>
                      <a:r>
                        <a:rPr lang="en-US" sz="800" dirty="0" err="1" smtClean="0"/>
                        <a:t>Touareg</a:t>
                      </a:r>
                      <a:r>
                        <a:rPr lang="en-US" sz="800" dirty="0" smtClean="0"/>
                        <a:t> HEV</a:t>
                      </a:r>
                      <a:endParaRPr lang="en-US" sz="800" i="0" dirty="0" smtClean="0"/>
                    </a:p>
                  </a:txBody>
                  <a:tcPr marL="18288" marR="18288" marT="64008" marB="64008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18288" marR="18288" marT="64008" marB="64008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18288" marR="18288" marT="64008" marB="640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76325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 smtClean="0"/>
                    </a:p>
                  </a:txBody>
                  <a:tcPr marL="18288" marR="18288" marT="64008" marB="640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 smtClean="0"/>
                    </a:p>
                  </a:txBody>
                  <a:tcPr marL="18288" marR="18288" marT="64008" marB="64008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 smtClean="0"/>
                    </a:p>
                  </a:txBody>
                  <a:tcPr marL="18288" marR="18288" marT="64008" marB="64008" anchor="ctr"/>
                </a:tc>
                <a:tc gridSpan="3">
                  <a:txBody>
                    <a:bodyPr/>
                    <a:lstStyle/>
                    <a:p>
                      <a:pPr marL="171450" indent="0"/>
                      <a:r>
                        <a:rPr lang="en-US" sz="800" i="0" dirty="0" smtClean="0"/>
                        <a:t>Peugeot</a:t>
                      </a:r>
                      <a:r>
                        <a:rPr lang="en-US" sz="800" i="0" baseline="0" dirty="0" smtClean="0"/>
                        <a:t> 3008 Hybrid4</a:t>
                      </a:r>
                      <a:endParaRPr lang="en-US" sz="800" i="0" dirty="0" smtClean="0"/>
                    </a:p>
                  </a:txBody>
                  <a:tcPr marL="18288" marR="18288" marT="64008" marB="64008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 smtClean="0"/>
                    </a:p>
                  </a:txBody>
                  <a:tcPr marL="18288" marR="18288" marT="64008" marB="64008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/>
                    </a:p>
                  </a:txBody>
                  <a:tcPr marL="18288" marR="18288" marT="64008" marB="640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5498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/>
                    </a:p>
                  </a:txBody>
                  <a:tcPr marL="18288" marR="18288" marT="64008" marB="64008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Nissan</a:t>
                      </a:r>
                    </a:p>
                  </a:txBody>
                  <a:tcPr marL="18288" marR="18288" marT="64008" marB="64008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kern="1200" dirty="0" smtClean="0">
                        <a:ln>
                          <a:noFill/>
                        </a:ln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18288" marR="18288" marT="64008" marB="64008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err="1" smtClean="0">
                          <a:ln>
                            <a:noFill/>
                          </a:ln>
                        </a:rPr>
                        <a:t>Yazaki</a:t>
                      </a:r>
                      <a:r>
                        <a:rPr lang="en-US" sz="800" dirty="0" smtClean="0">
                          <a:ln>
                            <a:noFill/>
                          </a:ln>
                        </a:rPr>
                        <a:t>,</a:t>
                      </a:r>
                      <a:r>
                        <a:rPr lang="en-US" sz="800" baseline="0" dirty="0" smtClean="0">
                          <a:ln>
                            <a:noFill/>
                          </a:ln>
                        </a:rPr>
                        <a:t> Calsonic</a:t>
                      </a:r>
                      <a:endParaRPr lang="en-US" sz="800" dirty="0" smtClean="0">
                        <a:ln>
                          <a:noFill/>
                        </a:ln>
                      </a:endParaRPr>
                    </a:p>
                  </a:txBody>
                  <a:tcPr marL="18288" marR="18288" marT="64008" marB="64008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Leaf</a:t>
                      </a:r>
                      <a:endParaRPr lang="en-US" sz="800" dirty="0"/>
                    </a:p>
                  </a:txBody>
                  <a:tcPr marL="18288" marR="18288" marT="64008" marB="64008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800" b="0" i="0" kern="1200" dirty="0">
                        <a:ln>
                          <a:noFill/>
                        </a:ln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18288" marR="18288" marT="64008" marB="64008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5498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Mitsubishi</a:t>
                      </a:r>
                    </a:p>
                  </a:txBody>
                  <a:tcPr marL="18288" marR="18288" marT="64008" marB="64008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Meidensha</a:t>
                      </a:r>
                    </a:p>
                  </a:txBody>
                  <a:tcPr marL="18288" marR="18288" marT="64008" marB="64008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18288" marR="18288" marT="64008" marB="64008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n>
                            <a:noFill/>
                          </a:ln>
                        </a:rPr>
                        <a:t>Nichicon (DC/DC</a:t>
                      </a:r>
                      <a:r>
                        <a:rPr lang="en-US" sz="800" baseline="0" dirty="0" smtClean="0">
                          <a:ln>
                            <a:noFill/>
                          </a:ln>
                        </a:rPr>
                        <a:t> </a:t>
                      </a:r>
                      <a:r>
                        <a:rPr lang="en-US" sz="800" baseline="0" dirty="0" err="1" smtClean="0">
                          <a:ln>
                            <a:noFill/>
                          </a:ln>
                        </a:rPr>
                        <a:t>conv</a:t>
                      </a:r>
                      <a:r>
                        <a:rPr lang="en-US" sz="800" baseline="0" dirty="0" smtClean="0">
                          <a:ln>
                            <a:noFill/>
                          </a:ln>
                        </a:rPr>
                        <a:t>)</a:t>
                      </a:r>
                      <a:endParaRPr lang="en-US" sz="800" dirty="0" smtClean="0">
                        <a:ln>
                          <a:noFill/>
                        </a:ln>
                      </a:endParaRPr>
                    </a:p>
                  </a:txBody>
                  <a:tcPr marL="18288" marR="18288" marT="64008" marB="64008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i="0" kern="120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Mitsubishi</a:t>
                      </a:r>
                      <a:endParaRPr lang="en-US" sz="800" dirty="0"/>
                    </a:p>
                  </a:txBody>
                  <a:tcPr marL="18288" marR="18288" marT="64008" marB="64008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800" b="0" i="0" kern="1200" dirty="0" err="1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iiMEV</a:t>
                      </a:r>
                      <a:endParaRPr lang="en-US" sz="800" b="0" i="0" kern="1200" dirty="0">
                        <a:ln>
                          <a:noFill/>
                        </a:ln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18288" marR="18288" marT="64008" marB="64008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/>
                    </a:p>
                  </a:txBody>
                  <a:tcPr marL="18288" marR="18288" marT="64008" marB="64008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kern="120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BMW</a:t>
                      </a:r>
                      <a:r>
                        <a:rPr lang="en-US" sz="800" b="0" i="0" kern="120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/ Peugeot</a:t>
                      </a:r>
                      <a:endParaRPr lang="en-US" sz="800" b="0" i="0" kern="1200" dirty="0" smtClean="0">
                        <a:ln>
                          <a:noFill/>
                        </a:ln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kern="120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18288" marR="18288" marT="64008" marB="64008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kern="1200" dirty="0">
                        <a:ln>
                          <a:noFill/>
                        </a:ln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18288" marR="18288" marT="64008" marB="64008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kern="120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BMW</a:t>
                      </a:r>
                    </a:p>
                  </a:txBody>
                  <a:tcPr marL="18288" marR="18288" marT="64008" marB="64008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kern="120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BMW</a:t>
                      </a:r>
                    </a:p>
                  </a:txBody>
                  <a:tcPr marL="18288" marR="18288" marT="64008" marB="64008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64068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/>
                    </a:p>
                  </a:txBody>
                  <a:tcPr marL="18288" marR="18288" marT="64008" marB="64008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n>
                            <a:noFill/>
                          </a:ln>
                        </a:rPr>
                        <a:t>EM-motive GmbH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i="1" kern="120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(Daimler – Bosch JV</a:t>
                      </a:r>
                      <a:r>
                        <a:rPr lang="en-US" sz="800" i="1" baseline="0" dirty="0" smtClean="0">
                          <a:ln>
                            <a:noFill/>
                          </a:ln>
                        </a:rPr>
                        <a:t>)</a:t>
                      </a:r>
                      <a:endParaRPr lang="en-US" sz="800" i="1" dirty="0" smtClean="0">
                        <a:ln>
                          <a:noFill/>
                        </a:ln>
                      </a:endParaRPr>
                    </a:p>
                  </a:txBody>
                  <a:tcPr marL="18288" marR="18288" marT="64008" marB="64008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/>
                    </a:p>
                  </a:txBody>
                  <a:tcPr marL="18288" marR="18288" marT="64008" marB="64008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-US" sz="800" i="1" dirty="0">
                        <a:ln>
                          <a:noFill/>
                        </a:ln>
                      </a:endParaRPr>
                    </a:p>
                  </a:txBody>
                  <a:tcPr marL="18288" marR="18288" marT="64008" marB="64008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1" kern="1200" dirty="0" smtClean="0">
                        <a:ln>
                          <a:noFill/>
                        </a:ln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18288" marR="18288" marT="64008" marB="64008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1" kern="120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Bosch</a:t>
                      </a:r>
                      <a:r>
                        <a:rPr lang="en-US" sz="800" b="0" i="1" kern="120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customers</a:t>
                      </a:r>
                      <a:endParaRPr lang="en-US" sz="800" b="0" i="1" kern="1200" dirty="0" smtClean="0">
                        <a:ln>
                          <a:noFill/>
                        </a:ln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18288" marR="18288" marT="64008" marB="64008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18288" marR="18288" marT="64008" marB="64008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n>
                            <a:noFill/>
                          </a:ln>
                        </a:rPr>
                        <a:t>Smart, </a:t>
                      </a:r>
                      <a:r>
                        <a:rPr lang="en-US" sz="800" i="1" dirty="0" smtClean="0">
                          <a:ln>
                            <a:noFill/>
                          </a:ln>
                        </a:rPr>
                        <a:t>Daimler Vehicles</a:t>
                      </a:r>
                      <a:endParaRPr lang="en-US" sz="800" i="1" dirty="0">
                        <a:ln>
                          <a:noFill/>
                        </a:ln>
                      </a:endParaRPr>
                    </a:p>
                  </a:txBody>
                  <a:tcPr marL="18288" marR="18288" marT="64008" marB="64008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5903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/>
                    </a:p>
                  </a:txBody>
                  <a:tcPr marL="18288" marR="18288" marT="64008" marB="64008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n>
                            <a:noFill/>
                          </a:ln>
                        </a:rPr>
                        <a:t>Toshiba</a:t>
                      </a:r>
                    </a:p>
                  </a:txBody>
                  <a:tcPr marL="18288" marR="18288" marT="64008" marB="64008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n>
                            <a:noFill/>
                          </a:ln>
                        </a:rPr>
                        <a:t>Aisin AW</a:t>
                      </a:r>
                    </a:p>
                  </a:txBody>
                  <a:tcPr marL="18288" marR="18288" marT="64008" marB="64008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kern="1200" dirty="0" smtClean="0">
                        <a:ln>
                          <a:noFill/>
                        </a:ln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18288" marR="18288" marT="64008" marB="64008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Ford</a:t>
                      </a:r>
                    </a:p>
                  </a:txBody>
                  <a:tcPr marL="18288" marR="18288" marT="64008" marB="64008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n>
                            <a:noFill/>
                          </a:ln>
                        </a:rPr>
                        <a:t>Ford Escape</a:t>
                      </a:r>
                    </a:p>
                    <a:p>
                      <a:pPr algn="ctr"/>
                      <a:r>
                        <a:rPr lang="en-US" sz="800" dirty="0" smtClean="0">
                          <a:ln>
                            <a:noFill/>
                          </a:ln>
                        </a:rPr>
                        <a:t>Lincoln MKZ </a:t>
                      </a:r>
                    </a:p>
                  </a:txBody>
                  <a:tcPr marL="18288" marR="18288" marT="64008" marB="64008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0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/>
                    </a:p>
                  </a:txBody>
                  <a:tcPr marL="18288" marR="18288" marT="64008" marB="64008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/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kern="120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18288" marR="18288" marT="64008" marB="64008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n>
                            <a:noFill/>
                          </a:ln>
                        </a:rPr>
                        <a:t>BYD Auto</a:t>
                      </a:r>
                    </a:p>
                  </a:txBody>
                  <a:tcPr marL="18288" marR="18288" marT="64008" marB="64008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>
                        <a:ln>
                          <a:noFill/>
                        </a:ln>
                      </a:endParaRPr>
                    </a:p>
                  </a:txBody>
                  <a:tcPr marL="18288" marR="18288" marT="64008" marB="64008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n>
                            <a:noFill/>
                          </a:ln>
                        </a:rPr>
                        <a:t>BYD F3DM </a:t>
                      </a:r>
                    </a:p>
                  </a:txBody>
                  <a:tcPr marL="18288" marR="18288" marT="64008" marB="64008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18288" marR="18288" marT="64008" marB="64008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n>
                            <a:noFill/>
                          </a:ln>
                        </a:rPr>
                        <a:t>Daimler A class</a:t>
                      </a:r>
                    </a:p>
                  </a:txBody>
                  <a:tcPr marL="18288" marR="18288" marT="64008" marB="64008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968710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t2.gstatic.com/images?q=tbn:ANd9GcTXIaczD_ku3nFhnL9PN13BIt9Cf6tGj4vEMDrzRWURaArVWIEYP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822035" y="921101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81000"/>
            <a:ext cx="9142413" cy="838200"/>
          </a:xfrm>
        </p:spPr>
        <p:txBody>
          <a:bodyPr/>
          <a:lstStyle/>
          <a:p>
            <a:r>
              <a:rPr lang="en-US" dirty="0" smtClean="0"/>
              <a:t>Tier 1 suppliers are increasingly squeezed between high-risk start-ups and OEMs seeking to build in-house production capability</a:t>
            </a:r>
            <a:endParaRPr lang="en-US" dirty="0"/>
          </a:p>
        </p:txBody>
      </p:sp>
      <p:pic>
        <p:nvPicPr>
          <p:cNvPr id="5" name="Picture 2" descr="Logo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336698" y="1549752"/>
            <a:ext cx="781050" cy="885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224149" y="1739333"/>
            <a:ext cx="1514475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 bwMode="auto">
          <a:xfrm>
            <a:off x="760412" y="2368901"/>
            <a:ext cx="1828800" cy="79047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/>
              <a:t>Strategic relationship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760412" y="3287488"/>
            <a:ext cx="1828800" cy="79047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/>
              <a:t>Challenge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760412" y="4183187"/>
            <a:ext cx="1828800" cy="79047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Contingenc</a:t>
            </a:r>
            <a:r>
              <a:rPr lang="en-US" sz="1400" b="1" dirty="0" smtClean="0"/>
              <a:t>y Plan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cxnSp>
        <p:nvCxnSpPr>
          <p:cNvPr id="12" name="Straight Connector 11"/>
          <p:cNvCxnSpPr/>
          <p:nvPr/>
        </p:nvCxnSpPr>
        <p:spPr bwMode="auto">
          <a:xfrm>
            <a:off x="2665412" y="1683101"/>
            <a:ext cx="0" cy="338328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/>
          <p:nvPr/>
        </p:nvCxnSpPr>
        <p:spPr bwMode="auto">
          <a:xfrm>
            <a:off x="4690154" y="1707606"/>
            <a:ext cx="0" cy="338328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/>
          <p:cNvCxnSpPr/>
          <p:nvPr/>
        </p:nvCxnSpPr>
        <p:spPr bwMode="auto">
          <a:xfrm>
            <a:off x="6918098" y="1722120"/>
            <a:ext cx="0" cy="338328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1" name="Rectangle 20"/>
          <p:cNvSpPr/>
          <p:nvPr/>
        </p:nvSpPr>
        <p:spPr bwMode="auto">
          <a:xfrm>
            <a:off x="2770640" y="2368901"/>
            <a:ext cx="1724025" cy="7904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/>
              <a:t>Motor supplier for Chevy Volt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2770640" y="3287488"/>
            <a:ext cx="1724025" cy="7904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/>
              <a:t>GM taking production in-house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2770640" y="4183187"/>
            <a:ext cx="1724025" cy="7904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/>
              <a:t>Motors for very large vehicles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7109396" y="2368901"/>
            <a:ext cx="1728216" cy="7904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/>
              <a:t>Drivetrains (incl. motor) to </a:t>
            </a:r>
            <a:r>
              <a:rPr lang="en-US" sz="1400" dirty="0" err="1" smtClean="0"/>
              <a:t>Fisker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7109396" y="3287488"/>
            <a:ext cx="1728216" cy="7904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/>
              <a:t>Viability highly contingent on that of </a:t>
            </a:r>
            <a:r>
              <a:rPr lang="en-US" sz="1400" dirty="0" err="1" smtClean="0"/>
              <a:t>Fisker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7109396" y="4183187"/>
            <a:ext cx="1728216" cy="7904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/>
              <a:t>Fuel cell, renewables business lines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4973758" y="2368901"/>
            <a:ext cx="1728216" cy="7904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/>
              <a:t>Motor supplier to Ford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4973758" y="3287488"/>
            <a:ext cx="1728216" cy="7904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Ford</a:t>
            </a:r>
            <a:r>
              <a:rPr kumimoji="0" lang="en-US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taking production in-house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4973758" y="4183187"/>
            <a:ext cx="1728216" cy="7904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Unknown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455612" y="5221514"/>
            <a:ext cx="1143000" cy="10668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anchor="ctr"/>
          <a:lstStyle/>
          <a:p>
            <a:pPr>
              <a:spcBef>
                <a:spcPts val="600"/>
              </a:spcBef>
              <a:buClr>
                <a:srgbClr val="0B1F65"/>
              </a:buClr>
            </a:pPr>
            <a:r>
              <a:rPr lang="en-US" sz="1800" b="1" dirty="0" smtClean="0">
                <a:solidFill>
                  <a:schemeClr val="bg1"/>
                </a:solidFill>
              </a:rPr>
              <a:t>Note-worthy</a:t>
            </a:r>
            <a:endParaRPr lang="en-US" sz="1800" b="1" dirty="0">
              <a:solidFill>
                <a:schemeClr val="bg1"/>
              </a:solidFill>
            </a:endParaRPr>
          </a:p>
        </p:txBody>
      </p:sp>
      <p:sp>
        <p:nvSpPr>
          <p:cNvPr id="34" name="Rectangle 8"/>
          <p:cNvSpPr>
            <a:spLocks noChangeArrowheads="1"/>
          </p:cNvSpPr>
          <p:nvPr/>
        </p:nvSpPr>
        <p:spPr bwMode="auto">
          <a:xfrm>
            <a:off x="1598612" y="5246914"/>
            <a:ext cx="8077200" cy="1041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anchor="ctr"/>
          <a:lstStyle/>
          <a:p>
            <a:pPr marL="285750" indent="-285750" algn="l">
              <a:spcBef>
                <a:spcPts val="600"/>
              </a:spcBef>
              <a:buClr>
                <a:srgbClr val="0B1F65"/>
              </a:buClr>
              <a:buFont typeface="Wingdings" pitchFamily="2" charset="2"/>
              <a:buChar char="§"/>
            </a:pPr>
            <a:r>
              <a:rPr lang="en-US" sz="1400" dirty="0" smtClean="0"/>
              <a:t>Market appears to be supporting smaller, independent companies in two areas: </a:t>
            </a:r>
          </a:p>
          <a:p>
            <a:pPr marL="511175" lvl="1" indent="-285750" algn="l">
              <a:spcBef>
                <a:spcPts val="600"/>
              </a:spcBef>
              <a:buClr>
                <a:srgbClr val="0B1F65"/>
              </a:buClr>
              <a:buFont typeface="Arial" pitchFamily="34" charset="0"/>
              <a:buChar char="-"/>
            </a:pPr>
            <a:r>
              <a:rPr lang="en-US" sz="1400" b="1" dirty="0" smtClean="0"/>
              <a:t>Range extenders </a:t>
            </a:r>
            <a:r>
              <a:rPr lang="en-US" sz="1400" dirty="0" smtClean="0"/>
              <a:t>(gas engines to recharge batteries for PHEVs) – e.g. MAHLE, EVO electric</a:t>
            </a:r>
          </a:p>
          <a:p>
            <a:pPr marL="511175" lvl="1" indent="-285750" algn="l">
              <a:spcBef>
                <a:spcPts val="600"/>
              </a:spcBef>
              <a:buClr>
                <a:srgbClr val="0B1F65"/>
              </a:buClr>
              <a:buFont typeface="Arial" pitchFamily="34" charset="0"/>
              <a:buChar char="-"/>
            </a:pPr>
            <a:r>
              <a:rPr lang="en-US" sz="1400" b="1" dirty="0" smtClean="0"/>
              <a:t>Wire harnesses </a:t>
            </a:r>
            <a:r>
              <a:rPr lang="en-US" sz="1400" dirty="0"/>
              <a:t>that provide electricity to the different components of the </a:t>
            </a:r>
            <a:r>
              <a:rPr lang="en-US" sz="1400" dirty="0" smtClean="0"/>
              <a:t>vehicle (</a:t>
            </a:r>
            <a:r>
              <a:rPr lang="en-US" sz="1400" dirty="0" err="1" smtClean="0"/>
              <a:t>Yazaki</a:t>
            </a:r>
            <a:r>
              <a:rPr lang="en-US" sz="1400" dirty="0" smtClean="0"/>
              <a:t>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52182" y="1192886"/>
            <a:ext cx="7162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Motor Manufacturers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590053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where major OEMs partner with other entities, competition for space in the vehicle line is also a competitive battle</a:t>
            </a:r>
            <a:endParaRPr lang="en-US" dirty="0"/>
          </a:p>
        </p:txBody>
      </p:sp>
      <p:pic>
        <p:nvPicPr>
          <p:cNvPr id="2050" name="Picture 2" descr="http://cache.blippitt.com/wp-content/uploads/2010/10/Toyota-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008812" y="1941769"/>
            <a:ext cx="1447800" cy="1245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76441" y="2080647"/>
            <a:ext cx="1066800" cy="9673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 descr="Logo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64924" y="3254828"/>
            <a:ext cx="781050" cy="885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355863" y="4093028"/>
            <a:ext cx="12843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Mercedes ML </a:t>
            </a:r>
          </a:p>
          <a:p>
            <a:r>
              <a:rPr lang="en-US" dirty="0" smtClean="0"/>
              <a:t>450 Hybrid SUV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49893" y="5355865"/>
            <a:ext cx="22098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l">
              <a:buClr>
                <a:srgbClr val="7ECCBD"/>
              </a:buClr>
              <a:buFont typeface="Wingdings" pitchFamily="2" charset="2"/>
              <a:buChar char="§"/>
            </a:pPr>
            <a:r>
              <a:rPr lang="en-US" dirty="0" smtClean="0"/>
              <a:t>EM-motive GmbH, 50/50 JV for EV motor development</a:t>
            </a:r>
          </a:p>
          <a:p>
            <a:pPr marL="171450" indent="-171450" algn="l">
              <a:buClr>
                <a:srgbClr val="7ECCBD"/>
              </a:buClr>
              <a:buFont typeface="Wingdings" pitchFamily="2" charset="2"/>
              <a:buChar char="§"/>
            </a:pPr>
            <a:r>
              <a:rPr lang="en-US" dirty="0" smtClean="0"/>
              <a:t>Vehicles: Smart </a:t>
            </a:r>
            <a:r>
              <a:rPr lang="en-US" dirty="0" err="1" smtClean="0"/>
              <a:t>fortwo</a:t>
            </a:r>
            <a:r>
              <a:rPr lang="en-US" dirty="0" smtClean="0"/>
              <a:t> ED, other Daimler vehicles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 bwMode="auto">
          <a:xfrm>
            <a:off x="5103812" y="1447800"/>
            <a:ext cx="38100" cy="502920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2053" name="Picture 5" descr="http://t0.gstatic.com/images?q=tbn:ANd9GcS_orfFjDG33G271uvqTo5SFYTudCvdCJSWB2OKPQHmoCqzVzIv6A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2293" y="4855028"/>
            <a:ext cx="1528213" cy="327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http://t2.gstatic.com/images?q=tbn:ANd9GcSVwccUoc-pXK1dCW3yQQ0jBKkIKTE1bEI_qdBr9BtVL6O8whO_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619010" y="3254828"/>
            <a:ext cx="856226" cy="587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3170567" y="3852680"/>
            <a:ext cx="17021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JV for EV focused on Chinese market; planned 2012 release</a:t>
            </a:r>
            <a:endParaRPr lang="en-US" dirty="0"/>
          </a:p>
        </p:txBody>
      </p:sp>
      <p:pic>
        <p:nvPicPr>
          <p:cNvPr id="2057" name="Picture 9" descr="http://t0.gstatic.com/images?q=tbn:ANd9GcQgyxFZUKlo1e_izjx63qPrTEoLFi8LDiN2dBHPGBvKPQwnfojqYQ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731293" y="4626428"/>
            <a:ext cx="506767" cy="729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Curved Connector 17"/>
          <p:cNvCxnSpPr>
            <a:stCxn id="2051" idx="2"/>
            <a:endCxn id="2055" idx="1"/>
          </p:cNvCxnSpPr>
          <p:nvPr/>
        </p:nvCxnSpPr>
        <p:spPr bwMode="auto">
          <a:xfrm rot="16200000" flipH="1">
            <a:off x="2864094" y="2793746"/>
            <a:ext cx="500662" cy="1009169"/>
          </a:xfrm>
          <a:prstGeom prst="curvedConnector2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" name="Curved Connector 20"/>
          <p:cNvCxnSpPr>
            <a:stCxn id="2051" idx="2"/>
            <a:endCxn id="2057" idx="1"/>
          </p:cNvCxnSpPr>
          <p:nvPr/>
        </p:nvCxnSpPr>
        <p:spPr bwMode="auto">
          <a:xfrm rot="16200000" flipH="1">
            <a:off x="2198994" y="3458847"/>
            <a:ext cx="1943147" cy="1121452"/>
          </a:xfrm>
          <a:prstGeom prst="curvedConnector2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Curved Connector 26"/>
          <p:cNvCxnSpPr>
            <a:endCxn id="2053" idx="3"/>
          </p:cNvCxnSpPr>
          <p:nvPr/>
        </p:nvCxnSpPr>
        <p:spPr bwMode="auto">
          <a:xfrm rot="5400000">
            <a:off x="1304341" y="3713042"/>
            <a:ext cx="1831664" cy="779334"/>
          </a:xfrm>
          <a:prstGeom prst="curvedConnector2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0" name="Curved Connector 29"/>
          <p:cNvCxnSpPr>
            <a:stCxn id="2051" idx="2"/>
            <a:endCxn id="7" idx="3"/>
          </p:cNvCxnSpPr>
          <p:nvPr/>
        </p:nvCxnSpPr>
        <p:spPr bwMode="auto">
          <a:xfrm rot="5400000">
            <a:off x="1703038" y="2790937"/>
            <a:ext cx="649741" cy="1163867"/>
          </a:xfrm>
          <a:prstGeom prst="curvedConnector2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7" name="Rectangle 36"/>
          <p:cNvSpPr/>
          <p:nvPr/>
        </p:nvSpPr>
        <p:spPr>
          <a:xfrm>
            <a:off x="2740693" y="5352627"/>
            <a:ext cx="2286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l">
              <a:buClr>
                <a:srgbClr val="7ECCBD"/>
              </a:buClr>
              <a:buFont typeface="Wingdings" pitchFamily="2" charset="2"/>
              <a:buChar char="§"/>
            </a:pPr>
            <a:r>
              <a:rPr lang="en-US" dirty="0" smtClean="0"/>
              <a:t>Daimler an equity investor; retains board seat…</a:t>
            </a:r>
          </a:p>
          <a:p>
            <a:pPr marL="171450" indent="-171450" algn="l">
              <a:buClr>
                <a:srgbClr val="7ECCBD"/>
              </a:buClr>
              <a:buFont typeface="Wingdings" pitchFamily="2" charset="2"/>
              <a:buChar char="§"/>
            </a:pPr>
            <a:r>
              <a:rPr lang="en-US" dirty="0" smtClean="0"/>
              <a:t>Yet </a:t>
            </a:r>
            <a:r>
              <a:rPr lang="en-US" dirty="0"/>
              <a:t>T</a:t>
            </a:r>
            <a:r>
              <a:rPr lang="en-US" dirty="0" smtClean="0"/>
              <a:t>esla only supplies batteries, chargers for Smart </a:t>
            </a:r>
            <a:r>
              <a:rPr lang="en-US" dirty="0" err="1" smtClean="0"/>
              <a:t>fortwo</a:t>
            </a:r>
            <a:r>
              <a:rPr lang="en-US" dirty="0" smtClean="0"/>
              <a:t>  ED,  Daimler A Class (thru 2011)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608012" y="1371600"/>
            <a:ext cx="38450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Daimler – Diversification among motor suppliers</a:t>
            </a:r>
            <a:endParaRPr lang="en-US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5810185" y="1371600"/>
            <a:ext cx="38450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Toyota – Diversification among drivetrains</a:t>
            </a:r>
            <a:endParaRPr lang="en-US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5810185" y="3087469"/>
            <a:ext cx="38450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>
                <a:srgbClr val="7ECCBD"/>
              </a:buClr>
            </a:pPr>
            <a:r>
              <a:rPr lang="en-US" i="1" dirty="0" smtClean="0"/>
              <a:t>In addition to its</a:t>
            </a:r>
          </a:p>
          <a:p>
            <a:pPr marL="171450" indent="-171450" algn="l">
              <a:buClr>
                <a:srgbClr val="7ECCBD"/>
              </a:buClr>
              <a:buFont typeface="Wingdings" pitchFamily="2" charset="2"/>
              <a:buChar char="§"/>
            </a:pPr>
            <a:r>
              <a:rPr lang="en-US" dirty="0" smtClean="0"/>
              <a:t>Globally dominant HEV manufacture</a:t>
            </a:r>
          </a:p>
          <a:p>
            <a:pPr marL="171450" indent="-171450" algn="l">
              <a:buClr>
                <a:srgbClr val="7ECCBD"/>
              </a:buClr>
              <a:buFont typeface="Wingdings" pitchFamily="2" charset="2"/>
              <a:buChar char="§"/>
            </a:pPr>
            <a:r>
              <a:rPr lang="en-US" dirty="0" smtClean="0"/>
              <a:t>Recently launched Prius V series – including PHEV</a:t>
            </a:r>
          </a:p>
        </p:txBody>
      </p:sp>
      <p:cxnSp>
        <p:nvCxnSpPr>
          <p:cNvPr id="26" name="Curved Connector 25"/>
          <p:cNvCxnSpPr>
            <a:stCxn id="42" idx="2"/>
            <a:endCxn id="3074" idx="3"/>
          </p:cNvCxnSpPr>
          <p:nvPr/>
        </p:nvCxnSpPr>
        <p:spPr bwMode="auto">
          <a:xfrm rot="5400000">
            <a:off x="6927944" y="3614832"/>
            <a:ext cx="685800" cy="923737"/>
          </a:xfrm>
          <a:prstGeom prst="curvedConnector2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1" name="Curved Connector 30"/>
          <p:cNvCxnSpPr>
            <a:stCxn id="42" idx="2"/>
            <a:endCxn id="45" idx="1"/>
          </p:cNvCxnSpPr>
          <p:nvPr/>
        </p:nvCxnSpPr>
        <p:spPr bwMode="auto">
          <a:xfrm rot="16200000" flipH="1">
            <a:off x="7734227" y="3732284"/>
            <a:ext cx="685799" cy="688829"/>
          </a:xfrm>
          <a:prstGeom prst="curvedConnector2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3074" name="Picture 2" descr="http://t3.gstatic.com/images?q=tbn:ANd9GcQJ4PBbST8kft5bzcHJadByiRRKoRPDhVTGZ-aQngKxCTgDgO7SvA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10021" y="4025425"/>
            <a:ext cx="798954" cy="788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9" descr="http://t0.gstatic.com/images?q=tbn:ANd9GcQgyxFZUKlo1e_izjx63qPrTEoLFi8LDiN2dBHPGBvKPQwnfojqYQ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421541" y="4054880"/>
            <a:ext cx="506767" cy="729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Rectangle 47"/>
          <p:cNvSpPr/>
          <p:nvPr/>
        </p:nvSpPr>
        <p:spPr>
          <a:xfrm>
            <a:off x="5304598" y="4991146"/>
            <a:ext cx="2209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l">
              <a:buClr>
                <a:srgbClr val="7ECCBD"/>
              </a:buClr>
              <a:buFont typeface="Wingdings" pitchFamily="2" charset="2"/>
              <a:buChar char="§"/>
            </a:pPr>
            <a:r>
              <a:rPr lang="en-US" dirty="0" smtClean="0"/>
              <a:t>Joint development of next generation batteries</a:t>
            </a:r>
          </a:p>
          <a:p>
            <a:pPr marL="171450" indent="-171450" algn="l">
              <a:buClr>
                <a:srgbClr val="7ECCBD"/>
              </a:buClr>
              <a:buFont typeface="Wingdings" pitchFamily="2" charset="2"/>
              <a:buChar char="§"/>
            </a:pPr>
            <a:r>
              <a:rPr lang="en-US" dirty="0" smtClean="0"/>
              <a:t>BMW to supply diesel engines to Toyota</a:t>
            </a:r>
          </a:p>
          <a:p>
            <a:pPr marL="171450" indent="-171450" algn="l">
              <a:buClr>
                <a:srgbClr val="7ECCBD"/>
              </a:buClr>
              <a:buFont typeface="Wingdings" pitchFamily="2" charset="2"/>
              <a:buChar char="§"/>
            </a:pPr>
            <a:r>
              <a:rPr lang="en-US" dirty="0" smtClean="0"/>
              <a:t>BMW retains hybrid vehicles </a:t>
            </a:r>
            <a:r>
              <a:rPr lang="en-US" dirty="0" err="1" smtClean="0"/>
              <a:t>partnerhsip</a:t>
            </a:r>
            <a:r>
              <a:rPr lang="en-US" dirty="0" smtClean="0"/>
              <a:t> with Citroen</a:t>
            </a:r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7618412" y="5007428"/>
            <a:ext cx="2209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l">
              <a:buClr>
                <a:srgbClr val="7ECCBD"/>
              </a:buClr>
              <a:buFont typeface="Wingdings" pitchFamily="2" charset="2"/>
              <a:buChar char="§"/>
            </a:pPr>
            <a:r>
              <a:rPr lang="en-US" dirty="0" smtClean="0"/>
              <a:t>Joint agreement for production of RAV4 EV using Tesla drivetrain</a:t>
            </a:r>
          </a:p>
        </p:txBody>
      </p:sp>
      <p:sp>
        <p:nvSpPr>
          <p:cNvPr id="3" name="Oval 2"/>
          <p:cNvSpPr/>
          <p:nvPr/>
        </p:nvSpPr>
        <p:spPr bwMode="auto">
          <a:xfrm>
            <a:off x="8151812" y="3842496"/>
            <a:ext cx="990600" cy="1148650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Oval 28"/>
          <p:cNvSpPr/>
          <p:nvPr/>
        </p:nvSpPr>
        <p:spPr bwMode="auto">
          <a:xfrm>
            <a:off x="3489376" y="4342852"/>
            <a:ext cx="990600" cy="1148650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875049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9294812" cy="838200"/>
          </a:xfrm>
        </p:spPr>
        <p:txBody>
          <a:bodyPr/>
          <a:lstStyle/>
          <a:p>
            <a:r>
              <a:rPr lang="en-US" dirty="0" smtClean="0"/>
              <a:t>REEs are not a particularly costly EV drivetrain component, but non-REE motors designs often necessitate drive train modifications</a:t>
            </a:r>
            <a:endParaRPr lang="en-US" dirty="0"/>
          </a:p>
        </p:txBody>
      </p:sp>
      <p:pic>
        <p:nvPicPr>
          <p:cNvPr id="1030" name="Picture 6" descr="http://t3.gstatic.com/images?q=tbn:ANd9GcSr0FsapGlV0uW3Uy-XzoiNDPCZ9qjACY_2udZdaAPCK0AZqfPes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1812" y="3016836"/>
            <a:ext cx="3352800" cy="2556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 bwMode="auto">
          <a:xfrm>
            <a:off x="4230914" y="3647570"/>
            <a:ext cx="1554480" cy="46395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R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b="1" dirty="0" smtClean="0"/>
              <a:t>$800 - $3,200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4230914" y="5446833"/>
            <a:ext cx="1554480" cy="43180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/>
              <a:t>$700- $1,100</a:t>
            </a: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4230914" y="2040834"/>
            <a:ext cx="1554480" cy="4545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/>
              <a:t>Leaf:  $18,000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Volt:</a:t>
            </a:r>
            <a:r>
              <a:rPr kumimoji="0" lang="en-US" sz="12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 $10,000</a:t>
            </a: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1" name="Rectangular Callout 10"/>
          <p:cNvSpPr/>
          <p:nvPr/>
        </p:nvSpPr>
        <p:spPr bwMode="auto">
          <a:xfrm>
            <a:off x="5787572" y="3380001"/>
            <a:ext cx="3659640" cy="731521"/>
          </a:xfrm>
          <a:prstGeom prst="wedgeRectCallout">
            <a:avLst>
              <a:gd name="adj1" fmla="val -20833"/>
              <a:gd name="adj2" fmla="val 46383"/>
            </a:avLst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91440" rIns="91440" bIns="9144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Average cost of REEs per EV motor is $50 - $530</a:t>
            </a:r>
          </a:p>
        </p:txBody>
      </p:sp>
      <p:cxnSp>
        <p:nvCxnSpPr>
          <p:cNvPr id="6" name="Elbow Connector 5"/>
          <p:cNvCxnSpPr>
            <a:stCxn id="10" idx="1"/>
          </p:cNvCxnSpPr>
          <p:nvPr/>
        </p:nvCxnSpPr>
        <p:spPr bwMode="auto">
          <a:xfrm rot="10800000" flipV="1">
            <a:off x="3135990" y="2268094"/>
            <a:ext cx="1094924" cy="1711649"/>
          </a:xfrm>
          <a:prstGeom prst="bentConnector2">
            <a:avLst/>
          </a:prstGeom>
          <a:solidFill>
            <a:schemeClr val="bg1"/>
          </a:solidFill>
          <a:ln w="28575" cap="flat" cmpd="sng" algn="ctr">
            <a:solidFill>
              <a:srgbClr val="FC050E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Elbow Connector 13"/>
          <p:cNvCxnSpPr>
            <a:stCxn id="8" idx="1"/>
          </p:cNvCxnSpPr>
          <p:nvPr/>
        </p:nvCxnSpPr>
        <p:spPr bwMode="auto">
          <a:xfrm rot="10800000" flipV="1">
            <a:off x="1887084" y="3879546"/>
            <a:ext cx="2343831" cy="751214"/>
          </a:xfrm>
          <a:prstGeom prst="bentConnector3">
            <a:avLst>
              <a:gd name="adj1" fmla="val 31422"/>
            </a:avLst>
          </a:prstGeom>
          <a:solidFill>
            <a:schemeClr val="bg1"/>
          </a:solidFill>
          <a:ln w="28575" cap="flat" cmpd="sng" algn="ctr">
            <a:solidFill>
              <a:srgbClr val="FC050E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7" name="Rectangular Callout 16"/>
          <p:cNvSpPr/>
          <p:nvPr/>
        </p:nvSpPr>
        <p:spPr bwMode="auto">
          <a:xfrm>
            <a:off x="5787572" y="5169835"/>
            <a:ext cx="3659640" cy="708800"/>
          </a:xfrm>
          <a:prstGeom prst="wedgeRectCallout">
            <a:avLst>
              <a:gd name="adj1" fmla="val -20833"/>
              <a:gd name="adj2" fmla="val 46383"/>
            </a:avLst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91440" rIns="91440" bIns="9144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New motor designs expected to entail re-engineering battery discharge algorithms; this may be complex depending on motor design. 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Rectangular Callout 17"/>
          <p:cNvSpPr/>
          <p:nvPr/>
        </p:nvSpPr>
        <p:spPr bwMode="auto">
          <a:xfrm>
            <a:off x="5787572" y="1763836"/>
            <a:ext cx="3659640" cy="731521"/>
          </a:xfrm>
          <a:prstGeom prst="wedgeRectCallout">
            <a:avLst>
              <a:gd name="adj1" fmla="val -20833"/>
              <a:gd name="adj2" fmla="val 46383"/>
            </a:avLst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91440" rIns="91440" bIns="9144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Packs deeply affect cost &amp; range, and therefore are the focus of massive R&amp;D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9" name="Elbow Connector 18"/>
          <p:cNvCxnSpPr>
            <a:stCxn id="9" idx="1"/>
          </p:cNvCxnSpPr>
          <p:nvPr/>
        </p:nvCxnSpPr>
        <p:spPr bwMode="auto">
          <a:xfrm rot="10800000">
            <a:off x="1709510" y="4892370"/>
            <a:ext cx="2521404" cy="770364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 w="28575" cap="flat" cmpd="sng" algn="ctr">
            <a:solidFill>
              <a:srgbClr val="FC050E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" name="Rectangle 2"/>
          <p:cNvSpPr/>
          <p:nvPr/>
        </p:nvSpPr>
        <p:spPr>
          <a:xfrm>
            <a:off x="4230914" y="1763836"/>
            <a:ext cx="1554480" cy="27699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b="1" dirty="0"/>
              <a:t>Battery </a:t>
            </a:r>
            <a:r>
              <a:rPr lang="en-US" b="1" dirty="0" smtClean="0"/>
              <a:t>Packs</a:t>
            </a:r>
            <a:endParaRPr lang="en-US" b="1" dirty="0"/>
          </a:p>
        </p:txBody>
      </p:sp>
      <p:sp>
        <p:nvSpPr>
          <p:cNvPr id="20" name="Rectangle 19"/>
          <p:cNvSpPr/>
          <p:nvPr/>
        </p:nvSpPr>
        <p:spPr>
          <a:xfrm>
            <a:off x="4233092" y="3370571"/>
            <a:ext cx="1554480" cy="27699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b="1" dirty="0"/>
              <a:t>Electric </a:t>
            </a:r>
            <a:r>
              <a:rPr lang="en-US" b="1" dirty="0" smtClean="0"/>
              <a:t>Motors</a:t>
            </a:r>
            <a:endParaRPr lang="en-US" b="1" dirty="0"/>
          </a:p>
        </p:txBody>
      </p:sp>
      <p:sp>
        <p:nvSpPr>
          <p:cNvPr id="22" name="Rectangle 21"/>
          <p:cNvSpPr/>
          <p:nvPr/>
        </p:nvSpPr>
        <p:spPr>
          <a:xfrm>
            <a:off x="4233092" y="5169834"/>
            <a:ext cx="1554480" cy="27699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b="1" dirty="0"/>
              <a:t>Power </a:t>
            </a:r>
            <a:r>
              <a:rPr lang="en-US" b="1" dirty="0" smtClean="0"/>
              <a:t>Electronics</a:t>
            </a:r>
            <a:endParaRPr lang="en-US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4265612" y="2796751"/>
            <a:ext cx="4953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No significant technical interdependency; except for </a:t>
            </a:r>
            <a:r>
              <a:rPr lang="en-US" sz="1400" i="1" dirty="0" err="1" smtClean="0"/>
              <a:t>regen</a:t>
            </a:r>
            <a:endParaRPr lang="en-US" sz="1400" i="1" dirty="0"/>
          </a:p>
        </p:txBody>
      </p:sp>
      <p:sp>
        <p:nvSpPr>
          <p:cNvPr id="28" name="TextBox 27"/>
          <p:cNvSpPr txBox="1"/>
          <p:nvPr/>
        </p:nvSpPr>
        <p:spPr>
          <a:xfrm>
            <a:off x="5023982" y="4369150"/>
            <a:ext cx="373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Technically interdependent; switching motors requires revisions to power electronics</a:t>
            </a:r>
            <a:endParaRPr lang="en-US" sz="1400" i="1" dirty="0"/>
          </a:p>
        </p:txBody>
      </p:sp>
      <p:sp>
        <p:nvSpPr>
          <p:cNvPr id="27" name="Isosceles Triangle 26"/>
          <p:cNvSpPr/>
          <p:nvPr/>
        </p:nvSpPr>
        <p:spPr bwMode="auto">
          <a:xfrm>
            <a:off x="5332412" y="3107860"/>
            <a:ext cx="2895600" cy="204655"/>
          </a:xfrm>
          <a:prstGeom prst="triangle">
            <a:avLst/>
          </a:prstGeom>
          <a:solidFill>
            <a:schemeClr val="accent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" name="Isosceles Triangle 29"/>
          <p:cNvSpPr/>
          <p:nvPr/>
        </p:nvSpPr>
        <p:spPr bwMode="auto">
          <a:xfrm rot="10800000">
            <a:off x="5317898" y="2564295"/>
            <a:ext cx="2895600" cy="204655"/>
          </a:xfrm>
          <a:prstGeom prst="triangle">
            <a:avLst/>
          </a:prstGeom>
          <a:solidFill>
            <a:schemeClr val="accent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1" name="Isosceles Triangle 30"/>
          <p:cNvSpPr/>
          <p:nvPr/>
        </p:nvSpPr>
        <p:spPr bwMode="auto">
          <a:xfrm>
            <a:off x="5484812" y="4893837"/>
            <a:ext cx="2895600" cy="204655"/>
          </a:xfrm>
          <a:prstGeom prst="triangle">
            <a:avLst/>
          </a:prstGeom>
          <a:solidFill>
            <a:schemeClr val="accent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2" name="Isosceles Triangle 31"/>
          <p:cNvSpPr/>
          <p:nvPr/>
        </p:nvSpPr>
        <p:spPr bwMode="auto">
          <a:xfrm rot="10800000">
            <a:off x="5432651" y="4164495"/>
            <a:ext cx="2895600" cy="204655"/>
          </a:xfrm>
          <a:prstGeom prst="triangle">
            <a:avLst/>
          </a:prstGeom>
          <a:solidFill>
            <a:schemeClr val="accent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08013" y="1676400"/>
            <a:ext cx="2362199" cy="276999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tabLst>
                <a:tab pos="685800" algn="l"/>
              </a:tabLst>
            </a:pPr>
            <a:r>
              <a:rPr lang="en-US" b="1" dirty="0" smtClean="0">
                <a:solidFill>
                  <a:schemeClr val="bg1"/>
                </a:solidFill>
              </a:rPr>
              <a:t>Comparison: Vehicle MSRPs</a:t>
            </a:r>
          </a:p>
        </p:txBody>
      </p:sp>
      <p:sp>
        <p:nvSpPr>
          <p:cNvPr id="29" name="Rectangle 28"/>
          <p:cNvSpPr/>
          <p:nvPr/>
        </p:nvSpPr>
        <p:spPr>
          <a:xfrm>
            <a:off x="608013" y="1960422"/>
            <a:ext cx="2362199" cy="94641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282575" lvl="1" algn="l">
              <a:spcBef>
                <a:spcPts val="300"/>
              </a:spcBef>
              <a:tabLst>
                <a:tab pos="457200" algn="l"/>
              </a:tabLst>
            </a:pPr>
            <a:r>
              <a:rPr lang="en-US" dirty="0"/>
              <a:t>Leaf</a:t>
            </a:r>
            <a:r>
              <a:rPr lang="en-US" dirty="0" smtClean="0"/>
              <a:t>:	$35,200</a:t>
            </a:r>
          </a:p>
          <a:p>
            <a:pPr marL="282575" lvl="1" algn="l">
              <a:spcBef>
                <a:spcPts val="300"/>
              </a:spcBef>
              <a:tabLst>
                <a:tab pos="685800" algn="l"/>
              </a:tabLst>
            </a:pPr>
            <a:r>
              <a:rPr lang="en-US" dirty="0" smtClean="0"/>
              <a:t>Volt: 		$40,280</a:t>
            </a:r>
          </a:p>
          <a:p>
            <a:pPr marL="282575" lvl="1" algn="l">
              <a:spcBef>
                <a:spcPts val="300"/>
              </a:spcBef>
              <a:tabLst>
                <a:tab pos="685800" algn="l"/>
              </a:tabLst>
            </a:pPr>
            <a:r>
              <a:rPr lang="en-US" dirty="0" smtClean="0"/>
              <a:t>Model </a:t>
            </a:r>
            <a:r>
              <a:rPr lang="en-US" dirty="0"/>
              <a:t>S: </a:t>
            </a:r>
            <a:r>
              <a:rPr lang="en-US" dirty="0" smtClean="0"/>
              <a:t>$49,000</a:t>
            </a:r>
          </a:p>
          <a:p>
            <a:pPr marL="282575" lvl="1" algn="l">
              <a:spcBef>
                <a:spcPts val="300"/>
              </a:spcBef>
              <a:tabLst>
                <a:tab pos="685800" algn="l"/>
              </a:tabLst>
            </a:pPr>
            <a:r>
              <a:rPr lang="en-US" dirty="0" smtClean="0"/>
              <a:t>Karma: 	$102,000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97567" y="6135035"/>
            <a:ext cx="67593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00" dirty="0" smtClean="0"/>
              <a:t>Sources: Gianfranco Pistoia, 2011 (OEM cost estimates for mid-size PHEV components), National Academies, 2010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91154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9218612" cy="838200"/>
          </a:xfrm>
        </p:spPr>
        <p:txBody>
          <a:bodyPr/>
          <a:lstStyle/>
          <a:p>
            <a:r>
              <a:rPr lang="en-US" dirty="0" smtClean="0"/>
              <a:t>Such modifications, particularly among high-visibility vehicles, may trigger costly and extended development processes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 bwMode="auto">
          <a:xfrm>
            <a:off x="895938" y="1981200"/>
            <a:ext cx="0" cy="407147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/>
          </a:ln>
          <a:effectLst/>
        </p:spPr>
      </p:cxnSp>
      <p:sp>
        <p:nvSpPr>
          <p:cNvPr id="7" name="TextBox 6"/>
          <p:cNvSpPr txBox="1"/>
          <p:nvPr/>
        </p:nvSpPr>
        <p:spPr>
          <a:xfrm>
            <a:off x="531811" y="1295400"/>
            <a:ext cx="38821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Representative steps to launch a new drivetrain: 4 to 5 year process</a:t>
            </a:r>
            <a:endParaRPr lang="en-US" sz="16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284412" y="2086428"/>
            <a:ext cx="152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11" name="Pentagon 10"/>
          <p:cNvSpPr/>
          <p:nvPr/>
        </p:nvSpPr>
        <p:spPr bwMode="auto">
          <a:xfrm>
            <a:off x="1207677" y="2086427"/>
            <a:ext cx="809172" cy="276999"/>
          </a:xfrm>
          <a:prstGeom prst="homePlat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286000" y="2514602"/>
            <a:ext cx="152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/>
              <a:t>Design Validation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286000" y="3323778"/>
            <a:ext cx="19521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/>
              <a:t>Production Validation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286000" y="3736209"/>
            <a:ext cx="19521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/>
              <a:t>Manufacturing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284412" y="4219594"/>
            <a:ext cx="19521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/>
              <a:t>Manufacturing Validation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286000" y="4592052"/>
            <a:ext cx="21279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/>
              <a:t>Regulatory Compliance</a:t>
            </a:r>
          </a:p>
          <a:p>
            <a:pPr marL="171450" indent="-171450" algn="l">
              <a:buFont typeface="Arial" pitchFamily="34" charset="0"/>
              <a:buChar char="•"/>
            </a:pPr>
            <a:r>
              <a:rPr lang="en-US" dirty="0" smtClean="0"/>
              <a:t>Safety</a:t>
            </a:r>
          </a:p>
          <a:p>
            <a:pPr marL="171450" indent="-171450" algn="l">
              <a:buFont typeface="Arial" pitchFamily="34" charset="0"/>
              <a:buChar char="•"/>
            </a:pPr>
            <a:r>
              <a:rPr lang="en-US" dirty="0" smtClean="0"/>
              <a:t>Emissions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2286000" y="2890749"/>
            <a:ext cx="18972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/>
              <a:t>Production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2286000" y="5253733"/>
            <a:ext cx="2229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/>
              <a:t>Performance Testing</a:t>
            </a:r>
          </a:p>
          <a:p>
            <a:pPr algn="l"/>
            <a:r>
              <a:rPr lang="en-US" dirty="0" smtClean="0"/>
              <a:t>E.g. pikes peak, cobblestones, extreme temps</a:t>
            </a:r>
          </a:p>
        </p:txBody>
      </p:sp>
      <p:pic>
        <p:nvPicPr>
          <p:cNvPr id="1026" name="Picture 2" descr="http://blogs-images.forbes.com/jimhenry/files/2011/12/VOLT_BATTERY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589991" y="1894397"/>
            <a:ext cx="3781021" cy="2127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Oval 35"/>
          <p:cNvSpPr/>
          <p:nvPr/>
        </p:nvSpPr>
        <p:spPr bwMode="auto">
          <a:xfrm rot="20129861">
            <a:off x="6870900" y="2831180"/>
            <a:ext cx="1219200" cy="494154"/>
          </a:xfrm>
          <a:prstGeom prst="ellipse">
            <a:avLst/>
          </a:prstGeom>
          <a:noFill/>
          <a:ln w="38100" cap="flat" cmpd="sng" algn="ctr">
            <a:solidFill>
              <a:srgbClr val="FC050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1" name="Pentagon 40"/>
          <p:cNvSpPr/>
          <p:nvPr/>
        </p:nvSpPr>
        <p:spPr bwMode="auto">
          <a:xfrm>
            <a:off x="1217612" y="2485574"/>
            <a:ext cx="809172" cy="276999"/>
          </a:xfrm>
          <a:prstGeom prst="homePlat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2" name="Pentagon 41"/>
          <p:cNvSpPr/>
          <p:nvPr/>
        </p:nvSpPr>
        <p:spPr bwMode="auto">
          <a:xfrm>
            <a:off x="1217612" y="2888348"/>
            <a:ext cx="809172" cy="276999"/>
          </a:xfrm>
          <a:prstGeom prst="homePlate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3" name="Pentagon 42"/>
          <p:cNvSpPr/>
          <p:nvPr/>
        </p:nvSpPr>
        <p:spPr bwMode="auto">
          <a:xfrm>
            <a:off x="1217612" y="3305636"/>
            <a:ext cx="809172" cy="276999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4" name="Pentagon 43"/>
          <p:cNvSpPr/>
          <p:nvPr/>
        </p:nvSpPr>
        <p:spPr bwMode="auto">
          <a:xfrm>
            <a:off x="1217612" y="3738665"/>
            <a:ext cx="809172" cy="276999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5" name="Pentagon 44"/>
          <p:cNvSpPr/>
          <p:nvPr/>
        </p:nvSpPr>
        <p:spPr bwMode="auto">
          <a:xfrm>
            <a:off x="1217612" y="4214009"/>
            <a:ext cx="809172" cy="276999"/>
          </a:xfrm>
          <a:prstGeom prst="homePlate">
            <a:avLst/>
          </a:prstGeom>
          <a:solidFill>
            <a:schemeClr val="tx1">
              <a:lumMod val="50000"/>
              <a:lumOff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6" name="Pentagon 45"/>
          <p:cNvSpPr/>
          <p:nvPr/>
        </p:nvSpPr>
        <p:spPr bwMode="auto">
          <a:xfrm>
            <a:off x="1207677" y="4764939"/>
            <a:ext cx="809172" cy="276999"/>
          </a:xfrm>
          <a:prstGeom prst="homePlate">
            <a:avLst/>
          </a:prstGeom>
          <a:solidFill>
            <a:schemeClr val="tx1">
              <a:lumMod val="65000"/>
              <a:lumOff val="3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7" name="Pentagon 46"/>
          <p:cNvSpPr/>
          <p:nvPr/>
        </p:nvSpPr>
        <p:spPr bwMode="auto">
          <a:xfrm>
            <a:off x="1207677" y="5438398"/>
            <a:ext cx="809172" cy="276999"/>
          </a:xfrm>
          <a:prstGeom prst="homePlat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0" name="Right Brace 39"/>
          <p:cNvSpPr/>
          <p:nvPr/>
        </p:nvSpPr>
        <p:spPr bwMode="auto">
          <a:xfrm>
            <a:off x="4341812" y="1836947"/>
            <a:ext cx="511628" cy="4616769"/>
          </a:xfrm>
          <a:prstGeom prst="rightBrac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295298" y="5976264"/>
            <a:ext cx="22299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/>
              <a:t>PRODUCT LAUNCH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293812" y="5729514"/>
            <a:ext cx="609600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  <a:sym typeface="Wingdings"/>
              </a:rPr>
              <a:t>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52" name="Rectangle 51"/>
          <p:cNvSpPr/>
          <p:nvPr/>
        </p:nvSpPr>
        <p:spPr bwMode="auto">
          <a:xfrm>
            <a:off x="5589990" y="3998463"/>
            <a:ext cx="3781021" cy="23261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71450" indent="-171450" algn="l">
              <a:spcBef>
                <a:spcPts val="600"/>
              </a:spcBef>
              <a:buFont typeface="Arial" pitchFamily="34" charset="0"/>
              <a:buChar char="•"/>
            </a:pPr>
            <a:r>
              <a:rPr lang="en-US" sz="1400" dirty="0" smtClean="0"/>
              <a:t>Volt drivetrain developed relatively quickly: about 4 years</a:t>
            </a:r>
          </a:p>
          <a:p>
            <a:pPr marL="171450" indent="-171450" algn="l">
              <a:spcBef>
                <a:spcPts val="600"/>
              </a:spcBef>
              <a:buFont typeface="Arial" pitchFamily="34" charset="0"/>
              <a:buChar char="•"/>
            </a:pPr>
            <a:r>
              <a:rPr lang="en-US" sz="1400" dirty="0" smtClean="0"/>
              <a:t>NHTSA, Nov. 25: Chevy Volt under formal investigation due to risk of fires in batteries (circled above)</a:t>
            </a:r>
          </a:p>
          <a:p>
            <a:pPr marL="171450" indent="-171450" algn="l">
              <a:spcBef>
                <a:spcPts val="600"/>
              </a:spcBef>
              <a:buFont typeface="Arial" pitchFamily="34" charset="0"/>
              <a:buChar char="•"/>
            </a:pPr>
            <a:r>
              <a:rPr lang="en-US" sz="1400" dirty="0" smtClean="0"/>
              <a:t>GM Forced to provide free loaners, offer buy-backs</a:t>
            </a:r>
          </a:p>
          <a:p>
            <a:pPr marL="171450" indent="-171450" algn="l">
              <a:spcBef>
                <a:spcPts val="600"/>
              </a:spcBef>
              <a:buFont typeface="Arial" pitchFamily="34" charset="0"/>
              <a:buChar char="•"/>
            </a:pPr>
            <a:r>
              <a:rPr lang="en-US" sz="1400" dirty="0" smtClean="0"/>
              <a:t>Bigger concern: buyer perception of EVs as safe, reliable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408612" y="1222830"/>
            <a:ext cx="4114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Recent Volt fires illustrate high stakes nature of new technology releases</a:t>
            </a:r>
            <a:endParaRPr lang="en-US" sz="1600" b="1" dirty="0"/>
          </a:p>
        </p:txBody>
      </p:sp>
      <p:cxnSp>
        <p:nvCxnSpPr>
          <p:cNvPr id="56" name="Straight Connector 55"/>
          <p:cNvCxnSpPr/>
          <p:nvPr/>
        </p:nvCxnSpPr>
        <p:spPr bwMode="auto">
          <a:xfrm>
            <a:off x="745898" y="6248400"/>
            <a:ext cx="243114" cy="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7" name="TextBox 56"/>
          <p:cNvSpPr txBox="1"/>
          <p:nvPr/>
        </p:nvSpPr>
        <p:spPr>
          <a:xfrm>
            <a:off x="288698" y="6453716"/>
            <a:ext cx="44685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Source: OEM interviews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 rot="16200000">
            <a:off x="3788048" y="4021514"/>
            <a:ext cx="2465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Objective: Quality control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589991" y="1894397"/>
            <a:ext cx="14188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NHTSA: Volt battery a fire risk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5" name="Curved Connector 4"/>
          <p:cNvCxnSpPr>
            <a:stCxn id="3" idx="2"/>
            <a:endCxn id="36" idx="0"/>
          </p:cNvCxnSpPr>
          <p:nvPr/>
        </p:nvCxnSpPr>
        <p:spPr bwMode="auto">
          <a:xfrm rot="16200000" flipH="1">
            <a:off x="6590032" y="2065432"/>
            <a:ext cx="497369" cy="1078628"/>
          </a:xfrm>
          <a:prstGeom prst="curvedConnector3">
            <a:avLst/>
          </a:prstGeom>
          <a:solidFill>
            <a:schemeClr val="bg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561046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Default Design">
  <a:themeElements>
    <a:clrScheme name="Default Design 8">
      <a:dk1>
        <a:srgbClr val="000000"/>
      </a:dk1>
      <a:lt1>
        <a:srgbClr val="FFFFFF"/>
      </a:lt1>
      <a:dk2>
        <a:srgbClr val="B69404"/>
      </a:dk2>
      <a:lt2>
        <a:srgbClr val="C0C0C0"/>
      </a:lt2>
      <a:accent1>
        <a:srgbClr val="0000FF"/>
      </a:accent1>
      <a:accent2>
        <a:srgbClr val="E2E1C0"/>
      </a:accent2>
      <a:accent3>
        <a:srgbClr val="FFFFFF"/>
      </a:accent3>
      <a:accent4>
        <a:srgbClr val="000000"/>
      </a:accent4>
      <a:accent5>
        <a:srgbClr val="AAAAFF"/>
      </a:accent5>
      <a:accent6>
        <a:srgbClr val="CDCCAE"/>
      </a:accent6>
      <a:hlink>
        <a:srgbClr val="3D97AF"/>
      </a:hlink>
      <a:folHlink>
        <a:srgbClr val="B72C00"/>
      </a:folHlink>
    </a:clrScheme>
    <a:fontScheme name="2_Default Design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45720" tIns="45720" rIns="4572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45720" tIns="45720" rIns="4572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B69404"/>
        </a:dk2>
        <a:lt2>
          <a:srgbClr val="C0C0C0"/>
        </a:lt2>
        <a:accent1>
          <a:srgbClr val="0000FF"/>
        </a:accent1>
        <a:accent2>
          <a:srgbClr val="E2E1C0"/>
        </a:accent2>
        <a:accent3>
          <a:srgbClr val="FFFFFF"/>
        </a:accent3>
        <a:accent4>
          <a:srgbClr val="000000"/>
        </a:accent4>
        <a:accent5>
          <a:srgbClr val="AAAAFF"/>
        </a:accent5>
        <a:accent6>
          <a:srgbClr val="CDCCAE"/>
        </a:accent6>
        <a:hlink>
          <a:srgbClr val="3D97AF"/>
        </a:hlink>
        <a:folHlink>
          <a:srgbClr val="B72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ARPA-E 2011 Template">
  <a:themeElements>
    <a:clrScheme name="1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B69404"/>
      </a:dk2>
      <a:lt2>
        <a:srgbClr val="C0C0C0"/>
      </a:lt2>
      <a:accent1>
        <a:srgbClr val="0000FF"/>
      </a:accent1>
      <a:accent2>
        <a:srgbClr val="E2E1C0"/>
      </a:accent2>
      <a:accent3>
        <a:srgbClr val="FFFFFF"/>
      </a:accent3>
      <a:accent4>
        <a:srgbClr val="000000"/>
      </a:accent4>
      <a:accent5>
        <a:srgbClr val="AAAAFF"/>
      </a:accent5>
      <a:accent6>
        <a:srgbClr val="CDCCAE"/>
      </a:accent6>
      <a:hlink>
        <a:srgbClr val="3D97AF"/>
      </a:hlink>
      <a:folHlink>
        <a:srgbClr val="B72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B69404"/>
      </a:dk2>
      <a:lt2>
        <a:srgbClr val="C0C0C0"/>
      </a:lt2>
      <a:accent1>
        <a:srgbClr val="0000FF"/>
      </a:accent1>
      <a:accent2>
        <a:srgbClr val="E2E1C0"/>
      </a:accent2>
      <a:accent3>
        <a:srgbClr val="FFFFFF"/>
      </a:accent3>
      <a:accent4>
        <a:srgbClr val="000000"/>
      </a:accent4>
      <a:accent5>
        <a:srgbClr val="AAAAFF"/>
      </a:accent5>
      <a:accent6>
        <a:srgbClr val="CDCCAE"/>
      </a:accent6>
      <a:hlink>
        <a:srgbClr val="3D97AF"/>
      </a:hlink>
      <a:folHlink>
        <a:srgbClr val="B72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12359</TotalTime>
  <Pages>8</Pages>
  <Words>2312</Words>
  <Application>Microsoft Macintosh PowerPoint</Application>
  <PresentationFormat>Custom</PresentationFormat>
  <Paragraphs>396</Paragraphs>
  <Slides>12</Slides>
  <Notes>1</Notes>
  <HiddenSlides>0</HiddenSlides>
  <MMClips>0</MMClips>
  <ScaleCrop>false</ScaleCrop>
  <HeadingPairs>
    <vt:vector size="4" baseType="variant">
      <vt:variant>
        <vt:lpstr>Design Template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2_Default Design</vt:lpstr>
      <vt:lpstr>ARPA-E 2011 Template</vt:lpstr>
      <vt:lpstr>ARPA-E Technology to Market REACT – EV Drivetrain</vt:lpstr>
      <vt:lpstr>ARPA-E is devoted exclusively to transformational energy technology R&amp;D that will bridge the gap from lab to market  </vt:lpstr>
      <vt:lpstr>REACT - EV Drivetrain Non-Superconducting </vt:lpstr>
      <vt:lpstr>Motors comprise the heart of the EV value chain</vt:lpstr>
      <vt:lpstr>Relationship map indicates specialization by early stage companies and preference among OEMs to control the entire supply chain</vt:lpstr>
      <vt:lpstr>Tier 1 suppliers are increasingly squeezed between high-risk start-ups and OEMs seeking to build in-house production capability</vt:lpstr>
      <vt:lpstr>And where major OEMs partner with other entities, competition for space in the vehicle line is also a competitive battle</vt:lpstr>
      <vt:lpstr>REEs are not a particularly costly EV drivetrain component, but non-REE motors designs often necessitate drive train modifications</vt:lpstr>
      <vt:lpstr>Such modifications, particularly among high-visibility vehicles, may trigger costly and extended development processes</vt:lpstr>
      <vt:lpstr>Thus, non-REE components are likely to be secondary to an overall emphasis on step-change enhancements to motors</vt:lpstr>
      <vt:lpstr>Start-ups and Tier 1 suppliers have arguably catalyzed the EV market, but evolution of the market suggests a formidable role for OEMs</vt:lpstr>
      <vt:lpstr>FOA 4 Technical Requirements - Vehicles</vt:lpstr>
    </vt:vector>
  </TitlesOfParts>
  <Company>BA&amp;H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Fetter, Joel [USA]</dc:creator>
  <cp:lastModifiedBy>NIKHIL</cp:lastModifiedBy>
  <cp:revision>521</cp:revision>
  <cp:lastPrinted>2012-01-25T15:24:59Z</cp:lastPrinted>
  <dcterms:created xsi:type="dcterms:W3CDTF">2017-10-12T17:36:14Z</dcterms:created>
  <dcterms:modified xsi:type="dcterms:W3CDTF">2017-10-12T17:36:32Z</dcterms:modified>
</cp:coreProperties>
</file>