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318" r:id="rId5"/>
    <p:sldId id="1199" r:id="rId6"/>
    <p:sldId id="1200" r:id="rId7"/>
    <p:sldId id="1201" r:id="rId8"/>
    <p:sldId id="1212" r:id="rId9"/>
    <p:sldId id="1141" r:id="rId10"/>
    <p:sldId id="1224" r:id="rId11"/>
    <p:sldId id="1227" r:id="rId12"/>
    <p:sldId id="1202" r:id="rId13"/>
    <p:sldId id="1203" r:id="rId14"/>
    <p:sldId id="1204" r:id="rId15"/>
    <p:sldId id="1206" r:id="rId16"/>
    <p:sldId id="1207" r:id="rId17"/>
    <p:sldId id="1208" r:id="rId18"/>
    <p:sldId id="1209" r:id="rId19"/>
    <p:sldId id="1213" r:id="rId20"/>
    <p:sldId id="1214" r:id="rId21"/>
    <p:sldId id="1215" r:id="rId22"/>
    <p:sldId id="1216" r:id="rId23"/>
    <p:sldId id="1217" r:id="rId24"/>
    <p:sldId id="1218" r:id="rId25"/>
    <p:sldId id="1220" r:id="rId26"/>
    <p:sldId id="1219" r:id="rId27"/>
    <p:sldId id="1221" r:id="rId28"/>
    <p:sldId id="1222" r:id="rId29"/>
    <p:sldId id="1223" r:id="rId30"/>
    <p:sldId id="1226" r:id="rId31"/>
    <p:sldId id="122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A63E6"/>
    <a:srgbClr val="3D7C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4AF422-49C7-44ED-AB84-4B5C5ADAECAF}" v="1" dt="2021-02-03T03:26:43.8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9800" autoAdjust="0"/>
  </p:normalViewPr>
  <p:slideViewPr>
    <p:cSldViewPr snapToGrid="0">
      <p:cViewPr varScale="1">
        <p:scale>
          <a:sx n="67" d="100"/>
          <a:sy n="67" d="100"/>
        </p:scale>
        <p:origin x="645"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Danielson" userId="e95374b9-e8ba-44ca-8929-909c56627436" providerId="ADAL" clId="{7B4AF422-49C7-44ED-AB84-4B5C5ADAECAF}"/>
    <pc:docChg chg="undo custSel modSld">
      <pc:chgData name="David Danielson" userId="e95374b9-e8ba-44ca-8929-909c56627436" providerId="ADAL" clId="{7B4AF422-49C7-44ED-AB84-4B5C5ADAECAF}" dt="2021-02-03T03:43:31.009" v="475" actId="20577"/>
      <pc:docMkLst>
        <pc:docMk/>
      </pc:docMkLst>
      <pc:sldChg chg="modSp mod">
        <pc:chgData name="David Danielson" userId="e95374b9-e8ba-44ca-8929-909c56627436" providerId="ADAL" clId="{7B4AF422-49C7-44ED-AB84-4B5C5ADAECAF}" dt="2021-02-03T03:25:59.169" v="3" actId="20577"/>
        <pc:sldMkLst>
          <pc:docMk/>
          <pc:sldMk cId="3126175955" sldId="1202"/>
        </pc:sldMkLst>
        <pc:spChg chg="mod">
          <ac:chgData name="David Danielson" userId="e95374b9-e8ba-44ca-8929-909c56627436" providerId="ADAL" clId="{7B4AF422-49C7-44ED-AB84-4B5C5ADAECAF}" dt="2021-02-03T03:25:59.169" v="3" actId="20577"/>
          <ac:spMkLst>
            <pc:docMk/>
            <pc:sldMk cId="3126175955" sldId="1202"/>
            <ac:spMk id="2" creationId="{6B623279-8B85-4033-89F3-ACDCC6BC42B4}"/>
          </ac:spMkLst>
        </pc:spChg>
      </pc:sldChg>
      <pc:sldChg chg="modSp mod">
        <pc:chgData name="David Danielson" userId="e95374b9-e8ba-44ca-8929-909c56627436" providerId="ADAL" clId="{7B4AF422-49C7-44ED-AB84-4B5C5ADAECAF}" dt="2021-02-03T03:26:08.064" v="7" actId="20577"/>
        <pc:sldMkLst>
          <pc:docMk/>
          <pc:sldMk cId="712445279" sldId="1203"/>
        </pc:sldMkLst>
        <pc:spChg chg="mod">
          <ac:chgData name="David Danielson" userId="e95374b9-e8ba-44ca-8929-909c56627436" providerId="ADAL" clId="{7B4AF422-49C7-44ED-AB84-4B5C5ADAECAF}" dt="2021-02-03T03:26:08.064" v="7" actId="20577"/>
          <ac:spMkLst>
            <pc:docMk/>
            <pc:sldMk cId="712445279" sldId="1203"/>
            <ac:spMk id="2" creationId="{6B623279-8B85-4033-89F3-ACDCC6BC42B4}"/>
          </ac:spMkLst>
        </pc:spChg>
      </pc:sldChg>
      <pc:sldChg chg="modSp mod">
        <pc:chgData name="David Danielson" userId="e95374b9-e8ba-44ca-8929-909c56627436" providerId="ADAL" clId="{7B4AF422-49C7-44ED-AB84-4B5C5ADAECAF}" dt="2021-02-03T03:26:15.378" v="13" actId="20577"/>
        <pc:sldMkLst>
          <pc:docMk/>
          <pc:sldMk cId="4250349727" sldId="1204"/>
        </pc:sldMkLst>
        <pc:spChg chg="mod">
          <ac:chgData name="David Danielson" userId="e95374b9-e8ba-44ca-8929-909c56627436" providerId="ADAL" clId="{7B4AF422-49C7-44ED-AB84-4B5C5ADAECAF}" dt="2021-02-03T03:26:15.378" v="13" actId="20577"/>
          <ac:spMkLst>
            <pc:docMk/>
            <pc:sldMk cId="4250349727" sldId="1204"/>
            <ac:spMk id="2" creationId="{6B623279-8B85-4033-89F3-ACDCC6BC42B4}"/>
          </ac:spMkLst>
        </pc:spChg>
      </pc:sldChg>
      <pc:sldChg chg="modSp mod">
        <pc:chgData name="David Danielson" userId="e95374b9-e8ba-44ca-8929-909c56627436" providerId="ADAL" clId="{7B4AF422-49C7-44ED-AB84-4B5C5ADAECAF}" dt="2021-02-03T03:31:15.361" v="227" actId="20577"/>
        <pc:sldMkLst>
          <pc:docMk/>
          <pc:sldMk cId="2993972404" sldId="1206"/>
        </pc:sldMkLst>
        <pc:spChg chg="mod">
          <ac:chgData name="David Danielson" userId="e95374b9-e8ba-44ca-8929-909c56627436" providerId="ADAL" clId="{7B4AF422-49C7-44ED-AB84-4B5C5ADAECAF}" dt="2021-02-03T03:31:15.361" v="227" actId="20577"/>
          <ac:spMkLst>
            <pc:docMk/>
            <pc:sldMk cId="2993972404" sldId="1206"/>
            <ac:spMk id="2" creationId="{00000000-0000-0000-0000-000000000000}"/>
          </ac:spMkLst>
        </pc:spChg>
      </pc:sldChg>
      <pc:sldChg chg="modSp mod">
        <pc:chgData name="David Danielson" userId="e95374b9-e8ba-44ca-8929-909c56627436" providerId="ADAL" clId="{7B4AF422-49C7-44ED-AB84-4B5C5ADAECAF}" dt="2021-02-03T03:30:55.974" v="222" actId="20577"/>
        <pc:sldMkLst>
          <pc:docMk/>
          <pc:sldMk cId="3310729381" sldId="1208"/>
        </pc:sldMkLst>
        <pc:spChg chg="mod">
          <ac:chgData name="David Danielson" userId="e95374b9-e8ba-44ca-8929-909c56627436" providerId="ADAL" clId="{7B4AF422-49C7-44ED-AB84-4B5C5ADAECAF}" dt="2021-02-03T03:30:55.974" v="222" actId="20577"/>
          <ac:spMkLst>
            <pc:docMk/>
            <pc:sldMk cId="3310729381" sldId="1208"/>
            <ac:spMk id="2" creationId="{6B623279-8B85-4033-89F3-ACDCC6BC42B4}"/>
          </ac:spMkLst>
        </pc:spChg>
      </pc:sldChg>
      <pc:sldChg chg="modSp mod">
        <pc:chgData name="David Danielson" userId="e95374b9-e8ba-44ca-8929-909c56627436" providerId="ADAL" clId="{7B4AF422-49C7-44ED-AB84-4B5C5ADAECAF}" dt="2021-02-03T03:31:00.748" v="226" actId="20577"/>
        <pc:sldMkLst>
          <pc:docMk/>
          <pc:sldMk cId="1973247195" sldId="1209"/>
        </pc:sldMkLst>
        <pc:spChg chg="mod">
          <ac:chgData name="David Danielson" userId="e95374b9-e8ba-44ca-8929-909c56627436" providerId="ADAL" clId="{7B4AF422-49C7-44ED-AB84-4B5C5ADAECAF}" dt="2021-02-03T03:31:00.748" v="226" actId="20577"/>
          <ac:spMkLst>
            <pc:docMk/>
            <pc:sldMk cId="1973247195" sldId="1209"/>
            <ac:spMk id="2" creationId="{6B623279-8B85-4033-89F3-ACDCC6BC42B4}"/>
          </ac:spMkLst>
        </pc:spChg>
      </pc:sldChg>
      <pc:sldChg chg="modSp mod">
        <pc:chgData name="David Danielson" userId="e95374b9-e8ba-44ca-8929-909c56627436" providerId="ADAL" clId="{7B4AF422-49C7-44ED-AB84-4B5C5ADAECAF}" dt="2021-02-03T03:32:07.362" v="235" actId="20577"/>
        <pc:sldMkLst>
          <pc:docMk/>
          <pc:sldMk cId="588059919" sldId="1215"/>
        </pc:sldMkLst>
        <pc:spChg chg="mod">
          <ac:chgData name="David Danielson" userId="e95374b9-e8ba-44ca-8929-909c56627436" providerId="ADAL" clId="{7B4AF422-49C7-44ED-AB84-4B5C5ADAECAF}" dt="2021-02-03T03:32:07.362" v="235" actId="20577"/>
          <ac:spMkLst>
            <pc:docMk/>
            <pc:sldMk cId="588059919" sldId="1215"/>
            <ac:spMk id="2" creationId="{6B623279-8B85-4033-89F3-ACDCC6BC42B4}"/>
          </ac:spMkLst>
        </pc:spChg>
      </pc:sldChg>
      <pc:sldChg chg="modSp mod">
        <pc:chgData name="David Danielson" userId="e95374b9-e8ba-44ca-8929-909c56627436" providerId="ADAL" clId="{7B4AF422-49C7-44ED-AB84-4B5C5ADAECAF}" dt="2021-02-03T03:32:35.152" v="239" actId="20577"/>
        <pc:sldMkLst>
          <pc:docMk/>
          <pc:sldMk cId="1903199205" sldId="1216"/>
        </pc:sldMkLst>
        <pc:spChg chg="mod">
          <ac:chgData name="David Danielson" userId="e95374b9-e8ba-44ca-8929-909c56627436" providerId="ADAL" clId="{7B4AF422-49C7-44ED-AB84-4B5C5ADAECAF}" dt="2021-02-03T03:32:35.152" v="239" actId="20577"/>
          <ac:spMkLst>
            <pc:docMk/>
            <pc:sldMk cId="1903199205" sldId="1216"/>
            <ac:spMk id="2" creationId="{6B623279-8B85-4033-89F3-ACDCC6BC42B4}"/>
          </ac:spMkLst>
        </pc:spChg>
      </pc:sldChg>
      <pc:sldChg chg="modSp mod">
        <pc:chgData name="David Danielson" userId="e95374b9-e8ba-44ca-8929-909c56627436" providerId="ADAL" clId="{7B4AF422-49C7-44ED-AB84-4B5C5ADAECAF}" dt="2021-02-03T03:34:10.419" v="272" actId="20577"/>
        <pc:sldMkLst>
          <pc:docMk/>
          <pc:sldMk cId="3341983859" sldId="1219"/>
        </pc:sldMkLst>
        <pc:spChg chg="mod">
          <ac:chgData name="David Danielson" userId="e95374b9-e8ba-44ca-8929-909c56627436" providerId="ADAL" clId="{7B4AF422-49C7-44ED-AB84-4B5C5ADAECAF}" dt="2021-02-03T03:34:10.419" v="272" actId="20577"/>
          <ac:spMkLst>
            <pc:docMk/>
            <pc:sldMk cId="3341983859" sldId="1219"/>
            <ac:spMk id="2" creationId="{6B623279-8B85-4033-89F3-ACDCC6BC42B4}"/>
          </ac:spMkLst>
        </pc:spChg>
      </pc:sldChg>
      <pc:sldChg chg="modSp mod">
        <pc:chgData name="David Danielson" userId="e95374b9-e8ba-44ca-8929-909c56627436" providerId="ADAL" clId="{7B4AF422-49C7-44ED-AB84-4B5C5ADAECAF}" dt="2021-02-03T03:33:20.268" v="262" actId="20577"/>
        <pc:sldMkLst>
          <pc:docMk/>
          <pc:sldMk cId="1087841922" sldId="1220"/>
        </pc:sldMkLst>
        <pc:spChg chg="mod">
          <ac:chgData name="David Danielson" userId="e95374b9-e8ba-44ca-8929-909c56627436" providerId="ADAL" clId="{7B4AF422-49C7-44ED-AB84-4B5C5ADAECAF}" dt="2021-02-03T03:33:20.268" v="262" actId="20577"/>
          <ac:spMkLst>
            <pc:docMk/>
            <pc:sldMk cId="1087841922" sldId="1220"/>
            <ac:spMk id="2" creationId="{6B623279-8B85-4033-89F3-ACDCC6BC42B4}"/>
          </ac:spMkLst>
        </pc:spChg>
      </pc:sldChg>
      <pc:sldChg chg="modSp mod">
        <pc:chgData name="David Danielson" userId="e95374b9-e8ba-44ca-8929-909c56627436" providerId="ADAL" clId="{7B4AF422-49C7-44ED-AB84-4B5C5ADAECAF}" dt="2021-02-03T03:36:13.580" v="281" actId="27636"/>
        <pc:sldMkLst>
          <pc:docMk/>
          <pc:sldMk cId="2891017897" sldId="1223"/>
        </pc:sldMkLst>
        <pc:spChg chg="mod">
          <ac:chgData name="David Danielson" userId="e95374b9-e8ba-44ca-8929-909c56627436" providerId="ADAL" clId="{7B4AF422-49C7-44ED-AB84-4B5C5ADAECAF}" dt="2021-02-03T03:34:33.900" v="277" actId="20577"/>
          <ac:spMkLst>
            <pc:docMk/>
            <pc:sldMk cId="2891017897" sldId="1223"/>
            <ac:spMk id="2" creationId="{6B623279-8B85-4033-89F3-ACDCC6BC42B4}"/>
          </ac:spMkLst>
        </pc:spChg>
        <pc:spChg chg="mod">
          <ac:chgData name="David Danielson" userId="e95374b9-e8ba-44ca-8929-909c56627436" providerId="ADAL" clId="{7B4AF422-49C7-44ED-AB84-4B5C5ADAECAF}" dt="2021-02-03T03:36:13.580" v="281" actId="27636"/>
          <ac:spMkLst>
            <pc:docMk/>
            <pc:sldMk cId="2891017897" sldId="1223"/>
            <ac:spMk id="3" creationId="{89A3BEA3-ED48-4DCE-A345-DFEEBAB12053}"/>
          </ac:spMkLst>
        </pc:spChg>
      </pc:sldChg>
      <pc:sldChg chg="modSp mod">
        <pc:chgData name="David Danielson" userId="e95374b9-e8ba-44ca-8929-909c56627436" providerId="ADAL" clId="{7B4AF422-49C7-44ED-AB84-4B5C5ADAECAF}" dt="2021-02-03T03:43:31.009" v="475" actId="20577"/>
        <pc:sldMkLst>
          <pc:docMk/>
          <pc:sldMk cId="3823876638" sldId="1225"/>
        </pc:sldMkLst>
        <pc:spChg chg="mod">
          <ac:chgData name="David Danielson" userId="e95374b9-e8ba-44ca-8929-909c56627436" providerId="ADAL" clId="{7B4AF422-49C7-44ED-AB84-4B5C5ADAECAF}" dt="2021-02-03T03:42:49.778" v="453" actId="20577"/>
          <ac:spMkLst>
            <pc:docMk/>
            <pc:sldMk cId="3823876638" sldId="1225"/>
            <ac:spMk id="9" creationId="{4F949405-E19B-4388-AF7D-45638ABDF518}"/>
          </ac:spMkLst>
        </pc:spChg>
        <pc:spChg chg="mod">
          <ac:chgData name="David Danielson" userId="e95374b9-e8ba-44ca-8929-909c56627436" providerId="ADAL" clId="{7B4AF422-49C7-44ED-AB84-4B5C5ADAECAF}" dt="2021-02-03T03:43:31.009" v="475" actId="20577"/>
          <ac:spMkLst>
            <pc:docMk/>
            <pc:sldMk cId="3823876638" sldId="1225"/>
            <ac:spMk id="10" creationId="{2FCFD300-F1D8-48D1-8D7E-A273FB8C84AF}"/>
          </ac:spMkLst>
        </pc:spChg>
        <pc:graphicFrameChg chg="modGraphic">
          <ac:chgData name="David Danielson" userId="e95374b9-e8ba-44ca-8929-909c56627436" providerId="ADAL" clId="{7B4AF422-49C7-44ED-AB84-4B5C5ADAECAF}" dt="2021-02-03T03:42:30.400" v="444" actId="20577"/>
          <ac:graphicFrameMkLst>
            <pc:docMk/>
            <pc:sldMk cId="3823876638" sldId="1225"/>
            <ac:graphicFrameMk id="8" creationId="{C6CA739E-57A7-4104-BEEE-1C5DF80596CE}"/>
          </ac:graphicFrameMkLst>
        </pc:graphicFrameChg>
      </pc:sldChg>
      <pc:sldChg chg="modSp mod">
        <pc:chgData name="David Danielson" userId="e95374b9-e8ba-44ca-8929-909c56627436" providerId="ADAL" clId="{7B4AF422-49C7-44ED-AB84-4B5C5ADAECAF}" dt="2021-02-03T03:27:13.283" v="104" actId="20577"/>
        <pc:sldMkLst>
          <pc:docMk/>
          <pc:sldMk cId="1211050168" sldId="1227"/>
        </pc:sldMkLst>
        <pc:spChg chg="mod">
          <ac:chgData name="David Danielson" userId="e95374b9-e8ba-44ca-8929-909c56627436" providerId="ADAL" clId="{7B4AF422-49C7-44ED-AB84-4B5C5ADAECAF}" dt="2021-02-03T03:27:13.283" v="104" actId="20577"/>
          <ac:spMkLst>
            <pc:docMk/>
            <pc:sldMk cId="1211050168" sldId="1227"/>
            <ac:spMk id="2" creationId="{00000000-0000-0000-0000-000000000000}"/>
          </ac:spMkLst>
        </pc:spChg>
      </pc:sldChg>
    </pc:docChg>
  </pc:docChgLst>
  <pc:docChgLst>
    <pc:chgData name="David Danielson" userId="e95374b9-e8ba-44ca-8929-909c56627436" providerId="ADAL" clId="{A952FD6C-E2D3-4303-A3D5-8E4BDD5BF720}"/>
    <pc:docChg chg="custSel addSld delSld modSld delMainMaster">
      <pc:chgData name="David Danielson" userId="e95374b9-e8ba-44ca-8929-909c56627436" providerId="ADAL" clId="{A952FD6C-E2D3-4303-A3D5-8E4BDD5BF720}" dt="2020-04-15T23:07:58.195" v="557" actId="47"/>
      <pc:docMkLst>
        <pc:docMk/>
      </pc:docMkLst>
      <pc:sldChg chg="del">
        <pc:chgData name="David Danielson" userId="e95374b9-e8ba-44ca-8929-909c56627436" providerId="ADAL" clId="{A952FD6C-E2D3-4303-A3D5-8E4BDD5BF720}" dt="2020-04-15T23:07:58.195" v="557" actId="47"/>
        <pc:sldMkLst>
          <pc:docMk/>
          <pc:sldMk cId="282710064" sldId="258"/>
        </pc:sldMkLst>
      </pc:sldChg>
      <pc:sldChg chg="modSp">
        <pc:chgData name="David Danielson" userId="e95374b9-e8ba-44ca-8929-909c56627436" providerId="ADAL" clId="{A952FD6C-E2D3-4303-A3D5-8E4BDD5BF720}" dt="2020-04-15T16:17:45.947" v="555" actId="255"/>
        <pc:sldMkLst>
          <pc:docMk/>
          <pc:sldMk cId="619307310" sldId="318"/>
        </pc:sldMkLst>
        <pc:spChg chg="mod">
          <ac:chgData name="David Danielson" userId="e95374b9-e8ba-44ca-8929-909c56627436" providerId="ADAL" clId="{A952FD6C-E2D3-4303-A3D5-8E4BDD5BF720}" dt="2020-04-15T16:17:45.947" v="555" actId="255"/>
          <ac:spMkLst>
            <pc:docMk/>
            <pc:sldMk cId="619307310" sldId="318"/>
            <ac:spMk id="20" creationId="{00000000-0000-0000-0000-000000000000}"/>
          </ac:spMkLst>
        </pc:spChg>
      </pc:sldChg>
      <pc:sldChg chg="delSp del">
        <pc:chgData name="David Danielson" userId="e95374b9-e8ba-44ca-8929-909c56627436" providerId="ADAL" clId="{A952FD6C-E2D3-4303-A3D5-8E4BDD5BF720}" dt="2020-04-15T23:07:40.005" v="556" actId="47"/>
        <pc:sldMkLst>
          <pc:docMk/>
          <pc:sldMk cId="3021406653" sldId="424"/>
        </pc:sldMkLst>
        <pc:spChg chg="del">
          <ac:chgData name="David Danielson" userId="e95374b9-e8ba-44ca-8929-909c56627436" providerId="ADAL" clId="{A952FD6C-E2D3-4303-A3D5-8E4BDD5BF720}" dt="2020-04-15T16:11:48.202" v="0" actId="478"/>
          <ac:spMkLst>
            <pc:docMk/>
            <pc:sldMk cId="3021406653" sldId="424"/>
            <ac:spMk id="2" creationId="{C944B461-503A-497C-8999-7D017BCD2027}"/>
          </ac:spMkLst>
        </pc:spChg>
      </pc:sldChg>
      <pc:sldChg chg="modSp add">
        <pc:chgData name="David Danielson" userId="e95374b9-e8ba-44ca-8929-909c56627436" providerId="ADAL" clId="{A952FD6C-E2D3-4303-A3D5-8E4BDD5BF720}" dt="2020-04-15T16:16:23.916" v="492" actId="20577"/>
        <pc:sldMkLst>
          <pc:docMk/>
          <pc:sldMk cId="1162748749" sldId="1226"/>
        </pc:sldMkLst>
        <pc:spChg chg="mod">
          <ac:chgData name="David Danielson" userId="e95374b9-e8ba-44ca-8929-909c56627436" providerId="ADAL" clId="{A952FD6C-E2D3-4303-A3D5-8E4BDD5BF720}" dt="2020-04-15T16:13:39.094" v="27" actId="20577"/>
          <ac:spMkLst>
            <pc:docMk/>
            <pc:sldMk cId="1162748749" sldId="1226"/>
            <ac:spMk id="2" creationId="{CB756FB6-11EC-46A9-9C9E-765B5748CDD3}"/>
          </ac:spMkLst>
        </pc:spChg>
        <pc:spChg chg="mod">
          <ac:chgData name="David Danielson" userId="e95374b9-e8ba-44ca-8929-909c56627436" providerId="ADAL" clId="{A952FD6C-E2D3-4303-A3D5-8E4BDD5BF720}" dt="2020-04-15T16:16:23.916" v="492" actId="20577"/>
          <ac:spMkLst>
            <pc:docMk/>
            <pc:sldMk cId="1162748749" sldId="1226"/>
            <ac:spMk id="3" creationId="{08CA4D98-191C-4A3A-B20E-4707E90897F9}"/>
          </ac:spMkLst>
        </pc:spChg>
      </pc:sldChg>
      <pc:sldMasterChg chg="del delSldLayout">
        <pc:chgData name="David Danielson" userId="e95374b9-e8ba-44ca-8929-909c56627436" providerId="ADAL" clId="{A952FD6C-E2D3-4303-A3D5-8E4BDD5BF720}" dt="2020-04-15T23:07:58.195" v="557" actId="47"/>
        <pc:sldMasterMkLst>
          <pc:docMk/>
          <pc:sldMasterMk cId="18228668" sldId="2147483660"/>
        </pc:sldMasterMkLst>
        <pc:sldLayoutChg chg="del">
          <pc:chgData name="David Danielson" userId="e95374b9-e8ba-44ca-8929-909c56627436" providerId="ADAL" clId="{A952FD6C-E2D3-4303-A3D5-8E4BDD5BF720}" dt="2020-04-15T23:07:58.195" v="557" actId="47"/>
          <pc:sldLayoutMkLst>
            <pc:docMk/>
            <pc:sldMasterMk cId="18228668" sldId="2147483660"/>
            <pc:sldLayoutMk cId="890631815" sldId="2147483661"/>
          </pc:sldLayoutMkLst>
        </pc:sldLayoutChg>
        <pc:sldLayoutChg chg="del">
          <pc:chgData name="David Danielson" userId="e95374b9-e8ba-44ca-8929-909c56627436" providerId="ADAL" clId="{A952FD6C-E2D3-4303-A3D5-8E4BDD5BF720}" dt="2020-04-15T23:07:58.195" v="557" actId="47"/>
          <pc:sldLayoutMkLst>
            <pc:docMk/>
            <pc:sldMasterMk cId="18228668" sldId="2147483660"/>
            <pc:sldLayoutMk cId="482693872" sldId="2147483662"/>
          </pc:sldLayoutMkLst>
        </pc:sldLayoutChg>
        <pc:sldLayoutChg chg="del">
          <pc:chgData name="David Danielson" userId="e95374b9-e8ba-44ca-8929-909c56627436" providerId="ADAL" clId="{A952FD6C-E2D3-4303-A3D5-8E4BDD5BF720}" dt="2020-04-15T23:07:58.195" v="557" actId="47"/>
          <pc:sldLayoutMkLst>
            <pc:docMk/>
            <pc:sldMasterMk cId="18228668" sldId="2147483660"/>
            <pc:sldLayoutMk cId="462916815" sldId="2147483663"/>
          </pc:sldLayoutMkLst>
        </pc:sldLayoutChg>
        <pc:sldLayoutChg chg="del">
          <pc:chgData name="David Danielson" userId="e95374b9-e8ba-44ca-8929-909c56627436" providerId="ADAL" clId="{A952FD6C-E2D3-4303-A3D5-8E4BDD5BF720}" dt="2020-04-15T23:07:58.195" v="557" actId="47"/>
          <pc:sldLayoutMkLst>
            <pc:docMk/>
            <pc:sldMasterMk cId="18228668" sldId="2147483660"/>
            <pc:sldLayoutMk cId="2313606265" sldId="2147483664"/>
          </pc:sldLayoutMkLst>
        </pc:sldLayoutChg>
        <pc:sldLayoutChg chg="del">
          <pc:chgData name="David Danielson" userId="e95374b9-e8ba-44ca-8929-909c56627436" providerId="ADAL" clId="{A952FD6C-E2D3-4303-A3D5-8E4BDD5BF720}" dt="2020-04-15T23:07:58.195" v="557" actId="47"/>
          <pc:sldLayoutMkLst>
            <pc:docMk/>
            <pc:sldMasterMk cId="18228668" sldId="2147483660"/>
            <pc:sldLayoutMk cId="2362944523" sldId="2147483665"/>
          </pc:sldLayoutMkLst>
        </pc:sldLayoutChg>
        <pc:sldLayoutChg chg="del">
          <pc:chgData name="David Danielson" userId="e95374b9-e8ba-44ca-8929-909c56627436" providerId="ADAL" clId="{A952FD6C-E2D3-4303-A3D5-8E4BDD5BF720}" dt="2020-04-15T23:07:58.195" v="557" actId="47"/>
          <pc:sldLayoutMkLst>
            <pc:docMk/>
            <pc:sldMasterMk cId="18228668" sldId="2147483660"/>
            <pc:sldLayoutMk cId="2434043068" sldId="2147483666"/>
          </pc:sldLayoutMkLst>
        </pc:sldLayoutChg>
        <pc:sldLayoutChg chg="del">
          <pc:chgData name="David Danielson" userId="e95374b9-e8ba-44ca-8929-909c56627436" providerId="ADAL" clId="{A952FD6C-E2D3-4303-A3D5-8E4BDD5BF720}" dt="2020-04-15T23:07:58.195" v="557" actId="47"/>
          <pc:sldLayoutMkLst>
            <pc:docMk/>
            <pc:sldMasterMk cId="18228668" sldId="2147483660"/>
            <pc:sldLayoutMk cId="3010439143" sldId="2147483667"/>
          </pc:sldLayoutMkLst>
        </pc:sldLayoutChg>
        <pc:sldLayoutChg chg="del">
          <pc:chgData name="David Danielson" userId="e95374b9-e8ba-44ca-8929-909c56627436" providerId="ADAL" clId="{A952FD6C-E2D3-4303-A3D5-8E4BDD5BF720}" dt="2020-04-15T23:07:58.195" v="557" actId="47"/>
          <pc:sldLayoutMkLst>
            <pc:docMk/>
            <pc:sldMasterMk cId="18228668" sldId="2147483660"/>
            <pc:sldLayoutMk cId="2074797040" sldId="2147483668"/>
          </pc:sldLayoutMkLst>
        </pc:sldLayoutChg>
        <pc:sldLayoutChg chg="del">
          <pc:chgData name="David Danielson" userId="e95374b9-e8ba-44ca-8929-909c56627436" providerId="ADAL" clId="{A952FD6C-E2D3-4303-A3D5-8E4BDD5BF720}" dt="2020-04-15T23:07:58.195" v="557" actId="47"/>
          <pc:sldLayoutMkLst>
            <pc:docMk/>
            <pc:sldMasterMk cId="18228668" sldId="2147483660"/>
            <pc:sldLayoutMk cId="4228919702" sldId="2147483669"/>
          </pc:sldLayoutMkLst>
        </pc:sldLayoutChg>
        <pc:sldLayoutChg chg="del">
          <pc:chgData name="David Danielson" userId="e95374b9-e8ba-44ca-8929-909c56627436" providerId="ADAL" clId="{A952FD6C-E2D3-4303-A3D5-8E4BDD5BF720}" dt="2020-04-15T23:07:58.195" v="557" actId="47"/>
          <pc:sldLayoutMkLst>
            <pc:docMk/>
            <pc:sldMasterMk cId="18228668" sldId="2147483660"/>
            <pc:sldLayoutMk cId="2262630678" sldId="2147483670"/>
          </pc:sldLayoutMkLst>
        </pc:sldLayoutChg>
        <pc:sldLayoutChg chg="del">
          <pc:chgData name="David Danielson" userId="e95374b9-e8ba-44ca-8929-909c56627436" providerId="ADAL" clId="{A952FD6C-E2D3-4303-A3D5-8E4BDD5BF720}" dt="2020-04-15T23:07:58.195" v="557" actId="47"/>
          <pc:sldLayoutMkLst>
            <pc:docMk/>
            <pc:sldMasterMk cId="18228668" sldId="2147483660"/>
            <pc:sldLayoutMk cId="3143636256"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4415A-3D97-497D-AF6D-0CF4B026175A}" type="datetimeFigureOut">
              <a:rPr lang="en-US" smtClean="0"/>
              <a:pPr/>
              <a:t>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9200EF-047C-4E05-B121-596BF5371D50}" type="slidenum">
              <a:rPr lang="en-US" smtClean="0"/>
              <a:pPr/>
              <a:t>‹#›</a:t>
            </a:fld>
            <a:endParaRPr lang="en-US"/>
          </a:p>
        </p:txBody>
      </p:sp>
    </p:spTree>
    <p:extLst>
      <p:ext uri="{BB962C8B-B14F-4D97-AF65-F5344CB8AC3E}">
        <p14:creationId xmlns:p14="http://schemas.microsoft.com/office/powerpoint/2010/main" val="1023000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bwMode="auto">
          <a:xfrm>
            <a:off x="2314575" y="527050"/>
            <a:ext cx="4676775" cy="2632075"/>
          </a:xfrm>
          <a:prstGeom prst="rect">
            <a:avLst/>
          </a:prstGeom>
          <a:solidFill>
            <a:srgbClr val="FFFFFF"/>
          </a:solidFill>
          <a:ln>
            <a:solidFill>
              <a:srgbClr val="000000"/>
            </a:solidFill>
            <a:miter lim="800000"/>
            <a:headEnd/>
            <a:tailEnd/>
          </a:ln>
        </p:spPr>
      </p:sp>
      <p:sp>
        <p:nvSpPr>
          <p:cNvPr id="13314" name="Rectangle 2"/>
          <p:cNvSpPr>
            <a:spLocks noGrp="1" noChangeArrowheads="1"/>
          </p:cNvSpPr>
          <p:nvPr>
            <p:ph type="body" idx="1"/>
          </p:nvPr>
        </p:nvSpPr>
        <p:spPr bwMode="auto">
          <a:xfrm>
            <a:off x="930593" y="3334465"/>
            <a:ext cx="7444740" cy="315896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txBody>
          <a:bodyPr/>
          <a:lstStyle/>
          <a:p>
            <a:r>
              <a:rPr lang="en-US" sz="1800" dirty="0">
                <a:solidFill>
                  <a:srgbClr val="808080"/>
                </a:solidFill>
                <a:latin typeface="Calibri" charset="0"/>
                <a:cs typeface="Calibri" charset="0"/>
                <a:sym typeface="Calibri" charset="0"/>
              </a:rPr>
              <a:t>There are 7 billion people in the world today and this is likely to double by the end of this century.  And as these people come into this world, they want to have better lives than their parents did. And they should.  But then they will also need a lot more affordable energy than what their parents used.  And they should use their domestic resources to produce affordable energy and use it efficiently.  But those technologies are either too expensive today or simply do not exist. If we extrapolate the past to energize the future world, we will also have a major environmental catastrophe on our hands. The world is begging for technology innovations to invent the future of clean and affordable energy, not extrapolate the past.  This offers the biggest business opportunity of our lifetime.  </a:t>
            </a:r>
          </a:p>
        </p:txBody>
      </p:sp>
    </p:spTree>
    <p:extLst>
      <p:ext uri="{BB962C8B-B14F-4D97-AF65-F5344CB8AC3E}">
        <p14:creationId xmlns:p14="http://schemas.microsoft.com/office/powerpoint/2010/main" val="1992205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4E63F28-B15B-449B-9C0F-9949FE7EFE10}" type="datetimeFigureOut">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D7F21-C6B6-4EAE-9868-4151B5F97C45}" type="slidenum">
              <a:rPr lang="en-US" smtClean="0"/>
              <a:pPr/>
              <a:t>‹#›</a:t>
            </a:fld>
            <a:endParaRPr lang="en-US"/>
          </a:p>
        </p:txBody>
      </p:sp>
    </p:spTree>
    <p:extLst>
      <p:ext uri="{BB962C8B-B14F-4D97-AF65-F5344CB8AC3E}">
        <p14:creationId xmlns:p14="http://schemas.microsoft.com/office/powerpoint/2010/main" val="317202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E63F28-B15B-449B-9C0F-9949FE7EFE10}" type="datetimeFigureOut">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D7F21-C6B6-4EAE-9868-4151B5F97C45}" type="slidenum">
              <a:rPr lang="en-US" smtClean="0"/>
              <a:pPr/>
              <a:t>‹#›</a:t>
            </a:fld>
            <a:endParaRPr lang="en-US"/>
          </a:p>
        </p:txBody>
      </p:sp>
    </p:spTree>
    <p:extLst>
      <p:ext uri="{BB962C8B-B14F-4D97-AF65-F5344CB8AC3E}">
        <p14:creationId xmlns:p14="http://schemas.microsoft.com/office/powerpoint/2010/main" val="1428782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E63F28-B15B-449B-9C0F-9949FE7EFE10}" type="datetimeFigureOut">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D7F21-C6B6-4EAE-9868-4151B5F97C45}" type="slidenum">
              <a:rPr lang="en-US" smtClean="0"/>
              <a:pPr/>
              <a:t>‹#›</a:t>
            </a:fld>
            <a:endParaRPr lang="en-US"/>
          </a:p>
        </p:txBody>
      </p:sp>
    </p:spTree>
    <p:extLst>
      <p:ext uri="{BB962C8B-B14F-4D97-AF65-F5344CB8AC3E}">
        <p14:creationId xmlns:p14="http://schemas.microsoft.com/office/powerpoint/2010/main" val="3080129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E63F28-B15B-449B-9C0F-9949FE7EFE10}" type="datetimeFigureOut">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D7F21-C6B6-4EAE-9868-4151B5F97C45}" type="slidenum">
              <a:rPr lang="en-US" smtClean="0"/>
              <a:pPr/>
              <a:t>‹#›</a:t>
            </a:fld>
            <a:endParaRPr lang="en-US"/>
          </a:p>
        </p:txBody>
      </p:sp>
    </p:spTree>
    <p:extLst>
      <p:ext uri="{BB962C8B-B14F-4D97-AF65-F5344CB8AC3E}">
        <p14:creationId xmlns:p14="http://schemas.microsoft.com/office/powerpoint/2010/main" val="339285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63F28-B15B-449B-9C0F-9949FE7EFE10}" type="datetimeFigureOut">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D7F21-C6B6-4EAE-9868-4151B5F97C45}" type="slidenum">
              <a:rPr lang="en-US" smtClean="0"/>
              <a:pPr/>
              <a:t>‹#›</a:t>
            </a:fld>
            <a:endParaRPr lang="en-US"/>
          </a:p>
        </p:txBody>
      </p:sp>
    </p:spTree>
    <p:extLst>
      <p:ext uri="{BB962C8B-B14F-4D97-AF65-F5344CB8AC3E}">
        <p14:creationId xmlns:p14="http://schemas.microsoft.com/office/powerpoint/2010/main" val="2463300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E63F28-B15B-449B-9C0F-9949FE7EFE10}" type="datetimeFigureOut">
              <a:rPr lang="en-US" smtClean="0"/>
              <a:pPr/>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D7F21-C6B6-4EAE-9868-4151B5F97C45}" type="slidenum">
              <a:rPr lang="en-US" smtClean="0"/>
              <a:pPr/>
              <a:t>‹#›</a:t>
            </a:fld>
            <a:endParaRPr lang="en-US"/>
          </a:p>
        </p:txBody>
      </p:sp>
    </p:spTree>
    <p:extLst>
      <p:ext uri="{BB962C8B-B14F-4D97-AF65-F5344CB8AC3E}">
        <p14:creationId xmlns:p14="http://schemas.microsoft.com/office/powerpoint/2010/main" val="300440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E63F28-B15B-449B-9C0F-9949FE7EFE10}" type="datetimeFigureOut">
              <a:rPr lang="en-US" smtClean="0"/>
              <a:pPr/>
              <a:t>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5D7F21-C6B6-4EAE-9868-4151B5F97C45}" type="slidenum">
              <a:rPr lang="en-US" smtClean="0"/>
              <a:pPr/>
              <a:t>‹#›</a:t>
            </a:fld>
            <a:endParaRPr lang="en-US"/>
          </a:p>
        </p:txBody>
      </p:sp>
    </p:spTree>
    <p:extLst>
      <p:ext uri="{BB962C8B-B14F-4D97-AF65-F5344CB8AC3E}">
        <p14:creationId xmlns:p14="http://schemas.microsoft.com/office/powerpoint/2010/main" val="1311326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E63F28-B15B-449B-9C0F-9949FE7EFE10}" type="datetimeFigureOut">
              <a:rPr lang="en-US" smtClean="0"/>
              <a:pPr/>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5D7F21-C6B6-4EAE-9868-4151B5F97C45}" type="slidenum">
              <a:rPr lang="en-US" smtClean="0"/>
              <a:pPr/>
              <a:t>‹#›</a:t>
            </a:fld>
            <a:endParaRPr lang="en-US"/>
          </a:p>
        </p:txBody>
      </p:sp>
    </p:spTree>
    <p:extLst>
      <p:ext uri="{BB962C8B-B14F-4D97-AF65-F5344CB8AC3E}">
        <p14:creationId xmlns:p14="http://schemas.microsoft.com/office/powerpoint/2010/main" val="427606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63F28-B15B-449B-9C0F-9949FE7EFE10}" type="datetimeFigureOut">
              <a:rPr lang="en-US" smtClean="0"/>
              <a:pPr/>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5D7F21-C6B6-4EAE-9868-4151B5F97C45}" type="slidenum">
              <a:rPr lang="en-US" smtClean="0"/>
              <a:pPr/>
              <a:t>‹#›</a:t>
            </a:fld>
            <a:endParaRPr lang="en-US"/>
          </a:p>
        </p:txBody>
      </p:sp>
    </p:spTree>
    <p:extLst>
      <p:ext uri="{BB962C8B-B14F-4D97-AF65-F5344CB8AC3E}">
        <p14:creationId xmlns:p14="http://schemas.microsoft.com/office/powerpoint/2010/main" val="247053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E63F28-B15B-449B-9C0F-9949FE7EFE10}" type="datetimeFigureOut">
              <a:rPr lang="en-US" smtClean="0"/>
              <a:pPr/>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D7F21-C6B6-4EAE-9868-4151B5F97C45}" type="slidenum">
              <a:rPr lang="en-US" smtClean="0"/>
              <a:pPr/>
              <a:t>‹#›</a:t>
            </a:fld>
            <a:endParaRPr lang="en-US"/>
          </a:p>
        </p:txBody>
      </p:sp>
    </p:spTree>
    <p:extLst>
      <p:ext uri="{BB962C8B-B14F-4D97-AF65-F5344CB8AC3E}">
        <p14:creationId xmlns:p14="http://schemas.microsoft.com/office/powerpoint/2010/main" val="2991475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E63F28-B15B-449B-9C0F-9949FE7EFE10}" type="datetimeFigureOut">
              <a:rPr lang="en-US" smtClean="0"/>
              <a:pPr/>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D7F21-C6B6-4EAE-9868-4151B5F97C45}" type="slidenum">
              <a:rPr lang="en-US" smtClean="0"/>
              <a:pPr/>
              <a:t>‹#›</a:t>
            </a:fld>
            <a:endParaRPr lang="en-US"/>
          </a:p>
        </p:txBody>
      </p:sp>
    </p:spTree>
    <p:extLst>
      <p:ext uri="{BB962C8B-B14F-4D97-AF65-F5344CB8AC3E}">
        <p14:creationId xmlns:p14="http://schemas.microsoft.com/office/powerpoint/2010/main" val="117371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E63F28-B15B-449B-9C0F-9949FE7EFE10}" type="datetimeFigureOut">
              <a:rPr lang="en-US" smtClean="0"/>
              <a:pPr/>
              <a:t>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D7F21-C6B6-4EAE-9868-4151B5F97C45}" type="slidenum">
              <a:rPr lang="en-US" smtClean="0"/>
              <a:pPr/>
              <a:t>‹#›</a:t>
            </a:fld>
            <a:endParaRPr lang="en-US"/>
          </a:p>
        </p:txBody>
      </p:sp>
    </p:spTree>
    <p:extLst>
      <p:ext uri="{BB962C8B-B14F-4D97-AF65-F5344CB8AC3E}">
        <p14:creationId xmlns:p14="http://schemas.microsoft.com/office/powerpoint/2010/main" val="2048810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239607" y="2145102"/>
            <a:ext cx="11712786" cy="4222137"/>
          </a:xfrm>
        </p:spPr>
        <p:txBody>
          <a:bodyPr>
            <a:noAutofit/>
          </a:bodyPr>
          <a:lstStyle/>
          <a:p>
            <a:pPr algn="ctr"/>
            <a:r>
              <a:rPr lang="en-US" sz="7600" b="1" dirty="0">
                <a:solidFill>
                  <a:schemeClr val="bg1"/>
                </a:solidFill>
              </a:rPr>
              <a:t>What VC’s are Looking For:</a:t>
            </a:r>
            <a:br>
              <a:rPr lang="en-US" sz="7600" b="1" dirty="0">
                <a:solidFill>
                  <a:schemeClr val="bg1"/>
                </a:solidFill>
              </a:rPr>
            </a:br>
            <a:r>
              <a:rPr lang="en-US" sz="6000" b="1" dirty="0">
                <a:solidFill>
                  <a:schemeClr val="bg1"/>
                </a:solidFill>
              </a:rPr>
              <a:t>Inside the</a:t>
            </a:r>
            <a:br>
              <a:rPr lang="en-US" sz="6000" b="1" dirty="0">
                <a:solidFill>
                  <a:schemeClr val="bg1"/>
                </a:solidFill>
              </a:rPr>
            </a:br>
            <a:r>
              <a:rPr lang="en-US" sz="6000" b="1" dirty="0">
                <a:solidFill>
                  <a:schemeClr val="bg1"/>
                </a:solidFill>
              </a:rPr>
              <a:t>Primordial Investor Brain</a:t>
            </a:r>
          </a:p>
        </p:txBody>
      </p:sp>
      <p:pic>
        <p:nvPicPr>
          <p:cNvPr id="3" name="Picture 2">
            <a:extLst>
              <a:ext uri="{FF2B5EF4-FFF2-40B4-BE49-F238E27FC236}">
                <a16:creationId xmlns:a16="http://schemas.microsoft.com/office/drawing/2014/main" id="{32A94616-598E-4B92-A9F1-2B983AA8A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126" y="490761"/>
            <a:ext cx="6720486" cy="1881736"/>
          </a:xfrm>
          <a:prstGeom prst="rect">
            <a:avLst/>
          </a:prstGeom>
        </p:spPr>
      </p:pic>
    </p:spTree>
    <p:extLst>
      <p:ext uri="{BB962C8B-B14F-4D97-AF65-F5344CB8AC3E}">
        <p14:creationId xmlns:p14="http://schemas.microsoft.com/office/powerpoint/2010/main" val="6193073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3279-8B85-4033-89F3-ACDCC6BC42B4}"/>
              </a:ext>
            </a:extLst>
          </p:cNvPr>
          <p:cNvSpPr>
            <a:spLocks noGrp="1"/>
          </p:cNvSpPr>
          <p:nvPr>
            <p:ph type="title"/>
          </p:nvPr>
        </p:nvSpPr>
        <p:spPr>
          <a:xfrm>
            <a:off x="3065299" y="-84841"/>
            <a:ext cx="10515600" cy="1325563"/>
          </a:xfrm>
        </p:spPr>
        <p:txBody>
          <a:bodyPr/>
          <a:lstStyle/>
          <a:p>
            <a:r>
              <a:rPr lang="en-US" b="1" dirty="0">
                <a:solidFill>
                  <a:schemeClr val="bg1"/>
                </a:solidFill>
              </a:rPr>
              <a:t>#2: Big and Timely Opportunity</a:t>
            </a:r>
          </a:p>
        </p:txBody>
      </p:sp>
      <p:sp>
        <p:nvSpPr>
          <p:cNvPr id="3" name="Content Placeholder 2">
            <a:extLst>
              <a:ext uri="{FF2B5EF4-FFF2-40B4-BE49-F238E27FC236}">
                <a16:creationId xmlns:a16="http://schemas.microsoft.com/office/drawing/2014/main" id="{89A3BEA3-ED48-4DCE-A345-DFEEBAB12053}"/>
              </a:ext>
            </a:extLst>
          </p:cNvPr>
          <p:cNvSpPr>
            <a:spLocks noGrp="1"/>
          </p:cNvSpPr>
          <p:nvPr>
            <p:ph idx="1"/>
          </p:nvPr>
        </p:nvSpPr>
        <p:spPr>
          <a:xfrm>
            <a:off x="205732" y="1240722"/>
            <a:ext cx="11986268" cy="6002386"/>
          </a:xfrm>
        </p:spPr>
        <p:txBody>
          <a:bodyPr>
            <a:normAutofit/>
          </a:bodyPr>
          <a:lstStyle/>
          <a:p>
            <a:pPr>
              <a:lnSpc>
                <a:spcPct val="110000"/>
              </a:lnSpc>
            </a:pPr>
            <a:r>
              <a:rPr lang="en-US" dirty="0">
                <a:solidFill>
                  <a:schemeClr val="bg1"/>
                </a:solidFill>
              </a:rPr>
              <a:t>Is this a credible </a:t>
            </a:r>
            <a:r>
              <a:rPr lang="en-US" dirty="0">
                <a:solidFill>
                  <a:srgbClr val="FF0000"/>
                </a:solidFill>
              </a:rPr>
              <a:t>Billion Dollar opportunity</a:t>
            </a:r>
            <a:r>
              <a:rPr lang="en-US" dirty="0">
                <a:solidFill>
                  <a:schemeClr val="bg1"/>
                </a:solidFill>
              </a:rPr>
              <a:t>?</a:t>
            </a:r>
          </a:p>
          <a:p>
            <a:pPr>
              <a:lnSpc>
                <a:spcPct val="110000"/>
              </a:lnSpc>
            </a:pPr>
            <a:r>
              <a:rPr lang="en-US" dirty="0">
                <a:solidFill>
                  <a:srgbClr val="FF0000"/>
                </a:solidFill>
              </a:rPr>
              <a:t>Why</a:t>
            </a:r>
            <a:r>
              <a:rPr lang="en-US" dirty="0">
                <a:solidFill>
                  <a:schemeClr val="bg1"/>
                </a:solidFill>
              </a:rPr>
              <a:t> is it specifically an opportunity </a:t>
            </a:r>
            <a:r>
              <a:rPr lang="en-US" dirty="0">
                <a:solidFill>
                  <a:srgbClr val="FF0000"/>
                </a:solidFill>
              </a:rPr>
              <a:t>now</a:t>
            </a:r>
            <a:r>
              <a:rPr lang="en-US" dirty="0">
                <a:solidFill>
                  <a:schemeClr val="bg1"/>
                </a:solidFill>
              </a:rPr>
              <a:t>? vs something that’s always been an opportunity, but no one has been able to solve</a:t>
            </a:r>
          </a:p>
          <a:p>
            <a:pPr marL="0" indent="0">
              <a:lnSpc>
                <a:spcPct val="110000"/>
              </a:lnSpc>
              <a:buNone/>
            </a:pPr>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71244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3279-8B85-4033-89F3-ACDCC6BC42B4}"/>
              </a:ext>
            </a:extLst>
          </p:cNvPr>
          <p:cNvSpPr>
            <a:spLocks noGrp="1"/>
          </p:cNvSpPr>
          <p:nvPr>
            <p:ph type="title"/>
          </p:nvPr>
        </p:nvSpPr>
        <p:spPr>
          <a:xfrm>
            <a:off x="3065299" y="-84841"/>
            <a:ext cx="10515600" cy="1325563"/>
          </a:xfrm>
        </p:spPr>
        <p:txBody>
          <a:bodyPr/>
          <a:lstStyle/>
          <a:p>
            <a:r>
              <a:rPr lang="en-US" b="1" dirty="0">
                <a:solidFill>
                  <a:schemeClr val="bg1"/>
                </a:solidFill>
              </a:rPr>
              <a:t>#3: Third Party Validation</a:t>
            </a:r>
          </a:p>
        </p:txBody>
      </p:sp>
      <p:sp>
        <p:nvSpPr>
          <p:cNvPr id="3" name="Content Placeholder 2">
            <a:extLst>
              <a:ext uri="{FF2B5EF4-FFF2-40B4-BE49-F238E27FC236}">
                <a16:creationId xmlns:a16="http://schemas.microsoft.com/office/drawing/2014/main" id="{89A3BEA3-ED48-4DCE-A345-DFEEBAB12053}"/>
              </a:ext>
            </a:extLst>
          </p:cNvPr>
          <p:cNvSpPr>
            <a:spLocks noGrp="1"/>
          </p:cNvSpPr>
          <p:nvPr>
            <p:ph idx="1"/>
          </p:nvPr>
        </p:nvSpPr>
        <p:spPr>
          <a:xfrm>
            <a:off x="205732" y="1240722"/>
            <a:ext cx="11986268" cy="6002386"/>
          </a:xfrm>
        </p:spPr>
        <p:txBody>
          <a:bodyPr>
            <a:normAutofit/>
          </a:bodyPr>
          <a:lstStyle/>
          <a:p>
            <a:pPr>
              <a:lnSpc>
                <a:spcPct val="110000"/>
              </a:lnSpc>
            </a:pPr>
            <a:r>
              <a:rPr lang="en-US" dirty="0">
                <a:solidFill>
                  <a:srgbClr val="FF0000"/>
                </a:solidFill>
              </a:rPr>
              <a:t>Quotes from leading people and companies </a:t>
            </a:r>
            <a:r>
              <a:rPr lang="en-US" dirty="0">
                <a:solidFill>
                  <a:schemeClr val="bg1"/>
                </a:solidFill>
              </a:rPr>
              <a:t>validating the market opportunity, urgent customer need, the uniqueness and value of the solution.</a:t>
            </a:r>
          </a:p>
          <a:p>
            <a:pPr>
              <a:lnSpc>
                <a:spcPct val="110000"/>
              </a:lnSpc>
            </a:pPr>
            <a:r>
              <a:rPr lang="en-US" dirty="0">
                <a:solidFill>
                  <a:srgbClr val="FF0000"/>
                </a:solidFill>
              </a:rPr>
              <a:t>Advisors</a:t>
            </a:r>
            <a:r>
              <a:rPr lang="en-US" dirty="0">
                <a:solidFill>
                  <a:schemeClr val="bg1"/>
                </a:solidFill>
              </a:rPr>
              <a:t> who have signed on to be involved with company</a:t>
            </a:r>
          </a:p>
          <a:p>
            <a:pPr>
              <a:lnSpc>
                <a:spcPct val="110000"/>
              </a:lnSpc>
            </a:pPr>
            <a:r>
              <a:rPr lang="en-US" dirty="0">
                <a:solidFill>
                  <a:schemeClr val="bg1"/>
                </a:solidFill>
              </a:rPr>
              <a:t>A </a:t>
            </a:r>
            <a:r>
              <a:rPr lang="en-US" dirty="0">
                <a:solidFill>
                  <a:srgbClr val="FF0000"/>
                </a:solidFill>
              </a:rPr>
              <a:t>customer taking you seriously</a:t>
            </a:r>
            <a:r>
              <a:rPr lang="en-US" dirty="0">
                <a:solidFill>
                  <a:schemeClr val="bg1"/>
                </a:solidFill>
              </a:rPr>
              <a:t>, spending time with you, showing interest in signing a deal…</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250349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049" y="1748098"/>
            <a:ext cx="14090098" cy="2654435"/>
          </a:xfrm>
        </p:spPr>
        <p:txBody>
          <a:bodyPr>
            <a:noAutofit/>
          </a:bodyPr>
          <a:lstStyle/>
          <a:p>
            <a:pPr algn="ctr"/>
            <a:r>
              <a:rPr lang="en-US" sz="6000" u="sng" dirty="0">
                <a:solidFill>
                  <a:schemeClr val="bg1"/>
                </a:solidFill>
              </a:rPr>
              <a:t>Big Win #1</a:t>
            </a:r>
            <a:r>
              <a:rPr lang="en-US" sz="6000" dirty="0">
                <a:solidFill>
                  <a:schemeClr val="bg1"/>
                </a:solidFill>
              </a:rPr>
              <a:t>:</a:t>
            </a:r>
            <a:br>
              <a:rPr lang="en-US" sz="6000" u="sng" dirty="0">
                <a:solidFill>
                  <a:schemeClr val="bg1"/>
                </a:solidFill>
              </a:rPr>
            </a:br>
            <a:r>
              <a:rPr lang="en-US" sz="6000" dirty="0">
                <a:solidFill>
                  <a:schemeClr val="bg1"/>
                </a:solidFill>
              </a:rPr>
              <a:t>“Wow, this really is a great team going </a:t>
            </a:r>
            <a:br>
              <a:rPr lang="en-US" sz="6000" dirty="0">
                <a:solidFill>
                  <a:schemeClr val="bg1"/>
                </a:solidFill>
              </a:rPr>
            </a:br>
            <a:r>
              <a:rPr lang="en-US" sz="6000" dirty="0">
                <a:solidFill>
                  <a:schemeClr val="bg1"/>
                </a:solidFill>
              </a:rPr>
              <a:t>after a big and timely opportunity. </a:t>
            </a:r>
            <a:br>
              <a:rPr lang="en-US" sz="6000" dirty="0">
                <a:solidFill>
                  <a:schemeClr val="bg1"/>
                </a:solidFill>
              </a:rPr>
            </a:br>
            <a:br>
              <a:rPr lang="en-US" sz="6000" dirty="0">
                <a:solidFill>
                  <a:schemeClr val="bg1"/>
                </a:solidFill>
              </a:rPr>
            </a:br>
            <a:r>
              <a:rPr lang="en-US" sz="6000" dirty="0">
                <a:solidFill>
                  <a:schemeClr val="bg1"/>
                </a:solidFill>
              </a:rPr>
              <a:t>This is worth spending time on.”</a:t>
            </a:r>
            <a:endParaRPr lang="en-US" sz="3200" u="sng" dirty="0">
              <a:solidFill>
                <a:schemeClr val="bg1"/>
              </a:solidFill>
            </a:endParaRPr>
          </a:p>
        </p:txBody>
      </p:sp>
    </p:spTree>
    <p:extLst>
      <p:ext uri="{BB962C8B-B14F-4D97-AF65-F5344CB8AC3E}">
        <p14:creationId xmlns:p14="http://schemas.microsoft.com/office/powerpoint/2010/main" val="299397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90" y="1861220"/>
            <a:ext cx="11243119" cy="2654435"/>
          </a:xfrm>
        </p:spPr>
        <p:txBody>
          <a:bodyPr>
            <a:noAutofit/>
          </a:bodyPr>
          <a:lstStyle/>
          <a:p>
            <a:pPr algn="ctr"/>
            <a:r>
              <a:rPr lang="en-US" sz="6000" u="sng" dirty="0">
                <a:solidFill>
                  <a:schemeClr val="bg1"/>
                </a:solidFill>
              </a:rPr>
              <a:t>Next Question:</a:t>
            </a:r>
            <a:br>
              <a:rPr lang="en-US" sz="6000" u="sng" dirty="0">
                <a:solidFill>
                  <a:schemeClr val="bg1"/>
                </a:solidFill>
              </a:rPr>
            </a:br>
            <a:r>
              <a:rPr lang="en-US" sz="6000" dirty="0">
                <a:solidFill>
                  <a:schemeClr val="bg1"/>
                </a:solidFill>
              </a:rPr>
              <a:t>“But do they have a solution that actually solves the problem? And are they the best team with the best solution?</a:t>
            </a:r>
            <a:br>
              <a:rPr lang="en-US" sz="6000" u="sng" dirty="0">
                <a:solidFill>
                  <a:schemeClr val="bg1"/>
                </a:solidFill>
              </a:rPr>
            </a:br>
            <a:endParaRPr lang="en-US" sz="3200" u="sng" dirty="0">
              <a:solidFill>
                <a:schemeClr val="bg1"/>
              </a:solidFill>
            </a:endParaRPr>
          </a:p>
        </p:txBody>
      </p:sp>
    </p:spTree>
    <p:extLst>
      <p:ext uri="{BB962C8B-B14F-4D97-AF65-F5344CB8AC3E}">
        <p14:creationId xmlns:p14="http://schemas.microsoft.com/office/powerpoint/2010/main" val="7585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3279-8B85-4033-89F3-ACDCC6BC42B4}"/>
              </a:ext>
            </a:extLst>
          </p:cNvPr>
          <p:cNvSpPr>
            <a:spLocks noGrp="1"/>
          </p:cNvSpPr>
          <p:nvPr>
            <p:ph type="title"/>
          </p:nvPr>
        </p:nvSpPr>
        <p:spPr>
          <a:xfrm>
            <a:off x="838200" y="0"/>
            <a:ext cx="10515600" cy="1325563"/>
          </a:xfrm>
        </p:spPr>
        <p:txBody>
          <a:bodyPr/>
          <a:lstStyle/>
          <a:p>
            <a:pPr algn="ctr"/>
            <a:r>
              <a:rPr lang="en-US" b="1" dirty="0">
                <a:solidFill>
                  <a:schemeClr val="bg1"/>
                </a:solidFill>
              </a:rPr>
              <a:t>#4: Technology/Solution Entitlement</a:t>
            </a:r>
          </a:p>
        </p:txBody>
      </p:sp>
      <p:sp>
        <p:nvSpPr>
          <p:cNvPr id="3" name="Content Placeholder 2">
            <a:extLst>
              <a:ext uri="{FF2B5EF4-FFF2-40B4-BE49-F238E27FC236}">
                <a16:creationId xmlns:a16="http://schemas.microsoft.com/office/drawing/2014/main" id="{89A3BEA3-ED48-4DCE-A345-DFEEBAB12053}"/>
              </a:ext>
            </a:extLst>
          </p:cNvPr>
          <p:cNvSpPr>
            <a:spLocks noGrp="1"/>
          </p:cNvSpPr>
          <p:nvPr>
            <p:ph idx="1"/>
          </p:nvPr>
        </p:nvSpPr>
        <p:spPr>
          <a:xfrm>
            <a:off x="205732" y="1240722"/>
            <a:ext cx="11986268" cy="6002386"/>
          </a:xfrm>
        </p:spPr>
        <p:txBody>
          <a:bodyPr>
            <a:normAutofit/>
          </a:bodyPr>
          <a:lstStyle/>
          <a:p>
            <a:pPr>
              <a:lnSpc>
                <a:spcPct val="110000"/>
              </a:lnSpc>
            </a:pPr>
            <a:r>
              <a:rPr lang="en-US" dirty="0">
                <a:solidFill>
                  <a:schemeClr val="bg1"/>
                </a:solidFill>
              </a:rPr>
              <a:t>What are the </a:t>
            </a:r>
            <a:r>
              <a:rPr lang="en-US" dirty="0">
                <a:solidFill>
                  <a:srgbClr val="FF0000"/>
                </a:solidFill>
              </a:rPr>
              <a:t>quantitative specs </a:t>
            </a:r>
            <a:r>
              <a:rPr lang="en-US" dirty="0">
                <a:solidFill>
                  <a:schemeClr val="bg1"/>
                </a:solidFill>
              </a:rPr>
              <a:t>that the solution must achieve to be adopted at scale? (table)</a:t>
            </a:r>
          </a:p>
          <a:p>
            <a:pPr>
              <a:lnSpc>
                <a:spcPct val="110000"/>
              </a:lnSpc>
            </a:pPr>
            <a:r>
              <a:rPr lang="en-US" dirty="0">
                <a:solidFill>
                  <a:schemeClr val="bg1"/>
                </a:solidFill>
              </a:rPr>
              <a:t>What is the </a:t>
            </a:r>
            <a:r>
              <a:rPr lang="en-US" dirty="0">
                <a:solidFill>
                  <a:srgbClr val="FF0000"/>
                </a:solidFill>
              </a:rPr>
              <a:t>best realistic performance the solution can achieve </a:t>
            </a:r>
            <a:r>
              <a:rPr lang="en-US" dirty="0">
                <a:solidFill>
                  <a:schemeClr val="bg1"/>
                </a:solidFill>
              </a:rPr>
              <a:t>in the long run?</a:t>
            </a:r>
          </a:p>
          <a:p>
            <a:pPr lvl="1">
              <a:lnSpc>
                <a:spcPct val="110000"/>
              </a:lnSpc>
            </a:pPr>
            <a:r>
              <a:rPr lang="en-US" dirty="0">
                <a:solidFill>
                  <a:schemeClr val="bg1"/>
                </a:solidFill>
              </a:rPr>
              <a:t>TEA</a:t>
            </a:r>
          </a:p>
          <a:p>
            <a:pPr>
              <a:lnSpc>
                <a:spcPct val="110000"/>
              </a:lnSpc>
            </a:pPr>
            <a:r>
              <a:rPr lang="en-US" dirty="0">
                <a:solidFill>
                  <a:schemeClr val="bg1"/>
                </a:solidFill>
              </a:rPr>
              <a:t>Are these </a:t>
            </a:r>
            <a:r>
              <a:rPr lang="en-US" dirty="0">
                <a:solidFill>
                  <a:srgbClr val="FF0000"/>
                </a:solidFill>
              </a:rPr>
              <a:t>specs realistically achievable</a:t>
            </a:r>
            <a:r>
              <a:rPr lang="en-US" dirty="0">
                <a:solidFill>
                  <a:schemeClr val="bg1"/>
                </a:solidFill>
              </a:rPr>
              <a:t>?</a:t>
            </a:r>
          </a:p>
          <a:p>
            <a:pPr lvl="1">
              <a:lnSpc>
                <a:spcPct val="110000"/>
              </a:lnSpc>
            </a:pPr>
            <a:r>
              <a:rPr lang="en-US" dirty="0">
                <a:solidFill>
                  <a:schemeClr val="bg1"/>
                </a:solidFill>
              </a:rPr>
              <a:t>Due diligence with experts</a:t>
            </a:r>
          </a:p>
          <a:p>
            <a:pPr>
              <a:lnSpc>
                <a:spcPct val="110000"/>
              </a:lnSpc>
            </a:pPr>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31072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3279-8B85-4033-89F3-ACDCC6BC42B4}"/>
              </a:ext>
            </a:extLst>
          </p:cNvPr>
          <p:cNvSpPr>
            <a:spLocks noGrp="1"/>
          </p:cNvSpPr>
          <p:nvPr>
            <p:ph type="title"/>
          </p:nvPr>
        </p:nvSpPr>
        <p:spPr>
          <a:xfrm>
            <a:off x="838200" y="0"/>
            <a:ext cx="10515600" cy="1325563"/>
          </a:xfrm>
        </p:spPr>
        <p:txBody>
          <a:bodyPr/>
          <a:lstStyle/>
          <a:p>
            <a:pPr algn="ctr"/>
            <a:r>
              <a:rPr lang="en-US" b="1" dirty="0">
                <a:solidFill>
                  <a:schemeClr val="bg1"/>
                </a:solidFill>
              </a:rPr>
              <a:t>#5: Competition</a:t>
            </a:r>
          </a:p>
        </p:txBody>
      </p:sp>
      <p:sp>
        <p:nvSpPr>
          <p:cNvPr id="3" name="Content Placeholder 2">
            <a:extLst>
              <a:ext uri="{FF2B5EF4-FFF2-40B4-BE49-F238E27FC236}">
                <a16:creationId xmlns:a16="http://schemas.microsoft.com/office/drawing/2014/main" id="{89A3BEA3-ED48-4DCE-A345-DFEEBAB12053}"/>
              </a:ext>
            </a:extLst>
          </p:cNvPr>
          <p:cNvSpPr>
            <a:spLocks noGrp="1"/>
          </p:cNvSpPr>
          <p:nvPr>
            <p:ph idx="1"/>
          </p:nvPr>
        </p:nvSpPr>
        <p:spPr>
          <a:xfrm>
            <a:off x="205732" y="1240722"/>
            <a:ext cx="11986268" cy="6002386"/>
          </a:xfrm>
        </p:spPr>
        <p:txBody>
          <a:bodyPr>
            <a:normAutofit/>
          </a:bodyPr>
          <a:lstStyle/>
          <a:p>
            <a:pPr>
              <a:lnSpc>
                <a:spcPct val="110000"/>
              </a:lnSpc>
            </a:pPr>
            <a:r>
              <a:rPr lang="en-US" dirty="0">
                <a:solidFill>
                  <a:schemeClr val="bg1"/>
                </a:solidFill>
              </a:rPr>
              <a:t>Is this solution </a:t>
            </a:r>
            <a:r>
              <a:rPr lang="en-US" dirty="0">
                <a:solidFill>
                  <a:srgbClr val="FF0000"/>
                </a:solidFill>
              </a:rPr>
              <a:t>better than continued improvements in the incumbent solution</a:t>
            </a:r>
            <a:r>
              <a:rPr lang="en-US" dirty="0">
                <a:solidFill>
                  <a:schemeClr val="bg1"/>
                </a:solidFill>
              </a:rPr>
              <a:t>?</a:t>
            </a:r>
          </a:p>
          <a:p>
            <a:pPr>
              <a:lnSpc>
                <a:spcPct val="110000"/>
              </a:lnSpc>
            </a:pPr>
            <a:r>
              <a:rPr lang="en-US" dirty="0">
                <a:solidFill>
                  <a:schemeClr val="bg1"/>
                </a:solidFill>
              </a:rPr>
              <a:t>Is this solution </a:t>
            </a:r>
            <a:r>
              <a:rPr lang="en-US" dirty="0">
                <a:solidFill>
                  <a:srgbClr val="FF0000"/>
                </a:solidFill>
              </a:rPr>
              <a:t>better than other emerging solutions/companies</a:t>
            </a:r>
            <a:r>
              <a:rPr lang="en-US" dirty="0">
                <a:solidFill>
                  <a:schemeClr val="bg1"/>
                </a:solidFill>
              </a:rPr>
              <a:t>?</a:t>
            </a:r>
          </a:p>
          <a:p>
            <a:pPr>
              <a:lnSpc>
                <a:spcPct val="110000"/>
              </a:lnSpc>
            </a:pPr>
            <a:r>
              <a:rPr lang="en-US" dirty="0">
                <a:solidFill>
                  <a:schemeClr val="bg1"/>
                </a:solidFill>
              </a:rPr>
              <a:t>Usually you show a table or x-y plot that shows you are the best solution on the key performance parameters </a:t>
            </a:r>
          </a:p>
          <a:p>
            <a:pPr>
              <a:lnSpc>
                <a:spcPct val="110000"/>
              </a:lnSpc>
            </a:pPr>
            <a:r>
              <a:rPr lang="en-US" dirty="0">
                <a:solidFill>
                  <a:schemeClr val="bg1"/>
                </a:solidFill>
              </a:rPr>
              <a:t>You need to </a:t>
            </a:r>
            <a:r>
              <a:rPr lang="en-US" dirty="0">
                <a:solidFill>
                  <a:srgbClr val="FF0000"/>
                </a:solidFill>
              </a:rPr>
              <a:t>tell a story in which you are the best solution</a:t>
            </a:r>
          </a:p>
          <a:p>
            <a:pPr>
              <a:lnSpc>
                <a:spcPct val="110000"/>
              </a:lnSpc>
            </a:pPr>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97324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17" y="1785806"/>
            <a:ext cx="11616965" cy="2654435"/>
          </a:xfrm>
        </p:spPr>
        <p:txBody>
          <a:bodyPr>
            <a:noAutofit/>
          </a:bodyPr>
          <a:lstStyle/>
          <a:p>
            <a:pPr algn="ctr"/>
            <a:r>
              <a:rPr lang="en-US" sz="6000" u="sng" dirty="0">
                <a:solidFill>
                  <a:schemeClr val="bg1"/>
                </a:solidFill>
              </a:rPr>
              <a:t>Big Win #2</a:t>
            </a:r>
            <a:r>
              <a:rPr lang="en-US" sz="6000" dirty="0">
                <a:solidFill>
                  <a:schemeClr val="bg1"/>
                </a:solidFill>
              </a:rPr>
              <a:t>:</a:t>
            </a:r>
            <a:br>
              <a:rPr lang="en-US" sz="6000" u="sng" dirty="0">
                <a:solidFill>
                  <a:schemeClr val="bg1"/>
                </a:solidFill>
              </a:rPr>
            </a:br>
            <a:r>
              <a:rPr lang="en-US" sz="6000" dirty="0">
                <a:solidFill>
                  <a:schemeClr val="bg1"/>
                </a:solidFill>
              </a:rPr>
              <a:t>“They definitely have a solution that has a real shot at hitting the required specs for the big target use case &amp; they have the best solution out there.”</a:t>
            </a:r>
            <a:br>
              <a:rPr lang="en-US" sz="6000" dirty="0">
                <a:solidFill>
                  <a:schemeClr val="bg1"/>
                </a:solidFill>
              </a:rPr>
            </a:br>
            <a:r>
              <a:rPr lang="en-US" sz="6000" dirty="0">
                <a:solidFill>
                  <a:schemeClr val="bg1"/>
                </a:solidFill>
              </a:rPr>
              <a:t>(Create Value)</a:t>
            </a:r>
            <a:endParaRPr lang="en-US" sz="3200" u="sng" dirty="0">
              <a:solidFill>
                <a:schemeClr val="bg1"/>
              </a:solidFill>
            </a:endParaRPr>
          </a:p>
        </p:txBody>
      </p:sp>
    </p:spTree>
    <p:extLst>
      <p:ext uri="{BB962C8B-B14F-4D97-AF65-F5344CB8AC3E}">
        <p14:creationId xmlns:p14="http://schemas.microsoft.com/office/powerpoint/2010/main" val="126913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90" y="1861220"/>
            <a:ext cx="11243119" cy="2654435"/>
          </a:xfrm>
        </p:spPr>
        <p:txBody>
          <a:bodyPr>
            <a:noAutofit/>
          </a:bodyPr>
          <a:lstStyle/>
          <a:p>
            <a:pPr algn="ctr"/>
            <a:r>
              <a:rPr lang="en-US" sz="6000" u="sng" dirty="0">
                <a:solidFill>
                  <a:schemeClr val="bg1"/>
                </a:solidFill>
              </a:rPr>
              <a:t>Next Question:</a:t>
            </a:r>
            <a:br>
              <a:rPr lang="en-US" sz="6000" u="sng" dirty="0">
                <a:solidFill>
                  <a:schemeClr val="bg1"/>
                </a:solidFill>
              </a:rPr>
            </a:br>
            <a:r>
              <a:rPr lang="en-US" sz="6000" dirty="0">
                <a:solidFill>
                  <a:schemeClr val="bg1"/>
                </a:solidFill>
              </a:rPr>
              <a:t>“But can they make money?”</a:t>
            </a:r>
            <a:br>
              <a:rPr lang="en-US" sz="6000" u="sng" dirty="0">
                <a:solidFill>
                  <a:schemeClr val="bg1"/>
                </a:solidFill>
              </a:rPr>
            </a:br>
            <a:endParaRPr lang="en-US" sz="3200" u="sng" dirty="0">
              <a:solidFill>
                <a:schemeClr val="bg1"/>
              </a:solidFill>
            </a:endParaRPr>
          </a:p>
        </p:txBody>
      </p:sp>
    </p:spTree>
    <p:extLst>
      <p:ext uri="{BB962C8B-B14F-4D97-AF65-F5344CB8AC3E}">
        <p14:creationId xmlns:p14="http://schemas.microsoft.com/office/powerpoint/2010/main" val="165300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3279-8B85-4033-89F3-ACDCC6BC42B4}"/>
              </a:ext>
            </a:extLst>
          </p:cNvPr>
          <p:cNvSpPr>
            <a:spLocks noGrp="1"/>
          </p:cNvSpPr>
          <p:nvPr>
            <p:ph type="title"/>
          </p:nvPr>
        </p:nvSpPr>
        <p:spPr>
          <a:xfrm>
            <a:off x="284392" y="0"/>
            <a:ext cx="10515600" cy="1325563"/>
          </a:xfrm>
        </p:spPr>
        <p:txBody>
          <a:bodyPr/>
          <a:lstStyle/>
          <a:p>
            <a:pPr algn="ctr"/>
            <a:r>
              <a:rPr lang="en-US" b="1" dirty="0">
                <a:solidFill>
                  <a:schemeClr val="bg1"/>
                </a:solidFill>
              </a:rPr>
              <a:t>#6: Defensibility</a:t>
            </a:r>
          </a:p>
        </p:txBody>
      </p:sp>
      <p:sp>
        <p:nvSpPr>
          <p:cNvPr id="3" name="Content Placeholder 2">
            <a:extLst>
              <a:ext uri="{FF2B5EF4-FFF2-40B4-BE49-F238E27FC236}">
                <a16:creationId xmlns:a16="http://schemas.microsoft.com/office/drawing/2014/main" id="{89A3BEA3-ED48-4DCE-A345-DFEEBAB12053}"/>
              </a:ext>
            </a:extLst>
          </p:cNvPr>
          <p:cNvSpPr>
            <a:spLocks noGrp="1"/>
          </p:cNvSpPr>
          <p:nvPr>
            <p:ph idx="1"/>
          </p:nvPr>
        </p:nvSpPr>
        <p:spPr>
          <a:xfrm>
            <a:off x="205732" y="1240722"/>
            <a:ext cx="11986268" cy="6002386"/>
          </a:xfrm>
        </p:spPr>
        <p:txBody>
          <a:bodyPr>
            <a:normAutofit/>
          </a:bodyPr>
          <a:lstStyle/>
          <a:p>
            <a:pPr>
              <a:lnSpc>
                <a:spcPct val="110000"/>
              </a:lnSpc>
            </a:pPr>
            <a:r>
              <a:rPr lang="en-US" dirty="0">
                <a:solidFill>
                  <a:schemeClr val="bg1"/>
                </a:solidFill>
              </a:rPr>
              <a:t>Can the company be </a:t>
            </a:r>
            <a:r>
              <a:rPr lang="en-US" dirty="0">
                <a:solidFill>
                  <a:srgbClr val="FF0000"/>
                </a:solidFill>
              </a:rPr>
              <a:t>profitable on a sustained basis </a:t>
            </a:r>
            <a:r>
              <a:rPr lang="en-US" dirty="0">
                <a:solidFill>
                  <a:schemeClr val="bg1"/>
                </a:solidFill>
              </a:rPr>
              <a:t>once the solution is recognized by others to work and be profit?</a:t>
            </a:r>
          </a:p>
          <a:p>
            <a:pPr>
              <a:lnSpc>
                <a:spcPct val="110000"/>
              </a:lnSpc>
            </a:pPr>
            <a:r>
              <a:rPr lang="en-US" dirty="0">
                <a:solidFill>
                  <a:schemeClr val="bg1"/>
                </a:solidFill>
              </a:rPr>
              <a:t>What are the </a:t>
            </a:r>
            <a:r>
              <a:rPr lang="en-US" dirty="0">
                <a:solidFill>
                  <a:srgbClr val="FF0000"/>
                </a:solidFill>
              </a:rPr>
              <a:t>factors that enable defensibility </a:t>
            </a:r>
            <a:r>
              <a:rPr lang="en-US" dirty="0">
                <a:solidFill>
                  <a:schemeClr val="bg1"/>
                </a:solidFill>
              </a:rPr>
              <a:t>of market share and margin?</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58805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3279-8B85-4033-89F3-ACDCC6BC42B4}"/>
              </a:ext>
            </a:extLst>
          </p:cNvPr>
          <p:cNvSpPr>
            <a:spLocks noGrp="1"/>
          </p:cNvSpPr>
          <p:nvPr>
            <p:ph type="title"/>
          </p:nvPr>
        </p:nvSpPr>
        <p:spPr>
          <a:xfrm>
            <a:off x="284392" y="0"/>
            <a:ext cx="10515600" cy="1325563"/>
          </a:xfrm>
        </p:spPr>
        <p:txBody>
          <a:bodyPr/>
          <a:lstStyle/>
          <a:p>
            <a:pPr algn="ctr"/>
            <a:r>
              <a:rPr lang="en-US" b="1" dirty="0">
                <a:solidFill>
                  <a:schemeClr val="bg1"/>
                </a:solidFill>
              </a:rPr>
              <a:t>#7: Business Model</a:t>
            </a:r>
          </a:p>
        </p:txBody>
      </p:sp>
      <p:sp>
        <p:nvSpPr>
          <p:cNvPr id="3" name="Content Placeholder 2">
            <a:extLst>
              <a:ext uri="{FF2B5EF4-FFF2-40B4-BE49-F238E27FC236}">
                <a16:creationId xmlns:a16="http://schemas.microsoft.com/office/drawing/2014/main" id="{89A3BEA3-ED48-4DCE-A345-DFEEBAB12053}"/>
              </a:ext>
            </a:extLst>
          </p:cNvPr>
          <p:cNvSpPr>
            <a:spLocks noGrp="1"/>
          </p:cNvSpPr>
          <p:nvPr>
            <p:ph idx="1"/>
          </p:nvPr>
        </p:nvSpPr>
        <p:spPr>
          <a:xfrm>
            <a:off x="205732" y="1240722"/>
            <a:ext cx="11986268" cy="6002386"/>
          </a:xfrm>
        </p:spPr>
        <p:txBody>
          <a:bodyPr>
            <a:normAutofit/>
          </a:bodyPr>
          <a:lstStyle/>
          <a:p>
            <a:pPr>
              <a:lnSpc>
                <a:spcPct val="110000"/>
              </a:lnSpc>
            </a:pPr>
            <a:r>
              <a:rPr lang="en-US" dirty="0">
                <a:solidFill>
                  <a:srgbClr val="FF0000"/>
                </a:solidFill>
              </a:rPr>
              <a:t>How</a:t>
            </a:r>
            <a:r>
              <a:rPr lang="en-US" dirty="0">
                <a:solidFill>
                  <a:schemeClr val="bg1"/>
                </a:solidFill>
              </a:rPr>
              <a:t> does the company </a:t>
            </a:r>
            <a:r>
              <a:rPr lang="en-US" dirty="0">
                <a:solidFill>
                  <a:srgbClr val="FF0000"/>
                </a:solidFill>
              </a:rPr>
              <a:t>make money</a:t>
            </a:r>
            <a:r>
              <a:rPr lang="en-US" dirty="0">
                <a:solidFill>
                  <a:schemeClr val="bg1"/>
                </a:solidFill>
              </a:rPr>
              <a:t>?</a:t>
            </a:r>
          </a:p>
          <a:p>
            <a:pPr>
              <a:lnSpc>
                <a:spcPct val="110000"/>
              </a:lnSpc>
            </a:pPr>
            <a:r>
              <a:rPr lang="en-US" dirty="0">
                <a:solidFill>
                  <a:schemeClr val="bg1"/>
                </a:solidFill>
              </a:rPr>
              <a:t>Does the company have a business model that allows it to </a:t>
            </a:r>
            <a:r>
              <a:rPr lang="en-US" dirty="0">
                <a:solidFill>
                  <a:srgbClr val="FF0000"/>
                </a:solidFill>
              </a:rPr>
              <a:t>sustainably capture as much of the value it creates as possible</a:t>
            </a:r>
            <a:r>
              <a:rPr lang="en-US" dirty="0">
                <a:solidFill>
                  <a:schemeClr val="bg1"/>
                </a:solidFill>
              </a:rPr>
              <a:t>?</a:t>
            </a:r>
          </a:p>
          <a:p>
            <a:pPr>
              <a:lnSpc>
                <a:spcPct val="110000"/>
              </a:lnSpc>
            </a:pPr>
            <a:r>
              <a:rPr lang="en-US" dirty="0">
                <a:solidFill>
                  <a:schemeClr val="bg1"/>
                </a:solidFill>
              </a:rPr>
              <a:t>Does the company have an optimal business model to providing me (investor) with the </a:t>
            </a:r>
            <a:r>
              <a:rPr lang="en-US" dirty="0">
                <a:solidFill>
                  <a:srgbClr val="FF0000"/>
                </a:solidFill>
              </a:rPr>
              <a:t>highest risk-adjusted return potential</a:t>
            </a:r>
            <a:r>
              <a:rPr lang="en-US" dirty="0">
                <a:solidFill>
                  <a:schemeClr val="bg1"/>
                </a:solidFill>
              </a:rPr>
              <a:t>?</a:t>
            </a:r>
          </a:p>
          <a:p>
            <a:pPr>
              <a:lnSpc>
                <a:spcPct val="110000"/>
              </a:lnSpc>
            </a:pPr>
            <a:endParaRPr lang="en-US" dirty="0">
              <a:solidFill>
                <a:schemeClr val="bg1"/>
              </a:solidFill>
            </a:endParaRPr>
          </a:p>
          <a:p>
            <a:pPr>
              <a:lnSpc>
                <a:spcPct val="110000"/>
              </a:lnSpc>
            </a:pPr>
            <a:r>
              <a:rPr lang="en-US" dirty="0">
                <a:solidFill>
                  <a:schemeClr val="bg1"/>
                </a:solidFill>
              </a:rPr>
              <a:t>Calculus:</a:t>
            </a:r>
          </a:p>
          <a:p>
            <a:pPr lvl="1">
              <a:lnSpc>
                <a:spcPct val="110000"/>
              </a:lnSpc>
            </a:pPr>
            <a:r>
              <a:rPr lang="en-US" dirty="0">
                <a:solidFill>
                  <a:schemeClr val="bg1"/>
                </a:solidFill>
              </a:rPr>
              <a:t>Raise a lot of money, get a lot of profit, own less of a big thing?</a:t>
            </a:r>
          </a:p>
          <a:p>
            <a:pPr lvl="1">
              <a:lnSpc>
                <a:spcPct val="110000"/>
              </a:lnSpc>
            </a:pPr>
            <a:r>
              <a:rPr lang="en-US" dirty="0">
                <a:solidFill>
                  <a:schemeClr val="bg1"/>
                </a:solidFill>
              </a:rPr>
              <a:t>Raise little money, get a medium amount of profit, own more of a small thing?</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90319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049" y="1748098"/>
            <a:ext cx="14090098" cy="2654435"/>
          </a:xfrm>
        </p:spPr>
        <p:txBody>
          <a:bodyPr>
            <a:noAutofit/>
          </a:bodyPr>
          <a:lstStyle/>
          <a:p>
            <a:pPr algn="ctr"/>
            <a:r>
              <a:rPr lang="en-US" sz="6000" dirty="0">
                <a:solidFill>
                  <a:schemeClr val="bg1"/>
                </a:solidFill>
              </a:rPr>
              <a:t>A great pitch to an investor is a </a:t>
            </a:r>
            <a:br>
              <a:rPr lang="en-US" sz="6000" dirty="0">
                <a:solidFill>
                  <a:schemeClr val="bg1"/>
                </a:solidFill>
              </a:rPr>
            </a:br>
            <a:r>
              <a:rPr lang="en-US" sz="6000" dirty="0">
                <a:solidFill>
                  <a:schemeClr val="bg1"/>
                </a:solidFill>
              </a:rPr>
              <a:t>highly compelling, well-supported </a:t>
            </a:r>
            <a:br>
              <a:rPr lang="en-US" sz="6000" dirty="0">
                <a:solidFill>
                  <a:schemeClr val="bg1"/>
                </a:solidFill>
              </a:rPr>
            </a:br>
            <a:r>
              <a:rPr lang="en-US" sz="6000" dirty="0">
                <a:solidFill>
                  <a:schemeClr val="bg1"/>
                </a:solidFill>
              </a:rPr>
              <a:t>story</a:t>
            </a:r>
            <a:endParaRPr lang="en-US" sz="3200" dirty="0">
              <a:solidFill>
                <a:schemeClr val="bg1"/>
              </a:solidFill>
            </a:endParaRPr>
          </a:p>
        </p:txBody>
      </p:sp>
    </p:spTree>
    <p:extLst>
      <p:ext uri="{BB962C8B-B14F-4D97-AF65-F5344CB8AC3E}">
        <p14:creationId xmlns:p14="http://schemas.microsoft.com/office/powerpoint/2010/main" val="362743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17" y="1785806"/>
            <a:ext cx="11616965" cy="2654435"/>
          </a:xfrm>
        </p:spPr>
        <p:txBody>
          <a:bodyPr>
            <a:noAutofit/>
          </a:bodyPr>
          <a:lstStyle/>
          <a:p>
            <a:pPr algn="ctr"/>
            <a:r>
              <a:rPr lang="en-US" sz="6000" u="sng" dirty="0">
                <a:solidFill>
                  <a:schemeClr val="bg1"/>
                </a:solidFill>
              </a:rPr>
              <a:t>Big Win #3</a:t>
            </a:r>
            <a:r>
              <a:rPr lang="en-US" sz="6000" dirty="0">
                <a:solidFill>
                  <a:schemeClr val="bg1"/>
                </a:solidFill>
              </a:rPr>
              <a:t>:</a:t>
            </a:r>
            <a:br>
              <a:rPr lang="en-US" sz="6000" u="sng" dirty="0">
                <a:solidFill>
                  <a:schemeClr val="bg1"/>
                </a:solidFill>
              </a:rPr>
            </a:br>
            <a:r>
              <a:rPr lang="en-US" sz="6000" dirty="0">
                <a:solidFill>
                  <a:schemeClr val="bg1"/>
                </a:solidFill>
              </a:rPr>
              <a:t>“I think they can make a lot of money on a sustained basis.”</a:t>
            </a:r>
            <a:br>
              <a:rPr lang="en-US" sz="6000" dirty="0">
                <a:solidFill>
                  <a:schemeClr val="bg1"/>
                </a:solidFill>
              </a:rPr>
            </a:br>
            <a:r>
              <a:rPr lang="en-US" sz="6000" dirty="0">
                <a:solidFill>
                  <a:schemeClr val="bg1"/>
                </a:solidFill>
              </a:rPr>
              <a:t>(Capture Value)</a:t>
            </a:r>
            <a:endParaRPr lang="en-US" sz="3200" u="sng" dirty="0">
              <a:solidFill>
                <a:schemeClr val="bg1"/>
              </a:solidFill>
            </a:endParaRPr>
          </a:p>
        </p:txBody>
      </p:sp>
    </p:spTree>
    <p:extLst>
      <p:ext uri="{BB962C8B-B14F-4D97-AF65-F5344CB8AC3E}">
        <p14:creationId xmlns:p14="http://schemas.microsoft.com/office/powerpoint/2010/main" val="2499510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90" y="1861220"/>
            <a:ext cx="11243119" cy="2654435"/>
          </a:xfrm>
        </p:spPr>
        <p:txBody>
          <a:bodyPr>
            <a:noAutofit/>
          </a:bodyPr>
          <a:lstStyle/>
          <a:p>
            <a:pPr algn="ctr"/>
            <a:r>
              <a:rPr lang="en-US" sz="6000" u="sng" dirty="0">
                <a:solidFill>
                  <a:schemeClr val="bg1"/>
                </a:solidFill>
              </a:rPr>
              <a:t>Next Question:</a:t>
            </a:r>
            <a:br>
              <a:rPr lang="en-US" sz="6000" u="sng" dirty="0">
                <a:solidFill>
                  <a:schemeClr val="bg1"/>
                </a:solidFill>
              </a:rPr>
            </a:br>
            <a:r>
              <a:rPr lang="en-US" sz="6000" dirty="0">
                <a:solidFill>
                  <a:schemeClr val="bg1"/>
                </a:solidFill>
              </a:rPr>
              <a:t>“But can they execute?”</a:t>
            </a:r>
            <a:br>
              <a:rPr lang="en-US" sz="6000" u="sng" dirty="0">
                <a:solidFill>
                  <a:schemeClr val="bg1"/>
                </a:solidFill>
              </a:rPr>
            </a:br>
            <a:endParaRPr lang="en-US" sz="3200" u="sng" dirty="0">
              <a:solidFill>
                <a:schemeClr val="bg1"/>
              </a:solidFill>
            </a:endParaRPr>
          </a:p>
        </p:txBody>
      </p:sp>
    </p:spTree>
    <p:extLst>
      <p:ext uri="{BB962C8B-B14F-4D97-AF65-F5344CB8AC3E}">
        <p14:creationId xmlns:p14="http://schemas.microsoft.com/office/powerpoint/2010/main" val="125820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3279-8B85-4033-89F3-ACDCC6BC42B4}"/>
              </a:ext>
            </a:extLst>
          </p:cNvPr>
          <p:cNvSpPr>
            <a:spLocks noGrp="1"/>
          </p:cNvSpPr>
          <p:nvPr>
            <p:ph type="title"/>
          </p:nvPr>
        </p:nvSpPr>
        <p:spPr>
          <a:xfrm>
            <a:off x="284392" y="0"/>
            <a:ext cx="10515600" cy="1325563"/>
          </a:xfrm>
        </p:spPr>
        <p:txBody>
          <a:bodyPr/>
          <a:lstStyle/>
          <a:p>
            <a:pPr algn="ctr"/>
            <a:r>
              <a:rPr lang="en-US" b="1" dirty="0">
                <a:solidFill>
                  <a:schemeClr val="bg1"/>
                </a:solidFill>
              </a:rPr>
              <a:t>#8: Execution Plan/Go-to-Market</a:t>
            </a:r>
          </a:p>
        </p:txBody>
      </p:sp>
      <p:sp>
        <p:nvSpPr>
          <p:cNvPr id="3" name="Content Placeholder 2">
            <a:extLst>
              <a:ext uri="{FF2B5EF4-FFF2-40B4-BE49-F238E27FC236}">
                <a16:creationId xmlns:a16="http://schemas.microsoft.com/office/drawing/2014/main" id="{89A3BEA3-ED48-4DCE-A345-DFEEBAB12053}"/>
              </a:ext>
            </a:extLst>
          </p:cNvPr>
          <p:cNvSpPr>
            <a:spLocks noGrp="1"/>
          </p:cNvSpPr>
          <p:nvPr>
            <p:ph idx="1"/>
          </p:nvPr>
        </p:nvSpPr>
        <p:spPr>
          <a:xfrm>
            <a:off x="205732" y="1240722"/>
            <a:ext cx="11986268" cy="6002386"/>
          </a:xfrm>
        </p:spPr>
        <p:txBody>
          <a:bodyPr>
            <a:normAutofit/>
          </a:bodyPr>
          <a:lstStyle/>
          <a:p>
            <a:pPr>
              <a:lnSpc>
                <a:spcPct val="110000"/>
              </a:lnSpc>
            </a:pPr>
            <a:r>
              <a:rPr lang="en-US" dirty="0">
                <a:solidFill>
                  <a:schemeClr val="bg1"/>
                </a:solidFill>
              </a:rPr>
              <a:t>Do they have a </a:t>
            </a:r>
            <a:r>
              <a:rPr lang="en-US" dirty="0">
                <a:solidFill>
                  <a:srgbClr val="FF0000"/>
                </a:solidFill>
              </a:rPr>
              <a:t>well-defined and achievable plan </a:t>
            </a:r>
            <a:r>
              <a:rPr lang="en-US" dirty="0">
                <a:solidFill>
                  <a:schemeClr val="bg1"/>
                </a:solidFill>
              </a:rPr>
              <a:t>for building out the business step-by-step?</a:t>
            </a:r>
          </a:p>
          <a:p>
            <a:pPr>
              <a:lnSpc>
                <a:spcPct val="110000"/>
              </a:lnSpc>
            </a:pPr>
            <a:r>
              <a:rPr lang="en-US" dirty="0">
                <a:solidFill>
                  <a:schemeClr val="bg1"/>
                </a:solidFill>
              </a:rPr>
              <a:t>Do they know </a:t>
            </a:r>
            <a:r>
              <a:rPr lang="en-US" dirty="0">
                <a:solidFill>
                  <a:srgbClr val="FF0000"/>
                </a:solidFill>
              </a:rPr>
              <a:t>how much money they need and for what</a:t>
            </a:r>
            <a:r>
              <a:rPr lang="en-US" dirty="0">
                <a:solidFill>
                  <a:schemeClr val="bg1"/>
                </a:solidFill>
              </a:rPr>
              <a:t>?</a:t>
            </a:r>
          </a:p>
          <a:p>
            <a:pPr>
              <a:lnSpc>
                <a:spcPct val="110000"/>
              </a:lnSpc>
            </a:pPr>
            <a:r>
              <a:rPr lang="en-US" dirty="0">
                <a:solidFill>
                  <a:schemeClr val="bg1"/>
                </a:solidFill>
              </a:rPr>
              <a:t>Do they have the </a:t>
            </a:r>
            <a:r>
              <a:rPr lang="en-US" dirty="0">
                <a:solidFill>
                  <a:srgbClr val="FF0000"/>
                </a:solidFill>
              </a:rPr>
              <a:t>right people to successfully execute </a:t>
            </a:r>
            <a:r>
              <a:rPr lang="en-US" dirty="0">
                <a:solidFill>
                  <a:schemeClr val="bg1"/>
                </a:solidFill>
              </a:rPr>
              <a:t>on the plan, or the plan/ability to get the right people at the right time</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08784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3279-8B85-4033-89F3-ACDCC6BC42B4}"/>
              </a:ext>
            </a:extLst>
          </p:cNvPr>
          <p:cNvSpPr>
            <a:spLocks noGrp="1"/>
          </p:cNvSpPr>
          <p:nvPr>
            <p:ph type="title"/>
          </p:nvPr>
        </p:nvSpPr>
        <p:spPr>
          <a:xfrm>
            <a:off x="3065299" y="-84841"/>
            <a:ext cx="10515600" cy="1325563"/>
          </a:xfrm>
        </p:spPr>
        <p:txBody>
          <a:bodyPr/>
          <a:lstStyle/>
          <a:p>
            <a:r>
              <a:rPr lang="en-US" b="1" dirty="0">
                <a:solidFill>
                  <a:schemeClr val="bg1"/>
                </a:solidFill>
              </a:rPr>
              <a:t>#1: Best Team in the World</a:t>
            </a:r>
          </a:p>
        </p:txBody>
      </p:sp>
      <p:sp>
        <p:nvSpPr>
          <p:cNvPr id="3" name="Content Placeholder 2">
            <a:extLst>
              <a:ext uri="{FF2B5EF4-FFF2-40B4-BE49-F238E27FC236}">
                <a16:creationId xmlns:a16="http://schemas.microsoft.com/office/drawing/2014/main" id="{89A3BEA3-ED48-4DCE-A345-DFEEBAB12053}"/>
              </a:ext>
            </a:extLst>
          </p:cNvPr>
          <p:cNvSpPr>
            <a:spLocks noGrp="1"/>
          </p:cNvSpPr>
          <p:nvPr>
            <p:ph idx="1"/>
          </p:nvPr>
        </p:nvSpPr>
        <p:spPr>
          <a:xfrm>
            <a:off x="205732" y="1240722"/>
            <a:ext cx="11986268" cy="6002386"/>
          </a:xfrm>
        </p:spPr>
        <p:txBody>
          <a:bodyPr>
            <a:normAutofit/>
          </a:bodyPr>
          <a:lstStyle/>
          <a:p>
            <a:pPr>
              <a:lnSpc>
                <a:spcPct val="110000"/>
              </a:lnSpc>
            </a:pPr>
            <a:r>
              <a:rPr lang="en-US" dirty="0">
                <a:solidFill>
                  <a:schemeClr val="bg1"/>
                </a:solidFill>
              </a:rPr>
              <a:t>Right team to execute all elements of the plan?</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34198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17" y="1785806"/>
            <a:ext cx="11616965" cy="2654435"/>
          </a:xfrm>
        </p:spPr>
        <p:txBody>
          <a:bodyPr>
            <a:noAutofit/>
          </a:bodyPr>
          <a:lstStyle/>
          <a:p>
            <a:pPr algn="ctr"/>
            <a:r>
              <a:rPr lang="en-US" sz="6000" u="sng" dirty="0">
                <a:solidFill>
                  <a:schemeClr val="bg1"/>
                </a:solidFill>
              </a:rPr>
              <a:t>Big Win #4</a:t>
            </a:r>
            <a:r>
              <a:rPr lang="en-US" sz="6000" dirty="0">
                <a:solidFill>
                  <a:schemeClr val="bg1"/>
                </a:solidFill>
              </a:rPr>
              <a:t>:</a:t>
            </a:r>
            <a:br>
              <a:rPr lang="en-US" sz="6000" u="sng" dirty="0">
                <a:solidFill>
                  <a:schemeClr val="bg1"/>
                </a:solidFill>
              </a:rPr>
            </a:br>
            <a:r>
              <a:rPr lang="en-US" sz="6000" dirty="0">
                <a:solidFill>
                  <a:schemeClr val="bg1"/>
                </a:solidFill>
              </a:rPr>
              <a:t>“I think this is an awesome company that is going to win big.”</a:t>
            </a:r>
            <a:endParaRPr lang="en-US" sz="3200" u="sng" dirty="0">
              <a:solidFill>
                <a:schemeClr val="bg1"/>
              </a:solidFill>
            </a:endParaRPr>
          </a:p>
        </p:txBody>
      </p:sp>
    </p:spTree>
    <p:extLst>
      <p:ext uri="{BB962C8B-B14F-4D97-AF65-F5344CB8AC3E}">
        <p14:creationId xmlns:p14="http://schemas.microsoft.com/office/powerpoint/2010/main" val="2519970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90" y="1861220"/>
            <a:ext cx="11243119" cy="2654435"/>
          </a:xfrm>
        </p:spPr>
        <p:txBody>
          <a:bodyPr>
            <a:noAutofit/>
          </a:bodyPr>
          <a:lstStyle/>
          <a:p>
            <a:pPr algn="ctr"/>
            <a:r>
              <a:rPr lang="en-US" sz="6000" u="sng" dirty="0">
                <a:solidFill>
                  <a:schemeClr val="bg1"/>
                </a:solidFill>
              </a:rPr>
              <a:t>Next Question:</a:t>
            </a:r>
            <a:br>
              <a:rPr lang="en-US" sz="6000" u="sng" dirty="0">
                <a:solidFill>
                  <a:schemeClr val="bg1"/>
                </a:solidFill>
              </a:rPr>
            </a:br>
            <a:r>
              <a:rPr lang="en-US" sz="6000" dirty="0">
                <a:solidFill>
                  <a:schemeClr val="bg1"/>
                </a:solidFill>
              </a:rPr>
              <a:t>“But can </a:t>
            </a:r>
            <a:r>
              <a:rPr lang="en-US" sz="6000" b="1" dirty="0">
                <a:solidFill>
                  <a:srgbClr val="FF0000"/>
                </a:solidFill>
              </a:rPr>
              <a:t>I</a:t>
            </a:r>
            <a:r>
              <a:rPr lang="en-US" sz="6000" dirty="0">
                <a:solidFill>
                  <a:schemeClr val="bg1"/>
                </a:solidFill>
              </a:rPr>
              <a:t> make money?”</a:t>
            </a:r>
            <a:br>
              <a:rPr lang="en-US" sz="6000" dirty="0">
                <a:solidFill>
                  <a:schemeClr val="bg1"/>
                </a:solidFill>
              </a:rPr>
            </a:br>
            <a:br>
              <a:rPr lang="en-US" sz="6000" dirty="0">
                <a:solidFill>
                  <a:schemeClr val="bg1"/>
                </a:solidFill>
              </a:rPr>
            </a:br>
            <a:r>
              <a:rPr lang="en-US" sz="6000" dirty="0">
                <a:solidFill>
                  <a:schemeClr val="bg1"/>
                </a:solidFill>
              </a:rPr>
              <a:t>(25%+ IRR Fund,</a:t>
            </a:r>
            <a:br>
              <a:rPr lang="en-US" sz="6000" dirty="0">
                <a:solidFill>
                  <a:schemeClr val="bg1"/>
                </a:solidFill>
              </a:rPr>
            </a:br>
            <a:r>
              <a:rPr lang="en-US" sz="6000" dirty="0">
                <a:solidFill>
                  <a:schemeClr val="bg1"/>
                </a:solidFill>
              </a:rPr>
              <a:t>10x+ possible for every investment)</a:t>
            </a:r>
            <a:br>
              <a:rPr lang="en-US" sz="6000" u="sng" dirty="0">
                <a:solidFill>
                  <a:schemeClr val="bg1"/>
                </a:solidFill>
              </a:rPr>
            </a:br>
            <a:endParaRPr lang="en-US" sz="3200" u="sng" dirty="0">
              <a:solidFill>
                <a:schemeClr val="bg1"/>
              </a:solidFill>
            </a:endParaRPr>
          </a:p>
        </p:txBody>
      </p:sp>
    </p:spTree>
    <p:extLst>
      <p:ext uri="{BB962C8B-B14F-4D97-AF65-F5344CB8AC3E}">
        <p14:creationId xmlns:p14="http://schemas.microsoft.com/office/powerpoint/2010/main" val="137452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3279-8B85-4033-89F3-ACDCC6BC42B4}"/>
              </a:ext>
            </a:extLst>
          </p:cNvPr>
          <p:cNvSpPr>
            <a:spLocks noGrp="1"/>
          </p:cNvSpPr>
          <p:nvPr>
            <p:ph type="title"/>
          </p:nvPr>
        </p:nvSpPr>
        <p:spPr>
          <a:xfrm>
            <a:off x="670890" y="0"/>
            <a:ext cx="10515600" cy="1325563"/>
          </a:xfrm>
        </p:spPr>
        <p:txBody>
          <a:bodyPr/>
          <a:lstStyle/>
          <a:p>
            <a:pPr algn="ctr"/>
            <a:r>
              <a:rPr lang="en-US" b="1" dirty="0">
                <a:solidFill>
                  <a:schemeClr val="bg1"/>
                </a:solidFill>
              </a:rPr>
              <a:t>#9: Financial Return </a:t>
            </a:r>
            <a:br>
              <a:rPr lang="en-US" b="1" dirty="0">
                <a:solidFill>
                  <a:schemeClr val="bg1"/>
                </a:solidFill>
              </a:rPr>
            </a:br>
            <a:r>
              <a:rPr lang="en-US" b="1" dirty="0">
                <a:solidFill>
                  <a:schemeClr val="bg1"/>
                </a:solidFill>
              </a:rPr>
              <a:t>(Can I make 10x in 10 years)</a:t>
            </a:r>
          </a:p>
        </p:txBody>
      </p:sp>
      <p:sp>
        <p:nvSpPr>
          <p:cNvPr id="3" name="Content Placeholder 2">
            <a:extLst>
              <a:ext uri="{FF2B5EF4-FFF2-40B4-BE49-F238E27FC236}">
                <a16:creationId xmlns:a16="http://schemas.microsoft.com/office/drawing/2014/main" id="{89A3BEA3-ED48-4DCE-A345-DFEEBAB12053}"/>
              </a:ext>
            </a:extLst>
          </p:cNvPr>
          <p:cNvSpPr>
            <a:spLocks noGrp="1"/>
          </p:cNvSpPr>
          <p:nvPr>
            <p:ph idx="1"/>
          </p:nvPr>
        </p:nvSpPr>
        <p:spPr>
          <a:xfrm>
            <a:off x="435769" y="1325563"/>
            <a:ext cx="11756231" cy="5410993"/>
          </a:xfrm>
        </p:spPr>
        <p:txBody>
          <a:bodyPr>
            <a:normAutofit fontScale="92500"/>
          </a:bodyPr>
          <a:lstStyle/>
          <a:p>
            <a:pPr>
              <a:lnSpc>
                <a:spcPct val="110000"/>
              </a:lnSpc>
            </a:pPr>
            <a:r>
              <a:rPr lang="en-US" dirty="0">
                <a:solidFill>
                  <a:srgbClr val="FF0000"/>
                </a:solidFill>
              </a:rPr>
              <a:t>How valuable will the company be 10 years from now</a:t>
            </a:r>
            <a:r>
              <a:rPr lang="en-US" dirty="0">
                <a:solidFill>
                  <a:schemeClr val="bg1"/>
                </a:solidFill>
              </a:rPr>
              <a:t>?</a:t>
            </a:r>
          </a:p>
          <a:p>
            <a:pPr lvl="1">
              <a:lnSpc>
                <a:spcPct val="110000"/>
              </a:lnSpc>
            </a:pPr>
            <a:r>
              <a:rPr lang="en-US" dirty="0">
                <a:solidFill>
                  <a:schemeClr val="bg1"/>
                </a:solidFill>
              </a:rPr>
              <a:t>Projected Financials in Year 10</a:t>
            </a:r>
          </a:p>
          <a:p>
            <a:pPr lvl="2">
              <a:lnSpc>
                <a:spcPct val="110000"/>
              </a:lnSpc>
            </a:pPr>
            <a:r>
              <a:rPr lang="en-US" dirty="0">
                <a:solidFill>
                  <a:schemeClr val="bg1"/>
                </a:solidFill>
              </a:rPr>
              <a:t>Value = Multiple of Profit or Revenue (use comparable public companies, acquisitions)</a:t>
            </a:r>
          </a:p>
          <a:p>
            <a:pPr lvl="1">
              <a:lnSpc>
                <a:spcPct val="110000"/>
              </a:lnSpc>
            </a:pPr>
            <a:r>
              <a:rPr lang="en-US" dirty="0">
                <a:solidFill>
                  <a:schemeClr val="bg1"/>
                </a:solidFill>
              </a:rPr>
              <a:t>Projected Cash Flows in Year 10-20</a:t>
            </a:r>
          </a:p>
          <a:p>
            <a:pPr lvl="2">
              <a:lnSpc>
                <a:spcPct val="110000"/>
              </a:lnSpc>
            </a:pPr>
            <a:r>
              <a:rPr lang="en-US" dirty="0">
                <a:solidFill>
                  <a:schemeClr val="bg1"/>
                </a:solidFill>
              </a:rPr>
              <a:t>Discounted Cash Flow (DCF) of Year 10-20 using 10% Discount Rate</a:t>
            </a:r>
          </a:p>
          <a:p>
            <a:pPr lvl="1">
              <a:lnSpc>
                <a:spcPct val="110000"/>
              </a:lnSpc>
            </a:pPr>
            <a:r>
              <a:rPr lang="en-US" dirty="0">
                <a:solidFill>
                  <a:schemeClr val="bg1"/>
                </a:solidFill>
              </a:rPr>
              <a:t>Asset Valuation</a:t>
            </a:r>
          </a:p>
          <a:p>
            <a:pPr>
              <a:lnSpc>
                <a:spcPct val="110000"/>
              </a:lnSpc>
            </a:pPr>
            <a:r>
              <a:rPr lang="en-US" dirty="0">
                <a:solidFill>
                  <a:srgbClr val="FF0000"/>
                </a:solidFill>
              </a:rPr>
              <a:t>How will the company become liquid 10 years from now</a:t>
            </a:r>
            <a:r>
              <a:rPr lang="en-US" dirty="0">
                <a:solidFill>
                  <a:schemeClr val="bg1"/>
                </a:solidFill>
              </a:rPr>
              <a:t>? “Exit”: IPO, acquisition</a:t>
            </a:r>
          </a:p>
          <a:p>
            <a:pPr>
              <a:lnSpc>
                <a:spcPct val="110000"/>
              </a:lnSpc>
            </a:pPr>
            <a:r>
              <a:rPr lang="en-US" dirty="0">
                <a:solidFill>
                  <a:schemeClr val="bg1"/>
                </a:solidFill>
              </a:rPr>
              <a:t>How </a:t>
            </a:r>
            <a:r>
              <a:rPr lang="en-US" dirty="0">
                <a:solidFill>
                  <a:srgbClr val="FF0000"/>
                </a:solidFill>
              </a:rPr>
              <a:t>valuable</a:t>
            </a:r>
            <a:r>
              <a:rPr lang="en-US" dirty="0">
                <a:solidFill>
                  <a:schemeClr val="bg1"/>
                </a:solidFill>
              </a:rPr>
              <a:t> are/were </a:t>
            </a:r>
            <a:r>
              <a:rPr lang="en-US" dirty="0">
                <a:solidFill>
                  <a:srgbClr val="FF0000"/>
                </a:solidFill>
              </a:rPr>
              <a:t>analogous companies</a:t>
            </a:r>
            <a:r>
              <a:rPr lang="en-US" dirty="0">
                <a:solidFill>
                  <a:schemeClr val="bg1"/>
                </a:solidFill>
              </a:rPr>
              <a:t>? </a:t>
            </a:r>
          </a:p>
          <a:p>
            <a:pPr>
              <a:lnSpc>
                <a:spcPct val="110000"/>
              </a:lnSpc>
            </a:pPr>
            <a:r>
              <a:rPr lang="en-US" dirty="0">
                <a:solidFill>
                  <a:schemeClr val="bg1"/>
                </a:solidFill>
              </a:rPr>
              <a:t>How much </a:t>
            </a:r>
            <a:r>
              <a:rPr lang="en-US" dirty="0">
                <a:solidFill>
                  <a:srgbClr val="FF0000"/>
                </a:solidFill>
              </a:rPr>
              <a:t>outside capital will the company have to raise </a:t>
            </a:r>
            <a:r>
              <a:rPr lang="en-US" dirty="0">
                <a:solidFill>
                  <a:schemeClr val="bg1"/>
                </a:solidFill>
              </a:rPr>
              <a:t>up to Exit?</a:t>
            </a:r>
          </a:p>
          <a:p>
            <a:pPr>
              <a:lnSpc>
                <a:spcPct val="110000"/>
              </a:lnSpc>
            </a:pPr>
            <a:r>
              <a:rPr lang="en-US" dirty="0">
                <a:solidFill>
                  <a:schemeClr val="bg1"/>
                </a:solidFill>
              </a:rPr>
              <a:t>How much </a:t>
            </a:r>
            <a:r>
              <a:rPr lang="en-US" dirty="0">
                <a:solidFill>
                  <a:srgbClr val="FF0000"/>
                </a:solidFill>
              </a:rPr>
              <a:t>raised by round </a:t>
            </a:r>
            <a:r>
              <a:rPr lang="en-US" dirty="0">
                <a:solidFill>
                  <a:schemeClr val="bg1"/>
                </a:solidFill>
              </a:rPr>
              <a:t>and at what valuation?</a:t>
            </a:r>
          </a:p>
          <a:p>
            <a:pPr>
              <a:lnSpc>
                <a:spcPct val="110000"/>
              </a:lnSpc>
            </a:pPr>
            <a:r>
              <a:rPr lang="en-US" dirty="0">
                <a:solidFill>
                  <a:srgbClr val="FF0000"/>
                </a:solidFill>
              </a:rPr>
              <a:t>How much money will I invest </a:t>
            </a:r>
            <a:r>
              <a:rPr lang="en-US" dirty="0">
                <a:solidFill>
                  <a:schemeClr val="bg1"/>
                </a:solidFill>
              </a:rPr>
              <a:t>in each round?</a:t>
            </a:r>
          </a:p>
          <a:p>
            <a:pPr lvl="1">
              <a:lnSpc>
                <a:spcPct val="110000"/>
              </a:lnSpc>
            </a:pPr>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89101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6FB6-11EC-46A9-9C9E-765B5748CDD3}"/>
              </a:ext>
            </a:extLst>
          </p:cNvPr>
          <p:cNvSpPr>
            <a:spLocks noGrp="1"/>
          </p:cNvSpPr>
          <p:nvPr>
            <p:ph type="title"/>
          </p:nvPr>
        </p:nvSpPr>
        <p:spPr/>
        <p:txBody>
          <a:bodyPr/>
          <a:lstStyle/>
          <a:p>
            <a:r>
              <a:rPr lang="en-US" dirty="0">
                <a:solidFill>
                  <a:schemeClr val="bg1"/>
                </a:solidFill>
              </a:rPr>
              <a:t>Basics on Investor Return</a:t>
            </a:r>
          </a:p>
        </p:txBody>
      </p:sp>
      <p:sp>
        <p:nvSpPr>
          <p:cNvPr id="3" name="Content Placeholder 2">
            <a:extLst>
              <a:ext uri="{FF2B5EF4-FFF2-40B4-BE49-F238E27FC236}">
                <a16:creationId xmlns:a16="http://schemas.microsoft.com/office/drawing/2014/main" id="{08CA4D98-191C-4A3A-B20E-4707E90897F9}"/>
              </a:ext>
            </a:extLst>
          </p:cNvPr>
          <p:cNvSpPr>
            <a:spLocks noGrp="1"/>
          </p:cNvSpPr>
          <p:nvPr>
            <p:ph idx="1"/>
          </p:nvPr>
        </p:nvSpPr>
        <p:spPr/>
        <p:txBody>
          <a:bodyPr>
            <a:normAutofit lnSpcReduction="10000"/>
          </a:bodyPr>
          <a:lstStyle/>
          <a:p>
            <a:r>
              <a:rPr lang="en-US" dirty="0">
                <a:solidFill>
                  <a:schemeClr val="bg1"/>
                </a:solidFill>
              </a:rPr>
              <a:t>Series A - Pre-Money Valuation:	$20M</a:t>
            </a:r>
          </a:p>
          <a:p>
            <a:r>
              <a:rPr lang="en-US" dirty="0">
                <a:solidFill>
                  <a:schemeClr val="bg1"/>
                </a:solidFill>
              </a:rPr>
              <a:t>Series A - Investment: 			$10M</a:t>
            </a:r>
          </a:p>
          <a:p>
            <a:r>
              <a:rPr lang="en-US" dirty="0">
                <a:solidFill>
                  <a:schemeClr val="bg1"/>
                </a:solidFill>
              </a:rPr>
              <a:t>Series A - Post-Money Valuation: 	$30M ($20M+$10M)</a:t>
            </a:r>
          </a:p>
          <a:p>
            <a:endParaRPr lang="en-US" dirty="0">
              <a:solidFill>
                <a:schemeClr val="bg1"/>
              </a:solidFill>
            </a:endParaRPr>
          </a:p>
          <a:p>
            <a:r>
              <a:rPr lang="en-US" dirty="0">
                <a:solidFill>
                  <a:schemeClr val="bg1"/>
                </a:solidFill>
              </a:rPr>
              <a:t>Investors own: $10M/$30M = 33% </a:t>
            </a:r>
          </a:p>
          <a:p>
            <a:endParaRPr lang="en-US" dirty="0">
              <a:solidFill>
                <a:schemeClr val="bg1"/>
              </a:solidFill>
            </a:endParaRPr>
          </a:p>
          <a:p>
            <a:r>
              <a:rPr lang="en-US" dirty="0">
                <a:solidFill>
                  <a:schemeClr val="bg1"/>
                </a:solidFill>
              </a:rPr>
              <a:t>Investors put $ into company over multiple rounds of financing</a:t>
            </a:r>
          </a:p>
          <a:p>
            <a:r>
              <a:rPr lang="en-US" dirty="0">
                <a:solidFill>
                  <a:schemeClr val="bg1"/>
                </a:solidFill>
              </a:rPr>
              <a:t>Investor owns YY% of company at Exit = Total Return</a:t>
            </a:r>
          </a:p>
          <a:p>
            <a:r>
              <a:rPr lang="en-US" dirty="0">
                <a:solidFill>
                  <a:schemeClr val="bg1"/>
                </a:solidFill>
              </a:rPr>
              <a:t>Investors expected Total Return/$ Invested &gt; 10</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162748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C6CA739E-57A7-4104-BEEE-1C5DF80596CE}"/>
              </a:ext>
            </a:extLst>
          </p:cNvPr>
          <p:cNvGraphicFramePr>
            <a:graphicFrameLocks noGrp="1"/>
          </p:cNvGraphicFramePr>
          <p:nvPr>
            <p:extLst>
              <p:ext uri="{D42A27DB-BD31-4B8C-83A1-F6EECF244321}">
                <p14:modId xmlns:p14="http://schemas.microsoft.com/office/powerpoint/2010/main" val="1222479588"/>
              </p:ext>
            </p:extLst>
          </p:nvPr>
        </p:nvGraphicFramePr>
        <p:xfrm>
          <a:off x="129251" y="158352"/>
          <a:ext cx="10542608" cy="4147430"/>
        </p:xfrm>
        <a:graphic>
          <a:graphicData uri="http://schemas.openxmlformats.org/drawingml/2006/table">
            <a:tbl>
              <a:tblPr firstRow="1" bandRow="1">
                <a:tableStyleId>{5C22544A-7EE6-4342-B048-85BDC9FD1C3A}</a:tableStyleId>
              </a:tblPr>
              <a:tblGrid>
                <a:gridCol w="935619">
                  <a:extLst>
                    <a:ext uri="{9D8B030D-6E8A-4147-A177-3AD203B41FA5}">
                      <a16:colId xmlns:a16="http://schemas.microsoft.com/office/drawing/2014/main" val="1577275095"/>
                    </a:ext>
                  </a:extLst>
                </a:gridCol>
                <a:gridCol w="1203767">
                  <a:extLst>
                    <a:ext uri="{9D8B030D-6E8A-4147-A177-3AD203B41FA5}">
                      <a16:colId xmlns:a16="http://schemas.microsoft.com/office/drawing/2014/main" val="373788563"/>
                    </a:ext>
                  </a:extLst>
                </a:gridCol>
                <a:gridCol w="1238492">
                  <a:extLst>
                    <a:ext uri="{9D8B030D-6E8A-4147-A177-3AD203B41FA5}">
                      <a16:colId xmlns:a16="http://schemas.microsoft.com/office/drawing/2014/main" val="1540234075"/>
                    </a:ext>
                  </a:extLst>
                </a:gridCol>
                <a:gridCol w="1203767">
                  <a:extLst>
                    <a:ext uri="{9D8B030D-6E8A-4147-A177-3AD203B41FA5}">
                      <a16:colId xmlns:a16="http://schemas.microsoft.com/office/drawing/2014/main" val="4061690530"/>
                    </a:ext>
                  </a:extLst>
                </a:gridCol>
                <a:gridCol w="1331088">
                  <a:extLst>
                    <a:ext uri="{9D8B030D-6E8A-4147-A177-3AD203B41FA5}">
                      <a16:colId xmlns:a16="http://schemas.microsoft.com/office/drawing/2014/main" val="4232829214"/>
                    </a:ext>
                  </a:extLst>
                </a:gridCol>
                <a:gridCol w="1608881">
                  <a:extLst>
                    <a:ext uri="{9D8B030D-6E8A-4147-A177-3AD203B41FA5}">
                      <a16:colId xmlns:a16="http://schemas.microsoft.com/office/drawing/2014/main" val="2175824816"/>
                    </a:ext>
                  </a:extLst>
                </a:gridCol>
                <a:gridCol w="1608881">
                  <a:extLst>
                    <a:ext uri="{9D8B030D-6E8A-4147-A177-3AD203B41FA5}">
                      <a16:colId xmlns:a16="http://schemas.microsoft.com/office/drawing/2014/main" val="1576144270"/>
                    </a:ext>
                  </a:extLst>
                </a:gridCol>
                <a:gridCol w="1412113">
                  <a:extLst>
                    <a:ext uri="{9D8B030D-6E8A-4147-A177-3AD203B41FA5}">
                      <a16:colId xmlns:a16="http://schemas.microsoft.com/office/drawing/2014/main" val="4005120439"/>
                    </a:ext>
                  </a:extLst>
                </a:gridCol>
              </a:tblGrid>
              <a:tr h="1528001">
                <a:tc>
                  <a:txBody>
                    <a:bodyPr/>
                    <a:lstStyle/>
                    <a:p>
                      <a:endParaRPr lang="en-US" sz="1600" dirty="0"/>
                    </a:p>
                  </a:txBody>
                  <a:tcPr/>
                </a:tc>
                <a:tc>
                  <a:txBody>
                    <a:bodyPr/>
                    <a:lstStyle/>
                    <a:p>
                      <a:r>
                        <a:rPr lang="en-US" sz="1600" dirty="0"/>
                        <a:t>BEV Investment</a:t>
                      </a:r>
                    </a:p>
                  </a:txBody>
                  <a:tcPr/>
                </a:tc>
                <a:tc>
                  <a:txBody>
                    <a:bodyPr/>
                    <a:lstStyle/>
                    <a:p>
                      <a:r>
                        <a:rPr lang="en-US" sz="1600" dirty="0"/>
                        <a:t>Total Investment</a:t>
                      </a:r>
                    </a:p>
                  </a:txBody>
                  <a:tcPr/>
                </a:tc>
                <a:tc>
                  <a:txBody>
                    <a:bodyPr/>
                    <a:lstStyle/>
                    <a:p>
                      <a:r>
                        <a:rPr lang="en-US" sz="1600" dirty="0"/>
                        <a:t>Pre-Money Valuation</a:t>
                      </a:r>
                    </a:p>
                  </a:txBody>
                  <a:tcPr/>
                </a:tc>
                <a:tc>
                  <a:txBody>
                    <a:bodyPr/>
                    <a:lstStyle/>
                    <a:p>
                      <a:r>
                        <a:rPr lang="en-US" sz="1600" dirty="0"/>
                        <a:t>Post Money Valuation</a:t>
                      </a:r>
                    </a:p>
                  </a:txBody>
                  <a:tcPr/>
                </a:tc>
                <a:tc>
                  <a:txBody>
                    <a:bodyPr/>
                    <a:lstStyle/>
                    <a:p>
                      <a:r>
                        <a:rPr lang="en-US" sz="1600" dirty="0"/>
                        <a:t>BEV Series A Ownership</a:t>
                      </a:r>
                    </a:p>
                  </a:txBody>
                  <a:tcPr/>
                </a:tc>
                <a:tc>
                  <a:txBody>
                    <a:bodyPr/>
                    <a:lstStyle/>
                    <a:p>
                      <a:r>
                        <a:rPr lang="en-US" sz="1600" dirty="0"/>
                        <a:t>BEV Series B Ownership</a:t>
                      </a:r>
                    </a:p>
                  </a:txBody>
                  <a:tcPr/>
                </a:tc>
                <a:tc>
                  <a:txBody>
                    <a:bodyPr/>
                    <a:lstStyle/>
                    <a:p>
                      <a:r>
                        <a:rPr lang="en-US" sz="1600" dirty="0"/>
                        <a:t>BEV Series C Ownership</a:t>
                      </a:r>
                    </a:p>
                  </a:txBody>
                  <a:tcPr/>
                </a:tc>
                <a:extLst>
                  <a:ext uri="{0D108BD9-81ED-4DB2-BD59-A6C34878D82A}">
                    <a16:rowId xmlns:a16="http://schemas.microsoft.com/office/drawing/2014/main" val="376578070"/>
                  </a:ext>
                </a:extLst>
              </a:tr>
              <a:tr h="873143">
                <a:tc>
                  <a:txBody>
                    <a:bodyPr/>
                    <a:lstStyle/>
                    <a:p>
                      <a:r>
                        <a:rPr lang="en-US" sz="1600" dirty="0"/>
                        <a:t>Series A</a:t>
                      </a:r>
                    </a:p>
                  </a:txBody>
                  <a:tcPr/>
                </a:tc>
                <a:tc>
                  <a:txBody>
                    <a:bodyPr/>
                    <a:lstStyle/>
                    <a:p>
                      <a:r>
                        <a:rPr lang="en-US" sz="1600" dirty="0">
                          <a:solidFill>
                            <a:srgbClr val="FF0000"/>
                          </a:solidFill>
                        </a:rPr>
                        <a:t>$6M</a:t>
                      </a:r>
                    </a:p>
                  </a:txBody>
                  <a:tcPr/>
                </a:tc>
                <a:tc>
                  <a:txBody>
                    <a:bodyPr/>
                    <a:lstStyle/>
                    <a:p>
                      <a:r>
                        <a:rPr lang="en-US" sz="1600" dirty="0"/>
                        <a:t>$10M</a:t>
                      </a:r>
                    </a:p>
                  </a:txBody>
                  <a:tcPr/>
                </a:tc>
                <a:tc>
                  <a:txBody>
                    <a:bodyPr/>
                    <a:lstStyle/>
                    <a:p>
                      <a:r>
                        <a:rPr lang="en-US" sz="1600" dirty="0"/>
                        <a:t>$10M</a:t>
                      </a:r>
                    </a:p>
                  </a:txBody>
                  <a:tcPr/>
                </a:tc>
                <a:tc>
                  <a:txBody>
                    <a:bodyPr/>
                    <a:lstStyle/>
                    <a:p>
                      <a:r>
                        <a:rPr lang="en-US" sz="1600" dirty="0"/>
                        <a:t>$20M</a:t>
                      </a:r>
                    </a:p>
                  </a:txBody>
                  <a:tcPr/>
                </a:tc>
                <a:tc>
                  <a:txBody>
                    <a:bodyPr/>
                    <a:lstStyle/>
                    <a:p>
                      <a:r>
                        <a:rPr lang="en-US" sz="1600" b="1" dirty="0">
                          <a:solidFill>
                            <a:srgbClr val="FF0000"/>
                          </a:solidFill>
                        </a:rPr>
                        <a:t>$6M</a:t>
                      </a:r>
                      <a:r>
                        <a:rPr lang="en-US" sz="1600" dirty="0"/>
                        <a:t>/$20M</a:t>
                      </a:r>
                    </a:p>
                    <a:p>
                      <a:r>
                        <a:rPr lang="en-US" sz="1600" dirty="0"/>
                        <a:t>(30%)</a:t>
                      </a:r>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22253795"/>
                  </a:ext>
                </a:extLst>
              </a:tr>
              <a:tr h="873143">
                <a:tc>
                  <a:txBody>
                    <a:bodyPr/>
                    <a:lstStyle/>
                    <a:p>
                      <a:r>
                        <a:rPr lang="en-US" sz="1600" dirty="0"/>
                        <a:t>Series B</a:t>
                      </a:r>
                    </a:p>
                  </a:txBody>
                  <a:tcPr/>
                </a:tc>
                <a:tc>
                  <a:txBody>
                    <a:bodyPr/>
                    <a:lstStyle/>
                    <a:p>
                      <a:r>
                        <a:rPr lang="en-US" sz="1600" dirty="0">
                          <a:solidFill>
                            <a:srgbClr val="FF0000"/>
                          </a:solidFill>
                        </a:rPr>
                        <a:t>$5M</a:t>
                      </a:r>
                    </a:p>
                  </a:txBody>
                  <a:tcPr/>
                </a:tc>
                <a:tc>
                  <a:txBody>
                    <a:bodyPr/>
                    <a:lstStyle/>
                    <a:p>
                      <a:r>
                        <a:rPr lang="en-US" sz="1600" dirty="0"/>
                        <a:t>$20M</a:t>
                      </a:r>
                    </a:p>
                  </a:txBody>
                  <a:tcPr/>
                </a:tc>
                <a:tc>
                  <a:txBody>
                    <a:bodyPr/>
                    <a:lstStyle/>
                    <a:p>
                      <a:r>
                        <a:rPr lang="en-US" sz="1600" dirty="0"/>
                        <a:t>$40M</a:t>
                      </a:r>
                    </a:p>
                  </a:txBody>
                  <a:tcPr/>
                </a:tc>
                <a:tc>
                  <a:txBody>
                    <a:bodyPr/>
                    <a:lstStyle/>
                    <a:p>
                      <a:r>
                        <a:rPr lang="en-US" sz="1600" dirty="0"/>
                        <a:t>$60M</a:t>
                      </a:r>
                    </a:p>
                  </a:txBody>
                  <a:tcPr/>
                </a:tc>
                <a:tc>
                  <a:txBody>
                    <a:bodyPr/>
                    <a:lstStyle/>
                    <a:p>
                      <a:r>
                        <a:rPr lang="en-US" sz="1600" dirty="0"/>
                        <a:t>$6M x 2 = </a:t>
                      </a:r>
                      <a:r>
                        <a:rPr lang="en-US" sz="1600" b="1" dirty="0">
                          <a:solidFill>
                            <a:srgbClr val="FF0000"/>
                          </a:solidFill>
                        </a:rPr>
                        <a:t>$12M</a:t>
                      </a:r>
                      <a:r>
                        <a:rPr lang="en-US" sz="1600" dirty="0"/>
                        <a:t> / $60M</a:t>
                      </a:r>
                    </a:p>
                    <a:p>
                      <a:r>
                        <a:rPr lang="en-US" sz="1600" dirty="0"/>
                        <a:t>(20%)</a:t>
                      </a:r>
                    </a:p>
                  </a:txBody>
                  <a:tcPr/>
                </a:tc>
                <a:tc>
                  <a:txBody>
                    <a:bodyPr/>
                    <a:lstStyle/>
                    <a:p>
                      <a:r>
                        <a:rPr lang="en-US" sz="1600" b="1" dirty="0">
                          <a:solidFill>
                            <a:srgbClr val="FF0000"/>
                          </a:solidFill>
                        </a:rPr>
                        <a:t>$5M </a:t>
                      </a:r>
                      <a:r>
                        <a:rPr lang="en-US" sz="1600" dirty="0"/>
                        <a:t>/ $60M</a:t>
                      </a:r>
                    </a:p>
                    <a:p>
                      <a:r>
                        <a:rPr lang="en-US" sz="1600" dirty="0"/>
                        <a:t>(8.33%)</a:t>
                      </a:r>
                    </a:p>
                  </a:txBody>
                  <a:tcPr/>
                </a:tc>
                <a:tc>
                  <a:txBody>
                    <a:bodyPr/>
                    <a:lstStyle/>
                    <a:p>
                      <a:endParaRPr lang="en-US" sz="1600" dirty="0"/>
                    </a:p>
                  </a:txBody>
                  <a:tcPr/>
                </a:tc>
                <a:extLst>
                  <a:ext uri="{0D108BD9-81ED-4DB2-BD59-A6C34878D82A}">
                    <a16:rowId xmlns:a16="http://schemas.microsoft.com/office/drawing/2014/main" val="1777996046"/>
                  </a:ext>
                </a:extLst>
              </a:tr>
              <a:tr h="873143">
                <a:tc>
                  <a:txBody>
                    <a:bodyPr/>
                    <a:lstStyle/>
                    <a:p>
                      <a:r>
                        <a:rPr lang="en-US" sz="1600" dirty="0"/>
                        <a:t>Series C</a:t>
                      </a:r>
                    </a:p>
                  </a:txBody>
                  <a:tcPr/>
                </a:tc>
                <a:tc>
                  <a:txBody>
                    <a:bodyPr/>
                    <a:lstStyle/>
                    <a:p>
                      <a:r>
                        <a:rPr lang="en-US" sz="1600" dirty="0">
                          <a:solidFill>
                            <a:srgbClr val="FF0000"/>
                          </a:solidFill>
                        </a:rPr>
                        <a:t>$4M</a:t>
                      </a:r>
                    </a:p>
                  </a:txBody>
                  <a:tcPr/>
                </a:tc>
                <a:tc>
                  <a:txBody>
                    <a:bodyPr/>
                    <a:lstStyle/>
                    <a:p>
                      <a:r>
                        <a:rPr lang="en-US" sz="1600" dirty="0"/>
                        <a:t>$60M</a:t>
                      </a:r>
                    </a:p>
                  </a:txBody>
                  <a:tcPr/>
                </a:tc>
                <a:tc>
                  <a:txBody>
                    <a:bodyPr/>
                    <a:lstStyle/>
                    <a:p>
                      <a:r>
                        <a:rPr lang="en-US" sz="1600" dirty="0"/>
                        <a:t>$180M</a:t>
                      </a:r>
                    </a:p>
                  </a:txBody>
                  <a:tcPr/>
                </a:tc>
                <a:tc>
                  <a:txBody>
                    <a:bodyPr/>
                    <a:lstStyle/>
                    <a:p>
                      <a:r>
                        <a:rPr lang="en-US" sz="1600" dirty="0"/>
                        <a:t>$240M</a:t>
                      </a:r>
                    </a:p>
                  </a:txBody>
                  <a:tcPr/>
                </a:tc>
                <a:tc>
                  <a:txBody>
                    <a:bodyPr/>
                    <a:lstStyle/>
                    <a:p>
                      <a:r>
                        <a:rPr lang="en-US" sz="1600" dirty="0"/>
                        <a:t>$12 x 3 = </a:t>
                      </a:r>
                      <a:r>
                        <a:rPr lang="en-US" sz="1600" b="1" dirty="0">
                          <a:solidFill>
                            <a:srgbClr val="FF0000"/>
                          </a:solidFill>
                        </a:rPr>
                        <a:t>$36M </a:t>
                      </a:r>
                    </a:p>
                    <a:p>
                      <a:r>
                        <a:rPr lang="en-US" sz="1600" dirty="0"/>
                        <a:t>/ $240M</a:t>
                      </a:r>
                    </a:p>
                    <a:p>
                      <a:r>
                        <a:rPr lang="en-US" sz="1600" dirty="0"/>
                        <a:t>(15%)</a:t>
                      </a:r>
                    </a:p>
                  </a:txBody>
                  <a:tcPr/>
                </a:tc>
                <a:tc>
                  <a:txBody>
                    <a:bodyPr/>
                    <a:lstStyle/>
                    <a:p>
                      <a:r>
                        <a:rPr lang="en-US" sz="1600" dirty="0"/>
                        <a:t>$5M x 3 = </a:t>
                      </a:r>
                      <a:r>
                        <a:rPr lang="en-US" sz="1600" b="1" dirty="0">
                          <a:solidFill>
                            <a:srgbClr val="FF0000"/>
                          </a:solidFill>
                        </a:rPr>
                        <a:t>$15M </a:t>
                      </a:r>
                      <a:r>
                        <a:rPr lang="en-US" sz="1600" dirty="0"/>
                        <a:t>/ $240M</a:t>
                      </a:r>
                    </a:p>
                    <a:p>
                      <a:r>
                        <a:rPr lang="en-US" sz="1600" dirty="0"/>
                        <a:t>(6.25%)</a:t>
                      </a:r>
                    </a:p>
                  </a:txBody>
                  <a:tcPr/>
                </a:tc>
                <a:tc>
                  <a:txBody>
                    <a:bodyPr/>
                    <a:lstStyle/>
                    <a:p>
                      <a:r>
                        <a:rPr lang="en-US" sz="1600" b="1" dirty="0">
                          <a:solidFill>
                            <a:srgbClr val="FF0000"/>
                          </a:solidFill>
                        </a:rPr>
                        <a:t>$4M </a:t>
                      </a:r>
                      <a:r>
                        <a:rPr lang="en-US" sz="1600" dirty="0"/>
                        <a:t>/ $240M </a:t>
                      </a:r>
                    </a:p>
                    <a:p>
                      <a:r>
                        <a:rPr lang="en-US" sz="1600" dirty="0"/>
                        <a:t>(1.67%)</a:t>
                      </a:r>
                    </a:p>
                  </a:txBody>
                  <a:tcPr/>
                </a:tc>
                <a:extLst>
                  <a:ext uri="{0D108BD9-81ED-4DB2-BD59-A6C34878D82A}">
                    <a16:rowId xmlns:a16="http://schemas.microsoft.com/office/drawing/2014/main" val="1246931054"/>
                  </a:ext>
                </a:extLst>
              </a:tr>
            </a:tbl>
          </a:graphicData>
        </a:graphic>
      </p:graphicFrame>
      <p:sp>
        <p:nvSpPr>
          <p:cNvPr id="9" name="Rectangle 8">
            <a:extLst>
              <a:ext uri="{FF2B5EF4-FFF2-40B4-BE49-F238E27FC236}">
                <a16:creationId xmlns:a16="http://schemas.microsoft.com/office/drawing/2014/main" id="{4F949405-E19B-4388-AF7D-45638ABDF518}"/>
              </a:ext>
            </a:extLst>
          </p:cNvPr>
          <p:cNvSpPr/>
          <p:nvPr/>
        </p:nvSpPr>
        <p:spPr>
          <a:xfrm>
            <a:off x="10849337" y="3429000"/>
            <a:ext cx="1342663" cy="876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Total</a:t>
            </a:r>
            <a:r>
              <a:rPr lang="en-US" dirty="0"/>
              <a:t>:</a:t>
            </a:r>
          </a:p>
          <a:p>
            <a:pPr algn="ctr"/>
            <a:r>
              <a:rPr lang="en-US" dirty="0"/>
              <a:t>22.92%</a:t>
            </a:r>
          </a:p>
        </p:txBody>
      </p:sp>
      <p:sp>
        <p:nvSpPr>
          <p:cNvPr id="10" name="Rectangle 9">
            <a:extLst>
              <a:ext uri="{FF2B5EF4-FFF2-40B4-BE49-F238E27FC236}">
                <a16:creationId xmlns:a16="http://schemas.microsoft.com/office/drawing/2014/main" id="{2FCFD300-F1D8-48D1-8D7E-A273FB8C84AF}"/>
              </a:ext>
            </a:extLst>
          </p:cNvPr>
          <p:cNvSpPr/>
          <p:nvPr/>
        </p:nvSpPr>
        <p:spPr>
          <a:xfrm>
            <a:off x="2384385" y="4502551"/>
            <a:ext cx="7755038" cy="2104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Company Exit: $1.0B </a:t>
            </a:r>
          </a:p>
          <a:p>
            <a:pPr algn="ctr"/>
            <a:r>
              <a:rPr lang="en-US" sz="2600" dirty="0"/>
              <a:t>BEV Return = $229.2M</a:t>
            </a:r>
          </a:p>
          <a:p>
            <a:pPr algn="ctr"/>
            <a:r>
              <a:rPr lang="en-US" sz="2600" dirty="0"/>
              <a:t>BEV Exit Multiple = $229.2M / $15M = 15.3x</a:t>
            </a:r>
          </a:p>
        </p:txBody>
      </p:sp>
    </p:spTree>
    <p:extLst>
      <p:ext uri="{BB962C8B-B14F-4D97-AF65-F5344CB8AC3E}">
        <p14:creationId xmlns:p14="http://schemas.microsoft.com/office/powerpoint/2010/main" val="382387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634" y="2172304"/>
            <a:ext cx="14090098" cy="2654435"/>
          </a:xfrm>
        </p:spPr>
        <p:txBody>
          <a:bodyPr>
            <a:noAutofit/>
          </a:bodyPr>
          <a:lstStyle/>
          <a:p>
            <a:pPr algn="ctr"/>
            <a:r>
              <a:rPr lang="en-US" sz="6000" u="sng" dirty="0">
                <a:solidFill>
                  <a:schemeClr val="bg1"/>
                </a:solidFill>
              </a:rPr>
              <a:t>Set Up &amp; Storytelling</a:t>
            </a:r>
            <a:br>
              <a:rPr lang="en-US" sz="6000" u="sng" dirty="0">
                <a:solidFill>
                  <a:schemeClr val="bg1"/>
                </a:solidFill>
              </a:rPr>
            </a:br>
            <a:r>
              <a:rPr lang="en-US" sz="6000" dirty="0">
                <a:solidFill>
                  <a:schemeClr val="bg1"/>
                </a:solidFill>
              </a:rPr>
              <a:t>Your story should </a:t>
            </a:r>
            <a:r>
              <a:rPr lang="en-US" sz="6000" dirty="0">
                <a:solidFill>
                  <a:srgbClr val="FF0000"/>
                </a:solidFill>
              </a:rPr>
              <a:t>start with an anchor</a:t>
            </a:r>
            <a:br>
              <a:rPr lang="en-US" sz="6000" dirty="0">
                <a:solidFill>
                  <a:schemeClr val="bg1"/>
                </a:solidFill>
              </a:rPr>
            </a:br>
            <a:r>
              <a:rPr lang="en-US" sz="6000" dirty="0">
                <a:solidFill>
                  <a:schemeClr val="bg1"/>
                </a:solidFill>
              </a:rPr>
              <a:t>that the investor will accept</a:t>
            </a:r>
            <a:br>
              <a:rPr lang="en-US" sz="6000" dirty="0">
                <a:solidFill>
                  <a:schemeClr val="bg1"/>
                </a:solidFill>
              </a:rPr>
            </a:br>
            <a:r>
              <a:rPr lang="en-US" sz="6000" dirty="0">
                <a:solidFill>
                  <a:schemeClr val="bg1"/>
                </a:solidFill>
              </a:rPr>
              <a:t>and then </a:t>
            </a:r>
            <a:r>
              <a:rPr lang="en-US" sz="6000" dirty="0">
                <a:solidFill>
                  <a:srgbClr val="FF0000"/>
                </a:solidFill>
              </a:rPr>
              <a:t>build logically step by step</a:t>
            </a:r>
            <a:br>
              <a:rPr lang="en-US" sz="6000" dirty="0">
                <a:solidFill>
                  <a:schemeClr val="bg1"/>
                </a:solidFill>
              </a:rPr>
            </a:br>
            <a:r>
              <a:rPr lang="en-US" sz="6000" dirty="0">
                <a:solidFill>
                  <a:schemeClr val="bg1"/>
                </a:solidFill>
              </a:rPr>
              <a:t>and </a:t>
            </a:r>
            <a:r>
              <a:rPr lang="en-US" sz="6000" dirty="0">
                <a:solidFill>
                  <a:srgbClr val="FF0000"/>
                </a:solidFill>
              </a:rPr>
              <a:t>lead to the inevitable answer </a:t>
            </a:r>
            <a:r>
              <a:rPr lang="en-US" sz="6000" dirty="0">
                <a:solidFill>
                  <a:schemeClr val="bg1"/>
                </a:solidFill>
              </a:rPr>
              <a:t>that</a:t>
            </a:r>
            <a:br>
              <a:rPr lang="en-US" sz="6000" dirty="0">
                <a:solidFill>
                  <a:schemeClr val="bg1"/>
                </a:solidFill>
              </a:rPr>
            </a:br>
            <a:r>
              <a:rPr lang="en-US" sz="6000" dirty="0">
                <a:solidFill>
                  <a:schemeClr val="bg1"/>
                </a:solidFill>
              </a:rPr>
              <a:t>your company is the answer to a big opportunity</a:t>
            </a:r>
            <a:br>
              <a:rPr lang="en-US" sz="6000" dirty="0">
                <a:solidFill>
                  <a:schemeClr val="bg1"/>
                </a:solidFill>
              </a:rPr>
            </a:br>
            <a:endParaRPr lang="en-US" sz="3200" dirty="0">
              <a:solidFill>
                <a:schemeClr val="bg1"/>
              </a:solidFill>
            </a:endParaRPr>
          </a:p>
        </p:txBody>
      </p:sp>
    </p:spTree>
    <p:extLst>
      <p:ext uri="{BB962C8B-B14F-4D97-AF65-F5344CB8AC3E}">
        <p14:creationId xmlns:p14="http://schemas.microsoft.com/office/powerpoint/2010/main" val="1662904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049" y="1898928"/>
            <a:ext cx="14090098" cy="2654435"/>
          </a:xfrm>
        </p:spPr>
        <p:txBody>
          <a:bodyPr>
            <a:noAutofit/>
          </a:bodyPr>
          <a:lstStyle/>
          <a:p>
            <a:pPr algn="ctr"/>
            <a:r>
              <a:rPr lang="en-US" sz="5600" u="sng" dirty="0">
                <a:solidFill>
                  <a:schemeClr val="bg1"/>
                </a:solidFill>
              </a:rPr>
              <a:t>The Narrative Must Be </a:t>
            </a:r>
            <a:br>
              <a:rPr lang="en-US" sz="5600" u="sng" dirty="0">
                <a:solidFill>
                  <a:schemeClr val="bg1"/>
                </a:solidFill>
              </a:rPr>
            </a:br>
            <a:r>
              <a:rPr lang="en-US" sz="5600" u="sng" dirty="0">
                <a:solidFill>
                  <a:schemeClr val="bg1"/>
                </a:solidFill>
              </a:rPr>
              <a:t>Simple, Logical, and Clear</a:t>
            </a:r>
            <a:br>
              <a:rPr lang="en-US" sz="5600" u="sng" dirty="0">
                <a:solidFill>
                  <a:schemeClr val="bg1"/>
                </a:solidFill>
              </a:rPr>
            </a:br>
            <a:r>
              <a:rPr lang="en-US" sz="5600" dirty="0">
                <a:solidFill>
                  <a:schemeClr val="bg1"/>
                </a:solidFill>
              </a:rPr>
              <a:t>(Feels Obvious/Inevitable)</a:t>
            </a:r>
            <a:br>
              <a:rPr lang="en-US" sz="5600" u="sng" dirty="0">
                <a:solidFill>
                  <a:schemeClr val="bg1"/>
                </a:solidFill>
              </a:rPr>
            </a:br>
            <a:br>
              <a:rPr lang="en-US" sz="5600" u="sng" dirty="0">
                <a:solidFill>
                  <a:schemeClr val="bg1"/>
                </a:solidFill>
              </a:rPr>
            </a:br>
            <a:r>
              <a:rPr lang="en-US" sz="5600" dirty="0">
                <a:solidFill>
                  <a:schemeClr val="bg1"/>
                </a:solidFill>
              </a:rPr>
              <a:t>You must be able to talk through your </a:t>
            </a:r>
            <a:br>
              <a:rPr lang="en-US" sz="5600" dirty="0">
                <a:solidFill>
                  <a:schemeClr val="bg1"/>
                </a:solidFill>
              </a:rPr>
            </a:br>
            <a:r>
              <a:rPr lang="en-US" sz="5600" dirty="0">
                <a:solidFill>
                  <a:schemeClr val="bg1"/>
                </a:solidFill>
              </a:rPr>
              <a:t>deck using </a:t>
            </a:r>
            <a:r>
              <a:rPr lang="en-US" sz="5600" dirty="0">
                <a:solidFill>
                  <a:srgbClr val="FF0000"/>
                </a:solidFill>
              </a:rPr>
              <a:t>1-2 sentences for each slide</a:t>
            </a:r>
            <a:br>
              <a:rPr lang="en-US" sz="5600" dirty="0">
                <a:solidFill>
                  <a:schemeClr val="bg1"/>
                </a:solidFill>
              </a:rPr>
            </a:br>
            <a:r>
              <a:rPr lang="en-US" sz="5600" dirty="0">
                <a:solidFill>
                  <a:schemeClr val="bg1"/>
                </a:solidFill>
              </a:rPr>
              <a:t>to tell your inevitable narrative</a:t>
            </a:r>
          </a:p>
        </p:txBody>
      </p:sp>
    </p:spTree>
    <p:extLst>
      <p:ext uri="{BB962C8B-B14F-4D97-AF65-F5344CB8AC3E}">
        <p14:creationId xmlns:p14="http://schemas.microsoft.com/office/powerpoint/2010/main" val="210216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FDB3-4EEB-4B94-AEDF-2F2CEF6FACA2}"/>
              </a:ext>
            </a:extLst>
          </p:cNvPr>
          <p:cNvSpPr>
            <a:spLocks noGrp="1"/>
          </p:cNvSpPr>
          <p:nvPr>
            <p:ph type="title"/>
          </p:nvPr>
        </p:nvSpPr>
        <p:spPr>
          <a:xfrm>
            <a:off x="282018" y="-142499"/>
            <a:ext cx="10515600" cy="1325563"/>
          </a:xfrm>
        </p:spPr>
        <p:txBody>
          <a:bodyPr/>
          <a:lstStyle/>
          <a:p>
            <a:r>
              <a:rPr lang="en-US" dirty="0">
                <a:solidFill>
                  <a:schemeClr val="bg1"/>
                </a:solidFill>
              </a:rPr>
              <a:t>Inside the Primordial VC Brain</a:t>
            </a:r>
          </a:p>
        </p:txBody>
      </p:sp>
      <p:sp>
        <p:nvSpPr>
          <p:cNvPr id="3" name="Content Placeholder 2">
            <a:extLst>
              <a:ext uri="{FF2B5EF4-FFF2-40B4-BE49-F238E27FC236}">
                <a16:creationId xmlns:a16="http://schemas.microsoft.com/office/drawing/2014/main" id="{63CB2295-E80B-4EBE-B938-3F8992E98B40}"/>
              </a:ext>
            </a:extLst>
          </p:cNvPr>
          <p:cNvSpPr>
            <a:spLocks noGrp="1"/>
          </p:cNvSpPr>
          <p:nvPr>
            <p:ph idx="1"/>
          </p:nvPr>
        </p:nvSpPr>
        <p:spPr>
          <a:xfrm>
            <a:off x="119406" y="1102936"/>
            <a:ext cx="12072594" cy="5495828"/>
          </a:xfrm>
        </p:spPr>
        <p:txBody>
          <a:bodyPr>
            <a:normAutofit/>
          </a:bodyPr>
          <a:lstStyle/>
          <a:p>
            <a:pPr marL="0" indent="0">
              <a:buNone/>
            </a:pPr>
            <a:r>
              <a:rPr lang="en-US" sz="3400" dirty="0">
                <a:solidFill>
                  <a:schemeClr val="bg1"/>
                </a:solidFill>
              </a:rPr>
              <a:t>1.) </a:t>
            </a:r>
            <a:r>
              <a:rPr lang="en-US" sz="3400" b="1" u="sng" dirty="0">
                <a:solidFill>
                  <a:schemeClr val="bg1"/>
                </a:solidFill>
              </a:rPr>
              <a:t>Can they create value? </a:t>
            </a:r>
          </a:p>
          <a:p>
            <a:pPr marL="0" indent="0">
              <a:buNone/>
            </a:pPr>
            <a:endParaRPr lang="en-US" sz="3400" dirty="0">
              <a:solidFill>
                <a:schemeClr val="bg1"/>
              </a:solidFill>
            </a:endParaRPr>
          </a:p>
          <a:p>
            <a:pPr marL="0" indent="0">
              <a:buNone/>
            </a:pPr>
            <a:r>
              <a:rPr lang="en-US" sz="3400" dirty="0">
                <a:solidFill>
                  <a:schemeClr val="bg1"/>
                </a:solidFill>
              </a:rPr>
              <a:t>2.) </a:t>
            </a:r>
            <a:r>
              <a:rPr lang="en-US" sz="3400" b="1" u="sng" dirty="0">
                <a:solidFill>
                  <a:schemeClr val="bg1"/>
                </a:solidFill>
              </a:rPr>
              <a:t>Can they capture value/make money?</a:t>
            </a:r>
          </a:p>
          <a:p>
            <a:pPr marL="0" indent="0">
              <a:buNone/>
            </a:pPr>
            <a:endParaRPr lang="en-US" sz="3400" dirty="0">
              <a:solidFill>
                <a:schemeClr val="bg1"/>
              </a:solidFill>
            </a:endParaRPr>
          </a:p>
          <a:p>
            <a:pPr marL="0" indent="0">
              <a:buNone/>
            </a:pPr>
            <a:r>
              <a:rPr lang="en-US" sz="3400" dirty="0">
                <a:solidFill>
                  <a:schemeClr val="bg1"/>
                </a:solidFill>
              </a:rPr>
              <a:t>3.) </a:t>
            </a:r>
            <a:r>
              <a:rPr lang="en-US" sz="3400" b="1" u="sng" dirty="0">
                <a:solidFill>
                  <a:schemeClr val="bg1"/>
                </a:solidFill>
              </a:rPr>
              <a:t>Can they execute?</a:t>
            </a:r>
          </a:p>
          <a:p>
            <a:pPr marL="0" indent="0">
              <a:buNone/>
            </a:pPr>
            <a:endParaRPr lang="en-US" sz="3400" dirty="0">
              <a:solidFill>
                <a:schemeClr val="bg1"/>
              </a:solidFill>
            </a:endParaRPr>
          </a:p>
          <a:p>
            <a:pPr marL="0" indent="0">
              <a:buNone/>
            </a:pPr>
            <a:r>
              <a:rPr lang="en-US" sz="3400" dirty="0">
                <a:solidFill>
                  <a:schemeClr val="bg1"/>
                </a:solidFill>
              </a:rPr>
              <a:t>4.) </a:t>
            </a:r>
            <a:r>
              <a:rPr lang="en-US" sz="3400" b="1" u="sng" dirty="0">
                <a:solidFill>
                  <a:schemeClr val="bg1"/>
                </a:solidFill>
              </a:rPr>
              <a:t>Can I make a lot of money?</a:t>
            </a:r>
          </a:p>
          <a:p>
            <a:pPr marL="0" indent="0">
              <a:buNone/>
            </a:pPr>
            <a:endParaRPr lang="en-US" b="1" u="sng" dirty="0">
              <a:solidFill>
                <a:schemeClr val="bg1"/>
              </a:solidFill>
            </a:endParaRPr>
          </a:p>
          <a:p>
            <a:pPr marL="0" indent="0">
              <a:buNone/>
            </a:pPr>
            <a:endParaRPr lang="en-US" dirty="0">
              <a:solidFill>
                <a:schemeClr val="bg1"/>
              </a:solidFill>
            </a:endParaRPr>
          </a:p>
          <a:p>
            <a:pPr marL="0" indent="0">
              <a:buNone/>
            </a:pPr>
            <a:endParaRPr lang="en-US" sz="2400" b="1" u="sng" dirty="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374336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FDB3-4EEB-4B94-AEDF-2F2CEF6FACA2}"/>
              </a:ext>
            </a:extLst>
          </p:cNvPr>
          <p:cNvSpPr>
            <a:spLocks noGrp="1"/>
          </p:cNvSpPr>
          <p:nvPr>
            <p:ph type="title"/>
          </p:nvPr>
        </p:nvSpPr>
        <p:spPr>
          <a:xfrm>
            <a:off x="838200" y="18255"/>
            <a:ext cx="10515600" cy="1325563"/>
          </a:xfrm>
        </p:spPr>
        <p:txBody>
          <a:bodyPr/>
          <a:lstStyle/>
          <a:p>
            <a:r>
              <a:rPr lang="en-US" dirty="0">
                <a:solidFill>
                  <a:schemeClr val="bg1"/>
                </a:solidFill>
              </a:rPr>
              <a:t>What are VC’s looking for?</a:t>
            </a:r>
          </a:p>
        </p:txBody>
      </p:sp>
      <p:sp>
        <p:nvSpPr>
          <p:cNvPr id="3" name="Content Placeholder 2">
            <a:extLst>
              <a:ext uri="{FF2B5EF4-FFF2-40B4-BE49-F238E27FC236}">
                <a16:creationId xmlns:a16="http://schemas.microsoft.com/office/drawing/2014/main" id="{63CB2295-E80B-4EBE-B938-3F8992E98B40}"/>
              </a:ext>
            </a:extLst>
          </p:cNvPr>
          <p:cNvSpPr>
            <a:spLocks noGrp="1"/>
          </p:cNvSpPr>
          <p:nvPr>
            <p:ph idx="1"/>
          </p:nvPr>
        </p:nvSpPr>
        <p:spPr>
          <a:xfrm>
            <a:off x="111426" y="1159500"/>
            <a:ext cx="12248954" cy="5467546"/>
          </a:xfrm>
        </p:spPr>
        <p:txBody>
          <a:bodyPr>
            <a:normAutofit/>
          </a:bodyPr>
          <a:lstStyle/>
          <a:p>
            <a:pPr marL="0" indent="0">
              <a:buNone/>
            </a:pPr>
            <a:r>
              <a:rPr lang="en-US" sz="2600" b="1" dirty="0">
                <a:solidFill>
                  <a:schemeClr val="bg1"/>
                </a:solidFill>
              </a:rPr>
              <a:t>#1: </a:t>
            </a:r>
            <a:r>
              <a:rPr lang="en-US" sz="2600" b="1" u="sng" dirty="0">
                <a:solidFill>
                  <a:schemeClr val="bg1"/>
                </a:solidFill>
              </a:rPr>
              <a:t>Best Team in the World</a:t>
            </a:r>
            <a:endParaRPr lang="en-US" sz="2600" dirty="0">
              <a:solidFill>
                <a:schemeClr val="bg1"/>
              </a:solidFill>
            </a:endParaRPr>
          </a:p>
          <a:p>
            <a:pPr marL="0" indent="0">
              <a:buNone/>
            </a:pPr>
            <a:endParaRPr lang="en-US" sz="2600" dirty="0">
              <a:solidFill>
                <a:schemeClr val="bg1"/>
              </a:solidFill>
            </a:endParaRPr>
          </a:p>
          <a:p>
            <a:pPr marL="0" indent="0">
              <a:buNone/>
            </a:pPr>
            <a:r>
              <a:rPr lang="en-US" sz="2600" b="1" dirty="0">
                <a:solidFill>
                  <a:schemeClr val="bg1"/>
                </a:solidFill>
              </a:rPr>
              <a:t>#2: </a:t>
            </a:r>
            <a:r>
              <a:rPr lang="en-US" sz="2600" b="1" u="sng" dirty="0">
                <a:solidFill>
                  <a:schemeClr val="bg1"/>
                </a:solidFill>
              </a:rPr>
              <a:t>Big and Timely Opportunity</a:t>
            </a:r>
            <a:r>
              <a:rPr lang="en-US" sz="2600" dirty="0">
                <a:solidFill>
                  <a:schemeClr val="bg1"/>
                </a:solidFill>
              </a:rPr>
              <a:t>: Market Size, Impact Potential, White Space, Megatrends</a:t>
            </a:r>
          </a:p>
          <a:p>
            <a:pPr marL="0" indent="0">
              <a:buNone/>
            </a:pPr>
            <a:endParaRPr lang="en-US" sz="2600" dirty="0">
              <a:solidFill>
                <a:schemeClr val="bg1"/>
              </a:solidFill>
            </a:endParaRPr>
          </a:p>
          <a:p>
            <a:pPr marL="0" indent="0">
              <a:buNone/>
            </a:pPr>
            <a:r>
              <a:rPr lang="en-US" sz="2600" b="1" dirty="0">
                <a:solidFill>
                  <a:schemeClr val="bg1"/>
                </a:solidFill>
              </a:rPr>
              <a:t>#3: </a:t>
            </a:r>
            <a:r>
              <a:rPr lang="en-US" sz="2600" b="1" u="sng" dirty="0">
                <a:solidFill>
                  <a:schemeClr val="bg1"/>
                </a:solidFill>
              </a:rPr>
              <a:t>Third Party Validation</a:t>
            </a:r>
            <a:r>
              <a:rPr lang="en-US" sz="2600" b="1" dirty="0">
                <a:solidFill>
                  <a:schemeClr val="bg1"/>
                </a:solidFill>
              </a:rPr>
              <a:t>: </a:t>
            </a:r>
            <a:r>
              <a:rPr lang="en-US" sz="2600" dirty="0">
                <a:solidFill>
                  <a:schemeClr val="bg1"/>
                </a:solidFill>
              </a:rPr>
              <a:t>Are serious people taking this company seriously?</a:t>
            </a:r>
          </a:p>
          <a:p>
            <a:pPr marL="0" indent="0">
              <a:buNone/>
            </a:pPr>
            <a:endParaRPr lang="en-US" sz="2600" dirty="0">
              <a:solidFill>
                <a:schemeClr val="bg1"/>
              </a:solidFill>
            </a:endParaRPr>
          </a:p>
          <a:p>
            <a:pPr marL="0" indent="0">
              <a:buNone/>
            </a:pPr>
            <a:r>
              <a:rPr lang="en-US" sz="2600" b="1" dirty="0">
                <a:solidFill>
                  <a:schemeClr val="bg1"/>
                </a:solidFill>
              </a:rPr>
              <a:t>#4: </a:t>
            </a:r>
            <a:r>
              <a:rPr lang="en-US" sz="2600" b="1" u="sng" dirty="0">
                <a:solidFill>
                  <a:schemeClr val="bg1"/>
                </a:solidFill>
              </a:rPr>
              <a:t>Technology/Solution Entitlement</a:t>
            </a:r>
            <a:r>
              <a:rPr lang="en-US" sz="2600" dirty="0">
                <a:solidFill>
                  <a:schemeClr val="bg1"/>
                </a:solidFill>
              </a:rPr>
              <a:t>: In best case, can this achieve required specs for 						                          very widespread adoption?</a:t>
            </a:r>
          </a:p>
          <a:p>
            <a:pPr marL="0" indent="0">
              <a:buNone/>
            </a:pPr>
            <a:endParaRPr lang="en-US" sz="2600" dirty="0">
              <a:solidFill>
                <a:schemeClr val="bg1"/>
              </a:solidFill>
            </a:endParaRPr>
          </a:p>
          <a:p>
            <a:pPr marL="0" indent="0">
              <a:buNone/>
            </a:pPr>
            <a:r>
              <a:rPr lang="en-US" sz="2600" b="1" dirty="0">
                <a:solidFill>
                  <a:schemeClr val="bg1"/>
                </a:solidFill>
              </a:rPr>
              <a:t>#5: </a:t>
            </a:r>
            <a:r>
              <a:rPr lang="en-US" sz="2600" b="1" u="sng" dirty="0">
                <a:solidFill>
                  <a:schemeClr val="bg1"/>
                </a:solidFill>
              </a:rPr>
              <a:t>Competition</a:t>
            </a:r>
            <a:r>
              <a:rPr lang="en-US" sz="2600" dirty="0">
                <a:solidFill>
                  <a:schemeClr val="bg1"/>
                </a:solidFill>
              </a:rPr>
              <a:t>: Best company/solution in the space?</a:t>
            </a:r>
          </a:p>
          <a:p>
            <a:pPr marL="0" indent="0">
              <a:buNone/>
            </a:pPr>
            <a:endParaRPr lang="en-US" sz="2200" b="1" dirty="0">
              <a:solidFill>
                <a:schemeClr val="bg1"/>
              </a:solidFill>
            </a:endParaRPr>
          </a:p>
          <a:p>
            <a:pPr marL="0" indent="0">
              <a:buNone/>
            </a:pPr>
            <a:endParaRPr lang="en-US" sz="2200" dirty="0">
              <a:solidFill>
                <a:schemeClr val="bg1"/>
              </a:solidFill>
            </a:endParaRPr>
          </a:p>
          <a:p>
            <a:pPr marL="0" indent="0">
              <a:buNone/>
            </a:pPr>
            <a:endParaRPr lang="en-US" sz="2200" dirty="0">
              <a:solidFill>
                <a:schemeClr val="bg1"/>
              </a:solidFill>
            </a:endParaRPr>
          </a:p>
          <a:p>
            <a:pPr marL="0" indent="0">
              <a:buNone/>
            </a:pPr>
            <a:endParaRPr lang="en-US" sz="2400" b="1" u="sng" dirty="0">
              <a:solidFill>
                <a:schemeClr val="bg1"/>
              </a:solidFill>
            </a:endParaRPr>
          </a:p>
        </p:txBody>
      </p:sp>
    </p:spTree>
    <p:extLst>
      <p:ext uri="{BB962C8B-B14F-4D97-AF65-F5344CB8AC3E}">
        <p14:creationId xmlns:p14="http://schemas.microsoft.com/office/powerpoint/2010/main" val="369084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FDB3-4EEB-4B94-AEDF-2F2CEF6FACA2}"/>
              </a:ext>
            </a:extLst>
          </p:cNvPr>
          <p:cNvSpPr>
            <a:spLocks noGrp="1"/>
          </p:cNvSpPr>
          <p:nvPr>
            <p:ph type="title"/>
          </p:nvPr>
        </p:nvSpPr>
        <p:spPr>
          <a:xfrm>
            <a:off x="838200" y="18255"/>
            <a:ext cx="10515600" cy="1325563"/>
          </a:xfrm>
        </p:spPr>
        <p:txBody>
          <a:bodyPr/>
          <a:lstStyle/>
          <a:p>
            <a:r>
              <a:rPr lang="en-US" dirty="0">
                <a:solidFill>
                  <a:schemeClr val="bg1"/>
                </a:solidFill>
              </a:rPr>
              <a:t>What are VC’s looking for?</a:t>
            </a:r>
          </a:p>
        </p:txBody>
      </p:sp>
      <p:sp>
        <p:nvSpPr>
          <p:cNvPr id="3" name="Content Placeholder 2">
            <a:extLst>
              <a:ext uri="{FF2B5EF4-FFF2-40B4-BE49-F238E27FC236}">
                <a16:creationId xmlns:a16="http://schemas.microsoft.com/office/drawing/2014/main" id="{63CB2295-E80B-4EBE-B938-3F8992E98B40}"/>
              </a:ext>
            </a:extLst>
          </p:cNvPr>
          <p:cNvSpPr>
            <a:spLocks noGrp="1"/>
          </p:cNvSpPr>
          <p:nvPr>
            <p:ph idx="1"/>
          </p:nvPr>
        </p:nvSpPr>
        <p:spPr>
          <a:xfrm>
            <a:off x="209746" y="1159500"/>
            <a:ext cx="11953188" cy="5467546"/>
          </a:xfrm>
        </p:spPr>
        <p:txBody>
          <a:bodyPr>
            <a:normAutofit fontScale="85000" lnSpcReduction="20000"/>
          </a:bodyPr>
          <a:lstStyle/>
          <a:p>
            <a:pPr marL="0" indent="0">
              <a:buNone/>
            </a:pPr>
            <a:endParaRPr lang="en-US" sz="3000" b="1" dirty="0">
              <a:solidFill>
                <a:schemeClr val="bg1"/>
              </a:solidFill>
            </a:endParaRPr>
          </a:p>
          <a:p>
            <a:pPr marL="0" indent="0">
              <a:buNone/>
            </a:pPr>
            <a:r>
              <a:rPr lang="en-US" sz="3000" b="1" dirty="0">
                <a:solidFill>
                  <a:schemeClr val="bg1"/>
                </a:solidFill>
              </a:rPr>
              <a:t>#6: </a:t>
            </a:r>
            <a:r>
              <a:rPr lang="en-US" sz="3000" b="1" u="sng" dirty="0">
                <a:solidFill>
                  <a:schemeClr val="bg1"/>
                </a:solidFill>
              </a:rPr>
              <a:t>Defensibility</a:t>
            </a:r>
            <a:r>
              <a:rPr lang="en-US" sz="3000" b="1" dirty="0">
                <a:solidFill>
                  <a:schemeClr val="bg1"/>
                </a:solidFill>
              </a:rPr>
              <a:t>:         </a:t>
            </a:r>
            <a:r>
              <a:rPr lang="en-US" sz="3000" dirty="0">
                <a:solidFill>
                  <a:schemeClr val="bg1"/>
                </a:solidFill>
              </a:rPr>
              <a:t>Can this company maintain a competitive advantage after    </a:t>
            </a:r>
          </a:p>
          <a:p>
            <a:pPr marL="0" indent="0">
              <a:buNone/>
            </a:pPr>
            <a:r>
              <a:rPr lang="en-US" sz="3000" dirty="0">
                <a:solidFill>
                  <a:schemeClr val="bg1"/>
                </a:solidFill>
              </a:rPr>
              <a:t>                                                                     this actually works?</a:t>
            </a:r>
          </a:p>
          <a:p>
            <a:pPr marL="0" indent="0">
              <a:buNone/>
            </a:pPr>
            <a:endParaRPr lang="en-US" sz="3000" b="1" dirty="0">
              <a:solidFill>
                <a:schemeClr val="bg1"/>
              </a:solidFill>
            </a:endParaRPr>
          </a:p>
          <a:p>
            <a:pPr marL="0" indent="0">
              <a:buNone/>
            </a:pPr>
            <a:r>
              <a:rPr lang="en-US" sz="3000" b="1" dirty="0">
                <a:solidFill>
                  <a:schemeClr val="bg1"/>
                </a:solidFill>
              </a:rPr>
              <a:t>#7: </a:t>
            </a:r>
            <a:r>
              <a:rPr lang="en-US" sz="3000" b="1" u="sng" dirty="0">
                <a:solidFill>
                  <a:schemeClr val="bg1"/>
                </a:solidFill>
              </a:rPr>
              <a:t>Business Model:</a:t>
            </a:r>
            <a:r>
              <a:rPr lang="en-US" sz="3000" b="1" dirty="0">
                <a:solidFill>
                  <a:schemeClr val="bg1"/>
                </a:solidFill>
              </a:rPr>
              <a:t>    	</a:t>
            </a:r>
            <a:r>
              <a:rPr lang="en-US" sz="3000" dirty="0">
                <a:solidFill>
                  <a:schemeClr val="bg1"/>
                </a:solidFill>
              </a:rPr>
              <a:t>Does this company have a business model that will </a:t>
            </a:r>
          </a:p>
          <a:p>
            <a:pPr marL="0" indent="0">
              <a:buNone/>
            </a:pPr>
            <a:r>
              <a:rPr lang="en-US" sz="3000" dirty="0">
                <a:solidFill>
                  <a:schemeClr val="bg1"/>
                </a:solidFill>
              </a:rPr>
              <a:t>                                       	 allow it to sustainably capture a large portion of the </a:t>
            </a:r>
          </a:p>
          <a:p>
            <a:pPr marL="0" indent="0">
              <a:buNone/>
            </a:pPr>
            <a:r>
              <a:rPr lang="en-US" sz="3000" dirty="0">
                <a:solidFill>
                  <a:schemeClr val="bg1"/>
                </a:solidFill>
              </a:rPr>
              <a:t>                                                                        value it creates?</a:t>
            </a:r>
          </a:p>
          <a:p>
            <a:pPr marL="0" indent="0">
              <a:buNone/>
            </a:pPr>
            <a:endParaRPr lang="en-US" sz="3000" b="1" dirty="0">
              <a:solidFill>
                <a:schemeClr val="bg1"/>
              </a:solidFill>
            </a:endParaRPr>
          </a:p>
          <a:p>
            <a:pPr marL="0" indent="0">
              <a:buNone/>
            </a:pPr>
            <a:r>
              <a:rPr lang="en-US" sz="3000" b="1" dirty="0">
                <a:solidFill>
                  <a:schemeClr val="bg1"/>
                </a:solidFill>
              </a:rPr>
              <a:t>#8: </a:t>
            </a:r>
            <a:r>
              <a:rPr lang="en-US" sz="3000" b="1" u="sng" dirty="0">
                <a:solidFill>
                  <a:schemeClr val="bg1"/>
                </a:solidFill>
              </a:rPr>
              <a:t>Execution Plan/Go-to-Market Strategy</a:t>
            </a:r>
            <a:r>
              <a:rPr lang="en-US" sz="3000" dirty="0">
                <a:solidFill>
                  <a:schemeClr val="bg1"/>
                </a:solidFill>
              </a:rPr>
              <a:t>: </a:t>
            </a:r>
          </a:p>
          <a:p>
            <a:pPr marL="0" indent="0">
              <a:buNone/>
            </a:pPr>
            <a:r>
              <a:rPr lang="en-US" sz="3000" dirty="0">
                <a:solidFill>
                  <a:schemeClr val="bg1"/>
                </a:solidFill>
              </a:rPr>
              <a:t>			Do they have a good game plan for executing the company? 					      Right team to execute?</a:t>
            </a:r>
          </a:p>
          <a:p>
            <a:pPr marL="0" indent="0">
              <a:buNone/>
            </a:pPr>
            <a:endParaRPr lang="en-US" sz="3000" b="1" u="sng" dirty="0">
              <a:solidFill>
                <a:schemeClr val="bg1"/>
              </a:solidFill>
            </a:endParaRPr>
          </a:p>
          <a:p>
            <a:pPr marL="0" indent="0">
              <a:buNone/>
            </a:pPr>
            <a:r>
              <a:rPr lang="en-US" sz="3000" b="1" dirty="0">
                <a:solidFill>
                  <a:schemeClr val="bg1"/>
                </a:solidFill>
              </a:rPr>
              <a:t>#9: </a:t>
            </a:r>
            <a:r>
              <a:rPr lang="en-US" sz="3000" b="1" u="sng" dirty="0">
                <a:solidFill>
                  <a:schemeClr val="bg1"/>
                </a:solidFill>
              </a:rPr>
              <a:t>Financial Return Potential</a:t>
            </a:r>
            <a:r>
              <a:rPr lang="en-US" sz="3000" b="1" dirty="0">
                <a:solidFill>
                  <a:schemeClr val="bg1"/>
                </a:solidFill>
              </a:rPr>
              <a:t>: 	</a:t>
            </a:r>
            <a:r>
              <a:rPr lang="en-US" sz="3000" dirty="0">
                <a:solidFill>
                  <a:schemeClr val="bg1"/>
                </a:solidFill>
              </a:rPr>
              <a:t>How can I make 10x in ~10 years or less?</a:t>
            </a:r>
          </a:p>
          <a:p>
            <a:pPr marL="0" indent="0">
              <a:buNone/>
            </a:pPr>
            <a:endParaRPr lang="en-US" sz="2200" dirty="0">
              <a:solidFill>
                <a:schemeClr val="bg1"/>
              </a:solidFill>
            </a:endParaRPr>
          </a:p>
          <a:p>
            <a:pPr marL="0" indent="0">
              <a:buNone/>
            </a:pPr>
            <a:endParaRPr lang="en-US" sz="2200" dirty="0">
              <a:solidFill>
                <a:schemeClr val="bg1"/>
              </a:solidFill>
            </a:endParaRPr>
          </a:p>
          <a:p>
            <a:pPr marL="0" indent="0">
              <a:buNone/>
            </a:pPr>
            <a:endParaRPr lang="en-US" sz="2400" b="1" u="sng" dirty="0">
              <a:solidFill>
                <a:schemeClr val="bg1"/>
              </a:solidFill>
            </a:endParaRPr>
          </a:p>
        </p:txBody>
      </p:sp>
    </p:spTree>
    <p:extLst>
      <p:ext uri="{BB962C8B-B14F-4D97-AF65-F5344CB8AC3E}">
        <p14:creationId xmlns:p14="http://schemas.microsoft.com/office/powerpoint/2010/main" val="398309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1000"/>
                                        <p:tgtEl>
                                          <p:spTgt spid="3">
                                            <p:txEl>
                                              <p:pRg st="8" end="8"/>
                                            </p:txEl>
                                          </p:spTgt>
                                        </p:tgtEl>
                                      </p:cBhvr>
                                    </p:animEffect>
                                    <p:anim calcmode="lin" valueType="num">
                                      <p:cBhvr>
                                        <p:cTn id="3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1000"/>
                                        <p:tgtEl>
                                          <p:spTgt spid="3">
                                            <p:txEl>
                                              <p:pRg st="9" end="9"/>
                                            </p:txEl>
                                          </p:spTgt>
                                        </p:tgtEl>
                                      </p:cBhvr>
                                    </p:animEffect>
                                    <p:anim calcmode="lin" valueType="num">
                                      <p:cBhvr>
                                        <p:cTn id="4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1000"/>
                                        <p:tgtEl>
                                          <p:spTgt spid="3">
                                            <p:txEl>
                                              <p:pRg st="11" end="11"/>
                                            </p:txEl>
                                          </p:spTgt>
                                        </p:tgtEl>
                                      </p:cBhvr>
                                    </p:animEffect>
                                    <p:anim calcmode="lin" valueType="num">
                                      <p:cBhvr>
                                        <p:cTn id="4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049" y="1748098"/>
            <a:ext cx="14090098" cy="2654435"/>
          </a:xfrm>
        </p:spPr>
        <p:txBody>
          <a:bodyPr>
            <a:noAutofit/>
          </a:bodyPr>
          <a:lstStyle/>
          <a:p>
            <a:pPr algn="ctr"/>
            <a:r>
              <a:rPr lang="en-US" sz="6000" u="sng" dirty="0">
                <a:solidFill>
                  <a:schemeClr val="bg1"/>
                </a:solidFill>
              </a:rPr>
              <a:t>Question #1</a:t>
            </a:r>
            <a:r>
              <a:rPr lang="en-US" sz="6000" dirty="0">
                <a:solidFill>
                  <a:schemeClr val="bg1"/>
                </a:solidFill>
              </a:rPr>
              <a:t>:</a:t>
            </a:r>
            <a:br>
              <a:rPr lang="en-US" sz="6000" u="sng" dirty="0">
                <a:solidFill>
                  <a:schemeClr val="bg1"/>
                </a:solidFill>
              </a:rPr>
            </a:br>
            <a:r>
              <a:rPr lang="en-US" sz="6000" dirty="0">
                <a:solidFill>
                  <a:schemeClr val="bg1"/>
                </a:solidFill>
              </a:rPr>
              <a:t>“Is this thing worth spending</a:t>
            </a:r>
            <a:br>
              <a:rPr lang="en-US" sz="6000" dirty="0">
                <a:solidFill>
                  <a:schemeClr val="bg1"/>
                </a:solidFill>
              </a:rPr>
            </a:br>
            <a:r>
              <a:rPr lang="en-US" sz="6000" dirty="0">
                <a:solidFill>
                  <a:schemeClr val="bg1"/>
                </a:solidFill>
              </a:rPr>
              <a:t>some time on?”</a:t>
            </a:r>
            <a:endParaRPr lang="en-US" sz="3200" u="sng" dirty="0">
              <a:solidFill>
                <a:schemeClr val="bg1"/>
              </a:solidFill>
            </a:endParaRPr>
          </a:p>
        </p:txBody>
      </p:sp>
    </p:spTree>
    <p:extLst>
      <p:ext uri="{BB962C8B-B14F-4D97-AF65-F5344CB8AC3E}">
        <p14:creationId xmlns:p14="http://schemas.microsoft.com/office/powerpoint/2010/main" val="121105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3279-8B85-4033-89F3-ACDCC6BC42B4}"/>
              </a:ext>
            </a:extLst>
          </p:cNvPr>
          <p:cNvSpPr>
            <a:spLocks noGrp="1"/>
          </p:cNvSpPr>
          <p:nvPr>
            <p:ph type="title"/>
          </p:nvPr>
        </p:nvSpPr>
        <p:spPr>
          <a:xfrm>
            <a:off x="3065299" y="-84841"/>
            <a:ext cx="10515600" cy="1325563"/>
          </a:xfrm>
        </p:spPr>
        <p:txBody>
          <a:bodyPr/>
          <a:lstStyle/>
          <a:p>
            <a:r>
              <a:rPr lang="en-US" b="1" dirty="0">
                <a:solidFill>
                  <a:schemeClr val="bg1"/>
                </a:solidFill>
              </a:rPr>
              <a:t>#1: Best Team in the World</a:t>
            </a:r>
          </a:p>
        </p:txBody>
      </p:sp>
      <p:sp>
        <p:nvSpPr>
          <p:cNvPr id="3" name="Content Placeholder 2">
            <a:extLst>
              <a:ext uri="{FF2B5EF4-FFF2-40B4-BE49-F238E27FC236}">
                <a16:creationId xmlns:a16="http://schemas.microsoft.com/office/drawing/2014/main" id="{89A3BEA3-ED48-4DCE-A345-DFEEBAB12053}"/>
              </a:ext>
            </a:extLst>
          </p:cNvPr>
          <p:cNvSpPr>
            <a:spLocks noGrp="1"/>
          </p:cNvSpPr>
          <p:nvPr>
            <p:ph idx="1"/>
          </p:nvPr>
        </p:nvSpPr>
        <p:spPr>
          <a:xfrm>
            <a:off x="205732" y="1240722"/>
            <a:ext cx="11986268" cy="6002386"/>
          </a:xfrm>
        </p:spPr>
        <p:txBody>
          <a:bodyPr>
            <a:normAutofit/>
          </a:bodyPr>
          <a:lstStyle/>
          <a:p>
            <a:pPr>
              <a:lnSpc>
                <a:spcPct val="110000"/>
              </a:lnSpc>
            </a:pPr>
            <a:r>
              <a:rPr lang="en-US" dirty="0">
                <a:solidFill>
                  <a:schemeClr val="bg1"/>
                </a:solidFill>
              </a:rPr>
              <a:t>Investors expect you to be, or to intend to build, the </a:t>
            </a:r>
            <a:r>
              <a:rPr lang="en-US" dirty="0">
                <a:solidFill>
                  <a:srgbClr val="FF0000"/>
                </a:solidFill>
              </a:rPr>
              <a:t>best team in the world </a:t>
            </a:r>
            <a:r>
              <a:rPr lang="en-US" dirty="0">
                <a:solidFill>
                  <a:schemeClr val="bg1"/>
                </a:solidFill>
              </a:rPr>
              <a:t>to address the problem you are working on. Not best people you know, the best people in the world. Think big.</a:t>
            </a:r>
          </a:p>
          <a:p>
            <a:pPr>
              <a:lnSpc>
                <a:spcPct val="110000"/>
              </a:lnSpc>
            </a:pPr>
            <a:r>
              <a:rPr lang="en-US" dirty="0">
                <a:solidFill>
                  <a:schemeClr val="bg1"/>
                </a:solidFill>
              </a:rPr>
              <a:t>Investors like to back people with a </a:t>
            </a:r>
            <a:r>
              <a:rPr lang="en-US" dirty="0">
                <a:solidFill>
                  <a:srgbClr val="FF0000"/>
                </a:solidFill>
              </a:rPr>
              <a:t>track record of success</a:t>
            </a:r>
          </a:p>
          <a:p>
            <a:pPr>
              <a:lnSpc>
                <a:spcPct val="110000"/>
              </a:lnSpc>
            </a:pPr>
            <a:r>
              <a:rPr lang="en-US" dirty="0">
                <a:solidFill>
                  <a:schemeClr val="bg1"/>
                </a:solidFill>
              </a:rPr>
              <a:t>Investors are looking for </a:t>
            </a:r>
            <a:r>
              <a:rPr lang="en-US" dirty="0">
                <a:solidFill>
                  <a:srgbClr val="FF0000"/>
                </a:solidFill>
              </a:rPr>
              <a:t>“signaling” </a:t>
            </a:r>
            <a:r>
              <a:rPr lang="en-US" dirty="0">
                <a:solidFill>
                  <a:schemeClr val="bg1"/>
                </a:solidFill>
              </a:rPr>
              <a:t>that you are a great team (e.g. top university, top companies, top people know you)</a:t>
            </a:r>
          </a:p>
          <a:p>
            <a:pPr>
              <a:lnSpc>
                <a:spcPct val="110000"/>
              </a:lnSpc>
            </a:pPr>
            <a:r>
              <a:rPr lang="en-US" dirty="0">
                <a:solidFill>
                  <a:schemeClr val="bg1"/>
                </a:solidFill>
              </a:rPr>
              <a:t>Build a world-class </a:t>
            </a:r>
            <a:r>
              <a:rPr lang="en-US" dirty="0">
                <a:solidFill>
                  <a:srgbClr val="FF0000"/>
                </a:solidFill>
              </a:rPr>
              <a:t>Advisory Board </a:t>
            </a:r>
            <a:r>
              <a:rPr lang="en-US" dirty="0">
                <a:solidFill>
                  <a:schemeClr val="bg1"/>
                </a:solidFill>
              </a:rPr>
              <a:t>covering all of your key challenge areas </a:t>
            </a:r>
          </a:p>
          <a:p>
            <a:pPr>
              <a:lnSpc>
                <a:spcPct val="110000"/>
              </a:lnSpc>
            </a:pPr>
            <a:r>
              <a:rPr lang="en-US" dirty="0">
                <a:solidFill>
                  <a:schemeClr val="bg1"/>
                </a:solidFill>
              </a:rPr>
              <a:t>Investors expect a young/first-time CEO to be clearly </a:t>
            </a:r>
            <a:r>
              <a:rPr lang="en-US" dirty="0">
                <a:solidFill>
                  <a:srgbClr val="FF0000"/>
                </a:solidFill>
              </a:rPr>
              <a:t>willing to be replaced </a:t>
            </a:r>
            <a:r>
              <a:rPr lang="en-US" dirty="0">
                <a:solidFill>
                  <a:schemeClr val="bg1"/>
                </a:solidFill>
              </a:rPr>
              <a:t>by a more experienced CEO if that is best for the company</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12617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D05ACBDBF674409F8EAF91C42A29E6" ma:contentTypeVersion="11" ma:contentTypeDescription="Create a new document." ma:contentTypeScope="" ma:versionID="d16718b029724c109260770184b644bf">
  <xsd:schema xmlns:xsd="http://www.w3.org/2001/XMLSchema" xmlns:xs="http://www.w3.org/2001/XMLSchema" xmlns:p="http://schemas.microsoft.com/office/2006/metadata/properties" xmlns:ns3="b929efd8-b44f-4016-bec9-314015cc571a" xmlns:ns4="fff9bd3b-ffe5-44c7-b1ac-050e62bfd4d0" targetNamespace="http://schemas.microsoft.com/office/2006/metadata/properties" ma:root="true" ma:fieldsID="8646e165265f7d92e70425963213c56e" ns3:_="" ns4:_="">
    <xsd:import namespace="b929efd8-b44f-4016-bec9-314015cc571a"/>
    <xsd:import namespace="fff9bd3b-ffe5-44c7-b1ac-050e62bfd4d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29efd8-b44f-4016-bec9-314015cc571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f9bd3b-ffe5-44c7-b1ac-050e62bfd4d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C38F01-4038-49BC-B485-2C3A48810944}">
  <ds:schemaRefs>
    <ds:schemaRef ds:uri="http://schemas.microsoft.com/sharepoint/v3/contenttype/forms"/>
  </ds:schemaRefs>
</ds:datastoreItem>
</file>

<file path=customXml/itemProps2.xml><?xml version="1.0" encoding="utf-8"?>
<ds:datastoreItem xmlns:ds="http://schemas.openxmlformats.org/officeDocument/2006/customXml" ds:itemID="{A1BE5A67-E9FD-4419-A299-F34D3F462B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29efd8-b44f-4016-bec9-314015cc571a"/>
    <ds:schemaRef ds:uri="fff9bd3b-ffe5-44c7-b1ac-050e62bfd4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A77892-EFFB-4532-B9FA-2B4966E6B73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9177</TotalTime>
  <Words>1612</Words>
  <Application>Microsoft Office PowerPoint</Application>
  <PresentationFormat>Widescreen</PresentationFormat>
  <Paragraphs>157</Paragraphs>
  <Slides>28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What VC’s are Looking For: Inside the Primordial Investor Brain</vt:lpstr>
      <vt:lpstr>A great pitch to an investor is a  highly compelling, well-supported  story</vt:lpstr>
      <vt:lpstr>Set Up &amp; Storytelling Your story should start with an anchor that the investor will accept and then build logically step by step and lead to the inevitable answer that your company is the answer to a big opportunity </vt:lpstr>
      <vt:lpstr>The Narrative Must Be  Simple, Logical, and Clear (Feels Obvious/Inevitable)  You must be able to talk through your  deck using 1-2 sentences for each slide to tell your inevitable narrative</vt:lpstr>
      <vt:lpstr>Inside the Primordial VC Brain</vt:lpstr>
      <vt:lpstr>What are VC’s looking for?</vt:lpstr>
      <vt:lpstr>What are VC’s looking for?</vt:lpstr>
      <vt:lpstr>Question #1: “Is this thing worth spending some time on?”</vt:lpstr>
      <vt:lpstr>#1: Best Team in the World</vt:lpstr>
      <vt:lpstr>#2: Big and Timely Opportunity</vt:lpstr>
      <vt:lpstr>#3: Third Party Validation</vt:lpstr>
      <vt:lpstr>Big Win #1: “Wow, this really is a great team going  after a big and timely opportunity.   This is worth spending time on.”</vt:lpstr>
      <vt:lpstr>Next Question: “But do they have a solution that actually solves the problem? And are they the best team with the best solution? </vt:lpstr>
      <vt:lpstr>#4: Technology/Solution Entitlement</vt:lpstr>
      <vt:lpstr>#5: Competition</vt:lpstr>
      <vt:lpstr>Big Win #2: “They definitely have a solution that has a real shot at hitting the required specs for the big target use case &amp; they have the best solution out there.” (Create Value)</vt:lpstr>
      <vt:lpstr>Next Question: “But can they make money?” </vt:lpstr>
      <vt:lpstr>#6: Defensibility</vt:lpstr>
      <vt:lpstr>#7: Business Model</vt:lpstr>
      <vt:lpstr>Big Win #3: “I think they can make a lot of money on a sustained basis.” (Capture Value)</vt:lpstr>
      <vt:lpstr>Next Question: “But can they execute?” </vt:lpstr>
      <vt:lpstr>#8: Execution Plan/Go-to-Market</vt:lpstr>
      <vt:lpstr>#1: Best Team in the World</vt:lpstr>
      <vt:lpstr>Big Win #4: “I think this is an awesome company that is going to win big.”</vt:lpstr>
      <vt:lpstr>Next Question: “But can I make money?”  (25%+ IRR Fund, 10x+ possible for every investment) </vt:lpstr>
      <vt:lpstr>#9: Financial Return  (Can I make 10x in 10 years)</vt:lpstr>
      <vt:lpstr>Basics on Investor Return</vt:lpstr>
      <vt:lpstr>PowerPoint Presentation</vt:lpstr>
    </vt:vector>
  </TitlesOfParts>
  <Company>U.S. Department of Energy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Reinventing Energy @ DOE</dc:title>
  <dc:creator>Danielson, David</dc:creator>
  <cp:lastModifiedBy>David Danielson</cp:lastModifiedBy>
  <cp:revision>229</cp:revision>
  <dcterms:created xsi:type="dcterms:W3CDTF">2015-10-05T18:15:55Z</dcterms:created>
  <dcterms:modified xsi:type="dcterms:W3CDTF">2021-02-03T03:43:34Z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0x010100BFD05ACBDBF674409F8EAF91C42A29E6</vt:lpwstr>
  </property>
</Properties>
</file>