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rawings/drawing2.xml" ContentType="application/vnd.openxmlformats-officedocument.drawingml.chartshape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charts/chart9.xml" ContentType="application/vnd.openxmlformats-officedocument.drawingml.chart+xml"/>
  <Override PartName="/ppt/diagrams/layout3.xml" ContentType="application/vnd.openxmlformats-officedocument.drawingml.diagramLayout+xml"/>
  <Override PartName="/ppt/charts/chart7.xml" ContentType="application/vnd.openxmlformats-officedocument.drawingml.chart+xml"/>
  <Override PartName="/ppt/diagrams/data4.xml" ContentType="application/vnd.openxmlformats-officedocument.drawingml.diagramData+xml"/>
  <Override PartName="/ppt/notesSlides/notesSlide9.xml" ContentType="application/vnd.openxmlformats-officedocument.presentationml.notesSlide+xml"/>
  <Default Extension="xlsx" ContentType="application/vnd.openxmlformats-officedocument.spreadsheetml.sheet"/>
  <Override PartName="/ppt/diagrams/layout1.xml" ContentType="application/vnd.openxmlformats-officedocument.drawingml.diagramLayout+xml"/>
  <Override PartName="/ppt/charts/chart3.xml" ContentType="application/vnd.openxmlformats-officedocument.drawingml.chart+xml"/>
  <Override PartName="/ppt/diagrams/data2.xml" ContentType="application/vnd.openxmlformats-officedocument.drawingml.diagramData+xml"/>
  <Override PartName="/ppt/charts/chart5.xml" ContentType="application/vnd.openxmlformats-officedocument.drawingml.char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rawings/drawing1.xml" ContentType="application/vnd.openxmlformats-officedocument.drawingml.chartshapes+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charts/chart8.xml" ContentType="application/vnd.openxmlformats-officedocument.drawingml.chart+xml"/>
  <Override PartName="/ppt/slideLayouts/slideLayout10.xml" ContentType="application/vnd.openxmlformats-officedocument.presentationml.slideLayout+xml"/>
  <Override PartName="/ppt/diagrams/layout2.xml" ContentType="application/vnd.openxmlformats-officedocument.drawingml.diagramLayout+xml"/>
  <Override PartName="/ppt/charts/chart6.xml" ContentType="application/vnd.openxmlformats-officedocument.drawingml.chart+xml"/>
  <Override PartName="/ppt/notesSlides/notesSlide8.xml" ContentType="application/vnd.openxmlformats-officedocument.presentationml.notesSlide+xml"/>
  <Override PartName="/ppt/diagrams/data5.xml" ContentType="application/vnd.openxmlformats-officedocument.drawingml.diagramData+xml"/>
  <Override PartName="/ppt/notesSlides/notesSlide11.xml" ContentType="application/vnd.openxmlformats-officedocument.presentationml.notesSlide+xml"/>
  <Override PartName="/ppt/charts/chart4.xml" ContentType="application/vnd.openxmlformats-officedocument.drawingml.chart+xml"/>
  <Override PartName="/ppt/diagrams/data3.xml" ContentType="application/vnd.openxmlformats-officedocument.drawingml.diagramData+xml"/>
  <Override PartName="/ppt/notesSlides/notesSlide6.xml" ContentType="application/vnd.openxmlformats-officedocument.presentationml.notesSlide+xml"/>
  <Override PartName="/ppt/diagrams/colors5.xml" ContentType="application/vnd.openxmlformats-officedocument.drawingml.diagramColors+xml"/>
  <Override PartName="/ppt/slides/slide8.xml" ContentType="application/vnd.openxmlformats-officedocument.presentationml.slide+xml"/>
  <Override PartName="/ppt/diagrams/data1.xml" ContentType="application/vnd.openxmlformats-officedocument.drawingml.diagramData+xml"/>
  <Override PartName="/ppt/charts/chart2.xml" ContentType="application/vnd.openxmlformats-officedocument.drawingml.chart+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9" r:id="rId4"/>
    <p:sldId id="278" r:id="rId5"/>
    <p:sldId id="273" r:id="rId6"/>
    <p:sldId id="276" r:id="rId7"/>
    <p:sldId id="270" r:id="rId8"/>
    <p:sldId id="277" r:id="rId9"/>
    <p:sldId id="269" r:id="rId10"/>
    <p:sldId id="283" r:id="rId11"/>
    <p:sldId id="275" r:id="rId12"/>
    <p:sldId id="287" r:id="rId13"/>
    <p:sldId id="288" r:id="rId14"/>
    <p:sldId id="265" r:id="rId15"/>
    <p:sldId id="281" r:id="rId16"/>
    <p:sldId id="282" r:id="rId17"/>
    <p:sldId id="261" r:id="rId18"/>
    <p:sldId id="274" r:id="rId19"/>
    <p:sldId id="279" r:id="rId20"/>
    <p:sldId id="284" r:id="rId21"/>
    <p:sldId id="285" r:id="rId22"/>
    <p:sldId id="286" r:id="rId23"/>
    <p:sldId id="267" r:id="rId24"/>
    <p:sldId id="280" r:id="rId25"/>
    <p:sldId id="289" r:id="rId26"/>
    <p:sldId id="272" r:id="rId27"/>
    <p:sldId id="26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920" autoAdjust="0"/>
  </p:normalViewPr>
  <p:slideViewPr>
    <p:cSldViewPr snapToGrid="0" snapToObjects="1">
      <p:cViewPr>
        <p:scale>
          <a:sx n="76" d="100"/>
          <a:sy n="76" d="100"/>
        </p:scale>
        <p:origin x="-366" y="53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oleObject" Target="Workbook3"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Macintosh%20HD:Users:cyoder815:Downloads:Carlos%20Saborio%20-%20Economic%20Analysis.xlsx"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Macintosh%20HD:Users:cyoder815:Downloads:Carlos%20Saborio%20-%20Economic%20Analysi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Workbook3"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Workbook3"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Macintosh%20HD:Users:cyoder815:Downloads:Copy%20of%20Sensitivity%20Analysis_12.02.12MAA%20(1).xls"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Macintosh%20HD:Users:cyoder815:Downloads:Copy%20of%20Sensitivity%20Analysis_12.02.12MAA%20(1).xls"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10"/>
  <c:chart>
    <c:title>
      <c:tx>
        <c:rich>
          <a:bodyPr/>
          <a:lstStyle/>
          <a:p>
            <a:pPr>
              <a:defRPr/>
            </a:pPr>
            <a:r>
              <a:rPr lang="en-US"/>
              <a:t>Typical Energy Consumption of US Households</a:t>
            </a:r>
          </a:p>
        </c:rich>
      </c:tx>
      <c:layout/>
    </c:title>
    <c:plotArea>
      <c:layout>
        <c:manualLayout>
          <c:layoutTarget val="inner"/>
          <c:xMode val="edge"/>
          <c:yMode val="edge"/>
          <c:x val="7.5343759085282694E-2"/>
          <c:y val="0.17613508338412104"/>
          <c:w val="0.50974815080404601"/>
          <c:h val="0.81221908446883495"/>
        </c:manualLayout>
      </c:layout>
      <c:pieChart>
        <c:varyColors val="1"/>
        <c:ser>
          <c:idx val="0"/>
          <c:order val="0"/>
          <c:tx>
            <c:strRef>
              <c:f>Sheet1!$B$1</c:f>
              <c:strCache>
                <c:ptCount val="1"/>
                <c:pt idx="0">
                  <c:v>Cost</c:v>
                </c:pt>
              </c:strCache>
            </c:strRef>
          </c:tx>
          <c:dLbls>
            <c:showVal val="1"/>
            <c:showLeaderLines val="1"/>
          </c:dLbls>
          <c:cat>
            <c:strRef>
              <c:f>Sheet1!$A$2:$A$7</c:f>
              <c:strCache>
                <c:ptCount val="6"/>
                <c:pt idx="0">
                  <c:v>Heating and Cooling</c:v>
                </c:pt>
                <c:pt idx="1">
                  <c:v>Water Heating</c:v>
                </c:pt>
                <c:pt idx="2">
                  <c:v>Appliances</c:v>
                </c:pt>
                <c:pt idx="3">
                  <c:v>Lighting</c:v>
                </c:pt>
                <c:pt idx="4">
                  <c:v>Electronics</c:v>
                </c:pt>
                <c:pt idx="5">
                  <c:v>Other</c:v>
                </c:pt>
              </c:strCache>
            </c:strRef>
          </c:cat>
          <c:val>
            <c:numRef>
              <c:f>Sheet1!$B$2:$B$7</c:f>
              <c:numCache>
                <c:formatCode>_("$"* #,##0_);_("$"* \(#,##0\);_("$"* "-"??_);_(@_)</c:formatCode>
                <c:ptCount val="6"/>
                <c:pt idx="0">
                  <c:v>1056</c:v>
                </c:pt>
                <c:pt idx="1">
                  <c:v>317</c:v>
                </c:pt>
                <c:pt idx="2">
                  <c:v>287</c:v>
                </c:pt>
                <c:pt idx="3">
                  <c:v>269</c:v>
                </c:pt>
                <c:pt idx="4">
                  <c:v>85</c:v>
                </c:pt>
                <c:pt idx="5">
                  <c:v>257</c:v>
                </c:pt>
              </c:numCache>
            </c:numRef>
          </c:val>
        </c:ser>
        <c:dLbls>
          <c:showVal val="1"/>
        </c:dLbls>
        <c:firstSliceAng val="0"/>
      </c:pieChart>
    </c:plotArea>
    <c:legend>
      <c:legendPos val="r"/>
      <c:layout/>
    </c:legend>
    <c:plotVisOnly val="1"/>
    <c:dispBlanksAs val="zero"/>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style val="11"/>
  <c:chart>
    <c:autoTitleDeleted val="1"/>
    <c:plotArea>
      <c:layout>
        <c:manualLayout>
          <c:layoutTarget val="inner"/>
          <c:xMode val="edge"/>
          <c:yMode val="edge"/>
          <c:x val="4.6396544181977209E-2"/>
          <c:y val="6.0969375439376208E-2"/>
          <c:w val="0.50802043841741995"/>
          <c:h val="0.956420336718669"/>
        </c:manualLayout>
      </c:layout>
      <c:pieChart>
        <c:varyColors val="1"/>
        <c:ser>
          <c:idx val="0"/>
          <c:order val="0"/>
          <c:tx>
            <c:strRef>
              <c:f>Sheet1!$B$1</c:f>
              <c:strCache>
                <c:ptCount val="1"/>
                <c:pt idx="0">
                  <c:v>Customer Preference</c:v>
                </c:pt>
              </c:strCache>
            </c:strRef>
          </c:tx>
          <c:dLbls>
            <c:showPercent val="1"/>
            <c:showLeaderLines val="1"/>
          </c:dLbls>
          <c:cat>
            <c:strRef>
              <c:f>Sheet1!$A$2:$A$8</c:f>
              <c:strCache>
                <c:ptCount val="7"/>
                <c:pt idx="0">
                  <c:v>Cost</c:v>
                </c:pt>
                <c:pt idx="1">
                  <c:v>Savings</c:v>
                </c:pt>
                <c:pt idx="2">
                  <c:v>Interface</c:v>
                </c:pt>
                <c:pt idx="3">
                  <c:v>Ease of Use</c:v>
                </c:pt>
                <c:pt idx="4">
                  <c:v>Connectivity</c:v>
                </c:pt>
                <c:pt idx="5">
                  <c:v>Reliability</c:v>
                </c:pt>
                <c:pt idx="6">
                  <c:v>Features</c:v>
                </c:pt>
              </c:strCache>
            </c:strRef>
          </c:cat>
          <c:val>
            <c:numRef>
              <c:f>Sheet1!$B$2:$B$8</c:f>
              <c:numCache>
                <c:formatCode>General</c:formatCode>
                <c:ptCount val="7"/>
                <c:pt idx="0">
                  <c:v>26</c:v>
                </c:pt>
                <c:pt idx="1">
                  <c:v>23</c:v>
                </c:pt>
                <c:pt idx="2">
                  <c:v>6</c:v>
                </c:pt>
                <c:pt idx="3">
                  <c:v>17</c:v>
                </c:pt>
                <c:pt idx="4">
                  <c:v>7.5</c:v>
                </c:pt>
                <c:pt idx="5">
                  <c:v>15</c:v>
                </c:pt>
                <c:pt idx="6">
                  <c:v>19</c:v>
                </c:pt>
              </c:numCache>
            </c:numRef>
          </c:val>
        </c:ser>
        <c:dLbls>
          <c:showPercent val="1"/>
        </c:dLbls>
        <c:firstSliceAng val="0"/>
      </c:pieChart>
    </c:plotArea>
    <c:legend>
      <c:legendPos val="r"/>
      <c:layout>
        <c:manualLayout>
          <c:xMode val="edge"/>
          <c:yMode val="edge"/>
          <c:x val="0.60386191309419623"/>
          <c:y val="0.31246438421422412"/>
          <c:w val="0.19243438320210002"/>
          <c:h val="0.55984895930811718"/>
        </c:manualLayout>
      </c:layout>
    </c:legend>
    <c:plotVisOnly val="1"/>
    <c:dispBlanksAs val="zero"/>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style val="18"/>
  <c:chart>
    <c:title>
      <c:tx>
        <c:rich>
          <a:bodyPr/>
          <a:lstStyle/>
          <a:p>
            <a:pPr>
              <a:defRPr/>
            </a:pPr>
            <a:r>
              <a:rPr lang="en-US"/>
              <a:t>Nest Competitors</a:t>
            </a:r>
          </a:p>
        </c:rich>
      </c:tx>
      <c:layout/>
    </c:title>
    <c:plotArea>
      <c:layout/>
      <c:lineChart>
        <c:grouping val="standard"/>
        <c:ser>
          <c:idx val="0"/>
          <c:order val="0"/>
          <c:marker>
            <c:spPr>
              <a:solidFill>
                <a:schemeClr val="accent3"/>
              </a:solidFill>
              <a:ln>
                <a:solidFill>
                  <a:schemeClr val="accent3"/>
                </a:solidFill>
              </a:ln>
            </c:spPr>
          </c:marker>
          <c:cat>
            <c:strRef>
              <c:f>Sheet2!$A$2:$A$6</c:f>
              <c:strCache>
                <c:ptCount val="5"/>
                <c:pt idx="0">
                  <c:v>Honeywell Heat Only Thermostat</c:v>
                </c:pt>
                <c:pt idx="1">
                  <c:v>Honeywell Programmable Thermostat</c:v>
                </c:pt>
                <c:pt idx="2">
                  <c:v>Nest</c:v>
                </c:pt>
                <c:pt idx="3">
                  <c:v>Ecobee Smart Thermostat</c:v>
                </c:pt>
                <c:pt idx="4">
                  <c:v>Honeywell Prestige </c:v>
                </c:pt>
              </c:strCache>
            </c:strRef>
          </c:cat>
          <c:val>
            <c:numRef>
              <c:f>Sheet2!$B$2:$B$6</c:f>
              <c:numCache>
                <c:formatCode>_("$"* #,##0_);_("$"* \(#,##0\);_("$"* "-"??_);_(@_)</c:formatCode>
                <c:ptCount val="5"/>
                <c:pt idx="0">
                  <c:v>30</c:v>
                </c:pt>
                <c:pt idx="1">
                  <c:v>75</c:v>
                </c:pt>
                <c:pt idx="2">
                  <c:v>250</c:v>
                </c:pt>
                <c:pt idx="3">
                  <c:v>290</c:v>
                </c:pt>
                <c:pt idx="4">
                  <c:v>330</c:v>
                </c:pt>
              </c:numCache>
            </c:numRef>
          </c:val>
        </c:ser>
        <c:dLbls/>
        <c:hiLowLines/>
        <c:marker val="1"/>
        <c:axId val="76974720"/>
        <c:axId val="77067008"/>
      </c:lineChart>
      <c:catAx>
        <c:axId val="76974720"/>
        <c:scaling>
          <c:orientation val="minMax"/>
        </c:scaling>
        <c:axPos val="b"/>
        <c:title>
          <c:tx>
            <c:rich>
              <a:bodyPr/>
              <a:lstStyle/>
              <a:p>
                <a:pPr>
                  <a:defRPr/>
                </a:pPr>
                <a:r>
                  <a:rPr lang="en-US"/>
                  <a:t>Thermostats</a:t>
                </a:r>
              </a:p>
            </c:rich>
          </c:tx>
          <c:layout/>
        </c:title>
        <c:majorTickMark val="none"/>
        <c:tickLblPos val="nextTo"/>
        <c:crossAx val="77067008"/>
        <c:crosses val="autoZero"/>
        <c:auto val="1"/>
        <c:lblAlgn val="ctr"/>
        <c:lblOffset val="100"/>
      </c:catAx>
      <c:valAx>
        <c:axId val="77067008"/>
        <c:scaling>
          <c:orientation val="minMax"/>
        </c:scaling>
        <c:axPos val="l"/>
        <c:majorGridlines/>
        <c:title>
          <c:tx>
            <c:rich>
              <a:bodyPr/>
              <a:lstStyle/>
              <a:p>
                <a:pPr>
                  <a:defRPr/>
                </a:pPr>
                <a:r>
                  <a:rPr lang="en-US"/>
                  <a:t>Cost</a:t>
                </a:r>
              </a:p>
            </c:rich>
          </c:tx>
          <c:layout/>
        </c:title>
        <c:numFmt formatCode="_(&quot;$&quot;* #,##0_);_(&quot;$&quot;* \(#,##0\);_(&quot;$&quot;* &quot;-&quot;??_);_(@_)" sourceLinked="1"/>
        <c:tickLblPos val="nextTo"/>
        <c:crossAx val="76974720"/>
        <c:crosses val="autoZero"/>
        <c:crossBetween val="between"/>
      </c:valAx>
    </c:plotArea>
    <c:plotVisOnly val="1"/>
    <c:dispBlanksAs val="gap"/>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Nest Average GHG Emissions Savings by Region (U.S.)</a:t>
            </a:r>
          </a:p>
        </c:rich>
      </c:tx>
      <c:layout>
        <c:manualLayout>
          <c:xMode val="edge"/>
          <c:yMode val="edge"/>
          <c:x val="0.24751399825021903"/>
          <c:y val="1.3888888888888904E-2"/>
        </c:manualLayout>
      </c:layout>
      <c:overlay val="1"/>
    </c:title>
    <c:plotArea>
      <c:layout>
        <c:manualLayout>
          <c:layoutTarget val="inner"/>
          <c:xMode val="edge"/>
          <c:yMode val="edge"/>
          <c:x val="0.16568307086614201"/>
          <c:y val="0.11158573928259001"/>
          <c:w val="0.49655358705161906"/>
          <c:h val="0.67426290463691996"/>
        </c:manualLayout>
      </c:layout>
      <c:barChart>
        <c:barDir val="col"/>
        <c:grouping val="clustered"/>
        <c:ser>
          <c:idx val="0"/>
          <c:order val="0"/>
          <c:tx>
            <c:v>Heating (Natural Gas)</c:v>
          </c:tx>
          <c:cat>
            <c:strRef>
              <c:f>('GHG Savings'!$A$4,'GHG Savings'!$A$7,'GHG Savings'!$A$10,'GHG Savings'!$A$14)</c:f>
              <c:strCache>
                <c:ptCount val="4"/>
                <c:pt idx="0">
                  <c:v>Northeast</c:v>
                </c:pt>
                <c:pt idx="1">
                  <c:v>Midwest</c:v>
                </c:pt>
                <c:pt idx="2">
                  <c:v>South</c:v>
                </c:pt>
                <c:pt idx="3">
                  <c:v>West</c:v>
                </c:pt>
              </c:strCache>
            </c:strRef>
          </c:cat>
          <c:val>
            <c:numRef>
              <c:f>('GHG Savings'!$D$4,'GHG Savings'!$D$7,'GHG Savings'!$D$10,'GHG Savings'!$D$14)</c:f>
              <c:numCache>
                <c:formatCode>0.0</c:formatCode>
                <c:ptCount val="4"/>
                <c:pt idx="0">
                  <c:v>0.80506529999999998</c:v>
                </c:pt>
                <c:pt idx="1">
                  <c:v>0.75700170000000011</c:v>
                </c:pt>
                <c:pt idx="2">
                  <c:v>0.42055650000000006</c:v>
                </c:pt>
                <c:pt idx="3">
                  <c:v>0.36047700000000016</c:v>
                </c:pt>
              </c:numCache>
            </c:numRef>
          </c:val>
        </c:ser>
        <c:ser>
          <c:idx val="1"/>
          <c:order val="1"/>
          <c:tx>
            <c:v>Cooling (Electricity)</c:v>
          </c:tx>
          <c:cat>
            <c:strRef>
              <c:f>('GHG Savings'!$A$4,'GHG Savings'!$A$7,'GHG Savings'!$A$10,'GHG Savings'!$A$14)</c:f>
              <c:strCache>
                <c:ptCount val="4"/>
                <c:pt idx="0">
                  <c:v>Northeast</c:v>
                </c:pt>
                <c:pt idx="1">
                  <c:v>Midwest</c:v>
                </c:pt>
                <c:pt idx="2">
                  <c:v>South</c:v>
                </c:pt>
                <c:pt idx="3">
                  <c:v>West</c:v>
                </c:pt>
              </c:strCache>
            </c:strRef>
          </c:cat>
          <c:val>
            <c:numRef>
              <c:f>('GHG Savings'!$I$4,'GHG Savings'!$I$7,'GHG Savings'!$I$10,'GHG Savings'!$I$14)</c:f>
              <c:numCache>
                <c:formatCode>0.0</c:formatCode>
                <c:ptCount val="4"/>
                <c:pt idx="0">
                  <c:v>0.27416400000000002</c:v>
                </c:pt>
                <c:pt idx="1">
                  <c:v>0.28208400000000006</c:v>
                </c:pt>
                <c:pt idx="2">
                  <c:v>0.61921199999999998</c:v>
                </c:pt>
                <c:pt idx="3">
                  <c:v>0.35745600000000005</c:v>
                </c:pt>
              </c:numCache>
            </c:numRef>
          </c:val>
        </c:ser>
        <c:dLbls>
          <c:showVal val="1"/>
        </c:dLbls>
        <c:axId val="78082432"/>
        <c:axId val="78084352"/>
      </c:barChart>
      <c:catAx>
        <c:axId val="78082432"/>
        <c:scaling>
          <c:orientation val="minMax"/>
        </c:scaling>
        <c:axPos val="b"/>
        <c:title>
          <c:tx>
            <c:rich>
              <a:bodyPr/>
              <a:lstStyle/>
              <a:p>
                <a:pPr>
                  <a:defRPr/>
                </a:pPr>
                <a:r>
                  <a:rPr lang="en-US"/>
                  <a:t>Geographic Region</a:t>
                </a:r>
              </a:p>
            </c:rich>
          </c:tx>
          <c:layout/>
        </c:title>
        <c:tickLblPos val="nextTo"/>
        <c:crossAx val="78084352"/>
        <c:crosses val="autoZero"/>
        <c:auto val="1"/>
        <c:lblAlgn val="ctr"/>
        <c:lblOffset val="100"/>
      </c:catAx>
      <c:valAx>
        <c:axId val="78084352"/>
        <c:scaling>
          <c:orientation val="minMax"/>
        </c:scaling>
        <c:axPos val="l"/>
        <c:title>
          <c:tx>
            <c:rich>
              <a:bodyPr rot="-5400000" vert="horz"/>
              <a:lstStyle/>
              <a:p>
                <a:pPr>
                  <a:defRPr/>
                </a:pPr>
                <a:r>
                  <a:rPr lang="en-US"/>
                  <a:t>Tons of GHGs</a:t>
                </a:r>
              </a:p>
            </c:rich>
          </c:tx>
          <c:layout/>
        </c:title>
        <c:numFmt formatCode="0.0" sourceLinked="1"/>
        <c:tickLblPos val="nextTo"/>
        <c:crossAx val="78082432"/>
        <c:crosses val="autoZero"/>
        <c:crossBetween val="between"/>
      </c:valAx>
    </c:plotArea>
    <c:legend>
      <c:legendPos val="r"/>
      <c:layout/>
    </c:legend>
    <c:plotVisOnly val="1"/>
    <c:dispBlanksAs val="gap"/>
  </c:chart>
  <c:txPr>
    <a:bodyPr/>
    <a:lstStyle/>
    <a:p>
      <a:pPr>
        <a:defRPr sz="1800"/>
      </a:pPr>
      <a:endParaRPr lang="en-US"/>
    </a:p>
  </c:txPr>
  <c:externalData r:id="rId1"/>
  <c:userShapes r:id="rId2"/>
</c:chartSpace>
</file>

<file path=ppt/charts/chart5.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Nest Average Energy Bill Savings by Region (U.S.)</a:t>
            </a:r>
          </a:p>
        </c:rich>
      </c:tx>
      <c:layout/>
    </c:title>
    <c:plotArea>
      <c:layout/>
      <c:barChart>
        <c:barDir val="col"/>
        <c:grouping val="clustered"/>
        <c:ser>
          <c:idx val="0"/>
          <c:order val="0"/>
          <c:dLbls>
            <c:showVal val="1"/>
          </c:dLbls>
          <c:cat>
            <c:strRef>
              <c:f>('Energy Savings'!$A$4,'Energy Savings'!$A$7,'Energy Savings'!$A$10,'Energy Savings'!$A$14)</c:f>
              <c:strCache>
                <c:ptCount val="4"/>
                <c:pt idx="0">
                  <c:v>Northeast</c:v>
                </c:pt>
                <c:pt idx="1">
                  <c:v>Midwest</c:v>
                </c:pt>
                <c:pt idx="2">
                  <c:v>South</c:v>
                </c:pt>
                <c:pt idx="3">
                  <c:v>West</c:v>
                </c:pt>
              </c:strCache>
            </c:strRef>
          </c:cat>
          <c:val>
            <c:numRef>
              <c:f>('Energy Savings'!$E$4,'Energy Savings'!$E$7,'Energy Savings'!$E$10,'Energy Savings'!$E$14)</c:f>
              <c:numCache>
                <c:formatCode>_("$"* #,##0_);_("$"* \(#,##0\);_("$"* "-"?_);_(@_)</c:formatCode>
                <c:ptCount val="4"/>
                <c:pt idx="0">
                  <c:v>213</c:v>
                </c:pt>
                <c:pt idx="1">
                  <c:v>168.6</c:v>
                </c:pt>
                <c:pt idx="2">
                  <c:v>172.4</c:v>
                </c:pt>
                <c:pt idx="3">
                  <c:v>118</c:v>
                </c:pt>
              </c:numCache>
            </c:numRef>
          </c:val>
        </c:ser>
        <c:dLbls/>
        <c:axId val="78275328"/>
        <c:axId val="78277248"/>
      </c:barChart>
      <c:catAx>
        <c:axId val="78275328"/>
        <c:scaling>
          <c:orientation val="minMax"/>
        </c:scaling>
        <c:axPos val="b"/>
        <c:title>
          <c:tx>
            <c:rich>
              <a:bodyPr/>
              <a:lstStyle/>
              <a:p>
                <a:pPr>
                  <a:defRPr/>
                </a:pPr>
                <a:r>
                  <a:rPr lang="en-US"/>
                  <a:t>Geographic Region</a:t>
                </a:r>
              </a:p>
            </c:rich>
          </c:tx>
          <c:layout/>
        </c:title>
        <c:majorTickMark val="none"/>
        <c:tickLblPos val="nextTo"/>
        <c:crossAx val="78277248"/>
        <c:crosses val="autoZero"/>
        <c:auto val="1"/>
        <c:lblAlgn val="ctr"/>
        <c:lblOffset val="100"/>
      </c:catAx>
      <c:valAx>
        <c:axId val="78277248"/>
        <c:scaling>
          <c:orientation val="minMax"/>
        </c:scaling>
        <c:axPos val="l"/>
        <c:title>
          <c:tx>
            <c:rich>
              <a:bodyPr rot="-5400000" vert="horz"/>
              <a:lstStyle/>
              <a:p>
                <a:pPr>
                  <a:defRPr/>
                </a:pPr>
                <a:r>
                  <a:rPr lang="en-US"/>
                  <a:t>Dollars</a:t>
                </a:r>
              </a:p>
            </c:rich>
          </c:tx>
          <c:layout/>
        </c:title>
        <c:numFmt formatCode="_(&quot;$&quot;* #,##0_);_(&quot;$&quot;* \(#,##0\);_(&quot;$&quot;* &quot;-&quot;?_);_(@_)" sourceLinked="1"/>
        <c:majorTickMark val="none"/>
        <c:tickLblPos val="nextTo"/>
        <c:crossAx val="78275328"/>
        <c:crosses val="autoZero"/>
        <c:crossBetween val="between"/>
      </c:valAx>
    </c:plotArea>
    <c:plotVisOnly val="1"/>
    <c:dispBlanksAs val="gap"/>
  </c:chart>
  <c:txPr>
    <a:bodyPr/>
    <a:lstStyle/>
    <a:p>
      <a:pPr>
        <a:defRPr sz="1800"/>
      </a:pPr>
      <a:endParaRPr lang="en-US"/>
    </a:p>
  </c:txPr>
  <c:externalData r:id="rId1"/>
  <c:userShapes r:id="rId2"/>
</c:chartSpace>
</file>

<file path=ppt/charts/chart6.xml><?xml version="1.0" encoding="utf-8"?>
<c:chartSpace xmlns:c="http://schemas.openxmlformats.org/drawingml/2006/chart" xmlns:a="http://schemas.openxmlformats.org/drawingml/2006/main" xmlns:r="http://schemas.openxmlformats.org/officeDocument/2006/relationships">
  <c:lang val="en-US"/>
  <c:style val="18"/>
  <c:chart>
    <c:title>
      <c:tx>
        <c:rich>
          <a:bodyPr/>
          <a:lstStyle/>
          <a:p>
            <a:pPr>
              <a:defRPr/>
            </a:pPr>
            <a:r>
              <a:rPr lang="en-US"/>
              <a:t>Smart</a:t>
            </a:r>
            <a:r>
              <a:rPr lang="en-US" baseline="0"/>
              <a:t> Thermostat Market</a:t>
            </a:r>
            <a:endParaRPr lang="en-US"/>
          </a:p>
        </c:rich>
      </c:tx>
      <c:layout/>
    </c:title>
    <c:plotArea>
      <c:layout/>
      <c:lineChart>
        <c:grouping val="standard"/>
        <c:ser>
          <c:idx val="0"/>
          <c:order val="0"/>
          <c:tx>
            <c:v>Nest</c:v>
          </c:tx>
          <c:marker>
            <c:symbol val="none"/>
          </c:marker>
          <c:cat>
            <c:numRef>
              <c:f>Sheet1!$A$1:$A$12</c:f>
              <c:numCache>
                <c:formatCode>General</c:formatCode>
                <c:ptCount val="12"/>
                <c:pt idx="0">
                  <c:v>2001</c:v>
                </c:pt>
                <c:pt idx="1">
                  <c:v>2002</c:v>
                </c:pt>
                <c:pt idx="2">
                  <c:v>2003</c:v>
                </c:pt>
                <c:pt idx="3">
                  <c:v>2004</c:v>
                </c:pt>
                <c:pt idx="4">
                  <c:v>2005</c:v>
                </c:pt>
                <c:pt idx="5">
                  <c:v>2006</c:v>
                </c:pt>
                <c:pt idx="6">
                  <c:v>2007</c:v>
                </c:pt>
                <c:pt idx="7">
                  <c:v>2008</c:v>
                </c:pt>
                <c:pt idx="8">
                  <c:v>2009</c:v>
                </c:pt>
                <c:pt idx="9">
                  <c:v>2010</c:v>
                </c:pt>
                <c:pt idx="10">
                  <c:v>2011</c:v>
                </c:pt>
                <c:pt idx="11">
                  <c:v>2012</c:v>
                </c:pt>
              </c:numCache>
            </c:numRef>
          </c:cat>
          <c:val>
            <c:numRef>
              <c:f>Sheet1!$C$1:$C$13</c:f>
              <c:numCache>
                <c:formatCode>_(* #,##0.00_);_(* \(#,##0.00\);_(* "-"??_);_(@_)</c:formatCode>
                <c:ptCount val="13"/>
                <c:pt idx="0">
                  <c:v>0</c:v>
                </c:pt>
                <c:pt idx="1">
                  <c:v>0</c:v>
                </c:pt>
                <c:pt idx="2">
                  <c:v>0</c:v>
                </c:pt>
                <c:pt idx="3">
                  <c:v>0</c:v>
                </c:pt>
                <c:pt idx="4">
                  <c:v>0</c:v>
                </c:pt>
                <c:pt idx="5">
                  <c:v>0</c:v>
                </c:pt>
                <c:pt idx="6">
                  <c:v>0</c:v>
                </c:pt>
                <c:pt idx="7">
                  <c:v>0</c:v>
                </c:pt>
                <c:pt idx="8">
                  <c:v>0</c:v>
                </c:pt>
                <c:pt idx="9">
                  <c:v>0</c:v>
                </c:pt>
                <c:pt idx="10">
                  <c:v>0</c:v>
                </c:pt>
                <c:pt idx="11" formatCode="_(* #,##0_);_(* \(#,##0\);_(* &quot;-&quot;??_);_(@_)">
                  <c:v>10000</c:v>
                </c:pt>
                <c:pt idx="12" formatCode="#,##0">
                  <c:v>500000</c:v>
                </c:pt>
              </c:numCache>
            </c:numRef>
          </c:val>
        </c:ser>
        <c:ser>
          <c:idx val="1"/>
          <c:order val="1"/>
          <c:tx>
            <c:v>Industry</c:v>
          </c:tx>
          <c:marker>
            <c:symbol val="none"/>
          </c:marker>
          <c:cat>
            <c:numRef>
              <c:f>Sheet1!$A$1:$A$12</c:f>
              <c:numCache>
                <c:formatCode>General</c:formatCode>
                <c:ptCount val="12"/>
                <c:pt idx="0">
                  <c:v>2001</c:v>
                </c:pt>
                <c:pt idx="1">
                  <c:v>2002</c:v>
                </c:pt>
                <c:pt idx="2">
                  <c:v>2003</c:v>
                </c:pt>
                <c:pt idx="3">
                  <c:v>2004</c:v>
                </c:pt>
                <c:pt idx="4">
                  <c:v>2005</c:v>
                </c:pt>
                <c:pt idx="5">
                  <c:v>2006</c:v>
                </c:pt>
                <c:pt idx="6">
                  <c:v>2007</c:v>
                </c:pt>
                <c:pt idx="7">
                  <c:v>2008</c:v>
                </c:pt>
                <c:pt idx="8">
                  <c:v>2009</c:v>
                </c:pt>
                <c:pt idx="9">
                  <c:v>2010</c:v>
                </c:pt>
                <c:pt idx="10">
                  <c:v>2011</c:v>
                </c:pt>
                <c:pt idx="11">
                  <c:v>2012</c:v>
                </c:pt>
              </c:numCache>
            </c:numRef>
          </c:cat>
          <c:val>
            <c:numRef>
              <c:f>Sheet1!$B$1:$B$12</c:f>
              <c:numCache>
                <c:formatCode>_(* #,##0_);_(* \(#,##0\);_(* "-"??_);_(@_)</c:formatCode>
                <c:ptCount val="12"/>
                <c:pt idx="0">
                  <c:v>12207.031250000002</c:v>
                </c:pt>
                <c:pt idx="1">
                  <c:v>24414.0625</c:v>
                </c:pt>
                <c:pt idx="2">
                  <c:v>48828.124999999993</c:v>
                </c:pt>
                <c:pt idx="3">
                  <c:v>97656.25</c:v>
                </c:pt>
                <c:pt idx="4">
                  <c:v>195312.5</c:v>
                </c:pt>
                <c:pt idx="5">
                  <c:v>390625</c:v>
                </c:pt>
                <c:pt idx="6">
                  <c:v>781250</c:v>
                </c:pt>
                <c:pt idx="7">
                  <c:v>1562500</c:v>
                </c:pt>
                <c:pt idx="8">
                  <c:v>3125000</c:v>
                </c:pt>
                <c:pt idx="9">
                  <c:v>6250000</c:v>
                </c:pt>
                <c:pt idx="10">
                  <c:v>12500000</c:v>
                </c:pt>
                <c:pt idx="11">
                  <c:v>25000000</c:v>
                </c:pt>
              </c:numCache>
            </c:numRef>
          </c:val>
        </c:ser>
        <c:dLbls/>
        <c:marker val="1"/>
        <c:axId val="78317056"/>
        <c:axId val="78318976"/>
      </c:lineChart>
      <c:catAx>
        <c:axId val="78317056"/>
        <c:scaling>
          <c:orientation val="minMax"/>
        </c:scaling>
        <c:axPos val="b"/>
        <c:title>
          <c:tx>
            <c:rich>
              <a:bodyPr/>
              <a:lstStyle/>
              <a:p>
                <a:pPr>
                  <a:defRPr/>
                </a:pPr>
                <a:r>
                  <a:rPr lang="en-US"/>
                  <a:t>Year</a:t>
                </a:r>
              </a:p>
            </c:rich>
          </c:tx>
          <c:layout/>
        </c:title>
        <c:numFmt formatCode="General" sourceLinked="1"/>
        <c:majorTickMark val="none"/>
        <c:tickLblPos val="nextTo"/>
        <c:crossAx val="78318976"/>
        <c:crosses val="autoZero"/>
        <c:auto val="1"/>
        <c:lblAlgn val="ctr"/>
        <c:lblOffset val="100"/>
      </c:catAx>
      <c:valAx>
        <c:axId val="78318976"/>
        <c:scaling>
          <c:orientation val="minMax"/>
        </c:scaling>
        <c:axPos val="l"/>
        <c:majorGridlines/>
        <c:title>
          <c:tx>
            <c:rich>
              <a:bodyPr/>
              <a:lstStyle/>
              <a:p>
                <a:pPr>
                  <a:defRPr/>
                </a:pPr>
                <a:r>
                  <a:rPr lang="en-US"/>
                  <a:t>Number of Smart</a:t>
                </a:r>
                <a:r>
                  <a:rPr lang="en-US" baseline="0"/>
                  <a:t> Thermostats</a:t>
                </a:r>
                <a:endParaRPr lang="en-US"/>
              </a:p>
            </c:rich>
          </c:tx>
          <c:layout/>
        </c:title>
        <c:numFmt formatCode="_(* #,##0_);_(* \(#,##0\);_(* &quot;-&quot;_);_(@_)" sourceLinked="0"/>
        <c:tickLblPos val="nextTo"/>
        <c:crossAx val="78317056"/>
        <c:crosses val="autoZero"/>
        <c:crossBetween val="between"/>
      </c:valAx>
      <c:spPr>
        <a:noFill/>
      </c:spPr>
    </c:plotArea>
    <c:legend>
      <c:legendPos val="r"/>
      <c:layout/>
    </c:legend>
    <c:plotVisOnly val="1"/>
    <c:dispBlanksAs val="gap"/>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en-US"/>
  <c:style val="18"/>
  <c:chart>
    <c:title>
      <c:tx>
        <c:rich>
          <a:bodyPr/>
          <a:lstStyle/>
          <a:p>
            <a:pPr>
              <a:defRPr/>
            </a:pPr>
            <a:r>
              <a:rPr lang="en-US"/>
              <a:t>Smart</a:t>
            </a:r>
            <a:r>
              <a:rPr lang="en-US" baseline="0"/>
              <a:t> Thermostat Market</a:t>
            </a:r>
            <a:endParaRPr lang="en-US"/>
          </a:p>
        </c:rich>
      </c:tx>
      <c:layout/>
    </c:title>
    <c:plotArea>
      <c:layout/>
      <c:lineChart>
        <c:grouping val="standard"/>
        <c:ser>
          <c:idx val="0"/>
          <c:order val="0"/>
          <c:tx>
            <c:v>Nest</c:v>
          </c:tx>
          <c:marker>
            <c:symbol val="none"/>
          </c:marker>
          <c:cat>
            <c:numRef>
              <c:f>Sheet1!$A$1:$A$12</c:f>
              <c:numCache>
                <c:formatCode>General</c:formatCode>
                <c:ptCount val="12"/>
                <c:pt idx="0">
                  <c:v>2001</c:v>
                </c:pt>
                <c:pt idx="1">
                  <c:v>2002</c:v>
                </c:pt>
                <c:pt idx="2">
                  <c:v>2003</c:v>
                </c:pt>
                <c:pt idx="3">
                  <c:v>2004</c:v>
                </c:pt>
                <c:pt idx="4">
                  <c:v>2005</c:v>
                </c:pt>
                <c:pt idx="5">
                  <c:v>2006</c:v>
                </c:pt>
                <c:pt idx="6">
                  <c:v>2007</c:v>
                </c:pt>
                <c:pt idx="7">
                  <c:v>2008</c:v>
                </c:pt>
                <c:pt idx="8">
                  <c:v>2009</c:v>
                </c:pt>
                <c:pt idx="9">
                  <c:v>2010</c:v>
                </c:pt>
                <c:pt idx="10">
                  <c:v>2011</c:v>
                </c:pt>
                <c:pt idx="11">
                  <c:v>2012</c:v>
                </c:pt>
              </c:numCache>
            </c:numRef>
          </c:cat>
          <c:val>
            <c:numRef>
              <c:f>Sheet1!$C$1:$C$13</c:f>
              <c:numCache>
                <c:formatCode>_(* #,##0.00_);_(* \(#,##0.00\);_(* "-"??_);_(@_)</c:formatCode>
                <c:ptCount val="13"/>
                <c:pt idx="0">
                  <c:v>0</c:v>
                </c:pt>
                <c:pt idx="1">
                  <c:v>0</c:v>
                </c:pt>
                <c:pt idx="2">
                  <c:v>0</c:v>
                </c:pt>
                <c:pt idx="3">
                  <c:v>0</c:v>
                </c:pt>
                <c:pt idx="4">
                  <c:v>0</c:v>
                </c:pt>
                <c:pt idx="5">
                  <c:v>0</c:v>
                </c:pt>
                <c:pt idx="6">
                  <c:v>0</c:v>
                </c:pt>
                <c:pt idx="7">
                  <c:v>0</c:v>
                </c:pt>
                <c:pt idx="8">
                  <c:v>0</c:v>
                </c:pt>
                <c:pt idx="9">
                  <c:v>0</c:v>
                </c:pt>
                <c:pt idx="10">
                  <c:v>0</c:v>
                </c:pt>
                <c:pt idx="11" formatCode="_(* #,##0_);_(* \(#,##0\);_(* &quot;-&quot;??_);_(@_)">
                  <c:v>10000</c:v>
                </c:pt>
                <c:pt idx="12" formatCode="#,##0">
                  <c:v>500000</c:v>
                </c:pt>
              </c:numCache>
            </c:numRef>
          </c:val>
        </c:ser>
        <c:ser>
          <c:idx val="1"/>
          <c:order val="1"/>
          <c:tx>
            <c:v>Industry</c:v>
          </c:tx>
          <c:marker>
            <c:symbol val="none"/>
          </c:marker>
          <c:cat>
            <c:numRef>
              <c:f>Sheet1!$A$1:$A$12</c:f>
              <c:numCache>
                <c:formatCode>General</c:formatCode>
                <c:ptCount val="12"/>
                <c:pt idx="0">
                  <c:v>2001</c:v>
                </c:pt>
                <c:pt idx="1">
                  <c:v>2002</c:v>
                </c:pt>
                <c:pt idx="2">
                  <c:v>2003</c:v>
                </c:pt>
                <c:pt idx="3">
                  <c:v>2004</c:v>
                </c:pt>
                <c:pt idx="4">
                  <c:v>2005</c:v>
                </c:pt>
                <c:pt idx="5">
                  <c:v>2006</c:v>
                </c:pt>
                <c:pt idx="6">
                  <c:v>2007</c:v>
                </c:pt>
                <c:pt idx="7">
                  <c:v>2008</c:v>
                </c:pt>
                <c:pt idx="8">
                  <c:v>2009</c:v>
                </c:pt>
                <c:pt idx="9">
                  <c:v>2010</c:v>
                </c:pt>
                <c:pt idx="10">
                  <c:v>2011</c:v>
                </c:pt>
                <c:pt idx="11">
                  <c:v>2012</c:v>
                </c:pt>
              </c:numCache>
            </c:numRef>
          </c:cat>
          <c:val>
            <c:numRef>
              <c:f>Sheet1!$B$1:$B$12</c:f>
              <c:numCache>
                <c:formatCode>_(* #,##0_);_(* \(#,##0\);_(* "-"??_);_(@_)</c:formatCode>
                <c:ptCount val="12"/>
                <c:pt idx="0">
                  <c:v>12207.031250000002</c:v>
                </c:pt>
                <c:pt idx="1">
                  <c:v>24414.0625</c:v>
                </c:pt>
                <c:pt idx="2">
                  <c:v>48828.124999999993</c:v>
                </c:pt>
                <c:pt idx="3">
                  <c:v>97656.25</c:v>
                </c:pt>
                <c:pt idx="4">
                  <c:v>195312.5</c:v>
                </c:pt>
                <c:pt idx="5">
                  <c:v>390625</c:v>
                </c:pt>
                <c:pt idx="6">
                  <c:v>781250</c:v>
                </c:pt>
                <c:pt idx="7">
                  <c:v>1562500</c:v>
                </c:pt>
                <c:pt idx="8">
                  <c:v>3125000</c:v>
                </c:pt>
                <c:pt idx="9">
                  <c:v>6250000</c:v>
                </c:pt>
                <c:pt idx="10">
                  <c:v>12500000</c:v>
                </c:pt>
                <c:pt idx="11">
                  <c:v>25000000</c:v>
                </c:pt>
              </c:numCache>
            </c:numRef>
          </c:val>
        </c:ser>
        <c:ser>
          <c:idx val="2"/>
          <c:order val="2"/>
          <c:tx>
            <c:v>Market Saturation</c:v>
          </c:tx>
          <c:marker>
            <c:symbol val="none"/>
          </c:marker>
          <c:val>
            <c:numRef>
              <c:f>Sheet1!$D$1:$D$13</c:f>
              <c:numCache>
                <c:formatCode>_(* #,##0_);_(* \(#,##0\);_(* "-"??_);_(@_)</c:formatCode>
                <c:ptCount val="13"/>
                <c:pt idx="0">
                  <c:v>91000000</c:v>
                </c:pt>
                <c:pt idx="1">
                  <c:v>91000000</c:v>
                </c:pt>
                <c:pt idx="2">
                  <c:v>91000000</c:v>
                </c:pt>
                <c:pt idx="3">
                  <c:v>91000000</c:v>
                </c:pt>
                <c:pt idx="4">
                  <c:v>91000000</c:v>
                </c:pt>
                <c:pt idx="5">
                  <c:v>91000000</c:v>
                </c:pt>
                <c:pt idx="6">
                  <c:v>91000000</c:v>
                </c:pt>
                <c:pt idx="7">
                  <c:v>91000000</c:v>
                </c:pt>
                <c:pt idx="8">
                  <c:v>91000000</c:v>
                </c:pt>
                <c:pt idx="9">
                  <c:v>91000000</c:v>
                </c:pt>
                <c:pt idx="10">
                  <c:v>91000000</c:v>
                </c:pt>
                <c:pt idx="11">
                  <c:v>91000000</c:v>
                </c:pt>
                <c:pt idx="12">
                  <c:v>91000000</c:v>
                </c:pt>
              </c:numCache>
            </c:numRef>
          </c:val>
        </c:ser>
        <c:dLbls/>
        <c:marker val="1"/>
        <c:axId val="78379648"/>
        <c:axId val="78463744"/>
      </c:lineChart>
      <c:catAx>
        <c:axId val="78379648"/>
        <c:scaling>
          <c:orientation val="minMax"/>
        </c:scaling>
        <c:axPos val="b"/>
        <c:title>
          <c:tx>
            <c:rich>
              <a:bodyPr/>
              <a:lstStyle/>
              <a:p>
                <a:pPr>
                  <a:defRPr/>
                </a:pPr>
                <a:r>
                  <a:rPr lang="en-US"/>
                  <a:t>Year</a:t>
                </a:r>
              </a:p>
            </c:rich>
          </c:tx>
          <c:layout/>
        </c:title>
        <c:numFmt formatCode="General" sourceLinked="1"/>
        <c:majorTickMark val="none"/>
        <c:tickLblPos val="nextTo"/>
        <c:crossAx val="78463744"/>
        <c:crosses val="autoZero"/>
        <c:auto val="1"/>
        <c:lblAlgn val="ctr"/>
        <c:lblOffset val="100"/>
      </c:catAx>
      <c:valAx>
        <c:axId val="78463744"/>
        <c:scaling>
          <c:orientation val="minMax"/>
        </c:scaling>
        <c:axPos val="l"/>
        <c:majorGridlines/>
        <c:title>
          <c:tx>
            <c:rich>
              <a:bodyPr/>
              <a:lstStyle/>
              <a:p>
                <a:pPr>
                  <a:defRPr/>
                </a:pPr>
                <a:r>
                  <a:rPr lang="en-US"/>
                  <a:t>Number of Smart</a:t>
                </a:r>
                <a:r>
                  <a:rPr lang="en-US" baseline="0"/>
                  <a:t> Thermostats</a:t>
                </a:r>
                <a:endParaRPr lang="en-US"/>
              </a:p>
            </c:rich>
          </c:tx>
          <c:layout/>
        </c:title>
        <c:numFmt formatCode="_(* #,##0_);_(* \(#,##0\);_(* &quot;-&quot;_);_(@_)" sourceLinked="0"/>
        <c:tickLblPos val="nextTo"/>
        <c:crossAx val="78379648"/>
        <c:crosses val="autoZero"/>
        <c:crossBetween val="between"/>
      </c:valAx>
      <c:spPr>
        <a:noFill/>
      </c:spPr>
    </c:plotArea>
    <c:legend>
      <c:legendPos val="r"/>
      <c:layout/>
    </c:legend>
    <c:plotVisOnly val="1"/>
    <c:dispBlanksAs val="gap"/>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Nest Smart Thermostat Tornado Plot</a:t>
            </a:r>
          </a:p>
        </c:rich>
      </c:tx>
      <c:layout/>
    </c:title>
    <c:plotArea>
      <c:layout/>
      <c:barChart>
        <c:barDir val="bar"/>
        <c:grouping val="stacked"/>
        <c:ser>
          <c:idx val="0"/>
          <c:order val="0"/>
          <c:tx>
            <c:v>Worst</c:v>
          </c:tx>
          <c:spPr>
            <a:noFill/>
            <a:ln w="25400">
              <a:noFill/>
            </a:ln>
          </c:spPr>
          <c:dPt>
            <c:idx val="4"/>
            <c:spPr>
              <a:solidFill>
                <a:schemeClr val="bg1">
                  <a:lumMod val="65000"/>
                </a:schemeClr>
              </a:solidFill>
              <a:ln w="25400">
                <a:solidFill>
                  <a:schemeClr val="bg1">
                    <a:lumMod val="65000"/>
                  </a:schemeClr>
                </a:solidFill>
              </a:ln>
            </c:spPr>
          </c:dPt>
          <c:cat>
            <c:strRef>
              <c:f>'Plot Tornado'!$A$13:$A$17</c:f>
              <c:strCache>
                <c:ptCount val="5"/>
                <c:pt idx="0">
                  <c:v>Capital Cost</c:v>
                </c:pt>
                <c:pt idx="1">
                  <c:v>Discount Rate</c:v>
                </c:pt>
                <c:pt idx="2">
                  <c:v>Fuel Cost</c:v>
                </c:pt>
                <c:pt idx="3">
                  <c:v>Electricity Price</c:v>
                </c:pt>
                <c:pt idx="4">
                  <c:v>Energy Saved</c:v>
                </c:pt>
              </c:strCache>
            </c:strRef>
          </c:cat>
          <c:val>
            <c:numRef>
              <c:f>'Plot Tornado'!$B$13:$B$17</c:f>
              <c:numCache>
                <c:formatCode>"$"#,##0.00</c:formatCode>
                <c:ptCount val="5"/>
                <c:pt idx="0">
                  <c:v>729.21447572456236</c:v>
                </c:pt>
                <c:pt idx="1">
                  <c:v>689.87689020287871</c:v>
                </c:pt>
                <c:pt idx="2">
                  <c:v>491.18357454684025</c:v>
                </c:pt>
                <c:pt idx="3">
                  <c:v>603.62356661113995</c:v>
                </c:pt>
                <c:pt idx="4">
                  <c:v>-227.27272727272731</c:v>
                </c:pt>
              </c:numCache>
            </c:numRef>
          </c:val>
        </c:ser>
        <c:ser>
          <c:idx val="1"/>
          <c:order val="1"/>
          <c:spPr>
            <a:solidFill>
              <a:srgbClr val="A6A6A6"/>
            </a:solidFill>
            <a:ln w="25400">
              <a:solidFill>
                <a:srgbClr val="A6A6A6"/>
              </a:solidFill>
            </a:ln>
          </c:spPr>
          <c:cat>
            <c:strRef>
              <c:f>'Plot Tornado'!$A$13:$A$17</c:f>
              <c:strCache>
                <c:ptCount val="5"/>
                <c:pt idx="0">
                  <c:v>Capital Cost</c:v>
                </c:pt>
                <c:pt idx="1">
                  <c:v>Discount Rate</c:v>
                </c:pt>
                <c:pt idx="2">
                  <c:v>Fuel Cost</c:v>
                </c:pt>
                <c:pt idx="3">
                  <c:v>Electricity Price</c:v>
                </c:pt>
                <c:pt idx="4">
                  <c:v>Energy Saved</c:v>
                </c:pt>
              </c:strCache>
            </c:strRef>
          </c:cat>
          <c:val>
            <c:numRef>
              <c:f>'Plot Tornado'!$C$13:$C$17</c:f>
              <c:numCache>
                <c:formatCode>"$"#,##0.00</c:formatCode>
                <c:ptCount val="5"/>
                <c:pt idx="0">
                  <c:v>831.03265754274389</c:v>
                </c:pt>
                <c:pt idx="1">
                  <c:v>1092.948012864576</c:v>
                </c:pt>
                <c:pt idx="2">
                  <c:v>892.75896475512161</c:v>
                </c:pt>
                <c:pt idx="3">
                  <c:v>836.55851961830831</c:v>
                </c:pt>
                <c:pt idx="4">
                  <c:v>877.32213639456279</c:v>
                </c:pt>
              </c:numCache>
            </c:numRef>
          </c:val>
        </c:ser>
        <c:dLbls/>
        <c:overlap val="100"/>
        <c:axId val="78435072"/>
        <c:axId val="78436608"/>
      </c:barChart>
      <c:scatterChart>
        <c:scatterStyle val="smoothMarker"/>
        <c:ser>
          <c:idx val="2"/>
          <c:order val="2"/>
          <c:spPr>
            <a:ln w="25400">
              <a:solidFill>
                <a:srgbClr val="000000"/>
              </a:solidFill>
              <a:prstDash val="solid"/>
            </a:ln>
          </c:spPr>
          <c:marker>
            <c:symbol val="none"/>
          </c:marker>
          <c:xVal>
            <c:numRef>
              <c:f>'Plot Tornado'!$D$13:$D$14</c:f>
              <c:numCache>
                <c:formatCode>"$"#,##0.00</c:formatCode>
                <c:ptCount val="2"/>
                <c:pt idx="0">
                  <c:v>783.75993027001687</c:v>
                </c:pt>
                <c:pt idx="1">
                  <c:v>783.75993027001687</c:v>
                </c:pt>
              </c:numCache>
            </c:numRef>
          </c:xVal>
          <c:yVal>
            <c:numRef>
              <c:f>'Plot Tornado'!$E$13:$E$14</c:f>
              <c:numCache>
                <c:formatCode>General</c:formatCode>
                <c:ptCount val="2"/>
                <c:pt idx="0">
                  <c:v>0</c:v>
                </c:pt>
                <c:pt idx="1">
                  <c:v>1</c:v>
                </c:pt>
              </c:numCache>
            </c:numRef>
          </c:yVal>
          <c:smooth val="1"/>
        </c:ser>
        <c:ser>
          <c:idx val="3"/>
          <c:order val="3"/>
          <c:spPr>
            <a:ln>
              <a:solidFill>
                <a:srgbClr val="FF0000"/>
              </a:solidFill>
            </a:ln>
          </c:spPr>
          <c:marker>
            <c:symbol val="none"/>
          </c:marker>
          <c:xVal>
            <c:numRef>
              <c:f>'Plot Tornado'!$F$13:$F$14</c:f>
              <c:numCache>
                <c:formatCode>General</c:formatCode>
                <c:ptCount val="2"/>
                <c:pt idx="0">
                  <c:v>0</c:v>
                </c:pt>
                <c:pt idx="1">
                  <c:v>0</c:v>
                </c:pt>
              </c:numCache>
            </c:numRef>
          </c:xVal>
          <c:yVal>
            <c:numRef>
              <c:f>'Plot Tornado'!$E$13:$E$14</c:f>
              <c:numCache>
                <c:formatCode>General</c:formatCode>
                <c:ptCount val="2"/>
                <c:pt idx="0">
                  <c:v>0</c:v>
                </c:pt>
                <c:pt idx="1">
                  <c:v>1</c:v>
                </c:pt>
              </c:numCache>
            </c:numRef>
          </c:yVal>
          <c:smooth val="1"/>
        </c:ser>
        <c:dLbls/>
        <c:axId val="78438400"/>
        <c:axId val="78439936"/>
      </c:scatterChart>
      <c:catAx>
        <c:axId val="78435072"/>
        <c:scaling>
          <c:orientation val="minMax"/>
        </c:scaling>
        <c:axPos val="l"/>
        <c:numFmt formatCode="General" sourceLinked="1"/>
        <c:tickLblPos val="nextTo"/>
        <c:spPr>
          <a:ln w="3175">
            <a:solidFill>
              <a:srgbClr val="808080"/>
            </a:solidFill>
            <a:prstDash val="solid"/>
          </a:ln>
        </c:spPr>
        <c:crossAx val="78436608"/>
        <c:crossesAt val="-300"/>
        <c:auto val="1"/>
        <c:lblAlgn val="ctr"/>
        <c:lblOffset val="100"/>
      </c:catAx>
      <c:valAx>
        <c:axId val="78436608"/>
        <c:scaling>
          <c:orientation val="minMax"/>
          <c:min val="-500"/>
        </c:scaling>
        <c:axPos val="b"/>
        <c:numFmt formatCode="&quot;$&quot;#,##0.00" sourceLinked="1"/>
        <c:tickLblPos val="nextTo"/>
        <c:spPr>
          <a:ln w="3175">
            <a:solidFill>
              <a:srgbClr val="808080"/>
            </a:solidFill>
            <a:prstDash val="solid"/>
          </a:ln>
        </c:spPr>
        <c:crossAx val="78435072"/>
        <c:crosses val="autoZero"/>
        <c:crossBetween val="between"/>
      </c:valAx>
      <c:valAx>
        <c:axId val="78438400"/>
        <c:scaling>
          <c:orientation val="minMax"/>
        </c:scaling>
        <c:delete val="1"/>
        <c:axPos val="b"/>
        <c:numFmt formatCode="&quot;$&quot;#,##0.00" sourceLinked="1"/>
        <c:tickLblPos val="none"/>
        <c:crossAx val="78439936"/>
        <c:crosses val="autoZero"/>
        <c:crossBetween val="midCat"/>
      </c:valAx>
      <c:valAx>
        <c:axId val="78439936"/>
        <c:scaling>
          <c:orientation val="minMax"/>
          <c:max val="1"/>
        </c:scaling>
        <c:delete val="1"/>
        <c:axPos val="r"/>
        <c:numFmt formatCode="General" sourceLinked="1"/>
        <c:tickLblPos val="none"/>
        <c:crossAx val="78438400"/>
        <c:crosses val="max"/>
        <c:crossBetween val="midCat"/>
      </c:valAx>
      <c:spPr>
        <a:solidFill>
          <a:srgbClr val="FFFFFF"/>
        </a:solidFill>
        <a:ln w="25400">
          <a:noFill/>
        </a:ln>
      </c:spPr>
    </c:plotArea>
    <c:plotVisOnly val="1"/>
    <c:dispBlanksAs val="gap"/>
  </c:chart>
  <c:spPr>
    <a:solidFill>
      <a:schemeClr val="lt1"/>
    </a:solidFill>
    <a:ln w="31750" cap="flat" cmpd="sng" algn="ctr">
      <a:noFill/>
      <a:prstDash val="solid"/>
    </a:ln>
    <a:effectLst/>
  </c:spPr>
  <c:txPr>
    <a:bodyPr/>
    <a:lstStyle/>
    <a:p>
      <a:pPr>
        <a:defRPr>
          <a:solidFill>
            <a:schemeClr val="dk1"/>
          </a:solidFill>
          <a:latin typeface="+mn-lt"/>
          <a:ea typeface="+mn-ea"/>
          <a:cs typeface="+mn-cs"/>
        </a:defRPr>
      </a:pPr>
      <a:endParaRPr lang="en-US"/>
    </a:p>
  </c:tx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lang val="en-US"/>
  <c:style val="10"/>
  <c:chart>
    <c:autoTitleDeleted val="1"/>
    <c:plotArea>
      <c:layout>
        <c:manualLayout>
          <c:layoutTarget val="inner"/>
          <c:xMode val="edge"/>
          <c:yMode val="edge"/>
          <c:x val="9.810677440236458E-2"/>
          <c:y val="4.0268522356927607E-2"/>
          <c:w val="0.666093363047633"/>
          <c:h val="0.86241752047753284"/>
        </c:manualLayout>
      </c:layout>
      <c:scatterChart>
        <c:scatterStyle val="smoothMarker"/>
        <c:ser>
          <c:idx val="0"/>
          <c:order val="0"/>
          <c:tx>
            <c:v>Discount Rate</c:v>
          </c:tx>
          <c:marker>
            <c:symbol val="none"/>
          </c:marker>
          <c:xVal>
            <c:numRef>
              <c:f>'Plot Spyder'!$A$5:$A$15</c:f>
              <c:numCache>
                <c:formatCode>0%</c:formatCode>
                <c:ptCount val="11"/>
                <c:pt idx="0">
                  <c:v>0.5</c:v>
                </c:pt>
                <c:pt idx="1">
                  <c:v>0.60000000000000009</c:v>
                </c:pt>
                <c:pt idx="2">
                  <c:v>0.70000000000000007</c:v>
                </c:pt>
                <c:pt idx="3">
                  <c:v>0.8</c:v>
                </c:pt>
                <c:pt idx="4">
                  <c:v>0.9</c:v>
                </c:pt>
                <c:pt idx="5">
                  <c:v>1</c:v>
                </c:pt>
                <c:pt idx="6">
                  <c:v>1.1000000000000001</c:v>
                </c:pt>
                <c:pt idx="7">
                  <c:v>1.2</c:v>
                </c:pt>
                <c:pt idx="8">
                  <c:v>1.3</c:v>
                </c:pt>
                <c:pt idx="9">
                  <c:v>1.4</c:v>
                </c:pt>
                <c:pt idx="10">
                  <c:v>1.5</c:v>
                </c:pt>
              </c:numCache>
            </c:numRef>
          </c:xVal>
          <c:yVal>
            <c:numRef>
              <c:f>'Plot Spyder'!$C$5:$C$15</c:f>
              <c:numCache>
                <c:formatCode>"$"#,##0.00</c:formatCode>
                <c:ptCount val="11"/>
                <c:pt idx="0">
                  <c:v>1092.948012864576</c:v>
                </c:pt>
                <c:pt idx="1">
                  <c:v>1020.885807425286</c:v>
                </c:pt>
                <c:pt idx="2">
                  <c:v>954.42349626270652</c:v>
                </c:pt>
                <c:pt idx="3">
                  <c:v>893.04739148278327</c:v>
                </c:pt>
                <c:pt idx="4">
                  <c:v>836.29720699199493</c:v>
                </c:pt>
                <c:pt idx="5">
                  <c:v>783.75993027001687</c:v>
                </c:pt>
                <c:pt idx="6">
                  <c:v>735.06445752838067</c:v>
                </c:pt>
                <c:pt idx="7">
                  <c:v>689.87689020287871</c:v>
                </c:pt>
                <c:pt idx="8">
                  <c:v>647.89640524786955</c:v>
                </c:pt>
                <c:pt idx="9">
                  <c:v>608.85162403588242</c:v>
                </c:pt>
                <c:pt idx="10">
                  <c:v>572.49741516216227</c:v>
                </c:pt>
              </c:numCache>
            </c:numRef>
          </c:yVal>
          <c:smooth val="1"/>
        </c:ser>
        <c:ser>
          <c:idx val="1"/>
          <c:order val="1"/>
          <c:tx>
            <c:v>Capital Cost</c:v>
          </c:tx>
          <c:marker>
            <c:symbol val="none"/>
          </c:marker>
          <c:xVal>
            <c:numRef>
              <c:f>'Plot Spyder'!$A$5:$A$15</c:f>
              <c:numCache>
                <c:formatCode>0%</c:formatCode>
                <c:ptCount val="11"/>
                <c:pt idx="0">
                  <c:v>0.5</c:v>
                </c:pt>
                <c:pt idx="1">
                  <c:v>0.60000000000000009</c:v>
                </c:pt>
                <c:pt idx="2">
                  <c:v>0.70000000000000007</c:v>
                </c:pt>
                <c:pt idx="3">
                  <c:v>0.8</c:v>
                </c:pt>
                <c:pt idx="4">
                  <c:v>0.9</c:v>
                </c:pt>
                <c:pt idx="5">
                  <c:v>1</c:v>
                </c:pt>
                <c:pt idx="6">
                  <c:v>1.1000000000000001</c:v>
                </c:pt>
                <c:pt idx="7">
                  <c:v>1.2</c:v>
                </c:pt>
                <c:pt idx="8">
                  <c:v>1.3</c:v>
                </c:pt>
                <c:pt idx="9">
                  <c:v>1.4</c:v>
                </c:pt>
                <c:pt idx="10">
                  <c:v>1.5</c:v>
                </c:pt>
              </c:numCache>
            </c:numRef>
          </c:xVal>
          <c:yVal>
            <c:numRef>
              <c:f>'Plot Spyder'!$D$5:$D$15</c:f>
              <c:numCache>
                <c:formatCode>"$"#,##0.00</c:formatCode>
                <c:ptCount val="11"/>
                <c:pt idx="0">
                  <c:v>897.39629390638038</c:v>
                </c:pt>
                <c:pt idx="1">
                  <c:v>874.66902117910763</c:v>
                </c:pt>
                <c:pt idx="2">
                  <c:v>851.94174845183488</c:v>
                </c:pt>
                <c:pt idx="3">
                  <c:v>829.21447572456236</c:v>
                </c:pt>
                <c:pt idx="4">
                  <c:v>806.48720299728939</c:v>
                </c:pt>
                <c:pt idx="5">
                  <c:v>783.75993027001687</c:v>
                </c:pt>
                <c:pt idx="6">
                  <c:v>761.03265754274389</c:v>
                </c:pt>
                <c:pt idx="7">
                  <c:v>738.30538481547126</c:v>
                </c:pt>
                <c:pt idx="8">
                  <c:v>715.57811208819862</c:v>
                </c:pt>
                <c:pt idx="9">
                  <c:v>692.85083936092587</c:v>
                </c:pt>
                <c:pt idx="10">
                  <c:v>670.12356663365313</c:v>
                </c:pt>
              </c:numCache>
            </c:numRef>
          </c:yVal>
          <c:smooth val="1"/>
        </c:ser>
        <c:ser>
          <c:idx val="2"/>
          <c:order val="2"/>
          <c:tx>
            <c:v>Fuel Cost</c:v>
          </c:tx>
          <c:marker>
            <c:symbol val="none"/>
          </c:marker>
          <c:xVal>
            <c:numRef>
              <c:f>'Plot Spyder'!$A$5:$A$15</c:f>
              <c:numCache>
                <c:formatCode>0%</c:formatCode>
                <c:ptCount val="11"/>
                <c:pt idx="0">
                  <c:v>0.5</c:v>
                </c:pt>
                <c:pt idx="1">
                  <c:v>0.60000000000000009</c:v>
                </c:pt>
                <c:pt idx="2">
                  <c:v>0.70000000000000007</c:v>
                </c:pt>
                <c:pt idx="3">
                  <c:v>0.8</c:v>
                </c:pt>
                <c:pt idx="4">
                  <c:v>0.9</c:v>
                </c:pt>
                <c:pt idx="5">
                  <c:v>1</c:v>
                </c:pt>
                <c:pt idx="6">
                  <c:v>1.1000000000000001</c:v>
                </c:pt>
                <c:pt idx="7">
                  <c:v>1.2</c:v>
                </c:pt>
                <c:pt idx="8">
                  <c:v>1.3</c:v>
                </c:pt>
                <c:pt idx="9">
                  <c:v>1.4</c:v>
                </c:pt>
                <c:pt idx="10">
                  <c:v>1.5</c:v>
                </c:pt>
              </c:numCache>
            </c:numRef>
          </c:xVal>
          <c:yVal>
            <c:numRef>
              <c:f>'Plot Spyder'!$E$5:$E$15</c:f>
              <c:numCache>
                <c:formatCode>"$"#,##0.00</c:formatCode>
                <c:ptCount val="11"/>
                <c:pt idx="0">
                  <c:v>465.3680137477366</c:v>
                </c:pt>
                <c:pt idx="1">
                  <c:v>529.04639705219267</c:v>
                </c:pt>
                <c:pt idx="2">
                  <c:v>592.72478035664903</c:v>
                </c:pt>
                <c:pt idx="3">
                  <c:v>656.40316366110471</c:v>
                </c:pt>
                <c:pt idx="4">
                  <c:v>720.08154696556073</c:v>
                </c:pt>
                <c:pt idx="5">
                  <c:v>783.75993027001687</c:v>
                </c:pt>
                <c:pt idx="6">
                  <c:v>847.43831357447289</c:v>
                </c:pt>
                <c:pt idx="7">
                  <c:v>911.11669687892879</c:v>
                </c:pt>
                <c:pt idx="8">
                  <c:v>974.79508018338481</c:v>
                </c:pt>
                <c:pt idx="9">
                  <c:v>1038.4734634878409</c:v>
                </c:pt>
                <c:pt idx="10">
                  <c:v>1102.151846792297</c:v>
                </c:pt>
              </c:numCache>
            </c:numRef>
          </c:yVal>
          <c:smooth val="1"/>
        </c:ser>
        <c:ser>
          <c:idx val="3"/>
          <c:order val="3"/>
          <c:tx>
            <c:v>Electricity Cost</c:v>
          </c:tx>
          <c:marker>
            <c:symbol val="none"/>
          </c:marker>
          <c:xVal>
            <c:numRef>
              <c:f>'Plot Spyder'!$A$5:$A$15</c:f>
              <c:numCache>
                <c:formatCode>0%</c:formatCode>
                <c:ptCount val="11"/>
                <c:pt idx="0">
                  <c:v>0.5</c:v>
                </c:pt>
                <c:pt idx="1">
                  <c:v>0.60000000000000009</c:v>
                </c:pt>
                <c:pt idx="2">
                  <c:v>0.70000000000000007</c:v>
                </c:pt>
                <c:pt idx="3">
                  <c:v>0.8</c:v>
                </c:pt>
                <c:pt idx="4">
                  <c:v>0.9</c:v>
                </c:pt>
                <c:pt idx="5">
                  <c:v>1</c:v>
                </c:pt>
                <c:pt idx="6">
                  <c:v>1.1000000000000001</c:v>
                </c:pt>
                <c:pt idx="7">
                  <c:v>1.2</c:v>
                </c:pt>
                <c:pt idx="8">
                  <c:v>1.3</c:v>
                </c:pt>
                <c:pt idx="9">
                  <c:v>1.4</c:v>
                </c:pt>
                <c:pt idx="10">
                  <c:v>1.5</c:v>
                </c:pt>
              </c:numCache>
            </c:numRef>
          </c:xVal>
          <c:yVal>
            <c:numRef>
              <c:f>'Plot Spyder'!$F$5:$F$15</c:f>
              <c:numCache>
                <c:formatCode>"$"#,##0.00</c:formatCode>
                <c:ptCount val="11"/>
                <c:pt idx="0">
                  <c:v>596.63551802092491</c:v>
                </c:pt>
                <c:pt idx="1">
                  <c:v>634.06040047074328</c:v>
                </c:pt>
                <c:pt idx="2">
                  <c:v>671.48528292056164</c:v>
                </c:pt>
                <c:pt idx="3">
                  <c:v>708.91016537038013</c:v>
                </c:pt>
                <c:pt idx="4">
                  <c:v>746.33504782019838</c:v>
                </c:pt>
                <c:pt idx="5">
                  <c:v>783.75993027001687</c:v>
                </c:pt>
                <c:pt idx="6">
                  <c:v>821.18481271983535</c:v>
                </c:pt>
                <c:pt idx="7">
                  <c:v>858.60969516965349</c:v>
                </c:pt>
                <c:pt idx="8">
                  <c:v>896.03457761947175</c:v>
                </c:pt>
                <c:pt idx="9">
                  <c:v>933.45946006928989</c:v>
                </c:pt>
                <c:pt idx="10">
                  <c:v>970.88434251910883</c:v>
                </c:pt>
              </c:numCache>
            </c:numRef>
          </c:yVal>
          <c:smooth val="1"/>
        </c:ser>
        <c:dLbls/>
        <c:axId val="77259904"/>
        <c:axId val="77261440"/>
      </c:scatterChart>
      <c:valAx>
        <c:axId val="77259904"/>
        <c:scaling>
          <c:orientation val="minMax"/>
        </c:scaling>
        <c:axPos val="b"/>
        <c:numFmt formatCode="0%" sourceLinked="1"/>
        <c:tickLblPos val="nextTo"/>
        <c:txPr>
          <a:bodyPr rot="0" vert="horz"/>
          <a:lstStyle/>
          <a:p>
            <a:pPr>
              <a:defRPr/>
            </a:pPr>
            <a:endParaRPr lang="en-US"/>
          </a:p>
        </c:txPr>
        <c:crossAx val="77261440"/>
        <c:crosses val="autoZero"/>
        <c:crossBetween val="midCat"/>
      </c:valAx>
      <c:valAx>
        <c:axId val="77261440"/>
        <c:scaling>
          <c:orientation val="minMax"/>
        </c:scaling>
        <c:axPos val="l"/>
        <c:majorGridlines/>
        <c:numFmt formatCode="&quot;$&quot;#,##0.00" sourceLinked="1"/>
        <c:tickLblPos val="nextTo"/>
        <c:crossAx val="77259904"/>
        <c:crosses val="autoZero"/>
        <c:crossBetween val="midCat"/>
      </c:valAx>
    </c:plotArea>
    <c:legend>
      <c:legendPos val="r"/>
      <c:layout>
        <c:manualLayout>
          <c:xMode val="edge"/>
          <c:yMode val="edge"/>
          <c:x val="0.81411411039155201"/>
          <c:y val="0.17960435234057301"/>
          <c:w val="0.16523246215135104"/>
          <c:h val="0.64813100285541214"/>
        </c:manualLayout>
      </c:layout>
    </c:legend>
    <c:plotVisOnly val="1"/>
    <c:dispBlanksAs val="gap"/>
  </c:chart>
  <c:txPr>
    <a:bodyPr/>
    <a:lstStyle/>
    <a:p>
      <a:pPr>
        <a:defRPr sz="1800"/>
      </a:pPr>
      <a:endParaRPr lang="en-US"/>
    </a:p>
  </c:txPr>
  <c:externalData r:id="rId1"/>
</c:chartSpace>
</file>

<file path=ppt/diagrams/_rels/data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image" Target="../media/image28.png"/></Relationships>
</file>

<file path=ppt/diagrams/_rels/drawing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5146C7-13AD-4745-A956-B444B3BE65E8}" type="doc">
      <dgm:prSet loTypeId="urn:microsoft.com/office/officeart/2005/8/layout/default#1" loCatId="" qsTypeId="urn:microsoft.com/office/officeart/2005/8/quickstyle/simple4" qsCatId="simple" csTypeId="urn:microsoft.com/office/officeart/2005/8/colors/accent1_2" csCatId="accent1" phldr="1"/>
      <dgm:spPr/>
      <dgm:t>
        <a:bodyPr/>
        <a:lstStyle/>
        <a:p>
          <a:endParaRPr lang="en-US"/>
        </a:p>
      </dgm:t>
    </dgm:pt>
    <dgm:pt modelId="{F0F2CCE2-188E-744C-9F0D-6D487C0D52CA}">
      <dgm:prSet>
        <dgm:style>
          <a:lnRef idx="2">
            <a:schemeClr val="accent1"/>
          </a:lnRef>
          <a:fillRef idx="1">
            <a:schemeClr val="lt1"/>
          </a:fillRef>
          <a:effectRef idx="0">
            <a:schemeClr val="accent1"/>
          </a:effectRef>
          <a:fontRef idx="minor">
            <a:schemeClr val="dk1"/>
          </a:fontRef>
        </dgm:style>
      </dgm:prSet>
      <dgm:spPr/>
      <dgm:t>
        <a:bodyPr/>
        <a:lstStyle/>
        <a:p>
          <a:pPr algn="ctr" rtl="0"/>
          <a:r>
            <a:rPr lang="en-US" dirty="0" smtClean="0"/>
            <a:t>User Friendly Interface for Control Unit - US 2012/0203379 A1</a:t>
          </a:r>
          <a:endParaRPr lang="en-US" dirty="0"/>
        </a:p>
      </dgm:t>
    </dgm:pt>
    <dgm:pt modelId="{74A1F5CD-B0B1-9344-BF90-1C6E61E415DF}" type="parTrans" cxnId="{F7024B43-7126-D04C-AA2F-64D929BBF5C8}">
      <dgm:prSet/>
      <dgm:spPr/>
      <dgm:t>
        <a:bodyPr/>
        <a:lstStyle/>
        <a:p>
          <a:pPr algn="ctr"/>
          <a:endParaRPr lang="en-US"/>
        </a:p>
      </dgm:t>
    </dgm:pt>
    <dgm:pt modelId="{8BB329E3-3432-EB4E-8D02-A5D0FC747427}" type="sibTrans" cxnId="{F7024B43-7126-D04C-AA2F-64D929BBF5C8}">
      <dgm:prSet/>
      <dgm:spPr/>
      <dgm:t>
        <a:bodyPr/>
        <a:lstStyle/>
        <a:p>
          <a:pPr algn="ctr"/>
          <a:endParaRPr lang="en-US"/>
        </a:p>
      </dgm:t>
    </dgm:pt>
    <dgm:pt modelId="{9AB81BD3-EFCB-CF47-8012-E41A0C5F8487}">
      <dgm:prSet>
        <dgm:style>
          <a:lnRef idx="2">
            <a:schemeClr val="accent1"/>
          </a:lnRef>
          <a:fillRef idx="1">
            <a:schemeClr val="lt1"/>
          </a:fillRef>
          <a:effectRef idx="0">
            <a:schemeClr val="accent1"/>
          </a:effectRef>
          <a:fontRef idx="minor">
            <a:schemeClr val="dk1"/>
          </a:fontRef>
        </dgm:style>
      </dgm:prSet>
      <dgm:spPr/>
      <dgm:t>
        <a:bodyPr/>
        <a:lstStyle/>
        <a:p>
          <a:pPr algn="ctr" rtl="0"/>
          <a:r>
            <a:rPr lang="en-US" dirty="0" smtClean="0"/>
            <a:t>Thermostat Graphical User Interface - US 2012/0131504 A1</a:t>
          </a:r>
          <a:endParaRPr lang="en-US" dirty="0"/>
        </a:p>
      </dgm:t>
    </dgm:pt>
    <dgm:pt modelId="{864B1D55-94C9-5342-886F-D04CCD8CB8D3}" type="parTrans" cxnId="{D3B46846-9E12-DA4E-86A4-A71A5B74F8D0}">
      <dgm:prSet/>
      <dgm:spPr/>
      <dgm:t>
        <a:bodyPr/>
        <a:lstStyle/>
        <a:p>
          <a:pPr algn="ctr"/>
          <a:endParaRPr lang="en-US"/>
        </a:p>
      </dgm:t>
    </dgm:pt>
    <dgm:pt modelId="{8B693869-1CAF-A141-A473-49FAD9F2FFCF}" type="sibTrans" cxnId="{D3B46846-9E12-DA4E-86A4-A71A5B74F8D0}">
      <dgm:prSet/>
      <dgm:spPr/>
      <dgm:t>
        <a:bodyPr/>
        <a:lstStyle/>
        <a:p>
          <a:pPr algn="ctr"/>
          <a:endParaRPr lang="en-US"/>
        </a:p>
      </dgm:t>
    </dgm:pt>
    <dgm:pt modelId="{F79AFD3A-205A-F74E-9B19-16943EA32925}">
      <dgm:prSet>
        <dgm:style>
          <a:lnRef idx="2">
            <a:schemeClr val="accent1"/>
          </a:lnRef>
          <a:fillRef idx="1">
            <a:schemeClr val="lt1"/>
          </a:fillRef>
          <a:effectRef idx="0">
            <a:schemeClr val="accent1"/>
          </a:effectRef>
          <a:fontRef idx="minor">
            <a:schemeClr val="dk1"/>
          </a:fontRef>
        </dgm:style>
      </dgm:prSet>
      <dgm:spPr/>
      <dgm:t>
        <a:bodyPr/>
        <a:lstStyle/>
        <a:p>
          <a:pPr algn="ctr" rtl="0"/>
          <a:r>
            <a:rPr lang="en-US" smtClean="0"/>
            <a:t>Thermostat User Interface - US 8,195,313 B1</a:t>
          </a:r>
          <a:endParaRPr lang="en-US"/>
        </a:p>
      </dgm:t>
    </dgm:pt>
    <dgm:pt modelId="{F57050CA-B256-4547-9D0D-FB4D3B22CD24}" type="parTrans" cxnId="{A7BBE733-D1C5-AF48-8655-274F512F3A1D}">
      <dgm:prSet/>
      <dgm:spPr/>
      <dgm:t>
        <a:bodyPr/>
        <a:lstStyle/>
        <a:p>
          <a:pPr algn="ctr"/>
          <a:endParaRPr lang="en-US"/>
        </a:p>
      </dgm:t>
    </dgm:pt>
    <dgm:pt modelId="{DEB2B33D-910B-154E-AAD9-53C98895C1AB}" type="sibTrans" cxnId="{A7BBE733-D1C5-AF48-8655-274F512F3A1D}">
      <dgm:prSet/>
      <dgm:spPr/>
      <dgm:t>
        <a:bodyPr/>
        <a:lstStyle/>
        <a:p>
          <a:pPr algn="ctr"/>
          <a:endParaRPr lang="en-US"/>
        </a:p>
      </dgm:t>
    </dgm:pt>
    <dgm:pt modelId="{225ED9FA-ADBB-5F4D-98C6-4FF8C8BB1CD4}">
      <dgm:prSet>
        <dgm:style>
          <a:lnRef idx="2">
            <a:schemeClr val="accent1"/>
          </a:lnRef>
          <a:fillRef idx="1">
            <a:schemeClr val="lt1"/>
          </a:fillRef>
          <a:effectRef idx="0">
            <a:schemeClr val="accent1"/>
          </a:effectRef>
          <a:fontRef idx="minor">
            <a:schemeClr val="dk1"/>
          </a:fontRef>
        </dgm:style>
      </dgm:prSet>
      <dgm:spPr/>
      <dgm:t>
        <a:bodyPr/>
        <a:lstStyle/>
        <a:p>
          <a:pPr algn="ctr" rtl="0"/>
          <a:r>
            <a:rPr lang="en-US" smtClean="0"/>
            <a:t>Thermostat With Self-Configuring Connections to Facilitate Do-It-Yourself Installation - US 2012/0248211 A1</a:t>
          </a:r>
          <a:endParaRPr lang="en-US"/>
        </a:p>
      </dgm:t>
    </dgm:pt>
    <dgm:pt modelId="{A6EC2270-2982-214E-97F6-78DE2F3A50FD}" type="parTrans" cxnId="{89C1AC44-6DB1-7645-9135-12844BD3C5EB}">
      <dgm:prSet/>
      <dgm:spPr/>
      <dgm:t>
        <a:bodyPr/>
        <a:lstStyle/>
        <a:p>
          <a:pPr algn="ctr"/>
          <a:endParaRPr lang="en-US"/>
        </a:p>
      </dgm:t>
    </dgm:pt>
    <dgm:pt modelId="{3C0542C4-4CFA-CA49-970C-29E10DCB4DAF}" type="sibTrans" cxnId="{89C1AC44-6DB1-7645-9135-12844BD3C5EB}">
      <dgm:prSet/>
      <dgm:spPr/>
      <dgm:t>
        <a:bodyPr/>
        <a:lstStyle/>
        <a:p>
          <a:pPr algn="ctr"/>
          <a:endParaRPr lang="en-US"/>
        </a:p>
      </dgm:t>
    </dgm:pt>
    <dgm:pt modelId="{ACFD6C0D-9FFA-4141-8CBE-0E51BB295E71}">
      <dgm:prSet>
        <dgm:style>
          <a:lnRef idx="2">
            <a:schemeClr val="accent1"/>
          </a:lnRef>
          <a:fillRef idx="1">
            <a:schemeClr val="lt1"/>
          </a:fillRef>
          <a:effectRef idx="0">
            <a:schemeClr val="accent1"/>
          </a:effectRef>
          <a:fontRef idx="minor">
            <a:schemeClr val="dk1"/>
          </a:fontRef>
        </dgm:style>
      </dgm:prSet>
      <dgm:spPr/>
      <dgm:t>
        <a:bodyPr/>
        <a:lstStyle/>
        <a:p>
          <a:pPr algn="ctr" rtl="0"/>
          <a:r>
            <a:rPr lang="en-US" dirty="0" smtClean="0"/>
            <a:t>System Methods for Updating Climate Control Algorithms – Under Review</a:t>
          </a:r>
          <a:endParaRPr lang="en-US" dirty="0"/>
        </a:p>
      </dgm:t>
    </dgm:pt>
    <dgm:pt modelId="{F69A6132-5B83-244A-BF96-7A8FCE275B4A}" type="parTrans" cxnId="{7E5634DA-D51E-8349-B7BE-33BA62A73284}">
      <dgm:prSet/>
      <dgm:spPr/>
      <dgm:t>
        <a:bodyPr/>
        <a:lstStyle/>
        <a:p>
          <a:pPr algn="ctr"/>
          <a:endParaRPr lang="en-US"/>
        </a:p>
      </dgm:t>
    </dgm:pt>
    <dgm:pt modelId="{BBB313EF-0E45-1548-982B-C01FCB4D228C}" type="sibTrans" cxnId="{7E5634DA-D51E-8349-B7BE-33BA62A73284}">
      <dgm:prSet/>
      <dgm:spPr/>
      <dgm:t>
        <a:bodyPr/>
        <a:lstStyle/>
        <a:p>
          <a:pPr algn="ctr"/>
          <a:endParaRPr lang="en-US"/>
        </a:p>
      </dgm:t>
    </dgm:pt>
    <dgm:pt modelId="{9D635B2E-C1A6-ED4F-8456-2255C558936F}">
      <dgm:prSet>
        <dgm:style>
          <a:lnRef idx="2">
            <a:schemeClr val="accent1"/>
          </a:lnRef>
          <a:fillRef idx="1">
            <a:schemeClr val="lt1"/>
          </a:fillRef>
          <a:effectRef idx="0">
            <a:schemeClr val="accent1"/>
          </a:effectRef>
          <a:fontRef idx="minor">
            <a:schemeClr val="dk1"/>
          </a:fontRef>
        </dgm:style>
      </dgm:prSet>
      <dgm:spPr/>
      <dgm:t>
        <a:bodyPr/>
        <a:lstStyle/>
        <a:p>
          <a:pPr algn="ctr" rtl="0"/>
          <a:r>
            <a:rPr lang="en-US" smtClean="0"/>
            <a:t>Adaptive Power Stealing Thermostat – Under Review</a:t>
          </a:r>
          <a:endParaRPr lang="en-US"/>
        </a:p>
      </dgm:t>
    </dgm:pt>
    <dgm:pt modelId="{46D1C529-CDA1-9D4E-928F-0258B34A86F9}" type="parTrans" cxnId="{C0F7CB5F-67CF-CB40-B0CC-A8678F9A8DAE}">
      <dgm:prSet/>
      <dgm:spPr/>
      <dgm:t>
        <a:bodyPr/>
        <a:lstStyle/>
        <a:p>
          <a:pPr algn="ctr"/>
          <a:endParaRPr lang="en-US"/>
        </a:p>
      </dgm:t>
    </dgm:pt>
    <dgm:pt modelId="{51A0B1DD-C23B-A14D-80D1-965C02FD002E}" type="sibTrans" cxnId="{C0F7CB5F-67CF-CB40-B0CC-A8678F9A8DAE}">
      <dgm:prSet/>
      <dgm:spPr/>
      <dgm:t>
        <a:bodyPr/>
        <a:lstStyle/>
        <a:p>
          <a:pPr algn="ctr"/>
          <a:endParaRPr lang="en-US"/>
        </a:p>
      </dgm:t>
    </dgm:pt>
    <dgm:pt modelId="{6F4410E2-98E6-FA4C-970C-9C89261C3E5C}" type="pres">
      <dgm:prSet presAssocID="{975146C7-13AD-4745-A956-B444B3BE65E8}" presName="diagram" presStyleCnt="0">
        <dgm:presLayoutVars>
          <dgm:dir/>
          <dgm:resizeHandles val="exact"/>
        </dgm:presLayoutVars>
      </dgm:prSet>
      <dgm:spPr/>
      <dgm:t>
        <a:bodyPr/>
        <a:lstStyle/>
        <a:p>
          <a:endParaRPr lang="en-US"/>
        </a:p>
      </dgm:t>
    </dgm:pt>
    <dgm:pt modelId="{11238F00-172F-784A-B862-1662E8688C8B}" type="pres">
      <dgm:prSet presAssocID="{F0F2CCE2-188E-744C-9F0D-6D487C0D52CA}" presName="node" presStyleLbl="node1" presStyleIdx="0" presStyleCnt="6">
        <dgm:presLayoutVars>
          <dgm:bulletEnabled val="1"/>
        </dgm:presLayoutVars>
      </dgm:prSet>
      <dgm:spPr/>
      <dgm:t>
        <a:bodyPr/>
        <a:lstStyle/>
        <a:p>
          <a:endParaRPr lang="en-US"/>
        </a:p>
      </dgm:t>
    </dgm:pt>
    <dgm:pt modelId="{293CA2C9-34ED-E648-A083-ED40FDCC589D}" type="pres">
      <dgm:prSet presAssocID="{8BB329E3-3432-EB4E-8D02-A5D0FC747427}" presName="sibTrans" presStyleCnt="0"/>
      <dgm:spPr/>
    </dgm:pt>
    <dgm:pt modelId="{01B1A587-7ED8-2646-B9E4-CA039A9B80D8}" type="pres">
      <dgm:prSet presAssocID="{9AB81BD3-EFCB-CF47-8012-E41A0C5F8487}" presName="node" presStyleLbl="node1" presStyleIdx="1" presStyleCnt="6">
        <dgm:presLayoutVars>
          <dgm:bulletEnabled val="1"/>
        </dgm:presLayoutVars>
      </dgm:prSet>
      <dgm:spPr/>
      <dgm:t>
        <a:bodyPr/>
        <a:lstStyle/>
        <a:p>
          <a:endParaRPr lang="en-US"/>
        </a:p>
      </dgm:t>
    </dgm:pt>
    <dgm:pt modelId="{A3B3F1B9-1A03-B14A-9222-C499F4C6F5D6}" type="pres">
      <dgm:prSet presAssocID="{8B693869-1CAF-A141-A473-49FAD9F2FFCF}" presName="sibTrans" presStyleCnt="0"/>
      <dgm:spPr/>
    </dgm:pt>
    <dgm:pt modelId="{5035EB03-C966-7946-A63F-B9340E24E703}" type="pres">
      <dgm:prSet presAssocID="{F79AFD3A-205A-F74E-9B19-16943EA32925}" presName="node" presStyleLbl="node1" presStyleIdx="2" presStyleCnt="6">
        <dgm:presLayoutVars>
          <dgm:bulletEnabled val="1"/>
        </dgm:presLayoutVars>
      </dgm:prSet>
      <dgm:spPr/>
      <dgm:t>
        <a:bodyPr/>
        <a:lstStyle/>
        <a:p>
          <a:endParaRPr lang="en-US"/>
        </a:p>
      </dgm:t>
    </dgm:pt>
    <dgm:pt modelId="{D1043693-3CF1-6346-9DA0-D69FE3CC10DE}" type="pres">
      <dgm:prSet presAssocID="{DEB2B33D-910B-154E-AAD9-53C98895C1AB}" presName="sibTrans" presStyleCnt="0"/>
      <dgm:spPr/>
    </dgm:pt>
    <dgm:pt modelId="{96A9CDF9-5359-9F42-A5D6-FF8820CAD6DE}" type="pres">
      <dgm:prSet presAssocID="{225ED9FA-ADBB-5F4D-98C6-4FF8C8BB1CD4}" presName="node" presStyleLbl="node1" presStyleIdx="3" presStyleCnt="6">
        <dgm:presLayoutVars>
          <dgm:bulletEnabled val="1"/>
        </dgm:presLayoutVars>
      </dgm:prSet>
      <dgm:spPr/>
      <dgm:t>
        <a:bodyPr/>
        <a:lstStyle/>
        <a:p>
          <a:endParaRPr lang="en-US"/>
        </a:p>
      </dgm:t>
    </dgm:pt>
    <dgm:pt modelId="{21806487-F6BD-CB49-8291-F160E465AB04}" type="pres">
      <dgm:prSet presAssocID="{3C0542C4-4CFA-CA49-970C-29E10DCB4DAF}" presName="sibTrans" presStyleCnt="0"/>
      <dgm:spPr/>
    </dgm:pt>
    <dgm:pt modelId="{45B3E9E2-D565-6544-B442-B7144C2C264C}" type="pres">
      <dgm:prSet presAssocID="{ACFD6C0D-9FFA-4141-8CBE-0E51BB295E71}" presName="node" presStyleLbl="node1" presStyleIdx="4" presStyleCnt="6">
        <dgm:presLayoutVars>
          <dgm:bulletEnabled val="1"/>
        </dgm:presLayoutVars>
      </dgm:prSet>
      <dgm:spPr/>
      <dgm:t>
        <a:bodyPr/>
        <a:lstStyle/>
        <a:p>
          <a:endParaRPr lang="en-US"/>
        </a:p>
      </dgm:t>
    </dgm:pt>
    <dgm:pt modelId="{7197CC36-E604-F447-90E7-AE03433028E3}" type="pres">
      <dgm:prSet presAssocID="{BBB313EF-0E45-1548-982B-C01FCB4D228C}" presName="sibTrans" presStyleCnt="0"/>
      <dgm:spPr/>
    </dgm:pt>
    <dgm:pt modelId="{0EBC463B-9C8A-5F4B-93D6-4C288B7D24A9}" type="pres">
      <dgm:prSet presAssocID="{9D635B2E-C1A6-ED4F-8456-2255C558936F}" presName="node" presStyleLbl="node1" presStyleIdx="5" presStyleCnt="6">
        <dgm:presLayoutVars>
          <dgm:bulletEnabled val="1"/>
        </dgm:presLayoutVars>
      </dgm:prSet>
      <dgm:spPr/>
      <dgm:t>
        <a:bodyPr/>
        <a:lstStyle/>
        <a:p>
          <a:endParaRPr lang="en-US"/>
        </a:p>
      </dgm:t>
    </dgm:pt>
  </dgm:ptLst>
  <dgm:cxnLst>
    <dgm:cxn modelId="{5AE6976E-72D1-454E-A06A-C55511B358CE}" type="presOf" srcId="{F79AFD3A-205A-F74E-9B19-16943EA32925}" destId="{5035EB03-C966-7946-A63F-B9340E24E703}" srcOrd="0" destOrd="0" presId="urn:microsoft.com/office/officeart/2005/8/layout/default#1"/>
    <dgm:cxn modelId="{F902F789-EEB7-874A-AB01-9C7A2697478D}" type="presOf" srcId="{975146C7-13AD-4745-A956-B444B3BE65E8}" destId="{6F4410E2-98E6-FA4C-970C-9C89261C3E5C}" srcOrd="0" destOrd="0" presId="urn:microsoft.com/office/officeart/2005/8/layout/default#1"/>
    <dgm:cxn modelId="{7F63C2ED-4F13-034A-8018-FBC9C6A2693F}" type="presOf" srcId="{9AB81BD3-EFCB-CF47-8012-E41A0C5F8487}" destId="{01B1A587-7ED8-2646-B9E4-CA039A9B80D8}" srcOrd="0" destOrd="0" presId="urn:microsoft.com/office/officeart/2005/8/layout/default#1"/>
    <dgm:cxn modelId="{F7024B43-7126-D04C-AA2F-64D929BBF5C8}" srcId="{975146C7-13AD-4745-A956-B444B3BE65E8}" destId="{F0F2CCE2-188E-744C-9F0D-6D487C0D52CA}" srcOrd="0" destOrd="0" parTransId="{74A1F5CD-B0B1-9344-BF90-1C6E61E415DF}" sibTransId="{8BB329E3-3432-EB4E-8D02-A5D0FC747427}"/>
    <dgm:cxn modelId="{0627D424-CA8E-BA4D-BC52-26120493A203}" type="presOf" srcId="{225ED9FA-ADBB-5F4D-98C6-4FF8C8BB1CD4}" destId="{96A9CDF9-5359-9F42-A5D6-FF8820CAD6DE}" srcOrd="0" destOrd="0" presId="urn:microsoft.com/office/officeart/2005/8/layout/default#1"/>
    <dgm:cxn modelId="{A7BBE733-D1C5-AF48-8655-274F512F3A1D}" srcId="{975146C7-13AD-4745-A956-B444B3BE65E8}" destId="{F79AFD3A-205A-F74E-9B19-16943EA32925}" srcOrd="2" destOrd="0" parTransId="{F57050CA-B256-4547-9D0D-FB4D3B22CD24}" sibTransId="{DEB2B33D-910B-154E-AAD9-53C98895C1AB}"/>
    <dgm:cxn modelId="{6E867D28-8112-8946-823D-7A3DAC79E3A5}" type="presOf" srcId="{ACFD6C0D-9FFA-4141-8CBE-0E51BB295E71}" destId="{45B3E9E2-D565-6544-B442-B7144C2C264C}" srcOrd="0" destOrd="0" presId="urn:microsoft.com/office/officeart/2005/8/layout/default#1"/>
    <dgm:cxn modelId="{0F7D4EB6-17CC-F940-B35E-1B20E60285A9}" type="presOf" srcId="{9D635B2E-C1A6-ED4F-8456-2255C558936F}" destId="{0EBC463B-9C8A-5F4B-93D6-4C288B7D24A9}" srcOrd="0" destOrd="0" presId="urn:microsoft.com/office/officeart/2005/8/layout/default#1"/>
    <dgm:cxn modelId="{C0F7CB5F-67CF-CB40-B0CC-A8678F9A8DAE}" srcId="{975146C7-13AD-4745-A956-B444B3BE65E8}" destId="{9D635B2E-C1A6-ED4F-8456-2255C558936F}" srcOrd="5" destOrd="0" parTransId="{46D1C529-CDA1-9D4E-928F-0258B34A86F9}" sibTransId="{51A0B1DD-C23B-A14D-80D1-965C02FD002E}"/>
    <dgm:cxn modelId="{D3B46846-9E12-DA4E-86A4-A71A5B74F8D0}" srcId="{975146C7-13AD-4745-A956-B444B3BE65E8}" destId="{9AB81BD3-EFCB-CF47-8012-E41A0C5F8487}" srcOrd="1" destOrd="0" parTransId="{864B1D55-94C9-5342-886F-D04CCD8CB8D3}" sibTransId="{8B693869-1CAF-A141-A473-49FAD9F2FFCF}"/>
    <dgm:cxn modelId="{89C1AC44-6DB1-7645-9135-12844BD3C5EB}" srcId="{975146C7-13AD-4745-A956-B444B3BE65E8}" destId="{225ED9FA-ADBB-5F4D-98C6-4FF8C8BB1CD4}" srcOrd="3" destOrd="0" parTransId="{A6EC2270-2982-214E-97F6-78DE2F3A50FD}" sibTransId="{3C0542C4-4CFA-CA49-970C-29E10DCB4DAF}"/>
    <dgm:cxn modelId="{7E5634DA-D51E-8349-B7BE-33BA62A73284}" srcId="{975146C7-13AD-4745-A956-B444B3BE65E8}" destId="{ACFD6C0D-9FFA-4141-8CBE-0E51BB295E71}" srcOrd="4" destOrd="0" parTransId="{F69A6132-5B83-244A-BF96-7A8FCE275B4A}" sibTransId="{BBB313EF-0E45-1548-982B-C01FCB4D228C}"/>
    <dgm:cxn modelId="{C98B0051-D699-2C4A-A946-69253A0B6A6C}" type="presOf" srcId="{F0F2CCE2-188E-744C-9F0D-6D487C0D52CA}" destId="{11238F00-172F-784A-B862-1662E8688C8B}" srcOrd="0" destOrd="0" presId="urn:microsoft.com/office/officeart/2005/8/layout/default#1"/>
    <dgm:cxn modelId="{B672F34B-A6F4-8D4F-84D7-08FB590249E1}" type="presParOf" srcId="{6F4410E2-98E6-FA4C-970C-9C89261C3E5C}" destId="{11238F00-172F-784A-B862-1662E8688C8B}" srcOrd="0" destOrd="0" presId="urn:microsoft.com/office/officeart/2005/8/layout/default#1"/>
    <dgm:cxn modelId="{6AEC6AE7-3DC3-334F-9BFB-B3368A94F7F0}" type="presParOf" srcId="{6F4410E2-98E6-FA4C-970C-9C89261C3E5C}" destId="{293CA2C9-34ED-E648-A083-ED40FDCC589D}" srcOrd="1" destOrd="0" presId="urn:microsoft.com/office/officeart/2005/8/layout/default#1"/>
    <dgm:cxn modelId="{6CAFF396-4E3A-1A45-89DE-CBE6E42DDFE1}" type="presParOf" srcId="{6F4410E2-98E6-FA4C-970C-9C89261C3E5C}" destId="{01B1A587-7ED8-2646-B9E4-CA039A9B80D8}" srcOrd="2" destOrd="0" presId="urn:microsoft.com/office/officeart/2005/8/layout/default#1"/>
    <dgm:cxn modelId="{024D3493-548B-2946-B255-FC51C3086A77}" type="presParOf" srcId="{6F4410E2-98E6-FA4C-970C-9C89261C3E5C}" destId="{A3B3F1B9-1A03-B14A-9222-C499F4C6F5D6}" srcOrd="3" destOrd="0" presId="urn:microsoft.com/office/officeart/2005/8/layout/default#1"/>
    <dgm:cxn modelId="{746FB1F3-57D8-E342-A84A-15964286D0AB}" type="presParOf" srcId="{6F4410E2-98E6-FA4C-970C-9C89261C3E5C}" destId="{5035EB03-C966-7946-A63F-B9340E24E703}" srcOrd="4" destOrd="0" presId="urn:microsoft.com/office/officeart/2005/8/layout/default#1"/>
    <dgm:cxn modelId="{9C52EF33-B061-434F-AC4C-C8F6F0B23A71}" type="presParOf" srcId="{6F4410E2-98E6-FA4C-970C-9C89261C3E5C}" destId="{D1043693-3CF1-6346-9DA0-D69FE3CC10DE}" srcOrd="5" destOrd="0" presId="urn:microsoft.com/office/officeart/2005/8/layout/default#1"/>
    <dgm:cxn modelId="{B1475CE9-BB3A-1F46-913A-9386902C7150}" type="presParOf" srcId="{6F4410E2-98E6-FA4C-970C-9C89261C3E5C}" destId="{96A9CDF9-5359-9F42-A5D6-FF8820CAD6DE}" srcOrd="6" destOrd="0" presId="urn:microsoft.com/office/officeart/2005/8/layout/default#1"/>
    <dgm:cxn modelId="{32938B95-8FBD-0B45-8317-C4F693B668F8}" type="presParOf" srcId="{6F4410E2-98E6-FA4C-970C-9C89261C3E5C}" destId="{21806487-F6BD-CB49-8291-F160E465AB04}" srcOrd="7" destOrd="0" presId="urn:microsoft.com/office/officeart/2005/8/layout/default#1"/>
    <dgm:cxn modelId="{48E10BD3-E11F-9D44-A176-E5BE50AE9ED0}" type="presParOf" srcId="{6F4410E2-98E6-FA4C-970C-9C89261C3E5C}" destId="{45B3E9E2-D565-6544-B442-B7144C2C264C}" srcOrd="8" destOrd="0" presId="urn:microsoft.com/office/officeart/2005/8/layout/default#1"/>
    <dgm:cxn modelId="{ADAA2A87-8B0D-C146-A7EE-F775C923B8C3}" type="presParOf" srcId="{6F4410E2-98E6-FA4C-970C-9C89261C3E5C}" destId="{7197CC36-E604-F447-90E7-AE03433028E3}" srcOrd="9" destOrd="0" presId="urn:microsoft.com/office/officeart/2005/8/layout/default#1"/>
    <dgm:cxn modelId="{8510F89A-C24C-0941-8935-99DE2B1B5462}" type="presParOf" srcId="{6F4410E2-98E6-FA4C-970C-9C89261C3E5C}" destId="{0EBC463B-9C8A-5F4B-93D6-4C288B7D24A9}" srcOrd="10" destOrd="0" presId="urn:microsoft.com/office/officeart/2005/8/layout/defaul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9E7926-E052-DE4E-AA88-64F755562260}" type="doc">
      <dgm:prSet loTypeId="urn:microsoft.com/office/officeart/2005/8/layout/venn2" loCatId="" qsTypeId="urn:microsoft.com/office/officeart/2005/8/quickstyle/simple1" qsCatId="simple" csTypeId="urn:microsoft.com/office/officeart/2005/8/colors/colorful3" csCatId="colorful" phldr="1"/>
      <dgm:spPr/>
      <dgm:t>
        <a:bodyPr/>
        <a:lstStyle/>
        <a:p>
          <a:endParaRPr lang="en-US"/>
        </a:p>
      </dgm:t>
    </dgm:pt>
    <dgm:pt modelId="{D1D3501C-A5A3-1D43-B17F-D61D38BC4F07}">
      <dgm:prSet phldrT="[Text]"/>
      <dgm:spPr/>
      <dgm:t>
        <a:bodyPr/>
        <a:lstStyle/>
        <a:p>
          <a:r>
            <a:rPr lang="en-US" dirty="0" smtClean="0"/>
            <a:t>91 million</a:t>
          </a:r>
          <a:endParaRPr lang="en-US" dirty="0"/>
        </a:p>
      </dgm:t>
    </dgm:pt>
    <dgm:pt modelId="{61E00FE9-1B44-3E48-AB80-08A3A5782429}" type="parTrans" cxnId="{59B13A42-758B-BB48-AA83-D010AEC6228D}">
      <dgm:prSet/>
      <dgm:spPr/>
      <dgm:t>
        <a:bodyPr/>
        <a:lstStyle/>
        <a:p>
          <a:endParaRPr lang="en-US"/>
        </a:p>
      </dgm:t>
    </dgm:pt>
    <dgm:pt modelId="{FBF521EF-6EDD-424E-901F-238DCCD80A51}" type="sibTrans" cxnId="{59B13A42-758B-BB48-AA83-D010AEC6228D}">
      <dgm:prSet/>
      <dgm:spPr/>
      <dgm:t>
        <a:bodyPr/>
        <a:lstStyle/>
        <a:p>
          <a:endParaRPr lang="en-US"/>
        </a:p>
      </dgm:t>
    </dgm:pt>
    <dgm:pt modelId="{04926CA3-8E8D-5448-9BF9-4A098D23ADFE}">
      <dgm:prSet phldrT="[Text]"/>
      <dgm:spPr/>
      <dgm:t>
        <a:bodyPr/>
        <a:lstStyle/>
        <a:p>
          <a:r>
            <a:rPr lang="en-US" dirty="0" smtClean="0"/>
            <a:t>25 million</a:t>
          </a:r>
          <a:endParaRPr lang="en-US" dirty="0"/>
        </a:p>
      </dgm:t>
    </dgm:pt>
    <dgm:pt modelId="{C006DE89-01F2-B846-A3F5-0CC5108EF922}" type="parTrans" cxnId="{73017FD7-198C-3645-A03D-EF850C754CED}">
      <dgm:prSet/>
      <dgm:spPr/>
      <dgm:t>
        <a:bodyPr/>
        <a:lstStyle/>
        <a:p>
          <a:endParaRPr lang="en-US"/>
        </a:p>
      </dgm:t>
    </dgm:pt>
    <dgm:pt modelId="{6124B5F3-E6F1-164D-AC3F-AA8177B5B8C4}" type="sibTrans" cxnId="{73017FD7-198C-3645-A03D-EF850C754CED}">
      <dgm:prSet/>
      <dgm:spPr/>
      <dgm:t>
        <a:bodyPr/>
        <a:lstStyle/>
        <a:p>
          <a:endParaRPr lang="en-US"/>
        </a:p>
      </dgm:t>
    </dgm:pt>
    <dgm:pt modelId="{94F558EB-A203-0247-9381-704C06CB5286}" type="pres">
      <dgm:prSet presAssocID="{649E7926-E052-DE4E-AA88-64F755562260}" presName="Name0" presStyleCnt="0">
        <dgm:presLayoutVars>
          <dgm:chMax val="7"/>
          <dgm:resizeHandles val="exact"/>
        </dgm:presLayoutVars>
      </dgm:prSet>
      <dgm:spPr/>
      <dgm:t>
        <a:bodyPr/>
        <a:lstStyle/>
        <a:p>
          <a:endParaRPr lang="en-US"/>
        </a:p>
      </dgm:t>
    </dgm:pt>
    <dgm:pt modelId="{A06AA5D3-F29D-3442-A48E-FFC086FAE2B6}" type="pres">
      <dgm:prSet presAssocID="{649E7926-E052-DE4E-AA88-64F755562260}" presName="comp1" presStyleCnt="0"/>
      <dgm:spPr/>
    </dgm:pt>
    <dgm:pt modelId="{6FDEA306-E9C2-D347-89A7-3070DAB646AB}" type="pres">
      <dgm:prSet presAssocID="{649E7926-E052-DE4E-AA88-64F755562260}" presName="circle1" presStyleLbl="node1" presStyleIdx="0" presStyleCnt="2"/>
      <dgm:spPr/>
      <dgm:t>
        <a:bodyPr/>
        <a:lstStyle/>
        <a:p>
          <a:endParaRPr lang="en-US"/>
        </a:p>
      </dgm:t>
    </dgm:pt>
    <dgm:pt modelId="{B5F4CDE0-9EE3-E844-9C48-DE5716DDD175}" type="pres">
      <dgm:prSet presAssocID="{649E7926-E052-DE4E-AA88-64F755562260}" presName="c1text" presStyleLbl="node1" presStyleIdx="0" presStyleCnt="2">
        <dgm:presLayoutVars>
          <dgm:bulletEnabled val="1"/>
        </dgm:presLayoutVars>
      </dgm:prSet>
      <dgm:spPr/>
      <dgm:t>
        <a:bodyPr/>
        <a:lstStyle/>
        <a:p>
          <a:endParaRPr lang="en-US"/>
        </a:p>
      </dgm:t>
    </dgm:pt>
    <dgm:pt modelId="{DDCA04D4-D618-3E44-BAE1-B432BBA57621}" type="pres">
      <dgm:prSet presAssocID="{649E7926-E052-DE4E-AA88-64F755562260}" presName="comp2" presStyleCnt="0"/>
      <dgm:spPr/>
    </dgm:pt>
    <dgm:pt modelId="{04F1A134-EC6F-484D-BEBA-035A62CE0A57}" type="pres">
      <dgm:prSet presAssocID="{649E7926-E052-DE4E-AA88-64F755562260}" presName="circle2" presStyleLbl="node1" presStyleIdx="1" presStyleCnt="2" custScaleX="64548" custScaleY="61933" custLinFactNeighborY="19034"/>
      <dgm:spPr/>
      <dgm:t>
        <a:bodyPr/>
        <a:lstStyle/>
        <a:p>
          <a:endParaRPr lang="en-US"/>
        </a:p>
      </dgm:t>
    </dgm:pt>
    <dgm:pt modelId="{FEEBA737-1C30-BC45-AD95-B7B666E18C34}" type="pres">
      <dgm:prSet presAssocID="{649E7926-E052-DE4E-AA88-64F755562260}" presName="c2text" presStyleLbl="node1" presStyleIdx="1" presStyleCnt="2">
        <dgm:presLayoutVars>
          <dgm:bulletEnabled val="1"/>
        </dgm:presLayoutVars>
      </dgm:prSet>
      <dgm:spPr/>
      <dgm:t>
        <a:bodyPr/>
        <a:lstStyle/>
        <a:p>
          <a:endParaRPr lang="en-US"/>
        </a:p>
      </dgm:t>
    </dgm:pt>
  </dgm:ptLst>
  <dgm:cxnLst>
    <dgm:cxn modelId="{5113495F-D7D9-E74F-9DB7-1CE68217E0E4}" type="presOf" srcId="{D1D3501C-A5A3-1D43-B17F-D61D38BC4F07}" destId="{6FDEA306-E9C2-D347-89A7-3070DAB646AB}" srcOrd="0" destOrd="0" presId="urn:microsoft.com/office/officeart/2005/8/layout/venn2"/>
    <dgm:cxn modelId="{59B13A42-758B-BB48-AA83-D010AEC6228D}" srcId="{649E7926-E052-DE4E-AA88-64F755562260}" destId="{D1D3501C-A5A3-1D43-B17F-D61D38BC4F07}" srcOrd="0" destOrd="0" parTransId="{61E00FE9-1B44-3E48-AB80-08A3A5782429}" sibTransId="{FBF521EF-6EDD-424E-901F-238DCCD80A51}"/>
    <dgm:cxn modelId="{73017FD7-198C-3645-A03D-EF850C754CED}" srcId="{649E7926-E052-DE4E-AA88-64F755562260}" destId="{04926CA3-8E8D-5448-9BF9-4A098D23ADFE}" srcOrd="1" destOrd="0" parTransId="{C006DE89-01F2-B846-A3F5-0CC5108EF922}" sibTransId="{6124B5F3-E6F1-164D-AC3F-AA8177B5B8C4}"/>
    <dgm:cxn modelId="{42E48216-BDE4-0D4F-B0EC-8AD331490A0E}" type="presOf" srcId="{D1D3501C-A5A3-1D43-B17F-D61D38BC4F07}" destId="{B5F4CDE0-9EE3-E844-9C48-DE5716DDD175}" srcOrd="1" destOrd="0" presId="urn:microsoft.com/office/officeart/2005/8/layout/venn2"/>
    <dgm:cxn modelId="{C51171A2-A9E5-A74C-8B5B-3633C32B11D4}" type="presOf" srcId="{649E7926-E052-DE4E-AA88-64F755562260}" destId="{94F558EB-A203-0247-9381-704C06CB5286}" srcOrd="0" destOrd="0" presId="urn:microsoft.com/office/officeart/2005/8/layout/venn2"/>
    <dgm:cxn modelId="{65F72D99-C4B8-B349-AE6A-F92C2A8DDA23}" type="presOf" srcId="{04926CA3-8E8D-5448-9BF9-4A098D23ADFE}" destId="{FEEBA737-1C30-BC45-AD95-B7B666E18C34}" srcOrd="1" destOrd="0" presId="urn:microsoft.com/office/officeart/2005/8/layout/venn2"/>
    <dgm:cxn modelId="{6CD265B0-70DC-8647-B697-30EFE112C14B}" type="presOf" srcId="{04926CA3-8E8D-5448-9BF9-4A098D23ADFE}" destId="{04F1A134-EC6F-484D-BEBA-035A62CE0A57}" srcOrd="0" destOrd="0" presId="urn:microsoft.com/office/officeart/2005/8/layout/venn2"/>
    <dgm:cxn modelId="{334968D5-2C31-CF4C-AEF8-D1ECB3661AF9}" type="presParOf" srcId="{94F558EB-A203-0247-9381-704C06CB5286}" destId="{A06AA5D3-F29D-3442-A48E-FFC086FAE2B6}" srcOrd="0" destOrd="0" presId="urn:microsoft.com/office/officeart/2005/8/layout/venn2"/>
    <dgm:cxn modelId="{6742637B-E8D7-E645-B8FC-1AA0D7FF06E6}" type="presParOf" srcId="{A06AA5D3-F29D-3442-A48E-FFC086FAE2B6}" destId="{6FDEA306-E9C2-D347-89A7-3070DAB646AB}" srcOrd="0" destOrd="0" presId="urn:microsoft.com/office/officeart/2005/8/layout/venn2"/>
    <dgm:cxn modelId="{0DE09BFA-7C47-9845-A16C-D140507E4090}" type="presParOf" srcId="{A06AA5D3-F29D-3442-A48E-FFC086FAE2B6}" destId="{B5F4CDE0-9EE3-E844-9C48-DE5716DDD175}" srcOrd="1" destOrd="0" presId="urn:microsoft.com/office/officeart/2005/8/layout/venn2"/>
    <dgm:cxn modelId="{58A6CF90-B44B-B041-A769-09A73880497E}" type="presParOf" srcId="{94F558EB-A203-0247-9381-704C06CB5286}" destId="{DDCA04D4-D618-3E44-BAE1-B432BBA57621}" srcOrd="1" destOrd="0" presId="urn:microsoft.com/office/officeart/2005/8/layout/venn2"/>
    <dgm:cxn modelId="{143E31F3-C386-8A43-A2EB-DA19D6857291}" type="presParOf" srcId="{DDCA04D4-D618-3E44-BAE1-B432BBA57621}" destId="{04F1A134-EC6F-484D-BEBA-035A62CE0A57}" srcOrd="0" destOrd="0" presId="urn:microsoft.com/office/officeart/2005/8/layout/venn2"/>
    <dgm:cxn modelId="{A06F2270-6D8F-234E-9A25-51467F8C3742}" type="presParOf" srcId="{DDCA04D4-D618-3E44-BAE1-B432BBA57621}" destId="{FEEBA737-1C30-BC45-AD95-B7B666E18C34}" srcOrd="1" destOrd="0" presId="urn:microsoft.com/office/officeart/2005/8/layout/ven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13BBD0-BE42-F44D-B910-31EC520753B7}" type="doc">
      <dgm:prSet loTypeId="urn:microsoft.com/office/officeart/2005/8/layout/equation1" loCatId="" qsTypeId="urn:microsoft.com/office/officeart/2005/8/quickstyle/simple2" qsCatId="simple" csTypeId="urn:microsoft.com/office/officeart/2005/8/colors/accent1_2" csCatId="accent1" phldr="1"/>
      <dgm:spPr/>
    </dgm:pt>
    <dgm:pt modelId="{F9C73C8B-4CA5-D44C-A4A6-7B127623EF62}">
      <dgm:prSet phldrT="[Text]"/>
      <dgm:spPr/>
      <dgm:t>
        <a:bodyPr/>
        <a:lstStyle/>
        <a:p>
          <a:r>
            <a:rPr lang="en-US" dirty="0" smtClean="0"/>
            <a:t>$181 Energy Savings</a:t>
          </a:r>
          <a:endParaRPr lang="en-US" dirty="0"/>
        </a:p>
      </dgm:t>
    </dgm:pt>
    <dgm:pt modelId="{6B140727-604D-BA40-8503-FEF4657FC6A2}" type="parTrans" cxnId="{43F93915-9B2C-6E4E-ABFA-1A5ABD584924}">
      <dgm:prSet/>
      <dgm:spPr/>
      <dgm:t>
        <a:bodyPr/>
        <a:lstStyle/>
        <a:p>
          <a:endParaRPr lang="en-US"/>
        </a:p>
      </dgm:t>
    </dgm:pt>
    <dgm:pt modelId="{11D7C477-8B14-F84D-A024-3C1528B16B21}" type="sibTrans" cxnId="{43F93915-9B2C-6E4E-ABFA-1A5ABD584924}">
      <dgm:prSet/>
      <dgm:spPr/>
      <dgm:t>
        <a:bodyPr/>
        <a:lstStyle/>
        <a:p>
          <a:endParaRPr lang="en-US"/>
        </a:p>
      </dgm:t>
    </dgm:pt>
    <dgm:pt modelId="{1A4B48D0-72FD-D04A-BECF-1C7FFFA4961B}">
      <dgm:prSet phldrT="[Text]"/>
      <dgm:spPr/>
      <dgm:t>
        <a:bodyPr/>
        <a:lstStyle/>
        <a:p>
          <a:r>
            <a:rPr lang="en-US" dirty="0" smtClean="0"/>
            <a:t>$20 </a:t>
          </a:r>
        </a:p>
        <a:p>
          <a:r>
            <a:rPr lang="en-US" dirty="0" smtClean="0"/>
            <a:t>1.1 Ton GHGs</a:t>
          </a:r>
          <a:endParaRPr lang="en-US" dirty="0"/>
        </a:p>
      </dgm:t>
    </dgm:pt>
    <dgm:pt modelId="{3ED897F3-4CF4-4A4E-A4B5-61D9108AFBC8}" type="parTrans" cxnId="{1CBDF66E-A172-4348-A718-02478FBA0CC8}">
      <dgm:prSet/>
      <dgm:spPr/>
      <dgm:t>
        <a:bodyPr/>
        <a:lstStyle/>
        <a:p>
          <a:endParaRPr lang="en-US"/>
        </a:p>
      </dgm:t>
    </dgm:pt>
    <dgm:pt modelId="{758BCFBA-BF07-E44A-A821-B1BE2BB5FEAC}" type="sibTrans" cxnId="{1CBDF66E-A172-4348-A718-02478FBA0CC8}">
      <dgm:prSet/>
      <dgm:spPr/>
      <dgm:t>
        <a:bodyPr/>
        <a:lstStyle/>
        <a:p>
          <a:endParaRPr lang="en-US"/>
        </a:p>
      </dgm:t>
    </dgm:pt>
    <dgm:pt modelId="{1F264AB3-C889-6A42-B1B5-D2EB4CB33FAE}">
      <dgm:prSet phldrT="[Text]"/>
      <dgm:spPr/>
      <dgm:t>
        <a:bodyPr/>
        <a:lstStyle/>
        <a:p>
          <a:r>
            <a:rPr lang="en-US" dirty="0" smtClean="0"/>
            <a:t>$201 Total Savings</a:t>
          </a:r>
          <a:endParaRPr lang="en-US" dirty="0"/>
        </a:p>
      </dgm:t>
    </dgm:pt>
    <dgm:pt modelId="{7AC4EEF5-F69D-ED4E-8357-062A318C8C15}" type="parTrans" cxnId="{52DEDA6D-657A-A240-9C66-5CC931C9BA0A}">
      <dgm:prSet/>
      <dgm:spPr/>
      <dgm:t>
        <a:bodyPr/>
        <a:lstStyle/>
        <a:p>
          <a:endParaRPr lang="en-US"/>
        </a:p>
      </dgm:t>
    </dgm:pt>
    <dgm:pt modelId="{821EDDA8-09FF-E540-ABA6-0C7D9A057DF7}" type="sibTrans" cxnId="{52DEDA6D-657A-A240-9C66-5CC931C9BA0A}">
      <dgm:prSet/>
      <dgm:spPr/>
      <dgm:t>
        <a:bodyPr/>
        <a:lstStyle/>
        <a:p>
          <a:endParaRPr lang="en-US"/>
        </a:p>
      </dgm:t>
    </dgm:pt>
    <dgm:pt modelId="{2FB79022-4BB5-3E4B-AB34-00DAC707640A}" type="pres">
      <dgm:prSet presAssocID="{4913BBD0-BE42-F44D-B910-31EC520753B7}" presName="linearFlow" presStyleCnt="0">
        <dgm:presLayoutVars>
          <dgm:dir/>
          <dgm:resizeHandles val="exact"/>
        </dgm:presLayoutVars>
      </dgm:prSet>
      <dgm:spPr/>
    </dgm:pt>
    <dgm:pt modelId="{CAB0A51C-B462-1C41-8A71-41B9336D6599}" type="pres">
      <dgm:prSet presAssocID="{F9C73C8B-4CA5-D44C-A4A6-7B127623EF62}" presName="node" presStyleLbl="node1" presStyleIdx="0" presStyleCnt="3">
        <dgm:presLayoutVars>
          <dgm:bulletEnabled val="1"/>
        </dgm:presLayoutVars>
      </dgm:prSet>
      <dgm:spPr/>
      <dgm:t>
        <a:bodyPr/>
        <a:lstStyle/>
        <a:p>
          <a:endParaRPr lang="en-US"/>
        </a:p>
      </dgm:t>
    </dgm:pt>
    <dgm:pt modelId="{1BA9DC5D-251D-994E-B817-0AAE4FDE35AD}" type="pres">
      <dgm:prSet presAssocID="{11D7C477-8B14-F84D-A024-3C1528B16B21}" presName="spacerL" presStyleCnt="0"/>
      <dgm:spPr/>
    </dgm:pt>
    <dgm:pt modelId="{B778307F-9A16-384D-A935-81DDE65296D9}" type="pres">
      <dgm:prSet presAssocID="{11D7C477-8B14-F84D-A024-3C1528B16B21}" presName="sibTrans" presStyleLbl="sibTrans2D1" presStyleIdx="0" presStyleCnt="2"/>
      <dgm:spPr/>
      <dgm:t>
        <a:bodyPr/>
        <a:lstStyle/>
        <a:p>
          <a:endParaRPr lang="en-US"/>
        </a:p>
      </dgm:t>
    </dgm:pt>
    <dgm:pt modelId="{4F0C7E1C-869F-6E49-B3CC-6DFE25D91442}" type="pres">
      <dgm:prSet presAssocID="{11D7C477-8B14-F84D-A024-3C1528B16B21}" presName="spacerR" presStyleCnt="0"/>
      <dgm:spPr/>
    </dgm:pt>
    <dgm:pt modelId="{280A8861-C7F0-2240-A02F-922753EBD24C}" type="pres">
      <dgm:prSet presAssocID="{1A4B48D0-72FD-D04A-BECF-1C7FFFA4961B}" presName="node" presStyleLbl="node1" presStyleIdx="1" presStyleCnt="3">
        <dgm:presLayoutVars>
          <dgm:bulletEnabled val="1"/>
        </dgm:presLayoutVars>
      </dgm:prSet>
      <dgm:spPr/>
      <dgm:t>
        <a:bodyPr/>
        <a:lstStyle/>
        <a:p>
          <a:endParaRPr lang="en-US"/>
        </a:p>
      </dgm:t>
    </dgm:pt>
    <dgm:pt modelId="{955734EB-0B61-584A-B3C6-DA77AA36C793}" type="pres">
      <dgm:prSet presAssocID="{758BCFBA-BF07-E44A-A821-B1BE2BB5FEAC}" presName="spacerL" presStyleCnt="0"/>
      <dgm:spPr/>
    </dgm:pt>
    <dgm:pt modelId="{67B82172-4E59-B144-9CA9-C71F432E5623}" type="pres">
      <dgm:prSet presAssocID="{758BCFBA-BF07-E44A-A821-B1BE2BB5FEAC}" presName="sibTrans" presStyleLbl="sibTrans2D1" presStyleIdx="1" presStyleCnt="2"/>
      <dgm:spPr/>
      <dgm:t>
        <a:bodyPr/>
        <a:lstStyle/>
        <a:p>
          <a:endParaRPr lang="en-US"/>
        </a:p>
      </dgm:t>
    </dgm:pt>
    <dgm:pt modelId="{68B1E52E-E043-564D-BCB3-539CF29A027B}" type="pres">
      <dgm:prSet presAssocID="{758BCFBA-BF07-E44A-A821-B1BE2BB5FEAC}" presName="spacerR" presStyleCnt="0"/>
      <dgm:spPr/>
    </dgm:pt>
    <dgm:pt modelId="{C315E0A1-DB9E-AB48-9B1C-8B467C1DF18D}" type="pres">
      <dgm:prSet presAssocID="{1F264AB3-C889-6A42-B1B5-D2EB4CB33FAE}" presName="node" presStyleLbl="node1" presStyleIdx="2" presStyleCnt="3">
        <dgm:presLayoutVars>
          <dgm:bulletEnabled val="1"/>
        </dgm:presLayoutVars>
      </dgm:prSet>
      <dgm:spPr/>
      <dgm:t>
        <a:bodyPr/>
        <a:lstStyle/>
        <a:p>
          <a:endParaRPr lang="en-US"/>
        </a:p>
      </dgm:t>
    </dgm:pt>
  </dgm:ptLst>
  <dgm:cxnLst>
    <dgm:cxn modelId="{28DCE507-F5E7-7C44-BB76-3A2960EF5ADD}" type="presOf" srcId="{F9C73C8B-4CA5-D44C-A4A6-7B127623EF62}" destId="{CAB0A51C-B462-1C41-8A71-41B9336D6599}" srcOrd="0" destOrd="0" presId="urn:microsoft.com/office/officeart/2005/8/layout/equation1"/>
    <dgm:cxn modelId="{E277E7A7-638F-AB4C-A87D-D75A8A5723A8}" type="presOf" srcId="{1F264AB3-C889-6A42-B1B5-D2EB4CB33FAE}" destId="{C315E0A1-DB9E-AB48-9B1C-8B467C1DF18D}" srcOrd="0" destOrd="0" presId="urn:microsoft.com/office/officeart/2005/8/layout/equation1"/>
    <dgm:cxn modelId="{52DEDA6D-657A-A240-9C66-5CC931C9BA0A}" srcId="{4913BBD0-BE42-F44D-B910-31EC520753B7}" destId="{1F264AB3-C889-6A42-B1B5-D2EB4CB33FAE}" srcOrd="2" destOrd="0" parTransId="{7AC4EEF5-F69D-ED4E-8357-062A318C8C15}" sibTransId="{821EDDA8-09FF-E540-ABA6-0C7D9A057DF7}"/>
    <dgm:cxn modelId="{43F93915-9B2C-6E4E-ABFA-1A5ABD584924}" srcId="{4913BBD0-BE42-F44D-B910-31EC520753B7}" destId="{F9C73C8B-4CA5-D44C-A4A6-7B127623EF62}" srcOrd="0" destOrd="0" parTransId="{6B140727-604D-BA40-8503-FEF4657FC6A2}" sibTransId="{11D7C477-8B14-F84D-A024-3C1528B16B21}"/>
    <dgm:cxn modelId="{DC2E32CB-F62B-FF4E-9657-26C979209D4D}" type="presOf" srcId="{1A4B48D0-72FD-D04A-BECF-1C7FFFA4961B}" destId="{280A8861-C7F0-2240-A02F-922753EBD24C}" srcOrd="0" destOrd="0" presId="urn:microsoft.com/office/officeart/2005/8/layout/equation1"/>
    <dgm:cxn modelId="{1CBDF66E-A172-4348-A718-02478FBA0CC8}" srcId="{4913BBD0-BE42-F44D-B910-31EC520753B7}" destId="{1A4B48D0-72FD-D04A-BECF-1C7FFFA4961B}" srcOrd="1" destOrd="0" parTransId="{3ED897F3-4CF4-4A4E-A4B5-61D9108AFBC8}" sibTransId="{758BCFBA-BF07-E44A-A821-B1BE2BB5FEAC}"/>
    <dgm:cxn modelId="{1CB83265-D858-7A4D-9D60-900277803111}" type="presOf" srcId="{11D7C477-8B14-F84D-A024-3C1528B16B21}" destId="{B778307F-9A16-384D-A935-81DDE65296D9}" srcOrd="0" destOrd="0" presId="urn:microsoft.com/office/officeart/2005/8/layout/equation1"/>
    <dgm:cxn modelId="{4E028058-D3DD-3248-956B-E99200A4C3CB}" type="presOf" srcId="{4913BBD0-BE42-F44D-B910-31EC520753B7}" destId="{2FB79022-4BB5-3E4B-AB34-00DAC707640A}" srcOrd="0" destOrd="0" presId="urn:microsoft.com/office/officeart/2005/8/layout/equation1"/>
    <dgm:cxn modelId="{30D5F493-2D23-1748-8A62-16F958B66985}" type="presOf" srcId="{758BCFBA-BF07-E44A-A821-B1BE2BB5FEAC}" destId="{67B82172-4E59-B144-9CA9-C71F432E5623}" srcOrd="0" destOrd="0" presId="urn:microsoft.com/office/officeart/2005/8/layout/equation1"/>
    <dgm:cxn modelId="{ACD75BCB-F200-CA4E-9757-D5669A7E16AD}" type="presParOf" srcId="{2FB79022-4BB5-3E4B-AB34-00DAC707640A}" destId="{CAB0A51C-B462-1C41-8A71-41B9336D6599}" srcOrd="0" destOrd="0" presId="urn:microsoft.com/office/officeart/2005/8/layout/equation1"/>
    <dgm:cxn modelId="{72586EE9-9512-4E4B-8FC7-197BFBE2138E}" type="presParOf" srcId="{2FB79022-4BB5-3E4B-AB34-00DAC707640A}" destId="{1BA9DC5D-251D-994E-B817-0AAE4FDE35AD}" srcOrd="1" destOrd="0" presId="urn:microsoft.com/office/officeart/2005/8/layout/equation1"/>
    <dgm:cxn modelId="{C711AEAB-D407-D346-AECF-508078A7B5EC}" type="presParOf" srcId="{2FB79022-4BB5-3E4B-AB34-00DAC707640A}" destId="{B778307F-9A16-384D-A935-81DDE65296D9}" srcOrd="2" destOrd="0" presId="urn:microsoft.com/office/officeart/2005/8/layout/equation1"/>
    <dgm:cxn modelId="{3A7DA43D-35FE-9C4A-AB59-73708FBA5EDF}" type="presParOf" srcId="{2FB79022-4BB5-3E4B-AB34-00DAC707640A}" destId="{4F0C7E1C-869F-6E49-B3CC-6DFE25D91442}" srcOrd="3" destOrd="0" presId="urn:microsoft.com/office/officeart/2005/8/layout/equation1"/>
    <dgm:cxn modelId="{04C467BD-8C6A-0F47-8B15-F94A7B25EF70}" type="presParOf" srcId="{2FB79022-4BB5-3E4B-AB34-00DAC707640A}" destId="{280A8861-C7F0-2240-A02F-922753EBD24C}" srcOrd="4" destOrd="0" presId="urn:microsoft.com/office/officeart/2005/8/layout/equation1"/>
    <dgm:cxn modelId="{C943E1D2-B52E-444E-8DD8-FD368AE68B8A}" type="presParOf" srcId="{2FB79022-4BB5-3E4B-AB34-00DAC707640A}" destId="{955734EB-0B61-584A-B3C6-DA77AA36C793}" srcOrd="5" destOrd="0" presId="urn:microsoft.com/office/officeart/2005/8/layout/equation1"/>
    <dgm:cxn modelId="{1EC83AAD-EE10-DE43-8905-D5233A447E4D}" type="presParOf" srcId="{2FB79022-4BB5-3E4B-AB34-00DAC707640A}" destId="{67B82172-4E59-B144-9CA9-C71F432E5623}" srcOrd="6" destOrd="0" presId="urn:microsoft.com/office/officeart/2005/8/layout/equation1"/>
    <dgm:cxn modelId="{3E822299-7812-9D46-8CCE-3BE1D56F3835}" type="presParOf" srcId="{2FB79022-4BB5-3E4B-AB34-00DAC707640A}" destId="{68B1E52E-E043-564D-BCB3-539CF29A027B}" srcOrd="7" destOrd="0" presId="urn:microsoft.com/office/officeart/2005/8/layout/equation1"/>
    <dgm:cxn modelId="{F23D99F8-2878-BB4D-A0CF-0932B38B4D8F}" type="presParOf" srcId="{2FB79022-4BB5-3E4B-AB34-00DAC707640A}" destId="{C315E0A1-DB9E-AB48-9B1C-8B467C1DF18D}" srcOrd="8" destOrd="0" presId="urn:microsoft.com/office/officeart/2005/8/layout/equati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E26FB28-48E9-EE4E-869C-483A80BB1A87}" type="doc">
      <dgm:prSet loTypeId="urn:microsoft.com/office/officeart/2008/layout/BendingPictureCaption" loCatId="" qsTypeId="urn:microsoft.com/office/officeart/2005/8/quickstyle/simple1" qsCatId="simple" csTypeId="urn:microsoft.com/office/officeart/2005/8/colors/accent1_2" csCatId="accent1" phldr="1"/>
      <dgm:spPr/>
      <dgm:t>
        <a:bodyPr/>
        <a:lstStyle/>
        <a:p>
          <a:endParaRPr lang="en-US"/>
        </a:p>
      </dgm:t>
    </dgm:pt>
    <dgm:pt modelId="{C6611DA1-4AE4-614F-ABC9-EBD2CA8A73A9}">
      <dgm:prSet phldrT="[Text]"/>
      <dgm:spPr/>
      <dgm:t>
        <a:bodyPr/>
        <a:lstStyle/>
        <a:p>
          <a:r>
            <a:rPr lang="en-US" dirty="0" smtClean="0"/>
            <a:t>Private Partnerships</a:t>
          </a:r>
        </a:p>
      </dgm:t>
    </dgm:pt>
    <dgm:pt modelId="{0DBE023D-A17D-204F-A822-F7462F8C3B10}" type="parTrans" cxnId="{ED6EFA00-6D9F-4240-B63D-0292F6190E37}">
      <dgm:prSet/>
      <dgm:spPr/>
      <dgm:t>
        <a:bodyPr/>
        <a:lstStyle/>
        <a:p>
          <a:endParaRPr lang="en-US"/>
        </a:p>
      </dgm:t>
    </dgm:pt>
    <dgm:pt modelId="{20AF5C0D-3E99-BC49-A145-D49E0F8C25AD}" type="sibTrans" cxnId="{ED6EFA00-6D9F-4240-B63D-0292F6190E37}">
      <dgm:prSet/>
      <dgm:spPr/>
      <dgm:t>
        <a:bodyPr/>
        <a:lstStyle/>
        <a:p>
          <a:endParaRPr lang="en-US"/>
        </a:p>
      </dgm:t>
    </dgm:pt>
    <dgm:pt modelId="{67940715-0F7B-4A48-99AC-A1398BDC7085}">
      <dgm:prSet phldrT="[Text]"/>
      <dgm:spPr/>
      <dgm:t>
        <a:bodyPr/>
        <a:lstStyle/>
        <a:p>
          <a:r>
            <a:rPr lang="en-US" dirty="0" smtClean="0"/>
            <a:t>Government Programs</a:t>
          </a:r>
        </a:p>
      </dgm:t>
    </dgm:pt>
    <dgm:pt modelId="{D295352D-2B76-E344-A2D4-0951498506BF}" type="parTrans" cxnId="{5F583A6E-4E67-6F4F-A418-851B66EC641E}">
      <dgm:prSet/>
      <dgm:spPr/>
      <dgm:t>
        <a:bodyPr/>
        <a:lstStyle/>
        <a:p>
          <a:endParaRPr lang="en-US"/>
        </a:p>
      </dgm:t>
    </dgm:pt>
    <dgm:pt modelId="{9FD3FDB6-E427-EF4A-AF30-3EFA9C4CA8F3}" type="sibTrans" cxnId="{5F583A6E-4E67-6F4F-A418-851B66EC641E}">
      <dgm:prSet/>
      <dgm:spPr/>
      <dgm:t>
        <a:bodyPr/>
        <a:lstStyle/>
        <a:p>
          <a:endParaRPr lang="en-US"/>
        </a:p>
      </dgm:t>
    </dgm:pt>
    <dgm:pt modelId="{81536E9F-9BE1-E647-BA73-44F53C039459}">
      <dgm:prSet phldrT="[Text]"/>
      <dgm:spPr/>
      <dgm:t>
        <a:bodyPr/>
        <a:lstStyle/>
        <a:p>
          <a:r>
            <a:rPr lang="en-US" dirty="0" smtClean="0"/>
            <a:t>Product Standards</a:t>
          </a:r>
          <a:endParaRPr lang="en-US" dirty="0"/>
        </a:p>
      </dgm:t>
    </dgm:pt>
    <dgm:pt modelId="{E825C338-9309-7E4F-A6BA-DDC0A46CCB2C}" type="sibTrans" cxnId="{6AD9AB24-4BF7-9343-AA95-22A59A40CDF3}">
      <dgm:prSet/>
      <dgm:spPr/>
      <dgm:t>
        <a:bodyPr/>
        <a:lstStyle/>
        <a:p>
          <a:endParaRPr lang="en-US"/>
        </a:p>
      </dgm:t>
    </dgm:pt>
    <dgm:pt modelId="{CFC2DCBE-ED3A-D746-A626-2AD68A7B9B8F}" type="parTrans" cxnId="{6AD9AB24-4BF7-9343-AA95-22A59A40CDF3}">
      <dgm:prSet/>
      <dgm:spPr/>
      <dgm:t>
        <a:bodyPr/>
        <a:lstStyle/>
        <a:p>
          <a:endParaRPr lang="en-US"/>
        </a:p>
      </dgm:t>
    </dgm:pt>
    <dgm:pt modelId="{5CB68054-F094-0846-88E5-3B179FFD16F6}" type="pres">
      <dgm:prSet presAssocID="{AE26FB28-48E9-EE4E-869C-483A80BB1A87}" presName="diagram" presStyleCnt="0">
        <dgm:presLayoutVars>
          <dgm:dir/>
        </dgm:presLayoutVars>
      </dgm:prSet>
      <dgm:spPr/>
      <dgm:t>
        <a:bodyPr/>
        <a:lstStyle/>
        <a:p>
          <a:endParaRPr lang="en-US"/>
        </a:p>
      </dgm:t>
    </dgm:pt>
    <dgm:pt modelId="{9F34837A-0095-8242-A005-5142ADF54437}" type="pres">
      <dgm:prSet presAssocID="{81536E9F-9BE1-E647-BA73-44F53C039459}" presName="composite" presStyleCnt="0"/>
      <dgm:spPr/>
    </dgm:pt>
    <dgm:pt modelId="{C8316592-CF0C-364F-B6EB-EAC4C2933006}" type="pres">
      <dgm:prSet presAssocID="{81536E9F-9BE1-E647-BA73-44F53C039459}" presName="Image" presStyleLbl="bgShp" presStyleIdx="0" presStyleCnt="3"/>
      <dgm:spPr>
        <a:blipFill>
          <a:blip xmlns:r="http://schemas.openxmlformats.org/officeDocument/2006/relationships" r:embed="rId1" cstate="email">
            <a:extLst>
              <a:ext uri="{28A0092B-C50C-407E-A947-70E740481C1C}">
                <a14:useLocalDpi xmlns:a14="http://schemas.microsoft.com/office/drawing/2010/main" xmlns="" val="0"/>
              </a:ext>
            </a:extLst>
          </a:blip>
          <a:srcRect/>
          <a:stretch>
            <a:fillRect t="-1000" b="-1000"/>
          </a:stretch>
        </a:blipFill>
      </dgm:spPr>
      <dgm:t>
        <a:bodyPr/>
        <a:lstStyle/>
        <a:p>
          <a:endParaRPr lang="en-US"/>
        </a:p>
      </dgm:t>
    </dgm:pt>
    <dgm:pt modelId="{A3239A51-1CFF-CA4A-8BEB-2782BFA57378}" type="pres">
      <dgm:prSet presAssocID="{81536E9F-9BE1-E647-BA73-44F53C039459}" presName="Parent" presStyleLbl="node0" presStyleIdx="0" presStyleCnt="3">
        <dgm:presLayoutVars>
          <dgm:bulletEnabled val="1"/>
        </dgm:presLayoutVars>
      </dgm:prSet>
      <dgm:spPr/>
      <dgm:t>
        <a:bodyPr/>
        <a:lstStyle/>
        <a:p>
          <a:endParaRPr lang="en-US"/>
        </a:p>
      </dgm:t>
    </dgm:pt>
    <dgm:pt modelId="{B8159CBA-287D-1643-B5B2-A62C13040F7A}" type="pres">
      <dgm:prSet presAssocID="{E825C338-9309-7E4F-A6BA-DDC0A46CCB2C}" presName="sibTrans" presStyleCnt="0"/>
      <dgm:spPr/>
    </dgm:pt>
    <dgm:pt modelId="{00252F8D-B35D-AB41-B61E-EA8547F6F494}" type="pres">
      <dgm:prSet presAssocID="{C6611DA1-4AE4-614F-ABC9-EBD2CA8A73A9}" presName="composite" presStyleCnt="0"/>
      <dgm:spPr/>
    </dgm:pt>
    <dgm:pt modelId="{01F46B3F-3B60-DF48-B7C8-DB45B97553F4}" type="pres">
      <dgm:prSet presAssocID="{C6611DA1-4AE4-614F-ABC9-EBD2CA8A73A9}" presName="Image" presStyleLbl="bgShp" presStyleIdx="1" presStyleCnt="3"/>
      <dgm:spPr>
        <a:blipFill>
          <a:blip xmlns:r="http://schemas.openxmlformats.org/officeDocument/2006/relationships" r:embed="rId2" cstate="email">
            <a:extLst>
              <a:ext uri="{28A0092B-C50C-407E-A947-70E740481C1C}">
                <a14:useLocalDpi xmlns:a14="http://schemas.microsoft.com/office/drawing/2010/main" xmlns="" val="0"/>
              </a:ext>
            </a:extLst>
          </a:blip>
          <a:srcRect/>
          <a:stretch>
            <a:fillRect l="-17000" r="-17000"/>
          </a:stretch>
        </a:blipFill>
      </dgm:spPr>
      <dgm:t>
        <a:bodyPr/>
        <a:lstStyle/>
        <a:p>
          <a:endParaRPr lang="en-US"/>
        </a:p>
      </dgm:t>
    </dgm:pt>
    <dgm:pt modelId="{BF2E134A-F917-6A4D-A300-BC41AFF874A0}" type="pres">
      <dgm:prSet presAssocID="{C6611DA1-4AE4-614F-ABC9-EBD2CA8A73A9}" presName="Parent" presStyleLbl="node0" presStyleIdx="1" presStyleCnt="3">
        <dgm:presLayoutVars>
          <dgm:bulletEnabled val="1"/>
        </dgm:presLayoutVars>
      </dgm:prSet>
      <dgm:spPr/>
      <dgm:t>
        <a:bodyPr/>
        <a:lstStyle/>
        <a:p>
          <a:endParaRPr lang="en-US"/>
        </a:p>
      </dgm:t>
    </dgm:pt>
    <dgm:pt modelId="{5D8AAD87-690B-F845-8DED-4AF457DCF14E}" type="pres">
      <dgm:prSet presAssocID="{20AF5C0D-3E99-BC49-A145-D49E0F8C25AD}" presName="sibTrans" presStyleCnt="0"/>
      <dgm:spPr/>
    </dgm:pt>
    <dgm:pt modelId="{9B69F9C4-3BE8-1440-AAF7-9AF0A4BE17B3}" type="pres">
      <dgm:prSet presAssocID="{67940715-0F7B-4A48-99AC-A1398BDC7085}" presName="composite" presStyleCnt="0"/>
      <dgm:spPr/>
    </dgm:pt>
    <dgm:pt modelId="{2D2E2726-6948-C74E-A612-C6C4D335B644}" type="pres">
      <dgm:prSet presAssocID="{67940715-0F7B-4A48-99AC-A1398BDC7085}" presName="Image" presStyleLbl="bgShp" presStyleIdx="2" presStyleCnt="3"/>
      <dgm:spPr>
        <a:blipFill>
          <a:blip xmlns:r="http://schemas.openxmlformats.org/officeDocument/2006/relationships" r:embed="rId3" cstate="email">
            <a:extLst>
              <a:ext uri="{28A0092B-C50C-407E-A947-70E740481C1C}">
                <a14:useLocalDpi xmlns:a14="http://schemas.microsoft.com/office/drawing/2010/main" xmlns="" val="0"/>
              </a:ext>
            </a:extLst>
          </a:blip>
          <a:srcRect/>
          <a:stretch>
            <a:fillRect l="-2000" r="-2000"/>
          </a:stretch>
        </a:blipFill>
      </dgm:spPr>
      <dgm:t>
        <a:bodyPr/>
        <a:lstStyle/>
        <a:p>
          <a:endParaRPr lang="en-US"/>
        </a:p>
      </dgm:t>
    </dgm:pt>
    <dgm:pt modelId="{B2A85682-54D5-9B4C-9D0C-0E0C7EE2C5F3}" type="pres">
      <dgm:prSet presAssocID="{67940715-0F7B-4A48-99AC-A1398BDC7085}" presName="Parent" presStyleLbl="node0" presStyleIdx="2" presStyleCnt="3">
        <dgm:presLayoutVars>
          <dgm:bulletEnabled val="1"/>
        </dgm:presLayoutVars>
      </dgm:prSet>
      <dgm:spPr/>
      <dgm:t>
        <a:bodyPr/>
        <a:lstStyle/>
        <a:p>
          <a:endParaRPr lang="en-US"/>
        </a:p>
      </dgm:t>
    </dgm:pt>
  </dgm:ptLst>
  <dgm:cxnLst>
    <dgm:cxn modelId="{4EE2B593-006A-5346-B42F-0781916FC3F1}" type="presOf" srcId="{AE26FB28-48E9-EE4E-869C-483A80BB1A87}" destId="{5CB68054-F094-0846-88E5-3B179FFD16F6}" srcOrd="0" destOrd="0" presId="urn:microsoft.com/office/officeart/2008/layout/BendingPictureCaption"/>
    <dgm:cxn modelId="{6AD9AB24-4BF7-9343-AA95-22A59A40CDF3}" srcId="{AE26FB28-48E9-EE4E-869C-483A80BB1A87}" destId="{81536E9F-9BE1-E647-BA73-44F53C039459}" srcOrd="0" destOrd="0" parTransId="{CFC2DCBE-ED3A-D746-A626-2AD68A7B9B8F}" sibTransId="{E825C338-9309-7E4F-A6BA-DDC0A46CCB2C}"/>
    <dgm:cxn modelId="{5A539487-1630-0943-894B-D1338D5310BE}" type="presOf" srcId="{67940715-0F7B-4A48-99AC-A1398BDC7085}" destId="{B2A85682-54D5-9B4C-9D0C-0E0C7EE2C5F3}" srcOrd="0" destOrd="0" presId="urn:microsoft.com/office/officeart/2008/layout/BendingPictureCaption"/>
    <dgm:cxn modelId="{5C0F7A51-2664-4843-AF1A-47E31D37BF93}" type="presOf" srcId="{C6611DA1-4AE4-614F-ABC9-EBD2CA8A73A9}" destId="{BF2E134A-F917-6A4D-A300-BC41AFF874A0}" srcOrd="0" destOrd="0" presId="urn:microsoft.com/office/officeart/2008/layout/BendingPictureCaption"/>
    <dgm:cxn modelId="{5F583A6E-4E67-6F4F-A418-851B66EC641E}" srcId="{AE26FB28-48E9-EE4E-869C-483A80BB1A87}" destId="{67940715-0F7B-4A48-99AC-A1398BDC7085}" srcOrd="2" destOrd="0" parTransId="{D295352D-2B76-E344-A2D4-0951498506BF}" sibTransId="{9FD3FDB6-E427-EF4A-AF30-3EFA9C4CA8F3}"/>
    <dgm:cxn modelId="{102C9B98-8D84-1941-8E44-C16A2CD1D3C0}" type="presOf" srcId="{81536E9F-9BE1-E647-BA73-44F53C039459}" destId="{A3239A51-1CFF-CA4A-8BEB-2782BFA57378}" srcOrd="0" destOrd="0" presId="urn:microsoft.com/office/officeart/2008/layout/BendingPictureCaption"/>
    <dgm:cxn modelId="{ED6EFA00-6D9F-4240-B63D-0292F6190E37}" srcId="{AE26FB28-48E9-EE4E-869C-483A80BB1A87}" destId="{C6611DA1-4AE4-614F-ABC9-EBD2CA8A73A9}" srcOrd="1" destOrd="0" parTransId="{0DBE023D-A17D-204F-A822-F7462F8C3B10}" sibTransId="{20AF5C0D-3E99-BC49-A145-D49E0F8C25AD}"/>
    <dgm:cxn modelId="{C5323796-84D1-294D-9F65-73DE26CADD58}" type="presParOf" srcId="{5CB68054-F094-0846-88E5-3B179FFD16F6}" destId="{9F34837A-0095-8242-A005-5142ADF54437}" srcOrd="0" destOrd="0" presId="urn:microsoft.com/office/officeart/2008/layout/BendingPictureCaption"/>
    <dgm:cxn modelId="{B4B6DEFE-505A-4440-82C1-85962743ADAD}" type="presParOf" srcId="{9F34837A-0095-8242-A005-5142ADF54437}" destId="{C8316592-CF0C-364F-B6EB-EAC4C2933006}" srcOrd="0" destOrd="0" presId="urn:microsoft.com/office/officeart/2008/layout/BendingPictureCaption"/>
    <dgm:cxn modelId="{A25D2FDA-4AA7-D34B-B0C8-FE37C056EADA}" type="presParOf" srcId="{9F34837A-0095-8242-A005-5142ADF54437}" destId="{A3239A51-1CFF-CA4A-8BEB-2782BFA57378}" srcOrd="1" destOrd="0" presId="urn:microsoft.com/office/officeart/2008/layout/BendingPictureCaption"/>
    <dgm:cxn modelId="{66BE17C2-7E36-5A4C-AE2D-DB32EF0FBACC}" type="presParOf" srcId="{5CB68054-F094-0846-88E5-3B179FFD16F6}" destId="{B8159CBA-287D-1643-B5B2-A62C13040F7A}" srcOrd="1" destOrd="0" presId="urn:microsoft.com/office/officeart/2008/layout/BendingPictureCaption"/>
    <dgm:cxn modelId="{289C4389-D1B9-5A47-AAE9-D48580106D7B}" type="presParOf" srcId="{5CB68054-F094-0846-88E5-3B179FFD16F6}" destId="{00252F8D-B35D-AB41-B61E-EA8547F6F494}" srcOrd="2" destOrd="0" presId="urn:microsoft.com/office/officeart/2008/layout/BendingPictureCaption"/>
    <dgm:cxn modelId="{F94CEB3E-5C73-554D-AA36-50A20F38ABE3}" type="presParOf" srcId="{00252F8D-B35D-AB41-B61E-EA8547F6F494}" destId="{01F46B3F-3B60-DF48-B7C8-DB45B97553F4}" srcOrd="0" destOrd="0" presId="urn:microsoft.com/office/officeart/2008/layout/BendingPictureCaption"/>
    <dgm:cxn modelId="{C527A581-1625-1A49-BE0C-E86FD63059BF}" type="presParOf" srcId="{00252F8D-B35D-AB41-B61E-EA8547F6F494}" destId="{BF2E134A-F917-6A4D-A300-BC41AFF874A0}" srcOrd="1" destOrd="0" presId="urn:microsoft.com/office/officeart/2008/layout/BendingPictureCaption"/>
    <dgm:cxn modelId="{300CE463-B589-2140-9CA1-CF66E940CA83}" type="presParOf" srcId="{5CB68054-F094-0846-88E5-3B179FFD16F6}" destId="{5D8AAD87-690B-F845-8DED-4AF457DCF14E}" srcOrd="3" destOrd="0" presId="urn:microsoft.com/office/officeart/2008/layout/BendingPictureCaption"/>
    <dgm:cxn modelId="{CAC06B9A-3D20-F845-B019-4F63EDA9C382}" type="presParOf" srcId="{5CB68054-F094-0846-88E5-3B179FFD16F6}" destId="{9B69F9C4-3BE8-1440-AAF7-9AF0A4BE17B3}" srcOrd="4" destOrd="0" presId="urn:microsoft.com/office/officeart/2008/layout/BendingPictureCaption"/>
    <dgm:cxn modelId="{30036586-BB1B-344A-98A4-445D33EDE74D}" type="presParOf" srcId="{9B69F9C4-3BE8-1440-AAF7-9AF0A4BE17B3}" destId="{2D2E2726-6948-C74E-A612-C6C4D335B644}" srcOrd="0" destOrd="0" presId="urn:microsoft.com/office/officeart/2008/layout/BendingPictureCaption"/>
    <dgm:cxn modelId="{6A7FA5BB-ED85-BB4B-9B58-86A39B7B92E3}" type="presParOf" srcId="{9B69F9C4-3BE8-1440-AAF7-9AF0A4BE17B3}" destId="{B2A85682-54D5-9B4C-9D0C-0E0C7EE2C5F3}" srcOrd="1" destOrd="0" presId="urn:microsoft.com/office/officeart/2008/layout/BendingPictureCaption"/>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12AC31A-63FD-4C4E-B17C-3E14D8DE73EC}" type="doc">
      <dgm:prSet loTypeId="urn:microsoft.com/office/officeart/2005/8/layout/cycle3" loCatId="" qsTypeId="urn:microsoft.com/office/officeart/2005/8/quickstyle/simple1" qsCatId="simple" csTypeId="urn:microsoft.com/office/officeart/2005/8/colors/accent1_2" csCatId="accent1" phldr="1"/>
      <dgm:spPr/>
      <dgm:t>
        <a:bodyPr/>
        <a:lstStyle/>
        <a:p>
          <a:endParaRPr lang="en-US"/>
        </a:p>
      </dgm:t>
    </dgm:pt>
    <dgm:pt modelId="{7A9D79DB-9129-40EF-9979-554F533D908A}">
      <dgm:prSet phldrT="[Text]" custT="1"/>
      <dgm:spPr/>
      <dgm:t>
        <a:bodyPr/>
        <a:lstStyle/>
        <a:p>
          <a:r>
            <a:rPr lang="en-US" sz="1600" smtClean="0"/>
            <a:t>Research</a:t>
          </a:r>
          <a:endParaRPr lang="en-US" sz="1600" dirty="0"/>
        </a:p>
      </dgm:t>
    </dgm:pt>
    <dgm:pt modelId="{D403FE49-BC2A-4BFF-8BAD-F521FA3827B1}" type="parTrans" cxnId="{1CCE4B16-6FE5-4EFC-AC7E-145D56780906}">
      <dgm:prSet/>
      <dgm:spPr/>
      <dgm:t>
        <a:bodyPr/>
        <a:lstStyle/>
        <a:p>
          <a:endParaRPr lang="en-US" sz="1600"/>
        </a:p>
      </dgm:t>
    </dgm:pt>
    <dgm:pt modelId="{7331CD85-F89C-446C-AE82-283DA97C3CB5}" type="sibTrans" cxnId="{1CCE4B16-6FE5-4EFC-AC7E-145D56780906}">
      <dgm:prSet custT="1"/>
      <dgm:spPr/>
      <dgm:t>
        <a:bodyPr/>
        <a:lstStyle/>
        <a:p>
          <a:endParaRPr lang="en-US" sz="1600"/>
        </a:p>
      </dgm:t>
    </dgm:pt>
    <dgm:pt modelId="{CC940517-8C21-4C9E-9584-4053749230BB}">
      <dgm:prSet phldrT="[Text]" custT="1"/>
      <dgm:spPr/>
      <dgm:t>
        <a:bodyPr/>
        <a:lstStyle/>
        <a:p>
          <a:r>
            <a:rPr lang="en-US" sz="1600" smtClean="0"/>
            <a:t>Lobbying</a:t>
          </a:r>
          <a:endParaRPr lang="en-US" sz="1600" dirty="0"/>
        </a:p>
      </dgm:t>
    </dgm:pt>
    <dgm:pt modelId="{4026DA6A-A92D-43FD-8CF6-9CF2F16D746A}" type="parTrans" cxnId="{3FDADA12-741F-4CFC-BD0F-7CD2AA615778}">
      <dgm:prSet/>
      <dgm:spPr/>
      <dgm:t>
        <a:bodyPr/>
        <a:lstStyle/>
        <a:p>
          <a:endParaRPr lang="en-US" sz="1600"/>
        </a:p>
      </dgm:t>
    </dgm:pt>
    <dgm:pt modelId="{77AB3E78-707E-4450-8EBC-7F70E9435EEF}" type="sibTrans" cxnId="{3FDADA12-741F-4CFC-BD0F-7CD2AA615778}">
      <dgm:prSet custT="1"/>
      <dgm:spPr/>
      <dgm:t>
        <a:bodyPr/>
        <a:lstStyle/>
        <a:p>
          <a:endParaRPr lang="en-US" sz="1600"/>
        </a:p>
      </dgm:t>
    </dgm:pt>
    <dgm:pt modelId="{AA09E3CB-5D88-42FA-98E3-190F0A304BAF}">
      <dgm:prSet phldrT="[Text]" custT="1"/>
      <dgm:spPr/>
      <dgm:t>
        <a:bodyPr/>
        <a:lstStyle/>
        <a:p>
          <a:r>
            <a:rPr lang="en-US" sz="1600" smtClean="0"/>
            <a:t>Communication</a:t>
          </a:r>
          <a:endParaRPr lang="en-US" sz="1600" dirty="0"/>
        </a:p>
      </dgm:t>
    </dgm:pt>
    <dgm:pt modelId="{6874823B-ACA1-4621-BDE5-31CF72596418}" type="parTrans" cxnId="{A3300D06-7787-4D7F-9584-9FFACD400DB4}">
      <dgm:prSet/>
      <dgm:spPr/>
      <dgm:t>
        <a:bodyPr/>
        <a:lstStyle/>
        <a:p>
          <a:endParaRPr lang="en-US" sz="1600"/>
        </a:p>
      </dgm:t>
    </dgm:pt>
    <dgm:pt modelId="{C2C5B546-3FCD-4EF5-8E86-A4914FA92A7A}" type="sibTrans" cxnId="{A3300D06-7787-4D7F-9584-9FFACD400DB4}">
      <dgm:prSet custT="1"/>
      <dgm:spPr/>
      <dgm:t>
        <a:bodyPr/>
        <a:lstStyle/>
        <a:p>
          <a:endParaRPr lang="en-US" sz="1600"/>
        </a:p>
      </dgm:t>
    </dgm:pt>
    <dgm:pt modelId="{04024AE4-F184-4074-8A6F-6F9A24F36489}">
      <dgm:prSet phldrT="[Text]" custT="1"/>
      <dgm:spPr/>
      <dgm:t>
        <a:bodyPr/>
        <a:lstStyle/>
        <a:p>
          <a:r>
            <a:rPr lang="en-US" sz="1600" smtClean="0"/>
            <a:t>Recordkeeping</a:t>
          </a:r>
          <a:endParaRPr lang="en-US" sz="1600" dirty="0"/>
        </a:p>
      </dgm:t>
    </dgm:pt>
    <dgm:pt modelId="{561578AE-15CA-4604-B5E6-1283860D67E7}" type="parTrans" cxnId="{D2435F68-A0C1-47E6-BE4D-B87ACCCF3F56}">
      <dgm:prSet/>
      <dgm:spPr/>
      <dgm:t>
        <a:bodyPr/>
        <a:lstStyle/>
        <a:p>
          <a:endParaRPr lang="en-US" sz="1600"/>
        </a:p>
      </dgm:t>
    </dgm:pt>
    <dgm:pt modelId="{BB5B4E82-4FFC-4143-AA15-BE90E1967F60}" type="sibTrans" cxnId="{D2435F68-A0C1-47E6-BE4D-B87ACCCF3F56}">
      <dgm:prSet custT="1"/>
      <dgm:spPr/>
      <dgm:t>
        <a:bodyPr/>
        <a:lstStyle/>
        <a:p>
          <a:endParaRPr lang="en-US" sz="1600"/>
        </a:p>
      </dgm:t>
    </dgm:pt>
    <dgm:pt modelId="{AC012AA2-A933-4ADE-A0F3-5B9CC503E381}">
      <dgm:prSet phldrT="[Text]" custT="1"/>
      <dgm:spPr/>
      <dgm:t>
        <a:bodyPr/>
        <a:lstStyle/>
        <a:p>
          <a:r>
            <a:rPr lang="en-US" sz="1600" smtClean="0"/>
            <a:t>Relationship Management</a:t>
          </a:r>
          <a:endParaRPr lang="en-US" sz="1600" dirty="0"/>
        </a:p>
      </dgm:t>
    </dgm:pt>
    <dgm:pt modelId="{AC4542B2-7255-47B6-84D3-7B0F56421EAB}" type="parTrans" cxnId="{A719A6E8-99A9-4F9C-9982-78DE2E48907B}">
      <dgm:prSet/>
      <dgm:spPr/>
      <dgm:t>
        <a:bodyPr/>
        <a:lstStyle/>
        <a:p>
          <a:endParaRPr lang="en-US" sz="1600"/>
        </a:p>
      </dgm:t>
    </dgm:pt>
    <dgm:pt modelId="{6FDDDE6B-0187-41D1-9AF9-AB428C8E92F3}" type="sibTrans" cxnId="{A719A6E8-99A9-4F9C-9982-78DE2E48907B}">
      <dgm:prSet custT="1"/>
      <dgm:spPr/>
      <dgm:t>
        <a:bodyPr/>
        <a:lstStyle/>
        <a:p>
          <a:endParaRPr lang="en-US" sz="1600"/>
        </a:p>
      </dgm:t>
    </dgm:pt>
    <dgm:pt modelId="{81F97A36-21C3-4240-BC6D-4C2D7D3976AC}">
      <dgm:prSet phldrT="[Text]" custT="1"/>
      <dgm:spPr/>
      <dgm:t>
        <a:bodyPr/>
        <a:lstStyle/>
        <a:p>
          <a:r>
            <a:rPr lang="en-US" sz="1600" smtClean="0"/>
            <a:t>Assess Strategy</a:t>
          </a:r>
          <a:endParaRPr lang="en-US" sz="1600" dirty="0"/>
        </a:p>
      </dgm:t>
    </dgm:pt>
    <dgm:pt modelId="{7732E7AC-EC3C-495A-A772-4C243BB396CE}" type="parTrans" cxnId="{234171B7-89E5-40DE-B6F2-7CEE0B69A91D}">
      <dgm:prSet/>
      <dgm:spPr/>
      <dgm:t>
        <a:bodyPr/>
        <a:lstStyle/>
        <a:p>
          <a:endParaRPr lang="en-US" sz="1600"/>
        </a:p>
      </dgm:t>
    </dgm:pt>
    <dgm:pt modelId="{1F900A15-3217-4224-959B-664D90A9EB0B}" type="sibTrans" cxnId="{234171B7-89E5-40DE-B6F2-7CEE0B69A91D}">
      <dgm:prSet custT="1"/>
      <dgm:spPr/>
      <dgm:t>
        <a:bodyPr/>
        <a:lstStyle/>
        <a:p>
          <a:endParaRPr lang="en-US" sz="1600"/>
        </a:p>
      </dgm:t>
    </dgm:pt>
    <dgm:pt modelId="{BFE154E5-A47D-4089-8E3F-BDE7767D29EE}">
      <dgm:prSet phldrT="[Text]" custT="1"/>
      <dgm:spPr/>
      <dgm:t>
        <a:bodyPr/>
        <a:lstStyle/>
        <a:p>
          <a:r>
            <a:rPr lang="en-US" sz="1600" dirty="0" smtClean="0"/>
            <a:t>Define Strategy &amp; Targets</a:t>
          </a:r>
          <a:endParaRPr lang="en-US" sz="1600" dirty="0"/>
        </a:p>
      </dgm:t>
    </dgm:pt>
    <dgm:pt modelId="{9B248112-AC5A-42B4-ADC6-2DA2DA6DE7B0}" type="parTrans" cxnId="{CD1475E7-CF41-454E-B8DE-3CE6E4402E79}">
      <dgm:prSet/>
      <dgm:spPr/>
      <dgm:t>
        <a:bodyPr/>
        <a:lstStyle/>
        <a:p>
          <a:endParaRPr lang="en-US" sz="1600"/>
        </a:p>
      </dgm:t>
    </dgm:pt>
    <dgm:pt modelId="{E8A970B0-EA63-49EF-B843-C0ED58739720}" type="sibTrans" cxnId="{CD1475E7-CF41-454E-B8DE-3CE6E4402E79}">
      <dgm:prSet custT="1"/>
      <dgm:spPr/>
      <dgm:t>
        <a:bodyPr/>
        <a:lstStyle/>
        <a:p>
          <a:endParaRPr lang="en-US" sz="1600"/>
        </a:p>
      </dgm:t>
    </dgm:pt>
    <dgm:pt modelId="{C9FC25C8-254C-E046-B02F-FEF01900D182}" type="pres">
      <dgm:prSet presAssocID="{012AC31A-63FD-4C4E-B17C-3E14D8DE73EC}" presName="Name0" presStyleCnt="0">
        <dgm:presLayoutVars>
          <dgm:dir/>
          <dgm:resizeHandles val="exact"/>
        </dgm:presLayoutVars>
      </dgm:prSet>
      <dgm:spPr/>
      <dgm:t>
        <a:bodyPr/>
        <a:lstStyle/>
        <a:p>
          <a:endParaRPr lang="en-US"/>
        </a:p>
      </dgm:t>
    </dgm:pt>
    <dgm:pt modelId="{1330E6CF-626D-CF4A-A989-58F3ADCB1490}" type="pres">
      <dgm:prSet presAssocID="{012AC31A-63FD-4C4E-B17C-3E14D8DE73EC}" presName="cycle" presStyleCnt="0"/>
      <dgm:spPr/>
      <dgm:t>
        <a:bodyPr/>
        <a:lstStyle/>
        <a:p>
          <a:endParaRPr lang="en-US"/>
        </a:p>
      </dgm:t>
    </dgm:pt>
    <dgm:pt modelId="{23AA7A1F-62A8-DD44-9C44-4F8C0015C897}" type="pres">
      <dgm:prSet presAssocID="{7A9D79DB-9129-40EF-9979-554F533D908A}" presName="nodeFirstNode" presStyleLbl="node1" presStyleIdx="0" presStyleCnt="7">
        <dgm:presLayoutVars>
          <dgm:bulletEnabled val="1"/>
        </dgm:presLayoutVars>
      </dgm:prSet>
      <dgm:spPr/>
      <dgm:t>
        <a:bodyPr/>
        <a:lstStyle/>
        <a:p>
          <a:endParaRPr lang="en-US"/>
        </a:p>
      </dgm:t>
    </dgm:pt>
    <dgm:pt modelId="{202FADF8-ED86-1A4C-9888-3B11B1E7F409}" type="pres">
      <dgm:prSet presAssocID="{7331CD85-F89C-446C-AE82-283DA97C3CB5}" presName="sibTransFirstNode" presStyleLbl="bgShp" presStyleIdx="0" presStyleCnt="1"/>
      <dgm:spPr/>
      <dgm:t>
        <a:bodyPr/>
        <a:lstStyle/>
        <a:p>
          <a:endParaRPr lang="en-US"/>
        </a:p>
      </dgm:t>
    </dgm:pt>
    <dgm:pt modelId="{28F8BCF0-3B40-234A-888D-060D96E3A9B4}" type="pres">
      <dgm:prSet presAssocID="{BFE154E5-A47D-4089-8E3F-BDE7767D29EE}" presName="nodeFollowingNodes" presStyleLbl="node1" presStyleIdx="1" presStyleCnt="7">
        <dgm:presLayoutVars>
          <dgm:bulletEnabled val="1"/>
        </dgm:presLayoutVars>
      </dgm:prSet>
      <dgm:spPr/>
      <dgm:t>
        <a:bodyPr/>
        <a:lstStyle/>
        <a:p>
          <a:endParaRPr lang="en-US"/>
        </a:p>
      </dgm:t>
    </dgm:pt>
    <dgm:pt modelId="{7B0B0212-2A36-DF47-8F09-2F00484F6157}" type="pres">
      <dgm:prSet presAssocID="{CC940517-8C21-4C9E-9584-4053749230BB}" presName="nodeFollowingNodes" presStyleLbl="node1" presStyleIdx="2" presStyleCnt="7">
        <dgm:presLayoutVars>
          <dgm:bulletEnabled val="1"/>
        </dgm:presLayoutVars>
      </dgm:prSet>
      <dgm:spPr/>
      <dgm:t>
        <a:bodyPr/>
        <a:lstStyle/>
        <a:p>
          <a:endParaRPr lang="en-US"/>
        </a:p>
      </dgm:t>
    </dgm:pt>
    <dgm:pt modelId="{57105BA5-98E0-DF48-93F6-931A91F74E6E}" type="pres">
      <dgm:prSet presAssocID="{AA09E3CB-5D88-42FA-98E3-190F0A304BAF}" presName="nodeFollowingNodes" presStyleLbl="node1" presStyleIdx="3" presStyleCnt="7">
        <dgm:presLayoutVars>
          <dgm:bulletEnabled val="1"/>
        </dgm:presLayoutVars>
      </dgm:prSet>
      <dgm:spPr/>
      <dgm:t>
        <a:bodyPr/>
        <a:lstStyle/>
        <a:p>
          <a:endParaRPr lang="en-US"/>
        </a:p>
      </dgm:t>
    </dgm:pt>
    <dgm:pt modelId="{5E754DD4-4B27-414D-A190-D0C148C95BC7}" type="pres">
      <dgm:prSet presAssocID="{04024AE4-F184-4074-8A6F-6F9A24F36489}" presName="nodeFollowingNodes" presStyleLbl="node1" presStyleIdx="4" presStyleCnt="7">
        <dgm:presLayoutVars>
          <dgm:bulletEnabled val="1"/>
        </dgm:presLayoutVars>
      </dgm:prSet>
      <dgm:spPr/>
      <dgm:t>
        <a:bodyPr/>
        <a:lstStyle/>
        <a:p>
          <a:endParaRPr lang="en-US"/>
        </a:p>
      </dgm:t>
    </dgm:pt>
    <dgm:pt modelId="{793D157F-8A04-1341-9F4F-1E26C8AC13BA}" type="pres">
      <dgm:prSet presAssocID="{AC012AA2-A933-4ADE-A0F3-5B9CC503E381}" presName="nodeFollowingNodes" presStyleLbl="node1" presStyleIdx="5" presStyleCnt="7">
        <dgm:presLayoutVars>
          <dgm:bulletEnabled val="1"/>
        </dgm:presLayoutVars>
      </dgm:prSet>
      <dgm:spPr/>
      <dgm:t>
        <a:bodyPr/>
        <a:lstStyle/>
        <a:p>
          <a:endParaRPr lang="en-US"/>
        </a:p>
      </dgm:t>
    </dgm:pt>
    <dgm:pt modelId="{A7CB2CF1-A684-3C44-B840-06D9EED3F05A}" type="pres">
      <dgm:prSet presAssocID="{81F97A36-21C3-4240-BC6D-4C2D7D3976AC}" presName="nodeFollowingNodes" presStyleLbl="node1" presStyleIdx="6" presStyleCnt="7">
        <dgm:presLayoutVars>
          <dgm:bulletEnabled val="1"/>
        </dgm:presLayoutVars>
      </dgm:prSet>
      <dgm:spPr/>
      <dgm:t>
        <a:bodyPr/>
        <a:lstStyle/>
        <a:p>
          <a:endParaRPr lang="en-US"/>
        </a:p>
      </dgm:t>
    </dgm:pt>
  </dgm:ptLst>
  <dgm:cxnLst>
    <dgm:cxn modelId="{6778B71E-24A1-584D-AD79-2E517838552B}" type="presOf" srcId="{04024AE4-F184-4074-8A6F-6F9A24F36489}" destId="{5E754DD4-4B27-414D-A190-D0C148C95BC7}" srcOrd="0" destOrd="0" presId="urn:microsoft.com/office/officeart/2005/8/layout/cycle3"/>
    <dgm:cxn modelId="{A3300D06-7787-4D7F-9584-9FFACD400DB4}" srcId="{012AC31A-63FD-4C4E-B17C-3E14D8DE73EC}" destId="{AA09E3CB-5D88-42FA-98E3-190F0A304BAF}" srcOrd="3" destOrd="0" parTransId="{6874823B-ACA1-4621-BDE5-31CF72596418}" sibTransId="{C2C5B546-3FCD-4EF5-8E86-A4914FA92A7A}"/>
    <dgm:cxn modelId="{36D23CF7-05E6-234C-9315-5CB6CDC57AEF}" type="presOf" srcId="{AA09E3CB-5D88-42FA-98E3-190F0A304BAF}" destId="{57105BA5-98E0-DF48-93F6-931A91F74E6E}" srcOrd="0" destOrd="0" presId="urn:microsoft.com/office/officeart/2005/8/layout/cycle3"/>
    <dgm:cxn modelId="{234171B7-89E5-40DE-B6F2-7CEE0B69A91D}" srcId="{012AC31A-63FD-4C4E-B17C-3E14D8DE73EC}" destId="{81F97A36-21C3-4240-BC6D-4C2D7D3976AC}" srcOrd="6" destOrd="0" parTransId="{7732E7AC-EC3C-495A-A772-4C243BB396CE}" sibTransId="{1F900A15-3217-4224-959B-664D90A9EB0B}"/>
    <dgm:cxn modelId="{1CCE4B16-6FE5-4EFC-AC7E-145D56780906}" srcId="{012AC31A-63FD-4C4E-B17C-3E14D8DE73EC}" destId="{7A9D79DB-9129-40EF-9979-554F533D908A}" srcOrd="0" destOrd="0" parTransId="{D403FE49-BC2A-4BFF-8BAD-F521FA3827B1}" sibTransId="{7331CD85-F89C-446C-AE82-283DA97C3CB5}"/>
    <dgm:cxn modelId="{A54E02CA-121A-A748-B28A-CB2CA17CFC74}" type="presOf" srcId="{CC940517-8C21-4C9E-9584-4053749230BB}" destId="{7B0B0212-2A36-DF47-8F09-2F00484F6157}" srcOrd="0" destOrd="0" presId="urn:microsoft.com/office/officeart/2005/8/layout/cycle3"/>
    <dgm:cxn modelId="{1FA38587-CB9C-4A4B-97ED-73A1C988A01E}" type="presOf" srcId="{AC012AA2-A933-4ADE-A0F3-5B9CC503E381}" destId="{793D157F-8A04-1341-9F4F-1E26C8AC13BA}" srcOrd="0" destOrd="0" presId="urn:microsoft.com/office/officeart/2005/8/layout/cycle3"/>
    <dgm:cxn modelId="{3FDADA12-741F-4CFC-BD0F-7CD2AA615778}" srcId="{012AC31A-63FD-4C4E-B17C-3E14D8DE73EC}" destId="{CC940517-8C21-4C9E-9584-4053749230BB}" srcOrd="2" destOrd="0" parTransId="{4026DA6A-A92D-43FD-8CF6-9CF2F16D746A}" sibTransId="{77AB3E78-707E-4450-8EBC-7F70E9435EEF}"/>
    <dgm:cxn modelId="{83D6A40E-8BA9-F044-9CF3-E38575EB5527}" type="presOf" srcId="{81F97A36-21C3-4240-BC6D-4C2D7D3976AC}" destId="{A7CB2CF1-A684-3C44-B840-06D9EED3F05A}" srcOrd="0" destOrd="0" presId="urn:microsoft.com/office/officeart/2005/8/layout/cycle3"/>
    <dgm:cxn modelId="{7B4EE739-9F64-2142-8232-5AC49C6408EB}" type="presOf" srcId="{BFE154E5-A47D-4089-8E3F-BDE7767D29EE}" destId="{28F8BCF0-3B40-234A-888D-060D96E3A9B4}" srcOrd="0" destOrd="0" presId="urn:microsoft.com/office/officeart/2005/8/layout/cycle3"/>
    <dgm:cxn modelId="{A719A6E8-99A9-4F9C-9982-78DE2E48907B}" srcId="{012AC31A-63FD-4C4E-B17C-3E14D8DE73EC}" destId="{AC012AA2-A933-4ADE-A0F3-5B9CC503E381}" srcOrd="5" destOrd="0" parTransId="{AC4542B2-7255-47B6-84D3-7B0F56421EAB}" sibTransId="{6FDDDE6B-0187-41D1-9AF9-AB428C8E92F3}"/>
    <dgm:cxn modelId="{D2435F68-A0C1-47E6-BE4D-B87ACCCF3F56}" srcId="{012AC31A-63FD-4C4E-B17C-3E14D8DE73EC}" destId="{04024AE4-F184-4074-8A6F-6F9A24F36489}" srcOrd="4" destOrd="0" parTransId="{561578AE-15CA-4604-B5E6-1283860D67E7}" sibTransId="{BB5B4E82-4FFC-4143-AA15-BE90E1967F60}"/>
    <dgm:cxn modelId="{CD1475E7-CF41-454E-B8DE-3CE6E4402E79}" srcId="{012AC31A-63FD-4C4E-B17C-3E14D8DE73EC}" destId="{BFE154E5-A47D-4089-8E3F-BDE7767D29EE}" srcOrd="1" destOrd="0" parTransId="{9B248112-AC5A-42B4-ADC6-2DA2DA6DE7B0}" sibTransId="{E8A970B0-EA63-49EF-B843-C0ED58739720}"/>
    <dgm:cxn modelId="{A1D7F66A-ECCC-214B-B7D4-BFE050A838D6}" type="presOf" srcId="{7331CD85-F89C-446C-AE82-283DA97C3CB5}" destId="{202FADF8-ED86-1A4C-9888-3B11B1E7F409}" srcOrd="0" destOrd="0" presId="urn:microsoft.com/office/officeart/2005/8/layout/cycle3"/>
    <dgm:cxn modelId="{450969F4-4CDB-4646-AFE7-77D6F02EED7D}" type="presOf" srcId="{012AC31A-63FD-4C4E-B17C-3E14D8DE73EC}" destId="{C9FC25C8-254C-E046-B02F-FEF01900D182}" srcOrd="0" destOrd="0" presId="urn:microsoft.com/office/officeart/2005/8/layout/cycle3"/>
    <dgm:cxn modelId="{793CE7EB-4C44-3F41-90D8-E21D6327F083}" type="presOf" srcId="{7A9D79DB-9129-40EF-9979-554F533D908A}" destId="{23AA7A1F-62A8-DD44-9C44-4F8C0015C897}" srcOrd="0" destOrd="0" presId="urn:microsoft.com/office/officeart/2005/8/layout/cycle3"/>
    <dgm:cxn modelId="{8BF45DC7-EFE5-4A44-BB3D-8D6B2C34DB96}" type="presParOf" srcId="{C9FC25C8-254C-E046-B02F-FEF01900D182}" destId="{1330E6CF-626D-CF4A-A989-58F3ADCB1490}" srcOrd="0" destOrd="0" presId="urn:microsoft.com/office/officeart/2005/8/layout/cycle3"/>
    <dgm:cxn modelId="{A8C545F5-ECCB-C24C-A746-DDDED3557249}" type="presParOf" srcId="{1330E6CF-626D-CF4A-A989-58F3ADCB1490}" destId="{23AA7A1F-62A8-DD44-9C44-4F8C0015C897}" srcOrd="0" destOrd="0" presId="urn:microsoft.com/office/officeart/2005/8/layout/cycle3"/>
    <dgm:cxn modelId="{D0AEC087-E15D-4F4A-857B-65CFBDDA1C7E}" type="presParOf" srcId="{1330E6CF-626D-CF4A-A989-58F3ADCB1490}" destId="{202FADF8-ED86-1A4C-9888-3B11B1E7F409}" srcOrd="1" destOrd="0" presId="urn:microsoft.com/office/officeart/2005/8/layout/cycle3"/>
    <dgm:cxn modelId="{D4E7F67C-9DC1-2A4D-AB4D-C356626DC3B5}" type="presParOf" srcId="{1330E6CF-626D-CF4A-A989-58F3ADCB1490}" destId="{28F8BCF0-3B40-234A-888D-060D96E3A9B4}" srcOrd="2" destOrd="0" presId="urn:microsoft.com/office/officeart/2005/8/layout/cycle3"/>
    <dgm:cxn modelId="{332F6B36-5ACB-6F48-B8DD-0D1FBA201BAB}" type="presParOf" srcId="{1330E6CF-626D-CF4A-A989-58F3ADCB1490}" destId="{7B0B0212-2A36-DF47-8F09-2F00484F6157}" srcOrd="3" destOrd="0" presId="urn:microsoft.com/office/officeart/2005/8/layout/cycle3"/>
    <dgm:cxn modelId="{5FB5402C-1E9C-8644-B34D-9875C1D9C9BD}" type="presParOf" srcId="{1330E6CF-626D-CF4A-A989-58F3ADCB1490}" destId="{57105BA5-98E0-DF48-93F6-931A91F74E6E}" srcOrd="4" destOrd="0" presId="urn:microsoft.com/office/officeart/2005/8/layout/cycle3"/>
    <dgm:cxn modelId="{0ECA8CC7-305F-BA47-BE92-A87ACC346B1F}" type="presParOf" srcId="{1330E6CF-626D-CF4A-A989-58F3ADCB1490}" destId="{5E754DD4-4B27-414D-A190-D0C148C95BC7}" srcOrd="5" destOrd="0" presId="urn:microsoft.com/office/officeart/2005/8/layout/cycle3"/>
    <dgm:cxn modelId="{1793841D-F0A9-E043-9E8A-7C826B2FE803}" type="presParOf" srcId="{1330E6CF-626D-CF4A-A989-58F3ADCB1490}" destId="{793D157F-8A04-1341-9F4F-1E26C8AC13BA}" srcOrd="6" destOrd="0" presId="urn:microsoft.com/office/officeart/2005/8/layout/cycle3"/>
    <dgm:cxn modelId="{B22FDA27-D7EE-354F-B52B-38BAB022CC4E}" type="presParOf" srcId="{1330E6CF-626D-CF4A-A989-58F3ADCB1490}" destId="{A7CB2CF1-A684-3C44-B840-06D9EED3F05A}" srcOrd="7" destOrd="0" presId="urn:microsoft.com/office/officeart/2005/8/layout/cycle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1238F00-172F-784A-B862-1662E8688C8B}">
      <dsp:nvSpPr>
        <dsp:cNvPr id="0" name=""/>
        <dsp:cNvSpPr/>
      </dsp:nvSpPr>
      <dsp:spPr>
        <a:xfrm>
          <a:off x="488023" y="2511"/>
          <a:ext cx="2406227" cy="1443736"/>
        </a:xfrm>
        <a:prstGeom prst="rect">
          <a:avLst/>
        </a:prstGeom>
        <a:solidFill>
          <a:schemeClr val="lt1"/>
        </a:solidFill>
        <a:ln w="3175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User Friendly Interface for Control Unit - US 2012/0203379 A1</a:t>
          </a:r>
          <a:endParaRPr lang="en-US" sz="1600" kern="1200" dirty="0"/>
        </a:p>
      </dsp:txBody>
      <dsp:txXfrm>
        <a:off x="488023" y="2511"/>
        <a:ext cx="2406227" cy="1443736"/>
      </dsp:txXfrm>
    </dsp:sp>
    <dsp:sp modelId="{01B1A587-7ED8-2646-B9E4-CA039A9B80D8}">
      <dsp:nvSpPr>
        <dsp:cNvPr id="0" name=""/>
        <dsp:cNvSpPr/>
      </dsp:nvSpPr>
      <dsp:spPr>
        <a:xfrm>
          <a:off x="3134873" y="2511"/>
          <a:ext cx="2406227" cy="1443736"/>
        </a:xfrm>
        <a:prstGeom prst="rect">
          <a:avLst/>
        </a:prstGeom>
        <a:solidFill>
          <a:schemeClr val="lt1"/>
        </a:solidFill>
        <a:ln w="3175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Thermostat Graphical User Interface - US 2012/0131504 A1</a:t>
          </a:r>
          <a:endParaRPr lang="en-US" sz="1600" kern="1200" dirty="0"/>
        </a:p>
      </dsp:txBody>
      <dsp:txXfrm>
        <a:off x="3134873" y="2511"/>
        <a:ext cx="2406227" cy="1443736"/>
      </dsp:txXfrm>
    </dsp:sp>
    <dsp:sp modelId="{5035EB03-C966-7946-A63F-B9340E24E703}">
      <dsp:nvSpPr>
        <dsp:cNvPr id="0" name=""/>
        <dsp:cNvSpPr/>
      </dsp:nvSpPr>
      <dsp:spPr>
        <a:xfrm>
          <a:off x="5781723" y="2511"/>
          <a:ext cx="2406227" cy="1443736"/>
        </a:xfrm>
        <a:prstGeom prst="rect">
          <a:avLst/>
        </a:prstGeom>
        <a:solidFill>
          <a:schemeClr val="lt1"/>
        </a:solidFill>
        <a:ln w="3175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smtClean="0"/>
            <a:t>Thermostat User Interface - US 8,195,313 B1</a:t>
          </a:r>
          <a:endParaRPr lang="en-US" sz="1600" kern="1200"/>
        </a:p>
      </dsp:txBody>
      <dsp:txXfrm>
        <a:off x="5781723" y="2511"/>
        <a:ext cx="2406227" cy="1443736"/>
      </dsp:txXfrm>
    </dsp:sp>
    <dsp:sp modelId="{96A9CDF9-5359-9F42-A5D6-FF8820CAD6DE}">
      <dsp:nvSpPr>
        <dsp:cNvPr id="0" name=""/>
        <dsp:cNvSpPr/>
      </dsp:nvSpPr>
      <dsp:spPr>
        <a:xfrm>
          <a:off x="488023" y="1686870"/>
          <a:ext cx="2406227" cy="1443736"/>
        </a:xfrm>
        <a:prstGeom prst="rect">
          <a:avLst/>
        </a:prstGeom>
        <a:solidFill>
          <a:schemeClr val="lt1"/>
        </a:solidFill>
        <a:ln w="3175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smtClean="0"/>
            <a:t>Thermostat With Self-Configuring Connections to Facilitate Do-It-Yourself Installation - US 2012/0248211 A1</a:t>
          </a:r>
          <a:endParaRPr lang="en-US" sz="1600" kern="1200"/>
        </a:p>
      </dsp:txBody>
      <dsp:txXfrm>
        <a:off x="488023" y="1686870"/>
        <a:ext cx="2406227" cy="1443736"/>
      </dsp:txXfrm>
    </dsp:sp>
    <dsp:sp modelId="{45B3E9E2-D565-6544-B442-B7144C2C264C}">
      <dsp:nvSpPr>
        <dsp:cNvPr id="0" name=""/>
        <dsp:cNvSpPr/>
      </dsp:nvSpPr>
      <dsp:spPr>
        <a:xfrm>
          <a:off x="3134873" y="1686870"/>
          <a:ext cx="2406227" cy="1443736"/>
        </a:xfrm>
        <a:prstGeom prst="rect">
          <a:avLst/>
        </a:prstGeom>
        <a:solidFill>
          <a:schemeClr val="lt1"/>
        </a:solidFill>
        <a:ln w="3175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System Methods for Updating Climate Control Algorithms – Under Review</a:t>
          </a:r>
          <a:endParaRPr lang="en-US" sz="1600" kern="1200" dirty="0"/>
        </a:p>
      </dsp:txBody>
      <dsp:txXfrm>
        <a:off x="3134873" y="1686870"/>
        <a:ext cx="2406227" cy="1443736"/>
      </dsp:txXfrm>
    </dsp:sp>
    <dsp:sp modelId="{0EBC463B-9C8A-5F4B-93D6-4C288B7D24A9}">
      <dsp:nvSpPr>
        <dsp:cNvPr id="0" name=""/>
        <dsp:cNvSpPr/>
      </dsp:nvSpPr>
      <dsp:spPr>
        <a:xfrm>
          <a:off x="5781723" y="1686870"/>
          <a:ext cx="2406227" cy="1443736"/>
        </a:xfrm>
        <a:prstGeom prst="rect">
          <a:avLst/>
        </a:prstGeom>
        <a:solidFill>
          <a:schemeClr val="lt1"/>
        </a:solidFill>
        <a:ln w="3175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smtClean="0"/>
            <a:t>Adaptive Power Stealing Thermostat – Under Review</a:t>
          </a:r>
          <a:endParaRPr lang="en-US" sz="1600" kern="1200"/>
        </a:p>
      </dsp:txBody>
      <dsp:txXfrm>
        <a:off x="5781723" y="1686870"/>
        <a:ext cx="2406227" cy="144373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FDEA306-E9C2-D347-89A7-3070DAB646AB}">
      <dsp:nvSpPr>
        <dsp:cNvPr id="0" name=""/>
        <dsp:cNvSpPr/>
      </dsp:nvSpPr>
      <dsp:spPr>
        <a:xfrm>
          <a:off x="335905" y="0"/>
          <a:ext cx="2874673" cy="2874673"/>
        </a:xfrm>
        <a:prstGeom prst="ellipse">
          <a:avLst/>
        </a:prstGeom>
        <a:solidFill>
          <a:schemeClr val="accent3">
            <a:hueOff val="0"/>
            <a:satOff val="0"/>
            <a:lumOff val="0"/>
            <a:alphaOff val="0"/>
          </a:schemeClr>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91 million</a:t>
          </a:r>
          <a:endParaRPr lang="en-US" sz="1600" kern="1200" dirty="0"/>
        </a:p>
      </dsp:txBody>
      <dsp:txXfrm>
        <a:off x="1018640" y="215600"/>
        <a:ext cx="1509203" cy="488694"/>
      </dsp:txXfrm>
    </dsp:sp>
    <dsp:sp modelId="{04F1A134-EC6F-484D-BEBA-035A62CE0A57}">
      <dsp:nvSpPr>
        <dsp:cNvPr id="0" name=""/>
        <dsp:cNvSpPr/>
      </dsp:nvSpPr>
      <dsp:spPr>
        <a:xfrm>
          <a:off x="1077413" y="1539395"/>
          <a:ext cx="1391658" cy="1335278"/>
        </a:xfrm>
        <a:prstGeom prst="ellipse">
          <a:avLst/>
        </a:prstGeom>
        <a:solidFill>
          <a:schemeClr val="accent3">
            <a:hueOff val="-1716108"/>
            <a:satOff val="-23817"/>
            <a:lumOff val="-7060"/>
            <a:alphaOff val="0"/>
          </a:schemeClr>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25 million</a:t>
          </a:r>
          <a:endParaRPr lang="en-US" sz="1600" kern="1200" dirty="0"/>
        </a:p>
      </dsp:txBody>
      <dsp:txXfrm>
        <a:off x="1281216" y="1873214"/>
        <a:ext cx="984051" cy="667639"/>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AB0A51C-B462-1C41-8A71-41B9336D6599}">
      <dsp:nvSpPr>
        <dsp:cNvPr id="0" name=""/>
        <dsp:cNvSpPr/>
      </dsp:nvSpPr>
      <dsp:spPr>
        <a:xfrm>
          <a:off x="1496" y="1086330"/>
          <a:ext cx="1984201" cy="1984201"/>
        </a:xfrm>
        <a:prstGeom prst="ellipse">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$181 Energy Savings</a:t>
          </a:r>
          <a:endParaRPr lang="en-US" sz="2900" kern="1200" dirty="0"/>
        </a:p>
      </dsp:txBody>
      <dsp:txXfrm>
        <a:off x="1496" y="1086330"/>
        <a:ext cx="1984201" cy="1984201"/>
      </dsp:txXfrm>
    </dsp:sp>
    <dsp:sp modelId="{B778307F-9A16-384D-A935-81DDE65296D9}">
      <dsp:nvSpPr>
        <dsp:cNvPr id="0" name=""/>
        <dsp:cNvSpPr/>
      </dsp:nvSpPr>
      <dsp:spPr>
        <a:xfrm>
          <a:off x="2146815" y="1503013"/>
          <a:ext cx="1150836" cy="1150836"/>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2146815" y="1503013"/>
        <a:ext cx="1150836" cy="1150836"/>
      </dsp:txXfrm>
    </dsp:sp>
    <dsp:sp modelId="{280A8861-C7F0-2240-A02F-922753EBD24C}">
      <dsp:nvSpPr>
        <dsp:cNvPr id="0" name=""/>
        <dsp:cNvSpPr/>
      </dsp:nvSpPr>
      <dsp:spPr>
        <a:xfrm>
          <a:off x="3458769" y="1086330"/>
          <a:ext cx="1984201" cy="1984201"/>
        </a:xfrm>
        <a:prstGeom prst="ellipse">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$20 </a:t>
          </a:r>
        </a:p>
        <a:p>
          <a:pPr lvl="0" algn="ctr" defTabSz="1289050">
            <a:lnSpc>
              <a:spcPct val="90000"/>
            </a:lnSpc>
            <a:spcBef>
              <a:spcPct val="0"/>
            </a:spcBef>
            <a:spcAft>
              <a:spcPct val="35000"/>
            </a:spcAft>
          </a:pPr>
          <a:r>
            <a:rPr lang="en-US" sz="2900" kern="1200" dirty="0" smtClean="0"/>
            <a:t>1.1 Ton GHGs</a:t>
          </a:r>
          <a:endParaRPr lang="en-US" sz="2900" kern="1200" dirty="0"/>
        </a:p>
      </dsp:txBody>
      <dsp:txXfrm>
        <a:off x="3458769" y="1086330"/>
        <a:ext cx="1984201" cy="1984201"/>
      </dsp:txXfrm>
    </dsp:sp>
    <dsp:sp modelId="{67B82172-4E59-B144-9CA9-C71F432E5623}">
      <dsp:nvSpPr>
        <dsp:cNvPr id="0" name=""/>
        <dsp:cNvSpPr/>
      </dsp:nvSpPr>
      <dsp:spPr>
        <a:xfrm>
          <a:off x="5604088" y="1503013"/>
          <a:ext cx="1150836" cy="1150836"/>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dsp:txBody>
      <dsp:txXfrm>
        <a:off x="5604088" y="1503013"/>
        <a:ext cx="1150836" cy="1150836"/>
      </dsp:txXfrm>
    </dsp:sp>
    <dsp:sp modelId="{C315E0A1-DB9E-AB48-9B1C-8B467C1DF18D}">
      <dsp:nvSpPr>
        <dsp:cNvPr id="0" name=""/>
        <dsp:cNvSpPr/>
      </dsp:nvSpPr>
      <dsp:spPr>
        <a:xfrm>
          <a:off x="6916042" y="1086330"/>
          <a:ext cx="1984201" cy="1984201"/>
        </a:xfrm>
        <a:prstGeom prst="ellipse">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$201 Total Savings</a:t>
          </a:r>
          <a:endParaRPr lang="en-US" sz="2900" kern="1200" dirty="0"/>
        </a:p>
      </dsp:txBody>
      <dsp:txXfrm>
        <a:off x="6916042" y="1086330"/>
        <a:ext cx="1984201" cy="1984201"/>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8316592-CF0C-364F-B6EB-EAC4C2933006}">
      <dsp:nvSpPr>
        <dsp:cNvPr id="0" name=""/>
        <dsp:cNvSpPr/>
      </dsp:nvSpPr>
      <dsp:spPr>
        <a:xfrm>
          <a:off x="1890" y="1086474"/>
          <a:ext cx="2393587" cy="1768852"/>
        </a:xfrm>
        <a:prstGeom prst="rect">
          <a:avLst/>
        </a:prstGeom>
        <a:blipFill>
          <a:blip xmlns:r="http://schemas.openxmlformats.org/officeDocument/2006/relationships" r:embed="rId1" cstate="email">
            <a:extLst>
              <a:ext uri="{28A0092B-C50C-407E-A947-70E740481C1C}">
                <a14:useLocalDpi xmlns:a14="http://schemas.microsoft.com/office/drawing/2010/main" xmlns="" val="0"/>
              </a:ext>
            </a:extLst>
          </a:blip>
          <a:srcRect/>
          <a:stretch>
            <a:fillRect t="-1000" b="-1000"/>
          </a:stretch>
        </a:blipFill>
        <a:ln>
          <a:noFill/>
        </a:ln>
        <a:effectLst/>
      </dsp:spPr>
      <dsp:style>
        <a:lnRef idx="0">
          <a:scrgbClr r="0" g="0" b="0"/>
        </a:lnRef>
        <a:fillRef idx="1">
          <a:scrgbClr r="0" g="0" b="0"/>
        </a:fillRef>
        <a:effectRef idx="0">
          <a:scrgbClr r="0" g="0" b="0"/>
        </a:effectRef>
        <a:fontRef idx="minor"/>
      </dsp:style>
    </dsp:sp>
    <dsp:sp modelId="{A3239A51-1CFF-CA4A-8BEB-2782BFA57378}">
      <dsp:nvSpPr>
        <dsp:cNvPr id="0" name=""/>
        <dsp:cNvSpPr/>
      </dsp:nvSpPr>
      <dsp:spPr>
        <a:xfrm>
          <a:off x="485701" y="2534600"/>
          <a:ext cx="2062559" cy="495667"/>
        </a:xfrm>
        <a:prstGeom prst="rect">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5000"/>
            </a:spcAft>
          </a:pPr>
          <a:r>
            <a:rPr lang="en-US" sz="1600" kern="1200" dirty="0" smtClean="0"/>
            <a:t>Product Standards</a:t>
          </a:r>
          <a:endParaRPr lang="en-US" sz="1600" kern="1200" dirty="0"/>
        </a:p>
      </dsp:txBody>
      <dsp:txXfrm>
        <a:off x="485701" y="2534600"/>
        <a:ext cx="2062559" cy="495667"/>
      </dsp:txXfrm>
    </dsp:sp>
    <dsp:sp modelId="{01F46B3F-3B60-DF48-B7C8-DB45B97553F4}">
      <dsp:nvSpPr>
        <dsp:cNvPr id="0" name=""/>
        <dsp:cNvSpPr/>
      </dsp:nvSpPr>
      <dsp:spPr>
        <a:xfrm>
          <a:off x="2946765" y="1086474"/>
          <a:ext cx="2393587" cy="1768852"/>
        </a:xfrm>
        <a:prstGeom prst="rect">
          <a:avLst/>
        </a:prstGeom>
        <a:blipFill>
          <a:blip xmlns:r="http://schemas.openxmlformats.org/officeDocument/2006/relationships" r:embed="rId2" cstate="email">
            <a:extLst>
              <a:ext uri="{28A0092B-C50C-407E-A947-70E740481C1C}">
                <a14:useLocalDpi xmlns:a14="http://schemas.microsoft.com/office/drawing/2010/main" xmlns="" val="0"/>
              </a:ext>
            </a:extLst>
          </a:blip>
          <a:srcRect/>
          <a:stretch>
            <a:fillRect l="-17000" r="-17000"/>
          </a:stretch>
        </a:blipFill>
        <a:ln>
          <a:noFill/>
        </a:ln>
        <a:effectLst/>
      </dsp:spPr>
      <dsp:style>
        <a:lnRef idx="0">
          <a:scrgbClr r="0" g="0" b="0"/>
        </a:lnRef>
        <a:fillRef idx="1">
          <a:scrgbClr r="0" g="0" b="0"/>
        </a:fillRef>
        <a:effectRef idx="0">
          <a:scrgbClr r="0" g="0" b="0"/>
        </a:effectRef>
        <a:fontRef idx="minor"/>
      </dsp:style>
    </dsp:sp>
    <dsp:sp modelId="{BF2E134A-F917-6A4D-A300-BC41AFF874A0}">
      <dsp:nvSpPr>
        <dsp:cNvPr id="0" name=""/>
        <dsp:cNvSpPr/>
      </dsp:nvSpPr>
      <dsp:spPr>
        <a:xfrm>
          <a:off x="3430575" y="2534600"/>
          <a:ext cx="2062559" cy="495667"/>
        </a:xfrm>
        <a:prstGeom prst="rect">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5000"/>
            </a:spcAft>
          </a:pPr>
          <a:r>
            <a:rPr lang="en-US" sz="1600" kern="1200" dirty="0" smtClean="0"/>
            <a:t>Private Partnerships</a:t>
          </a:r>
        </a:p>
      </dsp:txBody>
      <dsp:txXfrm>
        <a:off x="3430575" y="2534600"/>
        <a:ext cx="2062559" cy="495667"/>
      </dsp:txXfrm>
    </dsp:sp>
    <dsp:sp modelId="{2D2E2726-6948-C74E-A612-C6C4D335B644}">
      <dsp:nvSpPr>
        <dsp:cNvPr id="0" name=""/>
        <dsp:cNvSpPr/>
      </dsp:nvSpPr>
      <dsp:spPr>
        <a:xfrm>
          <a:off x="5891640" y="1086474"/>
          <a:ext cx="2393587" cy="1768852"/>
        </a:xfrm>
        <a:prstGeom prst="rect">
          <a:avLst/>
        </a:prstGeom>
        <a:blipFill>
          <a:blip xmlns:r="http://schemas.openxmlformats.org/officeDocument/2006/relationships" r:embed="rId3" cstate="email">
            <a:extLst>
              <a:ext uri="{28A0092B-C50C-407E-A947-70E740481C1C}">
                <a14:useLocalDpi xmlns:a14="http://schemas.microsoft.com/office/drawing/2010/main" xmlns="" val="0"/>
              </a:ext>
            </a:extLst>
          </a:blip>
          <a:srcRect/>
          <a:stretch>
            <a:fillRect l="-2000" r="-2000"/>
          </a:stretch>
        </a:blipFill>
        <a:ln>
          <a:noFill/>
        </a:ln>
        <a:effectLst/>
      </dsp:spPr>
      <dsp:style>
        <a:lnRef idx="0">
          <a:scrgbClr r="0" g="0" b="0"/>
        </a:lnRef>
        <a:fillRef idx="1">
          <a:scrgbClr r="0" g="0" b="0"/>
        </a:fillRef>
        <a:effectRef idx="0">
          <a:scrgbClr r="0" g="0" b="0"/>
        </a:effectRef>
        <a:fontRef idx="minor"/>
      </dsp:style>
    </dsp:sp>
    <dsp:sp modelId="{B2A85682-54D5-9B4C-9D0C-0E0C7EE2C5F3}">
      <dsp:nvSpPr>
        <dsp:cNvPr id="0" name=""/>
        <dsp:cNvSpPr/>
      </dsp:nvSpPr>
      <dsp:spPr>
        <a:xfrm>
          <a:off x="6375450" y="2534600"/>
          <a:ext cx="2062559" cy="495667"/>
        </a:xfrm>
        <a:prstGeom prst="rect">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5000"/>
            </a:spcAft>
          </a:pPr>
          <a:r>
            <a:rPr lang="en-US" sz="1600" kern="1200" dirty="0" smtClean="0"/>
            <a:t>Government Programs</a:t>
          </a:r>
        </a:p>
      </dsp:txBody>
      <dsp:txXfrm>
        <a:off x="6375450" y="2534600"/>
        <a:ext cx="2062559" cy="495667"/>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02FADF8-ED86-1A4C-9888-3B11B1E7F409}">
      <dsp:nvSpPr>
        <dsp:cNvPr id="0" name=""/>
        <dsp:cNvSpPr/>
      </dsp:nvSpPr>
      <dsp:spPr>
        <a:xfrm>
          <a:off x="932862" y="-33388"/>
          <a:ext cx="5318046" cy="5318046"/>
        </a:xfrm>
        <a:prstGeom prst="circularArrow">
          <a:avLst>
            <a:gd name="adj1" fmla="val 5544"/>
            <a:gd name="adj2" fmla="val 330680"/>
            <a:gd name="adj3" fmla="val 14512809"/>
            <a:gd name="adj4" fmla="val 16951930"/>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AA7A1F-62A8-DD44-9C44-4F8C0015C897}">
      <dsp:nvSpPr>
        <dsp:cNvPr id="0" name=""/>
        <dsp:cNvSpPr/>
      </dsp:nvSpPr>
      <dsp:spPr>
        <a:xfrm>
          <a:off x="2762314" y="3020"/>
          <a:ext cx="1659142" cy="829571"/>
        </a:xfrm>
        <a:prstGeom prst="roundRect">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smtClean="0"/>
            <a:t>Research</a:t>
          </a:r>
          <a:endParaRPr lang="en-US" sz="1600" kern="1200" dirty="0"/>
        </a:p>
      </dsp:txBody>
      <dsp:txXfrm>
        <a:off x="2762314" y="3020"/>
        <a:ext cx="1659142" cy="829571"/>
      </dsp:txXfrm>
    </dsp:sp>
    <dsp:sp modelId="{28F8BCF0-3B40-234A-888D-060D96E3A9B4}">
      <dsp:nvSpPr>
        <dsp:cNvPr id="0" name=""/>
        <dsp:cNvSpPr/>
      </dsp:nvSpPr>
      <dsp:spPr>
        <a:xfrm>
          <a:off x="4535370" y="856879"/>
          <a:ext cx="1659142" cy="829571"/>
        </a:xfrm>
        <a:prstGeom prst="roundRect">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Define Strategy &amp; Targets</a:t>
          </a:r>
          <a:endParaRPr lang="en-US" sz="1600" kern="1200" dirty="0"/>
        </a:p>
      </dsp:txBody>
      <dsp:txXfrm>
        <a:off x="4535370" y="856879"/>
        <a:ext cx="1659142" cy="829571"/>
      </dsp:txXfrm>
    </dsp:sp>
    <dsp:sp modelId="{7B0B0212-2A36-DF47-8F09-2F00484F6157}">
      <dsp:nvSpPr>
        <dsp:cNvPr id="0" name=""/>
        <dsp:cNvSpPr/>
      </dsp:nvSpPr>
      <dsp:spPr>
        <a:xfrm>
          <a:off x="4973278" y="2775482"/>
          <a:ext cx="1659142" cy="829571"/>
        </a:xfrm>
        <a:prstGeom prst="roundRect">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smtClean="0"/>
            <a:t>Lobbying</a:t>
          </a:r>
          <a:endParaRPr lang="en-US" sz="1600" kern="1200" dirty="0"/>
        </a:p>
      </dsp:txBody>
      <dsp:txXfrm>
        <a:off x="4973278" y="2775482"/>
        <a:ext cx="1659142" cy="829571"/>
      </dsp:txXfrm>
    </dsp:sp>
    <dsp:sp modelId="{57105BA5-98E0-DF48-93F6-931A91F74E6E}">
      <dsp:nvSpPr>
        <dsp:cNvPr id="0" name=""/>
        <dsp:cNvSpPr/>
      </dsp:nvSpPr>
      <dsp:spPr>
        <a:xfrm>
          <a:off x="3746286" y="4314082"/>
          <a:ext cx="1659142" cy="829571"/>
        </a:xfrm>
        <a:prstGeom prst="roundRect">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smtClean="0"/>
            <a:t>Communication</a:t>
          </a:r>
          <a:endParaRPr lang="en-US" sz="1600" kern="1200" dirty="0"/>
        </a:p>
      </dsp:txBody>
      <dsp:txXfrm>
        <a:off x="3746286" y="4314082"/>
        <a:ext cx="1659142" cy="829571"/>
      </dsp:txXfrm>
    </dsp:sp>
    <dsp:sp modelId="{5E754DD4-4B27-414D-A190-D0C148C95BC7}">
      <dsp:nvSpPr>
        <dsp:cNvPr id="0" name=""/>
        <dsp:cNvSpPr/>
      </dsp:nvSpPr>
      <dsp:spPr>
        <a:xfrm>
          <a:off x="1778342" y="4314082"/>
          <a:ext cx="1659142" cy="829571"/>
        </a:xfrm>
        <a:prstGeom prst="roundRect">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smtClean="0"/>
            <a:t>Recordkeeping</a:t>
          </a:r>
          <a:endParaRPr lang="en-US" sz="1600" kern="1200" dirty="0"/>
        </a:p>
      </dsp:txBody>
      <dsp:txXfrm>
        <a:off x="1778342" y="4314082"/>
        <a:ext cx="1659142" cy="829571"/>
      </dsp:txXfrm>
    </dsp:sp>
    <dsp:sp modelId="{793D157F-8A04-1341-9F4F-1E26C8AC13BA}">
      <dsp:nvSpPr>
        <dsp:cNvPr id="0" name=""/>
        <dsp:cNvSpPr/>
      </dsp:nvSpPr>
      <dsp:spPr>
        <a:xfrm>
          <a:off x="551349" y="2775482"/>
          <a:ext cx="1659142" cy="829571"/>
        </a:xfrm>
        <a:prstGeom prst="roundRect">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smtClean="0"/>
            <a:t>Relationship Management</a:t>
          </a:r>
          <a:endParaRPr lang="en-US" sz="1600" kern="1200" dirty="0"/>
        </a:p>
      </dsp:txBody>
      <dsp:txXfrm>
        <a:off x="551349" y="2775482"/>
        <a:ext cx="1659142" cy="829571"/>
      </dsp:txXfrm>
    </dsp:sp>
    <dsp:sp modelId="{A7CB2CF1-A684-3C44-B840-06D9EED3F05A}">
      <dsp:nvSpPr>
        <dsp:cNvPr id="0" name=""/>
        <dsp:cNvSpPr/>
      </dsp:nvSpPr>
      <dsp:spPr>
        <a:xfrm>
          <a:off x="989258" y="856879"/>
          <a:ext cx="1659142" cy="829571"/>
        </a:xfrm>
        <a:prstGeom prst="roundRect">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smtClean="0"/>
            <a:t>Assess Strategy</a:t>
          </a:r>
          <a:endParaRPr lang="en-US" sz="1600" kern="1200" dirty="0"/>
        </a:p>
      </dsp:txBody>
      <dsp:txXfrm>
        <a:off x="989258" y="856879"/>
        <a:ext cx="1659142" cy="829571"/>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0.03736</cdr:x>
      <cdr:y>0.91683</cdr:y>
    </cdr:from>
    <cdr:to>
      <cdr:x>0.20546</cdr:x>
      <cdr:y>0.96238</cdr:y>
    </cdr:to>
    <cdr:sp macro="" textlink="">
      <cdr:nvSpPr>
        <cdr:cNvPr id="2" name="TextBox 1"/>
        <cdr:cNvSpPr txBox="1"/>
      </cdr:nvSpPr>
      <cdr:spPr>
        <a:xfrm xmlns:a="http://schemas.openxmlformats.org/drawingml/2006/main">
          <a:off x="323725" y="5764804"/>
          <a:ext cx="1456765" cy="28637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a:t>Data</a:t>
          </a:r>
          <a:r>
            <a:rPr lang="en-US" sz="1100" baseline="0"/>
            <a:t>: EIA, 2005.</a:t>
          </a:r>
          <a:endParaRPr lang="en-US" sz="1100"/>
        </a:p>
      </cdr:txBody>
    </cdr:sp>
  </cdr:relSizeAnchor>
</c:userShapes>
</file>

<file path=ppt/drawings/drawing2.xml><?xml version="1.0" encoding="utf-8"?>
<c:userShapes xmlns:c="http://schemas.openxmlformats.org/drawingml/2006/chart">
  <cdr:relSizeAnchor xmlns:cdr="http://schemas.openxmlformats.org/drawingml/2006/chartDrawing">
    <cdr:from>
      <cdr:x>0.03448</cdr:x>
      <cdr:y>0.92871</cdr:y>
    </cdr:from>
    <cdr:to>
      <cdr:x>0.33621</cdr:x>
      <cdr:y>0.9802</cdr:y>
    </cdr:to>
    <cdr:sp macro="" textlink="">
      <cdr:nvSpPr>
        <cdr:cNvPr id="2" name="TextBox 1"/>
        <cdr:cNvSpPr txBox="1"/>
      </cdr:nvSpPr>
      <cdr:spPr>
        <a:xfrm xmlns:a="http://schemas.openxmlformats.org/drawingml/2006/main">
          <a:off x="298824" y="5839510"/>
          <a:ext cx="2614705" cy="32372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a:t>Data:</a:t>
          </a:r>
          <a:r>
            <a:rPr lang="en-US" sz="1100" baseline="0"/>
            <a:t> EIA, 2005.</a:t>
          </a:r>
          <a:endParaRPr lang="en-US" sz="11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837085-D88E-304F-97EA-280519890645}" type="datetimeFigureOut">
              <a:rPr lang="en-US" smtClean="0"/>
              <a:pPr/>
              <a:t>3/6/2013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B3B508-2582-A048-B7FE-4B141309E3DE}" type="slidenum">
              <a:rPr lang="en-US" smtClean="0"/>
              <a:pPr/>
              <a:t>‹#›</a:t>
            </a:fld>
            <a:endParaRPr lang="en-US"/>
          </a:p>
        </p:txBody>
      </p:sp>
    </p:spTree>
    <p:extLst>
      <p:ext uri="{BB962C8B-B14F-4D97-AF65-F5344CB8AC3E}">
        <p14:creationId xmlns:p14="http://schemas.microsoft.com/office/powerpoint/2010/main" xmlns="" val="126988727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energystar.gov/ia/partners/prod_development/revisions/downloads/thermostats/Summary.pdf"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B3B508-2582-A048-B7FE-4B141309E3DE}" type="slidenum">
              <a:rPr lang="en-US" smtClean="0"/>
              <a:pPr/>
              <a:t>4</a:t>
            </a:fld>
            <a:endParaRPr lang="en-US"/>
          </a:p>
        </p:txBody>
      </p:sp>
    </p:spTree>
    <p:extLst>
      <p:ext uri="{BB962C8B-B14F-4D97-AF65-F5344CB8AC3E}">
        <p14:creationId xmlns:p14="http://schemas.microsoft.com/office/powerpoint/2010/main" xmlns="" val="462804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20% energy</a:t>
            </a:r>
            <a:r>
              <a:rPr lang="en-US" baseline="0" dirty="0" smtClean="0"/>
              <a:t> savings, based on EIA monthly average a home consumes 940kWh/month based on this the nest saves about 188kWh/month or about 2.16MWh/year/household this multiplied by the estimated number of nests sold (500,000) leads to an annual energy reduction of 1.08TWh/year from nest alone. This value times the EPA estimated metric ton CO2/kWh leads to an overall reduction of 744,624.8 metric tons CO2</a:t>
            </a:r>
          </a:p>
          <a:p>
            <a:r>
              <a:rPr lang="en-US" baseline="0" dirty="0" smtClean="0"/>
              <a:t>Even with current market value in </a:t>
            </a:r>
            <a:r>
              <a:rPr lang="en-US" baseline="0" dirty="0" err="1" smtClean="0"/>
              <a:t>california</a:t>
            </a:r>
            <a:r>
              <a:rPr lang="en-US" baseline="0" dirty="0" smtClean="0"/>
              <a:t> selling the </a:t>
            </a:r>
            <a:r>
              <a:rPr lang="en-US" baseline="0" smtClean="0"/>
              <a:t>CO2 trades at 10$ </a:t>
            </a:r>
            <a:endParaRPr lang="en-US"/>
          </a:p>
        </p:txBody>
      </p:sp>
      <p:sp>
        <p:nvSpPr>
          <p:cNvPr id="4" name="Slide Number Placeholder 3"/>
          <p:cNvSpPr>
            <a:spLocks noGrp="1"/>
          </p:cNvSpPr>
          <p:nvPr>
            <p:ph type="sldNum" sz="quarter" idx="10"/>
          </p:nvPr>
        </p:nvSpPr>
        <p:spPr/>
        <p:txBody>
          <a:bodyPr/>
          <a:lstStyle/>
          <a:p>
            <a:fld id="{33B3B508-2582-A048-B7FE-4B141309E3DE}" type="slidenum">
              <a:rPr lang="en-US" smtClean="0"/>
              <a:pPr/>
              <a:t>21</a:t>
            </a:fld>
            <a:endParaRPr lang="en-US"/>
          </a:p>
        </p:txBody>
      </p:sp>
    </p:spTree>
    <p:extLst>
      <p:ext uri="{BB962C8B-B14F-4D97-AF65-F5344CB8AC3E}">
        <p14:creationId xmlns:p14="http://schemas.microsoft.com/office/powerpoint/2010/main" xmlns="" val="1938036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(12/3/12 09:47) -----</a:t>
            </a:r>
          </a:p>
          <a:p>
            <a:r>
              <a:rPr lang="en-US"/>
              <a:t>Cost of User Time:</a:t>
            </a:r>
          </a:p>
          <a:p>
            <a:r>
              <a:rPr lang="en-US"/>
              <a:t>-assume user makes 75K/yr; workyear 2080 hrs</a:t>
            </a:r>
          </a:p>
          <a:p>
            <a:r>
              <a:rPr lang="en-US"/>
              <a:t>-roughly $36/hr</a:t>
            </a:r>
          </a:p>
          <a:p>
            <a:r>
              <a:rPr lang="en-US"/>
              <a:t>-assume user spends five min weekly programming a simple programmable thermostat (4 hrs/year)</a:t>
            </a:r>
          </a:p>
          <a:p>
            <a:r>
              <a:rPr lang="en-US"/>
              <a:t>-Nest automatically does this saving user money based on their value of time</a:t>
            </a:r>
          </a:p>
        </p:txBody>
      </p:sp>
      <p:sp>
        <p:nvSpPr>
          <p:cNvPr id="4" name="Slide Number Placeholder 3"/>
          <p:cNvSpPr>
            <a:spLocks noGrp="1"/>
          </p:cNvSpPr>
          <p:nvPr>
            <p:ph type="sldNum" sz="quarter" idx="10"/>
          </p:nvPr>
        </p:nvSpPr>
        <p:spPr/>
        <p:txBody>
          <a:bodyPr/>
          <a:lstStyle/>
          <a:p>
            <a:fld id="{33B3B508-2582-A048-B7FE-4B141309E3DE}" type="slidenum">
              <a:rPr lang="en-US" smtClean="0"/>
              <a:pPr/>
              <a:t>23</a:t>
            </a:fld>
            <a:endParaRPr lang="en-US"/>
          </a:p>
        </p:txBody>
      </p:sp>
    </p:spTree>
    <p:extLst>
      <p:ext uri="{BB962C8B-B14F-4D97-AF65-F5344CB8AC3E}">
        <p14:creationId xmlns:p14="http://schemas.microsoft.com/office/powerpoint/2010/main" xmlns="" val="1673883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Given</a:t>
            </a:r>
            <a:r>
              <a:rPr lang="en-US" sz="1200" baseline="0" dirty="0" smtClean="0"/>
              <a:t> the obvious demand for energy savings and specifically smart thermostats, Nest will need to focus on how best to meet that rising customer demand. Studying customer preferences to determine how to invest research and development funds is critical for future success.</a:t>
            </a:r>
          </a:p>
          <a:p>
            <a:r>
              <a:rPr lang="en-US" sz="1200" baseline="0" dirty="0" smtClean="0"/>
              <a:t> </a:t>
            </a:r>
            <a:endParaRPr lang="en-US" sz="1200" dirty="0" smtClean="0"/>
          </a:p>
          <a:p>
            <a:r>
              <a:rPr lang="en-US" sz="1200" dirty="0" err="1" smtClean="0"/>
              <a:t>Tugrul</a:t>
            </a:r>
            <a:r>
              <a:rPr lang="en-US" sz="1200" dirty="0" smtClean="0"/>
              <a:t> U. </a:t>
            </a:r>
            <a:r>
              <a:rPr lang="en-US" sz="1200" dirty="0" err="1" smtClean="0"/>
              <a:t>Daim</a:t>
            </a:r>
            <a:r>
              <a:rPr lang="en-US" sz="1200" dirty="0" smtClean="0"/>
              <a:t>, Ibrahim </a:t>
            </a:r>
            <a:r>
              <a:rPr lang="en-US" sz="1200" dirty="0" err="1" smtClean="0"/>
              <a:t>Iskin</a:t>
            </a:r>
            <a:r>
              <a:rPr lang="en-US" sz="1200" dirty="0" smtClean="0"/>
              <a:t>, (2010),"Smart thermostats: are we ready?", International Journal of Energy</a:t>
            </a:r>
          </a:p>
          <a:p>
            <a:r>
              <a:rPr lang="en-US" sz="1200" dirty="0" smtClean="0"/>
              <a:t>Sector Management, Vol. 4 </a:t>
            </a:r>
            <a:r>
              <a:rPr lang="en-US" sz="1200" dirty="0" err="1" smtClean="0"/>
              <a:t>Iss</a:t>
            </a:r>
            <a:r>
              <a:rPr lang="en-US" sz="1200" dirty="0" smtClean="0"/>
              <a:t>: 2 pp. 146 - 151</a:t>
            </a:r>
          </a:p>
          <a:p>
            <a:endParaRPr lang="en-US" dirty="0"/>
          </a:p>
        </p:txBody>
      </p:sp>
      <p:sp>
        <p:nvSpPr>
          <p:cNvPr id="4" name="Slide Number Placeholder 3"/>
          <p:cNvSpPr>
            <a:spLocks noGrp="1"/>
          </p:cNvSpPr>
          <p:nvPr>
            <p:ph type="sldNum" sz="quarter" idx="10"/>
          </p:nvPr>
        </p:nvSpPr>
        <p:spPr/>
        <p:txBody>
          <a:bodyPr/>
          <a:lstStyle/>
          <a:p>
            <a:fld id="{33B3B508-2582-A048-B7FE-4B141309E3DE}" type="slidenum">
              <a:rPr lang="en-US" smtClean="0"/>
              <a:pPr/>
              <a:t>8</a:t>
            </a:fld>
            <a:endParaRPr lang="en-US"/>
          </a:p>
        </p:txBody>
      </p:sp>
    </p:spTree>
    <p:extLst>
      <p:ext uri="{BB962C8B-B14F-4D97-AF65-F5344CB8AC3E}">
        <p14:creationId xmlns:p14="http://schemas.microsoft.com/office/powerpoint/2010/main" xmlns="" val="3799635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 Nucleus</a:t>
            </a:r>
            <a:r>
              <a:rPr lang="en-US" baseline="0" dirty="0" smtClean="0"/>
              <a:t> Home Manager – Requires a smart meter to measure the energy consumption of the home – IEE (Institute for Electric Efficiency) estimates that 1/3 of residential homes currently have smart meters in a 2012 (http://</a:t>
            </a:r>
            <a:r>
              <a:rPr lang="en-US" baseline="0" dirty="0" err="1" smtClean="0"/>
              <a:t>www.edisonfoundation.net</a:t>
            </a:r>
            <a:r>
              <a:rPr lang="en-US" baseline="0" dirty="0" smtClean="0"/>
              <a:t>/</a:t>
            </a:r>
            <a:r>
              <a:rPr lang="en-US" baseline="0" dirty="0" err="1" smtClean="0"/>
              <a:t>iee</a:t>
            </a:r>
            <a:r>
              <a:rPr lang="en-US" baseline="0" dirty="0" smtClean="0"/>
              <a:t>/Documents/IEE_SmartMeterRollouts_0512.pdf)</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3B3B508-2582-A048-B7FE-4B141309E3DE}" type="slidenum">
              <a:rPr lang="en-US" smtClean="0"/>
              <a:pPr/>
              <a:t>10</a:t>
            </a:fld>
            <a:endParaRPr lang="en-US"/>
          </a:p>
        </p:txBody>
      </p:sp>
    </p:spTree>
    <p:extLst>
      <p:ext uri="{BB962C8B-B14F-4D97-AF65-F5344CB8AC3E}">
        <p14:creationId xmlns:p14="http://schemas.microsoft.com/office/powerpoint/2010/main" xmlns="" val="3439109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Given</a:t>
            </a:r>
            <a:r>
              <a:rPr lang="en-US" sz="1200" baseline="0" dirty="0" smtClean="0"/>
              <a:t> that the majority of a typical household’s energy bill (almost 50%) comes from heating and cooling the house, it makes sense to reduce the cost associated with that function.  Although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hlinkClick r:id="rId3"/>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hlinkClick r:id="rId3"/>
              </a:rPr>
              <a:t>http://www.energystar.gov/ia/partners/prod_development/revisions/downloads/thermostats/Summary.pdf</a:t>
            </a: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33B3B508-2582-A048-B7FE-4B141309E3DE}" type="slidenum">
              <a:rPr lang="en-US" smtClean="0"/>
              <a:pPr/>
              <a:t>11</a:t>
            </a:fld>
            <a:endParaRPr lang="en-US"/>
          </a:p>
        </p:txBody>
      </p:sp>
    </p:spTree>
    <p:extLst>
      <p:ext uri="{BB962C8B-B14F-4D97-AF65-F5344CB8AC3E}">
        <p14:creationId xmlns:p14="http://schemas.microsoft.com/office/powerpoint/2010/main" xmlns="" val="1950514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Calculations base on </a:t>
            </a:r>
            <a:r>
              <a:rPr lang="en-US" sz="1200" baseline="0" dirty="0" smtClean="0"/>
              <a:t>EIA data from 2005:</a:t>
            </a:r>
          </a:p>
          <a:p>
            <a:r>
              <a:rPr lang="en-US" sz="1200" dirty="0" smtClean="0"/>
              <a:t>Table SH9.  “Average Expenditures for Space Heating by Main Space Heating Fuel Used, 2005 Dollars per Household.” Used natural gas figures. The average expenditure of natural gas for heating per</a:t>
            </a:r>
            <a:r>
              <a:rPr lang="en-US" sz="1200" baseline="0" dirty="0" smtClean="0"/>
              <a:t> U.S. household is $544 per year. </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Table AC7.   “Average Expenditures for Air-Conditioning by Equipment Type, 2005 Dollars per Household.” Used electricity figures. The average expenditure of electricity</a:t>
            </a:r>
            <a:r>
              <a:rPr lang="en-US" sz="1200" baseline="0" dirty="0" smtClean="0"/>
              <a:t> </a:t>
            </a:r>
            <a:r>
              <a:rPr lang="en-US" sz="1200" dirty="0" smtClean="0"/>
              <a:t>for cooling per</a:t>
            </a:r>
            <a:r>
              <a:rPr lang="en-US" sz="1200" baseline="0" dirty="0" smtClean="0"/>
              <a:t> U.S. household is $335 per year. </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Table SH7. “Average Consumption for Space Heating by Main Space Heating Fuel Used, 2005 Physical Units per Household.” Used natural gas figures. The average U.S. household consumes 49,000 cubic</a:t>
            </a:r>
            <a:r>
              <a:rPr lang="en-US" sz="1200" baseline="0" dirty="0" smtClean="0"/>
              <a:t> feet of natural gas per year. </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Table AC5. “Average Consumption for Air-Conditioning by Equipment Type, 2005 kWh per Household.” Used central A.C. systems figures. The average U.S. household consumes 3,475 kWh of electricity</a:t>
            </a:r>
            <a:r>
              <a:rPr lang="en-US" sz="1200" baseline="0" dirty="0" smtClean="0"/>
              <a:t> per year. </a:t>
            </a:r>
            <a:endParaRPr lang="en-US" sz="1200" dirty="0" smtClean="0"/>
          </a:p>
        </p:txBody>
      </p:sp>
      <p:sp>
        <p:nvSpPr>
          <p:cNvPr id="4" name="Slide Number Placeholder 3"/>
          <p:cNvSpPr>
            <a:spLocks noGrp="1"/>
          </p:cNvSpPr>
          <p:nvPr>
            <p:ph type="sldNum" sz="quarter" idx="10"/>
          </p:nvPr>
        </p:nvSpPr>
        <p:spPr/>
        <p:txBody>
          <a:bodyPr/>
          <a:lstStyle/>
          <a:p>
            <a:fld id="{33B3B508-2582-A048-B7FE-4B141309E3DE}" type="slidenum">
              <a:rPr lang="en-US" smtClean="0"/>
              <a:pPr/>
              <a:t>14</a:t>
            </a:fld>
            <a:endParaRPr lang="en-US"/>
          </a:p>
        </p:txBody>
      </p:sp>
    </p:spTree>
    <p:extLst>
      <p:ext uri="{BB962C8B-B14F-4D97-AF65-F5344CB8AC3E}">
        <p14:creationId xmlns:p14="http://schemas.microsoft.com/office/powerpoint/2010/main" xmlns="" val="1608175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Orange Line – Industry Sales Trend</a:t>
            </a:r>
            <a:r>
              <a:rPr lang="en-US" baseline="0" dirty="0" smtClean="0"/>
              <a:t> “</a:t>
            </a:r>
            <a:r>
              <a:rPr lang="en-US" dirty="0" smtClean="0"/>
              <a:t>Sales of programmable thermostats have doubles over the last 10 years.</a:t>
            </a:r>
            <a:r>
              <a:rPr lang="en-US" baseline="30000" dirty="0" smtClean="0"/>
              <a:t>3”</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300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Green Line – Nest Sales Trend</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smtClean="0"/>
              <a:t>Started selling October 2011 but had some supply chain issues and couldn’t meet initial demand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smtClean="0"/>
              <a:t>“</a:t>
            </a:r>
            <a:r>
              <a:rPr lang="en-US" dirty="0" smtClean="0"/>
              <a:t>Sold at least 10,000 by April 5</a:t>
            </a:r>
            <a:r>
              <a:rPr lang="en-US" baseline="30000" dirty="0" smtClean="0"/>
              <a:t>th</a:t>
            </a:r>
            <a:r>
              <a:rPr lang="en-US" dirty="0" smtClean="0"/>
              <a:t>, 2012</a:t>
            </a:r>
            <a:r>
              <a:rPr lang="en-US" baseline="30000" dirty="0" smtClean="0"/>
              <a:t>1”</a:t>
            </a:r>
          </a:p>
          <a:p>
            <a:pPr marL="171450" indent="-171450">
              <a:buFont typeface="Arial"/>
              <a:buChar char="•"/>
            </a:pPr>
            <a:r>
              <a:rPr lang="en-US" dirty="0" smtClean="0"/>
              <a:t>Since releasing the first Nest last October, sales have been “in the mid-hundreds of thousands” of units, according to the company by October 2012.</a:t>
            </a:r>
            <a:r>
              <a:rPr lang="en-US" baseline="30000" dirty="0" smtClean="0"/>
              <a:t>2</a:t>
            </a:r>
          </a:p>
        </p:txBody>
      </p:sp>
      <p:sp>
        <p:nvSpPr>
          <p:cNvPr id="4" name="Slide Number Placeholder 3"/>
          <p:cNvSpPr>
            <a:spLocks noGrp="1"/>
          </p:cNvSpPr>
          <p:nvPr>
            <p:ph type="sldNum" sz="quarter" idx="10"/>
          </p:nvPr>
        </p:nvSpPr>
        <p:spPr/>
        <p:txBody>
          <a:bodyPr/>
          <a:lstStyle/>
          <a:p>
            <a:fld id="{33B3B508-2582-A048-B7FE-4B141309E3DE}" type="slidenum">
              <a:rPr lang="en-US" smtClean="0"/>
              <a:pPr/>
              <a:t>15</a:t>
            </a:fld>
            <a:endParaRPr lang="en-US"/>
          </a:p>
        </p:txBody>
      </p:sp>
    </p:spTree>
    <p:extLst>
      <p:ext uri="{BB962C8B-B14F-4D97-AF65-F5344CB8AC3E}">
        <p14:creationId xmlns:p14="http://schemas.microsoft.com/office/powerpoint/2010/main" xmlns="" val="1665180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Blue</a:t>
            </a:r>
            <a:r>
              <a:rPr lang="en-US" baseline="0" dirty="0" smtClean="0"/>
              <a:t> Line – 91 million which is U.S. Market Saturation</a:t>
            </a:r>
            <a:endParaRPr lang="en-US" dirty="0"/>
          </a:p>
        </p:txBody>
      </p:sp>
      <p:sp>
        <p:nvSpPr>
          <p:cNvPr id="4" name="Slide Number Placeholder 3"/>
          <p:cNvSpPr>
            <a:spLocks noGrp="1"/>
          </p:cNvSpPr>
          <p:nvPr>
            <p:ph type="sldNum" sz="quarter" idx="10"/>
          </p:nvPr>
        </p:nvSpPr>
        <p:spPr/>
        <p:txBody>
          <a:bodyPr/>
          <a:lstStyle/>
          <a:p>
            <a:fld id="{33B3B508-2582-A048-B7FE-4B141309E3DE}" type="slidenum">
              <a:rPr lang="en-US" smtClean="0"/>
              <a:pPr/>
              <a:t>16</a:t>
            </a:fld>
            <a:endParaRPr lang="en-US"/>
          </a:p>
        </p:txBody>
      </p:sp>
    </p:spTree>
    <p:extLst>
      <p:ext uri="{BB962C8B-B14F-4D97-AF65-F5344CB8AC3E}">
        <p14:creationId xmlns:p14="http://schemas.microsoft.com/office/powerpoint/2010/main" xmlns="" val="3628064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latin typeface="+mn-lt"/>
                <a:ea typeface="+mn-ea"/>
                <a:cs typeface="+mn-cs"/>
              </a:rPr>
              <a:t>Product</a:t>
            </a:r>
            <a:r>
              <a:rPr lang="en-US" sz="1200" b="0" kern="1200" baseline="0" dirty="0" smtClean="0">
                <a:solidFill>
                  <a:schemeClr val="tx1"/>
                </a:solidFill>
                <a:latin typeface="+mn-lt"/>
                <a:ea typeface="+mn-ea"/>
                <a:cs typeface="+mn-cs"/>
              </a:rPr>
              <a:t> Standards: </a:t>
            </a:r>
          </a:p>
          <a:p>
            <a:pPr marL="171450" indent="-171450">
              <a:buFont typeface="Arial"/>
              <a:buChar char="•"/>
            </a:pPr>
            <a:r>
              <a:rPr lang="en-US" sz="1200" b="0" kern="1200" baseline="0" dirty="0" smtClean="0">
                <a:solidFill>
                  <a:schemeClr val="tx1"/>
                </a:solidFill>
                <a:latin typeface="+mn-lt"/>
                <a:ea typeface="+mn-ea"/>
                <a:cs typeface="+mn-cs"/>
              </a:rPr>
              <a:t>Working with </a:t>
            </a:r>
            <a:r>
              <a:rPr lang="en-US" sz="1200" b="0" i="0" u="none" strike="noStrike" kern="1200" baseline="0" dirty="0" smtClean="0">
                <a:solidFill>
                  <a:schemeClr val="tx1"/>
                </a:solidFill>
                <a:latin typeface="+mn-lt"/>
                <a:ea typeface="+mn-ea"/>
                <a:cs typeface="+mn-cs"/>
              </a:rPr>
              <a:t>ENERGY STAR® on “Program Requirements for Residential Climate Controls - Partner Commitments” and maintain a system to comply with these standards once industry standards are defined.</a:t>
            </a:r>
          </a:p>
          <a:p>
            <a:pPr marL="171450" indent="-171450">
              <a:buFont typeface="Arial"/>
              <a:buChar char="•"/>
            </a:pPr>
            <a:r>
              <a:rPr lang="en-US" baseline="0" dirty="0" smtClean="0"/>
              <a:t>Work with policy makers to develop standards that would increase demand for the Nest Learning Thermostat.</a:t>
            </a:r>
          </a:p>
          <a:p>
            <a:pPr marL="171450" indent="-171450">
              <a:buFont typeface="Arial"/>
              <a:buChar char="•"/>
            </a:pPr>
            <a:endParaRPr lang="en-US" baseline="0" dirty="0" smtClean="0"/>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Private Partnerships: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t>Establish a system to maintain p</a:t>
            </a:r>
            <a:r>
              <a:rPr lang="en-US" baseline="0" dirty="0" smtClean="0"/>
              <a:t>artnerships with utility companies (electric and gas) in major U.S. metropolitan markets and government to provide Nest, installation, and servicing to consumers in exchange for service contracts. i.e. Nest partnership with Reliant</a:t>
            </a:r>
            <a:r>
              <a:rPr lang="en-US" dirty="0" smtClean="0"/>
              <a:t>, a Texas-based retail energy provider to offer a Nest thermostat to customers who sign on for a two-year contract. Reliant serves 1.5 million retail customers across Texas, Connecticut, Delaware, the District of Columbia, Illinois, Maryland, Massachusetts, New Jersey and Pennsylvania. </a:t>
            </a:r>
            <a:r>
              <a:rPr lang="en-US" baseline="0" dirty="0" smtClean="0"/>
              <a:t>http://</a:t>
            </a:r>
            <a:r>
              <a:rPr lang="en-US" baseline="0" dirty="0" err="1" smtClean="0"/>
              <a:t>www.engadget.com</a:t>
            </a:r>
            <a:r>
              <a:rPr lang="en-US" baseline="0" dirty="0" smtClean="0"/>
              <a:t>/2012/06/25/nest-partners-with-</a:t>
            </a:r>
            <a:r>
              <a:rPr lang="en-US" baseline="0" dirty="0" err="1" smtClean="0"/>
              <a:t>texas</a:t>
            </a:r>
            <a:r>
              <a:rPr lang="en-US" baseline="0" dirty="0" smtClean="0"/>
              <a:t>-utility-offers-intelligent-thermostat/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Government Programs: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Lobby strategically on the st</a:t>
            </a:r>
            <a:r>
              <a:rPr lang="en-US" sz="1200" b="0" i="0" u="none" strike="noStrike" kern="1200" dirty="0" smtClean="0">
                <a:solidFill>
                  <a:schemeClr val="tx1"/>
                </a:solidFill>
                <a:effectLst/>
                <a:latin typeface="+mn-lt"/>
                <a:ea typeface="+mn-ea"/>
                <a:cs typeface="+mn-cs"/>
              </a:rPr>
              <a:t>ate (state</a:t>
            </a:r>
            <a:r>
              <a:rPr lang="en-US" sz="1200" b="0" i="0" u="none" strike="noStrike" kern="1200" baseline="0" dirty="0" smtClean="0">
                <a:solidFill>
                  <a:schemeClr val="tx1"/>
                </a:solidFill>
                <a:effectLst/>
                <a:latin typeface="+mn-lt"/>
                <a:ea typeface="+mn-ea"/>
                <a:cs typeface="+mn-cs"/>
              </a:rPr>
              <a:t> legislatures, </a:t>
            </a:r>
            <a:r>
              <a:rPr lang="en-US" sz="1200" b="0" i="0" u="none" strike="noStrike" kern="1200" dirty="0" smtClean="0">
                <a:solidFill>
                  <a:schemeClr val="tx1"/>
                </a:solidFill>
                <a:effectLst/>
                <a:latin typeface="+mn-lt"/>
                <a:ea typeface="+mn-ea"/>
                <a:cs typeface="+mn-cs"/>
              </a:rPr>
              <a:t>state EPAs on greenhouse gas reduction, state energy departments, state commerce departments) and federal level </a:t>
            </a:r>
            <a:r>
              <a:rPr lang="en-US" sz="1200" b="0" i="0" u="none" strike="noStrike" kern="1200" baseline="0" dirty="0" smtClean="0">
                <a:solidFill>
                  <a:schemeClr val="tx1"/>
                </a:solidFill>
                <a:effectLst/>
                <a:latin typeface="+mn-lt"/>
                <a:ea typeface="+mn-ea"/>
                <a:cs typeface="+mn-cs"/>
              </a:rPr>
              <a:t>(Congress, DOE</a:t>
            </a:r>
            <a:r>
              <a:rPr lang="en-US" sz="1200" b="0" i="0" u="none" strike="noStrike" kern="1200" dirty="0" smtClean="0">
                <a:solidFill>
                  <a:schemeClr val="tx1"/>
                </a:solidFill>
                <a:effectLst/>
                <a:latin typeface="+mn-lt"/>
                <a:ea typeface="+mn-ea"/>
                <a:cs typeface="+mn-cs"/>
              </a:rPr>
              <a:t>, department </a:t>
            </a:r>
            <a:r>
              <a:rPr lang="en-US" sz="1200" b="0" i="0" u="none" strike="noStrike" kern="1200" smtClean="0">
                <a:solidFill>
                  <a:schemeClr val="tx1"/>
                </a:solidFill>
                <a:effectLst/>
                <a:latin typeface="+mn-lt"/>
                <a:ea typeface="+mn-ea"/>
                <a:cs typeface="+mn-cs"/>
              </a:rPr>
              <a:t>of commerce). </a:t>
            </a:r>
            <a:endParaRPr lang="en-US" dirty="0" smtClean="0"/>
          </a:p>
        </p:txBody>
      </p:sp>
      <p:sp>
        <p:nvSpPr>
          <p:cNvPr id="4" name="Slide Number Placeholder 3"/>
          <p:cNvSpPr>
            <a:spLocks noGrp="1"/>
          </p:cNvSpPr>
          <p:nvPr>
            <p:ph type="sldNum" sz="quarter" idx="10"/>
          </p:nvPr>
        </p:nvSpPr>
        <p:spPr/>
        <p:txBody>
          <a:bodyPr/>
          <a:lstStyle/>
          <a:p>
            <a:fld id="{33B3B508-2582-A048-B7FE-4B141309E3DE}" type="slidenum">
              <a:rPr lang="en-US" smtClean="0"/>
              <a:pPr/>
              <a:t>17</a:t>
            </a:fld>
            <a:endParaRPr lang="en-US"/>
          </a:p>
        </p:txBody>
      </p:sp>
    </p:spTree>
    <p:extLst>
      <p:ext uri="{BB962C8B-B14F-4D97-AF65-F5344CB8AC3E}">
        <p14:creationId xmlns:p14="http://schemas.microsoft.com/office/powerpoint/2010/main" xmlns="" val="1806551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B3B508-2582-A048-B7FE-4B141309E3DE}" type="slidenum">
              <a:rPr lang="en-US" smtClean="0"/>
              <a:pPr/>
              <a:t>18</a:t>
            </a:fld>
            <a:endParaRPr lang="en-US"/>
          </a:p>
        </p:txBody>
      </p:sp>
    </p:spTree>
    <p:extLst>
      <p:ext uri="{BB962C8B-B14F-4D97-AF65-F5344CB8AC3E}">
        <p14:creationId xmlns:p14="http://schemas.microsoft.com/office/powerpoint/2010/main" xmlns="" val="2860039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400"/>
            <a:ext cx="8228013" cy="1927225"/>
          </a:xfrm>
        </p:spPr>
        <p:txBody>
          <a:bodyPr tIns="0" bIns="0" anchor="b" anchorCtr="0"/>
          <a:lstStyle>
            <a:lvl1pPr>
              <a:defRPr sz="60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457199" y="3307976"/>
            <a:ext cx="8228013" cy="1066800"/>
          </a:xfrm>
        </p:spPr>
        <p:txBody>
          <a:bodyPr tIns="0" bIns="0"/>
          <a:lstStyle>
            <a:lvl1pPr marL="0" indent="0" algn="ctr">
              <a:spcBef>
                <a:spcPts val="300"/>
              </a:spcBef>
              <a:buNone/>
              <a:defRPr sz="18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pPr/>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79BC7E7-EA8E-4DA7-915E-CC098D9BADCB}" type="datetimeFigureOut">
              <a:rPr lang="en-US" smtClean="0"/>
              <a:pPr/>
              <a:t>3/6/2013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381001"/>
            <a:ext cx="3509683" cy="2209800"/>
          </a:xfrm>
        </p:spPr>
        <p:txBody>
          <a:bodyPr anchor="b"/>
          <a:lstStyle>
            <a:lvl1pPr algn="l">
              <a:defRPr sz="4400" b="0"/>
            </a:lvl1pPr>
          </a:lstStyle>
          <a:p>
            <a:r>
              <a:rPr lang="en-US" smtClean="0"/>
              <a:t>Click to edit Master title style</a:t>
            </a:r>
            <a:endParaRPr/>
          </a:p>
        </p:txBody>
      </p:sp>
      <p:sp>
        <p:nvSpPr>
          <p:cNvPr id="3" name="Content Placeholder 2"/>
          <p:cNvSpPr>
            <a:spLocks noGrp="1"/>
          </p:cNvSpPr>
          <p:nvPr>
            <p:ph idx="1"/>
          </p:nvPr>
        </p:nvSpPr>
        <p:spPr>
          <a:xfrm>
            <a:off x="5029200" y="273050"/>
            <a:ext cx="3657600" cy="5853113"/>
          </a:xfrm>
        </p:spPr>
        <p:txBody>
          <a:bodyPr>
            <a:normAutofit/>
          </a:bodyPr>
          <a:lstStyle>
            <a:lvl1pPr>
              <a:defRPr sz="2200"/>
            </a:lvl1pPr>
            <a:lvl2pPr>
              <a:defRPr sz="20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57199" y="2649071"/>
            <a:ext cx="3509683" cy="3388192"/>
          </a:xfrm>
        </p:spPr>
        <p:txBody>
          <a:bodyPr>
            <a:normAutofit/>
          </a:bodyPr>
          <a:lstStyle>
            <a:lvl1pPr marL="0" indent="0">
              <a:spcBef>
                <a:spcPts val="600"/>
              </a:spcBef>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chemeClr val="bg1"/>
                </a:solidFill>
              </a:defRPr>
            </a:lvl1pPr>
          </a:lstStyle>
          <a:p>
            <a:fld id="{679BC7E7-EA8E-4DA7-915E-CC098D9BADCB}" type="datetimeFigureOut">
              <a:rPr lang="en-US" smtClean="0"/>
              <a:pPr/>
              <a:t>3/6/2013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chemeClr val="bg1"/>
                </a:solidFill>
              </a:defRPr>
            </a:lvl1pPr>
          </a:lstStyle>
          <a:p>
            <a:fld id="{679BC7E7-EA8E-4DA7-915E-CC098D9BADCB}" type="datetimeFigureOut">
              <a:rPr lang="en-US" smtClean="0"/>
              <a:pPr/>
              <a:t>3/6/2013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pPr/>
              <a:t>‹#›</a:t>
            </a:fld>
            <a:endParaRPr lang="en-US"/>
          </a:p>
        </p:txBody>
      </p:sp>
      <p:sp>
        <p:nvSpPr>
          <p:cNvPr id="9" name="Picture Placeholder 8"/>
          <p:cNvSpPr>
            <a:spLocks noGrp="1"/>
          </p:cNvSpPr>
          <p:nvPr>
            <p:ph type="pic" sz="quarter" idx="13"/>
          </p:nvPr>
        </p:nvSpPr>
        <p:spPr>
          <a:xfrm>
            <a:off x="228600" y="1143000"/>
            <a:ext cx="4267200" cy="4267200"/>
          </a:xfrm>
          <a:prstGeom prst="ellipse">
            <a:avLst/>
          </a:prstGeom>
          <a:ln w="28575">
            <a:solidFill>
              <a:schemeClr val="accent1"/>
            </a:solidFill>
          </a:ln>
        </p:spPr>
        <p:txBody>
          <a:bodyPr/>
          <a:lstStyle>
            <a:lvl1pPr marL="0" indent="0">
              <a:buNone/>
              <a:defRPr>
                <a:solidFill>
                  <a:schemeClr val="bg1"/>
                </a:solidFill>
              </a:defRPr>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chemeClr val="bg1"/>
                </a:solidFill>
              </a:defRPr>
            </a:lvl1pPr>
          </a:lstStyle>
          <a:p>
            <a:fld id="{679BC7E7-EA8E-4DA7-915E-CC098D9BADCB}" type="datetimeFigureOut">
              <a:rPr lang="en-US" smtClean="0"/>
              <a:pPr/>
              <a:t>3/6/2013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pPr/>
              <a:t>‹#›</a:t>
            </a:fld>
            <a:endParaRPr lang="en-US"/>
          </a:p>
        </p:txBody>
      </p:sp>
      <p:sp>
        <p:nvSpPr>
          <p:cNvPr id="9" name="Picture Placeholder 8"/>
          <p:cNvSpPr>
            <a:spLocks noGrp="1"/>
          </p:cNvSpPr>
          <p:nvPr>
            <p:ph type="pic" sz="quarter" idx="13"/>
          </p:nvPr>
        </p:nvSpPr>
        <p:spPr>
          <a:xfrm>
            <a:off x="990600" y="2590800"/>
            <a:ext cx="3505200" cy="3505200"/>
          </a:xfrm>
          <a:prstGeom prst="ellipse">
            <a:avLst/>
          </a:prstGeom>
          <a:ln w="28575">
            <a:solidFill>
              <a:schemeClr val="accent1"/>
            </a:solidFill>
          </a:ln>
        </p:spPr>
        <p:txBody>
          <a:bodyPr/>
          <a:lstStyle>
            <a:lvl1pPr marL="0" indent="0">
              <a:buNone/>
              <a:defRPr>
                <a:solidFill>
                  <a:schemeClr val="bg1"/>
                </a:solidFill>
              </a:defRPr>
            </a:lvl1pPr>
          </a:lstStyle>
          <a:p>
            <a:r>
              <a:rPr lang="en-US" smtClean="0"/>
              <a:t>Drag picture to placeholder or click icon to add</a:t>
            </a:r>
            <a:endParaRPr/>
          </a:p>
        </p:txBody>
      </p:sp>
      <p:sp>
        <p:nvSpPr>
          <p:cNvPr id="8" name="Picture Placeholder 8"/>
          <p:cNvSpPr>
            <a:spLocks noGrp="1"/>
          </p:cNvSpPr>
          <p:nvPr>
            <p:ph type="pic" sz="quarter" idx="14"/>
          </p:nvPr>
        </p:nvSpPr>
        <p:spPr>
          <a:xfrm>
            <a:off x="2479675" y="1260475"/>
            <a:ext cx="1254125" cy="1254125"/>
          </a:xfrm>
          <a:prstGeom prst="ellipse">
            <a:avLst/>
          </a:prstGeom>
          <a:ln w="28575">
            <a:solidFill>
              <a:schemeClr val="accent1"/>
            </a:solidFill>
          </a:ln>
        </p:spPr>
        <p:txBody>
          <a:bodyPr>
            <a:normAutofit/>
          </a:bodyPr>
          <a:lstStyle>
            <a:lvl1pPr marL="0" indent="0">
              <a:buNone/>
              <a:defRPr sz="1400">
                <a:solidFill>
                  <a:schemeClr val="bg1"/>
                </a:solidFill>
              </a:defRPr>
            </a:lvl1pPr>
          </a:lstStyle>
          <a:p>
            <a:r>
              <a:rPr lang="en-US" smtClean="0"/>
              <a:t>Drag picture to placeholder or click icon to add</a:t>
            </a:r>
            <a:endParaRPr/>
          </a:p>
        </p:txBody>
      </p:sp>
      <p:sp>
        <p:nvSpPr>
          <p:cNvPr id="10" name="Picture Placeholder 8"/>
          <p:cNvSpPr>
            <a:spLocks noGrp="1"/>
          </p:cNvSpPr>
          <p:nvPr>
            <p:ph type="pic" sz="quarter" idx="15"/>
          </p:nvPr>
        </p:nvSpPr>
        <p:spPr>
          <a:xfrm>
            <a:off x="269875" y="762000"/>
            <a:ext cx="2092325" cy="2092325"/>
          </a:xfrm>
          <a:prstGeom prst="ellipse">
            <a:avLst/>
          </a:prstGeom>
          <a:ln w="28575">
            <a:solidFill>
              <a:schemeClr val="accent1"/>
            </a:solidFill>
          </a:ln>
        </p:spPr>
        <p:txBody>
          <a:bodyPr>
            <a:normAutofit/>
          </a:bodyPr>
          <a:lstStyle>
            <a:lvl1pPr marL="0" indent="0">
              <a:buNone/>
              <a:defRPr sz="1800">
                <a:solidFill>
                  <a:schemeClr val="bg1"/>
                </a:solidFill>
              </a:defRPr>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457200" y="2568388"/>
            <a:ext cx="8228013" cy="3468875"/>
          </a:xfrm>
        </p:spPr>
        <p:txBody>
          <a:bodyPr vert="eaVert"/>
          <a:lstStyle>
            <a:lvl5pPr>
              <a:defRPr/>
            </a:lvl5pPr>
            <a:lvl6pPr marL="1719072">
              <a:defRPr/>
            </a:lvl6pPr>
            <a:lvl7pPr marL="1719072">
              <a:defRPr/>
            </a:lvl7pPr>
            <a:lvl8pPr marL="1719072">
              <a:defRPr/>
            </a:lvl8pPr>
            <a:lvl9pPr marL="171907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pPr/>
              <a:t>‹#›</a:t>
            </a:fld>
            <a:endParaRPr lang="en-US"/>
          </a:p>
        </p:txBody>
      </p:sp>
      <p:pic>
        <p:nvPicPr>
          <p:cNvPr id="7" name="Picture 6" descr="Screen Shot 2012-11-18 at 1.13.46 PM.png"/>
          <p:cNvPicPr>
            <a:picLocks noChangeAspect="1"/>
          </p:cNvPicPr>
          <p:nvPr userDrawn="1"/>
        </p:nvPicPr>
        <p:blipFill rotWithShape="1">
          <a:blip r:embed="rId2" cstate="email">
            <a:extLst>
              <a:ext uri="{28A0092B-C50C-407E-A947-70E740481C1C}">
                <a14:useLocalDpi xmlns:a14="http://schemas.microsoft.com/office/drawing/2010/main" xmlns="" val="0"/>
              </a:ext>
            </a:extLst>
          </a:blip>
          <a:srcRect l="5355" t="10170" r="2438"/>
          <a:stretch/>
        </p:blipFill>
        <p:spPr>
          <a:xfrm>
            <a:off x="154635" y="6155781"/>
            <a:ext cx="1197894" cy="558586"/>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74638"/>
            <a:ext cx="1524000" cy="5851525"/>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416859"/>
            <a:ext cx="6019800" cy="561564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pPr/>
              <a:t>‹#›</a:t>
            </a:fld>
            <a:endParaRPr lang="en-US"/>
          </a:p>
        </p:txBody>
      </p:sp>
      <p:pic>
        <p:nvPicPr>
          <p:cNvPr id="7" name="Picture 6" descr="Screen Shot 2012-11-18 at 1.13.46 PM.png"/>
          <p:cNvPicPr>
            <a:picLocks noChangeAspect="1"/>
          </p:cNvPicPr>
          <p:nvPr userDrawn="1"/>
        </p:nvPicPr>
        <p:blipFill rotWithShape="1">
          <a:blip r:embed="rId3" cstate="email">
            <a:extLst>
              <a:ext uri="{28A0092B-C50C-407E-A947-70E740481C1C}">
                <a14:useLocalDpi xmlns:a14="http://schemas.microsoft.com/office/drawing/2010/main" xmlns="" val="0"/>
              </a:ext>
            </a:extLst>
          </a:blip>
          <a:srcRect l="5355" t="10170" r="2438"/>
          <a:stretch/>
        </p:blipFill>
        <p:spPr>
          <a:xfrm>
            <a:off x="154635" y="6155781"/>
            <a:ext cx="1197894" cy="558586"/>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pPr/>
              <a:t>‹#›</a:t>
            </a:fld>
            <a:endParaRPr lang="en-US"/>
          </a:p>
        </p:txBody>
      </p:sp>
      <p:pic>
        <p:nvPicPr>
          <p:cNvPr id="6" name="Picture 5" descr="Screen Shot 2012-11-18 at 1.13.46 PM.png"/>
          <p:cNvPicPr>
            <a:picLocks noChangeAspect="1"/>
          </p:cNvPicPr>
          <p:nvPr userDrawn="1"/>
        </p:nvPicPr>
        <p:blipFill rotWithShape="1">
          <a:blip r:embed="rId3" cstate="email">
            <a:extLst>
              <a:ext uri="{28A0092B-C50C-407E-A947-70E740481C1C}">
                <a14:useLocalDpi xmlns:a14="http://schemas.microsoft.com/office/drawing/2010/main" xmlns="" val="0"/>
              </a:ext>
            </a:extLst>
          </a:blip>
          <a:srcRect l="5355" t="10170" r="2438"/>
          <a:stretch/>
        </p:blipFill>
        <p:spPr>
          <a:xfrm>
            <a:off x="154635" y="6155781"/>
            <a:ext cx="1197894" cy="55858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36694"/>
            <a:ext cx="6400800" cy="1362075"/>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1676399" y="3609695"/>
            <a:ext cx="5181601" cy="1500187"/>
          </a:xfrm>
        </p:spPr>
        <p:txBody>
          <a:bodyPr anchor="t" anchorCtr="0"/>
          <a:lstStyle>
            <a:lvl1pPr marL="0" indent="0" algn="r">
              <a:spcBef>
                <a:spcPts val="300"/>
              </a:spcBef>
              <a:buNone/>
              <a:defRPr sz="180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chemeClr val="bg1"/>
                </a:solidFill>
              </a:defRPr>
            </a:lvl1pPr>
          </a:lstStyle>
          <a:p>
            <a:fld id="{679BC7E7-EA8E-4DA7-915E-CC098D9BADCB}" type="datetimeFigureOut">
              <a:rPr lang="en-US" smtClean="0"/>
              <a:pPr/>
              <a:t>3/6/2013</a:t>
            </a:fld>
            <a:endParaRPr lang="en-US"/>
          </a:p>
        </p:txBody>
      </p:sp>
      <p:sp>
        <p:nvSpPr>
          <p:cNvPr id="5" name="Footer Placeholder 4"/>
          <p:cNvSpPr>
            <a:spLocks noGrp="1"/>
          </p:cNvSpPr>
          <p:nvPr>
            <p:ph type="ftr" sz="quarter" idx="11"/>
          </p:nvPr>
        </p:nvSpPr>
        <p:spPr>
          <a:xfrm>
            <a:off x="7238999" y="6356350"/>
            <a:ext cx="1446213"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9F2F5E10-5301-4EE6-90D2-A6C4A3F62BED}" type="slidenum">
              <a:rPr lang="en-US" smtClean="0"/>
              <a:pPr/>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34753" y="2784475"/>
            <a:ext cx="3767328" cy="3252788"/>
          </a:xfrm>
        </p:spPr>
        <p:txBody>
          <a:bodyPr/>
          <a:lstStyle>
            <a:lvl1pPr>
              <a:defRPr sz="1800"/>
            </a:lvl1pPr>
            <a:lvl2pPr>
              <a:defRPr sz="1800"/>
            </a:lvl2pPr>
            <a:lvl3pPr>
              <a:defRPr sz="1800"/>
            </a:lvl3pPr>
            <a:lvl4pPr>
              <a:defRPr sz="1800"/>
            </a:lvl4pPr>
            <a:lvl5pPr>
              <a:defRPr sz="1800"/>
            </a:lvl5pPr>
            <a:lvl6pPr marL="1946275" indent="-227013">
              <a:tabLst/>
              <a:defRPr sz="1600"/>
            </a:lvl6pPr>
            <a:lvl7pPr marL="2173288" indent="-227013">
              <a:tabLst/>
              <a:defRPr sz="1600"/>
            </a:lvl7pPr>
            <a:lvl8pPr marL="2398713" indent="-227013">
              <a:tabLst/>
              <a:defRPr sz="1600"/>
            </a:lvl8pPr>
            <a:lvl9pPr marL="2625725" indent="-227013">
              <a:tabLst/>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79BC7E7-EA8E-4DA7-915E-CC098D9BADCB}" type="datetimeFigureOut">
              <a:rPr lang="en-US" smtClean="0"/>
              <a:pPr/>
              <a:t>3/6/2013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40664"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40664"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31578"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1578"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79BC7E7-EA8E-4DA7-915E-CC098D9BADCB}" type="datetimeFigureOut">
              <a:rPr lang="en-US" smtClean="0"/>
              <a:pPr/>
              <a:t>3/6/2013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2F5E10-5301-4EE6-90D2-A6C4A3F62BE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62000" y="2784475"/>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79BC7E7-EA8E-4DA7-915E-CC098D9BADCB}" type="datetimeFigureOut">
              <a:rPr lang="en-US" smtClean="0"/>
              <a:pPr/>
              <a:t>3/6/2013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pPr/>
              <a:t>‹#›</a:t>
            </a:fld>
            <a:endParaRPr lang="en-US"/>
          </a:p>
        </p:txBody>
      </p:sp>
      <p:sp>
        <p:nvSpPr>
          <p:cNvPr id="8" name="Content Placeholder 2"/>
          <p:cNvSpPr>
            <a:spLocks noGrp="1"/>
          </p:cNvSpPr>
          <p:nvPr>
            <p:ph sz="half" idx="13"/>
          </p:nvPr>
        </p:nvSpPr>
        <p:spPr>
          <a:xfrm>
            <a:off x="762000" y="4497070"/>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79BC7E7-EA8E-4DA7-915E-CC098D9BADCB}" type="datetimeFigureOut">
              <a:rPr lang="en-US" smtClean="0"/>
              <a:pPr/>
              <a:t>3/6/2013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pPr/>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2"/>
          <p:cNvSpPr>
            <a:spLocks noGrp="1"/>
          </p:cNvSpPr>
          <p:nvPr>
            <p:ph sz="half" idx="14"/>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79BC7E7-EA8E-4DA7-915E-CC098D9BADCB}" type="datetimeFigureOut">
              <a:rPr lang="en-US" smtClean="0"/>
              <a:pPr/>
              <a:t>3/6/2013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pPr/>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4"/>
          </p:nvPr>
        </p:nvSpPr>
        <p:spPr>
          <a:xfrm>
            <a:off x="739775"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5"/>
          </p:nvPr>
        </p:nvSpPr>
        <p:spPr>
          <a:xfrm>
            <a:off x="739775"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79BC7E7-EA8E-4DA7-915E-CC098D9BADCB}" type="datetimeFigureOut">
              <a:rPr lang="en-US" smtClean="0"/>
              <a:pPr/>
              <a:t>3/6/2013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5141"/>
            <a:ext cx="8229600" cy="1143000"/>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39775" y="2770094"/>
            <a:ext cx="7662864" cy="326716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5789613" y="6356350"/>
            <a:ext cx="2895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100" b="1">
                <a:solidFill>
                  <a:schemeClr val="tx1">
                    <a:lumMod val="50000"/>
                    <a:lumOff val="50000"/>
                  </a:schemeClr>
                </a:solidFill>
              </a:defRPr>
            </a:lvl1pPr>
          </a:lstStyle>
          <a:p>
            <a:fld id="{9F2F5E10-5301-4EE6-90D2-A6C4A3F62BED}" type="slidenum">
              <a:rPr lang="en-US" smtClean="0"/>
              <a:pPr/>
              <a:t>‹#›</a:t>
            </a:fld>
            <a:endParaRPr lang="en-US"/>
          </a:p>
        </p:txBody>
      </p:sp>
      <p:pic>
        <p:nvPicPr>
          <p:cNvPr id="7" name="Picture 6" descr="Screen Shot 2012-11-18 at 1.13.46 PM.png"/>
          <p:cNvPicPr>
            <a:picLocks noChangeAspect="1"/>
          </p:cNvPicPr>
          <p:nvPr userDrawn="1"/>
        </p:nvPicPr>
        <p:blipFill rotWithShape="1">
          <a:blip r:embed="rId18" cstate="email">
            <a:extLst>
              <a:ext uri="{28A0092B-C50C-407E-A947-70E740481C1C}">
                <a14:useLocalDpi xmlns:a14="http://schemas.microsoft.com/office/drawing/2010/main" xmlns="" val="0"/>
              </a:ext>
            </a:extLst>
          </a:blip>
          <a:srcRect l="5355" t="10170" r="2438"/>
          <a:stretch/>
        </p:blipFill>
        <p:spPr>
          <a:xfrm>
            <a:off x="154635" y="6155781"/>
            <a:ext cx="1197894" cy="55858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ctr" defTabSz="914400" rtl="0" eaLnBrk="1" latinLnBrk="0" hangingPunct="1">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0.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10.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hyperlink" Target="http://bits.blogs.nytimes.com/2012/10/02/nest-second-generation/" TargetMode="External"/><Relationship Id="rId2" Type="http://schemas.openxmlformats.org/officeDocument/2006/relationships/hyperlink" Target="http://gigaom.com/cleantech/nest-makes-its-smart-thermostat-er-smarter/" TargetMode="External"/><Relationship Id="rId1" Type="http://schemas.openxmlformats.org/officeDocument/2006/relationships/slideLayout" Target="../slideLayouts/slideLayout10.xml"/><Relationship Id="rId5" Type="http://schemas.openxmlformats.org/officeDocument/2006/relationships/hyperlink" Target="http://downloads.nest.com/summer_2012_savings_white_paper.pdf" TargetMode="External"/><Relationship Id="rId4" Type="http://schemas.openxmlformats.org/officeDocument/2006/relationships/hyperlink" Target="http://www.energystar.gov/ia/partners/prod_development/revisions/downloads/thermostats/Summary.pdf"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2.png"/><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chart" Target="../charts/chart3.xml"/><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Nest Labs</a:t>
            </a:r>
            <a:endParaRPr lang="en-US" dirty="0"/>
          </a:p>
        </p:txBody>
      </p:sp>
      <p:sp>
        <p:nvSpPr>
          <p:cNvPr id="3" name="Subtitle 2"/>
          <p:cNvSpPr>
            <a:spLocks noGrp="1"/>
          </p:cNvSpPr>
          <p:nvPr>
            <p:ph type="subTitle" idx="1"/>
          </p:nvPr>
        </p:nvSpPr>
        <p:spPr/>
        <p:txBody>
          <a:bodyPr/>
          <a:lstStyle/>
          <a:p>
            <a:r>
              <a:rPr lang="en-US" dirty="0" smtClean="0"/>
              <a:t>Innovation for Energy and the Environment</a:t>
            </a:r>
          </a:p>
          <a:p>
            <a:r>
              <a:rPr lang="en-US" dirty="0"/>
              <a:t>Mario </a:t>
            </a:r>
            <a:r>
              <a:rPr lang="en-US" dirty="0" smtClean="0"/>
              <a:t>Avila, Jeffrey </a:t>
            </a:r>
            <a:r>
              <a:rPr lang="en-US" dirty="0" err="1" smtClean="0"/>
              <a:t>Quackenbush</a:t>
            </a:r>
            <a:r>
              <a:rPr lang="en-US" dirty="0" smtClean="0"/>
              <a:t>, </a:t>
            </a:r>
            <a:r>
              <a:rPr lang="en-US" dirty="0"/>
              <a:t>Carlos </a:t>
            </a:r>
            <a:r>
              <a:rPr lang="en-US" dirty="0" err="1"/>
              <a:t>Saborio</a:t>
            </a:r>
            <a:r>
              <a:rPr lang="en-US" dirty="0"/>
              <a:t> </a:t>
            </a:r>
            <a:r>
              <a:rPr lang="en-US" dirty="0" err="1" smtClean="0"/>
              <a:t>Villalta</a:t>
            </a:r>
            <a:r>
              <a:rPr lang="en-US" dirty="0" smtClean="0"/>
              <a:t>, and</a:t>
            </a:r>
            <a:endParaRPr lang="en-US" dirty="0"/>
          </a:p>
          <a:p>
            <a:r>
              <a:rPr lang="en-US" dirty="0" smtClean="0"/>
              <a:t>Christopher Yoder </a:t>
            </a:r>
            <a:endParaRPr lang="en-US" dirty="0"/>
          </a:p>
        </p:txBody>
      </p:sp>
    </p:spTree>
    <p:extLst>
      <p:ext uri="{BB962C8B-B14F-4D97-AF65-F5344CB8AC3E}">
        <p14:creationId xmlns:p14="http://schemas.microsoft.com/office/powerpoint/2010/main" xmlns="" val="1793369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2-12-02 at 7.22.11 PM.png"/>
          <p:cNvPicPr>
            <a:picLocks noChangeAspect="1"/>
          </p:cNvPicPr>
          <p:nvPr/>
        </p:nvPicPr>
        <p:blipFill rotWithShape="1">
          <a:blip r:embed="rId3" cstate="email">
            <a:extLst>
              <a:ext uri="{28A0092B-C50C-407E-A947-70E740481C1C}">
                <a14:useLocalDpi xmlns:a14="http://schemas.microsoft.com/office/drawing/2010/main" xmlns="" val="0"/>
              </a:ext>
            </a:extLst>
          </a:blip>
          <a:srcRect l="7338" r="4598"/>
          <a:stretch/>
        </p:blipFill>
        <p:spPr>
          <a:xfrm>
            <a:off x="5398806" y="3654413"/>
            <a:ext cx="2679183" cy="2864788"/>
          </a:xfrm>
          <a:prstGeom prst="rect">
            <a:avLst/>
          </a:prstGeom>
        </p:spPr>
      </p:pic>
      <p:sp>
        <p:nvSpPr>
          <p:cNvPr id="4" name="Title 1"/>
          <p:cNvSpPr txBox="1">
            <a:spLocks/>
          </p:cNvSpPr>
          <p:nvPr/>
        </p:nvSpPr>
        <p:spPr>
          <a:xfrm>
            <a:off x="457200" y="0"/>
            <a:ext cx="8229600" cy="94313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600" dirty="0" smtClean="0"/>
              <a:t>Other Competitors</a:t>
            </a:r>
            <a:endParaRPr lang="en-US" sz="3600" dirty="0"/>
          </a:p>
        </p:txBody>
      </p:sp>
      <p:sp>
        <p:nvSpPr>
          <p:cNvPr id="5" name="Content Placeholder 2"/>
          <p:cNvSpPr txBox="1">
            <a:spLocks/>
          </p:cNvSpPr>
          <p:nvPr/>
        </p:nvSpPr>
        <p:spPr>
          <a:xfrm>
            <a:off x="5048554" y="1257237"/>
            <a:ext cx="3335867" cy="1652746"/>
          </a:xfrm>
          <a:prstGeom prst="rect">
            <a:avLst/>
          </a:prstGeom>
        </p:spPr>
        <p:txBody>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sz="1600" dirty="0" smtClean="0"/>
              <a:t>Pulls information from smart meters and certain GE products</a:t>
            </a:r>
          </a:p>
          <a:p>
            <a:r>
              <a:rPr lang="en-US" sz="1600" dirty="0" smtClean="0"/>
              <a:t>Doesn’t allow customers the ability to control units remotely only provides information</a:t>
            </a:r>
          </a:p>
        </p:txBody>
      </p:sp>
      <p:sp>
        <p:nvSpPr>
          <p:cNvPr id="11" name="Content Placeholder 2"/>
          <p:cNvSpPr txBox="1">
            <a:spLocks/>
          </p:cNvSpPr>
          <p:nvPr/>
        </p:nvSpPr>
        <p:spPr>
          <a:xfrm>
            <a:off x="862341" y="4734461"/>
            <a:ext cx="3335867" cy="1602611"/>
          </a:xfrm>
          <a:prstGeom prst="rect">
            <a:avLst/>
          </a:prstGeom>
        </p:spPr>
        <p:txBody>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sz="1600" dirty="0" err="1" smtClean="0"/>
              <a:t>Tado</a:t>
            </a:r>
            <a:r>
              <a:rPr lang="en-US" sz="1600" dirty="0" smtClean="0"/>
              <a:t> is currently only sold in Germany</a:t>
            </a:r>
          </a:p>
          <a:p>
            <a:r>
              <a:rPr lang="en-US" sz="1600" dirty="0" smtClean="0"/>
              <a:t>Free hardware but $126 annual subscription fee</a:t>
            </a:r>
          </a:p>
          <a:p>
            <a:endParaRPr lang="en-US" sz="1600" dirty="0"/>
          </a:p>
        </p:txBody>
      </p:sp>
      <p:pic>
        <p:nvPicPr>
          <p:cNvPr id="12" name="Picture 11"/>
          <p:cNvPicPr>
            <a:picLocks noChangeAspect="1"/>
          </p:cNvPicPr>
          <p:nvPr/>
        </p:nvPicPr>
        <p:blipFill rotWithShape="1">
          <a:blip r:embed="rId4" cstate="print"/>
          <a:srcRect l="19027" r="12559"/>
          <a:stretch/>
        </p:blipFill>
        <p:spPr>
          <a:xfrm>
            <a:off x="1257300" y="2194461"/>
            <a:ext cx="2606604" cy="2540000"/>
          </a:xfrm>
          <a:prstGeom prst="rect">
            <a:avLst/>
          </a:prstGeom>
        </p:spPr>
      </p:pic>
      <p:pic>
        <p:nvPicPr>
          <p:cNvPr id="13" name="Picture 12" descr="Screen Shot 2012-12-03 at 12.04.31 AM.png"/>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662441" y="1474010"/>
            <a:ext cx="1600200" cy="609600"/>
          </a:xfrm>
          <a:prstGeom prst="rect">
            <a:avLst/>
          </a:prstGeom>
        </p:spPr>
      </p:pic>
      <p:pic>
        <p:nvPicPr>
          <p:cNvPr id="14" name="Picture 13" descr="Screen Shot 2012-12-03 at 12.06.51 AM.png"/>
          <p:cNvPicPr>
            <a:picLocks noChangeAspect="1"/>
          </p:cNvPicPr>
          <p:nvPr/>
        </p:nvPicPr>
        <p:blipFill>
          <a:blip r:embed="rId6" cstate="email">
            <a:extLst>
              <a:ext uri="{28A0092B-C50C-407E-A947-70E740481C1C}">
                <a14:useLocalDpi xmlns:a14="http://schemas.microsoft.com/office/drawing/2010/main" xmlns="" val="0"/>
              </a:ext>
            </a:extLst>
          </a:blip>
          <a:stretch>
            <a:fillRect/>
          </a:stretch>
        </p:blipFill>
        <p:spPr>
          <a:xfrm>
            <a:off x="5398806" y="2863245"/>
            <a:ext cx="2679183" cy="573918"/>
          </a:xfrm>
          <a:prstGeom prst="rect">
            <a:avLst/>
          </a:prstGeom>
        </p:spPr>
      </p:pic>
    </p:spTree>
    <p:extLst>
      <p:ext uri="{BB962C8B-B14F-4D97-AF65-F5344CB8AC3E}">
        <p14:creationId xmlns:p14="http://schemas.microsoft.com/office/powerpoint/2010/main" xmlns="" val="15592300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and Future Demand/Market </a:t>
            </a:r>
          </a:p>
        </p:txBody>
      </p:sp>
      <p:sp>
        <p:nvSpPr>
          <p:cNvPr id="3" name="Content Placeholder 2"/>
          <p:cNvSpPr>
            <a:spLocks noGrp="1"/>
          </p:cNvSpPr>
          <p:nvPr>
            <p:ph idx="1"/>
          </p:nvPr>
        </p:nvSpPr>
        <p:spPr/>
        <p:txBody>
          <a:bodyPr/>
          <a:lstStyle/>
          <a:p>
            <a:r>
              <a:rPr lang="en-US" dirty="0" smtClean="0"/>
              <a:t>91 million households have thermostats with 25 million smart thermostat.</a:t>
            </a:r>
            <a:r>
              <a:rPr lang="en-US" baseline="30000" dirty="0" smtClean="0"/>
              <a:t>3</a:t>
            </a:r>
          </a:p>
          <a:p>
            <a:r>
              <a:rPr lang="en-US" dirty="0" smtClean="0"/>
              <a:t>$200 X 66 million = $13.2 billion</a:t>
            </a:r>
            <a:endParaRPr lang="en-US" baseline="30000" dirty="0" smtClean="0"/>
          </a:p>
          <a:p>
            <a:endParaRPr lang="en-US" dirty="0"/>
          </a:p>
        </p:txBody>
      </p:sp>
      <p:graphicFrame>
        <p:nvGraphicFramePr>
          <p:cNvPr id="4" name="Diagram 3"/>
          <p:cNvGraphicFramePr/>
          <p:nvPr>
            <p:extLst>
              <p:ext uri="{D42A27DB-BD31-4B8C-83A1-F6EECF244321}">
                <p14:modId xmlns:p14="http://schemas.microsoft.com/office/powerpoint/2010/main" xmlns="" val="1338527193"/>
              </p:ext>
            </p:extLst>
          </p:nvPr>
        </p:nvGraphicFramePr>
        <p:xfrm>
          <a:off x="5597515" y="3559560"/>
          <a:ext cx="3546485" cy="28746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027155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noGrp="1"/>
          </p:cNvGraphicFramePr>
          <p:nvPr>
            <p:extLst>
              <p:ext uri="{D42A27DB-BD31-4B8C-83A1-F6EECF244321}">
                <p14:modId xmlns:p14="http://schemas.microsoft.com/office/powerpoint/2010/main" xmlns="" val="78881579"/>
              </p:ext>
            </p:extLst>
          </p:nvPr>
        </p:nvGraphicFramePr>
        <p:xfrm>
          <a:off x="-121146" y="1303500"/>
          <a:ext cx="8793117" cy="5041796"/>
        </p:xfrm>
        <a:graphic>
          <a:graphicData uri="http://schemas.openxmlformats.org/drawingml/2006/chart">
            <c:chart xmlns:c="http://schemas.openxmlformats.org/drawingml/2006/chart" xmlns:r="http://schemas.openxmlformats.org/officeDocument/2006/relationships" r:id="rId2"/>
          </a:graphicData>
        </a:graphic>
      </p:graphicFrame>
      <p:sp>
        <p:nvSpPr>
          <p:cNvPr id="5" name="Vertical Title 1"/>
          <p:cNvSpPr txBox="1">
            <a:spLocks/>
          </p:cNvSpPr>
          <p:nvPr/>
        </p:nvSpPr>
        <p:spPr>
          <a:xfrm>
            <a:off x="442371" y="27622"/>
            <a:ext cx="8229600" cy="1143000"/>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mtClean="0"/>
              <a:t>Economic Analysis </a:t>
            </a:r>
            <a:endParaRPr lang="en-US" dirty="0"/>
          </a:p>
        </p:txBody>
      </p:sp>
    </p:spTree>
    <p:extLst>
      <p:ext uri="{BB962C8B-B14F-4D97-AF65-F5344CB8AC3E}">
        <p14:creationId xmlns:p14="http://schemas.microsoft.com/office/powerpoint/2010/main" xmlns="" val="24698525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Vertical Title 1"/>
          <p:cNvSpPr txBox="1">
            <a:spLocks/>
          </p:cNvSpPr>
          <p:nvPr/>
        </p:nvSpPr>
        <p:spPr>
          <a:xfrm>
            <a:off x="442371" y="27622"/>
            <a:ext cx="8229600" cy="1143000"/>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mtClean="0"/>
              <a:t>Economic Analysis </a:t>
            </a:r>
            <a:endParaRPr lang="en-US" dirty="0"/>
          </a:p>
        </p:txBody>
      </p:sp>
      <p:graphicFrame>
        <p:nvGraphicFramePr>
          <p:cNvPr id="6" name="Chart 5"/>
          <p:cNvGraphicFramePr>
            <a:graphicFrameLocks noGrp="1"/>
          </p:cNvGraphicFramePr>
          <p:nvPr>
            <p:extLst>
              <p:ext uri="{D42A27DB-BD31-4B8C-83A1-F6EECF244321}">
                <p14:modId xmlns:p14="http://schemas.microsoft.com/office/powerpoint/2010/main" xmlns="" val="42035918"/>
              </p:ext>
            </p:extLst>
          </p:nvPr>
        </p:nvGraphicFramePr>
        <p:xfrm>
          <a:off x="0" y="1387058"/>
          <a:ext cx="8864129" cy="48129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30374898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p:nvPr>
        </p:nvSpPr>
        <p:spPr/>
        <p:txBody>
          <a:bodyPr/>
          <a:lstStyle/>
          <a:p>
            <a:r>
              <a:rPr lang="en-US" dirty="0"/>
              <a:t>Economic Analysis </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xmlns="" val="1937139228"/>
              </p:ext>
            </p:extLst>
          </p:nvPr>
        </p:nvGraphicFramePr>
        <p:xfrm>
          <a:off x="121130" y="2243386"/>
          <a:ext cx="8901741" cy="4156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863489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p:cNvGraphicFramePr>
            <a:graphicFrameLocks/>
          </p:cNvGraphicFramePr>
          <p:nvPr>
            <p:extLst>
              <p:ext uri="{D42A27DB-BD31-4B8C-83A1-F6EECF244321}">
                <p14:modId xmlns:p14="http://schemas.microsoft.com/office/powerpoint/2010/main" xmlns="" val="1480509699"/>
              </p:ext>
            </p:extLst>
          </p:nvPr>
        </p:nvGraphicFramePr>
        <p:xfrm>
          <a:off x="193675" y="1337735"/>
          <a:ext cx="8877300" cy="5093758"/>
        </p:xfrm>
        <a:graphic>
          <a:graphicData uri="http://schemas.openxmlformats.org/drawingml/2006/chart">
            <c:chart xmlns:c="http://schemas.openxmlformats.org/drawingml/2006/chart" xmlns:r="http://schemas.openxmlformats.org/officeDocument/2006/relationships" r:id="rId3"/>
          </a:graphicData>
        </a:graphic>
      </p:graphicFrame>
      <p:sp>
        <p:nvSpPr>
          <p:cNvPr id="9" name="Vertical Title 1"/>
          <p:cNvSpPr txBox="1">
            <a:spLocks/>
          </p:cNvSpPr>
          <p:nvPr/>
        </p:nvSpPr>
        <p:spPr>
          <a:xfrm>
            <a:off x="457200" y="23408"/>
            <a:ext cx="8229600" cy="1143000"/>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dirty="0" smtClean="0"/>
              <a:t>Learning and Diffusion </a:t>
            </a:r>
            <a:endParaRPr lang="en-US" dirty="0"/>
          </a:p>
        </p:txBody>
      </p:sp>
    </p:spTree>
    <p:extLst>
      <p:ext uri="{BB962C8B-B14F-4D97-AF65-F5344CB8AC3E}">
        <p14:creationId xmlns:p14="http://schemas.microsoft.com/office/powerpoint/2010/main" xmlns="" val="36479072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xmlns="" val="835618212"/>
              </p:ext>
            </p:extLst>
          </p:nvPr>
        </p:nvGraphicFramePr>
        <p:xfrm>
          <a:off x="193675" y="1371600"/>
          <a:ext cx="8756650" cy="5093758"/>
        </p:xfrm>
        <a:graphic>
          <a:graphicData uri="http://schemas.openxmlformats.org/drawingml/2006/chart">
            <c:chart xmlns:c="http://schemas.openxmlformats.org/drawingml/2006/chart" xmlns:r="http://schemas.openxmlformats.org/officeDocument/2006/relationships" r:id="rId3"/>
          </a:graphicData>
        </a:graphic>
      </p:graphicFrame>
      <p:sp>
        <p:nvSpPr>
          <p:cNvPr id="3" name="Vertical Title 1"/>
          <p:cNvSpPr txBox="1">
            <a:spLocks/>
          </p:cNvSpPr>
          <p:nvPr/>
        </p:nvSpPr>
        <p:spPr>
          <a:xfrm>
            <a:off x="457200" y="23408"/>
            <a:ext cx="8229600" cy="1143000"/>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dirty="0" smtClean="0"/>
              <a:t>Learning and Diffusion </a:t>
            </a:r>
            <a:endParaRPr lang="en-US" dirty="0"/>
          </a:p>
        </p:txBody>
      </p:sp>
    </p:spTree>
    <p:extLst>
      <p:ext uri="{BB962C8B-B14F-4D97-AF65-F5344CB8AC3E}">
        <p14:creationId xmlns:p14="http://schemas.microsoft.com/office/powerpoint/2010/main" xmlns="" val="30119529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p:nvPr>
        </p:nvSpPr>
        <p:spPr/>
        <p:txBody>
          <a:bodyPr/>
          <a:lstStyle/>
          <a:p>
            <a:r>
              <a:rPr lang="en-US" dirty="0"/>
              <a:t>Environmental Management Systems </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xmlns="" val="1902053394"/>
              </p:ext>
            </p:extLst>
          </p:nvPr>
        </p:nvGraphicFramePr>
        <p:xfrm>
          <a:off x="352050" y="1992336"/>
          <a:ext cx="8439901" cy="4116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4684048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0"/>
            <a:ext cx="8229600" cy="948267"/>
          </a:xfrm>
        </p:spPr>
        <p:txBody>
          <a:bodyPr/>
          <a:lstStyle/>
          <a:p>
            <a:r>
              <a:rPr lang="en-US" dirty="0" smtClean="0"/>
              <a:t>Private Partnerships</a:t>
            </a:r>
            <a:endParaRPr lang="en-US" dirty="0"/>
          </a:p>
        </p:txBody>
      </p:sp>
      <p:sp>
        <p:nvSpPr>
          <p:cNvPr id="5" name="Content Placeholder 4"/>
          <p:cNvSpPr>
            <a:spLocks noGrp="1"/>
          </p:cNvSpPr>
          <p:nvPr>
            <p:ph sz="half" idx="4294967295"/>
          </p:nvPr>
        </p:nvSpPr>
        <p:spPr>
          <a:xfrm>
            <a:off x="3205089" y="2571204"/>
            <a:ext cx="2129494" cy="609978"/>
          </a:xfrm>
        </p:spPr>
        <p:txBody>
          <a:bodyPr/>
          <a:lstStyle/>
          <a:p>
            <a:r>
              <a:rPr lang="en-US" dirty="0" smtClean="0"/>
              <a:t>Retail stores</a:t>
            </a:r>
          </a:p>
        </p:txBody>
      </p:sp>
      <p:pic>
        <p:nvPicPr>
          <p:cNvPr id="6" name="Picture 5" descr="Screen Shot 2012-11-18 at 2.57.51 PM.png"/>
          <p:cNvPicPr>
            <a:picLocks noChangeAspect="1"/>
          </p:cNvPicPr>
          <p:nvPr/>
        </p:nvPicPr>
        <p:blipFill>
          <a:blip r:embed="rId3" cstate="email">
            <a:extLst>
              <a:ext uri="{28A0092B-C50C-407E-A947-70E740481C1C}">
                <a14:useLocalDpi xmlns:a14="http://schemas.microsoft.com/office/drawing/2010/main" xmlns="" val="0"/>
              </a:ext>
            </a:extLst>
          </a:blip>
          <a:stretch>
            <a:fillRect/>
          </a:stretch>
        </p:blipFill>
        <p:spPr>
          <a:xfrm>
            <a:off x="457200" y="2224975"/>
            <a:ext cx="1693333" cy="1796511"/>
          </a:xfrm>
          <a:prstGeom prst="rect">
            <a:avLst/>
          </a:prstGeom>
        </p:spPr>
      </p:pic>
      <p:pic>
        <p:nvPicPr>
          <p:cNvPr id="4" name="Picture 3" descr="Screen Shot 2012-12-02 at 6.39.47 PM.png"/>
          <p:cNvPicPr>
            <a:picLocks noChangeAspect="1"/>
          </p:cNvPicPr>
          <p:nvPr/>
        </p:nvPicPr>
        <p:blipFill>
          <a:blip r:embed="rId4" cstate="email">
            <a:extLst>
              <a:ext uri="{28A0092B-C50C-407E-A947-70E740481C1C}">
                <a14:useLocalDpi xmlns:a14="http://schemas.microsoft.com/office/drawing/2010/main" xmlns="" val="0"/>
              </a:ext>
            </a:extLst>
          </a:blip>
          <a:stretch>
            <a:fillRect/>
          </a:stretch>
        </p:blipFill>
        <p:spPr>
          <a:xfrm>
            <a:off x="2807842" y="3181182"/>
            <a:ext cx="1117680" cy="1290009"/>
          </a:xfrm>
          <a:prstGeom prst="rect">
            <a:avLst/>
          </a:prstGeom>
        </p:spPr>
      </p:pic>
      <p:pic>
        <p:nvPicPr>
          <p:cNvPr id="8" name="Picture 7" descr="Screen Shot 2012-12-02 at 6.42.39 PM.png"/>
          <p:cNvPicPr>
            <a:picLocks noChangeAspect="1"/>
          </p:cNvPicPr>
          <p:nvPr/>
        </p:nvPicPr>
        <p:blipFill>
          <a:blip r:embed="rId5" cstate="email">
            <a:extLst>
              <a:ext uri="{28A0092B-C50C-407E-A947-70E740481C1C}">
                <a14:useLocalDpi xmlns:a14="http://schemas.microsoft.com/office/drawing/2010/main" xmlns="" val="0"/>
              </a:ext>
            </a:extLst>
          </a:blip>
          <a:stretch>
            <a:fillRect/>
          </a:stretch>
        </p:blipFill>
        <p:spPr>
          <a:xfrm>
            <a:off x="4299336" y="3471382"/>
            <a:ext cx="1247326" cy="840304"/>
          </a:xfrm>
          <a:prstGeom prst="rect">
            <a:avLst/>
          </a:prstGeom>
        </p:spPr>
      </p:pic>
      <p:pic>
        <p:nvPicPr>
          <p:cNvPr id="9" name="Picture 8" descr="Screen Shot 2012-12-02 at 6.45.14 PM.png"/>
          <p:cNvPicPr>
            <a:picLocks noChangeAspect="1"/>
          </p:cNvPicPr>
          <p:nvPr/>
        </p:nvPicPr>
        <p:blipFill>
          <a:blip r:embed="rId6" cstate="email">
            <a:extLst>
              <a:ext uri="{28A0092B-C50C-407E-A947-70E740481C1C}">
                <a14:useLocalDpi xmlns:a14="http://schemas.microsoft.com/office/drawing/2010/main" xmlns="" val="0"/>
              </a:ext>
            </a:extLst>
          </a:blip>
          <a:stretch>
            <a:fillRect/>
          </a:stretch>
        </p:blipFill>
        <p:spPr>
          <a:xfrm>
            <a:off x="3205088" y="4839983"/>
            <a:ext cx="2129494" cy="1155272"/>
          </a:xfrm>
          <a:prstGeom prst="rect">
            <a:avLst/>
          </a:prstGeom>
        </p:spPr>
      </p:pic>
      <p:pic>
        <p:nvPicPr>
          <p:cNvPr id="10" name="Picture 9" descr="Screen Shot 2012-12-03 at 10.20.54 AM.png"/>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6135945" y="4470733"/>
            <a:ext cx="2857674" cy="738500"/>
          </a:xfrm>
          <a:prstGeom prst="rect">
            <a:avLst/>
          </a:prstGeom>
        </p:spPr>
      </p:pic>
      <p:sp>
        <p:nvSpPr>
          <p:cNvPr id="14" name="Content Placeholder 4"/>
          <p:cNvSpPr txBox="1">
            <a:spLocks/>
          </p:cNvSpPr>
          <p:nvPr/>
        </p:nvSpPr>
        <p:spPr>
          <a:xfrm>
            <a:off x="104236" y="1520964"/>
            <a:ext cx="4092593" cy="704011"/>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smtClean="0"/>
              <a:t>Energy providers</a:t>
            </a:r>
          </a:p>
          <a:p>
            <a:pPr lvl="1"/>
            <a:endParaRPr lang="en-US" dirty="0"/>
          </a:p>
        </p:txBody>
      </p:sp>
      <p:sp>
        <p:nvSpPr>
          <p:cNvPr id="15" name="Content Placeholder 4"/>
          <p:cNvSpPr txBox="1">
            <a:spLocks/>
          </p:cNvSpPr>
          <p:nvPr/>
        </p:nvSpPr>
        <p:spPr>
          <a:xfrm>
            <a:off x="5818141" y="3531011"/>
            <a:ext cx="4092593" cy="609978"/>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smtClean="0"/>
              <a:t>HVAC professionals</a:t>
            </a:r>
          </a:p>
          <a:p>
            <a:pPr lvl="1"/>
            <a:endParaRPr lang="en-US" dirty="0"/>
          </a:p>
        </p:txBody>
      </p:sp>
    </p:spTree>
    <p:extLst>
      <p:ext uri="{BB962C8B-B14F-4D97-AF65-F5344CB8AC3E}">
        <p14:creationId xmlns:p14="http://schemas.microsoft.com/office/powerpoint/2010/main" xmlns="" val="30034828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3167" y="10968"/>
            <a:ext cx="8229600" cy="1143000"/>
          </a:xfrm>
        </p:spPr>
        <p:txBody>
          <a:bodyPr/>
          <a:lstStyle/>
          <a:p>
            <a:r>
              <a:rPr lang="en-US" dirty="0" smtClean="0"/>
              <a:t>EMS Framework</a:t>
            </a:r>
            <a:endParaRPr lang="en-US"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xmlns="" val="3160340827"/>
              </p:ext>
            </p:extLst>
          </p:nvPr>
        </p:nvGraphicFramePr>
        <p:xfrm>
          <a:off x="830711" y="1356771"/>
          <a:ext cx="7183771" cy="5146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452009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2-11-18 at 1.09.37 PM.png"/>
          <p:cNvPicPr>
            <a:picLocks noChangeAspect="1"/>
          </p:cNvPicPr>
          <p:nvPr/>
        </p:nvPicPr>
        <p:blipFill rotWithShape="1">
          <a:blip r:embed="rId2" cstate="print">
            <a:extLst>
              <a:ext uri="{28A0092B-C50C-407E-A947-70E740481C1C}">
                <a14:useLocalDpi xmlns:a14="http://schemas.microsoft.com/office/drawing/2010/main" xmlns="" val="0"/>
              </a:ext>
            </a:extLst>
          </a:blip>
          <a:srcRect l="13433" t="12031" r="13739" b="10130"/>
          <a:stretch/>
        </p:blipFill>
        <p:spPr>
          <a:xfrm>
            <a:off x="0" y="2770094"/>
            <a:ext cx="2478777" cy="2787738"/>
          </a:xfrm>
          <a:prstGeom prst="rect">
            <a:avLst/>
          </a:prstGeom>
        </p:spPr>
      </p:pic>
      <p:sp>
        <p:nvSpPr>
          <p:cNvPr id="2" name="Title 1"/>
          <p:cNvSpPr>
            <a:spLocks noGrp="1"/>
          </p:cNvSpPr>
          <p:nvPr>
            <p:ph type="title"/>
          </p:nvPr>
        </p:nvSpPr>
        <p:spPr/>
        <p:txBody>
          <a:bodyPr/>
          <a:lstStyle/>
          <a:p>
            <a:r>
              <a:rPr lang="en-US" dirty="0" smtClean="0"/>
              <a:t>Executive Summary</a:t>
            </a:r>
            <a:endParaRPr lang="en-US" dirty="0"/>
          </a:p>
        </p:txBody>
      </p:sp>
      <p:sp>
        <p:nvSpPr>
          <p:cNvPr id="3" name="Content Placeholder 2"/>
          <p:cNvSpPr>
            <a:spLocks noGrp="1"/>
          </p:cNvSpPr>
          <p:nvPr>
            <p:ph idx="1"/>
          </p:nvPr>
        </p:nvSpPr>
        <p:spPr>
          <a:xfrm>
            <a:off x="2705057" y="2770094"/>
            <a:ext cx="5697582" cy="3267169"/>
          </a:xfrm>
        </p:spPr>
        <p:txBody>
          <a:bodyPr>
            <a:normAutofit fontScale="85000" lnSpcReduction="20000"/>
          </a:bodyPr>
          <a:lstStyle/>
          <a:p>
            <a:r>
              <a:rPr lang="en-US" dirty="0" smtClean="0"/>
              <a:t>Nest Labs</a:t>
            </a:r>
          </a:p>
          <a:p>
            <a:pPr lvl="1"/>
            <a:r>
              <a:rPr lang="en-US" dirty="0" smtClean="0"/>
              <a:t>Smart Thermostat</a:t>
            </a:r>
          </a:p>
          <a:p>
            <a:r>
              <a:rPr lang="en-US" dirty="0" smtClean="0"/>
              <a:t>Revolutionizing the heating and cooling industry</a:t>
            </a:r>
          </a:p>
          <a:p>
            <a:r>
              <a:rPr lang="en-US" dirty="0" smtClean="0"/>
              <a:t>42% of consumer home energy expenditures attributed to heating and cooling (EIA) or roughly $1,000 a year</a:t>
            </a:r>
          </a:p>
          <a:p>
            <a:r>
              <a:rPr lang="en-US" dirty="0" smtClean="0"/>
              <a:t>Large thermostat market and an even larger home appliances market</a:t>
            </a:r>
          </a:p>
          <a:p>
            <a:r>
              <a:rPr lang="en-US" dirty="0" smtClean="0"/>
              <a:t>Savings of $201 per year</a:t>
            </a:r>
          </a:p>
        </p:txBody>
      </p:sp>
    </p:spTree>
    <p:extLst>
      <p:ext uri="{BB962C8B-B14F-4D97-AF65-F5344CB8AC3E}">
        <p14:creationId xmlns:p14="http://schemas.microsoft.com/office/powerpoint/2010/main" xmlns="" val="1545284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p:nvPr>
        </p:nvSpPr>
        <p:spPr/>
        <p:txBody>
          <a:bodyPr/>
          <a:lstStyle/>
          <a:p>
            <a:r>
              <a:rPr lang="en-US" dirty="0"/>
              <a:t>Life Cycle Assessment </a:t>
            </a:r>
          </a:p>
        </p:txBody>
      </p:sp>
      <p:sp>
        <p:nvSpPr>
          <p:cNvPr id="5" name="Content Placeholder 4"/>
          <p:cNvSpPr>
            <a:spLocks noGrp="1"/>
          </p:cNvSpPr>
          <p:nvPr>
            <p:ph idx="1"/>
          </p:nvPr>
        </p:nvSpPr>
        <p:spPr/>
        <p:txBody>
          <a:bodyPr/>
          <a:lstStyle/>
          <a:p>
            <a:r>
              <a:rPr lang="en-US" dirty="0" smtClean="0"/>
              <a:t>Manufacturing – materials, processes, location, regulations</a:t>
            </a:r>
          </a:p>
          <a:p>
            <a:r>
              <a:rPr lang="en-US" dirty="0" smtClean="0"/>
              <a:t>Transportation – Pacific Ocean, North America</a:t>
            </a:r>
          </a:p>
          <a:p>
            <a:r>
              <a:rPr lang="en-US" dirty="0" smtClean="0"/>
              <a:t>Energy Savings – energy bill, emissions, geography</a:t>
            </a:r>
          </a:p>
          <a:p>
            <a:r>
              <a:rPr lang="en-US" dirty="0" smtClean="0"/>
              <a:t>Disposal – silicon, IC’s, no collection program, e-waste</a:t>
            </a:r>
          </a:p>
          <a:p>
            <a:r>
              <a:rPr lang="en-US" dirty="0" smtClean="0"/>
              <a:t>Minimal impact on water</a:t>
            </a:r>
            <a:endParaRPr lang="en-US" dirty="0"/>
          </a:p>
        </p:txBody>
      </p:sp>
    </p:spTree>
    <p:extLst>
      <p:ext uri="{BB962C8B-B14F-4D97-AF65-F5344CB8AC3E}">
        <p14:creationId xmlns:p14="http://schemas.microsoft.com/office/powerpoint/2010/main" xmlns="" val="10219422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p:nvPr>
        </p:nvSpPr>
        <p:spPr/>
        <p:txBody>
          <a:bodyPr/>
          <a:lstStyle/>
          <a:p>
            <a:r>
              <a:rPr lang="en-US" dirty="0"/>
              <a:t>Externality Analysis </a:t>
            </a:r>
          </a:p>
        </p:txBody>
      </p:sp>
      <p:sp>
        <p:nvSpPr>
          <p:cNvPr id="4" name="Content Placeholder 3"/>
          <p:cNvSpPr>
            <a:spLocks noGrp="1"/>
          </p:cNvSpPr>
          <p:nvPr>
            <p:ph idx="1"/>
          </p:nvPr>
        </p:nvSpPr>
        <p:spPr/>
        <p:txBody>
          <a:bodyPr/>
          <a:lstStyle/>
          <a:p>
            <a:r>
              <a:rPr lang="en-US" dirty="0" smtClean="0"/>
              <a:t>In using the Nest, customers are reducing GHG’s and other associated emissions with power plants based on geographic location </a:t>
            </a:r>
          </a:p>
          <a:p>
            <a:r>
              <a:rPr lang="en-US" dirty="0" smtClean="0"/>
              <a:t>CO2 currently valued at $21/metric ton</a:t>
            </a:r>
          </a:p>
          <a:p>
            <a:r>
              <a:rPr lang="en-US" dirty="0" smtClean="0"/>
              <a:t>Nest alone accounts for reduction of 744,624.8 metric tons CO2/year</a:t>
            </a:r>
          </a:p>
          <a:p>
            <a:r>
              <a:rPr lang="en-US" dirty="0" smtClean="0"/>
              <a:t>Net savings of $15.6M / year in CO2 costs</a:t>
            </a:r>
          </a:p>
          <a:p>
            <a:endParaRPr lang="en-US" dirty="0" smtClean="0"/>
          </a:p>
          <a:p>
            <a:pPr marL="0" indent="0">
              <a:buNone/>
            </a:pPr>
            <a:endParaRPr lang="en-US" dirty="0"/>
          </a:p>
        </p:txBody>
      </p:sp>
    </p:spTree>
    <p:extLst>
      <p:ext uri="{BB962C8B-B14F-4D97-AF65-F5344CB8AC3E}">
        <p14:creationId xmlns:p14="http://schemas.microsoft.com/office/powerpoint/2010/main" xmlns="" val="42715105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2-12-02 at 8.49.43 PM.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940148" y="1422400"/>
            <a:ext cx="5263704" cy="5283199"/>
          </a:xfrm>
          <a:prstGeom prst="rect">
            <a:avLst/>
          </a:prstGeom>
        </p:spPr>
      </p:pic>
      <p:sp>
        <p:nvSpPr>
          <p:cNvPr id="5" name="Title 1"/>
          <p:cNvSpPr txBox="1">
            <a:spLocks/>
          </p:cNvSpPr>
          <p:nvPr/>
        </p:nvSpPr>
        <p:spPr>
          <a:xfrm>
            <a:off x="457200" y="0"/>
            <a:ext cx="8229600" cy="1143000"/>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mtClean="0"/>
              <a:t>Nest Learning Thermostat</a:t>
            </a:r>
            <a:endParaRPr lang="en-US" dirty="0"/>
          </a:p>
        </p:txBody>
      </p:sp>
    </p:spTree>
    <p:extLst>
      <p:ext uri="{BB962C8B-B14F-4D97-AF65-F5344CB8AC3E}">
        <p14:creationId xmlns:p14="http://schemas.microsoft.com/office/powerpoint/2010/main" xmlns="" val="30232158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idx="4294967295"/>
          </p:nvPr>
        </p:nvSpPr>
        <p:spPr>
          <a:xfrm>
            <a:off x="373511" y="0"/>
            <a:ext cx="8229600" cy="877675"/>
          </a:xfrm>
        </p:spPr>
        <p:txBody>
          <a:bodyPr/>
          <a:lstStyle/>
          <a:p>
            <a:r>
              <a:rPr lang="en-US" dirty="0"/>
              <a:t>Sensitivity Analysis </a:t>
            </a:r>
          </a:p>
        </p:txBody>
      </p:sp>
      <p:graphicFrame>
        <p:nvGraphicFramePr>
          <p:cNvPr id="10" name="Chart 9"/>
          <p:cNvGraphicFramePr>
            <a:graphicFrameLocks/>
          </p:cNvGraphicFramePr>
          <p:nvPr>
            <p:extLst>
              <p:ext uri="{D42A27DB-BD31-4B8C-83A1-F6EECF244321}">
                <p14:modId xmlns:p14="http://schemas.microsoft.com/office/powerpoint/2010/main" xmlns="" val="2206615703"/>
              </p:ext>
            </p:extLst>
          </p:nvPr>
        </p:nvGraphicFramePr>
        <p:xfrm>
          <a:off x="298450" y="1651000"/>
          <a:ext cx="8547100" cy="4394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23740149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idx="4294967295"/>
          </p:nvPr>
        </p:nvSpPr>
        <p:spPr>
          <a:xfrm>
            <a:off x="482600" y="0"/>
            <a:ext cx="8229600" cy="914400"/>
          </a:xfrm>
        </p:spPr>
        <p:txBody>
          <a:bodyPr/>
          <a:lstStyle/>
          <a:p>
            <a:r>
              <a:rPr lang="en-US" dirty="0"/>
              <a:t>Sensitivity Analysis </a:t>
            </a:r>
          </a:p>
        </p:txBody>
      </p:sp>
      <p:graphicFrame>
        <p:nvGraphicFramePr>
          <p:cNvPr id="7" name="Chart 6"/>
          <p:cNvGraphicFramePr>
            <a:graphicFrameLocks/>
          </p:cNvGraphicFramePr>
          <p:nvPr>
            <p:extLst>
              <p:ext uri="{D42A27DB-BD31-4B8C-83A1-F6EECF244321}">
                <p14:modId xmlns:p14="http://schemas.microsoft.com/office/powerpoint/2010/main" xmlns="" val="3320254100"/>
              </p:ext>
            </p:extLst>
          </p:nvPr>
        </p:nvGraphicFramePr>
        <p:xfrm>
          <a:off x="660401" y="1473201"/>
          <a:ext cx="8424332"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186267" y="1676400"/>
            <a:ext cx="461665" cy="3693319"/>
          </a:xfrm>
          <a:prstGeom prst="rect">
            <a:avLst/>
          </a:prstGeom>
          <a:noFill/>
        </p:spPr>
        <p:txBody>
          <a:bodyPr vert="vert270" wrap="square" rtlCol="0">
            <a:spAutoFit/>
          </a:bodyPr>
          <a:lstStyle/>
          <a:p>
            <a:pPr algn="ctr"/>
            <a:r>
              <a:rPr lang="en-US" b="1" dirty="0" smtClean="0"/>
              <a:t>Net Present Value of Purchase</a:t>
            </a:r>
            <a:endParaRPr lang="en-US" b="1" dirty="0"/>
          </a:p>
        </p:txBody>
      </p:sp>
    </p:spTree>
    <p:extLst>
      <p:ext uri="{BB962C8B-B14F-4D97-AF65-F5344CB8AC3E}">
        <p14:creationId xmlns:p14="http://schemas.microsoft.com/office/powerpoint/2010/main" xmlns="" val="23740149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88612" y="4217576"/>
            <a:ext cx="3136479" cy="1904196"/>
          </a:xfrm>
          <a:prstGeom prst="rect">
            <a:avLst/>
          </a:prstGeom>
        </p:spPr>
      </p:pic>
      <p:pic>
        <p:nvPicPr>
          <p:cNvPr id="3" name="Picture 2"/>
          <p:cNvPicPr>
            <a:picLocks noChangeAspect="1"/>
          </p:cNvPicPr>
          <p:nvPr/>
        </p:nvPicPr>
        <p:blipFill>
          <a:blip r:embed="rId3" cstate="print"/>
          <a:stretch>
            <a:fillRect/>
          </a:stretch>
        </p:blipFill>
        <p:spPr>
          <a:xfrm>
            <a:off x="6039851" y="1704578"/>
            <a:ext cx="2364426" cy="2512998"/>
          </a:xfrm>
          <a:prstGeom prst="rect">
            <a:avLst/>
          </a:prstGeom>
        </p:spPr>
      </p:pic>
      <p:pic>
        <p:nvPicPr>
          <p:cNvPr id="5" name="Picture 4"/>
          <p:cNvPicPr>
            <a:picLocks noChangeAspect="1"/>
          </p:cNvPicPr>
          <p:nvPr/>
        </p:nvPicPr>
        <p:blipFill>
          <a:blip r:embed="rId4" cstate="print"/>
          <a:stretch>
            <a:fillRect/>
          </a:stretch>
        </p:blipFill>
        <p:spPr>
          <a:xfrm>
            <a:off x="6265875" y="5263791"/>
            <a:ext cx="2326728" cy="857981"/>
          </a:xfrm>
          <a:prstGeom prst="rect">
            <a:avLst/>
          </a:prstGeom>
        </p:spPr>
      </p:pic>
      <p:pic>
        <p:nvPicPr>
          <p:cNvPr id="6" name="Picture 5"/>
          <p:cNvPicPr>
            <a:picLocks noChangeAspect="1"/>
          </p:cNvPicPr>
          <p:nvPr/>
        </p:nvPicPr>
        <p:blipFill rotWithShape="1">
          <a:blip r:embed="rId5" cstate="print"/>
          <a:srcRect t="25316" b="31756"/>
          <a:stretch/>
        </p:blipFill>
        <p:spPr>
          <a:xfrm>
            <a:off x="188612" y="1520751"/>
            <a:ext cx="2958663" cy="668462"/>
          </a:xfrm>
          <a:prstGeom prst="rect">
            <a:avLst/>
          </a:prstGeom>
        </p:spPr>
      </p:pic>
      <p:pic>
        <p:nvPicPr>
          <p:cNvPr id="4" name="Picture 3"/>
          <p:cNvPicPr>
            <a:picLocks noChangeAspect="1"/>
          </p:cNvPicPr>
          <p:nvPr/>
        </p:nvPicPr>
        <p:blipFill>
          <a:blip r:embed="rId6" cstate="print"/>
          <a:stretch>
            <a:fillRect/>
          </a:stretch>
        </p:blipFill>
        <p:spPr>
          <a:xfrm>
            <a:off x="2001366" y="2449985"/>
            <a:ext cx="2647449" cy="2813806"/>
          </a:xfrm>
          <a:prstGeom prst="rect">
            <a:avLst/>
          </a:prstGeom>
        </p:spPr>
      </p:pic>
      <p:sp>
        <p:nvSpPr>
          <p:cNvPr id="7" name="Title 1"/>
          <p:cNvSpPr txBox="1">
            <a:spLocks/>
          </p:cNvSpPr>
          <p:nvPr/>
        </p:nvSpPr>
        <p:spPr>
          <a:xfrm>
            <a:off x="457200" y="-2818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600" dirty="0" smtClean="0"/>
              <a:t>If you don’t trust us, ask them!</a:t>
            </a:r>
            <a:endParaRPr lang="en-US" sz="3600" dirty="0"/>
          </a:p>
        </p:txBody>
      </p:sp>
      <p:pic>
        <p:nvPicPr>
          <p:cNvPr id="8" name="Picture 7"/>
          <p:cNvPicPr>
            <a:picLocks noChangeAspect="1"/>
          </p:cNvPicPr>
          <p:nvPr/>
        </p:nvPicPr>
        <p:blipFill>
          <a:blip r:embed="rId7" cstate="print"/>
          <a:stretch>
            <a:fillRect/>
          </a:stretch>
        </p:blipFill>
        <p:spPr>
          <a:xfrm>
            <a:off x="5017142" y="4545193"/>
            <a:ext cx="1022709" cy="1022709"/>
          </a:xfrm>
          <a:prstGeom prst="rect">
            <a:avLst/>
          </a:prstGeom>
        </p:spPr>
      </p:pic>
    </p:spTree>
    <p:extLst>
      <p:ext uri="{BB962C8B-B14F-4D97-AF65-F5344CB8AC3E}">
        <p14:creationId xmlns:p14="http://schemas.microsoft.com/office/powerpoint/2010/main" xmlns="" val="2447700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40569" y="1368071"/>
            <a:ext cx="7662863" cy="4718765"/>
          </a:xfrm>
        </p:spPr>
        <p:txBody>
          <a:bodyPr>
            <a:normAutofit/>
          </a:bodyPr>
          <a:lstStyle/>
          <a:p>
            <a:pPr marL="457200" indent="-457200">
              <a:buFont typeface="+mj-lt"/>
              <a:buAutoNum type="arabicPeriod"/>
            </a:pPr>
            <a:r>
              <a:rPr lang="en-US" sz="1600" u="sng" dirty="0" smtClean="0">
                <a:hlinkClick r:id="rId2"/>
              </a:rPr>
              <a:t>http</a:t>
            </a:r>
            <a:r>
              <a:rPr lang="en-US" sz="1600" u="sng" dirty="0">
                <a:hlinkClick r:id="rId2"/>
              </a:rPr>
              <a:t>://gigaom.com/cleantech/nest-makes-its-smart-thermostat-er-smarter</a:t>
            </a:r>
            <a:r>
              <a:rPr lang="en-US" sz="1600" u="sng" dirty="0" smtClean="0">
                <a:hlinkClick r:id="rId2"/>
              </a:rPr>
              <a:t>/</a:t>
            </a:r>
            <a:endParaRPr lang="en-US" sz="1600" dirty="0"/>
          </a:p>
          <a:p>
            <a:pPr marL="457200" indent="-457200">
              <a:buFont typeface="+mj-lt"/>
              <a:buAutoNum type="arabicPeriod"/>
            </a:pPr>
            <a:r>
              <a:rPr lang="en-US" sz="1600" u="sng" dirty="0" smtClean="0">
                <a:hlinkClick r:id="rId3"/>
              </a:rPr>
              <a:t>http</a:t>
            </a:r>
            <a:r>
              <a:rPr lang="en-US" sz="1600" u="sng" dirty="0">
                <a:hlinkClick r:id="rId3"/>
              </a:rPr>
              <a:t>://bits.blogs.nytimes.com/2012/10/02/nest-second-generation</a:t>
            </a:r>
            <a:r>
              <a:rPr lang="en-US" sz="1600" u="sng" dirty="0" smtClean="0">
                <a:hlinkClick r:id="rId3"/>
              </a:rPr>
              <a:t>/</a:t>
            </a:r>
            <a:endParaRPr lang="en-US" sz="1600" dirty="0" smtClean="0"/>
          </a:p>
          <a:p>
            <a:pPr marL="457200" indent="-457200">
              <a:buFont typeface="+mj-lt"/>
              <a:buAutoNum type="arabicPeriod"/>
            </a:pPr>
            <a:r>
              <a:rPr lang="en-US" sz="1600" dirty="0">
                <a:hlinkClick r:id="rId4"/>
              </a:rPr>
              <a:t>http://www.energystar.gov/ia/partners/prod_development/revisions/downloads/thermostats/</a:t>
            </a:r>
            <a:r>
              <a:rPr lang="en-US" sz="1600" dirty="0" smtClean="0">
                <a:hlinkClick r:id="rId4"/>
              </a:rPr>
              <a:t>Summary.pdf</a:t>
            </a:r>
            <a:endParaRPr lang="en-US" sz="1600" dirty="0" smtClean="0"/>
          </a:p>
          <a:p>
            <a:pPr marL="457200" indent="-457200">
              <a:buFont typeface="+mj-lt"/>
              <a:buAutoNum type="arabicPeriod"/>
            </a:pPr>
            <a:r>
              <a:rPr lang="en-US" sz="1600" dirty="0">
                <a:hlinkClick r:id="rId5"/>
              </a:rPr>
              <a:t>http://downloads.nest.com/</a:t>
            </a:r>
            <a:r>
              <a:rPr lang="en-US" sz="1600" dirty="0" smtClean="0">
                <a:hlinkClick r:id="rId5"/>
              </a:rPr>
              <a:t>summer_2012_savings_white_paper.pdf</a:t>
            </a:r>
            <a:endParaRPr lang="en-US" sz="1600" dirty="0" smtClean="0"/>
          </a:p>
          <a:p>
            <a:pPr marL="457200" indent="-457200">
              <a:buFont typeface="+mj-lt"/>
              <a:buAutoNum type="arabicPeriod"/>
            </a:pPr>
            <a:endParaRPr lang="en-US" sz="1600" dirty="0" smtClean="0"/>
          </a:p>
        </p:txBody>
      </p:sp>
    </p:spTree>
    <p:extLst>
      <p:ext uri="{BB962C8B-B14F-4D97-AF65-F5344CB8AC3E}">
        <p14:creationId xmlns:p14="http://schemas.microsoft.com/office/powerpoint/2010/main" xmlns="" val="17985798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4" descr="Screen Shot 2012-11-18 at 1.16.09 PM.png"/>
          <p:cNvPicPr>
            <a:picLocks noChangeAspect="1"/>
          </p:cNvPicPr>
          <p:nvPr/>
        </p:nvPicPr>
        <p:blipFill rotWithShape="1">
          <a:blip r:embed="rId2" cstate="email">
            <a:extLst>
              <a:ext uri="{28A0092B-C50C-407E-A947-70E740481C1C}">
                <a14:useLocalDpi xmlns:a14="http://schemas.microsoft.com/office/drawing/2010/main" xmlns="" val="0"/>
              </a:ext>
            </a:extLst>
          </a:blip>
          <a:srcRect l="9870" t="8005" r="11846" b="8497"/>
          <a:stretch/>
        </p:blipFill>
        <p:spPr>
          <a:xfrm>
            <a:off x="2804022" y="1039215"/>
            <a:ext cx="3546264" cy="3563026"/>
          </a:xfrm>
          <a:prstGeom prst="ellipse">
            <a:avLst/>
          </a:prstGeom>
        </p:spPr>
      </p:pic>
    </p:spTree>
    <p:extLst>
      <p:ext uri="{BB962C8B-B14F-4D97-AF65-F5344CB8AC3E}">
        <p14:creationId xmlns:p14="http://schemas.microsoft.com/office/powerpoint/2010/main" xmlns="" val="41053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p:nvPr>
        </p:nvSpPr>
        <p:spPr/>
        <p:txBody>
          <a:bodyPr/>
          <a:lstStyle/>
          <a:p>
            <a:r>
              <a:rPr lang="en-US" dirty="0" smtClean="0"/>
              <a:t>Introduction</a:t>
            </a:r>
            <a:endParaRPr lang="en-US" dirty="0"/>
          </a:p>
        </p:txBody>
      </p:sp>
      <p:sp>
        <p:nvSpPr>
          <p:cNvPr id="11" name="Content Placeholder 10"/>
          <p:cNvSpPr>
            <a:spLocks noGrp="1"/>
          </p:cNvSpPr>
          <p:nvPr>
            <p:ph idx="1"/>
          </p:nvPr>
        </p:nvSpPr>
        <p:spPr/>
        <p:txBody>
          <a:bodyPr>
            <a:normAutofit fontScale="92500" lnSpcReduction="20000"/>
          </a:bodyPr>
          <a:lstStyle/>
          <a:p>
            <a:r>
              <a:rPr lang="en-US" dirty="0" smtClean="0"/>
              <a:t>1</a:t>
            </a:r>
            <a:r>
              <a:rPr lang="en-US" baseline="30000" dirty="0" smtClean="0"/>
              <a:t>st</a:t>
            </a:r>
            <a:r>
              <a:rPr lang="en-US" dirty="0" smtClean="0"/>
              <a:t> and 2</a:t>
            </a:r>
            <a:r>
              <a:rPr lang="en-US" baseline="30000" dirty="0" smtClean="0"/>
              <a:t>nd</a:t>
            </a:r>
            <a:r>
              <a:rPr lang="en-US" dirty="0" smtClean="0"/>
              <a:t> generation Nest learning thermostats</a:t>
            </a:r>
          </a:p>
          <a:p>
            <a:r>
              <a:rPr lang="en-US" dirty="0" smtClean="0"/>
              <a:t>Constant connection via a smart phone, tablet, and Internet</a:t>
            </a:r>
          </a:p>
          <a:p>
            <a:r>
              <a:rPr lang="en-US" dirty="0" smtClean="0"/>
              <a:t>Sold at Lowe’s, Best Buy, Amazon, and the Apple Store</a:t>
            </a:r>
          </a:p>
          <a:p>
            <a:r>
              <a:rPr lang="en-US" dirty="0" smtClean="0"/>
              <a:t>130 employees</a:t>
            </a:r>
          </a:p>
          <a:p>
            <a:r>
              <a:rPr lang="en-US" dirty="0" smtClean="0"/>
              <a:t>Based in Palo Alto, CA</a:t>
            </a:r>
          </a:p>
          <a:p>
            <a:r>
              <a:rPr lang="en-US" dirty="0" err="1" smtClean="0"/>
              <a:t>Kleiner</a:t>
            </a:r>
            <a:r>
              <a:rPr lang="en-US" dirty="0" smtClean="0"/>
              <a:t> Perkins, Google Ventures, and 5 other well established venture capitals</a:t>
            </a:r>
          </a:p>
          <a:p>
            <a:endParaRPr lang="en-US" dirty="0"/>
          </a:p>
        </p:txBody>
      </p:sp>
    </p:spTree>
    <p:extLst>
      <p:ext uri="{BB962C8B-B14F-4D97-AF65-F5344CB8AC3E}">
        <p14:creationId xmlns:p14="http://schemas.microsoft.com/office/powerpoint/2010/main" xmlns="" val="842696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xmlns="" val="4242246992"/>
              </p:ext>
            </p:extLst>
          </p:nvPr>
        </p:nvGraphicFramePr>
        <p:xfrm>
          <a:off x="354835" y="1325849"/>
          <a:ext cx="8478685" cy="4991372"/>
        </p:xfrm>
        <a:graphic>
          <a:graphicData uri="http://schemas.openxmlformats.org/drawingml/2006/chart">
            <c:chart xmlns:c="http://schemas.openxmlformats.org/drawingml/2006/chart" xmlns:r="http://schemas.openxmlformats.org/officeDocument/2006/relationships" r:id="rId3"/>
          </a:graphicData>
        </a:graphic>
      </p:graphicFrame>
      <p:pic>
        <p:nvPicPr>
          <p:cNvPr id="6" name="Content Placeholder 3"/>
          <p:cNvPicPr>
            <a:picLocks noChangeAspect="1"/>
          </p:cNvPicPr>
          <p:nvPr/>
        </p:nvPicPr>
        <p:blipFill rotWithShape="1">
          <a:blip r:embed="rId4" cstate="print">
            <a:extLst>
              <a:ext uri="{28A0092B-C50C-407E-A947-70E740481C1C}">
                <a14:useLocalDpi xmlns:a14="http://schemas.microsoft.com/office/drawing/2010/main" xmlns="" val="0"/>
              </a:ext>
            </a:extLst>
          </a:blip>
          <a:srcRect t="89602"/>
          <a:stretch/>
        </p:blipFill>
        <p:spPr>
          <a:xfrm>
            <a:off x="4724906" y="6106374"/>
            <a:ext cx="4275583" cy="634738"/>
          </a:xfrm>
          <a:prstGeom prst="rect">
            <a:avLst/>
          </a:prstGeom>
        </p:spPr>
      </p:pic>
      <p:sp>
        <p:nvSpPr>
          <p:cNvPr id="7" name="Title 1"/>
          <p:cNvSpPr txBox="1">
            <a:spLocks/>
          </p:cNvSpPr>
          <p:nvPr/>
        </p:nvSpPr>
        <p:spPr>
          <a:xfrm>
            <a:off x="457200" y="177076"/>
            <a:ext cx="8229600" cy="1143000"/>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600" dirty="0" smtClean="0"/>
              <a:t>Current and Future Demand/Market </a:t>
            </a:r>
            <a:endParaRPr lang="en-US" sz="3600" dirty="0"/>
          </a:p>
        </p:txBody>
      </p:sp>
    </p:spTree>
    <p:extLst>
      <p:ext uri="{BB962C8B-B14F-4D97-AF65-F5344CB8AC3E}">
        <p14:creationId xmlns:p14="http://schemas.microsoft.com/office/powerpoint/2010/main" xmlns="" val="35650717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 Learning Thermostat</a:t>
            </a:r>
            <a:endParaRPr lang="en-US" dirty="0"/>
          </a:p>
        </p:txBody>
      </p:sp>
      <p:sp>
        <p:nvSpPr>
          <p:cNvPr id="5" name="Content Placeholder 4"/>
          <p:cNvSpPr>
            <a:spLocks noGrp="1"/>
          </p:cNvSpPr>
          <p:nvPr>
            <p:ph idx="1"/>
          </p:nvPr>
        </p:nvSpPr>
        <p:spPr/>
        <p:txBody>
          <a:bodyPr/>
          <a:lstStyle/>
          <a:p>
            <a:r>
              <a:rPr lang="en-US" dirty="0" smtClean="0"/>
              <a:t>The results of a October 2012 report found that homeowners </a:t>
            </a:r>
            <a:r>
              <a:rPr lang="en-US" dirty="0"/>
              <a:t>using Nest’s Auto-Schedule and Auto-Away </a:t>
            </a:r>
            <a:r>
              <a:rPr lang="en-US" dirty="0" smtClean="0"/>
              <a:t>features saved </a:t>
            </a:r>
            <a:r>
              <a:rPr lang="en-US" dirty="0"/>
              <a:t>20.1%</a:t>
            </a:r>
            <a:r>
              <a:rPr lang="en-US" dirty="0" smtClean="0"/>
              <a:t>.</a:t>
            </a:r>
            <a:r>
              <a:rPr lang="en-US" baseline="30000" dirty="0" smtClean="0"/>
              <a:t>4</a:t>
            </a:r>
          </a:p>
          <a:p>
            <a:r>
              <a:rPr lang="en-US" dirty="0" smtClean="0"/>
              <a:t>Works with 95 percent of all 24V systems including gas, electric, forced air, heat pump, radiant, hot water, solar, and geothermal</a:t>
            </a:r>
            <a:endParaRPr lang="en-US" baseline="30000" dirty="0" smtClean="0"/>
          </a:p>
          <a:p>
            <a:endParaRPr lang="en-US" baseline="30000" dirty="0"/>
          </a:p>
        </p:txBody>
      </p:sp>
      <p:pic>
        <p:nvPicPr>
          <p:cNvPr id="7" name="Picture 6" descr="Screen Shot 2012-11-25 at 7.37.36 PM.png"/>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7082543" y="5014629"/>
            <a:ext cx="1604257" cy="1659156"/>
          </a:xfrm>
          <a:prstGeom prst="rect">
            <a:avLst/>
          </a:prstGeom>
        </p:spPr>
      </p:pic>
    </p:spTree>
    <p:extLst>
      <p:ext uri="{BB962C8B-B14F-4D97-AF65-F5344CB8AC3E}">
        <p14:creationId xmlns:p14="http://schemas.microsoft.com/office/powerpoint/2010/main" xmlns="" val="31105733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2205587" y="1376556"/>
            <a:ext cx="4709385" cy="1523192"/>
          </a:xfrm>
          <a:prstGeom prst="rect">
            <a:avLst/>
          </a:prstGeom>
        </p:spPr>
      </p:pic>
      <p:graphicFrame>
        <p:nvGraphicFramePr>
          <p:cNvPr id="10" name="Content Placeholder 9"/>
          <p:cNvGraphicFramePr>
            <a:graphicFrameLocks noGrp="1"/>
          </p:cNvGraphicFramePr>
          <p:nvPr>
            <p:ph idx="4294967295"/>
            <p:extLst>
              <p:ext uri="{D42A27DB-BD31-4B8C-83A1-F6EECF244321}">
                <p14:modId xmlns:p14="http://schemas.microsoft.com/office/powerpoint/2010/main" xmlns="" val="2051158618"/>
              </p:ext>
            </p:extLst>
          </p:nvPr>
        </p:nvGraphicFramePr>
        <p:xfrm>
          <a:off x="200595" y="2899748"/>
          <a:ext cx="8675975" cy="31331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idx="4294967295"/>
          </p:nvPr>
        </p:nvSpPr>
        <p:spPr>
          <a:xfrm>
            <a:off x="457200" y="-117386"/>
            <a:ext cx="8229600" cy="1143000"/>
          </a:xfrm>
        </p:spPr>
        <p:txBody>
          <a:bodyPr/>
          <a:lstStyle/>
          <a:p>
            <a:r>
              <a:rPr lang="en-US" dirty="0" smtClean="0"/>
              <a:t>Rich Patent Portfolio</a:t>
            </a:r>
            <a:endParaRPr lang="en-US" dirty="0"/>
          </a:p>
        </p:txBody>
      </p:sp>
    </p:spTree>
    <p:extLst>
      <p:ext uri="{BB962C8B-B14F-4D97-AF65-F5344CB8AC3E}">
        <p14:creationId xmlns:p14="http://schemas.microsoft.com/office/powerpoint/2010/main" xmlns="" val="9510545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orient="vert"/>
          </p:nvPr>
        </p:nvSpPr>
        <p:spPr/>
        <p:txBody>
          <a:bodyPr/>
          <a:lstStyle/>
          <a:p>
            <a:r>
              <a:rPr lang="en-US" dirty="0" smtClean="0"/>
              <a:t>Leadership</a:t>
            </a:r>
            <a:endParaRPr lang="en-US" dirty="0"/>
          </a:p>
        </p:txBody>
      </p:sp>
      <p:pic>
        <p:nvPicPr>
          <p:cNvPr id="5" name="Picture 4" descr="Screen Shot 2012-11-18 at 1.30.34 PM.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57200" y="723947"/>
            <a:ext cx="1841500" cy="1866900"/>
          </a:xfrm>
          <a:prstGeom prst="rect">
            <a:avLst/>
          </a:prstGeom>
        </p:spPr>
      </p:pic>
      <p:pic>
        <p:nvPicPr>
          <p:cNvPr id="6" name="Picture 5" descr="Screen Shot 2012-11-18 at 1.31.17 PM.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499186" y="1657397"/>
            <a:ext cx="1892300" cy="1866900"/>
          </a:xfrm>
          <a:prstGeom prst="rect">
            <a:avLst/>
          </a:prstGeom>
        </p:spPr>
      </p:pic>
      <p:pic>
        <p:nvPicPr>
          <p:cNvPr id="7" name="Picture 6" descr="Screen Shot 2012-11-18 at 1.33.03 PM.png"/>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93700" y="3118607"/>
            <a:ext cx="1879600" cy="1866900"/>
          </a:xfrm>
          <a:prstGeom prst="rect">
            <a:avLst/>
          </a:prstGeom>
        </p:spPr>
      </p:pic>
      <p:pic>
        <p:nvPicPr>
          <p:cNvPr id="8" name="Picture 7" descr="Screen Shot 2012-11-18 at 1.33.42 PM.png"/>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2486486" y="4246563"/>
            <a:ext cx="1905000" cy="1879600"/>
          </a:xfrm>
          <a:prstGeom prst="rect">
            <a:avLst/>
          </a:prstGeom>
        </p:spPr>
      </p:pic>
      <p:pic>
        <p:nvPicPr>
          <p:cNvPr id="9" name="Picture 8" descr="Screen Shot 2012-11-18 at 1.34.06 PM.png"/>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560223" y="3118607"/>
            <a:ext cx="1879600" cy="1866900"/>
          </a:xfrm>
          <a:prstGeom prst="rect">
            <a:avLst/>
          </a:prstGeom>
        </p:spPr>
      </p:pic>
      <p:pic>
        <p:nvPicPr>
          <p:cNvPr id="10" name="Picture 9" descr="Screen Shot 2012-11-18 at 1.34.25 PM.png"/>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572923" y="749347"/>
            <a:ext cx="1866900" cy="1841500"/>
          </a:xfrm>
          <a:prstGeom prst="rect">
            <a:avLst/>
          </a:prstGeom>
        </p:spPr>
      </p:pic>
      <p:sp>
        <p:nvSpPr>
          <p:cNvPr id="14" name="TextBox 13"/>
          <p:cNvSpPr txBox="1"/>
          <p:nvPr/>
        </p:nvSpPr>
        <p:spPr>
          <a:xfrm>
            <a:off x="393700" y="274638"/>
            <a:ext cx="1585610" cy="461665"/>
          </a:xfrm>
          <a:prstGeom prst="rect">
            <a:avLst/>
          </a:prstGeom>
          <a:noFill/>
        </p:spPr>
        <p:txBody>
          <a:bodyPr wrap="square" rtlCol="0">
            <a:spAutoFit/>
          </a:bodyPr>
          <a:lstStyle/>
          <a:p>
            <a:r>
              <a:rPr lang="en-US" sz="2400" dirty="0" smtClean="0">
                <a:solidFill>
                  <a:schemeClr val="bg1">
                    <a:lumMod val="50000"/>
                  </a:schemeClr>
                </a:solidFill>
              </a:rPr>
              <a:t>Tony</a:t>
            </a:r>
            <a:endParaRPr lang="en-US" sz="2400" dirty="0">
              <a:solidFill>
                <a:schemeClr val="bg1">
                  <a:lumMod val="50000"/>
                </a:schemeClr>
              </a:solidFill>
            </a:endParaRPr>
          </a:p>
        </p:txBody>
      </p:sp>
      <p:sp>
        <p:nvSpPr>
          <p:cNvPr id="15" name="TextBox 14"/>
          <p:cNvSpPr txBox="1"/>
          <p:nvPr/>
        </p:nvSpPr>
        <p:spPr>
          <a:xfrm rot="16200000">
            <a:off x="3549285" y="518514"/>
            <a:ext cx="1585610" cy="461665"/>
          </a:xfrm>
          <a:prstGeom prst="rect">
            <a:avLst/>
          </a:prstGeom>
          <a:noFill/>
        </p:spPr>
        <p:txBody>
          <a:bodyPr wrap="square" rtlCol="0">
            <a:spAutoFit/>
          </a:bodyPr>
          <a:lstStyle/>
          <a:p>
            <a:r>
              <a:rPr lang="en-US" sz="2400" dirty="0" smtClean="0">
                <a:solidFill>
                  <a:schemeClr val="bg1">
                    <a:lumMod val="50000"/>
                  </a:schemeClr>
                </a:solidFill>
              </a:rPr>
              <a:t>Chip</a:t>
            </a:r>
            <a:endParaRPr lang="en-US" sz="2400" dirty="0">
              <a:solidFill>
                <a:schemeClr val="bg1">
                  <a:lumMod val="50000"/>
                </a:schemeClr>
              </a:solidFill>
            </a:endParaRPr>
          </a:p>
        </p:txBody>
      </p:sp>
      <p:sp>
        <p:nvSpPr>
          <p:cNvPr id="16" name="TextBox 15"/>
          <p:cNvSpPr txBox="1"/>
          <p:nvPr/>
        </p:nvSpPr>
        <p:spPr>
          <a:xfrm>
            <a:off x="2499186" y="3532354"/>
            <a:ext cx="1585610" cy="461665"/>
          </a:xfrm>
          <a:prstGeom prst="rect">
            <a:avLst/>
          </a:prstGeom>
          <a:noFill/>
        </p:spPr>
        <p:txBody>
          <a:bodyPr wrap="square" rtlCol="0">
            <a:spAutoFit/>
          </a:bodyPr>
          <a:lstStyle/>
          <a:p>
            <a:r>
              <a:rPr lang="en-US" sz="2400" dirty="0" smtClean="0">
                <a:solidFill>
                  <a:schemeClr val="bg1">
                    <a:lumMod val="50000"/>
                  </a:schemeClr>
                </a:solidFill>
              </a:rPr>
              <a:t>Matt</a:t>
            </a:r>
            <a:endParaRPr lang="en-US" sz="2400" dirty="0">
              <a:solidFill>
                <a:schemeClr val="bg1">
                  <a:lumMod val="50000"/>
                </a:schemeClr>
              </a:solidFill>
            </a:endParaRPr>
          </a:p>
        </p:txBody>
      </p:sp>
      <p:sp>
        <p:nvSpPr>
          <p:cNvPr id="17" name="TextBox 16"/>
          <p:cNvSpPr txBox="1"/>
          <p:nvPr/>
        </p:nvSpPr>
        <p:spPr>
          <a:xfrm rot="5400000">
            <a:off x="1417337" y="5941110"/>
            <a:ext cx="1585610" cy="461665"/>
          </a:xfrm>
          <a:prstGeom prst="rect">
            <a:avLst/>
          </a:prstGeom>
          <a:noFill/>
        </p:spPr>
        <p:txBody>
          <a:bodyPr wrap="square" rtlCol="0">
            <a:spAutoFit/>
          </a:bodyPr>
          <a:lstStyle/>
          <a:p>
            <a:r>
              <a:rPr lang="en-US" sz="2400" dirty="0" smtClean="0">
                <a:solidFill>
                  <a:schemeClr val="bg1">
                    <a:lumMod val="50000"/>
                  </a:schemeClr>
                </a:solidFill>
              </a:rPr>
              <a:t>John</a:t>
            </a:r>
            <a:endParaRPr lang="en-US" sz="2400" dirty="0">
              <a:solidFill>
                <a:schemeClr val="bg1">
                  <a:lumMod val="50000"/>
                </a:schemeClr>
              </a:solidFill>
            </a:endParaRPr>
          </a:p>
        </p:txBody>
      </p:sp>
      <p:sp>
        <p:nvSpPr>
          <p:cNvPr id="18" name="TextBox 17"/>
          <p:cNvSpPr txBox="1"/>
          <p:nvPr/>
        </p:nvSpPr>
        <p:spPr>
          <a:xfrm>
            <a:off x="4572923" y="4917472"/>
            <a:ext cx="1585610" cy="461665"/>
          </a:xfrm>
          <a:prstGeom prst="rect">
            <a:avLst/>
          </a:prstGeom>
          <a:noFill/>
        </p:spPr>
        <p:txBody>
          <a:bodyPr wrap="square" rtlCol="0">
            <a:spAutoFit/>
          </a:bodyPr>
          <a:lstStyle/>
          <a:p>
            <a:r>
              <a:rPr lang="en-US" sz="2400" dirty="0" smtClean="0">
                <a:solidFill>
                  <a:schemeClr val="bg1">
                    <a:lumMod val="50000"/>
                  </a:schemeClr>
                </a:solidFill>
              </a:rPr>
              <a:t>Erik</a:t>
            </a:r>
            <a:endParaRPr lang="en-US" sz="2400" dirty="0">
              <a:solidFill>
                <a:schemeClr val="bg1">
                  <a:lumMod val="50000"/>
                </a:schemeClr>
              </a:solidFill>
            </a:endParaRPr>
          </a:p>
        </p:txBody>
      </p:sp>
      <p:sp>
        <p:nvSpPr>
          <p:cNvPr id="19" name="TextBox 18"/>
          <p:cNvSpPr txBox="1"/>
          <p:nvPr/>
        </p:nvSpPr>
        <p:spPr>
          <a:xfrm>
            <a:off x="393700" y="4985507"/>
            <a:ext cx="1585610" cy="461665"/>
          </a:xfrm>
          <a:prstGeom prst="rect">
            <a:avLst/>
          </a:prstGeom>
          <a:noFill/>
        </p:spPr>
        <p:txBody>
          <a:bodyPr wrap="square" rtlCol="0">
            <a:spAutoFit/>
          </a:bodyPr>
          <a:lstStyle/>
          <a:p>
            <a:r>
              <a:rPr lang="en-US" sz="2400" dirty="0" err="1" smtClean="0">
                <a:solidFill>
                  <a:schemeClr val="bg1">
                    <a:lumMod val="50000"/>
                  </a:schemeClr>
                </a:solidFill>
              </a:rPr>
              <a:t>Yoky</a:t>
            </a:r>
            <a:endParaRPr lang="en-US" sz="2400" dirty="0">
              <a:solidFill>
                <a:schemeClr val="bg1">
                  <a:lumMod val="50000"/>
                </a:schemeClr>
              </a:solidFill>
            </a:endParaRPr>
          </a:p>
        </p:txBody>
      </p:sp>
    </p:spTree>
    <p:extLst>
      <p:ext uri="{BB962C8B-B14F-4D97-AF65-F5344CB8AC3E}">
        <p14:creationId xmlns:p14="http://schemas.microsoft.com/office/powerpoint/2010/main" xmlns="" val="4343529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p:nvPr>
            <p:extLst>
              <p:ext uri="{D42A27DB-BD31-4B8C-83A1-F6EECF244321}">
                <p14:modId xmlns:p14="http://schemas.microsoft.com/office/powerpoint/2010/main" xmlns="" val="1603705265"/>
              </p:ext>
            </p:extLst>
          </p:nvPr>
        </p:nvGraphicFramePr>
        <p:xfrm>
          <a:off x="308752" y="1517584"/>
          <a:ext cx="8229600" cy="4536261"/>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idx="4294967295"/>
          </p:nvPr>
        </p:nvSpPr>
        <p:spPr>
          <a:xfrm>
            <a:off x="457200" y="-28180"/>
            <a:ext cx="8229600" cy="1143000"/>
          </a:xfrm>
        </p:spPr>
        <p:txBody>
          <a:bodyPr/>
          <a:lstStyle/>
          <a:p>
            <a:r>
              <a:rPr lang="en-US" dirty="0" smtClean="0"/>
              <a:t>Market Demand</a:t>
            </a:r>
            <a:endParaRPr lang="en-US" dirty="0"/>
          </a:p>
        </p:txBody>
      </p:sp>
      <p:sp>
        <p:nvSpPr>
          <p:cNvPr id="8" name="Rectangle 7"/>
          <p:cNvSpPr/>
          <p:nvPr/>
        </p:nvSpPr>
        <p:spPr>
          <a:xfrm>
            <a:off x="4347781" y="6010999"/>
            <a:ext cx="4572000" cy="646331"/>
          </a:xfrm>
          <a:prstGeom prst="rect">
            <a:avLst/>
          </a:prstGeom>
        </p:spPr>
        <p:txBody>
          <a:bodyPr>
            <a:spAutoFit/>
          </a:bodyPr>
          <a:lstStyle/>
          <a:p>
            <a:r>
              <a:rPr lang="en-US" sz="1200" dirty="0" err="1"/>
              <a:t>Tugrul</a:t>
            </a:r>
            <a:r>
              <a:rPr lang="en-US" sz="1200" dirty="0"/>
              <a:t> U. </a:t>
            </a:r>
            <a:r>
              <a:rPr lang="en-US" sz="1200" dirty="0" err="1"/>
              <a:t>Daim</a:t>
            </a:r>
            <a:r>
              <a:rPr lang="en-US" sz="1200" dirty="0"/>
              <a:t>, Ibrahim </a:t>
            </a:r>
            <a:r>
              <a:rPr lang="en-US" sz="1200" dirty="0" err="1"/>
              <a:t>Iskin</a:t>
            </a:r>
            <a:r>
              <a:rPr lang="en-US" sz="1200" dirty="0"/>
              <a:t>, (2010),"Smart thermostats: are we ready?", International Journal of Energy</a:t>
            </a:r>
          </a:p>
          <a:p>
            <a:r>
              <a:rPr lang="en-US" sz="1200" dirty="0"/>
              <a:t>Sector Management, Vol. 4 </a:t>
            </a:r>
            <a:r>
              <a:rPr lang="en-US" sz="1200" dirty="0" err="1"/>
              <a:t>Iss</a:t>
            </a:r>
            <a:r>
              <a:rPr lang="en-US" sz="1200" dirty="0"/>
              <a:t>: 2 pp. 146 - 151</a:t>
            </a:r>
          </a:p>
        </p:txBody>
      </p:sp>
      <p:sp>
        <p:nvSpPr>
          <p:cNvPr id="9" name="Rectangle 8"/>
          <p:cNvSpPr/>
          <p:nvPr/>
        </p:nvSpPr>
        <p:spPr>
          <a:xfrm>
            <a:off x="4880751" y="1487598"/>
            <a:ext cx="4039030" cy="954107"/>
          </a:xfrm>
          <a:prstGeom prst="rect">
            <a:avLst/>
          </a:prstGeom>
        </p:spPr>
        <p:txBody>
          <a:bodyPr wrap="square">
            <a:spAutoFit/>
          </a:bodyPr>
          <a:lstStyle/>
          <a:p>
            <a:r>
              <a:rPr lang="en-US" sz="2800" dirty="0"/>
              <a:t>Customer </a:t>
            </a:r>
            <a:r>
              <a:rPr lang="en-US" sz="2800" dirty="0" smtClean="0"/>
              <a:t>Preferences For </a:t>
            </a:r>
            <a:r>
              <a:rPr lang="en-US" sz="2800" dirty="0"/>
              <a:t>Smart Thermostats</a:t>
            </a:r>
          </a:p>
        </p:txBody>
      </p:sp>
    </p:spTree>
    <p:extLst>
      <p:ext uri="{BB962C8B-B14F-4D97-AF65-F5344CB8AC3E}">
        <p14:creationId xmlns:p14="http://schemas.microsoft.com/office/powerpoint/2010/main" xmlns="" val="35750043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0"/>
            <a:ext cx="8229600" cy="943137"/>
          </a:xfrm>
        </p:spPr>
        <p:txBody>
          <a:bodyPr/>
          <a:lstStyle/>
          <a:p>
            <a:r>
              <a:rPr lang="en-US" dirty="0" smtClean="0"/>
              <a:t>Thermostat Competition</a:t>
            </a:r>
            <a:endParaRPr lang="en-US" dirty="0"/>
          </a:p>
        </p:txBody>
      </p:sp>
      <p:grpSp>
        <p:nvGrpSpPr>
          <p:cNvPr id="3" name="Group 2"/>
          <p:cNvGrpSpPr/>
          <p:nvPr/>
        </p:nvGrpSpPr>
        <p:grpSpPr>
          <a:xfrm>
            <a:off x="0" y="1153097"/>
            <a:ext cx="8956024" cy="5347694"/>
            <a:chOff x="580553" y="1843979"/>
            <a:chExt cx="7982894" cy="4506020"/>
          </a:xfrm>
        </p:grpSpPr>
        <p:graphicFrame>
          <p:nvGraphicFramePr>
            <p:cNvPr id="8" name="Chart 7"/>
            <p:cNvGraphicFramePr>
              <a:graphicFrameLocks/>
            </p:cNvGraphicFramePr>
            <p:nvPr>
              <p:extLst>
                <p:ext uri="{D42A27DB-BD31-4B8C-83A1-F6EECF244321}">
                  <p14:modId xmlns:p14="http://schemas.microsoft.com/office/powerpoint/2010/main" xmlns="" val="1059767114"/>
                </p:ext>
              </p:extLst>
            </p:nvPr>
          </p:nvGraphicFramePr>
          <p:xfrm>
            <a:off x="580553" y="1984792"/>
            <a:ext cx="7982894" cy="4365207"/>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descr="Screen Shot 2012-11-18 at 2.18.29 PM.png"/>
            <p:cNvPicPr>
              <a:picLocks noChangeAspect="1"/>
            </p:cNvPicPr>
            <p:nvPr/>
          </p:nvPicPr>
          <p:blipFill rotWithShape="1">
            <a:blip r:embed="rId3" cstate="email">
              <a:extLst>
                <a:ext uri="{28A0092B-C50C-407E-A947-70E740481C1C}">
                  <a14:useLocalDpi xmlns:a14="http://schemas.microsoft.com/office/drawing/2010/main" xmlns="" val="0"/>
                </a:ext>
              </a:extLst>
            </a:blip>
            <a:srcRect l="4518"/>
            <a:stretch/>
          </p:blipFill>
          <p:spPr>
            <a:xfrm>
              <a:off x="1469979" y="4540627"/>
              <a:ext cx="795186" cy="782527"/>
            </a:xfrm>
            <a:prstGeom prst="rect">
              <a:avLst/>
            </a:prstGeom>
          </p:spPr>
        </p:pic>
        <p:pic>
          <p:nvPicPr>
            <p:cNvPr id="5" name="Picture 4" descr="Screen Shot 2012-11-18 at 2.05.03 PM.png"/>
            <p:cNvPicPr>
              <a:picLocks noChangeAspect="1"/>
            </p:cNvPicPr>
            <p:nvPr/>
          </p:nvPicPr>
          <p:blipFill rotWithShape="1">
            <a:blip r:embed="rId4" cstate="email">
              <a:extLst>
                <a:ext uri="{28A0092B-C50C-407E-A947-70E740481C1C}">
                  <a14:useLocalDpi xmlns:a14="http://schemas.microsoft.com/office/drawing/2010/main" xmlns="" val="0"/>
                </a:ext>
              </a:extLst>
            </a:blip>
            <a:srcRect l="1811" t="3811"/>
            <a:stretch/>
          </p:blipFill>
          <p:spPr>
            <a:xfrm>
              <a:off x="3776535" y="4540627"/>
              <a:ext cx="1004580" cy="638754"/>
            </a:xfrm>
            <a:prstGeom prst="rect">
              <a:avLst/>
            </a:prstGeom>
          </p:spPr>
        </p:pic>
        <p:pic>
          <p:nvPicPr>
            <p:cNvPr id="9" name="Picture 8" descr="Screen Shot 2012-11-25 at 7.37.36 PM.png"/>
            <p:cNvPicPr>
              <a:picLocks noChangeAspect="1"/>
            </p:cNvPicPr>
            <p:nvPr/>
          </p:nvPicPr>
          <p:blipFill rotWithShape="1">
            <a:blip r:embed="rId5" cstate="email">
              <a:extLst>
                <a:ext uri="{28A0092B-C50C-407E-A947-70E740481C1C}">
                  <a14:useLocalDpi xmlns:a14="http://schemas.microsoft.com/office/drawing/2010/main" xmlns="" val="0"/>
                </a:ext>
              </a:extLst>
            </a:blip>
            <a:srcRect l="10016" t="7137" r="11592" b="15187"/>
            <a:stretch/>
          </p:blipFill>
          <p:spPr>
            <a:xfrm>
              <a:off x="4050729" y="2594119"/>
              <a:ext cx="730386" cy="748481"/>
            </a:xfrm>
            <a:prstGeom prst="rect">
              <a:avLst/>
            </a:prstGeom>
          </p:spPr>
        </p:pic>
        <p:pic>
          <p:nvPicPr>
            <p:cNvPr id="7" name="Picture 6" descr="Screen Shot 2012-11-18 at 3.18.21 PM.png"/>
            <p:cNvPicPr>
              <a:picLocks noChangeAspect="1"/>
            </p:cNvPicPr>
            <p:nvPr/>
          </p:nvPicPr>
          <p:blipFill>
            <a:blip r:embed="rId6" cstate="email">
              <a:extLst>
                <a:ext uri="{28A0092B-C50C-407E-A947-70E740481C1C}">
                  <a14:useLocalDpi xmlns:a14="http://schemas.microsoft.com/office/drawing/2010/main" xmlns="" val="0"/>
                </a:ext>
              </a:extLst>
            </a:blip>
            <a:stretch>
              <a:fillRect/>
            </a:stretch>
          </p:blipFill>
          <p:spPr>
            <a:xfrm>
              <a:off x="6079698" y="3111297"/>
              <a:ext cx="1194187" cy="750139"/>
            </a:xfrm>
            <a:prstGeom prst="rect">
              <a:avLst/>
            </a:prstGeom>
          </p:spPr>
        </p:pic>
        <p:pic>
          <p:nvPicPr>
            <p:cNvPr id="4" name="Picture 3" descr="Screen Shot 2012-11-18 at 1.58.36 PM.png"/>
            <p:cNvPicPr>
              <a:picLocks noChangeAspect="1"/>
            </p:cNvPicPr>
            <p:nvPr/>
          </p:nvPicPr>
          <p:blipFill rotWithShape="1">
            <a:blip r:embed="rId7" cstate="email">
              <a:extLst>
                <a:ext uri="{28A0092B-C50C-407E-A947-70E740481C1C}">
                  <a14:useLocalDpi xmlns:a14="http://schemas.microsoft.com/office/drawing/2010/main" xmlns="" val="0"/>
                </a:ext>
              </a:extLst>
            </a:blip>
            <a:srcRect t="4741"/>
            <a:stretch/>
          </p:blipFill>
          <p:spPr>
            <a:xfrm>
              <a:off x="7273885" y="1843979"/>
              <a:ext cx="1289562" cy="715668"/>
            </a:xfrm>
            <a:prstGeom prst="rect">
              <a:avLst/>
            </a:prstGeom>
          </p:spPr>
        </p:pic>
      </p:grpSp>
    </p:spTree>
    <p:extLst>
      <p:ext uri="{BB962C8B-B14F-4D97-AF65-F5344CB8AC3E}">
        <p14:creationId xmlns:p14="http://schemas.microsoft.com/office/powerpoint/2010/main" xmlns="" val="17617159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Genesis">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enesis">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Genesis">
      <a:fillStyleLst>
        <a:solidFill>
          <a:schemeClr val="phClr"/>
        </a:solidFill>
        <a:gradFill rotWithShape="1">
          <a:gsLst>
            <a:gs pos="0">
              <a:schemeClr val="phClr">
                <a:tint val="100000"/>
                <a:shade val="70000"/>
                <a:satMod val="100000"/>
                <a:greenMod val="110000"/>
              </a:schemeClr>
            </a:gs>
            <a:gs pos="75000">
              <a:schemeClr val="phClr">
                <a:tint val="40000"/>
                <a:satMod val="150000"/>
                <a:redMod val="100000"/>
                <a:blueMod val="100000"/>
              </a:schemeClr>
            </a:gs>
            <a:gs pos="100000">
              <a:schemeClr val="phClr">
                <a:tint val="60000"/>
                <a:satMod val="120000"/>
                <a:redMod val="100000"/>
                <a:blueMod val="100000"/>
              </a:schemeClr>
            </a:gs>
          </a:gsLst>
          <a:path path="circle">
            <a:fillToRect l="25000" t="25000" r="5000" b="5000"/>
          </a:path>
        </a:gradFill>
        <a:gradFill rotWithShape="1">
          <a:gsLst>
            <a:gs pos="0">
              <a:schemeClr val="phClr">
                <a:tint val="50000"/>
                <a:shade val="100000"/>
                <a:alpha val="100000"/>
                <a:satMod val="150000"/>
              </a:schemeClr>
            </a:gs>
            <a:gs pos="40000">
              <a:schemeClr val="phClr">
                <a:tint val="70000"/>
                <a:shade val="100000"/>
                <a:alpha val="100000"/>
                <a:satMod val="150000"/>
              </a:schemeClr>
            </a:gs>
            <a:gs pos="100000">
              <a:schemeClr val="phClr">
                <a:shade val="90000"/>
                <a:satMod val="110000"/>
              </a:schemeClr>
            </a:gs>
          </a:gsLst>
          <a:lin ang="5400000" scaled="0"/>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a:effectStyle>
        <a:effectStyle>
          <a:effectLst>
            <a:innerShdw blurRad="50800" dist="25400" dir="13500000">
              <a:srgbClr val="000000">
                <a:alpha val="75000"/>
              </a:srgbClr>
            </a:innerShdw>
            <a:reflection blurRad="101600" stA="40000" endPos="50000" dist="63500" dir="5400000" fadeDir="7200000" sy="-100000" kx="300000" rotWithShape="0"/>
          </a:effectLst>
          <a:scene3d>
            <a:camera prst="orthographicFront">
              <a:rot lat="0" lon="0" rev="0"/>
            </a:camera>
            <a:lightRig rig="chilly" dir="tr">
              <a:rot lat="0" lon="0" rev="1200000"/>
            </a:lightRig>
          </a:scene3d>
          <a:sp3d prstMaterial="plastic">
            <a:bevelT w="0" h="0"/>
          </a:sp3d>
        </a:effectStyle>
      </a:effectStyleLst>
      <a:bgFillStyleLst>
        <a:blipFill rotWithShape="1">
          <a:blip xmlns:r="http://schemas.openxmlformats.org/officeDocument/2006/relationships" r:embed="rId1"/>
          <a:stretch/>
        </a:blipFill>
        <a:blipFill rotWithShape="1">
          <a:blip xmlns:r="http://schemas.openxmlformats.org/officeDocument/2006/relationships" r:embed="rId2"/>
          <a:stretch/>
        </a:blipFill>
        <a:blipFill rotWithShape="1">
          <a:blip xmlns:r="http://schemas.openxmlformats.org/officeDocument/2006/relationships" r:embed="rId3"/>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Genesis.thmx</Template>
  <TotalTime>8201</TotalTime>
  <Words>1370</Words>
  <Application>Microsoft Office PowerPoint</Application>
  <PresentationFormat>On-screen Show (4:3)</PresentationFormat>
  <Paragraphs>166</Paragraphs>
  <Slides>27</Slides>
  <Notes>11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Genesis</vt:lpstr>
      <vt:lpstr>Nest Labs</vt:lpstr>
      <vt:lpstr>Executive Summary</vt:lpstr>
      <vt:lpstr>Introduction</vt:lpstr>
      <vt:lpstr>Slide 4</vt:lpstr>
      <vt:lpstr>Nest Learning Thermostat</vt:lpstr>
      <vt:lpstr>Rich Patent Portfolio</vt:lpstr>
      <vt:lpstr>Leadership</vt:lpstr>
      <vt:lpstr>Market Demand</vt:lpstr>
      <vt:lpstr>Thermostat Competition</vt:lpstr>
      <vt:lpstr>Slide 10</vt:lpstr>
      <vt:lpstr>Current and Future Demand/Market </vt:lpstr>
      <vt:lpstr>Slide 12</vt:lpstr>
      <vt:lpstr>Slide 13</vt:lpstr>
      <vt:lpstr>Economic Analysis </vt:lpstr>
      <vt:lpstr>Slide 15</vt:lpstr>
      <vt:lpstr>Slide 16</vt:lpstr>
      <vt:lpstr>Environmental Management Systems </vt:lpstr>
      <vt:lpstr>Private Partnerships</vt:lpstr>
      <vt:lpstr>EMS Framework</vt:lpstr>
      <vt:lpstr>Life Cycle Assessment </vt:lpstr>
      <vt:lpstr>Externality Analysis </vt:lpstr>
      <vt:lpstr>Slide 22</vt:lpstr>
      <vt:lpstr>Sensitivity Analysis </vt:lpstr>
      <vt:lpstr>Sensitivity Analysis </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Nest Labs</dc:title>
  <dc:creator>CHRISTOPHER YODER</dc:creator>
  <cp:lastModifiedBy>owner</cp:lastModifiedBy>
  <cp:revision>83</cp:revision>
  <dcterms:created xsi:type="dcterms:W3CDTF">2012-11-18T18:03:24Z</dcterms:created>
  <dcterms:modified xsi:type="dcterms:W3CDTF">2013-03-06T05:16:02Z</dcterms:modified>
</cp:coreProperties>
</file>