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4"/>
  </p:sldMasterIdLst>
  <p:notesMasterIdLst>
    <p:notesMasterId r:id="rId36"/>
  </p:notesMasterIdLst>
  <p:sldIdLst>
    <p:sldId id="260" r:id="rId5"/>
    <p:sldId id="329" r:id="rId6"/>
    <p:sldId id="338" r:id="rId7"/>
    <p:sldId id="297" r:id="rId8"/>
    <p:sldId id="339" r:id="rId9"/>
    <p:sldId id="335" r:id="rId10"/>
    <p:sldId id="300" r:id="rId11"/>
    <p:sldId id="296" r:id="rId12"/>
    <p:sldId id="345" r:id="rId13"/>
    <p:sldId id="336" r:id="rId14"/>
    <p:sldId id="301" r:id="rId15"/>
    <p:sldId id="347" r:id="rId16"/>
    <p:sldId id="330" r:id="rId17"/>
    <p:sldId id="331" r:id="rId18"/>
    <p:sldId id="299" r:id="rId19"/>
    <p:sldId id="312" r:id="rId20"/>
    <p:sldId id="337" r:id="rId21"/>
    <p:sldId id="291" r:id="rId22"/>
    <p:sldId id="278" r:id="rId23"/>
    <p:sldId id="320" r:id="rId24"/>
    <p:sldId id="346" r:id="rId25"/>
    <p:sldId id="277" r:id="rId26"/>
    <p:sldId id="274" r:id="rId27"/>
    <p:sldId id="275" r:id="rId28"/>
    <p:sldId id="344" r:id="rId29"/>
    <p:sldId id="282" r:id="rId30"/>
    <p:sldId id="333" r:id="rId31"/>
    <p:sldId id="321" r:id="rId32"/>
    <p:sldId id="324" r:id="rId33"/>
    <p:sldId id="325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Ilan Gur" initials="I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"/>
      </p:ext>
    </p:extLst>
  </p:showPr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67" autoAdjust="0"/>
    <p:restoredTop sz="88170" autoAdjust="0"/>
  </p:normalViewPr>
  <p:slideViewPr>
    <p:cSldViewPr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roop\Documents\24M\Government%20programs\BEEST\Project%20operations\Innovation%20Summit\2012\Graphics%20to%20support%20sli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roop\Documents\24M\Government%20programs\BEEST\Project%20operations\Innovation%20Summit\2012\Graphics%20to%20support%20sli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04846788729722"/>
          <c:y val="0.0282524059492563"/>
          <c:w val="0.796361350915473"/>
          <c:h val="0.902064012831729"/>
        </c:manualLayout>
      </c:layout>
      <c:barChart>
        <c:barDir val="col"/>
        <c:grouping val="stacked"/>
        <c:ser>
          <c:idx val="5"/>
          <c:order val="0"/>
          <c:tx>
            <c:strRef>
              <c:f>Concepts!$C$9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</c:spPr>
          <c:dLbls>
            <c:dLbl>
              <c:idx val="1"/>
              <c:layout>
                <c:manualLayout>
                  <c:x val="0.100401606425703"/>
                  <c:y val="-0.269213317322236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accent6"/>
                        </a:solidFill>
                      </a:defRPr>
                    </a:pPr>
                    <a:r>
                      <a:rPr lang="en-US" sz="1400" dirty="0" smtClean="0"/>
                      <a:t>Price</a:t>
                    </a:r>
                    <a:r>
                      <a:rPr lang="en-US" sz="1400" baseline="0" dirty="0" smtClean="0"/>
                      <a:t> set</a:t>
                    </a:r>
                  </a:p>
                  <a:p>
                    <a:pPr>
                      <a:defRPr sz="1400" b="1">
                        <a:solidFill>
                          <a:schemeClr val="accent6"/>
                        </a:solidFill>
                      </a:defRPr>
                    </a:pPr>
                    <a:r>
                      <a:rPr lang="en-US" sz="1400" baseline="0" dirty="0" smtClean="0"/>
                      <a:t>by market</a:t>
                    </a:r>
                    <a:endParaRPr lang="en-US" sz="1400" dirty="0"/>
                  </a:p>
                </c:rich>
              </c:tx>
              <c:spPr/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showSerName val="1"/>
          </c:dLbls>
          <c:val>
            <c:numRef>
              <c:f>Concepts!$D$9:$E$9</c:f>
              <c:numCache>
                <c:formatCode>General</c:formatCode>
                <c:ptCount val="2"/>
                <c:pt idx="1">
                  <c:v>100.0</c:v>
                </c:pt>
              </c:numCache>
            </c:numRef>
          </c:val>
        </c:ser>
        <c:ser>
          <c:idx val="4"/>
          <c:order val="1"/>
          <c:tx>
            <c:strRef>
              <c:f>Concepts!$C$4</c:f>
              <c:strCache>
                <c:ptCount val="1"/>
                <c:pt idx="0">
                  <c:v>Material</c:v>
                </c:pt>
              </c:strCache>
            </c:strRef>
          </c:tx>
          <c:dLbls>
            <c:dLbl>
              <c:idx val="0"/>
              <c:layout>
                <c:manualLayout>
                  <c:x val="-0.0100401606425703"/>
                  <c:y val="-0.135572881814265"/>
                </c:manualLayout>
              </c:layout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showSerName val="1"/>
          </c:dLbls>
          <c:val>
            <c:numRef>
              <c:f>Concepts!$D$4:$E$4</c:f>
              <c:numCache>
                <c:formatCode>General</c:formatCode>
                <c:ptCount val="2"/>
                <c:pt idx="0">
                  <c:v>30.0</c:v>
                </c:pt>
              </c:numCache>
            </c:numRef>
          </c:val>
        </c:ser>
        <c:ser>
          <c:idx val="0"/>
          <c:order val="2"/>
          <c:tx>
            <c:strRef>
              <c:f>Concepts!$C$5</c:f>
              <c:strCache>
                <c:ptCount val="1"/>
                <c:pt idx="0">
                  <c:v>Depreciation</c:v>
                </c:pt>
              </c:strCache>
            </c:strRef>
          </c:tx>
          <c:dLbls>
            <c:dLbl>
              <c:idx val="0"/>
              <c:layout>
                <c:manualLayout>
                  <c:x val="-0.0160642570281125"/>
                  <c:y val="-0.0988710113574905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chemeClr val="accent6"/>
                        </a:solidFill>
                      </a:defRPr>
                    </a:pPr>
                    <a:r>
                      <a:rPr lang="en-US" b="1" dirty="0" err="1" smtClean="0">
                        <a:solidFill>
                          <a:schemeClr val="accent6"/>
                        </a:solidFill>
                      </a:rPr>
                      <a:t>Depreci</a:t>
                    </a:r>
                    <a:r>
                      <a:rPr lang="en-US" b="1" dirty="0" smtClean="0">
                        <a:solidFill>
                          <a:schemeClr val="accent6"/>
                        </a:solidFill>
                      </a:rPr>
                      <a:t>-</a:t>
                    </a:r>
                  </a:p>
                  <a:p>
                    <a:pPr>
                      <a:defRPr b="1">
                        <a:solidFill>
                          <a:schemeClr val="accent6"/>
                        </a:solidFill>
                      </a:defRPr>
                    </a:pPr>
                    <a:r>
                      <a:rPr lang="en-US" b="1" dirty="0" err="1" smtClean="0">
                        <a:solidFill>
                          <a:schemeClr val="accent6"/>
                        </a:solidFill>
                      </a:rPr>
                      <a:t>ation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c:rich>
              </c:tx>
              <c:spPr/>
              <c:showSerName val="1"/>
            </c:dLbl>
            <c:showSerName val="1"/>
          </c:dLbls>
          <c:val>
            <c:numRef>
              <c:f>Concepts!$D$5:$E$5</c:f>
              <c:numCache>
                <c:formatCode>General</c:formatCode>
                <c:ptCount val="2"/>
                <c:pt idx="0">
                  <c:v>15.0</c:v>
                </c:pt>
              </c:numCache>
            </c:numRef>
          </c:val>
        </c:ser>
        <c:ser>
          <c:idx val="1"/>
          <c:order val="3"/>
          <c:tx>
            <c:strRef>
              <c:f>Concepts!$C$6</c:f>
              <c:strCache>
                <c:ptCount val="1"/>
                <c:pt idx="0">
                  <c:v>Labor</c:v>
                </c:pt>
              </c:strCache>
            </c:strRef>
          </c:tx>
          <c:dLbls>
            <c:dLbl>
              <c:idx val="0"/>
              <c:layout>
                <c:manualLayout>
                  <c:x val="-0.00602425449830823"/>
                  <c:y val="-0.0287632572806189"/>
                </c:manualLayout>
              </c:layout>
              <c:dLblPos val="ctr"/>
              <c:showSerName val="1"/>
            </c:dLbl>
            <c:txPr>
              <a:bodyPr/>
              <a:lstStyle/>
              <a:p>
                <a:pPr>
                  <a:defRPr b="1"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dLblPos val="ctr"/>
            <c:showSerName val="1"/>
          </c:dLbls>
          <c:val>
            <c:numRef>
              <c:f>Concepts!$D$6:$E$6</c:f>
              <c:numCache>
                <c:formatCode>General</c:formatCode>
                <c:ptCount val="2"/>
                <c:pt idx="0">
                  <c:v>3.0</c:v>
                </c:pt>
              </c:numCache>
            </c:numRef>
          </c:val>
        </c:ser>
        <c:ser>
          <c:idx val="2"/>
          <c:order val="4"/>
          <c:tx>
            <c:strRef>
              <c:f>Concepts!$C$7</c:f>
              <c:strCache>
                <c:ptCount val="1"/>
                <c:pt idx="0">
                  <c:v>Other</c:v>
                </c:pt>
              </c:strCache>
            </c:strRef>
          </c:tx>
          <c:dLbls>
            <c:dLbl>
              <c:idx val="0"/>
              <c:layout>
                <c:manualLayout>
                  <c:x val="0.0"/>
                  <c:y val="-0.0416666666666667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showSerName val="1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SerName val="1"/>
          </c:dLbls>
          <c:val>
            <c:numRef>
              <c:f>Concepts!$D$7:$E$7</c:f>
              <c:numCache>
                <c:formatCode>General</c:formatCode>
                <c:ptCount val="2"/>
                <c:pt idx="0">
                  <c:v>2.0</c:v>
                </c:pt>
              </c:numCache>
            </c:numRef>
          </c:val>
        </c:ser>
        <c:ser>
          <c:idx val="3"/>
          <c:order val="5"/>
          <c:tx>
            <c:strRef>
              <c:f>Concepts!$C$8</c:f>
              <c:strCache>
                <c:ptCount val="1"/>
                <c:pt idx="0">
                  <c:v>Gross Margin</c:v>
                </c:pt>
              </c:strCache>
            </c:strRef>
          </c:tx>
          <c:dLbls>
            <c:dLbl>
              <c:idx val="0"/>
              <c:layout>
                <c:manualLayout>
                  <c:x val="-0.0783132530120482"/>
                  <c:y val="-0.0790386580927849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accent6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accent6"/>
                        </a:solidFill>
                      </a:rPr>
                      <a:t>Gross </a:t>
                    </a:r>
                  </a:p>
                  <a:p>
                    <a:pPr>
                      <a:defRPr sz="1400" b="1">
                        <a:solidFill>
                          <a:schemeClr val="accent6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accent6"/>
                        </a:solidFill>
                      </a:rPr>
                      <a:t>Margin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c:rich>
              </c:tx>
              <c:spPr/>
              <c:showSerNam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SerName val="1"/>
          </c:dLbls>
          <c:val>
            <c:numRef>
              <c:f>Concepts!$D$8:$E$8</c:f>
              <c:numCache>
                <c:formatCode>General</c:formatCode>
                <c:ptCount val="2"/>
                <c:pt idx="0">
                  <c:v>50.0</c:v>
                </c:pt>
              </c:numCache>
            </c:numRef>
          </c:val>
        </c:ser>
        <c:gapWidth val="127"/>
        <c:overlap val="-100"/>
        <c:axId val="709484168"/>
        <c:axId val="697247288"/>
      </c:barChart>
      <c:catAx>
        <c:axId val="709484168"/>
        <c:scaling>
          <c:orientation val="minMax"/>
        </c:scaling>
        <c:axPos val="b"/>
        <c:tickLblPos val="none"/>
        <c:crossAx val="697247288"/>
        <c:crosses val="autoZero"/>
        <c:auto val="1"/>
        <c:lblAlgn val="ctr"/>
        <c:lblOffset val="100"/>
      </c:catAx>
      <c:valAx>
        <c:axId val="697247288"/>
        <c:scaling>
          <c:orientation val="minMax"/>
        </c:scaling>
        <c:axPos val="l"/>
        <c:majorGridlines/>
        <c:numFmt formatCode="General" sourceLinked="1"/>
        <c:tickLblPos val="nextTo"/>
        <c:crossAx val="70948416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'Big Picture'!$E$3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shade val="51000"/>
                    <a:satMod val="13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numRef>
              <c:f>'Big Picture'!$D$4:$D$9</c:f>
              <c:numCache>
                <c:formatCode>General</c:formatCode>
                <c:ptCount val="6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  <c:pt idx="5">
                  <c:v>2017.0</c:v>
                </c:pt>
              </c:numCache>
            </c:numRef>
          </c:cat>
          <c:val>
            <c:numRef>
              <c:f>'Big Picture'!$E$4:$E$9</c:f>
              <c:numCache>
                <c:formatCode>General</c:formatCode>
                <c:ptCount val="6"/>
                <c:pt idx="0">
                  <c:v>100.0</c:v>
                </c:pt>
                <c:pt idx="1">
                  <c:v>90.0</c:v>
                </c:pt>
                <c:pt idx="2">
                  <c:v>80.0</c:v>
                </c:pt>
                <c:pt idx="3">
                  <c:v>70.0</c:v>
                </c:pt>
                <c:pt idx="4">
                  <c:v>60.0</c:v>
                </c:pt>
                <c:pt idx="5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'Big Picture'!$F$3</c:f>
              <c:strCache>
                <c:ptCount val="1"/>
                <c:pt idx="0">
                  <c:v>Cost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numRef>
              <c:f>'Big Picture'!$D$4:$D$9</c:f>
              <c:numCache>
                <c:formatCode>General</c:formatCode>
                <c:ptCount val="6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  <c:pt idx="5">
                  <c:v>2017.0</c:v>
                </c:pt>
              </c:numCache>
            </c:numRef>
          </c:cat>
          <c:val>
            <c:numRef>
              <c:f>'Big Picture'!$F$4:$F$9</c:f>
              <c:numCache>
                <c:formatCode>General</c:formatCode>
                <c:ptCount val="6"/>
                <c:pt idx="0">
                  <c:v>70.0</c:v>
                </c:pt>
                <c:pt idx="1">
                  <c:v>65.0</c:v>
                </c:pt>
                <c:pt idx="2">
                  <c:v>60.0</c:v>
                </c:pt>
                <c:pt idx="3">
                  <c:v>55.0</c:v>
                </c:pt>
                <c:pt idx="4">
                  <c:v>50.0</c:v>
                </c:pt>
                <c:pt idx="5">
                  <c:v>45.0</c:v>
                </c:pt>
              </c:numCache>
            </c:numRef>
          </c:val>
        </c:ser>
        <c:gapWidth val="219"/>
        <c:gapDepth val="19"/>
        <c:shape val="box"/>
        <c:axId val="1252353240"/>
        <c:axId val="1253016616"/>
        <c:axId val="0"/>
      </c:bar3DChart>
      <c:catAx>
        <c:axId val="1252353240"/>
        <c:scaling>
          <c:orientation val="minMax"/>
        </c:scaling>
        <c:axPos val="b"/>
        <c:minorGridlines/>
        <c:numFmt formatCode="General" sourceLinked="1"/>
        <c:tickLblPos val="nextTo"/>
        <c:crossAx val="1253016616"/>
        <c:crosses val="autoZero"/>
        <c:auto val="1"/>
        <c:lblAlgn val="ctr"/>
        <c:lblOffset val="100"/>
      </c:catAx>
      <c:valAx>
        <c:axId val="1253016616"/>
        <c:scaling>
          <c:orientation val="minMax"/>
          <c:max val="14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$ </a:t>
                </a:r>
                <a:r>
                  <a:rPr lang="en-US" dirty="0" smtClean="0"/>
                  <a:t>(thousands)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1252353240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'Big Picture'!$E$3</c:f>
              <c:strCache>
                <c:ptCount val="1"/>
                <c:pt idx="0">
                  <c:v>Price</c:v>
                </c:pt>
              </c:strCache>
            </c:strRef>
          </c:tx>
          <c:spPr>
            <a:gradFill>
              <a:gsLst>
                <a:gs pos="0">
                  <a:schemeClr val="dk1">
                    <a:shade val="51000"/>
                    <a:satMod val="13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solidFill>
                <a:schemeClr val="tx1"/>
              </a:solidFill>
            </a:ln>
          </c:spPr>
          <c:cat>
            <c:numRef>
              <c:f>'Big Picture'!$D$4:$D$9</c:f>
              <c:numCache>
                <c:formatCode>General</c:formatCode>
                <c:ptCount val="6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  <c:pt idx="5">
                  <c:v>2017.0</c:v>
                </c:pt>
              </c:numCache>
            </c:numRef>
          </c:cat>
          <c:val>
            <c:numRef>
              <c:f>'Big Picture'!$E$4:$E$9</c:f>
              <c:numCache>
                <c:formatCode>General</c:formatCode>
                <c:ptCount val="6"/>
                <c:pt idx="0">
                  <c:v>100.0</c:v>
                </c:pt>
                <c:pt idx="1">
                  <c:v>90.0</c:v>
                </c:pt>
                <c:pt idx="2">
                  <c:v>80.0</c:v>
                </c:pt>
                <c:pt idx="3">
                  <c:v>70.0</c:v>
                </c:pt>
                <c:pt idx="4">
                  <c:v>60.0</c:v>
                </c:pt>
                <c:pt idx="5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'Big Picture'!$F$3</c:f>
              <c:strCache>
                <c:ptCount val="1"/>
                <c:pt idx="0">
                  <c:v>Cost</c:v>
                </c:pt>
              </c:strCache>
            </c:strRef>
          </c:tx>
          <c:spPr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</c:spPr>
          <c:cat>
            <c:numRef>
              <c:f>'Big Picture'!$D$4:$D$9</c:f>
              <c:numCache>
                <c:formatCode>General</c:formatCode>
                <c:ptCount val="6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  <c:pt idx="5">
                  <c:v>2017.0</c:v>
                </c:pt>
              </c:numCache>
            </c:numRef>
          </c:cat>
          <c:val>
            <c:numRef>
              <c:f>'Big Picture'!$F$4:$F$9</c:f>
              <c:numCache>
                <c:formatCode>General</c:formatCode>
                <c:ptCount val="6"/>
                <c:pt idx="0">
                  <c:v>70.0</c:v>
                </c:pt>
                <c:pt idx="1">
                  <c:v>65.0</c:v>
                </c:pt>
                <c:pt idx="2">
                  <c:v>60.0</c:v>
                </c:pt>
                <c:pt idx="3">
                  <c:v>55.0</c:v>
                </c:pt>
                <c:pt idx="4">
                  <c:v>50.0</c:v>
                </c:pt>
                <c:pt idx="5">
                  <c:v>45.0</c:v>
                </c:pt>
              </c:numCache>
            </c:numRef>
          </c:val>
        </c:ser>
        <c:ser>
          <c:idx val="2"/>
          <c:order val="2"/>
          <c:tx>
            <c:strRef>
              <c:f>'Big Picture'!$G$3</c:f>
              <c:strCache>
                <c:ptCount val="1"/>
                <c:pt idx="0">
                  <c:v>Your Cost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c:spPr>
          <c:val>
            <c:numRef>
              <c:f>'Big Picture'!$G$4:$G$9</c:f>
              <c:numCache>
                <c:formatCode>General</c:formatCode>
                <c:ptCount val="6"/>
                <c:pt idx="0">
                  <c:v>130.0</c:v>
                </c:pt>
                <c:pt idx="1">
                  <c:v>110.0</c:v>
                </c:pt>
                <c:pt idx="2">
                  <c:v>90.0</c:v>
                </c:pt>
                <c:pt idx="3">
                  <c:v>70.0</c:v>
                </c:pt>
                <c:pt idx="4">
                  <c:v>50.0</c:v>
                </c:pt>
                <c:pt idx="5">
                  <c:v>30.0</c:v>
                </c:pt>
              </c:numCache>
            </c:numRef>
          </c:val>
        </c:ser>
        <c:shape val="box"/>
        <c:axId val="921491352"/>
        <c:axId val="741045416"/>
        <c:axId val="0"/>
      </c:bar3DChart>
      <c:catAx>
        <c:axId val="921491352"/>
        <c:scaling>
          <c:orientation val="minMax"/>
        </c:scaling>
        <c:axPos val="b"/>
        <c:minorGridlines/>
        <c:numFmt formatCode="General" sourceLinked="1"/>
        <c:tickLblPos val="nextTo"/>
        <c:crossAx val="741045416"/>
        <c:crosses val="autoZero"/>
        <c:auto val="1"/>
        <c:lblAlgn val="ctr"/>
        <c:lblOffset val="100"/>
      </c:catAx>
      <c:valAx>
        <c:axId val="741045416"/>
        <c:scaling>
          <c:orientation val="minMax"/>
        </c:scaling>
        <c:axPos val="l"/>
        <c:majorGridlines>
          <c:spPr>
            <a:ln w="1270"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$ </a:t>
                </a:r>
                <a:r>
                  <a:rPr lang="en-US" dirty="0" smtClean="0"/>
                  <a:t>(thousands)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921491352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CC77-0FFB-4531-ABE6-395D79B9C986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CD684-64A6-468A-913F-D6EBE6AF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231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CD684-64A6-468A-913F-D6EBE6AF0D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976B8-6AAF-2441-9238-E6BE20C5F0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1384"/>
            <a:ext cx="9143999" cy="5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eam choic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906" y="2133600"/>
            <a:ext cx="3313323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1"/>
            <a:ext cx="76962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800600"/>
            <a:ext cx="5562600" cy="990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C61482B-15F8-44D7-BE6B-221119692414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1384"/>
            <a:ext cx="9143999" cy="5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eam choice.tif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2906" y="2133600"/>
            <a:ext cx="3313323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21846D-0477-4A44-8253-098725E86EFD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335919" y="6049919"/>
            <a:ext cx="1143000" cy="473163"/>
          </a:xfrm>
          <a:prstGeom prst="rect">
            <a:avLst/>
          </a:prstGeom>
        </p:spPr>
      </p:pic>
      <p:pic>
        <p:nvPicPr>
          <p:cNvPr id="8" name="Picture 7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335919" y="6049919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D5E41D-E0FA-475B-BE21-5177E2EE8E45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335919" y="5897519"/>
            <a:ext cx="1143000" cy="473163"/>
          </a:xfrm>
          <a:prstGeom prst="rect">
            <a:avLst/>
          </a:prstGeom>
        </p:spPr>
      </p:pic>
      <p:pic>
        <p:nvPicPr>
          <p:cNvPr id="8" name="Picture 7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335919" y="5897519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b="18554"/>
          <a:stretch>
            <a:fillRect/>
          </a:stretch>
        </p:blipFill>
        <p:spPr bwMode="auto">
          <a:xfrm>
            <a:off x="1" y="2057400"/>
            <a:ext cx="9143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am choic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75000"/>
                </a:schemeClr>
              </a:buClr>
              <a:buSzPct val="64000"/>
              <a:buFont typeface="Arial" pitchFamily="34" charset="0"/>
              <a:buChar char="►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1AC39FD3-F212-4AD0-A4EB-77963E65547B}" type="datetime1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b="18554"/>
          <a:stretch>
            <a:fillRect/>
          </a:stretch>
        </p:blipFill>
        <p:spPr bwMode="auto">
          <a:xfrm>
            <a:off x="1" y="2057400"/>
            <a:ext cx="9143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1384"/>
            <a:ext cx="9143999" cy="5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145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14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AD006EE1-FD4F-474B-84E3-58467E3220F4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team choic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3" name="Picture 12" descr="team choice.tif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491C67B-181C-41C6-9CEE-5E811FD207DA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3" name="Picture 12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0843C7-4F58-43F7-8ECB-67195BAC5A6E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5" name="Picture 14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16CB2EE6-D438-44CC-A3D3-901A676045B2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1" name="Picture 10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D9D4937C-F171-4559-8FD5-584B674F157D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0" name="Picture 9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EAE0E1-0C80-4F4E-8226-39C9B63AE1FF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9" name="Picture 8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0C118-C245-4DF9-886A-D879384F3B1A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am choice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  <p:pic>
        <p:nvPicPr>
          <p:cNvPr id="10" name="Picture 9" descr="team choice.tif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60237"/>
            <a:ext cx="1143000" cy="4731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92875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F8E18DB2-EFDB-4D4D-BBB6-A8FC308CF31C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49FEDBEB-8493-45C9-AD45-AD64B1C44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6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6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://www1.eere.energy.gov/hydrogenandfuelcells/pdfs/mass_production_cost_estimation_report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1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Beyond Back of the Envelope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Yet-Ming Chiang</a:t>
            </a:r>
          </a:p>
          <a:p>
            <a:r>
              <a:rPr lang="en-US" dirty="0" smtClean="0"/>
              <a:t>Ryan Boas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2003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Pitfalls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88259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4 most common pitfalls of developing technology without a guiding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1"/>
            <a:ext cx="4343400" cy="3428999"/>
          </a:xfrm>
        </p:spPr>
        <p:txBody>
          <a:bodyPr>
            <a:normAutofit/>
          </a:bodyPr>
          <a:lstStyle/>
          <a:p>
            <a:pPr marL="515938" lvl="0" indent="-514350">
              <a:buClrTx/>
              <a:buSzTx/>
              <a:buFont typeface="+mj-lt"/>
              <a:buAutoNum type="arabicPeriod"/>
              <a:defRPr/>
            </a:pPr>
            <a:r>
              <a:rPr lang="en-US" sz="2400" dirty="0" smtClean="0"/>
              <a:t>Attacking the wrong problem</a:t>
            </a:r>
          </a:p>
          <a:p>
            <a:pPr marL="515938" lvl="0" indent="-514350">
              <a:buClrTx/>
              <a:buSzTx/>
              <a:buFont typeface="+mj-lt"/>
              <a:buAutoNum type="arabicPeriod"/>
              <a:defRPr/>
            </a:pPr>
            <a:r>
              <a:rPr lang="en-US" sz="2400" dirty="0" smtClean="0"/>
              <a:t>Misunderstanding state of art and trajectory</a:t>
            </a:r>
          </a:p>
          <a:p>
            <a:pPr marL="515938" lvl="0" indent="-514350">
              <a:buClrTx/>
              <a:buSzTx/>
              <a:buFont typeface="+mj-lt"/>
              <a:buAutoNum type="arabicPeriod"/>
              <a:defRPr/>
            </a:pPr>
            <a:r>
              <a:rPr lang="en-US" sz="2400" dirty="0" smtClean="0"/>
              <a:t>Idealizing system costs and manufacturing</a:t>
            </a:r>
            <a:endParaRPr lang="en-US" sz="2400" dirty="0"/>
          </a:p>
          <a:p>
            <a:pPr marL="515938" lvl="0" indent="-514350">
              <a:buClrTx/>
              <a:buSzTx/>
              <a:buFont typeface="+mj-lt"/>
              <a:buAutoNum type="arabicPeriod"/>
              <a:defRPr/>
            </a:pPr>
            <a:r>
              <a:rPr lang="en-US" sz="2400" dirty="0"/>
              <a:t>Blind to system </a:t>
            </a:r>
            <a:r>
              <a:rPr lang="en-US" sz="2400" dirty="0" smtClean="0"/>
              <a:t>sensitivities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229600" cy="3230563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67000"/>
            <a:ext cx="8229600" cy="3810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1" descr="Description: File:Quicksand war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124200" cy="416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4152" y="5849164"/>
            <a:ext cx="2310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© Andrew Dunn, 24 September 2005.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Attacking the Wrong Problem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524000" y="6096000"/>
            <a:ext cx="6096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/>
              <a:t>Source: Argonne </a:t>
            </a:r>
            <a:r>
              <a:rPr lang="en-US" sz="1000" dirty="0" err="1" smtClean="0"/>
              <a:t>BatPaC</a:t>
            </a:r>
            <a:r>
              <a:rPr lang="en-US" sz="1000" dirty="0" smtClean="0"/>
              <a:t>, v1.0.  Battery 1 selected with default values.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6927"/>
            <a:ext cx="7544453" cy="452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 rot="2923116">
            <a:off x="697915" y="2231574"/>
            <a:ext cx="2145117" cy="80067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78947" y="11833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Focus here.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1" y="1552675"/>
            <a:ext cx="1096336" cy="82267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207537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Not here.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34226" y="3352800"/>
            <a:ext cx="3619174" cy="46915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96023" y="2444705"/>
            <a:ext cx="957177" cy="10227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732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Misunderstanding Trajectory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38680146"/>
              </p:ext>
            </p:extLst>
          </p:nvPr>
        </p:nvGraphicFramePr>
        <p:xfrm>
          <a:off x="457200" y="1676400"/>
          <a:ext cx="8077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0744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Position in Trajectory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24000" y="6492875"/>
            <a:ext cx="60960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685800" cy="365125"/>
          </a:xfrm>
          <a:prstGeom prst="rect">
            <a:avLst/>
          </a:prstGeom>
        </p:spPr>
        <p:txBody>
          <a:bodyPr/>
          <a:lstStyle/>
          <a:p>
            <a:fld id="{49FEDBEB-8493-45C9-AD45-AD64B1C4432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539321836"/>
              </p:ext>
            </p:extLst>
          </p:nvPr>
        </p:nvGraphicFramePr>
        <p:xfrm>
          <a:off x="533400" y="1828800"/>
          <a:ext cx="8458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 rot="1379010">
            <a:off x="1604726" y="2698116"/>
            <a:ext cx="5064530" cy="10528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368009"/>
            <a:ext cx="249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You fund these losses.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029203" y="1737341"/>
            <a:ext cx="1096337" cy="12344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422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69327"/>
            <a:ext cx="7544453" cy="452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Idealizing: The 100% Fallacy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352800"/>
            <a:ext cx="2209800" cy="27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584892">
            <a:off x="4337015" y="2937558"/>
            <a:ext cx="1969098" cy="16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553200" y="2362200"/>
            <a:ext cx="1981200" cy="533400"/>
          </a:xfrm>
          <a:prstGeom prst="wedgeRoundRectCallout">
            <a:avLst>
              <a:gd name="adj1" fmla="val -87677"/>
              <a:gd name="adj2" fmla="val 124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long slog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638300" y="2247900"/>
            <a:ext cx="1981200" cy="533400"/>
          </a:xfrm>
          <a:prstGeom prst="wedgeRoundRectCallout">
            <a:avLst>
              <a:gd name="adj1" fmla="val -2531"/>
              <a:gd name="adj2" fmla="val 14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initial comparison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089634" y="1295400"/>
            <a:ext cx="1981200" cy="533400"/>
          </a:xfrm>
          <a:prstGeom prst="wedgeRoundRectCallout">
            <a:avLst>
              <a:gd name="adj1" fmla="val -83698"/>
              <a:gd name="adj2" fmla="val 8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you start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7789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Misunderstanding Sensitivities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24000" y="6328443"/>
            <a:ext cx="6096000" cy="365125"/>
          </a:xfrm>
        </p:spPr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28443"/>
            <a:ext cx="685800" cy="365125"/>
          </a:xfrm>
        </p:spPr>
        <p:txBody>
          <a:bodyPr/>
          <a:lstStyle/>
          <a:p>
            <a:fld id="{49FEDBEB-8493-45C9-AD45-AD64B1C443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3979"/>
            <a:ext cx="7239000" cy="43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5849779"/>
            <a:ext cx="891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Tornado Chart Example for PEM Fuel Cells from: </a:t>
            </a:r>
            <a:r>
              <a:rPr lang="en-US" sz="1000" dirty="0" smtClean="0">
                <a:hlinkClick r:id="rId3"/>
              </a:rPr>
              <a:t>http://www1.eere.energy.gov/hydrogenandfuelcells/pdfs/mass_production_cost_estimation_report.pdf</a:t>
            </a:r>
            <a:endParaRPr lang="en-US" sz="1000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1722947"/>
            <a:ext cx="457200" cy="914400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1676400" y="2637347"/>
            <a:ext cx="533400" cy="2286000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19515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HIGH Priority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517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LOW Priority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0861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Zeroeth</a:t>
            </a:r>
            <a:r>
              <a:rPr lang="en-US" sz="3600" dirty="0" smtClean="0"/>
              <a:t> Order – Back of the Envelope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534400" cy="4800600"/>
          </a:xfrm>
          <a:prstGeom prst="rect">
            <a:avLst/>
          </a:prstGeom>
        </p:spPr>
        <p:txBody>
          <a:bodyPr/>
          <a:lstStyle/>
          <a:p>
            <a:pPr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 very simple back of envelope estimate is a great starting point.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Use raw materials costs to provide a rough lower bound on cost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Make optimistic guess of performance using modeling or lab results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Adjust roughly to accommodate balance of systems, yield, margins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Compare with state of the art (via experts, validated models)</a:t>
            </a: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Ask outside experts to give you their back-of-the-envelope assessment.  Their intuition is highly valuable.  </a:t>
            </a: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44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863"/>
            <a:ext cx="8229600" cy="76733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Zeroeth</a:t>
            </a:r>
            <a:r>
              <a:rPr lang="en-US" sz="3200" dirty="0" smtClean="0"/>
              <a:t> Order – Things you can Google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A9C4B-C61E-AA4A-9D3C-838AC50E7A3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5425"/>
            <a:ext cx="7161213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5739825"/>
            <a:ext cx="7161213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</a:rPr>
              <a:t>Google is a great starting point, but don’t rely solely on reports, which can be erroneous or outdated – validate with experts in the field!</a:t>
            </a:r>
            <a:endParaRPr lang="en-US" sz="1600" i="1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6837" y="5604049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Source: BCG</a:t>
            </a:r>
            <a:endParaRPr lang="en-US" sz="1200" i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hysics.upenn.edu/liugroup/figs/jamming_phase_diagra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581400"/>
            <a:ext cx="3609975" cy="2925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hysics.upenn.edu/liugroup/figs/bubb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2209800" cy="2310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b="8950"/>
          <a:stretch/>
        </p:blipFill>
        <p:spPr bwMode="auto">
          <a:xfrm>
            <a:off x="4952999" y="1400974"/>
            <a:ext cx="3911689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4899521" y="4007014"/>
            <a:ext cx="4015879" cy="239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76200"/>
            <a:ext cx="82296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 of the comfort zone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546764" y="2839943"/>
            <a:ext cx="914400" cy="11670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4040188" cy="457200"/>
          </a:xfrm>
        </p:spPr>
        <p:txBody>
          <a:bodyPr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899521" y="762000"/>
            <a:ext cx="4040188" cy="457200"/>
          </a:xfrm>
        </p:spPr>
        <p:txBody>
          <a:bodyPr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7720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Order – Develop a base model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A simple, but comprehensive model will be the workhorse for your technology development decisions.</a:t>
            </a:r>
            <a:endParaRPr lang="en-US" sz="2000" dirty="0"/>
          </a:p>
          <a:p>
            <a:pPr lvl="0"/>
            <a:r>
              <a:rPr lang="en-US" sz="2000" dirty="0" smtClean="0"/>
              <a:t>Model the physical parameters of your system</a:t>
            </a:r>
          </a:p>
          <a:p>
            <a:pPr lvl="1"/>
            <a:r>
              <a:rPr lang="en-US" sz="1600" dirty="0" smtClean="0"/>
              <a:t>Model performance based on changes to those parameters</a:t>
            </a:r>
          </a:p>
          <a:p>
            <a:pPr lvl="0"/>
            <a:r>
              <a:rPr lang="en-US" sz="2000" dirty="0" smtClean="0"/>
              <a:t>Tie design parameters to materials and component costs </a:t>
            </a:r>
          </a:p>
          <a:p>
            <a:pPr lvl="1"/>
            <a:r>
              <a:rPr lang="en-US" sz="1800" dirty="0" smtClean="0"/>
              <a:t>Use real cost data from reports or direct supplier research</a:t>
            </a:r>
          </a:p>
          <a:p>
            <a:pPr lvl="1"/>
            <a:r>
              <a:rPr lang="en-US" sz="1800" dirty="0" smtClean="0"/>
              <a:t>Take care on volume assumptions</a:t>
            </a:r>
          </a:p>
          <a:p>
            <a:r>
              <a:rPr lang="en-US" sz="2000" dirty="0" smtClean="0"/>
              <a:t>Build a best-effort manufacturing model</a:t>
            </a:r>
          </a:p>
          <a:p>
            <a:r>
              <a:rPr lang="en-US" sz="2000" dirty="0" smtClean="0"/>
              <a:t>Apply industry-standard adjustment factors for balance of systems, yield, and margins</a:t>
            </a:r>
          </a:p>
          <a:p>
            <a:r>
              <a:rPr lang="en-US" sz="2000" dirty="0" smtClean="0"/>
              <a:t>Run a sensitivity analysis to see how design variables affect your key performance metrics</a:t>
            </a:r>
          </a:p>
          <a:p>
            <a:pPr lvl="1"/>
            <a:r>
              <a:rPr lang="en-US" sz="1800" dirty="0" smtClean="0"/>
              <a:t>Make sure you know which performance metrics are valued by the market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44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Cost/Performance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1600"/>
            <a:ext cx="7848600" cy="5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7482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Argonne Battery Model Baseline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172200" cy="474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43662" y="5879068"/>
            <a:ext cx="435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http://www.cse.anl.gov/batpac/index.html</a:t>
            </a:r>
          </a:p>
        </p:txBody>
      </p:sp>
      <p:pic>
        <p:nvPicPr>
          <p:cNvPr id="8" name="Picture 2" descr="C:\Users\throop\AppData\Local\Temp\SNAGHTML23513b5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1344" t="3953" r="67115" b="77469"/>
          <a:stretch/>
        </p:blipFill>
        <p:spPr bwMode="auto">
          <a:xfrm>
            <a:off x="1828800" y="5738152"/>
            <a:ext cx="1514862" cy="651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822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Behind the Charts - Materials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throop\AppData\Local\Temp\SNAGHTMLd8dfd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248400" cy="5312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1821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Behind the Charts – Manufacturing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4" descr="C:\Users\throop\AppData\Local\Temp\SNAGHTMLd900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2999"/>
            <a:ext cx="5257800" cy="5434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1987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Behind the Charts -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C:\Users\throop\AppData\Local\Temp\SNAGHTML571e5e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19900" cy="495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3328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Capex</a:t>
            </a:r>
            <a:r>
              <a:rPr lang="en-US" sz="3600" dirty="0" smtClean="0"/>
              <a:t> </a:t>
            </a:r>
            <a:r>
              <a:rPr lang="en-US" sz="3600" dirty="0"/>
              <a:t>P</a:t>
            </a:r>
            <a:r>
              <a:rPr lang="en-US" sz="3600" dirty="0" smtClean="0"/>
              <a:t>areto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524000" y="6096000"/>
            <a:ext cx="6096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/>
              <a:t>Source: Argonne </a:t>
            </a:r>
            <a:r>
              <a:rPr lang="en-US" sz="1000" dirty="0" err="1" smtClean="0"/>
              <a:t>BatPaC</a:t>
            </a:r>
            <a:r>
              <a:rPr lang="en-US" sz="1000" dirty="0" smtClean="0"/>
              <a:t>, v1.0.  Battery 1 selected with default values.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6927"/>
            <a:ext cx="7544453" cy="452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891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60153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 M. Powell, M. T. Winkler, H. J. Choi, C. B. Simmons, D. B. Needleman and T. </a:t>
            </a:r>
            <a:r>
              <a:rPr lang="en-US" sz="1200" dirty="0" err="1"/>
              <a:t>Buonassisi</a:t>
            </a:r>
            <a:r>
              <a:rPr lang="en-US" sz="1200" dirty="0"/>
              <a:t>, </a:t>
            </a:r>
            <a:r>
              <a:rPr lang="en-US" sz="1200" i="1" dirty="0"/>
              <a:t>Energy &amp; Environmental Science</a:t>
            </a:r>
            <a:r>
              <a:rPr lang="en-US" sz="1200" dirty="0"/>
              <a:t>, DOI:10.1039/C2EE03489A, 2012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95400" y="1006669"/>
            <a:ext cx="6575573" cy="49369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506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Nth Order – Iterate and Expand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As the need arises, expand your model to include more complexity and detail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Use your model to drive design of experiments and refine the model based on results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Incorporate actual cost data for various projected volumes from specific potential suppliers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Develop internal models for balance of systems, yield, and margins based on actual design, manufacturing, and go-to-market plans.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Expand sensitivity analysis to help evaluate complex design trade-offs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Consider building a robust interface to allow for protected sharing of your model with potential investors, partners, etc.</a:t>
            </a: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44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Thy Lingo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BOM (pronounced ‘</a:t>
            </a:r>
            <a:r>
              <a:rPr lang="en-US" dirty="0" err="1" smtClean="0"/>
              <a:t>bom</a:t>
            </a:r>
            <a:r>
              <a:rPr lang="en-US" dirty="0" smtClean="0"/>
              <a:t>’) vs. COGS</a:t>
            </a:r>
          </a:p>
          <a:p>
            <a:pPr lvl="1"/>
            <a:r>
              <a:rPr lang="en-US" dirty="0" smtClean="0"/>
              <a:t>BOM is the bill of materials, applies to a single unit</a:t>
            </a:r>
          </a:p>
          <a:p>
            <a:pPr lvl="1"/>
            <a:r>
              <a:rPr lang="en-US" dirty="0" smtClean="0"/>
              <a:t>COGS includes materials, depreciation, labor, other</a:t>
            </a:r>
            <a:r>
              <a:rPr lang="en-US" dirty="0"/>
              <a:t> </a:t>
            </a:r>
            <a:r>
              <a:rPr lang="en-US" dirty="0" smtClean="0"/>
              <a:t>costs and is impacted by yield, utilization</a:t>
            </a:r>
          </a:p>
          <a:p>
            <a:r>
              <a:rPr lang="en-US" dirty="0" smtClean="0"/>
              <a:t>Price vs. cost vs. margin</a:t>
            </a:r>
          </a:p>
          <a:p>
            <a:pPr lvl="1"/>
            <a:r>
              <a:rPr lang="en-US" dirty="0" smtClean="0"/>
              <a:t>Price set by market</a:t>
            </a:r>
          </a:p>
          <a:p>
            <a:pPr lvl="1"/>
            <a:r>
              <a:rPr lang="en-US" dirty="0" smtClean="0"/>
              <a:t>Cost (COGS) is the full cost to manufacture your product</a:t>
            </a:r>
          </a:p>
          <a:p>
            <a:pPr lvl="1"/>
            <a:r>
              <a:rPr lang="en-US" dirty="0" smtClean="0"/>
              <a:t>Margin is what is left to run the rest of the company and make a profit</a:t>
            </a:r>
          </a:p>
          <a:p>
            <a:r>
              <a:rPr lang="en-US" dirty="0" smtClean="0"/>
              <a:t>Yield</a:t>
            </a:r>
          </a:p>
          <a:p>
            <a:pPr lvl="1"/>
            <a:r>
              <a:rPr lang="en-US" dirty="0" smtClean="0"/>
              <a:t>(Product that rolls off the mfg line minus damaged product) divided by (product that rolls off the mfg line)</a:t>
            </a:r>
          </a:p>
          <a:p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The fraction of total factory capacity that was actually used. Total factory output divided by total factory capacity.</a:t>
            </a:r>
          </a:p>
          <a:p>
            <a:r>
              <a:rPr lang="en-US" dirty="0" smtClean="0"/>
              <a:t>Tornado chart</a:t>
            </a:r>
          </a:p>
          <a:p>
            <a:pPr lvl="1"/>
            <a:r>
              <a:rPr lang="en-US" dirty="0" smtClean="0"/>
              <a:t>Chart that ranks the relative importance of cost inputs. Tells you what to focus on. Looks like a tornado (kind of).</a:t>
            </a:r>
          </a:p>
          <a:p>
            <a:r>
              <a:rPr lang="en-US" dirty="0" smtClean="0"/>
              <a:t>Pareto chart</a:t>
            </a:r>
          </a:p>
          <a:p>
            <a:pPr lvl="1"/>
            <a:r>
              <a:rPr lang="en-US" dirty="0" smtClean="0"/>
              <a:t>Chart that shows individual contributions to cost in a ranked order.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355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Attacking the Right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728497" cy="501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9819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Quantify industry price and cost trends</a:t>
            </a:r>
          </a:p>
          <a:p>
            <a:endParaRPr lang="en-US" dirty="0" smtClean="0"/>
          </a:p>
          <a:p>
            <a:r>
              <a:rPr lang="en-US" dirty="0" smtClean="0"/>
              <a:t>Model COGS for your technology</a:t>
            </a:r>
          </a:p>
          <a:p>
            <a:pPr lvl="1"/>
            <a:r>
              <a:rPr lang="en-US" dirty="0" smtClean="0"/>
              <a:t>Start early</a:t>
            </a:r>
          </a:p>
          <a:p>
            <a:pPr lvl="1"/>
            <a:r>
              <a:rPr lang="en-US" dirty="0" smtClean="0"/>
              <a:t>Develop iteratively with best available information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realistic about the progression from today to your future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http://www.google.com/url?source=imglanding&amp;ct=img&amp;q=http://q4pm.com/wp-content/uploads/2007/09/costestimatecartoon1-2.jpg&amp;sa=X&amp;ei=qZ1CT9vHJIPUrQe4ucjbBw&amp;ved=0CAoQ8wc&amp;usg=AFQjCNHAD6gJ0hYWUWYBllggXpvtLqEoW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3927488" cy="396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155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0"/>
            <a:ext cx="76962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type="subTitle" idx="1"/>
          </p:nvPr>
        </p:nvSpPr>
        <p:spPr>
          <a:xfrm>
            <a:off x="3200400" y="4343400"/>
            <a:ext cx="5562600" cy="198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24M Technologies, Inc.</a:t>
            </a:r>
          </a:p>
          <a:p>
            <a:pPr>
              <a:buNone/>
            </a:pPr>
            <a:r>
              <a:rPr lang="en-US" sz="2000" dirty="0" smtClean="0"/>
              <a:t>One Kendall Square, Suite B6103</a:t>
            </a:r>
          </a:p>
          <a:p>
            <a:pPr>
              <a:buNone/>
            </a:pPr>
            <a:r>
              <a:rPr lang="en-US" sz="2000" dirty="0" smtClean="0"/>
              <a:t>Cambridge, MA 02139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T: </a:t>
            </a:r>
            <a:r>
              <a:rPr lang="en-US" sz="2000" dirty="0" smtClean="0"/>
              <a:t>(617) 553-1012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F: </a:t>
            </a:r>
            <a:r>
              <a:rPr lang="en-US" sz="2000" dirty="0" smtClean="0"/>
              <a:t>(617) 553-1018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E: </a:t>
            </a:r>
            <a:r>
              <a:rPr lang="en-US" sz="2000" dirty="0" smtClean="0"/>
              <a:t>info@24-m.com 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454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“Thinning the herd”- Dec. 3,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5000" t="-2" r="5000" b="15471"/>
          <a:stretch/>
        </p:blipFill>
        <p:spPr bwMode="auto">
          <a:xfrm>
            <a:off x="304800" y="2103120"/>
            <a:ext cx="54864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228600" y="6035675"/>
            <a:ext cx="6096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Note: Public domain image.  USDA 5/19/2003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41754" r="28245" b="15472"/>
          <a:stretch/>
        </p:blipFill>
        <p:spPr bwMode="auto">
          <a:xfrm>
            <a:off x="7010400" y="2103120"/>
            <a:ext cx="18288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943600" y="3322320"/>
            <a:ext cx="914400" cy="20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79320"/>
            <a:ext cx="1191310" cy="94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04800" y="1524000"/>
            <a:ext cx="5638800" cy="4861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240+ thin film PV companies</a:t>
            </a:r>
            <a:endParaRPr lang="en-US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48400" y="1524000"/>
            <a:ext cx="2743200" cy="4861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One clear success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791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Live and Die By Your Cost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Be fluent in the concepts and mechanics of cost modeling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 cost modeling to avoid the 4 most common pitfalls of technology development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Build your own cost model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63285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86715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20723649"/>
              </p:ext>
            </p:extLst>
          </p:nvPr>
        </p:nvGraphicFramePr>
        <p:xfrm>
          <a:off x="228600" y="1741002"/>
          <a:ext cx="6324600" cy="349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9099" y="254169"/>
            <a:ext cx="8229600" cy="1143000"/>
          </a:xfrm>
        </p:spPr>
        <p:txBody>
          <a:bodyPr/>
          <a:lstStyle/>
          <a:p>
            <a:r>
              <a:rPr lang="en-US" dirty="0" smtClean="0"/>
              <a:t>Price – COGS = Gross Margin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© 2012 24M Technologies,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04901" y="3409384"/>
            <a:ext cx="1869831" cy="167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40535" y="314693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COGS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0" y="2286000"/>
            <a:ext cx="29718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solidFill>
                  <a:schemeClr val="accent6"/>
                </a:solidFill>
              </a:rPr>
              <a:t>Definitions</a:t>
            </a:r>
            <a:endParaRPr lang="en-US" sz="1400" b="1" u="sng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Price – What the market pays</a:t>
            </a:r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COGS </a:t>
            </a:r>
            <a:r>
              <a:rPr lang="en-US" sz="1400" dirty="0" smtClean="0">
                <a:solidFill>
                  <a:schemeClr val="accent6"/>
                </a:solidFill>
              </a:rPr>
              <a:t>– Cost of Goods Sold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Materials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+ Depreciation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+ Labor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+ Other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BOM – Bill of Materials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Note: Materials ≠ BOM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7461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r="22566"/>
          <a:stretch/>
        </p:blipFill>
        <p:spPr bwMode="auto">
          <a:xfrm>
            <a:off x="5312762" y="3724701"/>
            <a:ext cx="3700075" cy="264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Depreciation = amortized </a:t>
            </a:r>
            <a:r>
              <a:rPr lang="en-US" dirty="0" err="1" smtClean="0"/>
              <a:t>CapEx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1260580"/>
            <a:ext cx="987782" cy="21214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$250M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17508" y="1839399"/>
            <a:ext cx="891552" cy="10415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$25M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2137121"/>
            <a:ext cx="544032" cy="3683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525" y="3569937"/>
            <a:ext cx="128753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Factory &amp;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Equipment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CapEx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3338" y="2950020"/>
            <a:ext cx="147989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Yearly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Depreciation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1638" y="2626855"/>
            <a:ext cx="147989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Per-unit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Depreciation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676400" y="2093455"/>
            <a:ext cx="1077091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10 </a:t>
            </a:r>
            <a:r>
              <a:rPr lang="en-US" sz="1100" b="1" dirty="0" err="1" smtClean="0">
                <a:solidFill>
                  <a:schemeClr val="bg1"/>
                </a:solidFill>
              </a:rPr>
              <a:t>yr</a:t>
            </a:r>
            <a:r>
              <a:rPr lang="en-US" sz="1100" b="1" dirty="0" smtClean="0">
                <a:solidFill>
                  <a:schemeClr val="bg1"/>
                </a:solidFill>
              </a:rPr>
              <a:t> Term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962400" y="2054617"/>
            <a:ext cx="1077091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25M units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6019800" y="2303583"/>
            <a:ext cx="685800" cy="2420816"/>
          </a:xfrm>
          <a:prstGeom prst="bentUpArrow">
            <a:avLst>
              <a:gd name="adj1" fmla="val 14904"/>
              <a:gd name="adj2" fmla="val 22115"/>
              <a:gd name="adj3" fmla="val 2067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374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Integrate Cost &amp; Performance Models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© 2012 24M Technologies,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EDBEB-8493-45C9-AD45-AD64B1C4432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493405309"/>
              </p:ext>
            </p:extLst>
          </p:nvPr>
        </p:nvGraphicFramePr>
        <p:xfrm>
          <a:off x="2780992" y="2438400"/>
          <a:ext cx="4876800" cy="214778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752600"/>
                <a:gridCol w="1562100"/>
                <a:gridCol w="1562100"/>
              </a:tblGrid>
              <a:tr h="410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Material 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Material B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51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COGS ($)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$750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</a:t>
                      </a:r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$1,000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260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Energy (kWh)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       </a:t>
                      </a:r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   </a:t>
                      </a:r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2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Life (cycles)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</a:t>
                      </a:r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3,000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10,000 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5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Life</a:t>
                      </a:r>
                      <a:r>
                        <a:rPr lang="en-US" sz="1800" b="1" u="none" strike="noStrike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cycle </a:t>
                      </a:r>
                      <a:r>
                        <a:rPr lang="en-US" sz="1800" b="1" u="none" strike="noStrike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cost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($/kWh)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$0.13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$0.05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9740" y="28701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500" y="4038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Integration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316069"/>
            <a:ext cx="156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Performance Model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323792" y="2842368"/>
            <a:ext cx="198119" cy="369332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323792" y="3364468"/>
            <a:ext cx="198119" cy="597932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52523822"/>
      </p:ext>
    </p:extLst>
  </p:cSld>
  <p:clrMapOvr>
    <a:masterClrMapping/>
  </p:clrMapOvr>
</p:sld>
</file>

<file path=ppt/theme/theme1.xml><?xml version="1.0" encoding="utf-8"?>
<a:theme xmlns:a="http://schemas.openxmlformats.org/drawingml/2006/main" name="PPT - 24M template">
  <a:themeElements>
    <a:clrScheme name="24M Theme">
      <a:dk1>
        <a:srgbClr val="287E1C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040404"/>
      </a:accent6>
      <a:hlink>
        <a:srgbClr val="D2611C"/>
      </a:hlink>
      <a:folHlink>
        <a:srgbClr val="3B435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297AD8584024AABA21EB03A5C1B1C" ma:contentTypeVersion="1" ma:contentTypeDescription="Create a new document." ma:contentTypeScope="" ma:versionID="d43e18cb587d3769fb158e99efcf59a7">
  <xsd:schema xmlns:xsd="http://www.w3.org/2001/XMLSchema" xmlns:xs="http://www.w3.org/2001/XMLSchema" xmlns:p="http://schemas.microsoft.com/office/2006/metadata/properties" xmlns:ns2="6e2c11d4-15ae-486c-b7fe-c4c876e07af4" targetNamespace="http://schemas.microsoft.com/office/2006/metadata/properties" ma:root="true" ma:fieldsID="d881d644d85d038be23b4d593004f3b4" ns2:_="">
    <xsd:import namespace="6e2c11d4-15ae-486c-b7fe-c4c876e07af4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c11d4-15ae-486c-b7fe-c4c876e07af4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union memberTypes="dms:Text">
          <xsd:simpleType>
            <xsd:restriction base="dms:Choice">
              <xsd:enumeration value="Financial and managerial reports"/>
              <xsd:enumeration value="P&amp;P or system descriptio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Short 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e2c11d4-15ae-486c-b7fe-c4c876e07af4">Financial and managerial reports</Category>
  </documentManagement>
</p:properties>
</file>

<file path=customXml/itemProps1.xml><?xml version="1.0" encoding="utf-8"?>
<ds:datastoreItem xmlns:ds="http://schemas.openxmlformats.org/officeDocument/2006/customXml" ds:itemID="{B4EE0354-2AD7-4BDD-983B-AEC931D72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c11d4-15ae-486c-b7fe-c4c876e07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ABE2-07C9-4FBF-B9A3-6272F003EE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26E520-E57D-4CE7-950A-B933BD6211C5}">
  <ds:schemaRefs>
    <ds:schemaRef ds:uri="http://purl.org/dc/elements/1.1/"/>
    <ds:schemaRef ds:uri="http://www.w3.org/XML/1998/namespace"/>
    <ds:schemaRef ds:uri="6e2c11d4-15ae-486c-b7fe-c4c876e07af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24M Board Call - 20121215 v1</Template>
  <TotalTime>1954</TotalTime>
  <Words>1278</Words>
  <Application>Microsoft Macintosh PowerPoint</Application>
  <PresentationFormat>On-screen Show (4:3)</PresentationFormat>
  <Paragraphs>227</Paragraphs>
  <Slides>31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PPT - 24M template</vt:lpstr>
      <vt:lpstr>Beyond Back of the Envelope</vt:lpstr>
      <vt:lpstr>Slide 2</vt:lpstr>
      <vt:lpstr>Attacking the Right Problem</vt:lpstr>
      <vt:lpstr>“Thinning the herd”- Dec. 3, 2008</vt:lpstr>
      <vt:lpstr>Live and Die By Your Cost Model</vt:lpstr>
      <vt:lpstr>Basic concepts</vt:lpstr>
      <vt:lpstr>Price – COGS = Gross Margin</vt:lpstr>
      <vt:lpstr>Depreciation = amortized CapEx</vt:lpstr>
      <vt:lpstr>Integrate Cost &amp; Performance Models</vt:lpstr>
      <vt:lpstr>Top Pitfalls</vt:lpstr>
      <vt:lpstr>The 4 most common pitfalls of developing technology without a guiding model</vt:lpstr>
      <vt:lpstr>Attacking the Wrong Problem</vt:lpstr>
      <vt:lpstr>Misunderstanding Trajectory</vt:lpstr>
      <vt:lpstr>Your Position in Trajectory</vt:lpstr>
      <vt:lpstr>Idealizing: The 100% Fallacy</vt:lpstr>
      <vt:lpstr>Misunderstanding Sensitivities</vt:lpstr>
      <vt:lpstr>How to get started</vt:lpstr>
      <vt:lpstr>Zeroeth Order – Back of the Envelope</vt:lpstr>
      <vt:lpstr>Zeroeth Order – Things you can Google</vt:lpstr>
      <vt:lpstr>First Order – Develop a base model</vt:lpstr>
      <vt:lpstr>Cost/Performance Model</vt:lpstr>
      <vt:lpstr>Argonne Battery Model Baseline</vt:lpstr>
      <vt:lpstr>Behind the Charts - Materials</vt:lpstr>
      <vt:lpstr>Behind the Charts – Manufacturing</vt:lpstr>
      <vt:lpstr>Behind the Charts - Performance</vt:lpstr>
      <vt:lpstr>Capex Pareto</vt:lpstr>
      <vt:lpstr>Sensitivity Analysis</vt:lpstr>
      <vt:lpstr>Nth Order – Iterate and Expand </vt:lpstr>
      <vt:lpstr>Know Thy Lingo</vt:lpstr>
      <vt:lpstr>Summary</vt:lpstr>
      <vt:lpstr>Thank You.</vt:lpstr>
    </vt:vector>
  </TitlesOfParts>
  <Company>24M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Throop Wilder</dc:creator>
  <cp:lastModifiedBy>NIKHIL</cp:lastModifiedBy>
  <cp:revision>134</cp:revision>
  <dcterms:created xsi:type="dcterms:W3CDTF">2018-04-12T02:15:47Z</dcterms:created>
  <dcterms:modified xsi:type="dcterms:W3CDTF">2018-04-12T02:16:58Z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0x010100A9C297AD8584024AABA21EB03A5C1B1C</vt:lpwstr>
  </property>
</Properties>
</file>