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15" r:id="rId2"/>
    <p:sldId id="927" r:id="rId3"/>
    <p:sldId id="926" r:id="rId4"/>
    <p:sldId id="929" r:id="rId5"/>
    <p:sldId id="928" r:id="rId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rgbClr val="59595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46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Charles Semb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343C26"/>
    <a:srgbClr val="33CC33"/>
    <a:srgbClr val="244E95"/>
    <a:srgbClr val="FFCCCC"/>
    <a:srgbClr val="5A167C"/>
    <a:srgbClr val="344F6B"/>
    <a:srgbClr val="0D6C95"/>
    <a:srgbClr val="1189D3"/>
    <a:srgbClr val="15181A"/>
    <a:srgbClr val="262C31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4995" autoAdjust="0"/>
    <p:restoredTop sz="97509" autoAdjust="0"/>
  </p:normalViewPr>
  <p:slideViewPr>
    <p:cSldViewPr snapToGrid="0">
      <p:cViewPr varScale="1">
        <p:scale>
          <a:sx n="118" d="100"/>
          <a:sy n="118" d="100"/>
        </p:scale>
        <p:origin x="-528" y="-112"/>
      </p:cViewPr>
      <p:guideLst>
        <p:guide orient="horz" pos="46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63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pitchFamily="23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8" y="0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23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5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pitchFamily="23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8" y="9119475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23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A58E080-4CF5-DA4A-9651-4E11928DA0ED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5221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3775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571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1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A651059-8DB8-5044-97F1-F934F7FC73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4431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2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2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2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2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 type="title" preserve="1">
  <p:cSld name="Cover Title -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29000" y="5181600"/>
            <a:ext cx="55626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bIns="4572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3" charset="2"/>
              <a:buNone/>
              <a:defRPr sz="1800" b="0" cap="none">
                <a:solidFill>
                  <a:schemeClr val="accent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3429000" y="3962400"/>
            <a:ext cx="5562600" cy="597599"/>
          </a:xfrm>
          <a:noFill/>
        </p:spPr>
        <p:txBody>
          <a:bodyPr wrap="square" lIns="91440" anchor="ctr" anchorCtr="0">
            <a:spAutoFit/>
          </a:bodyPr>
          <a:lstStyle>
            <a:lvl1pPr algn="l">
              <a:lnSpc>
                <a:spcPct val="90000"/>
              </a:lnSpc>
              <a:tabLst>
                <a:tab pos="681038" algn="l"/>
                <a:tab pos="1373188" algn="l"/>
              </a:tabLst>
              <a:defRPr sz="2800" b="0" i="0" cap="none" spc="0" baseline="0">
                <a:solidFill>
                  <a:schemeClr val="tx2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75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Cover Title -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4953000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bIns="4572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3" charset="2"/>
              <a:buNone/>
              <a:defRPr sz="1800" b="0" cap="none">
                <a:solidFill>
                  <a:schemeClr val="tx2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2286000" y="3886200"/>
            <a:ext cx="6553200" cy="52322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90000"/>
              </a:lnSpc>
              <a:defRPr sz="2400" b="0" i="0" cap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48423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8133"/>
          </a:xfrm>
        </p:spPr>
        <p:txBody>
          <a:bodyPr/>
          <a:lstStyle>
            <a:lvl1pPr>
              <a:lnSpc>
                <a:spcPct val="95000"/>
              </a:lnSpc>
              <a:buClr>
                <a:schemeClr val="tx2">
                  <a:lumMod val="60000"/>
                  <a:lumOff val="40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-Content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8133"/>
          </a:xfr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Arial"/>
              <a:buChar char="•"/>
              <a:defRPr sz="2000">
                <a:solidFill>
                  <a:srgbClr val="32506E"/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1800">
                <a:solidFill>
                  <a:srgbClr val="32506E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rgbClr val="32506E"/>
                </a:solidFill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rgbClr val="32506E"/>
                </a:solidFill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rgbClr val="32506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4800" y="1143000"/>
            <a:ext cx="8534400" cy="38728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4800" y="1905000"/>
            <a:ext cx="4114800" cy="1461682"/>
          </a:xfrm>
        </p:spPr>
        <p:txBody>
          <a:bodyPr wrap="square">
            <a:spAutoFit/>
          </a:bodyPr>
          <a:lstStyle>
            <a:lvl1pPr>
              <a:buClr>
                <a:schemeClr val="tx2">
                  <a:lumMod val="60000"/>
                  <a:lumOff val="4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05000"/>
            <a:ext cx="4114800" cy="1461682"/>
          </a:xfrm>
        </p:spPr>
        <p:txBody>
          <a:bodyPr wrap="square">
            <a:spAutoFit/>
          </a:bodyPr>
          <a:lstStyle>
            <a:lvl1pPr>
              <a:buClr>
                <a:schemeClr val="tx2">
                  <a:lumMod val="60000"/>
                  <a:lumOff val="4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Content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1143000"/>
            <a:ext cx="4111625" cy="387286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46007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4400" y="1143000"/>
            <a:ext cx="4114798" cy="387286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46007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304800" y="1905000"/>
            <a:ext cx="4111625" cy="1461682"/>
          </a:xfrm>
        </p:spPr>
        <p:txBody>
          <a:bodyPr wrap="square">
            <a:spAutoFit/>
          </a:bodyPr>
          <a:lstStyle>
            <a:lvl1pPr>
              <a:buClr>
                <a:schemeClr val="tx2">
                  <a:lumMod val="60000"/>
                  <a:lumOff val="4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727575" y="1905000"/>
            <a:ext cx="4111625" cy="1461682"/>
          </a:xfrm>
        </p:spPr>
        <p:txBody>
          <a:bodyPr wrap="square">
            <a:spAutoFit/>
          </a:bodyPr>
          <a:lstStyle>
            <a:lvl1pPr>
              <a:buClr>
                <a:schemeClr val="tx2">
                  <a:lumMod val="60000"/>
                  <a:lumOff val="4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16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-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4800" y="1143000"/>
            <a:ext cx="8534400" cy="38728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cap="none">
                <a:solidFill>
                  <a:srgbClr val="46007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31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2057400"/>
            <a:ext cx="8534400" cy="160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71128"/>
            <a:ext cx="8534400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black">
          <a:xfrm>
            <a:off x="152400" y="6551480"/>
            <a:ext cx="533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0" bIns="4572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0" i="0" dirty="0">
                <a:solidFill>
                  <a:srgbClr val="45698F"/>
                </a:solidFill>
                <a:effectLst/>
                <a:latin typeface="Calibri"/>
                <a:ea typeface="Calibri"/>
                <a:cs typeface="Calibri"/>
              </a:rPr>
              <a:t>/</a:t>
            </a:r>
            <a:r>
              <a:rPr lang="en-US" sz="800" b="0" i="0" baseline="0" dirty="0">
                <a:solidFill>
                  <a:srgbClr val="45698F"/>
                </a:solidFill>
                <a:effectLst/>
                <a:latin typeface="Calibri"/>
                <a:ea typeface="Calibri"/>
                <a:cs typeface="Calibri"/>
              </a:rPr>
              <a:t>   </a:t>
            </a:r>
            <a:fld id="{B2C5CB95-9817-1947-838C-B47211A7713A}" type="slidenum">
              <a:rPr lang="en-US" sz="800" b="0" i="0" smtClean="0">
                <a:solidFill>
                  <a:srgbClr val="45698F"/>
                </a:solidFill>
                <a:effectLst/>
                <a:latin typeface="Calibri"/>
                <a:ea typeface="Calibri"/>
                <a:cs typeface="Calibri"/>
              </a:rPr>
              <a:pPr algn="l"/>
              <a:t>‹#›</a:t>
            </a:fld>
            <a:r>
              <a:rPr lang="en-US" sz="800" b="0" i="0" dirty="0">
                <a:solidFill>
                  <a:srgbClr val="45698F"/>
                </a:solidFill>
                <a:effectLst/>
                <a:latin typeface="Calibri"/>
                <a:ea typeface="Calibri"/>
                <a:cs typeface="Calibri"/>
              </a:rPr>
              <a:t>   /</a:t>
            </a:r>
          </a:p>
        </p:txBody>
      </p:sp>
      <p:sp>
        <p:nvSpPr>
          <p:cNvPr id="3" name="Rectangle 2"/>
          <p:cNvSpPr/>
          <p:nvPr/>
        </p:nvSpPr>
        <p:spPr bwMode="gray">
          <a:xfrm>
            <a:off x="0" y="0"/>
            <a:ext cx="9144000" cy="152400"/>
          </a:xfrm>
          <a:prstGeom prst="rect">
            <a:avLst/>
          </a:prstGeom>
          <a:solidFill>
            <a:schemeClr val="accent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accent1"/>
              </a:solidFill>
              <a:latin typeface="Calibri"/>
            </a:endParaRPr>
          </a:p>
        </p:txBody>
      </p:sp>
      <p:pic>
        <p:nvPicPr>
          <p:cNvPr id="5" name="Picture 4" descr="trelys 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878088" y="6507784"/>
            <a:ext cx="921666" cy="28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gray">
          <a:xfrm>
            <a:off x="1841500" y="5943600"/>
            <a:ext cx="914400" cy="914400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1" r:id="rId3"/>
    <p:sldLayoutId id="2147483672" r:id="rId4"/>
    <p:sldLayoutId id="2147483663" r:id="rId5"/>
    <p:sldLayoutId id="2147483664" r:id="rId6"/>
    <p:sldLayoutId id="2147483673" r:id="rId7"/>
    <p:sldLayoutId id="2147483665" r:id="rId8"/>
    <p:sldLayoutId id="2147483675" r:id="rId9"/>
    <p:sldLayoutId id="2147483676" r:id="rId10"/>
  </p:sldLayoutIdLst>
  <p:transition>
    <p:wipe dir="r"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0" i="0" cap="none" spc="0" baseline="0">
          <a:solidFill>
            <a:srgbClr val="9F75C3"/>
          </a:solidFill>
          <a:effectLst/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23" charset="0"/>
          <a:ea typeface="ＭＳ Ｐゴシック" charset="-128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23" charset="0"/>
          <a:ea typeface="ＭＳ Ｐゴシック" charset="-128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23" charset="0"/>
          <a:ea typeface="ＭＳ Ｐゴシック" charset="-128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23" charset="0"/>
          <a:ea typeface="ＭＳ Ｐゴシック" charset="-128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23" charset="0"/>
        </a:defRPr>
      </a:lvl9pPr>
    </p:titleStyle>
    <p:bodyStyle>
      <a:lvl1pPr marL="284163" indent="-284163" algn="l" rtl="0" eaLnBrk="0" fontAlgn="base" hangingPunct="0">
        <a:lnSpc>
          <a:spcPct val="95000"/>
        </a:lnSpc>
        <a:spcBef>
          <a:spcPts val="500"/>
        </a:spcBef>
        <a:spcAft>
          <a:spcPts val="500"/>
        </a:spcAft>
        <a:buClr>
          <a:schemeClr val="tx2">
            <a:lumMod val="60000"/>
            <a:lumOff val="40000"/>
          </a:schemeClr>
        </a:buClr>
        <a:buSzPct val="120000"/>
        <a:buFont typeface="Arial"/>
        <a:buChar char="•"/>
        <a:defRPr sz="2000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lnSpc>
          <a:spcPct val="95000"/>
        </a:lnSpc>
        <a:spcBef>
          <a:spcPts val="0"/>
        </a:spcBef>
        <a:spcAft>
          <a:spcPts val="500"/>
        </a:spcAft>
        <a:buClr>
          <a:schemeClr val="tx2">
            <a:lumMod val="60000"/>
            <a:lumOff val="40000"/>
          </a:schemeClr>
        </a:buClr>
        <a:buChar char="–"/>
        <a:defRPr sz="1800">
          <a:solidFill>
            <a:schemeClr val="tx2"/>
          </a:solidFill>
          <a:latin typeface="Calibri"/>
          <a:ea typeface="ＭＳ Ｐゴシック" pitchFamily="23" charset="-128"/>
          <a:cs typeface="Calibri"/>
        </a:defRPr>
      </a:lvl2pPr>
      <a:lvl3pPr marL="1143000" indent="-228600" algn="l" rtl="0" eaLnBrk="0" fontAlgn="base" hangingPunct="0">
        <a:lnSpc>
          <a:spcPct val="95000"/>
        </a:lnSpc>
        <a:spcBef>
          <a:spcPts val="0"/>
        </a:spcBef>
        <a:spcAft>
          <a:spcPts val="500"/>
        </a:spcAft>
        <a:buClr>
          <a:schemeClr val="tx2">
            <a:lumMod val="60000"/>
            <a:lumOff val="40000"/>
          </a:schemeClr>
        </a:buClr>
        <a:buChar char="•"/>
        <a:defRPr sz="1600">
          <a:solidFill>
            <a:schemeClr val="tx2"/>
          </a:solidFill>
          <a:latin typeface="Calibri"/>
          <a:ea typeface="ＭＳ Ｐゴシック" pitchFamily="23" charset="-128"/>
          <a:cs typeface="Calibri"/>
        </a:defRPr>
      </a:lvl3pPr>
      <a:lvl4pPr marL="1600200" indent="-228600" algn="l" rtl="0" eaLnBrk="0" fontAlgn="base" hangingPunct="0">
        <a:lnSpc>
          <a:spcPct val="95000"/>
        </a:lnSpc>
        <a:spcBef>
          <a:spcPts val="0"/>
        </a:spcBef>
        <a:spcAft>
          <a:spcPts val="500"/>
        </a:spcAft>
        <a:buClr>
          <a:schemeClr val="tx2">
            <a:lumMod val="60000"/>
            <a:lumOff val="40000"/>
          </a:schemeClr>
        </a:buClr>
        <a:buChar char="–"/>
        <a:defRPr sz="1600">
          <a:solidFill>
            <a:schemeClr val="tx2"/>
          </a:solidFill>
          <a:latin typeface="Calibri"/>
          <a:ea typeface="ＭＳ Ｐゴシック" pitchFamily="23" charset="-128"/>
          <a:cs typeface="Calibri"/>
        </a:defRPr>
      </a:lvl4pPr>
      <a:lvl5pPr marL="2057400" indent="-228600" algn="l" rtl="0" eaLnBrk="0" fontAlgn="base" hangingPunct="0">
        <a:lnSpc>
          <a:spcPct val="95000"/>
        </a:lnSpc>
        <a:spcBef>
          <a:spcPts val="0"/>
        </a:spcBef>
        <a:spcAft>
          <a:spcPts val="500"/>
        </a:spcAft>
        <a:buClr>
          <a:schemeClr val="tx2">
            <a:lumMod val="60000"/>
            <a:lumOff val="40000"/>
          </a:schemeClr>
        </a:buClr>
        <a:buChar char="»"/>
        <a:defRPr sz="1600">
          <a:solidFill>
            <a:schemeClr val="tx2"/>
          </a:solidFill>
          <a:latin typeface="Calibri"/>
          <a:ea typeface="ＭＳ Ｐゴシック" pitchFamily="23" charset="-128"/>
          <a:cs typeface="Calibri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5000"/>
        </a:spcAft>
        <a:buClr>
          <a:schemeClr val="accent1"/>
        </a:buClr>
        <a:buChar char="»"/>
        <a:defRPr>
          <a:solidFill>
            <a:schemeClr val="tx1"/>
          </a:solidFill>
          <a:latin typeface="+mn-lt"/>
          <a:ea typeface="ＭＳ Ｐゴシック" pitchFamily="2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-146102" y="2985504"/>
            <a:ext cx="9541566" cy="1565893"/>
          </a:xfrm>
          <a:prstGeom prst="rect">
            <a:avLst/>
          </a:prstGeom>
          <a:solidFill>
            <a:srgbClr val="5A167C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97239" y="3181026"/>
            <a:ext cx="6553200" cy="1071062"/>
          </a:xfrm>
        </p:spPr>
        <p:txBody>
          <a:bodyPr/>
          <a:lstStyle/>
          <a:p>
            <a:r>
              <a:rPr lang="en-US" sz="3600" dirty="0"/>
              <a:t>Strategic Partnering is Hard</a:t>
            </a:r>
            <a:br>
              <a:rPr lang="en-US" sz="3600" dirty="0"/>
            </a:br>
            <a:r>
              <a:rPr lang="en-US" sz="2800" dirty="0"/>
              <a:t>May 9, 2018</a:t>
            </a:r>
            <a:endParaRPr lang="en-US" sz="4000" dirty="0"/>
          </a:p>
        </p:txBody>
      </p:sp>
      <p:pic>
        <p:nvPicPr>
          <p:cNvPr id="5" name="Picture 4" descr="trelys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310455" y="1745114"/>
            <a:ext cx="3340153" cy="10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551474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0081"/>
            <a:ext cx="8229600" cy="187601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cs typeface="Arial" pitchFamily="34" charset="0"/>
              </a:rPr>
              <a:t>Creative alternatives to a Partnership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License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Sale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Consortium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Investment</a:t>
            </a:r>
          </a:p>
          <a:p>
            <a:pPr>
              <a:buNone/>
            </a:pPr>
            <a:r>
              <a:rPr lang="en-US" sz="1800" b="1" dirty="0">
                <a:cs typeface="Arial" pitchFamily="34" charset="0"/>
              </a:rPr>
              <a:t>Corporate partners often conflate equity and rights </a:t>
            </a:r>
          </a:p>
          <a:p>
            <a:pPr>
              <a:buNone/>
            </a:pPr>
            <a:endParaRPr lang="en-US" sz="1600" dirty="0">
              <a:cs typeface="Arial" pitchFamily="34" charset="0"/>
            </a:endParaRP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  <a:p>
            <a:pPr lvl="1">
              <a:buNone/>
            </a:pPr>
            <a:endParaRPr lang="en-US" sz="1600" dirty="0">
              <a:cs typeface="Arial" pitchFamily="34" charset="0"/>
            </a:endParaRP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81900"/>
            <a:ext cx="8534400" cy="550920"/>
          </a:xfrm>
        </p:spPr>
        <p:txBody>
          <a:bodyPr/>
          <a:lstStyle/>
          <a:p>
            <a:r>
              <a:rPr lang="en-US" dirty="0"/>
              <a:t>Strategic Compatibility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00A0EDC-5126-4A11-B92E-2F2542AC05CE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8534400" cy="369332"/>
          </a:xfrm>
          <a:prstGeom prst="rect">
            <a:avLst/>
          </a:prstGeom>
        </p:spPr>
        <p:txBody>
          <a:bodyPr/>
          <a:lstStyle>
            <a:lvl1pPr marL="284163" indent="-284163" algn="l" rtl="0" eaLnBrk="0" fontAlgn="base" hangingPunct="0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Arial"/>
              <a:buChar char="•"/>
              <a:defRPr sz="2000">
                <a:solidFill>
                  <a:schemeClr val="tx2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8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•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»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5pPr>
            <a:lvl6pPr marL="25146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6pPr>
            <a:lvl7pPr marL="29718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7pPr>
            <a:lvl8pPr marL="34290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8pPr>
            <a:lvl9pPr marL="38862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DO YOU KNOW WHAT YOUR PARTNER WANTS?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D29F82C-54C9-410E-B960-4D730DD91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765788"/>
              </p:ext>
            </p:extLst>
          </p:nvPr>
        </p:nvGraphicFramePr>
        <p:xfrm>
          <a:off x="650450" y="1736365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71876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282241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you 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partner may want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4771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Money for research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Market intelligence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Market access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Capital asset construction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Manufacturing operations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Liquidity</a:t>
                      </a:r>
                    </a:p>
                    <a:p>
                      <a:r>
                        <a:rPr lang="en-US" dirty="0"/>
                        <a:t>Your idea in the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Control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Exclusivity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Optionality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Intellectual property to exploit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Solution to a problem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Competitive advantage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cs typeface="Arial" pitchFamily="34" charset="0"/>
                        </a:rPr>
                        <a:t>No disruption to existing business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0425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17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2758"/>
            <a:ext cx="8229600" cy="46133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>
                <a:cs typeface="Arial" pitchFamily="34" charset="0"/>
              </a:rPr>
              <a:t>Corporations are complex human organizations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Strategic dissonance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Competition for resources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Re-organizations and management rotation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Decision making processes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Response to threats and opportunities</a:t>
            </a: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  <a:p>
            <a:pPr>
              <a:buNone/>
            </a:pPr>
            <a:r>
              <a:rPr lang="en-US" sz="1800" b="1" dirty="0">
                <a:cs typeface="Arial" pitchFamily="34" charset="0"/>
              </a:rPr>
              <a:t>Your partnership will likely outlive your contacts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Reorganizations 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Retirements </a:t>
            </a:r>
          </a:p>
          <a:p>
            <a:pPr>
              <a:buNone/>
            </a:pPr>
            <a:r>
              <a:rPr lang="en-US" sz="1800" b="1" dirty="0">
                <a:cs typeface="Arial" pitchFamily="34" charset="0"/>
              </a:rPr>
              <a:t>Your partners strategy will change 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Response to changing business environment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Response to profitability swings</a:t>
            </a:r>
          </a:p>
          <a:p>
            <a:pPr>
              <a:buNone/>
            </a:pPr>
            <a:r>
              <a:rPr lang="en-US" sz="1800" b="1" dirty="0">
                <a:cs typeface="Arial" pitchFamily="34" charset="0"/>
              </a:rPr>
              <a:t>Your partner may promise more than they can deliver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Documents often plan for success more than failure</a:t>
            </a:r>
          </a:p>
          <a:p>
            <a:pPr lvl="1">
              <a:buNone/>
            </a:pPr>
            <a:r>
              <a:rPr lang="en-US" sz="1600" dirty="0">
                <a:cs typeface="Arial" pitchFamily="34" charset="0"/>
              </a:rPr>
              <a:t>Limited corporate attention span</a:t>
            </a: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  <a:p>
            <a:pPr lvl="1">
              <a:buNone/>
            </a:pPr>
            <a:endParaRPr lang="en-US" sz="1600" dirty="0">
              <a:cs typeface="Arial" pitchFamily="34" charset="0"/>
            </a:endParaRP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81900"/>
            <a:ext cx="8534400" cy="550920"/>
          </a:xfrm>
        </p:spPr>
        <p:txBody>
          <a:bodyPr/>
          <a:lstStyle/>
          <a:p>
            <a:r>
              <a:rPr lang="en-US" dirty="0"/>
              <a:t>Corporations Have Personalities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00A0EDC-5126-4A11-B92E-2F2542AC05CE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8534400" cy="369332"/>
          </a:xfrm>
          <a:prstGeom prst="rect">
            <a:avLst/>
          </a:prstGeom>
        </p:spPr>
        <p:txBody>
          <a:bodyPr/>
          <a:lstStyle>
            <a:lvl1pPr marL="284163" indent="-284163" algn="l" rtl="0" eaLnBrk="0" fontAlgn="base" hangingPunct="0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Arial"/>
              <a:buChar char="•"/>
              <a:defRPr sz="2000">
                <a:solidFill>
                  <a:schemeClr val="tx2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8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•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»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5pPr>
            <a:lvl6pPr marL="25146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6pPr>
            <a:lvl7pPr marL="29718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7pPr>
            <a:lvl8pPr marL="34290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8pPr>
            <a:lvl9pPr marL="38862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DO YOU KNOW YOUR PARTNER?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496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653"/>
            <a:ext cx="8229600" cy="419277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cs typeface="Arial" pitchFamily="34" charset="0"/>
              </a:rPr>
              <a:t>Generally you are selling and they are buying</a:t>
            </a:r>
          </a:p>
          <a:p>
            <a:pPr>
              <a:buNone/>
            </a:pPr>
            <a:r>
              <a:rPr lang="en-US" sz="1800" b="1" dirty="0">
                <a:cs typeface="Arial" pitchFamily="34" charset="0"/>
              </a:rPr>
              <a:t>But….</a:t>
            </a:r>
          </a:p>
          <a:p>
            <a:pPr>
              <a:buNone/>
            </a:pPr>
            <a:r>
              <a:rPr lang="en-US" sz="1800" dirty="0">
                <a:cs typeface="Arial" pitchFamily="34" charset="0"/>
              </a:rPr>
              <a:t>Are you addressing their core business?</a:t>
            </a:r>
          </a:p>
          <a:p>
            <a:pPr>
              <a:buNone/>
            </a:pPr>
            <a:r>
              <a:rPr lang="en-US" sz="1800" dirty="0">
                <a:cs typeface="Arial" pitchFamily="34" charset="0"/>
              </a:rPr>
              <a:t>Are they under market or regulatory pressure?</a:t>
            </a:r>
          </a:p>
          <a:p>
            <a:pPr>
              <a:buNone/>
            </a:pPr>
            <a:r>
              <a:rPr lang="en-US" sz="1800" dirty="0">
                <a:cs typeface="Arial" pitchFamily="34" charset="0"/>
              </a:rPr>
              <a:t>Do they need what you have or simply want it?</a:t>
            </a:r>
          </a:p>
          <a:p>
            <a:pPr>
              <a:buNone/>
            </a:pPr>
            <a:r>
              <a:rPr lang="en-US" sz="1800" dirty="0">
                <a:cs typeface="Arial" pitchFamily="34" charset="0"/>
              </a:rPr>
              <a:t>Did they already believe in your idea but not know how to do it?</a:t>
            </a: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  <a:p>
            <a:pPr>
              <a:buNone/>
            </a:pPr>
            <a:r>
              <a:rPr lang="en-US" sz="1800" b="1" dirty="0">
                <a:cs typeface="Arial" pitchFamily="34" charset="0"/>
              </a:rPr>
              <a:t>Or…</a:t>
            </a:r>
          </a:p>
          <a:p>
            <a:pPr>
              <a:buNone/>
            </a:pPr>
            <a:r>
              <a:rPr lang="en-US" sz="1800" dirty="0">
                <a:cs typeface="Arial" pitchFamily="34" charset="0"/>
              </a:rPr>
              <a:t>Are they the market leader in your area?</a:t>
            </a:r>
          </a:p>
          <a:p>
            <a:pPr>
              <a:buNone/>
            </a:pPr>
            <a:r>
              <a:rPr lang="en-US" sz="1800" dirty="0">
                <a:cs typeface="Arial" pitchFamily="34" charset="0"/>
              </a:rPr>
              <a:t>Are there multiple approaches to the problem you are solving?</a:t>
            </a:r>
          </a:p>
          <a:p>
            <a:pPr>
              <a:buNone/>
            </a:pPr>
            <a:r>
              <a:rPr lang="en-US" sz="1800" dirty="0">
                <a:cs typeface="Arial" pitchFamily="34" charset="0"/>
              </a:rPr>
              <a:t>Are you desperate?</a:t>
            </a:r>
            <a:endParaRPr lang="en-US" sz="1600" dirty="0">
              <a:cs typeface="Arial" pitchFamily="34" charset="0"/>
            </a:endParaRPr>
          </a:p>
          <a:p>
            <a:pPr lvl="1">
              <a:buNone/>
            </a:pPr>
            <a:endParaRPr lang="en-US" sz="1600" dirty="0">
              <a:cs typeface="Arial" pitchFamily="34" charset="0"/>
            </a:endParaRP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  <a:p>
            <a:pPr lvl="1">
              <a:buNone/>
            </a:pPr>
            <a:endParaRPr lang="en-US" sz="1600" dirty="0">
              <a:cs typeface="Arial" pitchFamily="34" charset="0"/>
            </a:endParaRP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81900"/>
            <a:ext cx="8534400" cy="550920"/>
          </a:xfrm>
        </p:spPr>
        <p:txBody>
          <a:bodyPr/>
          <a:lstStyle/>
          <a:p>
            <a:r>
              <a:rPr lang="en-US" dirty="0"/>
              <a:t>Negotiation Power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00A0EDC-5126-4A11-B92E-2F2542AC05CE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8534400" cy="369332"/>
          </a:xfrm>
          <a:prstGeom prst="rect">
            <a:avLst/>
          </a:prstGeom>
        </p:spPr>
        <p:txBody>
          <a:bodyPr/>
          <a:lstStyle>
            <a:lvl1pPr marL="284163" indent="-284163" algn="l" rtl="0" eaLnBrk="0" fontAlgn="base" hangingPunct="0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Arial"/>
              <a:buChar char="•"/>
              <a:defRPr sz="2000">
                <a:solidFill>
                  <a:schemeClr val="tx2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8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•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»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5pPr>
            <a:lvl6pPr marL="25146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6pPr>
            <a:lvl7pPr marL="29718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7pPr>
            <a:lvl8pPr marL="34290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8pPr>
            <a:lvl9pPr marL="38862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DO YOU UNDERSTAND THE BALANCE OF POWER?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71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775"/>
            <a:ext cx="8229600" cy="4315325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Arial" pitchFamily="34" charset="0"/>
              </a:rPr>
              <a:t>Pick prospective partners where your solution addresses the core of their business</a:t>
            </a:r>
          </a:p>
          <a:p>
            <a:r>
              <a:rPr lang="en-US" sz="1800" b="1" dirty="0">
                <a:cs typeface="Arial" pitchFamily="34" charset="0"/>
              </a:rPr>
              <a:t>Try to get engage multiple prospects simultaneously</a:t>
            </a:r>
          </a:p>
          <a:p>
            <a:r>
              <a:rPr lang="en-US" sz="1800" b="1" dirty="0">
                <a:cs typeface="Arial" pitchFamily="34" charset="0"/>
              </a:rPr>
              <a:t>Get to know the personality and strategy of your prospective partner not just the people </a:t>
            </a:r>
          </a:p>
          <a:p>
            <a:r>
              <a:rPr lang="en-US" sz="1800" b="1" dirty="0">
                <a:cs typeface="Arial" pitchFamily="34" charset="0"/>
              </a:rPr>
              <a:t>Require balanced deliverables with balanced penalties for failure</a:t>
            </a:r>
          </a:p>
          <a:p>
            <a:r>
              <a:rPr lang="en-US" sz="1800" b="1" dirty="0">
                <a:cs typeface="Arial" pitchFamily="34" charset="0"/>
              </a:rPr>
              <a:t>Segment your markets and find segment partners</a:t>
            </a:r>
          </a:p>
          <a:p>
            <a:r>
              <a:rPr lang="en-US" sz="1800" b="1" dirty="0">
                <a:cs typeface="Arial" pitchFamily="34" charset="0"/>
              </a:rPr>
              <a:t>Form a consortium with shared rights</a:t>
            </a:r>
          </a:p>
          <a:p>
            <a:r>
              <a:rPr lang="en-US" sz="1800" b="1" dirty="0">
                <a:cs typeface="Arial" pitchFamily="34" charset="0"/>
              </a:rPr>
              <a:t>Be open to selling</a:t>
            </a:r>
            <a:endParaRPr lang="en-US" sz="1600" dirty="0">
              <a:cs typeface="Arial" pitchFamily="34" charset="0"/>
            </a:endParaRP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  <a:p>
            <a:pPr lvl="1">
              <a:buNone/>
            </a:pPr>
            <a:endParaRPr lang="en-US" sz="1600" dirty="0">
              <a:cs typeface="Arial" pitchFamily="34" charset="0"/>
            </a:endParaRPr>
          </a:p>
          <a:p>
            <a:pPr>
              <a:buNone/>
            </a:pPr>
            <a:endParaRPr lang="en-US" sz="1800" b="1" dirty="0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81900"/>
            <a:ext cx="8534400" cy="550920"/>
          </a:xfrm>
        </p:spPr>
        <p:txBody>
          <a:bodyPr/>
          <a:lstStyle/>
          <a:p>
            <a:r>
              <a:rPr lang="en-US" dirty="0"/>
              <a:t>Suggestions to Consider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00A0EDC-5126-4A11-B92E-2F2542AC05CE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8534400" cy="369332"/>
          </a:xfrm>
          <a:prstGeom prst="rect">
            <a:avLst/>
          </a:prstGeom>
        </p:spPr>
        <p:txBody>
          <a:bodyPr/>
          <a:lstStyle>
            <a:lvl1pPr marL="284163" indent="-284163" algn="l" rtl="0" eaLnBrk="0" fontAlgn="base" hangingPunct="0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Arial"/>
              <a:buChar char="•"/>
              <a:defRPr sz="2000">
                <a:solidFill>
                  <a:schemeClr val="tx2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8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•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–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tx2">
                  <a:lumMod val="60000"/>
                  <a:lumOff val="40000"/>
                </a:schemeClr>
              </a:buClr>
              <a:buChar char="»"/>
              <a:defRPr sz="1600">
                <a:solidFill>
                  <a:schemeClr val="tx2"/>
                </a:solidFill>
                <a:latin typeface="Calibri"/>
                <a:ea typeface="ＭＳ Ｐゴシック" pitchFamily="23" charset="-128"/>
                <a:cs typeface="Calibri"/>
              </a:defRPr>
            </a:lvl5pPr>
            <a:lvl6pPr marL="25146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6pPr>
            <a:lvl7pPr marL="29718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7pPr>
            <a:lvl8pPr marL="34290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8pPr>
            <a:lvl9pPr marL="38862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23" charset="-128"/>
              </a:defRPr>
            </a:lvl9pPr>
          </a:lstStyle>
          <a:p>
            <a:pPr marL="0" indent="0">
              <a:buNone/>
            </a:pPr>
            <a:r>
              <a:rPr lang="en-US" b="1" kern="0" dirty="0"/>
              <a:t>GO INTO PARTNERING WITH YOUR EYES OPEN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18226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63">
      <a:dk1>
        <a:srgbClr val="000000"/>
      </a:dk1>
      <a:lt1>
        <a:srgbClr val="FFFFFF"/>
      </a:lt1>
      <a:dk2>
        <a:srgbClr val="32506E"/>
      </a:dk2>
      <a:lt2>
        <a:srgbClr val="C8C8C8"/>
      </a:lt2>
      <a:accent1>
        <a:srgbClr val="460079"/>
      </a:accent1>
      <a:accent2>
        <a:srgbClr val="45698F"/>
      </a:accent2>
      <a:accent3>
        <a:srgbClr val="3DA4C2"/>
      </a:accent3>
      <a:accent4>
        <a:srgbClr val="C5992C"/>
      </a:accent4>
      <a:accent5>
        <a:srgbClr val="9F75C3"/>
      </a:accent5>
      <a:accent6>
        <a:srgbClr val="A0B4C0"/>
      </a:accent6>
      <a:hlink>
        <a:srgbClr val="4C8525"/>
      </a:hlink>
      <a:folHlink>
        <a:srgbClr val="DAA5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571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lnSpc>
            <a:spcPct val="95000"/>
          </a:lnSpc>
          <a:defRPr sz="2000" dirty="0" err="1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</a:defRPr>
        </a:defPPr>
      </a:lstStyle>
    </a:spDef>
    <a:lnDef>
      <a:spPr bwMode="auto">
        <a:noFill/>
        <a:ln w="19050" cap="rnd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 anchor="t" anchorCtr="0">
        <a:spAutoFit/>
      </a:bodyPr>
      <a:lstStyle>
        <a:defPPr>
          <a:lnSpc>
            <a:spcPct val="95000"/>
          </a:lnSpc>
          <a:defRPr dirty="0" smtClean="0">
            <a:solidFill>
              <a:schemeClr val="accent2">
                <a:lumMod val="75000"/>
              </a:schemeClr>
            </a:solidFill>
            <a:latin typeface="+mn-lt"/>
            <a:cs typeface="Arial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F515C"/>
        </a:dk1>
        <a:lt1>
          <a:srgbClr val="FFFFFF"/>
        </a:lt1>
        <a:dk2>
          <a:srgbClr val="006FA7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34444D"/>
        </a:accent4>
        <a:accent5>
          <a:srgbClr val="ABC8E2"/>
        </a:accent5>
        <a:accent6>
          <a:srgbClr val="8BC2D9"/>
        </a:accent6>
        <a:hlink>
          <a:srgbClr val="FFE2A7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F515C"/>
        </a:dk1>
        <a:lt1>
          <a:srgbClr val="FFFFFF"/>
        </a:lt1>
        <a:dk2>
          <a:srgbClr val="005782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34444D"/>
        </a:accent4>
        <a:accent5>
          <a:srgbClr val="ABC8E2"/>
        </a:accent5>
        <a:accent6>
          <a:srgbClr val="8BC2D9"/>
        </a:accent6>
        <a:hlink>
          <a:srgbClr val="FFE2A7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F515C"/>
        </a:dk1>
        <a:lt1>
          <a:srgbClr val="FFFFFF"/>
        </a:lt1>
        <a:dk2>
          <a:srgbClr val="005782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34444D"/>
        </a:accent4>
        <a:accent5>
          <a:srgbClr val="ABC8E2"/>
        </a:accent5>
        <a:accent6>
          <a:srgbClr val="8BC2D9"/>
        </a:accent6>
        <a:hlink>
          <a:srgbClr val="99CC00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005782"/>
        </a:dk2>
        <a:lt2>
          <a:srgbClr val="C8C8C8"/>
        </a:lt2>
        <a:accent1>
          <a:srgbClr val="2295CC"/>
        </a:accent1>
        <a:accent2>
          <a:srgbClr val="9AD6F0"/>
        </a:accent2>
        <a:accent3>
          <a:srgbClr val="FFFFFF"/>
        </a:accent3>
        <a:accent4>
          <a:srgbClr val="000000"/>
        </a:accent4>
        <a:accent5>
          <a:srgbClr val="ABC8E2"/>
        </a:accent5>
        <a:accent6>
          <a:srgbClr val="8BC2D9"/>
        </a:accent6>
        <a:hlink>
          <a:srgbClr val="99CC00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B10135"/>
        </a:dk2>
        <a:lt2>
          <a:srgbClr val="C8C8C8"/>
        </a:lt2>
        <a:accent1>
          <a:srgbClr val="005A2E"/>
        </a:accent1>
        <a:accent2>
          <a:srgbClr val="9AD6F0"/>
        </a:accent2>
        <a:accent3>
          <a:srgbClr val="FFFFFF"/>
        </a:accent3>
        <a:accent4>
          <a:srgbClr val="000000"/>
        </a:accent4>
        <a:accent5>
          <a:srgbClr val="AAB5AD"/>
        </a:accent5>
        <a:accent6>
          <a:srgbClr val="8BC2D9"/>
        </a:accent6>
        <a:hlink>
          <a:srgbClr val="99CC00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B10135"/>
        </a:dk2>
        <a:lt2>
          <a:srgbClr val="C8C8C8"/>
        </a:lt2>
        <a:accent1>
          <a:srgbClr val="005A2E"/>
        </a:accent1>
        <a:accent2>
          <a:srgbClr val="325292"/>
        </a:accent2>
        <a:accent3>
          <a:srgbClr val="FFFFFF"/>
        </a:accent3>
        <a:accent4>
          <a:srgbClr val="000000"/>
        </a:accent4>
        <a:accent5>
          <a:srgbClr val="AAB5AD"/>
        </a:accent5>
        <a:accent6>
          <a:srgbClr val="2C4984"/>
        </a:accent6>
        <a:hlink>
          <a:srgbClr val="333399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B10135"/>
        </a:dk2>
        <a:lt2>
          <a:srgbClr val="C8C8C8"/>
        </a:lt2>
        <a:accent1>
          <a:srgbClr val="005A2E"/>
        </a:accent1>
        <a:accent2>
          <a:srgbClr val="325292"/>
        </a:accent2>
        <a:accent3>
          <a:srgbClr val="FFFFFF"/>
        </a:accent3>
        <a:accent4>
          <a:srgbClr val="000000"/>
        </a:accent4>
        <a:accent5>
          <a:srgbClr val="AAB5AD"/>
        </a:accent5>
        <a:accent6>
          <a:srgbClr val="2C4984"/>
        </a:accent6>
        <a:hlink>
          <a:srgbClr val="461964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2A7DC5"/>
        </a:dk2>
        <a:lt2>
          <a:srgbClr val="C8C8C8"/>
        </a:lt2>
        <a:accent1>
          <a:srgbClr val="008F36"/>
        </a:accent1>
        <a:accent2>
          <a:srgbClr val="603385"/>
        </a:accent2>
        <a:accent3>
          <a:srgbClr val="FFFFFF"/>
        </a:accent3>
        <a:accent4>
          <a:srgbClr val="000000"/>
        </a:accent4>
        <a:accent5>
          <a:srgbClr val="AAC6AE"/>
        </a:accent5>
        <a:accent6>
          <a:srgbClr val="562D78"/>
        </a:accent6>
        <a:hlink>
          <a:srgbClr val="0D387D"/>
        </a:hlink>
        <a:folHlink>
          <a:srgbClr val="FF9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2A7DC5"/>
        </a:dk2>
        <a:lt2>
          <a:srgbClr val="C8C8C8"/>
        </a:lt2>
        <a:accent1>
          <a:srgbClr val="008F36"/>
        </a:accent1>
        <a:accent2>
          <a:srgbClr val="603385"/>
        </a:accent2>
        <a:accent3>
          <a:srgbClr val="FFFFFF"/>
        </a:accent3>
        <a:accent4>
          <a:srgbClr val="000000"/>
        </a:accent4>
        <a:accent5>
          <a:srgbClr val="AAC6AE"/>
        </a:accent5>
        <a:accent6>
          <a:srgbClr val="562D78"/>
        </a:accent6>
        <a:hlink>
          <a:srgbClr val="0D387D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68197</TotalTime>
  <Words>312</Words>
  <Application>Microsoft Macintosh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Strategic Partnering is Hard May 9, 2018</vt:lpstr>
      <vt:lpstr>Strategic Compatibility</vt:lpstr>
      <vt:lpstr>Corporations Have Personalities</vt:lpstr>
      <vt:lpstr>Negotiation Power</vt:lpstr>
      <vt:lpstr>Suggestions to Consider</vt:lpstr>
    </vt:vector>
  </TitlesOfParts>
  <Company>Trelys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***</dc:title>
  <dc:creator>JKK</dc:creator>
  <cp:lastModifiedBy>NIKHIL</cp:lastModifiedBy>
  <cp:revision>2745</cp:revision>
  <cp:lastPrinted>2018-03-28T02:58:14Z</cp:lastPrinted>
  <dcterms:created xsi:type="dcterms:W3CDTF">2018-05-12T01:43:23Z</dcterms:created>
  <dcterms:modified xsi:type="dcterms:W3CDTF">2018-05-12T01:46:01Z</dcterms:modified>
</cp:coreProperties>
</file>