
<file path=[Content_Types].xml><?xml version="1.0" encoding="utf-8"?>
<Types xmlns="http://schemas.openxmlformats.org/package/2006/content-types">
  <Override PartName="/ppt/charts/chart1.xml" ContentType="application/vnd.openxmlformats-officedocument.drawingml.chart+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theme/theme4.xml" ContentType="application/vnd.openxmlformats-officedocument.theme+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ppt/slides/slide14.xml" ContentType="application/vnd.openxmlformats-officedocument.presentationml.slide+xml"/>
  <Override PartName="/docProps/app.xml" ContentType="application/vnd.openxmlformats-officedocument.extended-properties+xml"/>
  <Default Extension="xlsx" ContentType="application/vnd.openxmlformats-officedocument.spreadsheetml.sheet"/>
  <Override PartName="/ppt/slideLayouts/slideLayout2.xml" ContentType="application/vnd.openxmlformats-officedocument.presentationml.slideLayout+xml"/>
  <Override PartName="/ppt/slides/slide1.xml" ContentType="application/vnd.openxmlformats-officedocument.presentationml.slide+xml"/>
  <Override PartName="/ppt/charts/chart2.xml" ContentType="application/vnd.openxmlformats-officedocument.drawingml.chart+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Default Extension="gif" ContentType="image/gif"/>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trictFirstAndLastChars="0" saveSubsetFonts="1">
  <p:sldMasterIdLst>
    <p:sldMasterId id="2147483667" r:id="rId1"/>
    <p:sldMasterId id="2147483670" r:id="rId2"/>
  </p:sldMasterIdLst>
  <p:notesMasterIdLst>
    <p:notesMasterId r:id="rId17"/>
  </p:notesMasterIdLst>
  <p:handoutMasterIdLst>
    <p:handoutMasterId r:id="rId18"/>
  </p:handoutMasterIdLst>
  <p:sldIdLst>
    <p:sldId id="544" r:id="rId3"/>
    <p:sldId id="547" r:id="rId4"/>
    <p:sldId id="498" r:id="rId5"/>
    <p:sldId id="525" r:id="rId6"/>
    <p:sldId id="501" r:id="rId7"/>
    <p:sldId id="526" r:id="rId8"/>
    <p:sldId id="527" r:id="rId9"/>
    <p:sldId id="528" r:id="rId10"/>
    <p:sldId id="529" r:id="rId11"/>
    <p:sldId id="532" r:id="rId12"/>
    <p:sldId id="521" r:id="rId13"/>
    <p:sldId id="522" r:id="rId14"/>
    <p:sldId id="530" r:id="rId15"/>
    <p:sldId id="536" r:id="rId16"/>
  </p:sldIdLst>
  <p:sldSz cx="9902825" cy="6858000"/>
  <p:notesSz cx="6934200" cy="9220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FC050E"/>
    <a:srgbClr val="016666"/>
    <a:srgbClr val="0B1F65"/>
    <a:srgbClr val="360157"/>
    <a:srgbClr val="7ECCBD"/>
    <a:srgbClr val="0C044F"/>
    <a:srgbClr val="0F4318"/>
    <a:srgbClr val="E8F404"/>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3373" autoAdjust="0"/>
    <p:restoredTop sz="94660" autoAdjust="0"/>
  </p:normalViewPr>
  <p:slideViewPr>
    <p:cSldViewPr>
      <p:cViewPr varScale="1">
        <p:scale>
          <a:sx n="124" d="100"/>
          <a:sy n="124" d="100"/>
        </p:scale>
        <p:origin x="-608" y="-96"/>
      </p:cViewPr>
      <p:guideLst>
        <p:guide orient="horz" pos="2160"/>
        <p:guide orient="horz" pos="4135"/>
        <p:guide orient="horz" pos="3972"/>
        <p:guide pos="4634"/>
        <p:guide pos="611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200" d="100"/>
          <a:sy n="200" d="100"/>
        </p:scale>
        <p:origin x="192" y="1512"/>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7"/>
  <c:chart>
    <c:autoTitleDeleted val="1"/>
    <c:plotArea>
      <c:layout>
        <c:manualLayout>
          <c:layoutTarget val="inner"/>
          <c:xMode val="edge"/>
          <c:yMode val="edge"/>
          <c:x val="0.119270803149606"/>
          <c:y val="0.028169014084507"/>
          <c:w val="0.846715716535433"/>
          <c:h val="0.753903104327948"/>
        </c:manualLayout>
      </c:layout>
      <c:barChart>
        <c:barDir val="col"/>
        <c:grouping val="clustered"/>
        <c:ser>
          <c:idx val="8"/>
          <c:order val="0"/>
          <c:tx>
            <c:strRef>
              <c:f>Sheet1!$B$1</c:f>
              <c:strCache>
                <c:ptCount val="1"/>
                <c:pt idx="0">
                  <c:v>2009</c:v>
                </c:pt>
              </c:strCache>
            </c:strRef>
          </c:tx>
          <c:cat>
            <c:strRef>
              <c:f>Sheet1!$A$2:$A$4</c:f>
              <c:strCache>
                <c:ptCount val="3"/>
                <c:pt idx="0">
                  <c:v>US</c:v>
                </c:pt>
                <c:pt idx="1">
                  <c:v>Europe</c:v>
                </c:pt>
                <c:pt idx="2">
                  <c:v>China</c:v>
                </c:pt>
              </c:strCache>
            </c:strRef>
          </c:cat>
          <c:val>
            <c:numRef>
              <c:f>Sheet1!$B$2:$B$4</c:f>
              <c:numCache>
                <c:formatCode>General</c:formatCode>
                <c:ptCount val="3"/>
                <c:pt idx="0">
                  <c:v>0.0</c:v>
                </c:pt>
                <c:pt idx="1">
                  <c:v>0.6</c:v>
                </c:pt>
                <c:pt idx="2">
                  <c:v>0.1</c:v>
                </c:pt>
              </c:numCache>
            </c:numRef>
          </c:val>
        </c:ser>
        <c:ser>
          <c:idx val="2"/>
          <c:order val="1"/>
          <c:tx>
            <c:strRef>
              <c:f>Sheet1!$C$1</c:f>
              <c:strCache>
                <c:ptCount val="1"/>
                <c:pt idx="0">
                  <c:v>2013</c:v>
                </c:pt>
              </c:strCache>
            </c:strRef>
          </c:tx>
          <c:cat>
            <c:strRef>
              <c:f>Sheet1!$A$2:$A$4</c:f>
              <c:strCache>
                <c:ptCount val="3"/>
                <c:pt idx="0">
                  <c:v>US</c:v>
                </c:pt>
                <c:pt idx="1">
                  <c:v>Europe</c:v>
                </c:pt>
                <c:pt idx="2">
                  <c:v>China</c:v>
                </c:pt>
              </c:strCache>
            </c:strRef>
          </c:cat>
          <c:val>
            <c:numRef>
              <c:f>Sheet1!$C$2:$C$4</c:f>
              <c:numCache>
                <c:formatCode>General</c:formatCode>
                <c:ptCount val="3"/>
                <c:pt idx="0">
                  <c:v>0.3</c:v>
                </c:pt>
                <c:pt idx="1">
                  <c:v>1.4</c:v>
                </c:pt>
                <c:pt idx="2">
                  <c:v>0.1</c:v>
                </c:pt>
              </c:numCache>
            </c:numRef>
          </c:val>
        </c:ser>
        <c:ser>
          <c:idx val="4"/>
          <c:order val="2"/>
          <c:tx>
            <c:strRef>
              <c:f>Sheet1!$D$1</c:f>
              <c:strCache>
                <c:ptCount val="1"/>
                <c:pt idx="0">
                  <c:v>2020</c:v>
                </c:pt>
              </c:strCache>
            </c:strRef>
          </c:tx>
          <c:cat>
            <c:strRef>
              <c:f>Sheet1!$A$2:$A$4</c:f>
              <c:strCache>
                <c:ptCount val="3"/>
                <c:pt idx="0">
                  <c:v>US</c:v>
                </c:pt>
                <c:pt idx="1">
                  <c:v>Europe</c:v>
                </c:pt>
                <c:pt idx="2">
                  <c:v>China</c:v>
                </c:pt>
              </c:strCache>
            </c:strRef>
          </c:cat>
          <c:val>
            <c:numRef>
              <c:f>Sheet1!$D$2:$D$4</c:f>
              <c:numCache>
                <c:formatCode>General</c:formatCode>
                <c:ptCount val="3"/>
                <c:pt idx="0">
                  <c:v>1.3</c:v>
                </c:pt>
                <c:pt idx="1">
                  <c:v>4.4</c:v>
                </c:pt>
                <c:pt idx="2">
                  <c:v>0.7</c:v>
                </c:pt>
              </c:numCache>
            </c:numRef>
          </c:val>
        </c:ser>
        <c:dLbls/>
        <c:axId val="249533608"/>
        <c:axId val="243630248"/>
      </c:barChart>
      <c:catAx>
        <c:axId val="249533608"/>
        <c:scaling>
          <c:orientation val="minMax"/>
        </c:scaling>
        <c:axPos val="b"/>
        <c:numFmt formatCode="General" sourceLinked="1"/>
        <c:tickLblPos val="nextTo"/>
        <c:txPr>
          <a:bodyPr rot="0" vert="horz"/>
          <a:lstStyle/>
          <a:p>
            <a:pPr>
              <a:defRPr sz="1200" baseline="0">
                <a:latin typeface="Arial" pitchFamily="34" charset="0"/>
              </a:defRPr>
            </a:pPr>
            <a:endParaRPr lang="en-US"/>
          </a:p>
        </c:txPr>
        <c:crossAx val="243630248"/>
        <c:crosses val="autoZero"/>
        <c:auto val="1"/>
        <c:lblAlgn val="ctr"/>
        <c:lblOffset val="100"/>
      </c:catAx>
      <c:valAx>
        <c:axId val="243630248"/>
        <c:scaling>
          <c:orientation val="minMax"/>
        </c:scaling>
        <c:axPos val="l"/>
        <c:numFmt formatCode="General" sourceLinked="0"/>
        <c:tickLblPos val="nextTo"/>
        <c:txPr>
          <a:bodyPr rot="0" vert="horz"/>
          <a:lstStyle/>
          <a:p>
            <a:pPr>
              <a:defRPr sz="1200"/>
            </a:pPr>
            <a:endParaRPr lang="en-US"/>
          </a:p>
        </c:txPr>
        <c:crossAx val="249533608"/>
        <c:crosses val="autoZero"/>
        <c:crossBetween val="between"/>
      </c:valAx>
    </c:plotArea>
    <c:legend>
      <c:legendPos val="b"/>
      <c:layout>
        <c:manualLayout>
          <c:xMode val="edge"/>
          <c:yMode val="edge"/>
          <c:x val="0.129278659874175"/>
          <c:y val="0.91507459884485"/>
          <c:w val="0.769388570927602"/>
          <c:h val="0.0540698611832006"/>
        </c:manualLayout>
      </c:layout>
      <c:txPr>
        <a:bodyPr/>
        <a:lstStyle/>
        <a:p>
          <a:pPr>
            <a:defRPr sz="1200"/>
          </a:pPr>
          <a:endParaRPr lang="en-US"/>
        </a:p>
      </c:txPr>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7"/>
  <c:chart>
    <c:autoTitleDeleted val="1"/>
    <c:plotArea>
      <c:layout>
        <c:manualLayout>
          <c:layoutTarget val="inner"/>
          <c:xMode val="edge"/>
          <c:yMode val="edge"/>
          <c:x val="0.119270803149606"/>
          <c:y val="0.028169014084507"/>
          <c:w val="0.846715716535433"/>
          <c:h val="0.753903104327948"/>
        </c:manualLayout>
      </c:layout>
      <c:barChart>
        <c:barDir val="col"/>
        <c:grouping val="clustered"/>
        <c:ser>
          <c:idx val="8"/>
          <c:order val="0"/>
          <c:tx>
            <c:strRef>
              <c:f>Sheet1!$B$1</c:f>
              <c:strCache>
                <c:ptCount val="1"/>
                <c:pt idx="0">
                  <c:v>2009</c:v>
                </c:pt>
              </c:strCache>
            </c:strRef>
          </c:tx>
          <c:cat>
            <c:strRef>
              <c:f>Sheet1!$A$2:$A$4</c:f>
              <c:strCache>
                <c:ptCount val="3"/>
                <c:pt idx="0">
                  <c:v>US</c:v>
                </c:pt>
                <c:pt idx="1">
                  <c:v>Europe</c:v>
                </c:pt>
                <c:pt idx="2">
                  <c:v>China</c:v>
                </c:pt>
              </c:strCache>
            </c:strRef>
          </c:cat>
          <c:val>
            <c:numRef>
              <c:f>Sheet1!$B$2:$B$4</c:f>
              <c:numCache>
                <c:formatCode>General</c:formatCode>
                <c:ptCount val="3"/>
                <c:pt idx="0">
                  <c:v>32.0</c:v>
                </c:pt>
                <c:pt idx="1">
                  <c:v>76.0</c:v>
                </c:pt>
                <c:pt idx="2">
                  <c:v>16.0</c:v>
                </c:pt>
              </c:numCache>
            </c:numRef>
          </c:val>
        </c:ser>
        <c:ser>
          <c:idx val="2"/>
          <c:order val="1"/>
          <c:tx>
            <c:strRef>
              <c:f>Sheet1!$C$1</c:f>
              <c:strCache>
                <c:ptCount val="1"/>
                <c:pt idx="0">
                  <c:v>2013</c:v>
                </c:pt>
              </c:strCache>
            </c:strRef>
          </c:tx>
          <c:cat>
            <c:strRef>
              <c:f>Sheet1!$A$2:$A$4</c:f>
              <c:strCache>
                <c:ptCount val="3"/>
                <c:pt idx="0">
                  <c:v>US</c:v>
                </c:pt>
                <c:pt idx="1">
                  <c:v>Europe</c:v>
                </c:pt>
                <c:pt idx="2">
                  <c:v>China</c:v>
                </c:pt>
              </c:strCache>
            </c:strRef>
          </c:cat>
          <c:val>
            <c:numRef>
              <c:f>Sheet1!$C$2:$C$4</c:f>
              <c:numCache>
                <c:formatCode>General</c:formatCode>
                <c:ptCount val="3"/>
                <c:pt idx="0">
                  <c:v>50.0</c:v>
                </c:pt>
                <c:pt idx="1">
                  <c:v>103.0</c:v>
                </c:pt>
                <c:pt idx="2">
                  <c:v>47.0</c:v>
                </c:pt>
              </c:numCache>
            </c:numRef>
          </c:val>
        </c:ser>
        <c:ser>
          <c:idx val="4"/>
          <c:order val="2"/>
          <c:tx>
            <c:strRef>
              <c:f>Sheet1!$D$1</c:f>
              <c:strCache>
                <c:ptCount val="1"/>
                <c:pt idx="0">
                  <c:v>2020</c:v>
                </c:pt>
              </c:strCache>
            </c:strRef>
          </c:tx>
          <c:cat>
            <c:strRef>
              <c:f>Sheet1!$A$2:$A$4</c:f>
              <c:strCache>
                <c:ptCount val="3"/>
                <c:pt idx="0">
                  <c:v>US</c:v>
                </c:pt>
                <c:pt idx="1">
                  <c:v>Europe</c:v>
                </c:pt>
                <c:pt idx="2">
                  <c:v>China</c:v>
                </c:pt>
              </c:strCache>
            </c:strRef>
          </c:cat>
          <c:val>
            <c:numRef>
              <c:f>Sheet1!$D$2:$D$4</c:f>
              <c:numCache>
                <c:formatCode>General</c:formatCode>
                <c:ptCount val="3"/>
                <c:pt idx="0">
                  <c:v>51.0</c:v>
                </c:pt>
                <c:pt idx="1">
                  <c:v>181.0</c:v>
                </c:pt>
                <c:pt idx="2">
                  <c:v>99.0</c:v>
                </c:pt>
              </c:numCache>
            </c:numRef>
          </c:val>
        </c:ser>
        <c:dLbls/>
        <c:axId val="249731256"/>
        <c:axId val="249734664"/>
      </c:barChart>
      <c:catAx>
        <c:axId val="249731256"/>
        <c:scaling>
          <c:orientation val="minMax"/>
        </c:scaling>
        <c:axPos val="b"/>
        <c:numFmt formatCode="General" sourceLinked="1"/>
        <c:tickLblPos val="nextTo"/>
        <c:txPr>
          <a:bodyPr rot="0" vert="horz"/>
          <a:lstStyle/>
          <a:p>
            <a:pPr>
              <a:defRPr sz="1200" baseline="0">
                <a:latin typeface="Arial" pitchFamily="34" charset="0"/>
              </a:defRPr>
            </a:pPr>
            <a:endParaRPr lang="en-US"/>
          </a:p>
        </c:txPr>
        <c:crossAx val="249734664"/>
        <c:crosses val="autoZero"/>
        <c:auto val="1"/>
        <c:lblAlgn val="ctr"/>
        <c:lblOffset val="100"/>
      </c:catAx>
      <c:valAx>
        <c:axId val="249734664"/>
        <c:scaling>
          <c:orientation val="minMax"/>
        </c:scaling>
        <c:axPos val="l"/>
        <c:numFmt formatCode="General" sourceLinked="0"/>
        <c:tickLblPos val="nextTo"/>
        <c:txPr>
          <a:bodyPr rot="0" vert="horz"/>
          <a:lstStyle/>
          <a:p>
            <a:pPr>
              <a:defRPr sz="1200"/>
            </a:pPr>
            <a:endParaRPr lang="en-US"/>
          </a:p>
        </c:txPr>
        <c:crossAx val="249731256"/>
        <c:crosses val="autoZero"/>
        <c:crossBetween val="between"/>
      </c:valAx>
    </c:plotArea>
    <c:legend>
      <c:legendPos val="b"/>
      <c:layout>
        <c:manualLayout>
          <c:xMode val="edge"/>
          <c:yMode val="edge"/>
          <c:x val="0.141380882680861"/>
          <c:y val="0.929099844286645"/>
          <c:w val="0.769388570927602"/>
          <c:h val="0.0540698611832006"/>
        </c:manualLayout>
      </c:layout>
      <c:txPr>
        <a:bodyPr/>
        <a:lstStyle/>
        <a:p>
          <a:pPr>
            <a:defRPr sz="1200"/>
          </a:pPr>
          <a:endParaRPr lang="en-US"/>
        </a:p>
      </c:txPr>
    </c:legend>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15049" y="9025474"/>
            <a:ext cx="374864" cy="156731"/>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08256">
              <a:defRPr sz="800"/>
            </a:lvl1pPr>
          </a:lstStyle>
          <a:p>
            <a:fld id="{F2AAD828-2E7D-4426-9D60-A9B5DBDAFCA1}" type="slidenum">
              <a:rPr lang="en-US"/>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5238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82068" y="4382128"/>
            <a:ext cx="5673580" cy="4548358"/>
          </a:xfrm>
          <a:prstGeom prst="rect">
            <a:avLst/>
          </a:prstGeom>
          <a:noFill/>
          <a:ln w="12700">
            <a:noFill/>
            <a:miter lim="800000"/>
            <a:headEnd/>
            <a:tailEnd/>
          </a:ln>
          <a:effectLst/>
        </p:spPr>
        <p:txBody>
          <a:bodyPr vert="horz" wrap="square" lIns="91108" tIns="44754" rIns="91108" bIns="44754" numCol="1" anchor="t" anchorCtr="0" compatLnSpc="1">
            <a:prstTxWarp prst="textNoShape">
              <a:avLst/>
            </a:prstTxWarp>
          </a:bodyPr>
          <a:lstStyle/>
          <a:p>
            <a:pPr lvl="0"/>
            <a:r>
              <a:rPr lang="en-US" dirty="0" smtClean="0"/>
              <a:t>K&amp;J magnetics (http://www.kjmagnetics.com/neomaginfo.asp), China Rare Earth Magnet Ltd. (http://www.kjmagnetics.com/neomaginfo.asp)</a:t>
            </a:r>
          </a:p>
          <a:p>
            <a:pPr lvl="1"/>
            <a:r>
              <a:rPr lang="en-US" sz="1000" b="0" i="0" u="none" strike="noStrike" baseline="0" dirty="0" smtClean="0">
                <a:solidFill>
                  <a:srgbClr val="000000"/>
                </a:solidFill>
                <a:latin typeface="Times New Roman"/>
              </a:rPr>
              <a:t>“market prices for Neo powders have generally been reflective of </a:t>
            </a:r>
            <a:r>
              <a:rPr lang="en-US" sz="1000" b="0" i="0" u="none" strike="noStrike" baseline="0" dirty="0" err="1" smtClean="0">
                <a:solidFill>
                  <a:srgbClr val="000000"/>
                </a:solidFill>
                <a:latin typeface="Times New Roman"/>
              </a:rPr>
              <a:t>Magnequench's</a:t>
            </a:r>
            <a:r>
              <a:rPr lang="en-US" sz="1000" b="0" i="0" u="none" strike="noStrike" baseline="0" dirty="0" smtClean="0">
                <a:solidFill>
                  <a:srgbClr val="000000"/>
                </a:solidFill>
                <a:latin typeface="Times New Roman"/>
              </a:rPr>
              <a:t> pricing policy. “ – </a:t>
            </a:r>
            <a:r>
              <a:rPr lang="en-US" sz="1000" b="0" i="0" u="none" strike="noStrike" baseline="0" dirty="0" err="1" smtClean="0">
                <a:solidFill>
                  <a:srgbClr val="000000"/>
                </a:solidFill>
                <a:latin typeface="Times New Roman"/>
              </a:rPr>
              <a:t>Magnequench</a:t>
            </a:r>
            <a:r>
              <a:rPr lang="en-US" sz="1000" b="0" i="0" u="none" strike="noStrike" baseline="0" dirty="0" smtClean="0">
                <a:solidFill>
                  <a:srgbClr val="000000"/>
                </a:solidFill>
                <a:latin typeface="Times New Roman"/>
              </a:rPr>
              <a:t> Annual Information for Year Ending Dec. 31 2010.</a:t>
            </a:r>
          </a:p>
          <a:p>
            <a:pPr lvl="0"/>
            <a:r>
              <a:rPr lang="en-US" sz="1000" b="0" i="0" u="none" strike="noStrike" baseline="0" dirty="0" smtClean="0">
                <a:solidFill>
                  <a:srgbClr val="000000"/>
                </a:solidFill>
                <a:latin typeface="Times New Roman"/>
              </a:rPr>
              <a:t>Testimony of </a:t>
            </a:r>
            <a:r>
              <a:rPr lang="en-US" sz="1000" b="0" i="0" u="none" strike="noStrike" baseline="0" dirty="0" err="1" smtClean="0">
                <a:solidFill>
                  <a:srgbClr val="000000"/>
                </a:solidFill>
                <a:latin typeface="Times New Roman"/>
              </a:rPr>
              <a:t>Molycorp</a:t>
            </a:r>
            <a:r>
              <a:rPr lang="en-US" sz="1000" b="0" i="0" u="none" strike="noStrike" baseline="0" dirty="0" smtClean="0">
                <a:solidFill>
                  <a:srgbClr val="000000"/>
                </a:solidFill>
                <a:latin typeface="Times New Roman"/>
              </a:rPr>
              <a:t> CEO Mark Smith before House Foreign Affairs Committee, Sept. 21 2011 http://foreignaffairs.house.gov/112/smi092111.pdf</a:t>
            </a:r>
          </a:p>
          <a:p>
            <a:pPr lvl="1"/>
            <a:endParaRPr lang="en-US" dirty="0" smtClean="0"/>
          </a:p>
        </p:txBody>
      </p:sp>
      <p:sp>
        <p:nvSpPr>
          <p:cNvPr id="2051" name="Rectangle 3"/>
          <p:cNvSpPr>
            <a:spLocks noGrp="1" noRot="1" noChangeAspect="1" noChangeArrowheads="1" noTextEdit="1"/>
          </p:cNvSpPr>
          <p:nvPr>
            <p:ph type="sldImg" idx="2"/>
          </p:nvPr>
        </p:nvSpPr>
        <p:spPr bwMode="auto">
          <a:xfrm>
            <a:off x="608013" y="212725"/>
            <a:ext cx="5670550" cy="3929063"/>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660566" y="9042888"/>
            <a:ext cx="229347" cy="13931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08256">
              <a:defRPr sz="800"/>
            </a:lvl1pPr>
          </a:lstStyle>
          <a:p>
            <a:fld id="{23D8912E-6425-4DD3-BB4F-64FE1144C387}" type="slidenum">
              <a:rPr lang="en-US"/>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2209863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baseline="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lang="en-US" sz="1000" b="0" i="0" u="none" strike="noStrike" kern="1200" baseline="0" smtClean="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4"/>
          <p:cNvSpPr>
            <a:spLocks noGrp="1" noChangeArrowheads="1"/>
          </p:cNvSpPr>
          <p:nvPr>
            <p:ph type="sldNum" sz="quarter" idx="5"/>
          </p:nvPr>
        </p:nvSpPr>
        <p:spPr>
          <a:noFill/>
        </p:spPr>
        <p:txBody>
          <a:bodyPr/>
          <a:lstStyle/>
          <a:p>
            <a:fld id="{39EF670D-1A4A-4773-A625-025861A4CDB2}" type="slidenum">
              <a:rPr lang="en-US" smtClean="0">
                <a:solidFill>
                  <a:prstClr val="black"/>
                </a:solidFill>
              </a:rPr>
              <a:pPr/>
              <a:t>0</a:t>
            </a:fld>
            <a:endParaRPr lang="en-US" dirty="0" smtClean="0">
              <a:solidFill>
                <a:prstClr val="black"/>
              </a:solidFill>
            </a:endParaRPr>
          </a:p>
        </p:txBody>
      </p:sp>
      <p:sp>
        <p:nvSpPr>
          <p:cNvPr id="20483" name="Rectangle 2"/>
          <p:cNvSpPr>
            <a:spLocks noGrp="1" noRot="1" noChangeAspect="1" noChangeArrowheads="1" noTextEdit="1"/>
          </p:cNvSpPr>
          <p:nvPr>
            <p:ph type="sldImg"/>
          </p:nvPr>
        </p:nvSpPr>
        <p:spPr>
          <a:xfrm>
            <a:off x="611188" y="214313"/>
            <a:ext cx="5668962" cy="3927475"/>
          </a:xfrm>
          <a:ln/>
        </p:spPr>
      </p:sp>
      <p:sp>
        <p:nvSpPr>
          <p:cNvPr id="20484" name="Rectangle 3"/>
          <p:cNvSpPr>
            <a:spLocks noGrp="1" noChangeArrowheads="1"/>
          </p:cNvSpPr>
          <p:nvPr>
            <p:ph type="body" idx="1"/>
          </p:nvPr>
        </p:nvSpPr>
        <p:spPr>
          <a:xfrm>
            <a:off x="604073" y="4381178"/>
            <a:ext cx="5675724" cy="4550106"/>
          </a:xfrm>
          <a:ln/>
        </p:spPr>
        <p:txBody>
          <a:bodyPr/>
          <a:lstStyle/>
          <a:p>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5" name="Text Box 77"/>
          <p:cNvSpPr txBox="1">
            <a:spLocks noChangeArrowheads="1"/>
          </p:cNvSpPr>
          <p:nvPr userDrawn="1"/>
        </p:nvSpPr>
        <p:spPr bwMode="gray">
          <a:xfrm>
            <a:off x="4832123" y="6651625"/>
            <a:ext cx="187552" cy="184666"/>
          </a:xfrm>
          <a:prstGeom prst="rect">
            <a:avLst/>
          </a:prstGeom>
          <a:noFill/>
          <a:ln w="9525">
            <a:noFill/>
            <a:miter lim="800000"/>
            <a:headEnd/>
            <a:tailEnd/>
          </a:ln>
          <a:effectLst/>
        </p:spPr>
        <p:txBody>
          <a:bodyPr wrap="none" lIns="0" tIns="0" rIns="0" bIns="0">
            <a:spAutoFit/>
          </a:bodyPr>
          <a:lstStyle/>
          <a:p>
            <a:pPr algn="r">
              <a:defRPr/>
            </a:pPr>
            <a:fld id="{A2596957-8D52-4633-A03D-D6A872C9B06C}" type="slidenum">
              <a:rPr lang="en-US" b="1">
                <a:solidFill>
                  <a:srgbClr val="000000"/>
                </a:solidFill>
              </a:rPr>
              <a:pPr algn="r">
                <a:defRPr/>
              </a:pPr>
              <a:t>‹#›</a:t>
            </a:fld>
            <a:endParaRPr lang="en-US" b="1" dirty="0">
              <a:solidFill>
                <a:srgbClr val="000000"/>
              </a:solidFill>
            </a:endParaRPr>
          </a:p>
        </p:txBody>
      </p:sp>
      <p:sp>
        <p:nvSpPr>
          <p:cNvPr id="514056" name="Rectangle 8"/>
          <p:cNvSpPr>
            <a:spLocks noGrp="1" noChangeArrowheads="1"/>
          </p:cNvSpPr>
          <p:nvPr>
            <p:ph type="subTitle" idx="1"/>
          </p:nvPr>
        </p:nvSpPr>
        <p:spPr>
          <a:xfrm>
            <a:off x="1600200" y="2743200"/>
            <a:ext cx="6705600" cy="3429000"/>
          </a:xfrm>
        </p:spPr>
        <p:txBody>
          <a:bodyPr/>
          <a:lstStyle>
            <a:lvl1pPr>
              <a:defRPr/>
            </a:lvl1pPr>
            <a:lvl2pPr marL="452438" lvl="1" indent="-215900">
              <a:defRPr/>
            </a:lvl2pPr>
          </a:lstStyle>
          <a:p>
            <a:r>
              <a:rPr lang="en-US"/>
              <a:t>Click to edit Master subtitle style</a:t>
            </a:r>
          </a:p>
          <a:p>
            <a:pPr lvl="1"/>
            <a:r>
              <a:rPr lang="en-US"/>
              <a:t>Second level</a:t>
            </a:r>
          </a:p>
        </p:txBody>
      </p:sp>
      <p:sp>
        <p:nvSpPr>
          <p:cNvPr id="514058" name="Rectangle 10"/>
          <p:cNvSpPr>
            <a:spLocks noGrp="1" noChangeArrowheads="1"/>
          </p:cNvSpPr>
          <p:nvPr>
            <p:ph type="ctrTitle"/>
          </p:nvPr>
        </p:nvSpPr>
        <p:spPr>
          <a:xfrm>
            <a:off x="1600200" y="1219200"/>
            <a:ext cx="6705600" cy="1143000"/>
          </a:xfrm>
        </p:spPr>
        <p:txBody>
          <a:bodyPr tIns="45720" bIns="45720" anchor="b"/>
          <a:lstStyle>
            <a:lvl1pPr>
              <a:defRPr/>
            </a:lvl1pPr>
          </a:lstStyle>
          <a:p>
            <a:r>
              <a:rPr lang="en-US"/>
              <a:t>Click to edit Master title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100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1_Title Slide">
    <p:spTree>
      <p:nvGrpSpPr>
        <p:cNvPr id="1" name=""/>
        <p:cNvGrpSpPr/>
        <p:nvPr/>
      </p:nvGrpSpPr>
      <p:grpSpPr>
        <a:xfrm>
          <a:off x="0" y="0"/>
          <a:ext cx="0" cy="0"/>
          <a:chOff x="0" y="0"/>
          <a:chExt cx="0" cy="0"/>
        </a:xfrm>
      </p:grpSpPr>
      <p:pic>
        <p:nvPicPr>
          <p:cNvPr id="5" name="Picture 14" descr="ARPA-Logo.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50726" y="404814"/>
            <a:ext cx="2143893" cy="4413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15" descr="New_DOE_Logo_Color_800x200.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485574" y="368301"/>
            <a:ext cx="2018388" cy="4683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cxnSp>
        <p:nvCxnSpPr>
          <p:cNvPr id="7" name="Straight Connector 5"/>
          <p:cNvCxnSpPr/>
          <p:nvPr/>
        </p:nvCxnSpPr>
        <p:spPr>
          <a:xfrm>
            <a:off x="233817" y="1089025"/>
            <a:ext cx="9397368" cy="0"/>
          </a:xfrm>
          <a:prstGeom prst="line">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Rounded Rectangle 12"/>
          <p:cNvSpPr/>
          <p:nvPr/>
        </p:nvSpPr>
        <p:spPr bwMode="invGray">
          <a:xfrm>
            <a:off x="116909" y="6524625"/>
            <a:ext cx="9655254" cy="217488"/>
          </a:xfrm>
          <a:prstGeom prst="roundRect">
            <a:avLst>
              <a:gd name="adj" fmla="val 50000"/>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buClrTx/>
              <a:buSzTx/>
              <a:buFontTx/>
              <a:buNone/>
              <a:defRPr/>
            </a:pPr>
            <a:endParaRPr lang="en-US" sz="1800">
              <a:solidFill>
                <a:srgbClr val="FFFFFF"/>
              </a:solidFill>
            </a:endParaRPr>
          </a:p>
        </p:txBody>
      </p:sp>
      <p:sp>
        <p:nvSpPr>
          <p:cNvPr id="9" name="Title 1"/>
          <p:cNvSpPr>
            <a:spLocks noGrp="1"/>
          </p:cNvSpPr>
          <p:nvPr>
            <p:ph type="ctrTitle"/>
          </p:nvPr>
        </p:nvSpPr>
        <p:spPr>
          <a:xfrm>
            <a:off x="742712" y="2130426"/>
            <a:ext cx="8417401" cy="1470025"/>
          </a:xfrm>
          <a:prstGeom prst="rect">
            <a:avLst/>
          </a:prstGeom>
        </p:spPr>
        <p:txBody>
          <a:bodyPr/>
          <a:lstStyle>
            <a:lvl1pPr>
              <a:defRPr b="1"/>
            </a:lvl1pPr>
          </a:lstStyle>
          <a:p>
            <a:r>
              <a:rPr lang="en-US" smtClean="0"/>
              <a:t>Click to edit Master title style</a:t>
            </a:r>
            <a:endParaRPr lang="en-US" dirty="0"/>
          </a:p>
        </p:txBody>
      </p:sp>
      <p:sp>
        <p:nvSpPr>
          <p:cNvPr id="10" name="Subtitle 2"/>
          <p:cNvSpPr>
            <a:spLocks noGrp="1"/>
          </p:cNvSpPr>
          <p:nvPr>
            <p:ph type="subTitle" idx="1"/>
          </p:nvPr>
        </p:nvSpPr>
        <p:spPr>
          <a:xfrm>
            <a:off x="1485424" y="4160676"/>
            <a:ext cx="6931978" cy="110452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1" name="Content Placeholder 16"/>
          <p:cNvSpPr>
            <a:spLocks noGrp="1"/>
          </p:cNvSpPr>
          <p:nvPr>
            <p:ph sz="quarter" idx="10"/>
          </p:nvPr>
        </p:nvSpPr>
        <p:spPr>
          <a:xfrm>
            <a:off x="1870534" y="5445596"/>
            <a:ext cx="6278666" cy="647700"/>
          </a:xfrm>
          <a:prstGeom prst="rect">
            <a:avLst/>
          </a:prstGeom>
        </p:spPr>
        <p:txBody>
          <a:bodyPr/>
          <a:lstStyle>
            <a:lvl1pPr algn="ctr">
              <a:buNone/>
              <a:defRPr sz="2400"/>
            </a:lvl1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0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2_Title Slide">
    <p:spTree>
      <p:nvGrpSpPr>
        <p:cNvPr id="1" name=""/>
        <p:cNvGrpSpPr/>
        <p:nvPr/>
      </p:nvGrpSpPr>
      <p:grpSpPr>
        <a:xfrm>
          <a:off x="0" y="0"/>
          <a:ext cx="0" cy="0"/>
          <a:chOff x="0" y="0"/>
          <a:chExt cx="0" cy="0"/>
        </a:xfrm>
      </p:grpSpPr>
      <p:pic>
        <p:nvPicPr>
          <p:cNvPr id="5" name="Picture 14" descr="ARPA-Logo.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50726" y="404814"/>
            <a:ext cx="2143893" cy="4413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15" descr="New_DOE_Logo_Color_800x200.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485574" y="368301"/>
            <a:ext cx="2018388" cy="4683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cxnSp>
        <p:nvCxnSpPr>
          <p:cNvPr id="7" name="Straight Connector 5"/>
          <p:cNvCxnSpPr/>
          <p:nvPr/>
        </p:nvCxnSpPr>
        <p:spPr>
          <a:xfrm>
            <a:off x="233817" y="1089025"/>
            <a:ext cx="9397368" cy="0"/>
          </a:xfrm>
          <a:prstGeom prst="line">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Rounded Rectangle 12"/>
          <p:cNvSpPr/>
          <p:nvPr/>
        </p:nvSpPr>
        <p:spPr bwMode="invGray">
          <a:xfrm>
            <a:off x="116909" y="6524625"/>
            <a:ext cx="9655254" cy="217488"/>
          </a:xfrm>
          <a:prstGeom prst="roundRect">
            <a:avLst>
              <a:gd name="adj" fmla="val 50000"/>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buClrTx/>
              <a:buSzTx/>
              <a:buFontTx/>
              <a:buNone/>
              <a:defRPr/>
            </a:pPr>
            <a:endParaRPr lang="en-US" sz="1800">
              <a:solidFill>
                <a:srgbClr val="FFFFFF"/>
              </a:solidFill>
            </a:endParaRPr>
          </a:p>
        </p:txBody>
      </p:sp>
      <p:sp>
        <p:nvSpPr>
          <p:cNvPr id="9" name="Title 1"/>
          <p:cNvSpPr>
            <a:spLocks noGrp="1"/>
          </p:cNvSpPr>
          <p:nvPr>
            <p:ph type="ctrTitle"/>
          </p:nvPr>
        </p:nvSpPr>
        <p:spPr>
          <a:xfrm>
            <a:off x="742712" y="2130426"/>
            <a:ext cx="8417401" cy="1470025"/>
          </a:xfrm>
          <a:prstGeom prst="rect">
            <a:avLst/>
          </a:prstGeom>
        </p:spPr>
        <p:txBody>
          <a:bodyPr/>
          <a:lstStyle>
            <a:lvl1pPr>
              <a:defRPr b="1"/>
            </a:lvl1pPr>
          </a:lstStyle>
          <a:p>
            <a:r>
              <a:rPr lang="en-US" smtClean="0"/>
              <a:t>Click to edit Master title style</a:t>
            </a:r>
            <a:endParaRPr lang="en-US" dirty="0"/>
          </a:p>
        </p:txBody>
      </p:sp>
      <p:sp>
        <p:nvSpPr>
          <p:cNvPr id="10" name="Subtitle 2"/>
          <p:cNvSpPr>
            <a:spLocks noGrp="1"/>
          </p:cNvSpPr>
          <p:nvPr>
            <p:ph type="subTitle" idx="1"/>
          </p:nvPr>
        </p:nvSpPr>
        <p:spPr>
          <a:xfrm>
            <a:off x="1485424" y="4160676"/>
            <a:ext cx="6931978" cy="110452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1" name="Content Placeholder 16"/>
          <p:cNvSpPr>
            <a:spLocks noGrp="1"/>
          </p:cNvSpPr>
          <p:nvPr>
            <p:ph sz="quarter" idx="10"/>
          </p:nvPr>
        </p:nvSpPr>
        <p:spPr>
          <a:xfrm>
            <a:off x="1870534" y="5445596"/>
            <a:ext cx="6278666" cy="647700"/>
          </a:xfrm>
          <a:prstGeom prst="rect">
            <a:avLst/>
          </a:prstGeom>
        </p:spPr>
        <p:txBody>
          <a:bodyPr/>
          <a:lstStyle>
            <a:lvl1pPr algn="ctr">
              <a:buNone/>
              <a:defRPr sz="2400"/>
            </a:lvl1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1364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p:spTree>
      <p:nvGrpSpPr>
        <p:cNvPr id="1" name=""/>
        <p:cNvGrpSpPr/>
        <p:nvPr/>
      </p:nvGrpSpPr>
      <p:grpSpPr>
        <a:xfrm>
          <a:off x="0" y="0"/>
          <a:ext cx="0" cy="0"/>
          <a:chOff x="0" y="0"/>
          <a:chExt cx="0" cy="0"/>
        </a:xfrm>
      </p:grpSpPr>
      <p:pic>
        <p:nvPicPr>
          <p:cNvPr id="5" name="Picture 14" descr="ARPA-Logo.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50726" y="404814"/>
            <a:ext cx="2143893" cy="4413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15" descr="New_DOE_Logo_Color_800x200.pn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485574" y="368301"/>
            <a:ext cx="2018388" cy="46831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cxnSp>
        <p:nvCxnSpPr>
          <p:cNvPr id="7" name="Straight Connector 5"/>
          <p:cNvCxnSpPr/>
          <p:nvPr/>
        </p:nvCxnSpPr>
        <p:spPr>
          <a:xfrm>
            <a:off x="233817" y="1089025"/>
            <a:ext cx="9397368" cy="0"/>
          </a:xfrm>
          <a:prstGeom prst="line">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Rounded Rectangle 12"/>
          <p:cNvSpPr/>
          <p:nvPr/>
        </p:nvSpPr>
        <p:spPr bwMode="invGray">
          <a:xfrm>
            <a:off x="116909" y="6524625"/>
            <a:ext cx="9655254" cy="217488"/>
          </a:xfrm>
          <a:prstGeom prst="roundRect">
            <a:avLst>
              <a:gd name="adj" fmla="val 50000"/>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eaLnBrk="1" fontAlgn="auto" hangingPunct="1">
              <a:spcBef>
                <a:spcPts val="0"/>
              </a:spcBef>
              <a:spcAft>
                <a:spcPts val="0"/>
              </a:spcAft>
              <a:buClrTx/>
              <a:buSzTx/>
              <a:buFontTx/>
              <a:buNone/>
              <a:defRPr/>
            </a:pPr>
            <a:endParaRPr lang="en-US" sz="1800">
              <a:solidFill>
                <a:srgbClr val="FFFFFF"/>
              </a:solidFill>
            </a:endParaRPr>
          </a:p>
        </p:txBody>
      </p:sp>
      <p:sp>
        <p:nvSpPr>
          <p:cNvPr id="9" name="Title 1"/>
          <p:cNvSpPr>
            <a:spLocks noGrp="1"/>
          </p:cNvSpPr>
          <p:nvPr>
            <p:ph type="ctrTitle"/>
          </p:nvPr>
        </p:nvSpPr>
        <p:spPr>
          <a:xfrm>
            <a:off x="742712" y="2130426"/>
            <a:ext cx="8417401" cy="1470025"/>
          </a:xfrm>
          <a:prstGeom prst="rect">
            <a:avLst/>
          </a:prstGeom>
        </p:spPr>
        <p:txBody>
          <a:bodyPr/>
          <a:lstStyle>
            <a:lvl1pPr>
              <a:defRPr b="1"/>
            </a:lvl1pPr>
          </a:lstStyle>
          <a:p>
            <a:r>
              <a:rPr lang="en-US" smtClean="0"/>
              <a:t>Click to edit Master title style</a:t>
            </a:r>
            <a:endParaRPr lang="en-US" dirty="0"/>
          </a:p>
        </p:txBody>
      </p:sp>
      <p:sp>
        <p:nvSpPr>
          <p:cNvPr id="10" name="Subtitle 2"/>
          <p:cNvSpPr>
            <a:spLocks noGrp="1"/>
          </p:cNvSpPr>
          <p:nvPr>
            <p:ph type="subTitle" idx="1"/>
          </p:nvPr>
        </p:nvSpPr>
        <p:spPr>
          <a:xfrm>
            <a:off x="1485424" y="4160676"/>
            <a:ext cx="6931978" cy="110452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1" name="Content Placeholder 16"/>
          <p:cNvSpPr>
            <a:spLocks noGrp="1"/>
          </p:cNvSpPr>
          <p:nvPr>
            <p:ph sz="quarter" idx="10"/>
          </p:nvPr>
        </p:nvSpPr>
        <p:spPr>
          <a:xfrm>
            <a:off x="1870534" y="5445596"/>
            <a:ext cx="6278666" cy="647700"/>
          </a:xfrm>
          <a:prstGeom prst="rect">
            <a:avLst/>
          </a:prstGeom>
        </p:spPr>
        <p:txBody>
          <a:bodyPr/>
          <a:lstStyle>
            <a:lvl1pPr algn="ctr">
              <a:buNone/>
              <a:defRPr sz="2400"/>
            </a:lvl1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09413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685800" y="1524000"/>
            <a:ext cx="8763000" cy="464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a:t>
            </a:r>
          </a:p>
          <a:p>
            <a:pPr lvl="1"/>
            <a:r>
              <a:rPr lang="en-US" smtClean="0"/>
              <a:t>Second level</a:t>
            </a:r>
          </a:p>
        </p:txBody>
      </p:sp>
      <p:sp>
        <p:nvSpPr>
          <p:cNvPr id="3077" name="Rectangle 7"/>
          <p:cNvSpPr>
            <a:spLocks noGrp="1" noChangeArrowheads="1"/>
          </p:cNvSpPr>
          <p:nvPr>
            <p:ph type="title"/>
          </p:nvPr>
        </p:nvSpPr>
        <p:spPr bwMode="auto">
          <a:xfrm>
            <a:off x="457200" y="381000"/>
            <a:ext cx="898525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pic>
        <p:nvPicPr>
          <p:cNvPr id="5" name="Picture 5" descr="arpa-e logo.JPG"/>
          <p:cNvPicPr>
            <a:picLocks noChangeAspect="1"/>
          </p:cNvPicPr>
          <p:nvPr userDrawn="1"/>
        </p:nvPicPr>
        <p:blipFill rotWithShape="1">
          <a:blip r:embed="rId6" cstate="print"/>
          <a:srcRect b="15625"/>
          <a:stretch/>
        </p:blipFill>
        <p:spPr bwMode="auto">
          <a:xfrm>
            <a:off x="303212" y="6472255"/>
            <a:ext cx="1260140" cy="385763"/>
          </a:xfrm>
          <a:prstGeom prst="rect">
            <a:avLst/>
          </a:prstGeom>
          <a:noFill/>
          <a:ln w="9525">
            <a:noFill/>
            <a:miter lim="800000"/>
            <a:headEnd/>
            <a:tailEnd/>
          </a:ln>
        </p:spPr>
      </p:pic>
      <p:sp>
        <p:nvSpPr>
          <p:cNvPr id="6" name="Text Box 77"/>
          <p:cNvSpPr txBox="1">
            <a:spLocks noChangeArrowheads="1"/>
          </p:cNvSpPr>
          <p:nvPr userDrawn="1"/>
        </p:nvSpPr>
        <p:spPr bwMode="gray">
          <a:xfrm>
            <a:off x="4832123" y="6651625"/>
            <a:ext cx="187552" cy="184666"/>
          </a:xfrm>
          <a:prstGeom prst="rect">
            <a:avLst/>
          </a:prstGeom>
          <a:noFill/>
          <a:ln w="9525">
            <a:noFill/>
            <a:miter lim="800000"/>
            <a:headEnd/>
            <a:tailEnd/>
          </a:ln>
          <a:effectLst/>
        </p:spPr>
        <p:txBody>
          <a:bodyPr wrap="none" lIns="0" tIns="0" rIns="0" bIns="0">
            <a:spAutoFit/>
          </a:bodyPr>
          <a:lstStyle/>
          <a:p>
            <a:pPr algn="r">
              <a:defRPr/>
            </a:pPr>
            <a:fld id="{A2596957-8D52-4633-A03D-D6A872C9B06C}" type="slidenum">
              <a:rPr lang="en-US" b="0">
                <a:solidFill>
                  <a:srgbClr val="000000"/>
                </a:solidFill>
              </a:rPr>
              <a:pPr algn="r">
                <a:defRPr/>
              </a:pPr>
              <a:t>‹#›</a:t>
            </a:fld>
            <a:endParaRPr lang="en-US" b="0"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2" r:id="rId3"/>
    <p:sldLayoutId id="2147483673" r:id="rId4"/>
  </p:sldLayoutIdLst>
  <p:hf sldNum="0" hdr="0" dt="0"/>
  <p:txStyles>
    <p:titleStyle>
      <a:lvl1pPr algn="l" rtl="0" eaLnBrk="0" fontAlgn="base" hangingPunct="0">
        <a:lnSpc>
          <a:spcPct val="90000"/>
        </a:lnSpc>
        <a:spcBef>
          <a:spcPct val="0"/>
        </a:spcBef>
        <a:spcAft>
          <a:spcPct val="0"/>
        </a:spcAft>
        <a:defRPr sz="2200" b="1">
          <a:solidFill>
            <a:srgbClr val="0B1F65"/>
          </a:solidFill>
          <a:latin typeface="+mj-lt"/>
          <a:ea typeface="+mj-ea"/>
          <a:cs typeface="+mj-cs"/>
        </a:defRPr>
      </a:lvl1pPr>
      <a:lvl2pPr algn="l" rtl="0" eaLnBrk="0" fontAlgn="base" hangingPunct="0">
        <a:lnSpc>
          <a:spcPct val="90000"/>
        </a:lnSpc>
        <a:spcBef>
          <a:spcPct val="0"/>
        </a:spcBef>
        <a:spcAft>
          <a:spcPct val="0"/>
        </a:spcAft>
        <a:defRPr sz="2200" b="1">
          <a:solidFill>
            <a:srgbClr val="0B1F65"/>
          </a:solidFill>
          <a:latin typeface="Arial" charset="0"/>
        </a:defRPr>
      </a:lvl2pPr>
      <a:lvl3pPr algn="l" rtl="0" eaLnBrk="0" fontAlgn="base" hangingPunct="0">
        <a:lnSpc>
          <a:spcPct val="90000"/>
        </a:lnSpc>
        <a:spcBef>
          <a:spcPct val="0"/>
        </a:spcBef>
        <a:spcAft>
          <a:spcPct val="0"/>
        </a:spcAft>
        <a:defRPr sz="2200" b="1">
          <a:solidFill>
            <a:srgbClr val="0B1F65"/>
          </a:solidFill>
          <a:latin typeface="Arial" charset="0"/>
        </a:defRPr>
      </a:lvl3pPr>
      <a:lvl4pPr algn="l" rtl="0" eaLnBrk="0" fontAlgn="base" hangingPunct="0">
        <a:lnSpc>
          <a:spcPct val="90000"/>
        </a:lnSpc>
        <a:spcBef>
          <a:spcPct val="0"/>
        </a:spcBef>
        <a:spcAft>
          <a:spcPct val="0"/>
        </a:spcAft>
        <a:defRPr sz="2200" b="1">
          <a:solidFill>
            <a:srgbClr val="0B1F65"/>
          </a:solidFill>
          <a:latin typeface="Arial" charset="0"/>
        </a:defRPr>
      </a:lvl4pPr>
      <a:lvl5pPr algn="l" rtl="0" eaLnBrk="0" fontAlgn="base" hangingPunct="0">
        <a:lnSpc>
          <a:spcPct val="90000"/>
        </a:lnSpc>
        <a:spcBef>
          <a:spcPct val="0"/>
        </a:spcBef>
        <a:spcAft>
          <a:spcPct val="0"/>
        </a:spcAft>
        <a:defRPr sz="2200" b="1">
          <a:solidFill>
            <a:srgbClr val="0B1F65"/>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p:titleStyle>
    <p:bodyStyle>
      <a:lvl1pPr marL="234950" indent="-234950" algn="l" rtl="0" eaLnBrk="0" fontAlgn="base" hangingPunct="0">
        <a:spcBef>
          <a:spcPct val="100000"/>
        </a:spcBef>
        <a:spcAft>
          <a:spcPct val="0"/>
        </a:spcAft>
        <a:buClr>
          <a:srgbClr val="ABE0DB"/>
        </a:buClr>
        <a:buSzPct val="90000"/>
        <a:buFont typeface="Wingdings" pitchFamily="2" charset="2"/>
        <a:buChar char="n"/>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ABE0DB"/>
        </a:buClr>
        <a:buFont typeface="Webdings" pitchFamily="18" charset="2"/>
        <a:buChar char="4"/>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indent="-10318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indent="-688975" algn="l" rtl="0" eaLnBrk="0" fontAlgn="base" hangingPunct="0">
        <a:lnSpc>
          <a:spcPct val="90000"/>
        </a:lnSpc>
        <a:spcBef>
          <a:spcPct val="0"/>
        </a:spcBef>
        <a:spcAft>
          <a:spcPct val="40000"/>
        </a:spcAft>
        <a:buClr>
          <a:schemeClr val="tx1"/>
        </a:buClr>
        <a:buSzPct val="40000"/>
        <a:buFont typeface="Arial" pitchFamily="34"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77367" y="73025"/>
            <a:ext cx="9748093" cy="1619250"/>
          </a:xfrm>
          <a:prstGeom prst="rect">
            <a:avLst/>
          </a:prstGeom>
          <a:gradFill>
            <a:gsLst>
              <a:gs pos="0">
                <a:srgbClr val="AFD6A6"/>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eaLnBrk="1" fontAlgn="auto" hangingPunct="1">
              <a:spcBef>
                <a:spcPts val="0"/>
              </a:spcBef>
              <a:spcAft>
                <a:spcPts val="0"/>
              </a:spcAft>
              <a:buClrTx/>
              <a:buSzTx/>
              <a:buFontTx/>
              <a:buNone/>
              <a:defRPr/>
            </a:pPr>
            <a:endParaRPr lang="en-US" sz="1800">
              <a:solidFill>
                <a:srgbClr val="FFFFFF"/>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1020862"/>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gamesacorp.com/recursos/noticias/gamesa-in-offshore-market.pd" TargetMode="External"/><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hyperlink" Target="http://www.northernpower.com/index.php" TargetMode="External"/><Relationship Id="rId9" Type="http://schemas.openxmlformats.org/officeDocument/2006/relationships/image" Target="../media/image13.gif"/><Relationship Id="rId10" Type="http://schemas.openxmlformats.org/officeDocument/2006/relationships/image" Target="../media/image14.png"/><Relationship Id="rId11"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hyperlink" Target="http://www.converteam.com/" TargetMode="External"/></Relationships>
</file>

<file path=ppt/slides/_rels/slide13.xml.rels><?xml version="1.0" encoding="UTF-8" standalone="yes"?>
<Relationships xmlns="http://schemas.openxmlformats.org/package/2006/relationships"><Relationship Id="rId11" Type="http://schemas.openxmlformats.org/officeDocument/2006/relationships/image" Target="../media/image21.jpeg"/><Relationship Id="rId12" Type="http://schemas.openxmlformats.org/officeDocument/2006/relationships/image" Target="../media/image22.jpeg"/><Relationship Id="rId1" Type="http://schemas.openxmlformats.org/officeDocument/2006/relationships/slideLayout" Target="../slideLayouts/slideLayout2.xml"/><Relationship Id="rId2" Type="http://schemas.openxmlformats.org/officeDocument/2006/relationships/hyperlink" Target="http://www.iberdrolarenewables.us/" TargetMode="External"/><Relationship Id="rId3" Type="http://schemas.openxmlformats.org/officeDocument/2006/relationships/image" Target="../media/image16.png"/><Relationship Id="rId4" Type="http://schemas.openxmlformats.org/officeDocument/2006/relationships/hyperlink" Target="http://www.enxco.com/" TargetMode="External"/><Relationship Id="rId5" Type="http://schemas.openxmlformats.org/officeDocument/2006/relationships/image" Target="../media/image17.jpeg"/><Relationship Id="rId6" Type="http://schemas.openxmlformats.org/officeDocument/2006/relationships/image" Target="../media/image9.jpeg"/><Relationship Id="rId7" Type="http://schemas.openxmlformats.org/officeDocument/2006/relationships/image" Target="../media/image18.jpeg"/><Relationship Id="rId8" Type="http://schemas.openxmlformats.org/officeDocument/2006/relationships/hyperlink" Target="http://www.aes.com/aes/index?page=home" TargetMode="External"/><Relationship Id="rId9" Type="http://schemas.openxmlformats.org/officeDocument/2006/relationships/image" Target="../media/image19.jpeg"/><Relationship Id="rId10"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blogs.reuters.com/environment/2010/03/29/why-subsidize-the-surfeit-of-wind-turbin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Rectangle 27"/>
          <p:cNvSpPr>
            <a:spLocks noChangeArrowheads="1"/>
          </p:cNvSpPr>
          <p:nvPr/>
        </p:nvSpPr>
        <p:spPr bwMode="gray">
          <a:xfrm>
            <a:off x="684213" y="1244600"/>
            <a:ext cx="4572000" cy="1143000"/>
          </a:xfrm>
          <a:prstGeom prst="rect">
            <a:avLst/>
          </a:prstGeom>
          <a:noFill/>
          <a:ln w="9525">
            <a:noFill/>
            <a:miter lim="800000"/>
            <a:headEnd/>
            <a:tailEnd/>
          </a:ln>
        </p:spPr>
        <p:txBody>
          <a:bodyPr lIns="0" rIns="0" anchor="b"/>
          <a:lstStyle/>
          <a:p>
            <a:r>
              <a:rPr lang="en-GB" sz="1800" b="1" dirty="0">
                <a:solidFill>
                  <a:srgbClr val="FFFFFF"/>
                </a:solidFill>
                <a:latin typeface="Arial" pitchFamily="34" charset="0"/>
              </a:rPr>
              <a:t>Helping Clients Succeed </a:t>
            </a:r>
            <a:endParaRPr lang="en-US" sz="1800" b="1" dirty="0">
              <a:solidFill>
                <a:srgbClr val="FFFFFF"/>
              </a:solidFill>
              <a:latin typeface="Arial" pitchFamily="34" charset="0"/>
            </a:endParaRPr>
          </a:p>
        </p:txBody>
      </p:sp>
      <p:sp>
        <p:nvSpPr>
          <p:cNvPr id="3" name="Title 2"/>
          <p:cNvSpPr>
            <a:spLocks noGrp="1"/>
          </p:cNvSpPr>
          <p:nvPr>
            <p:ph type="ctrTitle"/>
          </p:nvPr>
        </p:nvSpPr>
        <p:spPr/>
        <p:txBody>
          <a:bodyPr/>
          <a:lstStyle/>
          <a:p>
            <a:r>
              <a:rPr lang="en-US" dirty="0">
                <a:solidFill>
                  <a:srgbClr val="000000"/>
                </a:solidFill>
              </a:rPr>
              <a:t>ARPA-E Technology to Market</a:t>
            </a:r>
            <a:br>
              <a:rPr lang="en-US" dirty="0">
                <a:solidFill>
                  <a:srgbClr val="000000"/>
                </a:solidFill>
              </a:rPr>
            </a:br>
            <a:r>
              <a:rPr lang="en-US" dirty="0" smtClean="0">
                <a:solidFill>
                  <a:srgbClr val="000000"/>
                </a:solidFill>
              </a:rPr>
              <a:t>REACT – Wind Turbine Gen.</a:t>
            </a:r>
            <a:endParaRPr lang="en-US" dirty="0"/>
          </a:p>
        </p:txBody>
      </p:sp>
      <p:sp>
        <p:nvSpPr>
          <p:cNvPr id="4" name="Subtitle 3"/>
          <p:cNvSpPr>
            <a:spLocks noGrp="1"/>
          </p:cNvSpPr>
          <p:nvPr>
            <p:ph type="subTitle" idx="1"/>
          </p:nvPr>
        </p:nvSpPr>
        <p:spPr/>
        <p:txBody>
          <a:bodyPr/>
          <a:lstStyle/>
          <a:p>
            <a:r>
              <a:rPr lang="en-US" dirty="0" smtClean="0"/>
              <a:t>January 2012</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48763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8" name="Object 6"/>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50468560"/>
              </p:ext>
            </p:extLst>
          </p:nvPr>
        </p:nvGraphicFramePr>
        <p:xfrm>
          <a:off x="5201746" y="1949450"/>
          <a:ext cx="4197576" cy="452755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457200" y="381000"/>
            <a:ext cx="9218612" cy="838200"/>
          </a:xfrm>
        </p:spPr>
        <p:txBody>
          <a:bodyPr/>
          <a:lstStyle/>
          <a:p>
            <a:r>
              <a:rPr lang="en-US" dirty="0" smtClean="0"/>
              <a:t>The market for wind capacity is still growing rapidly; the off-shore market is poised for particularly explosive growth</a:t>
            </a:r>
            <a:endParaRPr lang="en-US" dirty="0"/>
          </a:p>
        </p:txBody>
      </p:sp>
      <p:sp>
        <p:nvSpPr>
          <p:cNvPr id="4" name="Footer Placeholder 3"/>
          <p:cNvSpPr>
            <a:spLocks noGrp="1"/>
          </p:cNvSpPr>
          <p:nvPr>
            <p:ph type="ftr" sz="quarter" idx="4294967295"/>
          </p:nvPr>
        </p:nvSpPr>
        <p:spPr>
          <a:xfrm>
            <a:off x="1773587" y="6400800"/>
            <a:ext cx="7521225" cy="228600"/>
          </a:xfrm>
          <a:prstGeom prst="rect">
            <a:avLst/>
          </a:prstGeom>
        </p:spPr>
        <p:txBody>
          <a:bodyPr/>
          <a:lstStyle/>
          <a:p>
            <a:r>
              <a:rPr lang="en-US" sz="1000" dirty="0" smtClean="0"/>
              <a:t>Source</a:t>
            </a:r>
            <a:r>
              <a:rPr lang="en-US" sz="1000" dirty="0"/>
              <a:t>: </a:t>
            </a:r>
            <a:r>
              <a:rPr lang="en-US" sz="1000" dirty="0" err="1" smtClean="0"/>
              <a:t>Gamesa</a:t>
            </a:r>
            <a:r>
              <a:rPr lang="en-US" sz="1000" dirty="0" smtClean="0"/>
              <a:t>, </a:t>
            </a:r>
            <a:r>
              <a:rPr lang="en-US" sz="1000" dirty="0">
                <a:hlinkClick r:id="rId3"/>
              </a:rPr>
              <a:t>http://</a:t>
            </a:r>
            <a:r>
              <a:rPr lang="en-US" sz="1000" dirty="0" smtClean="0">
                <a:hlinkClick r:id="rId3"/>
              </a:rPr>
              <a:t>www.gamesacorp.com/recursos/noticias/gamesa-in-offshore-market.pd</a:t>
            </a:r>
            <a:r>
              <a:rPr lang="en-US" sz="1000" dirty="0" smtClean="0"/>
              <a:t>f, EIA International  Energy Outlook</a:t>
            </a:r>
            <a:endParaRPr lang="en-US" sz="1000" dirty="0"/>
          </a:p>
        </p:txBody>
      </p:sp>
      <p:pic>
        <p:nvPicPr>
          <p:cNvPr id="2059" name="Picture 11" descr="http://t2.gstatic.com/images?q=tbn:ANd9GcTlEBGOma8yxvr_0aGTdb0AdsAXD2U0KECf-JVWkVAQHQrg3ZnsnA"/>
          <p:cNvPicPr>
            <a:picLocks noChangeAspect="1" noChangeArrowheads="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121590" y="5583752"/>
            <a:ext cx="533400" cy="28046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11" name="AutoShape 13" descr="data:image/jpeg;base64,/9j/4AAQSkZJRgABAQAAAQABAAD/2wBDAAkGBwgHBgkIBwgKCgkLDRYPDQwMDRsUFRAWIB0iIiAdHx8kKDQsJCYxJx8fLT0tMTU3Ojo6Iys/RD84QzQ5Ojf/2wBDAQoKCg0MDRoPDxo3JR8lNzc3Nzc3Nzc3Nzc3Nzc3Nzc3Nzc3Nzc3Nzc3Nzc3Nzc3Nzc3Nzc3Nzc3Nzc3Nzc3Nzf/wAARCABeAI0DASIAAhEBAxEB/8QAGwABAAMBAQEBAAAAAAAAAAAAAAUGBwQDAQL/xAA6EAABAwMABAoKAgIDAQAAAAABAAIDBAURBhIhMQcTFhdRVFWTlNEyNkFhcXSBs8PSFCKhsSMzUmL/xAAaAQADAQEBAQAAAAAAAAAAAAAAAgQBAwUG/8QAKxEAAQMCBAUDBQEAAAAAAAAAAQACAwQREhMxUSEyQXGBM2GxBRQikfCh/9oADAMBAAIRAxEAPwDP9Ir7eI9ILpHHdrgxjKyZrWtqngNAeQABlR/KC9ds3HxcnmmkvrJdvnpvuOUavp442YBwUxJupLlBeu2bj4uTzTlBeu2bj4uTzUaibLZsFlypLlBeu2bj4uTzTlBeu2bj4uTzUaiMtmwRcqS5QXrtm4+Lk805QXrtm4+Lk81HNa57tVjS49AGSviMtmwW3KkuUF67ZuPi5PNOUF67ZuPi5PNSmjGhN30hbx9PBik4qVzZw9uDI1p1WdIy7A2+zKhrraq20VJprlAYJ9UOMbnAkA9OCcfVTMqKSSZ0LXNLhqOF1pDgLr15QXrtm4+Lk805QXrtm4+Lk81HNa52dVpOBk4GcDpXxU5bNgsuVJcoL12zcfFyeacoL12zcfFyeajURls2Cy5UlygvXbNx8XJ5pygvXbNx8XJ5qNRGWzYIuVJcoL12zcfFyea0jgcuVfWm8fzK6qqNTiNXjpnP1c8ZnGTs3BZKtQ4EfSvXwg/IpqxjRCSB/XTsPFUHSX1ku3zs33HKNUlpL6yXb52b7jlGqmPkHZIdUREToRF+omcZI1gc1pcQA55w0fE+we9XSr4ObrTaNw3J/ECbjXmYOqIxGyHA1X62cHaDu6Qpamtp6YtbM4AuNgmDC7RdXBWLCyqmrb1CIHULdYVstRiImTLAwsPtwXYx0HO7bXNMqa30F+qaC10j4IKc6gdJPxpl3EPzuAIwR7ioL/PvRcIqAsrX1WYSHC2G5sP97/vgtL/xw2Vg0V0trdFoqo2uKE1FS+PWlm/s0MZk6oaMbydpzu3dKibpVMrbnV1kcRhbUTOl4su1tUuOSM427SuVFSylhZM6ZrbOdqd0pcSLLTuDKm0ZntNXLeI20cs4NvM01Vhs+uATqg+i4f12+zIWf3v+O26VEdHRyUcUTzGIZJeMe0g4OsenPRs/2uHGd67bTa6q8Vgo6ARPqXgljJJWs1z0AuIBPuUcVGKWeWqfKS13Qk2bbynLsQDQFxIrZproVWaMyiVz43UZjj1HulbrveWjXAbnJwcnduVTVlLVQ1UQlhddpSOaWmxRERULEWocCPpXr4QfkWXrUOBH0r38IPyKWt9A+PlMzVUHSX1ku3zs33HKNUlpL6yXb52b7jlGrvHyDslOqIiJ0IrJWaZ3Grs7rNJHCLZxDIY6cN/6izBa8O3l2Rk52FemgWig0nukcb6qmbBFIHVEBlLZnRjeWjG0ezIOz3bMx2kthl0euDqKoq6SeVpOs2CQvLB7NfYACehebJNRVFSKd9jI38gNvcLoA9rcQ0UQd6Ii9Jc0REQhF1WutNuuFPWtijlfTyCRjJM6pcNozjoOD9Fyp8BkpXNDmlrtCgKb0g0nuGkUVMLsY5p6cv1Jw0NcWuOdUgbMAjYoRXjRXg+m0gs1ZXRV9E48SP44ZKf+OXWBIkGBq/1BH1ztVOracUlXLTieCo4t2rxsDtZjj/8AJwMj37uhQUVRRlzqamsMGoHS/FO8O5ndV4IiL0UiLUOBH0r18IPyLL1qHAj6V6+EH5FLW+gfHymZqqDpL6yXb52b7jlGqS0l9ZLt89N9xyjV3j5B2SnVERE6FIWm8VtndUSW2Y0808PEunZkPYwkEhp9hOBt37NmF+Lvc6i8Vz66u1HVUjWiSRrdXjCBjWI3ZIAzhcsLWPlY2R/FsLgHPLSdUe04G04WiV3B5R0uh0N1deqNoD3Svq9V5Y+NwAa1oxnOR/krzKupo6OZj5RZ7zYG3E+1/CdrXOBAWcIvrsBxAORnYcb18XppEREQhERSVgtcd4uMdC+vhopJSGxPna4te47m5G76pJJGxsL3aBAFzZdVo0ru9lpoaa2VAp4o5jM9rWZ48kYxJn0hjZj67wCoV5DnEtaGg7mjOB7tqu/CLobSaMyslgr4WiWNgipNVxkcQAHuzuAzk7T7VRlH9PlpamP7mnHPqbWJ772TvDgcLkREV6RFqHAj6V7+EH5Fl61DgR9K9fCD8ilrfQPj5TM1VB0l9ZLt87N9xyjVJaS+sl2+dm+45Rq7x8g7JTqiIidCfXCl59JbvUU0lJNWOdSSQtgNMWjimsb6Ia32EEAgjbs3lRCLm+KOSxe0G2i0EhdtottReLlFb6EMdUTaxY1xxnVaXH/AK4gQ7aCPornoBpqdFI6w1BnqYnBogowQG65P9n6xGW4Axgb9b3ZEPpjenX6/VFY2omlpnHNOyVoaYmEZ1MDYMHZ78Z2qKOerdWPidHaMDg6+p69Pcfo69GIbhvfioRFfODbQ+26TGpknr3GSGF7JKU0+NRz2uax4eSQcHaBgHICqd9oaa23Seipa01ggcWPl4gxDXBwQASTs6dieL6jDLUvpW3xMtfgeqCwhocvO3W6ouX8sUga40lM+plydzGYz/sLzoKyagrIqukka2eF2tG/VDg13Tg7MjeFedBeEGPRq0mkr21NcHTgMhGAIIQP7EE7ySdjd2zeMqmXqumuN0qamoq5KtzpCGzSDBc0HZs3DZ7BuXOCaplqJYpowIxob679P73QQ0NBB4r9XC83G508MNxq5KkQue6N0p1nt1vSGt0EgHHu2YUeiK+ONkbcLBYeyQknVERE6EWocCPpXr4QfkWXrUOBH0r38IPyKWt9A+PlMzVUHSX1ku3zs33HKNWj3ngxvlZeK+qiqbcGT1MkjQ6V+QHOJGf6b9q4+am/9atneyfotjnjwjj0QWm6oiK981N/61bO9k/ROam/9atneyfonz491mEqiIr3zU3/rVs72T9E5qb/1q2d7J+iM+PdGEqiIr3zU3/rVs72T9E5qb/1q2d7J+iM+PdGEqmwXCsp6Z9NT1MsUL5GyubG7V1nt9Ekjbs3joO1firqZqyqlqal/GTyuL5H4A1nHeTj2q681N/61bO9k/ROam/8AWrZ3sn6JRJAHYha/ZbZyoiK981N/61bO9k/ROam/9atneyfomz491mEqiIr3zU3/AK1bO9k/ROam/wDWrZ3sn6Iz490YSqIivfNTf+tWzvZP0Tmpv/WrZ3sn6Iz490YSqItQ4EfSvXwg/Iormpv/AFq2d7J+iu/BnobctHjcv501I/8AkcVqcS9xxq6+c5aP/QU9XMx0JAKdjTdf/9k="/>
          <p:cNvSpPr>
            <a:spLocks noChangeAspect="1" noChangeArrowheads="1"/>
          </p:cNvSpPr>
          <p:nvPr/>
        </p:nvSpPr>
        <p:spPr bwMode="auto">
          <a:xfrm>
            <a:off x="63500" y="-365125"/>
            <a:ext cx="1143000" cy="7620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p:cNvPicPr>
            <a:picLocks noChangeAspect="1" noChangeArrowheads="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253704" y="5551094"/>
            <a:ext cx="533400" cy="355599"/>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12" name="AutoShape 16" descr="data:image/jpeg;base64,/9j/4AAQSkZJRgABAQAAAQABAAD/2wBDAAkGBwgHBgkIBwgKCgkLDRYPDQwMDRsUFRAWIB0iIiAdHx8kKDQsJCYxJx8fLT0tMTU3Ojo6Iys/RD84QzQ5Ojf/2wBDAQoKCg0MDRoPDxo3JR8lNzc3Nzc3Nzc3Nzc3Nzc3Nzc3Nzc3Nzc3Nzc3Nzc3Nzc3Nzc3Nzc3Nzc3Nzc3Nzc3Nzf/wAARCABaAIkDASIAAhEBAxEB/8QAGwABAAIDAQEAAAAAAAAAAAAAAAQFAQIGAwf/xAAuEAACAQMDAwMDAgcAAAAAAAAAAQIDBBEFEiEGE0ExUWEigaEjsRQyQnFykeH/xAAaAQEBAAMBAQAAAAAAAAAAAAAAAgMEBgEH/8QAIhEAAgEEAQUBAQAAAAAAAAAAAAECAxESEyEEIjFBURRh/9oADAMBAAIRAxEAPwDkQAc7Y+y3CTbSSbb4SQlFxk0001w0/BadM2Sv9btqUs7Iy7k8e0ef3wOp7T+C127pKOISn3I/Kks/vkjZHZr92ua36Y79Pu1yrCWXjj7j0MwkozjJxUkmm0/JZsN8cEuvpt3bWiubilKlCVRQju/qzFvK+MefkhlzedQXF1plOyVOlThBuOIQWFDjCWfTGPBTEQcmu4wdM6zT2qzuAAWbIAAAAAAAAAAAASWeTp+nbXQNUkqF3TqULp+kVWe2f+Of2OYMxi5tRisybxFe7MdWDnGydv6jV6mi6kOJOL+o+raToFhpNadazjNVJx25lPPGf+DVen7DVq8K13Go5wjtThPbx6ku2SstPpKvW+mlSW+pN+y5bZipUV7p9SVjXWakH26kGnh44ZzGytszUn8ucVurbNmTv4ucX1Dp3T2kw7cI16t219NNVvT5l7I5I3r9zvVO85Orue9yeXnzk0OmowcI2cm39Z2vS0ZUod0nJv6bUluqQi1JpySxBZl9l7lnrWiVtIUe/KMu5J7HBPG1eXxw+fQrKdSdKanSnKE16Si8Nfck3mpXV5TpwrV6sowgo4c21LHl/JbUrqz4Paka22Li+32RAAUbIAAAAAAAAAAAAJmj1re31O2r3eezTnvkksttJtfnBDB41dWIqQU4OL9lvr3UF3rEts/0reLzGlF/lvyzTQ9cu9HqvtS30ZP66Mnw/lezKsEaaahhbgwLpKKpase0mavWtrnUq9xaRlGlVlv2y8N8v85IY84PaNpXlb1K/bapU9u6TWPV8f3LSSSRljjSio38cFl0xptHUtRjTrVowVP9SVOUW98U+efHgj65YQ03UKttCtGrKLzJRi1szyl/rBCjVnCM4QnKMZrE0nhSXz7ma9epXkpVpynJJR3SeXhehOMs8r8W8GBUqu/PLt+HmACzbAAB6AAAAAAAAAAAAAAAYOlo9QUIaJLTZUHWcY7ozucSi5Z/lx4Xrjk5sEThGaVzXr9NCvbP1yHy2ACzOkAAD0AAAAAAAAAAAAAAAAAAAAAAAAAAAAAAAAAAAAAAAAAAAAAAAAAAAAAAAAAAAAAAAAAA/9k="/>
          <p:cNvSpPr>
            <a:spLocks noChangeAspect="1" noChangeArrowheads="1"/>
          </p:cNvSpPr>
          <p:nvPr/>
        </p:nvSpPr>
        <p:spPr bwMode="auto">
          <a:xfrm>
            <a:off x="63500" y="-411163"/>
            <a:ext cx="1304925" cy="85725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p:cNvPicPr>
            <a:picLocks noChangeAspect="1" noChangeArrowheads="1"/>
          </p:cNvPicPr>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8429360" y="5565675"/>
            <a:ext cx="533400" cy="35040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14" name="Rectangle 13"/>
          <p:cNvSpPr/>
          <p:nvPr/>
        </p:nvSpPr>
        <p:spPr bwMode="auto">
          <a:xfrm>
            <a:off x="8796749" y="2622838"/>
            <a:ext cx="246888" cy="2383972"/>
          </a:xfrm>
          <a:prstGeom prst="rec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8456612" y="2114263"/>
            <a:ext cx="838200" cy="584775"/>
          </a:xfrm>
          <a:prstGeom prst="rect">
            <a:avLst/>
          </a:prstGeom>
          <a:solidFill>
            <a:schemeClr val="bg1"/>
          </a:solidFill>
        </p:spPr>
        <p:txBody>
          <a:bodyPr wrap="square" rtlCol="0">
            <a:spAutoFit/>
          </a:bodyPr>
          <a:lstStyle/>
          <a:p>
            <a:r>
              <a:rPr lang="en-US" sz="800" i="1" dirty="0" smtClean="0"/>
              <a:t>5-7 GW target Announced by Chinese Gov’t</a:t>
            </a:r>
            <a:endParaRPr lang="en-US" sz="800" i="1" dirty="0"/>
          </a:p>
        </p:txBody>
      </p:sp>
      <p:sp>
        <p:nvSpPr>
          <p:cNvPr id="16" name="TextBox 15"/>
          <p:cNvSpPr txBox="1"/>
          <p:nvPr/>
        </p:nvSpPr>
        <p:spPr>
          <a:xfrm rot="16200000">
            <a:off x="4355674" y="3575338"/>
            <a:ext cx="1447800" cy="276999"/>
          </a:xfrm>
          <a:prstGeom prst="rect">
            <a:avLst/>
          </a:prstGeom>
          <a:noFill/>
        </p:spPr>
        <p:txBody>
          <a:bodyPr wrap="square" rtlCol="0">
            <a:spAutoFit/>
          </a:bodyPr>
          <a:lstStyle/>
          <a:p>
            <a:r>
              <a:rPr lang="en-US" dirty="0" smtClean="0"/>
              <a:t>GW capacity</a:t>
            </a:r>
            <a:endParaRPr lang="en-US" dirty="0"/>
          </a:p>
        </p:txBody>
      </p:sp>
      <p:graphicFrame>
        <p:nvGraphicFramePr>
          <p:cNvPr id="18" name="Object 6"/>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204248807"/>
              </p:ext>
            </p:extLst>
          </p:nvPr>
        </p:nvGraphicFramePr>
        <p:xfrm>
          <a:off x="716284" y="1905288"/>
          <a:ext cx="4197576" cy="4527550"/>
        </p:xfrm>
        <a:graphic>
          <a:graphicData uri="http://schemas.openxmlformats.org/drawingml/2006/chart">
            <c:chart xmlns:c="http://schemas.openxmlformats.org/drawingml/2006/chart" xmlns:r="http://schemas.openxmlformats.org/officeDocument/2006/relationships" r:id="rId7"/>
          </a:graphicData>
        </a:graphic>
      </p:graphicFrame>
      <p:sp>
        <p:nvSpPr>
          <p:cNvPr id="19" name="TextBox 18"/>
          <p:cNvSpPr txBox="1"/>
          <p:nvPr/>
        </p:nvSpPr>
        <p:spPr>
          <a:xfrm rot="16200000">
            <a:off x="-129788" y="3531176"/>
            <a:ext cx="1447800" cy="276999"/>
          </a:xfrm>
          <a:prstGeom prst="rect">
            <a:avLst/>
          </a:prstGeom>
          <a:noFill/>
        </p:spPr>
        <p:txBody>
          <a:bodyPr wrap="square" rtlCol="0">
            <a:spAutoFit/>
          </a:bodyPr>
          <a:lstStyle/>
          <a:p>
            <a:r>
              <a:rPr lang="en-US" dirty="0" smtClean="0"/>
              <a:t>GW capacity</a:t>
            </a:r>
            <a:endParaRPr lang="en-US" dirty="0"/>
          </a:p>
        </p:txBody>
      </p:sp>
      <p:pic>
        <p:nvPicPr>
          <p:cNvPr id="20" name="Picture 11" descr="http://t2.gstatic.com/images?q=tbn:ANd9GcTlEBGOma8yxvr_0aGTdb0AdsAXD2U0KECf-JVWkVAQHQrg3ZnsnA"/>
          <p:cNvPicPr>
            <a:picLocks noChangeAspect="1" noChangeArrowheads="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636674" y="5551096"/>
            <a:ext cx="533400" cy="28046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21" name="Picture 14"/>
          <p:cNvPicPr>
            <a:picLocks noChangeAspect="1" noChangeArrowheads="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741612" y="5518438"/>
            <a:ext cx="533400" cy="355599"/>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22" name="Picture 17"/>
          <p:cNvPicPr>
            <a:picLocks noChangeAspect="1" noChangeArrowheads="1"/>
          </p:cNvPicPr>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944444" y="5533019"/>
            <a:ext cx="533400" cy="35040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Oval 4"/>
          <p:cNvSpPr/>
          <p:nvPr/>
        </p:nvSpPr>
        <p:spPr bwMode="auto">
          <a:xfrm>
            <a:off x="1368425" y="4094837"/>
            <a:ext cx="801649" cy="3568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a:t>1.59x</a:t>
            </a:r>
          </a:p>
        </p:txBody>
      </p:sp>
      <p:sp>
        <p:nvSpPr>
          <p:cNvPr id="28" name="Oval 27"/>
          <p:cNvSpPr/>
          <p:nvPr/>
        </p:nvSpPr>
        <p:spPr bwMode="auto">
          <a:xfrm>
            <a:off x="2568594" y="1961237"/>
            <a:ext cx="801649" cy="3568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a:t>2.38x</a:t>
            </a:r>
          </a:p>
        </p:txBody>
      </p:sp>
      <p:sp>
        <p:nvSpPr>
          <p:cNvPr id="29" name="Oval 28"/>
          <p:cNvSpPr/>
          <p:nvPr/>
        </p:nvSpPr>
        <p:spPr bwMode="auto">
          <a:xfrm>
            <a:off x="3810319" y="3240309"/>
            <a:ext cx="801649" cy="3568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a:t>6.2x</a:t>
            </a:r>
          </a:p>
        </p:txBody>
      </p:sp>
      <p:sp>
        <p:nvSpPr>
          <p:cNvPr id="30" name="Oval 29"/>
          <p:cNvSpPr/>
          <p:nvPr/>
        </p:nvSpPr>
        <p:spPr bwMode="auto">
          <a:xfrm>
            <a:off x="5854416" y="4094836"/>
            <a:ext cx="925796" cy="4330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a:t>New </a:t>
            </a:r>
            <a:endParaRPr lang="en-US" sz="1000" i="1" dirty="0" smtClean="0"/>
          </a:p>
          <a:p>
            <a:r>
              <a:rPr lang="en-US" sz="1000" i="1" dirty="0" smtClean="0"/>
              <a:t>industry</a:t>
            </a:r>
            <a:endParaRPr lang="en-US" sz="1000" i="1" dirty="0"/>
          </a:p>
        </p:txBody>
      </p:sp>
      <p:sp>
        <p:nvSpPr>
          <p:cNvPr id="32" name="Oval 31"/>
          <p:cNvSpPr/>
          <p:nvPr/>
        </p:nvSpPr>
        <p:spPr bwMode="auto">
          <a:xfrm>
            <a:off x="7119579" y="2048323"/>
            <a:ext cx="801649" cy="3568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a:t>7.3x</a:t>
            </a:r>
          </a:p>
        </p:txBody>
      </p:sp>
      <p:sp>
        <p:nvSpPr>
          <p:cNvPr id="33" name="Oval 32"/>
          <p:cNvSpPr/>
          <p:nvPr/>
        </p:nvSpPr>
        <p:spPr bwMode="auto">
          <a:xfrm>
            <a:off x="8416963" y="1624051"/>
            <a:ext cx="801649" cy="35680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smtClean="0"/>
              <a:t>&lt;70x</a:t>
            </a:r>
            <a:endParaRPr lang="en-US" sz="1000" i="1" dirty="0"/>
          </a:p>
        </p:txBody>
      </p:sp>
      <p:sp>
        <p:nvSpPr>
          <p:cNvPr id="6" name="TextBox 5"/>
          <p:cNvSpPr txBox="1"/>
          <p:nvPr/>
        </p:nvSpPr>
        <p:spPr>
          <a:xfrm>
            <a:off x="635000" y="1327438"/>
            <a:ext cx="4583074" cy="276999"/>
          </a:xfrm>
          <a:prstGeom prst="rect">
            <a:avLst/>
          </a:prstGeom>
          <a:noFill/>
        </p:spPr>
        <p:txBody>
          <a:bodyPr wrap="square" rtlCol="0">
            <a:spAutoFit/>
          </a:bodyPr>
          <a:lstStyle/>
          <a:p>
            <a:r>
              <a:rPr lang="en-US" b="1" dirty="0" smtClean="0"/>
              <a:t>On-shore wind capacity </a:t>
            </a:r>
            <a:r>
              <a:rPr lang="en-US" dirty="0" smtClean="0"/>
              <a:t>is expected to grow substantially…</a:t>
            </a:r>
            <a:endParaRPr lang="en-US" b="1" dirty="0"/>
          </a:p>
        </p:txBody>
      </p:sp>
      <p:sp>
        <p:nvSpPr>
          <p:cNvPr id="34" name="TextBox 33"/>
          <p:cNvSpPr txBox="1"/>
          <p:nvPr/>
        </p:nvSpPr>
        <p:spPr>
          <a:xfrm>
            <a:off x="5429838" y="1219200"/>
            <a:ext cx="3952062" cy="461665"/>
          </a:xfrm>
          <a:prstGeom prst="rect">
            <a:avLst/>
          </a:prstGeom>
          <a:noFill/>
        </p:spPr>
        <p:txBody>
          <a:bodyPr wrap="square" rtlCol="0">
            <a:spAutoFit/>
          </a:bodyPr>
          <a:lstStyle/>
          <a:p>
            <a:r>
              <a:rPr lang="en-US" b="1" dirty="0" smtClean="0"/>
              <a:t>…</a:t>
            </a:r>
            <a:r>
              <a:rPr lang="en-US" dirty="0" smtClean="0"/>
              <a:t>but </a:t>
            </a:r>
            <a:r>
              <a:rPr lang="en-US" b="1" dirty="0"/>
              <a:t>O</a:t>
            </a:r>
            <a:r>
              <a:rPr lang="en-US" b="1" dirty="0" smtClean="0"/>
              <a:t>ff-shore wind </a:t>
            </a:r>
            <a:r>
              <a:rPr lang="en-US" dirty="0" smtClean="0"/>
              <a:t>is expected to grow rapidly, albeit from a smaller base</a:t>
            </a:r>
            <a:endParaRPr lang="en-US" b="1" dirty="0"/>
          </a:p>
        </p:txBody>
      </p:sp>
      <p:sp>
        <p:nvSpPr>
          <p:cNvPr id="9" name="Rectangle 8"/>
          <p:cNvSpPr/>
          <p:nvPr/>
        </p:nvSpPr>
        <p:spPr bwMode="auto">
          <a:xfrm>
            <a:off x="3950168" y="1734981"/>
            <a:ext cx="2601444" cy="4917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35" name="Oval 34"/>
          <p:cNvSpPr/>
          <p:nvPr/>
        </p:nvSpPr>
        <p:spPr bwMode="auto">
          <a:xfrm>
            <a:off x="4009812" y="1915886"/>
            <a:ext cx="302891" cy="223751"/>
          </a:xfrm>
          <a:prstGeom prst="ellipse">
            <a:avLst/>
          </a:prstGeom>
          <a:solidFill>
            <a:schemeClr val="tx2">
              <a:lumMod val="20000"/>
              <a:lumOff val="80000"/>
            </a:schemeClr>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sz="1000" i="1" dirty="0" smtClean="0"/>
              <a:t>x</a:t>
            </a:r>
            <a:endParaRPr lang="en-US" sz="1000" i="1" dirty="0"/>
          </a:p>
        </p:txBody>
      </p:sp>
      <p:sp>
        <p:nvSpPr>
          <p:cNvPr id="7" name="TextBox 6"/>
          <p:cNvSpPr txBox="1"/>
          <p:nvPr/>
        </p:nvSpPr>
        <p:spPr>
          <a:xfrm>
            <a:off x="4289304" y="1930921"/>
            <a:ext cx="2240294" cy="246221"/>
          </a:xfrm>
          <a:prstGeom prst="rect">
            <a:avLst/>
          </a:prstGeom>
          <a:noFill/>
        </p:spPr>
        <p:txBody>
          <a:bodyPr wrap="square" rtlCol="0">
            <a:spAutoFit/>
          </a:bodyPr>
          <a:lstStyle/>
          <a:p>
            <a:r>
              <a:rPr lang="en-US" sz="1000" dirty="0" smtClean="0"/>
              <a:t>Forecast rise in capacity, 2009-2020</a:t>
            </a:r>
            <a:endParaRPr lang="en-US" sz="1000" dirty="0"/>
          </a:p>
        </p:txBody>
      </p:sp>
      <p:sp>
        <p:nvSpPr>
          <p:cNvPr id="36" name="TextBox 35"/>
          <p:cNvSpPr txBox="1"/>
          <p:nvPr/>
        </p:nvSpPr>
        <p:spPr>
          <a:xfrm>
            <a:off x="3960812" y="1734981"/>
            <a:ext cx="2590558" cy="246221"/>
          </a:xfrm>
          <a:prstGeom prst="rect">
            <a:avLst/>
          </a:prstGeom>
          <a:noFill/>
        </p:spPr>
        <p:txBody>
          <a:bodyPr wrap="square" rtlCol="0">
            <a:spAutoFit/>
          </a:bodyPr>
          <a:lstStyle/>
          <a:p>
            <a:r>
              <a:rPr lang="en-US" sz="1000" u="sng" dirty="0" smtClean="0"/>
              <a:t>Legend</a:t>
            </a:r>
            <a:endParaRPr lang="en-US" sz="1000" u="sng" dirty="0"/>
          </a:p>
        </p:txBody>
      </p:sp>
      <p:cxnSp>
        <p:nvCxnSpPr>
          <p:cNvPr id="13" name="Straight Connector 12"/>
          <p:cNvCxnSpPr/>
          <p:nvPr/>
        </p:nvCxnSpPr>
        <p:spPr bwMode="auto">
          <a:xfrm>
            <a:off x="1390197" y="6008914"/>
            <a:ext cx="3243543" cy="0"/>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65812" y="6008914"/>
            <a:ext cx="3243543" cy="0"/>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0645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drive trains that enable larger turbines and lower maintenance costs are the enablers of this market</a:t>
            </a:r>
            <a:endParaRPr lang="en-US" dirty="0"/>
          </a:p>
        </p:txBody>
      </p:sp>
      <p:sp>
        <p:nvSpPr>
          <p:cNvPr id="5" name="AutoShape 15"/>
          <p:cNvSpPr>
            <a:spLocks noChangeArrowheads="1"/>
          </p:cNvSpPr>
          <p:nvPr/>
        </p:nvSpPr>
        <p:spPr bwMode="auto">
          <a:xfrm>
            <a:off x="6431995" y="1447800"/>
            <a:ext cx="1676400" cy="950576"/>
          </a:xfrm>
          <a:prstGeom prst="chevron">
            <a:avLst>
              <a:gd name="adj" fmla="val 28190"/>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6" name="AutoShape 15"/>
          <p:cNvSpPr>
            <a:spLocks noChangeArrowheads="1"/>
          </p:cNvSpPr>
          <p:nvPr/>
        </p:nvSpPr>
        <p:spPr bwMode="auto">
          <a:xfrm>
            <a:off x="7999412" y="1447800"/>
            <a:ext cx="1676400" cy="950576"/>
          </a:xfrm>
          <a:prstGeom prst="chevron">
            <a:avLst>
              <a:gd name="adj" fmla="val 29768"/>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
        <p:nvSpPr>
          <p:cNvPr id="7" name="Chevron 6"/>
          <p:cNvSpPr/>
          <p:nvPr/>
        </p:nvSpPr>
        <p:spPr bwMode="auto">
          <a:xfrm>
            <a:off x="1794429" y="1447800"/>
            <a:ext cx="1643435" cy="943320"/>
          </a:xfrm>
          <a:prstGeom prst="chevron">
            <a:avLst>
              <a:gd name="adj" fmla="val 24415"/>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8" name="Chevron 7"/>
          <p:cNvSpPr/>
          <p:nvPr/>
        </p:nvSpPr>
        <p:spPr bwMode="auto">
          <a:xfrm>
            <a:off x="3328881" y="1447800"/>
            <a:ext cx="164468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9" name="Freeform 8"/>
          <p:cNvSpPr>
            <a:spLocks/>
          </p:cNvSpPr>
          <p:nvPr/>
        </p:nvSpPr>
        <p:spPr bwMode="gray">
          <a:xfrm rot="5400000">
            <a:off x="1046162" y="1437930"/>
            <a:ext cx="114300" cy="2057400"/>
          </a:xfrm>
          <a:custGeom>
            <a:avLst/>
            <a:gdLst>
              <a:gd name="T0" fmla="*/ 0 w 1825"/>
              <a:gd name="T1" fmla="*/ 714 h 2584"/>
              <a:gd name="T2" fmla="*/ 1823 w 1825"/>
              <a:gd name="T3" fmla="*/ 0 h 2584"/>
              <a:gd name="T4" fmla="*/ 1825 w 1825"/>
              <a:gd name="T5" fmla="*/ 2584 h 2584"/>
              <a:gd name="T6" fmla="*/ 13 w 1825"/>
              <a:gd name="T7" fmla="*/ 1721 h 2584"/>
              <a:gd name="T8" fmla="*/ 0 w 1825"/>
              <a:gd name="T9" fmla="*/ 714 h 2584"/>
              <a:gd name="connsiteX0" fmla="*/ 0 w 10000"/>
              <a:gd name="connsiteY0" fmla="*/ 3274 h 10000"/>
              <a:gd name="connsiteX1" fmla="*/ 9989 w 10000"/>
              <a:gd name="connsiteY1" fmla="*/ 0 h 10000"/>
              <a:gd name="connsiteX2" fmla="*/ 10000 w 10000"/>
              <a:gd name="connsiteY2" fmla="*/ 10000 h 10000"/>
              <a:gd name="connsiteX3" fmla="*/ 71 w 10000"/>
              <a:gd name="connsiteY3" fmla="*/ 6660 h 10000"/>
              <a:gd name="connsiteX4" fmla="*/ 0 w 10000"/>
              <a:gd name="connsiteY4" fmla="*/ 3274 h 10000"/>
              <a:gd name="connsiteX0" fmla="*/ 0 w 10000"/>
              <a:gd name="connsiteY0" fmla="*/ 3274 h 10000"/>
              <a:gd name="connsiteX1" fmla="*/ 9989 w 10000"/>
              <a:gd name="connsiteY1" fmla="*/ 0 h 10000"/>
              <a:gd name="connsiteX2" fmla="*/ 10000 w 10000"/>
              <a:gd name="connsiteY2" fmla="*/ 10000 h 10000"/>
              <a:gd name="connsiteX3" fmla="*/ 71 w 10000"/>
              <a:gd name="connsiteY3" fmla="*/ 6527 h 10000"/>
              <a:gd name="connsiteX4" fmla="*/ 0 w 10000"/>
              <a:gd name="connsiteY4" fmla="*/ 3274 h 10000"/>
              <a:gd name="connsiteX0" fmla="*/ 0 w 10000"/>
              <a:gd name="connsiteY0" fmla="*/ 3704 h 10000"/>
              <a:gd name="connsiteX1" fmla="*/ 9989 w 10000"/>
              <a:gd name="connsiteY1" fmla="*/ 0 h 10000"/>
              <a:gd name="connsiteX2" fmla="*/ 10000 w 10000"/>
              <a:gd name="connsiteY2" fmla="*/ 10000 h 10000"/>
              <a:gd name="connsiteX3" fmla="*/ 71 w 10000"/>
              <a:gd name="connsiteY3" fmla="*/ 6527 h 10000"/>
              <a:gd name="connsiteX4" fmla="*/ 0 w 10000"/>
              <a:gd name="connsiteY4" fmla="*/ 3704 h 10000"/>
              <a:gd name="connsiteX0" fmla="*/ 0 w 10318"/>
              <a:gd name="connsiteY0" fmla="*/ 3704 h 10000"/>
              <a:gd name="connsiteX1" fmla="*/ 10318 w 10318"/>
              <a:gd name="connsiteY1" fmla="*/ 0 h 10000"/>
              <a:gd name="connsiteX2" fmla="*/ 10000 w 10318"/>
              <a:gd name="connsiteY2" fmla="*/ 10000 h 10000"/>
              <a:gd name="connsiteX3" fmla="*/ 71 w 10318"/>
              <a:gd name="connsiteY3" fmla="*/ 6527 h 10000"/>
              <a:gd name="connsiteX4" fmla="*/ 0 w 10318"/>
              <a:gd name="connsiteY4" fmla="*/ 3704 h 10000"/>
              <a:gd name="connsiteX0" fmla="*/ 0 w 10318"/>
              <a:gd name="connsiteY0" fmla="*/ 3704 h 9477"/>
              <a:gd name="connsiteX1" fmla="*/ 10318 w 10318"/>
              <a:gd name="connsiteY1" fmla="*/ 0 h 9477"/>
              <a:gd name="connsiteX2" fmla="*/ 10165 w 10318"/>
              <a:gd name="connsiteY2" fmla="*/ 9477 h 9477"/>
              <a:gd name="connsiteX3" fmla="*/ 71 w 10318"/>
              <a:gd name="connsiteY3" fmla="*/ 6527 h 9477"/>
              <a:gd name="connsiteX4" fmla="*/ 0 w 10318"/>
              <a:gd name="connsiteY4" fmla="*/ 3704 h 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 h="9477">
                <a:moveTo>
                  <a:pt x="0" y="3704"/>
                </a:moveTo>
                <a:lnTo>
                  <a:pt x="10318" y="0"/>
                </a:lnTo>
                <a:cubicBezTo>
                  <a:pt x="10322" y="3333"/>
                  <a:pt x="10161" y="6144"/>
                  <a:pt x="10165" y="9477"/>
                </a:cubicBezTo>
                <a:lnTo>
                  <a:pt x="71" y="6527"/>
                </a:lnTo>
                <a:cubicBezTo>
                  <a:pt x="47" y="5398"/>
                  <a:pt x="24" y="4833"/>
                  <a:pt x="0" y="3704"/>
                </a:cubicBezTo>
                <a:close/>
              </a:path>
            </a:pathLst>
          </a:custGeom>
          <a:solidFill>
            <a:schemeClr val="bg1">
              <a:lumMod val="50000"/>
            </a:schemeClr>
          </a:solidFill>
          <a:ln>
            <a:noFill/>
          </a:ln>
          <a:effectLst>
            <a:outerShdw blurRad="50800" dist="38100" dir="8100000" algn="tr" rotWithShape="0">
              <a:prstClr val="black">
                <a:alpha val="40000"/>
              </a:prstClr>
            </a:outerShdw>
          </a:effectLst>
          <a:extLst/>
        </p:spPr>
        <p:txBody>
          <a:bodyPr wrap="none" lIns="45720" rIns="45720" anchor="ctr"/>
          <a:ls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pPr>
              <a:defRPr/>
            </a:pPr>
            <a:endParaRPr lang="en-US" dirty="0"/>
          </a:p>
        </p:txBody>
      </p:sp>
      <p:sp>
        <p:nvSpPr>
          <p:cNvPr id="10" name="Rectangle 9"/>
          <p:cNvSpPr/>
          <p:nvPr/>
        </p:nvSpPr>
        <p:spPr bwMode="auto">
          <a:xfrm>
            <a:off x="74612" y="2561880"/>
            <a:ext cx="838200" cy="40992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dist="35560" dir="2700000" algn="tr" rotWithShape="0">
              <a:prstClr val="black"/>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accent3"/>
                </a:solidFill>
              </a:rPr>
              <a:t>Gearbox</a:t>
            </a:r>
            <a:endParaRPr kumimoji="0" lang="en-US" sz="1000" b="1" i="0" u="none" strike="noStrike" cap="none" normalizeH="0" baseline="0" dirty="0" smtClean="0">
              <a:ln>
                <a:noFill/>
              </a:ln>
              <a:solidFill>
                <a:schemeClr val="accent3"/>
              </a:solidFill>
              <a:effectLst/>
              <a:latin typeface="Arial" charset="0"/>
            </a:endParaRPr>
          </a:p>
        </p:txBody>
      </p:sp>
      <p:sp>
        <p:nvSpPr>
          <p:cNvPr id="11" name="Rectangle 10"/>
          <p:cNvSpPr/>
          <p:nvPr/>
        </p:nvSpPr>
        <p:spPr bwMode="auto">
          <a:xfrm>
            <a:off x="1293812" y="2561880"/>
            <a:ext cx="838200" cy="40992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dist="35560" dir="2700000" algn="tr" rotWithShape="0">
              <a:prstClr val="black"/>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accent3"/>
                </a:solidFill>
              </a:rPr>
              <a:t>Generator</a:t>
            </a:r>
            <a:endParaRPr kumimoji="0" lang="en-US" sz="1000" b="1" i="0" u="none" strike="noStrike" cap="none" normalizeH="0" baseline="0" dirty="0" smtClean="0">
              <a:ln>
                <a:noFill/>
              </a:ln>
              <a:solidFill>
                <a:schemeClr val="accent3"/>
              </a:solidFill>
              <a:effectLst/>
              <a:latin typeface="Arial" charset="0"/>
            </a:endParaRPr>
          </a:p>
        </p:txBody>
      </p:sp>
      <p:sp>
        <p:nvSpPr>
          <p:cNvPr id="12" name="Chevron 11"/>
          <p:cNvSpPr/>
          <p:nvPr/>
        </p:nvSpPr>
        <p:spPr bwMode="auto">
          <a:xfrm>
            <a:off x="4864578" y="1447800"/>
            <a:ext cx="167640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13" name="Chevron 12"/>
          <p:cNvSpPr/>
          <p:nvPr/>
        </p:nvSpPr>
        <p:spPr bwMode="auto">
          <a:xfrm>
            <a:off x="227012" y="1447800"/>
            <a:ext cx="1676400" cy="943320"/>
          </a:xfrm>
          <a:prstGeom prst="chevron">
            <a:avLst>
              <a:gd name="adj" fmla="val 2546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
        <p:nvSpPr>
          <p:cNvPr id="15" name="Rounded Rectangle 14"/>
          <p:cNvSpPr/>
          <p:nvPr/>
        </p:nvSpPr>
        <p:spPr bwMode="auto">
          <a:xfrm>
            <a:off x="74612" y="1295400"/>
            <a:ext cx="2209800" cy="1905000"/>
          </a:xfrm>
          <a:prstGeom prst="roundRect">
            <a:avLst>
              <a:gd name="adj" fmla="val 2191"/>
            </a:avLst>
          </a:prstGeom>
          <a:noFill/>
          <a:ln w="9525" cap="flat" cmpd="sng" algn="ctr">
            <a:solidFill>
              <a:srgbClr val="FF000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18" name="Elbow Connector 17"/>
          <p:cNvCxnSpPr>
            <a:endCxn id="19" idx="1"/>
          </p:cNvCxnSpPr>
          <p:nvPr/>
        </p:nvCxnSpPr>
        <p:spPr bwMode="auto">
          <a:xfrm rot="16200000" flipH="1">
            <a:off x="923231" y="3328409"/>
            <a:ext cx="908618" cy="652599"/>
          </a:xfrm>
          <a:prstGeom prst="bentConnector2">
            <a:avLst/>
          </a:prstGeom>
          <a:solidFill>
            <a:schemeClr val="bg1"/>
          </a:solidFill>
          <a:ln w="9525" cap="flat" cmpd="sng" algn="ctr">
            <a:solidFill>
              <a:schemeClr val="tx1"/>
            </a:solidFill>
            <a:prstDash val="solid"/>
            <a:round/>
            <a:headEnd type="none" w="med" len="med"/>
            <a:tailEnd type="arrow"/>
          </a:ln>
          <a:effectLst/>
        </p:spPr>
      </p:cxnSp>
      <p:sp>
        <p:nvSpPr>
          <p:cNvPr id="19" name="TextBox 18"/>
          <p:cNvSpPr txBox="1"/>
          <p:nvPr/>
        </p:nvSpPr>
        <p:spPr>
          <a:xfrm>
            <a:off x="1703840" y="3686628"/>
            <a:ext cx="1185187" cy="844779"/>
          </a:xfrm>
          <a:prstGeom prst="rect">
            <a:avLst/>
          </a:prstGeom>
          <a:solidFill>
            <a:schemeClr val="accent1">
              <a:lumMod val="50000"/>
            </a:schemeClr>
          </a:solidFill>
        </p:spPr>
        <p:txBody>
          <a:bodyPr wrap="square" rtlCol="0" anchor="ctr">
            <a:noAutofit/>
          </a:bodyPr>
          <a:lstStyle/>
          <a:p>
            <a:r>
              <a:rPr lang="en-US" b="1" dirty="0" smtClean="0">
                <a:solidFill>
                  <a:schemeClr val="bg1"/>
                </a:solidFill>
              </a:rPr>
              <a:t>Gear box</a:t>
            </a:r>
            <a:endParaRPr lang="en-US" b="1" dirty="0">
              <a:solidFill>
                <a:schemeClr val="bg1"/>
              </a:solidFill>
            </a:endParaRPr>
          </a:p>
        </p:txBody>
      </p:sp>
      <p:sp>
        <p:nvSpPr>
          <p:cNvPr id="20" name="TextBox 19"/>
          <p:cNvSpPr txBox="1"/>
          <p:nvPr/>
        </p:nvSpPr>
        <p:spPr>
          <a:xfrm>
            <a:off x="1737853" y="4630840"/>
            <a:ext cx="1185187" cy="814474"/>
          </a:xfrm>
          <a:prstGeom prst="rect">
            <a:avLst/>
          </a:prstGeom>
          <a:solidFill>
            <a:schemeClr val="accent1">
              <a:lumMod val="50000"/>
            </a:schemeClr>
          </a:solidFill>
        </p:spPr>
        <p:txBody>
          <a:bodyPr wrap="square" rtlCol="0" anchor="ctr">
            <a:noAutofit/>
          </a:bodyPr>
          <a:lstStyle/>
          <a:p>
            <a:r>
              <a:rPr lang="en-US" b="1" dirty="0" smtClean="0">
                <a:solidFill>
                  <a:schemeClr val="bg1"/>
                </a:solidFill>
              </a:rPr>
              <a:t>Direct drive</a:t>
            </a:r>
            <a:endParaRPr lang="en-US" b="1" dirty="0">
              <a:solidFill>
                <a:schemeClr val="bg1"/>
              </a:solidFill>
            </a:endParaRPr>
          </a:p>
        </p:txBody>
      </p:sp>
      <p:cxnSp>
        <p:nvCxnSpPr>
          <p:cNvPr id="24" name="Elbow Connector 23"/>
          <p:cNvCxnSpPr>
            <a:endCxn id="20" idx="1"/>
          </p:cNvCxnSpPr>
          <p:nvPr/>
        </p:nvCxnSpPr>
        <p:spPr bwMode="auto">
          <a:xfrm rot="16200000" flipH="1">
            <a:off x="475709" y="3775932"/>
            <a:ext cx="1837677" cy="686612"/>
          </a:xfrm>
          <a:prstGeom prst="bentConnector2">
            <a:avLst/>
          </a:prstGeom>
          <a:solidFill>
            <a:schemeClr val="bg1"/>
          </a:solidFill>
          <a:ln w="9525" cap="flat" cmpd="sng" algn="ctr">
            <a:solidFill>
              <a:schemeClr val="tx1"/>
            </a:solidFill>
            <a:prstDash val="solid"/>
            <a:round/>
            <a:headEnd type="none" w="med" len="med"/>
            <a:tailEnd type="arrow"/>
          </a:ln>
          <a:effectLst/>
        </p:spPr>
      </p:cxnSp>
      <p:sp>
        <p:nvSpPr>
          <p:cNvPr id="33" name="TextBox 32"/>
          <p:cNvSpPr txBox="1"/>
          <p:nvPr/>
        </p:nvSpPr>
        <p:spPr>
          <a:xfrm>
            <a:off x="4727895" y="3138715"/>
            <a:ext cx="1555071" cy="500741"/>
          </a:xfrm>
          <a:prstGeom prst="rect">
            <a:avLst/>
          </a:prstGeom>
          <a:solidFill>
            <a:schemeClr val="tx2">
              <a:lumMod val="60000"/>
              <a:lumOff val="40000"/>
            </a:schemeClr>
          </a:solidFill>
        </p:spPr>
        <p:txBody>
          <a:bodyPr wrap="square" rtlCol="0" anchor="ctr">
            <a:noAutofit/>
          </a:bodyPr>
          <a:lstStyle/>
          <a:p>
            <a:r>
              <a:rPr lang="en-US" b="1" dirty="0" smtClean="0"/>
              <a:t>Benefits</a:t>
            </a:r>
            <a:endParaRPr lang="en-US" b="1" dirty="0"/>
          </a:p>
        </p:txBody>
      </p:sp>
      <p:sp>
        <p:nvSpPr>
          <p:cNvPr id="34" name="TextBox 33"/>
          <p:cNvSpPr txBox="1"/>
          <p:nvPr/>
        </p:nvSpPr>
        <p:spPr>
          <a:xfrm>
            <a:off x="4722812" y="3703320"/>
            <a:ext cx="1555071" cy="832104"/>
          </a:xfrm>
          <a:prstGeom prst="rect">
            <a:avLst/>
          </a:prstGeom>
          <a:solidFill>
            <a:schemeClr val="accent2">
              <a:lumMod val="90000"/>
            </a:schemeClr>
          </a:solidFill>
        </p:spPr>
        <p:txBody>
          <a:bodyPr wrap="square" rtlCol="0">
            <a:noAutofit/>
          </a:bodyPr>
          <a:lstStyle/>
          <a:p>
            <a:r>
              <a:rPr lang="en-US" dirty="0" smtClean="0"/>
              <a:t>Low capital costs effective</a:t>
            </a:r>
            <a:endParaRPr lang="en-US" dirty="0"/>
          </a:p>
        </p:txBody>
      </p:sp>
      <p:sp>
        <p:nvSpPr>
          <p:cNvPr id="35" name="TextBox 34"/>
          <p:cNvSpPr txBox="1"/>
          <p:nvPr/>
        </p:nvSpPr>
        <p:spPr>
          <a:xfrm>
            <a:off x="4749925" y="4635829"/>
            <a:ext cx="1555071" cy="832104"/>
          </a:xfrm>
          <a:prstGeom prst="rect">
            <a:avLst/>
          </a:prstGeom>
          <a:solidFill>
            <a:schemeClr val="accent2">
              <a:lumMod val="90000"/>
            </a:schemeClr>
          </a:solidFill>
        </p:spPr>
        <p:txBody>
          <a:bodyPr wrap="square" rtlCol="0" anchor="ctr">
            <a:noAutofit/>
          </a:bodyPr>
          <a:lstStyle/>
          <a:p>
            <a:r>
              <a:rPr lang="en-US" dirty="0" smtClean="0"/>
              <a:t>Low O&amp;M costs, increased uptime, accommodates large blades</a:t>
            </a:r>
            <a:endParaRPr lang="en-US" dirty="0"/>
          </a:p>
        </p:txBody>
      </p:sp>
      <p:sp>
        <p:nvSpPr>
          <p:cNvPr id="36" name="TextBox 35"/>
          <p:cNvSpPr txBox="1"/>
          <p:nvPr/>
        </p:nvSpPr>
        <p:spPr>
          <a:xfrm>
            <a:off x="6433323" y="3137487"/>
            <a:ext cx="1555071" cy="500741"/>
          </a:xfrm>
          <a:prstGeom prst="rect">
            <a:avLst/>
          </a:prstGeom>
          <a:solidFill>
            <a:schemeClr val="tx2">
              <a:lumMod val="60000"/>
              <a:lumOff val="40000"/>
            </a:schemeClr>
          </a:solidFill>
        </p:spPr>
        <p:txBody>
          <a:bodyPr wrap="square" rtlCol="0" anchor="ctr">
            <a:noAutofit/>
          </a:bodyPr>
          <a:lstStyle/>
          <a:p>
            <a:r>
              <a:rPr lang="en-US" b="1" dirty="0" smtClean="0"/>
              <a:t>Challenges</a:t>
            </a:r>
            <a:endParaRPr lang="en-US" b="1" dirty="0"/>
          </a:p>
        </p:txBody>
      </p:sp>
      <p:sp>
        <p:nvSpPr>
          <p:cNvPr id="37" name="TextBox 36"/>
          <p:cNvSpPr txBox="1"/>
          <p:nvPr/>
        </p:nvSpPr>
        <p:spPr>
          <a:xfrm>
            <a:off x="6428240" y="3703320"/>
            <a:ext cx="1555071" cy="832104"/>
          </a:xfrm>
          <a:prstGeom prst="rect">
            <a:avLst/>
          </a:prstGeom>
          <a:solidFill>
            <a:schemeClr val="accent2">
              <a:lumMod val="90000"/>
            </a:schemeClr>
          </a:solidFill>
        </p:spPr>
        <p:txBody>
          <a:bodyPr wrap="square" rtlCol="0">
            <a:noAutofit/>
          </a:bodyPr>
          <a:lstStyle/>
          <a:p>
            <a:r>
              <a:rPr lang="en-US" dirty="0" smtClean="0"/>
              <a:t>Gears are single greatest O&amp;M cost</a:t>
            </a:r>
            <a:endParaRPr lang="en-US" dirty="0"/>
          </a:p>
        </p:txBody>
      </p:sp>
      <p:sp>
        <p:nvSpPr>
          <p:cNvPr id="38" name="TextBox 37"/>
          <p:cNvSpPr txBox="1"/>
          <p:nvPr/>
        </p:nvSpPr>
        <p:spPr>
          <a:xfrm>
            <a:off x="6455353" y="4635829"/>
            <a:ext cx="1555071" cy="832104"/>
          </a:xfrm>
          <a:prstGeom prst="rect">
            <a:avLst/>
          </a:prstGeom>
          <a:solidFill>
            <a:schemeClr val="accent2">
              <a:lumMod val="90000"/>
            </a:schemeClr>
          </a:solidFill>
        </p:spPr>
        <p:txBody>
          <a:bodyPr wrap="square" rtlCol="0" anchor="ctr">
            <a:noAutofit/>
          </a:bodyPr>
          <a:lstStyle/>
          <a:p>
            <a:r>
              <a:rPr lang="en-US" dirty="0" smtClean="0"/>
              <a:t>High capital costs, heavy, newer models use PMMs</a:t>
            </a:r>
            <a:endParaRPr lang="en-US" dirty="0"/>
          </a:p>
        </p:txBody>
      </p:sp>
      <p:sp>
        <p:nvSpPr>
          <p:cNvPr id="39" name="TextBox 38"/>
          <p:cNvSpPr txBox="1"/>
          <p:nvPr/>
        </p:nvSpPr>
        <p:spPr>
          <a:xfrm>
            <a:off x="8104640" y="3124200"/>
            <a:ext cx="1555071" cy="500741"/>
          </a:xfrm>
          <a:prstGeom prst="rect">
            <a:avLst/>
          </a:prstGeom>
          <a:solidFill>
            <a:schemeClr val="tx2">
              <a:lumMod val="60000"/>
              <a:lumOff val="40000"/>
            </a:schemeClr>
          </a:solidFill>
        </p:spPr>
        <p:txBody>
          <a:bodyPr wrap="square" rtlCol="0" anchor="ctr">
            <a:noAutofit/>
          </a:bodyPr>
          <a:lstStyle/>
          <a:p>
            <a:r>
              <a:rPr lang="en-US" b="1" dirty="0" smtClean="0"/>
              <a:t>Primary application</a:t>
            </a:r>
            <a:endParaRPr lang="en-US" b="1" dirty="0"/>
          </a:p>
        </p:txBody>
      </p:sp>
      <p:sp>
        <p:nvSpPr>
          <p:cNvPr id="40" name="TextBox 39"/>
          <p:cNvSpPr txBox="1"/>
          <p:nvPr/>
        </p:nvSpPr>
        <p:spPr>
          <a:xfrm>
            <a:off x="8120741" y="3703320"/>
            <a:ext cx="1555071" cy="832104"/>
          </a:xfrm>
          <a:prstGeom prst="rect">
            <a:avLst/>
          </a:prstGeom>
          <a:solidFill>
            <a:schemeClr val="accent2">
              <a:lumMod val="90000"/>
            </a:schemeClr>
          </a:solidFill>
        </p:spPr>
        <p:txBody>
          <a:bodyPr wrap="square" rtlCol="0">
            <a:noAutofit/>
          </a:bodyPr>
          <a:lstStyle/>
          <a:p>
            <a:r>
              <a:rPr lang="en-US" dirty="0" smtClean="0"/>
              <a:t>On-shore, where capital costs are critical</a:t>
            </a:r>
            <a:endParaRPr lang="en-US" dirty="0"/>
          </a:p>
        </p:txBody>
      </p:sp>
      <p:sp>
        <p:nvSpPr>
          <p:cNvPr id="41" name="TextBox 40"/>
          <p:cNvSpPr txBox="1"/>
          <p:nvPr/>
        </p:nvSpPr>
        <p:spPr>
          <a:xfrm>
            <a:off x="8120740" y="4635829"/>
            <a:ext cx="1555071" cy="832104"/>
          </a:xfrm>
          <a:prstGeom prst="rect">
            <a:avLst/>
          </a:prstGeom>
          <a:solidFill>
            <a:schemeClr val="accent2">
              <a:lumMod val="90000"/>
            </a:schemeClr>
          </a:solidFill>
        </p:spPr>
        <p:txBody>
          <a:bodyPr wrap="square" rtlCol="0" anchor="ctr">
            <a:noAutofit/>
          </a:bodyPr>
          <a:lstStyle/>
          <a:p>
            <a:r>
              <a:rPr lang="en-US" dirty="0" smtClean="0"/>
              <a:t>Off-shore, where O&amp;M activities, tower installation are costly</a:t>
            </a:r>
            <a:endParaRPr lang="en-US" dirty="0"/>
          </a:p>
        </p:txBody>
      </p:sp>
      <p:sp>
        <p:nvSpPr>
          <p:cNvPr id="44" name="TextBox 43"/>
          <p:cNvSpPr txBox="1"/>
          <p:nvPr/>
        </p:nvSpPr>
        <p:spPr>
          <a:xfrm>
            <a:off x="3008538" y="3142121"/>
            <a:ext cx="1555071" cy="500741"/>
          </a:xfrm>
          <a:prstGeom prst="rect">
            <a:avLst/>
          </a:prstGeom>
          <a:solidFill>
            <a:schemeClr val="tx2">
              <a:lumMod val="60000"/>
              <a:lumOff val="40000"/>
            </a:schemeClr>
          </a:solidFill>
        </p:spPr>
        <p:txBody>
          <a:bodyPr wrap="square" rtlCol="0" anchor="ctr">
            <a:noAutofit/>
          </a:bodyPr>
          <a:lstStyle/>
          <a:p>
            <a:r>
              <a:rPr lang="en-US" b="1" dirty="0" smtClean="0"/>
              <a:t>Design aspects</a:t>
            </a:r>
            <a:endParaRPr lang="en-US" b="1" dirty="0"/>
          </a:p>
        </p:txBody>
      </p:sp>
      <p:sp>
        <p:nvSpPr>
          <p:cNvPr id="45" name="TextBox 44"/>
          <p:cNvSpPr txBox="1"/>
          <p:nvPr/>
        </p:nvSpPr>
        <p:spPr>
          <a:xfrm>
            <a:off x="2999240" y="3699303"/>
            <a:ext cx="1555071" cy="832104"/>
          </a:xfrm>
          <a:prstGeom prst="rect">
            <a:avLst/>
          </a:prstGeom>
          <a:solidFill>
            <a:schemeClr val="accent2">
              <a:lumMod val="90000"/>
            </a:schemeClr>
          </a:solidFill>
        </p:spPr>
        <p:txBody>
          <a:bodyPr wrap="square" rtlCol="0">
            <a:noAutofit/>
          </a:bodyPr>
          <a:lstStyle/>
          <a:p>
            <a:r>
              <a:rPr lang="en-US" dirty="0" smtClean="0"/>
              <a:t>Gearbox increases RPMs to generate electricity </a:t>
            </a:r>
            <a:endParaRPr lang="en-US" dirty="0"/>
          </a:p>
        </p:txBody>
      </p:sp>
      <p:sp>
        <p:nvSpPr>
          <p:cNvPr id="48" name="TextBox 47"/>
          <p:cNvSpPr txBox="1"/>
          <p:nvPr/>
        </p:nvSpPr>
        <p:spPr>
          <a:xfrm>
            <a:off x="2999240" y="4630839"/>
            <a:ext cx="1555071" cy="832104"/>
          </a:xfrm>
          <a:prstGeom prst="rect">
            <a:avLst/>
          </a:prstGeom>
          <a:solidFill>
            <a:schemeClr val="accent2">
              <a:lumMod val="90000"/>
            </a:schemeClr>
          </a:solidFill>
        </p:spPr>
        <p:txBody>
          <a:bodyPr wrap="square" rtlCol="0" anchor="ctr">
            <a:noAutofit/>
          </a:bodyPr>
          <a:lstStyle/>
          <a:p>
            <a:r>
              <a:rPr lang="en-US" dirty="0" smtClean="0"/>
              <a:t>Larger blades create torque needed to generate current</a:t>
            </a:r>
            <a:endParaRPr lang="en-US" dirty="0"/>
          </a:p>
        </p:txBody>
      </p:sp>
      <p:sp>
        <p:nvSpPr>
          <p:cNvPr id="29" name="Rectangular Callout 28"/>
          <p:cNvSpPr/>
          <p:nvPr/>
        </p:nvSpPr>
        <p:spPr bwMode="auto">
          <a:xfrm>
            <a:off x="3122614" y="5562600"/>
            <a:ext cx="2895598" cy="838200"/>
          </a:xfrm>
          <a:prstGeom prst="wedgeRectCallout">
            <a:avLst>
              <a:gd name="adj1" fmla="val 38171"/>
              <a:gd name="adj2" fmla="val -59145"/>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Gains in blade length  have significant performance impacts: Power increases with the square of blade diameter. </a:t>
            </a:r>
            <a:endParaRPr kumimoji="0" lang="en-US" sz="1200" b="0" i="0" u="none" strike="noStrike" cap="none" normalizeH="0" baseline="0" dirty="0" smtClean="0">
              <a:ln>
                <a:noFill/>
              </a:ln>
              <a:solidFill>
                <a:schemeClr val="tx1"/>
              </a:solidFill>
              <a:effectLst/>
              <a:latin typeface="Arial" charset="0"/>
            </a:endParaRPr>
          </a:p>
        </p:txBody>
      </p:sp>
      <p:sp>
        <p:nvSpPr>
          <p:cNvPr id="43" name="Rectangular Callout 42"/>
          <p:cNvSpPr/>
          <p:nvPr/>
        </p:nvSpPr>
        <p:spPr bwMode="auto">
          <a:xfrm>
            <a:off x="6789510" y="5562600"/>
            <a:ext cx="2048102" cy="838200"/>
          </a:xfrm>
          <a:prstGeom prst="wedgeRectCallout">
            <a:avLst>
              <a:gd name="adj1" fmla="val -34984"/>
              <a:gd name="adj2" fmla="val -60444"/>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Superconductors useful in lieu of PMMs, but cooling requirements are significant.</a:t>
            </a:r>
            <a:endParaRPr kumimoji="0" lang="en-US" sz="1200" b="0" i="0" u="none" strike="noStrike" cap="none" normalizeH="0" baseline="0" dirty="0" smtClean="0">
              <a:ln>
                <a:noFill/>
              </a:ln>
              <a:solidFill>
                <a:schemeClr val="tx1"/>
              </a:solidFill>
              <a:effectLst/>
              <a:latin typeface="Arial" charset="0"/>
            </a:endParaRPr>
          </a:p>
        </p:txBody>
      </p:sp>
      <p:sp>
        <p:nvSpPr>
          <p:cNvPr id="3" name="Pentagon 2"/>
          <p:cNvSpPr/>
          <p:nvPr/>
        </p:nvSpPr>
        <p:spPr bwMode="auto">
          <a:xfrm>
            <a:off x="150812" y="3786413"/>
            <a:ext cx="900429" cy="645207"/>
          </a:xfrm>
          <a:prstGeom prst="homePlate">
            <a:avLst>
              <a:gd name="adj" fmla="val 1963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r>
              <a:rPr lang="en-US" b="1" dirty="0"/>
              <a:t>Existing tech</a:t>
            </a:r>
          </a:p>
        </p:txBody>
      </p:sp>
      <p:sp>
        <p:nvSpPr>
          <p:cNvPr id="46" name="Pentagon 45"/>
          <p:cNvSpPr/>
          <p:nvPr/>
        </p:nvSpPr>
        <p:spPr bwMode="auto">
          <a:xfrm>
            <a:off x="174941" y="4724400"/>
            <a:ext cx="900429" cy="645207"/>
          </a:xfrm>
          <a:prstGeom prst="homePlate">
            <a:avLst>
              <a:gd name="adj" fmla="val 19631"/>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r>
              <a:rPr lang="en-US" b="1" dirty="0"/>
              <a:t>Emerging tech</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4137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 name="TextBox 87"/>
          <p:cNvSpPr txBox="1"/>
          <p:nvPr/>
        </p:nvSpPr>
        <p:spPr>
          <a:xfrm>
            <a:off x="1808329" y="6504800"/>
            <a:ext cx="310879" cy="276999"/>
          </a:xfrm>
          <a:prstGeom prst="rect">
            <a:avLst/>
          </a:prstGeom>
          <a:solidFill>
            <a:schemeClr val="accent1">
              <a:lumMod val="75000"/>
            </a:schemeClr>
          </a:solidFill>
          <a:ln>
            <a:solidFill>
              <a:schemeClr val="accent1">
                <a:lumMod val="50000"/>
              </a:schemeClr>
            </a:solidFill>
          </a:ln>
        </p:spPr>
        <p:txBody>
          <a:bodyPr wrap="square" rtlCol="0">
            <a:spAutoFit/>
          </a:bodyPr>
          <a:lstStyle/>
          <a:p>
            <a:endParaRPr lang="en-US" dirty="0"/>
          </a:p>
        </p:txBody>
      </p:sp>
      <p:sp>
        <p:nvSpPr>
          <p:cNvPr id="2" name="Title 1"/>
          <p:cNvSpPr>
            <a:spLocks noGrp="1"/>
          </p:cNvSpPr>
          <p:nvPr>
            <p:ph type="title"/>
          </p:nvPr>
        </p:nvSpPr>
        <p:spPr/>
        <p:txBody>
          <a:bodyPr/>
          <a:lstStyle/>
          <a:p>
            <a:r>
              <a:rPr lang="en-US" dirty="0" smtClean="0"/>
              <a:t>This opportunity has triggered substantial activity among established manufacturers, as well as the entry of several start-ups</a:t>
            </a:r>
            <a:endParaRPr lang="en-US" dirty="0"/>
          </a:p>
        </p:txBody>
      </p:sp>
      <p:pic>
        <p:nvPicPr>
          <p:cNvPr id="1026" name="Picture 2" descr="http://www.converteam.com/converteam/4/static/logo.gif">
            <a:hlinkClick r:id="rId2"/>
          </p:cNvPr>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14219" y="1955992"/>
            <a:ext cx="1623229" cy="227499"/>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8" name="Oval 7"/>
          <p:cNvSpPr/>
          <p:nvPr/>
        </p:nvSpPr>
        <p:spPr bwMode="auto">
          <a:xfrm>
            <a:off x="2880877" y="1532161"/>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6 MW DD</a:t>
            </a:r>
            <a:r>
              <a:rPr kumimoji="0" lang="en-US" sz="1200" b="0" i="0" u="none" strike="noStrike" cap="none" normalizeH="0" dirty="0" smtClean="0">
                <a:ln>
                  <a:noFill/>
                </a:ln>
                <a:solidFill>
                  <a:schemeClr val="tx1"/>
                </a:solidFill>
                <a:effectLst/>
                <a:latin typeface="Arial" charset="0"/>
              </a:rPr>
              <a:t> turbine</a:t>
            </a:r>
            <a:endParaRPr kumimoji="0" lang="en-US" sz="12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5205411" y="1494966"/>
            <a:ext cx="4697413" cy="646331"/>
          </a:xfrm>
          <a:prstGeom prst="rect">
            <a:avLst/>
          </a:prstGeom>
          <a:noFill/>
        </p:spPr>
        <p:txBody>
          <a:bodyPr wrap="square" rtlCol="0">
            <a:spAutoFit/>
          </a:bodyPr>
          <a:lstStyle/>
          <a:p>
            <a:pPr marL="171450" indent="-171450" algn="l">
              <a:buFont typeface="Arial" pitchFamily="34" charset="0"/>
              <a:buChar char="•"/>
            </a:pPr>
            <a:r>
              <a:rPr lang="en-US" dirty="0" smtClean="0"/>
              <a:t>Prototype set for testing in France; production expected  2014</a:t>
            </a:r>
          </a:p>
          <a:p>
            <a:pPr marL="171450" indent="-171450" algn="l">
              <a:buFont typeface="Arial" pitchFamily="34" charset="0"/>
              <a:buChar char="•"/>
            </a:pPr>
            <a:r>
              <a:rPr lang="en-US" dirty="0" smtClean="0"/>
              <a:t>Alstom Rival GE purchased </a:t>
            </a:r>
            <a:r>
              <a:rPr lang="en-US" dirty="0" err="1" smtClean="0"/>
              <a:t>Converteam</a:t>
            </a:r>
            <a:r>
              <a:rPr lang="en-US" dirty="0" smtClean="0"/>
              <a:t> for $3.2 </a:t>
            </a:r>
            <a:r>
              <a:rPr lang="en-US" dirty="0" err="1" smtClean="0"/>
              <a:t>bn</a:t>
            </a:r>
            <a:r>
              <a:rPr lang="en-US" dirty="0" smtClean="0"/>
              <a:t> in Fall 2011.</a:t>
            </a:r>
            <a:endParaRPr lang="en-US" dirty="0"/>
          </a:p>
        </p:txBody>
      </p:sp>
      <p:cxnSp>
        <p:nvCxnSpPr>
          <p:cNvPr id="11" name="Elbow Connector 10"/>
          <p:cNvCxnSpPr>
            <a:stCxn id="1036" idx="3"/>
            <a:endCxn id="8" idx="2"/>
          </p:cNvCxnSpPr>
          <p:nvPr/>
        </p:nvCxnSpPr>
        <p:spPr bwMode="auto">
          <a:xfrm>
            <a:off x="1923950" y="1696833"/>
            <a:ext cx="956927" cy="113530"/>
          </a:xfrm>
          <a:prstGeom prst="bentConnector3">
            <a:avLst/>
          </a:prstGeom>
          <a:solidFill>
            <a:schemeClr val="bg1"/>
          </a:solidFill>
          <a:ln w="9525" cap="flat" cmpd="sng" algn="ctr">
            <a:solidFill>
              <a:schemeClr val="tx1"/>
            </a:solidFill>
            <a:prstDash val="solid"/>
            <a:round/>
            <a:headEnd type="none" w="med" len="med"/>
            <a:tailEnd type="arrow"/>
          </a:ln>
          <a:effectLst/>
        </p:spPr>
      </p:cxnSp>
      <p:cxnSp>
        <p:nvCxnSpPr>
          <p:cNvPr id="13" name="Elbow Connector 12"/>
          <p:cNvCxnSpPr>
            <a:stCxn id="1026" idx="3"/>
            <a:endCxn id="8" idx="2"/>
          </p:cNvCxnSpPr>
          <p:nvPr/>
        </p:nvCxnSpPr>
        <p:spPr bwMode="auto">
          <a:xfrm flipV="1">
            <a:off x="1937448" y="1810363"/>
            <a:ext cx="943429" cy="259379"/>
          </a:xfrm>
          <a:prstGeom prst="bentConnector3">
            <a:avLst/>
          </a:prstGeom>
          <a:solidFill>
            <a:schemeClr val="bg1"/>
          </a:solidFill>
          <a:ln w="9525" cap="flat" cmpd="sng" algn="ctr">
            <a:solidFill>
              <a:schemeClr val="tx1"/>
            </a:solidFill>
            <a:prstDash val="solid"/>
            <a:round/>
            <a:headEnd type="none" w="med" len="med"/>
            <a:tailEnd type="arrow"/>
          </a:ln>
          <a:effectLst/>
        </p:spPr>
      </p:cxnSp>
      <p:pic>
        <p:nvPicPr>
          <p:cNvPr id="1030" name="Picture 6" descr="http://t2.gstatic.com/images?q=tbn:ANd9GcRIxK9GHFRZ3wRbxCdV6m1i4jysLPTYzuuIHgZXsOrlVaidhG8whQ"/>
          <p:cNvPicPr>
            <a:picLocks noChangeAspect="1" noChangeArrowheads="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08012" y="2437008"/>
            <a:ext cx="1375020" cy="31936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17" name="Oval 16"/>
          <p:cNvSpPr/>
          <p:nvPr/>
        </p:nvSpPr>
        <p:spPr bwMode="auto">
          <a:xfrm>
            <a:off x="2893803" y="2321217"/>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2.3,</a:t>
            </a:r>
            <a:r>
              <a:rPr kumimoji="0" lang="en-US" sz="1200" b="0" i="0" u="none" strike="noStrike" cap="none" normalizeH="0" dirty="0" smtClean="0">
                <a:ln>
                  <a:noFill/>
                </a:ln>
                <a:solidFill>
                  <a:schemeClr val="tx1"/>
                </a:solidFill>
                <a:effectLst/>
                <a:latin typeface="Arial" charset="0"/>
              </a:rPr>
              <a:t> 3, and </a:t>
            </a:r>
            <a:r>
              <a:rPr kumimoji="0" lang="en-US" sz="1200" b="0" i="0" u="none" strike="noStrike" cap="none" normalizeH="0" baseline="0" dirty="0" smtClean="0">
                <a:ln>
                  <a:noFill/>
                </a:ln>
                <a:solidFill>
                  <a:schemeClr val="tx1"/>
                </a:solidFill>
                <a:effectLst/>
                <a:latin typeface="Arial" charset="0"/>
              </a:rPr>
              <a:t>6 MW DD</a:t>
            </a:r>
            <a:r>
              <a:rPr kumimoji="0" lang="en-US" sz="1200" b="0" i="0" u="none" strike="noStrike" cap="none" normalizeH="0" dirty="0" smtClean="0">
                <a:ln>
                  <a:noFill/>
                </a:ln>
                <a:solidFill>
                  <a:schemeClr val="tx1"/>
                </a:solidFill>
                <a:effectLst/>
                <a:latin typeface="Arial" charset="0"/>
              </a:rPr>
              <a:t> turbine</a:t>
            </a:r>
            <a:endParaRPr kumimoji="0" lang="en-US" sz="1200" b="0" i="0" u="none" strike="noStrike" cap="none" normalizeH="0" baseline="0" dirty="0" smtClean="0">
              <a:ln>
                <a:noFill/>
              </a:ln>
              <a:solidFill>
                <a:schemeClr val="tx1"/>
              </a:solidFill>
              <a:effectLst/>
              <a:latin typeface="Arial" charset="0"/>
            </a:endParaRPr>
          </a:p>
        </p:txBody>
      </p:sp>
      <p:cxnSp>
        <p:nvCxnSpPr>
          <p:cNvPr id="18" name="Elbow Connector 17"/>
          <p:cNvCxnSpPr>
            <a:stCxn id="1030" idx="3"/>
            <a:endCxn id="17" idx="2"/>
          </p:cNvCxnSpPr>
          <p:nvPr/>
        </p:nvCxnSpPr>
        <p:spPr bwMode="auto">
          <a:xfrm>
            <a:off x="1983032" y="2596688"/>
            <a:ext cx="910771" cy="2731"/>
          </a:xfrm>
          <a:prstGeom prst="bentConnector3">
            <a:avLst/>
          </a:prstGeom>
          <a:solidFill>
            <a:schemeClr val="bg1"/>
          </a:solidFill>
          <a:ln w="9525" cap="flat" cmpd="sng" algn="ctr">
            <a:solidFill>
              <a:schemeClr val="tx1"/>
            </a:solidFill>
            <a:prstDash val="solid"/>
            <a:round/>
            <a:headEnd type="none" w="med" len="med"/>
            <a:tailEnd type="arrow"/>
          </a:ln>
          <a:effectLst/>
        </p:spPr>
      </p:cxnSp>
      <p:sp>
        <p:nvSpPr>
          <p:cNvPr id="21" name="TextBox 20"/>
          <p:cNvSpPr txBox="1"/>
          <p:nvPr/>
        </p:nvSpPr>
        <p:spPr>
          <a:xfrm>
            <a:off x="5205412" y="2310563"/>
            <a:ext cx="4318000" cy="461665"/>
          </a:xfrm>
          <a:prstGeom prst="rect">
            <a:avLst/>
          </a:prstGeom>
          <a:noFill/>
        </p:spPr>
        <p:txBody>
          <a:bodyPr wrap="square" rtlCol="0">
            <a:spAutoFit/>
          </a:bodyPr>
          <a:lstStyle/>
          <a:p>
            <a:pPr marL="171450" indent="-171450" algn="l">
              <a:buFont typeface="Arial" pitchFamily="34" charset="0"/>
              <a:buChar char="•"/>
            </a:pPr>
            <a:r>
              <a:rPr lang="en-US" dirty="0" smtClean="0"/>
              <a:t>Prototype 6 MW turbine installed in Denmark in May 2011</a:t>
            </a:r>
          </a:p>
          <a:p>
            <a:pPr marL="171450" indent="-171450" algn="l">
              <a:buFont typeface="Arial" pitchFamily="34" charset="0"/>
              <a:buChar char="•"/>
            </a:pPr>
            <a:r>
              <a:rPr lang="en-US" dirty="0" smtClean="0"/>
              <a:t>Company claims backlog of 1,100 offshore turbines</a:t>
            </a:r>
          </a:p>
        </p:txBody>
      </p:sp>
      <p:sp>
        <p:nvSpPr>
          <p:cNvPr id="25" name="TextBox 24"/>
          <p:cNvSpPr txBox="1"/>
          <p:nvPr/>
        </p:nvSpPr>
        <p:spPr>
          <a:xfrm>
            <a:off x="5180012" y="2975424"/>
            <a:ext cx="4572000" cy="646331"/>
          </a:xfrm>
          <a:prstGeom prst="rect">
            <a:avLst/>
          </a:prstGeom>
          <a:noFill/>
        </p:spPr>
        <p:txBody>
          <a:bodyPr wrap="square" rtlCol="0">
            <a:spAutoFit/>
          </a:bodyPr>
          <a:lstStyle/>
          <a:p>
            <a:pPr marL="171450" indent="-171450" algn="l">
              <a:buFont typeface="Arial" pitchFamily="34" charset="0"/>
              <a:buChar char="•"/>
            </a:pPr>
            <a:r>
              <a:rPr lang="en-US" dirty="0" smtClean="0"/>
              <a:t>Acquisition by AMSC failed in Fall 2011;</a:t>
            </a:r>
          </a:p>
          <a:p>
            <a:pPr marL="171450" indent="-171450" algn="l">
              <a:buFont typeface="Arial" pitchFamily="34" charset="0"/>
              <a:buChar char="•"/>
            </a:pPr>
            <a:r>
              <a:rPr lang="en-US" dirty="0" smtClean="0"/>
              <a:t>Supplies DD systems to German developer </a:t>
            </a:r>
            <a:r>
              <a:rPr lang="en-US" dirty="0" err="1" smtClean="0"/>
              <a:t>Prokon</a:t>
            </a:r>
            <a:endParaRPr lang="en-US" dirty="0" smtClean="0"/>
          </a:p>
          <a:p>
            <a:pPr marL="171450" indent="-171450" algn="l">
              <a:buFont typeface="Arial" pitchFamily="34" charset="0"/>
              <a:buChar char="•"/>
            </a:pPr>
            <a:r>
              <a:rPr lang="en-US" dirty="0" smtClean="0"/>
              <a:t>Prototyping to commence July 2012.</a:t>
            </a:r>
          </a:p>
        </p:txBody>
      </p:sp>
      <p:pic>
        <p:nvPicPr>
          <p:cNvPr id="1032" name="Picture 8" descr="http://t2.gstatic.com/images?q=tbn:ANd9GcSlbQWDMhcObe3Gb2AidR1XhkPbMyE-YwFbYzpp0JsUknE6UCrbKA"/>
          <p:cNvPicPr>
            <a:picLocks noChangeAspect="1" noChangeArrowheads="1"/>
          </p:cNvPicPr>
          <p:nvPr/>
        </p:nvPicPr>
        <p: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183006" y="3012155"/>
            <a:ext cx="918538" cy="59568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27" name="Oval 26"/>
          <p:cNvSpPr/>
          <p:nvPr/>
        </p:nvSpPr>
        <p:spPr bwMode="auto">
          <a:xfrm>
            <a:off x="2880877" y="3022622"/>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 MW DD</a:t>
            </a:r>
            <a:r>
              <a:rPr kumimoji="0" lang="en-US" sz="1200" b="0" i="0" u="none" strike="noStrike" cap="none" normalizeH="0" dirty="0" smtClean="0">
                <a:ln>
                  <a:noFill/>
                </a:ln>
                <a:solidFill>
                  <a:schemeClr val="tx1"/>
                </a:solidFill>
                <a:effectLst/>
                <a:latin typeface="Arial" charset="0"/>
              </a:rPr>
              <a:t> turbine, converters</a:t>
            </a:r>
            <a:endParaRPr kumimoji="0" lang="en-US" sz="1200" b="0" i="0" u="none" strike="noStrike" cap="none" normalizeH="0" baseline="0" dirty="0" smtClean="0">
              <a:ln>
                <a:noFill/>
              </a:ln>
              <a:solidFill>
                <a:schemeClr val="tx1"/>
              </a:solidFill>
              <a:effectLst/>
              <a:latin typeface="Arial" charset="0"/>
            </a:endParaRPr>
          </a:p>
        </p:txBody>
      </p:sp>
      <p:cxnSp>
        <p:nvCxnSpPr>
          <p:cNvPr id="28" name="Elbow Connector 27"/>
          <p:cNvCxnSpPr>
            <a:stCxn id="1032" idx="3"/>
            <a:endCxn id="27" idx="2"/>
          </p:cNvCxnSpPr>
          <p:nvPr/>
        </p:nvCxnSpPr>
        <p:spPr bwMode="auto">
          <a:xfrm flipV="1">
            <a:off x="2101544" y="3300824"/>
            <a:ext cx="779333" cy="9174"/>
          </a:xfrm>
          <a:prstGeom prst="bentConnector3">
            <a:avLst/>
          </a:prstGeom>
          <a:solidFill>
            <a:schemeClr val="bg1"/>
          </a:solidFill>
          <a:ln w="9525" cap="flat" cmpd="sng" algn="ctr">
            <a:solidFill>
              <a:schemeClr val="tx1"/>
            </a:solidFill>
            <a:prstDash val="solid"/>
            <a:round/>
            <a:headEnd type="none" w="med" len="med"/>
            <a:tailEnd type="arrow"/>
          </a:ln>
          <a:effectLst/>
        </p:spPr>
      </p:cxnSp>
      <p:sp>
        <p:nvSpPr>
          <p:cNvPr id="32" name="Oval 31"/>
          <p:cNvSpPr/>
          <p:nvPr/>
        </p:nvSpPr>
        <p:spPr bwMode="auto">
          <a:xfrm>
            <a:off x="2880877" y="3715765"/>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2.3 MW DD</a:t>
            </a:r>
            <a:r>
              <a:rPr kumimoji="0" lang="en-US" sz="1200" b="0" i="0" u="none" strike="noStrike" cap="none" normalizeH="0" dirty="0" smtClean="0">
                <a:ln>
                  <a:noFill/>
                </a:ln>
                <a:solidFill>
                  <a:schemeClr val="tx1"/>
                </a:solidFill>
                <a:effectLst/>
                <a:latin typeface="Arial" charset="0"/>
              </a:rPr>
              <a:t> turbine, converters</a:t>
            </a:r>
            <a:endParaRPr kumimoji="0" lang="en-US" sz="1200" b="0" i="0" u="none" strike="noStrike" cap="none" normalizeH="0" baseline="0" dirty="0" smtClean="0">
              <a:ln>
                <a:noFill/>
              </a:ln>
              <a:solidFill>
                <a:schemeClr val="tx1"/>
              </a:solidFill>
              <a:effectLst/>
              <a:latin typeface="Arial" charset="0"/>
            </a:endParaRPr>
          </a:p>
        </p:txBody>
      </p:sp>
      <p:sp>
        <p:nvSpPr>
          <p:cNvPr id="33" name="TextBox 32"/>
          <p:cNvSpPr txBox="1"/>
          <p:nvPr/>
        </p:nvSpPr>
        <p:spPr>
          <a:xfrm>
            <a:off x="5180012" y="3750767"/>
            <a:ext cx="3810000" cy="461665"/>
          </a:xfrm>
          <a:prstGeom prst="rect">
            <a:avLst/>
          </a:prstGeom>
          <a:noFill/>
        </p:spPr>
        <p:txBody>
          <a:bodyPr wrap="square" rtlCol="0">
            <a:spAutoFit/>
          </a:bodyPr>
          <a:lstStyle/>
          <a:p>
            <a:pPr marL="171450" indent="-171450" algn="l">
              <a:buFont typeface="Arial" pitchFamily="34" charset="0"/>
              <a:buChar char="•"/>
            </a:pPr>
            <a:r>
              <a:rPr lang="en-US" dirty="0" smtClean="0"/>
              <a:t>Cites prior success with 100 kw DD units</a:t>
            </a:r>
          </a:p>
          <a:p>
            <a:pPr marL="171450" indent="-171450" algn="l">
              <a:buFont typeface="Arial" pitchFamily="34" charset="0"/>
              <a:buChar char="•"/>
            </a:pPr>
            <a:r>
              <a:rPr lang="en-US" dirty="0" smtClean="0"/>
              <a:t>Targeted for on-shore applications</a:t>
            </a:r>
          </a:p>
        </p:txBody>
      </p:sp>
      <p:pic>
        <p:nvPicPr>
          <p:cNvPr id="1034" name="Picture 10" descr="https://encrypted-tbn2.google.com/images?q=tbn:ANd9GcQXnjUF9n0hvoiv7K1tr2FerjeSHaXjzviHe7V79MQZyr8Tp3ldVg"/>
          <p:cNvPicPr>
            <a:picLocks noChangeAspect="1" noChangeArrowheads="1"/>
          </p:cNvPicPr>
          <p:nvPr/>
        </p:nvPicPr>
        <p:blipFill>
          <a:blip r:embed="rId6">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08012" y="5925456"/>
            <a:ext cx="1490018" cy="3874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50" name="Oval 49"/>
          <p:cNvSpPr/>
          <p:nvPr/>
        </p:nvSpPr>
        <p:spPr bwMode="auto">
          <a:xfrm>
            <a:off x="2893803" y="5842998"/>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3.5 MW turbine</a:t>
            </a:r>
          </a:p>
        </p:txBody>
      </p:sp>
      <p:sp>
        <p:nvSpPr>
          <p:cNvPr id="51" name="TextBox 50"/>
          <p:cNvSpPr txBox="1"/>
          <p:nvPr/>
        </p:nvSpPr>
        <p:spPr>
          <a:xfrm>
            <a:off x="5180012" y="5937736"/>
            <a:ext cx="4191000" cy="461665"/>
          </a:xfrm>
          <a:prstGeom prst="rect">
            <a:avLst/>
          </a:prstGeom>
          <a:noFill/>
        </p:spPr>
        <p:txBody>
          <a:bodyPr wrap="square" rtlCol="0">
            <a:spAutoFit/>
          </a:bodyPr>
          <a:lstStyle/>
          <a:p>
            <a:pPr marL="171450" indent="-171450" algn="l">
              <a:buFont typeface="Arial" pitchFamily="34" charset="0"/>
              <a:buChar char="•"/>
            </a:pPr>
            <a:r>
              <a:rPr lang="en-US" dirty="0" smtClean="0"/>
              <a:t>Sold to GE for $18.2m in 2009; had 11 turbines installed</a:t>
            </a:r>
          </a:p>
          <a:p>
            <a:pPr marL="171450" indent="-171450" algn="l">
              <a:buFont typeface="Arial" pitchFamily="34" charset="0"/>
              <a:buChar char="•"/>
            </a:pPr>
            <a:r>
              <a:rPr lang="en-US" dirty="0" smtClean="0"/>
              <a:t>Technology served as GE beachhead in offshore market</a:t>
            </a:r>
          </a:p>
        </p:txBody>
      </p:sp>
      <p:pic>
        <p:nvPicPr>
          <p:cNvPr id="1036" name="Picture 12" descr="http://t1.gstatic.com/images?q=tbn:ANd9GcQfGqPYmTcLuXTESWcxhd2Pxm1fIUcwpaQeizyn_w-wa0SYkVLw"/>
          <p:cNvPicPr>
            <a:picLocks noChangeAspect="1" noChangeArrowheads="1"/>
          </p:cNvPicPr>
          <p:nvPr/>
        </p:nvPicPr>
        <p: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876776" y="1590215"/>
            <a:ext cx="1047174" cy="21323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38" name="Picture 14" descr="Northern Power Systems">
            <a:hlinkClick r:id="rId8"/>
          </p:cNvPr>
          <p:cNvPicPr>
            <a:picLocks noChangeAspect="1" noChangeArrowheads="1"/>
          </p:cNvPicPr>
          <p:nvPr/>
        </p:nvPicPr>
        <p:blipFill>
          <a:blip r:embed="rId9"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370012" y="3690695"/>
            <a:ext cx="782585" cy="60959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cxnSp>
        <p:nvCxnSpPr>
          <p:cNvPr id="62" name="Elbow Connector 61"/>
          <p:cNvCxnSpPr>
            <a:stCxn id="1038" idx="3"/>
            <a:endCxn id="32" idx="2"/>
          </p:cNvCxnSpPr>
          <p:nvPr/>
        </p:nvCxnSpPr>
        <p:spPr bwMode="auto">
          <a:xfrm flipV="1">
            <a:off x="2152597" y="3993967"/>
            <a:ext cx="728280" cy="1525"/>
          </a:xfrm>
          <a:prstGeom prst="bentConnector3">
            <a:avLst/>
          </a:prstGeom>
          <a:solidFill>
            <a:schemeClr val="bg1"/>
          </a:solidFill>
          <a:ln w="9525" cap="flat" cmpd="sng" algn="ctr">
            <a:solidFill>
              <a:schemeClr val="tx1"/>
            </a:solidFill>
            <a:prstDash val="solid"/>
            <a:round/>
            <a:headEnd type="none" w="med" len="med"/>
            <a:tailEnd type="arrow"/>
          </a:ln>
          <a:effectLst/>
        </p:spPr>
      </p:cxnSp>
      <p:sp>
        <p:nvSpPr>
          <p:cNvPr id="65" name="Oval 64"/>
          <p:cNvSpPr/>
          <p:nvPr/>
        </p:nvSpPr>
        <p:spPr bwMode="auto">
          <a:xfrm>
            <a:off x="2880877" y="4421237"/>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 &amp; 6-7 MW DD </a:t>
            </a:r>
            <a:r>
              <a:rPr kumimoji="0" lang="en-US" sz="1200" b="0" i="0" u="none" strike="noStrike" cap="none" normalizeH="0" dirty="0" smtClean="0">
                <a:ln>
                  <a:noFill/>
                </a:ln>
                <a:solidFill>
                  <a:schemeClr val="tx1"/>
                </a:solidFill>
                <a:effectLst/>
                <a:latin typeface="Arial" charset="0"/>
              </a:rPr>
              <a:t>turbines</a:t>
            </a:r>
            <a:endParaRPr kumimoji="0" lang="en-US" sz="1200" b="0" i="0" u="none" strike="noStrike" cap="none" normalizeH="0" baseline="0" dirty="0" smtClean="0">
              <a:ln>
                <a:noFill/>
              </a:ln>
              <a:solidFill>
                <a:schemeClr val="tx1"/>
              </a:solidFill>
              <a:effectLst/>
              <a:latin typeface="Arial" charset="0"/>
            </a:endParaRPr>
          </a:p>
        </p:txBody>
      </p:sp>
      <p:sp>
        <p:nvSpPr>
          <p:cNvPr id="66" name="TextBox 65"/>
          <p:cNvSpPr txBox="1"/>
          <p:nvPr/>
        </p:nvSpPr>
        <p:spPr>
          <a:xfrm>
            <a:off x="5192940" y="4350654"/>
            <a:ext cx="4482872" cy="646331"/>
          </a:xfrm>
          <a:prstGeom prst="rect">
            <a:avLst/>
          </a:prstGeom>
          <a:noFill/>
        </p:spPr>
        <p:txBody>
          <a:bodyPr wrap="square" rtlCol="0">
            <a:spAutoFit/>
          </a:bodyPr>
          <a:lstStyle/>
          <a:p>
            <a:pPr marL="171450" indent="-171450" algn="l">
              <a:buFont typeface="Arial" pitchFamily="34" charset="0"/>
              <a:buChar char="•"/>
            </a:pPr>
            <a:r>
              <a:rPr lang="en-US" dirty="0" smtClean="0"/>
              <a:t>Prototype 5 MW set for 2012; 6+ MW for 2013, production in 2013 &amp; 2015, respectively</a:t>
            </a:r>
          </a:p>
          <a:p>
            <a:pPr marL="171450" indent="-171450" algn="l">
              <a:buFont typeface="Arial" pitchFamily="34" charset="0"/>
              <a:buChar char="•"/>
            </a:pPr>
            <a:r>
              <a:rPr lang="en-US" dirty="0" smtClean="0"/>
              <a:t>Targeted for on-shore applications</a:t>
            </a:r>
          </a:p>
        </p:txBody>
      </p:sp>
      <p:sp>
        <p:nvSpPr>
          <p:cNvPr id="57" name="AutoShape 16" descr="data:image/jpeg;base64,/9j/4AAQSkZJRgABAQAAAQABAAD/2wBDAAkGBwgHBgkIBwgKCgkLDRYPDQwMDRsUFRAWIB0iIiAdHx8kKDQsJCYxJx8fLT0tMTU3Ojo6Iys/RD84QzQ5Ojf/2wBDAQoKCg0MDRoPDxo3JR8lNzc3Nzc3Nzc3Nzc3Nzc3Nzc3Nzc3Nzc3Nzc3Nzc3Nzc3Nzc3Nzc3Nzc3Nzc3Nzc3Nzf/wAARCAAoAHgDASIAAhEBAxEB/8QAGwABAAIDAQEAAAAAAAAAAAAAAAQGAQIFAwf/xAAyEAABAwMDAwMDAwIHAAAAAAABAgMEAAUREiExBhNBFFFhInGBBzKRFSNSYqKxssHw/8QAGgEBAAMBAQEAAAAAAAAAAAAAAAQFBgIBA//EACoRAAICAQMBBQkAAAAAAAAAAAACAQMRBCExEgUTIzJBIlFhcYGRscHw/9oADAMBAAIRAxEAPwD7jSqpcuswi/Gw2S2u3S4oTqe0OBtpgf51nOD8AHkVLan9TqdbDtggIbKgFqFzKikZ3IHa3wM7eaAsFK11AU1f+zQG1KxqrGoUBtSsZ22rGoUBtWKxqoo4FAR58xmEz3XlYHgDk/ArgTbm/JUW2zhh5vLJRkHUOQT/AD/AqLdn/wCoTFNuJWjQopaWncEfI+fcVhlxUB9q3tNB6avLmrGUtHjAz5x58VnbdbZqbJRJwkesfgnRXXSkM3mDUKYY2e26r+ytIXpJVudv+RqEzdLnAntxW1qUG0pSpt3OD/iOT4G+/sK66ZaStSpd2CVJSEqS0VEJVsTkpwPFecl9D7QZkupmRX8oRJZ/cjgY+/kg0s070LD+0se/+4+p1Xq1ZsOsTk79suUa5Ry5GcCtJKVDGMGlVazx3bLdQ2lIUy5gLkLWEpWDxpGcZz+eeKVaabVdaeJzBH1FMK/h7xJxf0aKDP6k9Qc3D1R7mecalZ/1aqsHWnUV06bn2dxtMWRCnzkxVtqbUHEat8hWrHhXj2rF36DEi/C+WS6yLPOVnullAWhzPJKTz/t55AIj3HoW7XaRBcu3VDkpuHKRJbb9EhP1JOeQfPH5qcRz0mXWNf5V4j2y2IkGAhTb819ztpCwk/SjAJJH4+9UKFNmTOjOi1uzZRLt0daU4HlBZR3FAAnO+3vX0ZHR8mFMuztou5ixrosreYXGDhQojCihWoYzvyDzUGJ+nKY9qslvNzK27TMVKQr0+O5kk6SNW2M8/agONDskd3rTqS0Ll3MwGoiHkNCe9ss751as8n3++2KrlgvNxndP9GW92RLkIlSH1vIbeIW+EOEBGokbbnYnjavq8fprsdTXS9erKvXx0s9nt/sx5zneuBb/ANM2rfZ7PFj3RxM20vrdjzAwNwtWopUgncZ9iOBQEW6Wvqot9RpsTEmAxLjNKitOSEKUh0LHd0YUQnUjjgZ9ua9uluq+nWrZJXIiPQbjaYwMth1Klu7DBIJ3WT877jPNXLsXbtlJnRNZAwr0isfOR3P+6rkvoFFzudwuF4uCnnZkRUTTHZDSW0nH1blWVDA5oCpdezpLvTFqvNst6rUZM5BjKS+UvOAtuEawkY0nSDjJPG3ivsC/2k/FUO59AXC5Wa3WuT1CCxbloXHPohkqSkpSV/X9WxPGKvh+1eTwCsMK7jhWptv+2krKkpIwQM+K5tnLTluL6XG3VTJIQ68jAGNtR/PxXcluoi3NAU2tZUrIJ32O2wrhXBTFodet9zb7VvdWFw5DSc4J5SUgePP4/FL2d0V2z3k+WZz+jvWTMwrRxgu6Gm2kaEISlOMYA2qpT4zMdV4TGylnWyrS2NkuHUVY/GM/evJF3f7XaVfYSWwoN9wZLmfIxjOahmQJiWrdaQoth0qcddGS6vyVe2OfmrDXX1LQydXVLbYjc+Fc9TROODaUllVphLX3kqQ8tKMAZxscfbNKkIeamXKJBQwHGGVBKFlRyTyVfz4pWfTSzfumMRt9i9S+dPWqvzO/oXmlKVqymFKUoBSlKAUpSgFYxSlAQrnCMpghpQbeAwleOPiuIsSGSYkmIHojSdQ7iNWSPIPjfj2pSqrX0qs98s4b4evzJNLdUdDRmDiot1mcQ6g255AQFOlAkKwcAfnj5qT2pMtgot8PsJK8rQ2nHczwoqPODnz5pSqTTu2oaEedpzxiOCc1NdGWRYzsWCz2f06ky5QSZmkpJTx9/vjzSlK1VFCVVwqwVdrNY2Wk/9k="/>
          <p:cNvSpPr>
            <a:spLocks noChangeAspect="1" noChangeArrowheads="1"/>
          </p:cNvSpPr>
          <p:nvPr/>
        </p:nvSpPr>
        <p:spPr bwMode="auto">
          <a:xfrm>
            <a:off x="63500" y="-182563"/>
            <a:ext cx="1143000" cy="38100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1" name="Picture 17"/>
          <p:cNvPicPr>
            <a:picLocks noChangeAspect="1" noChangeArrowheads="1"/>
          </p:cNvPicPr>
          <p:nvPr/>
        </p:nvPicPr>
        <p:blipFill>
          <a:blip r:embed="rId10">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89012" y="4503077"/>
            <a:ext cx="1143000" cy="381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cxnSp>
        <p:nvCxnSpPr>
          <p:cNvPr id="69" name="Elbow Connector 68"/>
          <p:cNvCxnSpPr>
            <a:stCxn id="1041" idx="3"/>
            <a:endCxn id="65" idx="2"/>
          </p:cNvCxnSpPr>
          <p:nvPr/>
        </p:nvCxnSpPr>
        <p:spPr bwMode="auto">
          <a:xfrm>
            <a:off x="2132012" y="4693577"/>
            <a:ext cx="748865" cy="5862"/>
          </a:xfrm>
          <a:prstGeom prst="bentConnector3">
            <a:avLst/>
          </a:prstGeom>
          <a:solidFill>
            <a:schemeClr val="bg1"/>
          </a:solidFill>
          <a:ln w="9525" cap="flat" cmpd="sng" algn="ctr">
            <a:solidFill>
              <a:schemeClr val="tx1"/>
            </a:solidFill>
            <a:prstDash val="solid"/>
            <a:round/>
            <a:headEnd type="none" w="med" len="med"/>
            <a:tailEnd type="arrow"/>
          </a:ln>
          <a:effectLst/>
        </p:spPr>
      </p:cxnSp>
      <p:cxnSp>
        <p:nvCxnSpPr>
          <p:cNvPr id="72" name="Elbow Connector 71"/>
          <p:cNvCxnSpPr>
            <a:stCxn id="1034" idx="3"/>
            <a:endCxn id="50" idx="2"/>
          </p:cNvCxnSpPr>
          <p:nvPr/>
        </p:nvCxnSpPr>
        <p:spPr bwMode="auto">
          <a:xfrm>
            <a:off x="2098030" y="6119159"/>
            <a:ext cx="795773" cy="2041"/>
          </a:xfrm>
          <a:prstGeom prst="bentConnector3">
            <a:avLst>
              <a:gd name="adj1" fmla="val 50000"/>
            </a:avLst>
          </a:prstGeom>
          <a:solidFill>
            <a:schemeClr val="bg1"/>
          </a:solidFill>
          <a:ln w="9525" cap="flat" cmpd="sng" algn="ctr">
            <a:solidFill>
              <a:schemeClr val="tx1"/>
            </a:solidFill>
            <a:prstDash val="solid"/>
            <a:round/>
            <a:headEnd type="none" w="med" len="med"/>
            <a:tailEnd type="arrow"/>
          </a:ln>
          <a:effectLst/>
        </p:spPr>
      </p:cxnSp>
      <p:sp>
        <p:nvSpPr>
          <p:cNvPr id="75" name="Oval 74"/>
          <p:cNvSpPr/>
          <p:nvPr/>
        </p:nvSpPr>
        <p:spPr bwMode="auto">
          <a:xfrm>
            <a:off x="2893803" y="5135953"/>
            <a:ext cx="2120674" cy="5564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DD</a:t>
            </a:r>
          </a:p>
        </p:txBody>
      </p:sp>
      <p:sp>
        <p:nvSpPr>
          <p:cNvPr id="76" name="TextBox 75"/>
          <p:cNvSpPr txBox="1"/>
          <p:nvPr/>
        </p:nvSpPr>
        <p:spPr>
          <a:xfrm>
            <a:off x="5214710" y="5116284"/>
            <a:ext cx="4537302" cy="646331"/>
          </a:xfrm>
          <a:prstGeom prst="rect">
            <a:avLst/>
          </a:prstGeom>
          <a:noFill/>
        </p:spPr>
        <p:txBody>
          <a:bodyPr wrap="square" rtlCol="0">
            <a:spAutoFit/>
          </a:bodyPr>
          <a:lstStyle/>
          <a:p>
            <a:pPr marL="171450" indent="-171450" algn="l">
              <a:buFont typeface="Arial" pitchFamily="34" charset="0"/>
              <a:buChar char="•"/>
            </a:pPr>
            <a:r>
              <a:rPr lang="en-US" dirty="0" smtClean="0"/>
              <a:t>Closed series B Financing in Fall of 2011, </a:t>
            </a:r>
            <a:r>
              <a:rPr lang="en-US" dirty="0" err="1" smtClean="0"/>
              <a:t>Molycorp</a:t>
            </a:r>
            <a:r>
              <a:rPr lang="en-US" dirty="0" smtClean="0"/>
              <a:t> an investor</a:t>
            </a:r>
          </a:p>
          <a:p>
            <a:pPr marL="171450" indent="-171450" algn="l">
              <a:buFont typeface="Arial" pitchFamily="34" charset="0"/>
              <a:buChar char="•"/>
            </a:pPr>
            <a:r>
              <a:rPr lang="en-US" dirty="0" smtClean="0"/>
              <a:t>Anticipating partnerships with turbine manufacturers</a:t>
            </a:r>
          </a:p>
        </p:txBody>
      </p:sp>
      <p:pic>
        <p:nvPicPr>
          <p:cNvPr id="1043" name="Picture 19" descr="http://t1.gstatic.com/images?q=tbn:ANd9GcQyRW6qIDQW9e1bXEd9KQ3aavI5CtNQRRykKH3oJe64nD5D2LwxaQ"/>
          <p:cNvPicPr>
            <a:picLocks noChangeAspect="1" noChangeArrowheads="1"/>
          </p:cNvPicPr>
          <p:nvPr/>
        </p:nvPicPr>
        <p:blipFill>
          <a:blip r:embed="rId11">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77873" y="5205478"/>
            <a:ext cx="1051305" cy="41735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cxnSp>
        <p:nvCxnSpPr>
          <p:cNvPr id="79" name="Elbow Connector 78"/>
          <p:cNvCxnSpPr>
            <a:stCxn id="1043" idx="3"/>
            <a:endCxn id="75" idx="2"/>
          </p:cNvCxnSpPr>
          <p:nvPr/>
        </p:nvCxnSpPr>
        <p:spPr bwMode="auto">
          <a:xfrm>
            <a:off x="2029178" y="5414155"/>
            <a:ext cx="864625" cy="12700"/>
          </a:xfrm>
          <a:prstGeom prst="bentConnector3">
            <a:avLst/>
          </a:prstGeom>
          <a:solidFill>
            <a:schemeClr val="bg1"/>
          </a:solidFill>
          <a:ln w="9525" cap="flat" cmpd="sng" algn="ctr">
            <a:solidFill>
              <a:schemeClr val="tx1"/>
            </a:solidFill>
            <a:prstDash val="solid"/>
            <a:round/>
            <a:headEnd type="none" w="med" len="med"/>
            <a:tailEnd type="arrow"/>
          </a:ln>
          <a:effectLst/>
        </p:spPr>
      </p:cxnSp>
      <p:sp>
        <p:nvSpPr>
          <p:cNvPr id="68" name="5-Point Star 67"/>
          <p:cNvSpPr/>
          <p:nvPr/>
        </p:nvSpPr>
        <p:spPr bwMode="auto">
          <a:xfrm>
            <a:off x="1951962" y="1832478"/>
            <a:ext cx="208062" cy="152542"/>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3" name="5-Point Star 82"/>
          <p:cNvSpPr/>
          <p:nvPr/>
        </p:nvSpPr>
        <p:spPr bwMode="auto">
          <a:xfrm>
            <a:off x="2000150" y="2971658"/>
            <a:ext cx="208062" cy="152542"/>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4" name="5-Point Star 83"/>
          <p:cNvSpPr/>
          <p:nvPr/>
        </p:nvSpPr>
        <p:spPr bwMode="auto">
          <a:xfrm>
            <a:off x="2000150" y="5090744"/>
            <a:ext cx="208062" cy="152542"/>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5" name="5-Point Star 84"/>
          <p:cNvSpPr/>
          <p:nvPr/>
        </p:nvSpPr>
        <p:spPr bwMode="auto">
          <a:xfrm>
            <a:off x="2257778" y="5867258"/>
            <a:ext cx="208062" cy="152542"/>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86" name="5-Point Star 85"/>
          <p:cNvSpPr/>
          <p:nvPr/>
        </p:nvSpPr>
        <p:spPr bwMode="auto">
          <a:xfrm>
            <a:off x="1860002" y="6552415"/>
            <a:ext cx="208062" cy="152542"/>
          </a:xfrm>
          <a:prstGeom prst="star5">
            <a:avLst/>
          </a:prstGeom>
          <a:solidFill>
            <a:srgbClr val="FF0000"/>
          </a:solidFill>
          <a:ln w="9525" cap="flat" cmpd="sng" algn="ctr">
            <a:solidFill>
              <a:schemeClr val="bg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2116434" y="6504801"/>
            <a:ext cx="2149178" cy="276999"/>
          </a:xfrm>
          <a:prstGeom prst="rect">
            <a:avLst/>
          </a:prstGeom>
          <a:noFill/>
          <a:ln>
            <a:solidFill>
              <a:schemeClr val="accent1">
                <a:lumMod val="50000"/>
              </a:schemeClr>
            </a:solidFill>
          </a:ln>
        </p:spPr>
        <p:txBody>
          <a:bodyPr wrap="square" rtlCol="0">
            <a:spAutoFit/>
          </a:bodyPr>
          <a:lstStyle/>
          <a:p>
            <a:r>
              <a:rPr lang="en-US" dirty="0" smtClean="0"/>
              <a:t>Known acquisition targets</a:t>
            </a:r>
            <a:endParaRPr lang="en-US" dirty="0"/>
          </a:p>
        </p:txBody>
      </p:sp>
      <p:sp>
        <p:nvSpPr>
          <p:cNvPr id="71" name="TextBox 70"/>
          <p:cNvSpPr txBox="1"/>
          <p:nvPr/>
        </p:nvSpPr>
        <p:spPr>
          <a:xfrm>
            <a:off x="314219" y="1143000"/>
            <a:ext cx="2283960" cy="276999"/>
          </a:xfrm>
          <a:prstGeom prst="rect">
            <a:avLst/>
          </a:prstGeom>
          <a:solidFill>
            <a:schemeClr val="tx2">
              <a:lumMod val="20000"/>
              <a:lumOff val="80000"/>
            </a:schemeClr>
          </a:solidFill>
        </p:spPr>
        <p:txBody>
          <a:bodyPr wrap="square" rtlCol="0">
            <a:spAutoFit/>
          </a:bodyPr>
          <a:lstStyle/>
          <a:p>
            <a:r>
              <a:rPr lang="en-US" b="1" dirty="0" smtClean="0"/>
              <a:t>Company</a:t>
            </a:r>
            <a:endParaRPr lang="en-US" b="1" dirty="0"/>
          </a:p>
        </p:txBody>
      </p:sp>
      <p:sp>
        <p:nvSpPr>
          <p:cNvPr id="91" name="TextBox 90"/>
          <p:cNvSpPr txBox="1"/>
          <p:nvPr/>
        </p:nvSpPr>
        <p:spPr>
          <a:xfrm>
            <a:off x="2759756" y="1157514"/>
            <a:ext cx="2283960" cy="276999"/>
          </a:xfrm>
          <a:prstGeom prst="rect">
            <a:avLst/>
          </a:prstGeom>
          <a:solidFill>
            <a:schemeClr val="tx2">
              <a:lumMod val="20000"/>
              <a:lumOff val="80000"/>
            </a:schemeClr>
          </a:solidFill>
        </p:spPr>
        <p:txBody>
          <a:bodyPr wrap="square" rtlCol="0">
            <a:spAutoFit/>
          </a:bodyPr>
          <a:lstStyle/>
          <a:p>
            <a:r>
              <a:rPr lang="en-US" b="1" dirty="0" smtClean="0"/>
              <a:t>Product</a:t>
            </a:r>
            <a:endParaRPr lang="en-US" b="1" dirty="0"/>
          </a:p>
        </p:txBody>
      </p:sp>
      <p:sp>
        <p:nvSpPr>
          <p:cNvPr id="92" name="TextBox 91"/>
          <p:cNvSpPr txBox="1"/>
          <p:nvPr/>
        </p:nvSpPr>
        <p:spPr>
          <a:xfrm>
            <a:off x="5270156" y="1154500"/>
            <a:ext cx="4253255" cy="276999"/>
          </a:xfrm>
          <a:prstGeom prst="rect">
            <a:avLst/>
          </a:prstGeom>
          <a:solidFill>
            <a:schemeClr val="tx2">
              <a:lumMod val="20000"/>
              <a:lumOff val="80000"/>
            </a:schemeClr>
          </a:solidFill>
        </p:spPr>
        <p:txBody>
          <a:bodyPr wrap="square" rtlCol="0">
            <a:spAutoFit/>
          </a:bodyPr>
          <a:lstStyle/>
          <a:p>
            <a:r>
              <a:rPr lang="en-US" b="1" dirty="0" smtClean="0"/>
              <a:t>Notes</a:t>
            </a:r>
            <a:endParaRPr lang="en-US" b="1" dirty="0"/>
          </a:p>
        </p:txBody>
      </p:sp>
      <p:cxnSp>
        <p:nvCxnSpPr>
          <p:cNvPr id="74" name="Straight Connector 73"/>
          <p:cNvCxnSpPr/>
          <p:nvPr/>
        </p:nvCxnSpPr>
        <p:spPr bwMode="auto">
          <a:xfrm flipH="1">
            <a:off x="3941214" y="2183491"/>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cxnSp>
        <p:nvCxnSpPr>
          <p:cNvPr id="95" name="Straight Connector 94"/>
          <p:cNvCxnSpPr/>
          <p:nvPr/>
        </p:nvCxnSpPr>
        <p:spPr bwMode="auto">
          <a:xfrm flipH="1">
            <a:off x="3942668" y="2957286"/>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cxnSp>
        <p:nvCxnSpPr>
          <p:cNvPr id="96" name="Straight Connector 95"/>
          <p:cNvCxnSpPr/>
          <p:nvPr/>
        </p:nvCxnSpPr>
        <p:spPr bwMode="auto">
          <a:xfrm flipH="1">
            <a:off x="3960812" y="3657600"/>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cxnSp>
        <p:nvCxnSpPr>
          <p:cNvPr id="97" name="Straight Connector 96"/>
          <p:cNvCxnSpPr/>
          <p:nvPr/>
        </p:nvCxnSpPr>
        <p:spPr bwMode="auto">
          <a:xfrm flipH="1">
            <a:off x="3960812" y="4343400"/>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cxnSp>
        <p:nvCxnSpPr>
          <p:cNvPr id="98" name="Straight Connector 97"/>
          <p:cNvCxnSpPr/>
          <p:nvPr/>
        </p:nvCxnSpPr>
        <p:spPr bwMode="auto">
          <a:xfrm flipH="1">
            <a:off x="3975326" y="5058228"/>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cxnSp>
        <p:nvCxnSpPr>
          <p:cNvPr id="99" name="Straight Connector 98"/>
          <p:cNvCxnSpPr/>
          <p:nvPr/>
        </p:nvCxnSpPr>
        <p:spPr bwMode="auto">
          <a:xfrm flipH="1">
            <a:off x="4017414" y="5791200"/>
            <a:ext cx="5658398" cy="0"/>
          </a:xfrm>
          <a:prstGeom prst="line">
            <a:avLst/>
          </a:prstGeom>
          <a:solidFill>
            <a:schemeClr val="bg1"/>
          </a:solidFill>
          <a:ln w="9525" cap="flat" cmpd="sng" algn="ctr">
            <a:solidFill>
              <a:schemeClr val="bg1">
                <a:lumMod val="75000"/>
              </a:schemeClr>
            </a:solidFill>
            <a:prstDash val="dash"/>
            <a:round/>
            <a:headEnd type="none" w="med" len="med"/>
            <a:tailEnd type="none" w="med" len="med"/>
          </a:ln>
          <a:effectLst/>
        </p:spPr>
      </p:cxn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78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preeminence alone may not guarantee market success; a strong balance sheet may be key to achieving technology insertion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541949353"/>
              </p:ext>
            </p:extLst>
          </p:nvPr>
        </p:nvGraphicFramePr>
        <p:xfrm>
          <a:off x="3001327" y="2096617"/>
          <a:ext cx="883285" cy="4489244"/>
        </p:xfrm>
        <a:graphic>
          <a:graphicData uri="http://schemas.openxmlformats.org/drawingml/2006/table">
            <a:tbl>
              <a:tblPr firstRow="1" firstCol="1" bandRow="1">
                <a:tableStyleId>{21E4AEA4-8DFA-4A89-87EB-49C32662AFE0}</a:tableStyleId>
              </a:tblPr>
              <a:tblGrid>
                <a:gridCol w="883285"/>
              </a:tblGrid>
              <a:tr h="273848">
                <a:tc>
                  <a:txBody>
                    <a:bodyPr/>
                    <a:lstStyle/>
                    <a:p>
                      <a:pPr marL="0" marR="0" algn="ctr">
                        <a:lnSpc>
                          <a:spcPct val="115000"/>
                        </a:lnSpc>
                        <a:spcBef>
                          <a:spcPts val="0"/>
                        </a:spcBef>
                        <a:spcAft>
                          <a:spcPts val="0"/>
                        </a:spcAft>
                      </a:pPr>
                      <a:r>
                        <a:rPr lang="en-US" sz="1100" dirty="0" smtClean="0">
                          <a:solidFill>
                            <a:schemeClr val="tx1"/>
                          </a:solidFill>
                          <a:effectLst/>
                        </a:rPr>
                        <a:t>S&amp;P</a:t>
                      </a:r>
                      <a:r>
                        <a:rPr lang="en-US" sz="1100" baseline="0" dirty="0" smtClean="0">
                          <a:solidFill>
                            <a:schemeClr val="tx1"/>
                          </a:solidFill>
                          <a:effectLst/>
                        </a:rPr>
                        <a:t> r</a:t>
                      </a:r>
                      <a:r>
                        <a:rPr lang="en-US" sz="1100" dirty="0" smtClean="0">
                          <a:solidFill>
                            <a:schemeClr val="tx1"/>
                          </a:solidFill>
                          <a:effectLst/>
                        </a:rPr>
                        <a:t>ating</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283">
                <a:tc>
                  <a:txBody>
                    <a:bodyPr/>
                    <a:lstStyle/>
                    <a:p>
                      <a:pPr marL="0" marR="0" algn="ctr">
                        <a:lnSpc>
                          <a:spcPct val="115000"/>
                        </a:lnSpc>
                        <a:spcBef>
                          <a:spcPts val="0"/>
                        </a:spcBef>
                        <a:spcAft>
                          <a:spcPts val="0"/>
                        </a:spcAft>
                      </a:pPr>
                      <a:r>
                        <a:rPr lang="en-US" sz="1100" dirty="0">
                          <a:solidFill>
                            <a:schemeClr val="tx1"/>
                          </a:solidFill>
                          <a:effectLst/>
                        </a:rPr>
                        <a:t>‘AAA’</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‘AA’</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dirty="0">
                          <a:solidFill>
                            <a:schemeClr val="tx1"/>
                          </a:solidFill>
                          <a:effectLst/>
                        </a:rPr>
                        <a:t>‘A’</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dirty="0">
                          <a:solidFill>
                            <a:schemeClr val="tx1"/>
                          </a:solidFill>
                          <a:effectLst/>
                        </a:rPr>
                        <a:t>‘BBB’</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‘BBB-‘</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‘BB+’</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dirty="0">
                          <a:solidFill>
                            <a:schemeClr val="tx1"/>
                          </a:solidFill>
                          <a:effectLst/>
                        </a:rPr>
                        <a:t>‘BB’</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‘B’</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‘CCC’</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‘CC’</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a:solidFill>
                            <a:schemeClr val="tx1"/>
                          </a:solidFill>
                          <a:effectLst/>
                        </a:rPr>
                        <a:t>‘C’</a:t>
                      </a:r>
                      <a:endParaRPr lang="en-US" sz="110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r h="351283">
                <a:tc>
                  <a:txBody>
                    <a:bodyPr/>
                    <a:lstStyle/>
                    <a:p>
                      <a:pPr marL="0" marR="0" algn="ctr">
                        <a:lnSpc>
                          <a:spcPct val="115000"/>
                        </a:lnSpc>
                        <a:spcBef>
                          <a:spcPts val="0"/>
                        </a:spcBef>
                        <a:spcAft>
                          <a:spcPts val="0"/>
                        </a:spcAft>
                      </a:pPr>
                      <a:r>
                        <a:rPr lang="en-US" sz="1100" dirty="0">
                          <a:solidFill>
                            <a:schemeClr val="tx1"/>
                          </a:solidFill>
                          <a:effectLst/>
                        </a:rPr>
                        <a:t>‘D’</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r>
            </a:tbl>
          </a:graphicData>
        </a:graphic>
      </p:graphicFrame>
      <p:pic>
        <p:nvPicPr>
          <p:cNvPr id="1026" name="Picture 2" descr="Iberdrola Renewables">
            <a:hlinkClick r:id="rId2"/>
          </p:cNvPr>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1812" y="4191000"/>
            <a:ext cx="904876" cy="468039"/>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28" name="Picture 4" descr="enXco Logo">
            <a:hlinkClick r:id="rId4"/>
          </p:cNvPr>
          <p:cNvPicPr>
            <a:picLocks noChangeAspect="1" noChangeArrowheads="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03212" y="2743200"/>
            <a:ext cx="1142999" cy="541706"/>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 name="Picture 6" descr="http://t2.gstatic.com/images?q=tbn:ANd9GcRIxK9GHFRZ3wRbxCdV6m1i4jysLPTYzuuIHgZXsOrlVaidhG8whQ"/>
          <p:cNvPicPr>
            <a:picLocks noChangeAspect="1" noChangeArrowheads="1"/>
          </p:cNvPicPr>
          <p:nvPr/>
        </p:nvPicPr>
        <p: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6727" y="3352800"/>
            <a:ext cx="1375020" cy="31936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30" name="Picture 6" descr="General Electric"/>
          <p:cNvPicPr>
            <a:picLocks noChangeAspect="1" noChangeArrowheads="1"/>
          </p:cNvPicPr>
          <p:nvPr/>
        </p:nvPicPr>
        <p:blipFill>
          <a:blip r:embed="rId7">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43927" y="2362200"/>
            <a:ext cx="381000" cy="38100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36" name="Picture 12" descr="http://www.aes.com/aes/images/header_RIGHT.jpg">
            <a:hlinkClick r:id="rId8"/>
          </p:cNvPr>
          <p:cNvPicPr>
            <a:picLocks noChangeAspect="1" noChangeArrowheads="1"/>
          </p:cNvPicPr>
          <p:nvPr/>
        </p:nvPicPr>
        <p:blipFill>
          <a:blip r:embed="rId9">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65136" y="5207548"/>
            <a:ext cx="981076" cy="44291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38" name="Picture 14" descr="http://t1.gstatic.com/images?q=tbn:ANd9GcTjkPyaw94wUAWrXaPCcTsviLFh8Uq6GCWle-gdTGroFF052_cF"/>
          <p:cNvPicPr>
            <a:picLocks noChangeAspect="1" noChangeArrowheads="1"/>
          </p:cNvPicPr>
          <p:nvPr/>
        </p:nvPicPr>
        <p:blipFill>
          <a:blip r:embed="rId10"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55612" y="4724400"/>
            <a:ext cx="1125993" cy="42099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pic>
        <p:nvPicPr>
          <p:cNvPr id="1040" name="Picture 16" descr="http://t2.gstatic.com/images?q=tbn:ANd9GcQKzECF9iAuxs2Hy3dRcW5mq6Mo2X7AWXXFZwMn9uA45qjSSbKDiQ"/>
          <p:cNvPicPr>
            <a:picLocks noChangeAspect="1" noChangeArrowheads="1"/>
          </p:cNvPicPr>
          <p:nvPr/>
        </p:nvPicPr>
        <p:blipFill>
          <a:blip r:embed="rId11"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6728" y="3711258"/>
            <a:ext cx="959484" cy="479742"/>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8" name="Isosceles Triangle 7"/>
          <p:cNvSpPr/>
          <p:nvPr/>
        </p:nvSpPr>
        <p:spPr bwMode="auto">
          <a:xfrm rot="5400000">
            <a:off x="2740787" y="2656286"/>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3" name="Isosceles Triangle 22"/>
          <p:cNvSpPr/>
          <p:nvPr/>
        </p:nvSpPr>
        <p:spPr bwMode="auto">
          <a:xfrm rot="5400000">
            <a:off x="2740787" y="2906650"/>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27" name="Isosceles Triangle 26"/>
          <p:cNvSpPr/>
          <p:nvPr/>
        </p:nvSpPr>
        <p:spPr bwMode="auto">
          <a:xfrm rot="5400000">
            <a:off x="2740787" y="3072051"/>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19" name="Curved Connector 18"/>
          <p:cNvCxnSpPr>
            <a:stCxn id="1030" idx="3"/>
            <a:endCxn id="8" idx="3"/>
          </p:cNvCxnSpPr>
          <p:nvPr/>
        </p:nvCxnSpPr>
        <p:spPr bwMode="auto">
          <a:xfrm>
            <a:off x="1324927" y="2552701"/>
            <a:ext cx="1439911" cy="179786"/>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cxnSp>
        <p:nvCxnSpPr>
          <p:cNvPr id="22" name="Curved Connector 21"/>
          <p:cNvCxnSpPr>
            <a:stCxn id="1028" idx="3"/>
            <a:endCxn id="23" idx="3"/>
          </p:cNvCxnSpPr>
          <p:nvPr/>
        </p:nvCxnSpPr>
        <p:spPr bwMode="auto">
          <a:xfrm flipV="1">
            <a:off x="1446211" y="2982851"/>
            <a:ext cx="1318627" cy="31202"/>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cxnSp>
        <p:nvCxnSpPr>
          <p:cNvPr id="35" name="Curved Connector 34"/>
          <p:cNvCxnSpPr>
            <a:stCxn id="10" idx="3"/>
            <a:endCxn id="27" idx="3"/>
          </p:cNvCxnSpPr>
          <p:nvPr/>
        </p:nvCxnSpPr>
        <p:spPr bwMode="auto">
          <a:xfrm flipV="1">
            <a:off x="1861747" y="3148252"/>
            <a:ext cx="903091" cy="364228"/>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40" name="Isosceles Triangle 39"/>
          <p:cNvSpPr/>
          <p:nvPr/>
        </p:nvSpPr>
        <p:spPr bwMode="auto">
          <a:xfrm rot="5400000">
            <a:off x="2740787" y="3180909"/>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41" name="Curved Connector 40"/>
          <p:cNvCxnSpPr>
            <a:stCxn id="1040" idx="3"/>
            <a:endCxn id="40" idx="3"/>
          </p:cNvCxnSpPr>
          <p:nvPr/>
        </p:nvCxnSpPr>
        <p:spPr bwMode="auto">
          <a:xfrm flipV="1">
            <a:off x="1446212" y="3257110"/>
            <a:ext cx="1318626" cy="694019"/>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43" name="Isosceles Triangle 42"/>
          <p:cNvSpPr/>
          <p:nvPr/>
        </p:nvSpPr>
        <p:spPr bwMode="auto">
          <a:xfrm rot="5400000">
            <a:off x="2740787" y="3311537"/>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44" name="Curved Connector 43"/>
          <p:cNvCxnSpPr>
            <a:stCxn id="1026" idx="3"/>
            <a:endCxn id="43" idx="3"/>
          </p:cNvCxnSpPr>
          <p:nvPr/>
        </p:nvCxnSpPr>
        <p:spPr bwMode="auto">
          <a:xfrm flipV="1">
            <a:off x="1436688" y="3387738"/>
            <a:ext cx="1328150" cy="1037282"/>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46" name="Isosceles Triangle 45"/>
          <p:cNvSpPr/>
          <p:nvPr/>
        </p:nvSpPr>
        <p:spPr bwMode="auto">
          <a:xfrm rot="5400000">
            <a:off x="2740787" y="4948148"/>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47" name="Curved Connector 46"/>
          <p:cNvCxnSpPr>
            <a:stCxn id="1036" idx="3"/>
            <a:endCxn id="46" idx="3"/>
          </p:cNvCxnSpPr>
          <p:nvPr/>
        </p:nvCxnSpPr>
        <p:spPr bwMode="auto">
          <a:xfrm flipV="1">
            <a:off x="1446212" y="5024349"/>
            <a:ext cx="1318626" cy="404656"/>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49" name="Isosceles Triangle 48"/>
          <p:cNvSpPr/>
          <p:nvPr/>
        </p:nvSpPr>
        <p:spPr bwMode="auto">
          <a:xfrm rot="5400000">
            <a:off x="2740787" y="3986451"/>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50" name="Curved Connector 49"/>
          <p:cNvCxnSpPr>
            <a:stCxn id="1038" idx="3"/>
            <a:endCxn id="49" idx="3"/>
          </p:cNvCxnSpPr>
          <p:nvPr/>
        </p:nvCxnSpPr>
        <p:spPr bwMode="auto">
          <a:xfrm flipV="1">
            <a:off x="1581605" y="4062652"/>
            <a:ext cx="1183233" cy="872246"/>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52" name="Rectangle 51"/>
          <p:cNvSpPr/>
          <p:nvPr/>
        </p:nvSpPr>
        <p:spPr bwMode="auto">
          <a:xfrm>
            <a:off x="4636226" y="1828801"/>
            <a:ext cx="4202113" cy="424542"/>
          </a:xfrm>
          <a:prstGeom prst="rect">
            <a:avLst/>
          </a:prstGeom>
          <a:solidFill>
            <a:schemeClr val="tx2">
              <a:lumMod val="40000"/>
              <a:lumOff val="60000"/>
            </a:schemeClr>
          </a:solidFill>
          <a:ln w="9525">
            <a:solidFill>
              <a:schemeClr val="tx1"/>
            </a:solidFill>
            <a:miter lim="800000"/>
            <a:headEnd/>
            <a:tailEnd/>
          </a:ln>
          <a:effectLst>
            <a:outerShdw dist="35921" dir="2700000" algn="ctr" rotWithShape="0">
              <a:srgbClr val="000000"/>
            </a:outerShdw>
          </a:effectLst>
        </p:spPr>
        <p:txBody>
          <a:bodyPr anchor="ctr"/>
          <a:lstStyle/>
          <a:p>
            <a:pPr>
              <a:spcBef>
                <a:spcPts val="0"/>
              </a:spcBef>
              <a:buClr>
                <a:srgbClr val="0B1F65"/>
              </a:buClr>
            </a:pPr>
            <a:r>
              <a:rPr lang="en-US" b="1" dirty="0" smtClean="0"/>
              <a:t>Non-recourse finance from a bank’s perspective: classic innovation project finance dilemma</a:t>
            </a:r>
            <a:endParaRPr lang="en-US" b="1" dirty="0"/>
          </a:p>
        </p:txBody>
      </p:sp>
      <p:sp>
        <p:nvSpPr>
          <p:cNvPr id="53" name="Rectangle 8"/>
          <p:cNvSpPr>
            <a:spLocks noChangeArrowheads="1"/>
          </p:cNvSpPr>
          <p:nvPr/>
        </p:nvSpPr>
        <p:spPr bwMode="auto">
          <a:xfrm>
            <a:off x="4646612" y="2242399"/>
            <a:ext cx="4202113" cy="1806349"/>
          </a:xfrm>
          <a:prstGeom prst="rect">
            <a:avLst/>
          </a:prstGeom>
          <a:solidFill>
            <a:schemeClr val="bg1"/>
          </a:solidFill>
          <a:ln w="9525">
            <a:solidFill>
              <a:schemeClr val="tx1"/>
            </a:solidFill>
            <a:miter lim="800000"/>
            <a:headEnd/>
            <a:tailEnd/>
          </a:ln>
          <a:effectLst>
            <a:outerShdw dist="35921" dir="2700000" algn="ctr" rotWithShape="0">
              <a:srgbClr val="000000"/>
            </a:outerShdw>
          </a:effectLst>
        </p:spPr>
        <p:txBody>
          <a:bodyPr/>
          <a:lstStyle/>
          <a:p>
            <a:pPr marL="234950" indent="-234950" algn="l">
              <a:spcBef>
                <a:spcPct val="100000"/>
              </a:spcBef>
              <a:buClr>
                <a:srgbClr val="0B1F65"/>
              </a:buClr>
              <a:buFont typeface="Webdings" pitchFamily="18" charset="2"/>
              <a:buChar char="4"/>
            </a:pPr>
            <a:r>
              <a:rPr lang="en-US" dirty="0" smtClean="0"/>
              <a:t>“There </a:t>
            </a:r>
            <a:r>
              <a:rPr lang="en-US" dirty="0"/>
              <a:t>is </a:t>
            </a:r>
            <a:r>
              <a:rPr lang="en-US" b="1" dirty="0"/>
              <a:t>no track record yet </a:t>
            </a:r>
            <a:r>
              <a:rPr lang="en-US" dirty="0"/>
              <a:t>of long term operation </a:t>
            </a:r>
            <a:r>
              <a:rPr lang="en-US" dirty="0" smtClean="0"/>
              <a:t>of turbines </a:t>
            </a:r>
            <a:r>
              <a:rPr lang="en-US" dirty="0"/>
              <a:t>at sea</a:t>
            </a:r>
            <a:r>
              <a:rPr lang="en-US" dirty="0" smtClean="0"/>
              <a:t>,”</a:t>
            </a:r>
          </a:p>
          <a:p>
            <a:pPr marL="234950" indent="-234950" algn="l">
              <a:spcBef>
                <a:spcPct val="100000"/>
              </a:spcBef>
              <a:buClr>
                <a:srgbClr val="0B1F65"/>
              </a:buClr>
              <a:buFont typeface="Webdings" pitchFamily="18" charset="2"/>
              <a:buChar char="4"/>
            </a:pPr>
            <a:r>
              <a:rPr lang="en-US" dirty="0" smtClean="0"/>
              <a:t>‘Comprehensive </a:t>
            </a:r>
            <a:r>
              <a:rPr lang="en-US" dirty="0"/>
              <a:t>– and long enough - </a:t>
            </a:r>
            <a:r>
              <a:rPr lang="en-US" b="1" dirty="0"/>
              <a:t>turbine </a:t>
            </a:r>
            <a:r>
              <a:rPr lang="en-US" b="1" dirty="0" smtClean="0"/>
              <a:t>availability warranties </a:t>
            </a:r>
            <a:r>
              <a:rPr lang="en-US" dirty="0"/>
              <a:t>should be </a:t>
            </a:r>
            <a:r>
              <a:rPr lang="en-US" dirty="0" smtClean="0"/>
              <a:t>provided“</a:t>
            </a:r>
          </a:p>
          <a:p>
            <a:pPr marL="234950" indent="-234950" algn="l">
              <a:spcBef>
                <a:spcPct val="100000"/>
              </a:spcBef>
              <a:buClr>
                <a:srgbClr val="0B1F65"/>
              </a:buClr>
              <a:buFont typeface="Webdings" pitchFamily="18" charset="2"/>
              <a:buChar char="4"/>
            </a:pPr>
            <a:r>
              <a:rPr lang="en-US" dirty="0" smtClean="0"/>
              <a:t>“The </a:t>
            </a:r>
            <a:r>
              <a:rPr lang="en-US" dirty="0"/>
              <a:t>very different risks and parties involved </a:t>
            </a:r>
            <a:r>
              <a:rPr lang="en-US" dirty="0" smtClean="0"/>
              <a:t>has meant </a:t>
            </a:r>
            <a:r>
              <a:rPr lang="en-US" b="1" dirty="0"/>
              <a:t>an unwillingness to provide wrapped EPC</a:t>
            </a:r>
            <a:r>
              <a:rPr lang="en-US" dirty="0"/>
              <a:t> </a:t>
            </a:r>
            <a:r>
              <a:rPr lang="en-US" dirty="0" smtClean="0"/>
              <a:t>contracts”</a:t>
            </a:r>
          </a:p>
        </p:txBody>
      </p:sp>
      <p:sp>
        <p:nvSpPr>
          <p:cNvPr id="36" name="TextBox 35"/>
          <p:cNvSpPr txBox="1"/>
          <p:nvPr/>
        </p:nvSpPr>
        <p:spPr>
          <a:xfrm>
            <a:off x="323395" y="1219200"/>
            <a:ext cx="9448800" cy="461665"/>
          </a:xfrm>
          <a:prstGeom prst="rect">
            <a:avLst/>
          </a:prstGeom>
          <a:noFill/>
        </p:spPr>
        <p:txBody>
          <a:bodyPr wrap="square" rtlCol="0">
            <a:spAutoFit/>
          </a:bodyPr>
          <a:lstStyle/>
          <a:p>
            <a:r>
              <a:rPr lang="en-US" b="1" dirty="0" smtClean="0"/>
              <a:t>Lack of performance history raises questions about the ability of relatively untested designs to secure non-recourse project finance – particularly for designs whose very purpose is to reduce O&amp;M costs</a:t>
            </a:r>
            <a:endParaRPr lang="en-US" b="1" dirty="0"/>
          </a:p>
        </p:txBody>
      </p:sp>
      <p:sp>
        <p:nvSpPr>
          <p:cNvPr id="38" name="Isosceles Triangle 37"/>
          <p:cNvSpPr/>
          <p:nvPr/>
        </p:nvSpPr>
        <p:spPr bwMode="auto">
          <a:xfrm rot="5400000">
            <a:off x="2390642" y="3975913"/>
            <a:ext cx="4267200" cy="822059"/>
          </a:xfrm>
          <a:prstGeom prst="triangle">
            <a:avLst>
              <a:gd name="adj" fmla="val 72959"/>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5180013" y="4406649"/>
            <a:ext cx="4267198" cy="424542"/>
          </a:xfrm>
          <a:prstGeom prst="rect">
            <a:avLst/>
          </a:prstGeom>
          <a:solidFill>
            <a:schemeClr val="tx2">
              <a:lumMod val="40000"/>
              <a:lumOff val="60000"/>
            </a:schemeClr>
          </a:solidFill>
          <a:ln w="9525">
            <a:solidFill>
              <a:schemeClr val="tx1"/>
            </a:solidFill>
            <a:miter lim="800000"/>
            <a:headEnd/>
            <a:tailEnd/>
          </a:ln>
          <a:effectLst>
            <a:outerShdw dist="35921" dir="2700000" algn="ctr" rotWithShape="0">
              <a:srgbClr val="000000"/>
            </a:outerShdw>
          </a:effectLst>
        </p:spPr>
        <p:txBody>
          <a:bodyPr anchor="ctr"/>
          <a:lstStyle/>
          <a:p>
            <a:pPr>
              <a:spcBef>
                <a:spcPts val="0"/>
              </a:spcBef>
              <a:buClr>
                <a:srgbClr val="0B1F65"/>
              </a:buClr>
            </a:pPr>
            <a:r>
              <a:rPr lang="en-US" b="1" dirty="0" smtClean="0"/>
              <a:t>Developer creditworthiness is a strategic asset in bringing technology to market</a:t>
            </a:r>
            <a:endParaRPr lang="en-US" b="1" dirty="0"/>
          </a:p>
        </p:txBody>
      </p:sp>
      <p:sp>
        <p:nvSpPr>
          <p:cNvPr id="61" name="Rectangle 8"/>
          <p:cNvSpPr>
            <a:spLocks noChangeArrowheads="1"/>
          </p:cNvSpPr>
          <p:nvPr/>
        </p:nvSpPr>
        <p:spPr bwMode="auto">
          <a:xfrm>
            <a:off x="5180014" y="4830454"/>
            <a:ext cx="4267198" cy="1113146"/>
          </a:xfrm>
          <a:prstGeom prst="rect">
            <a:avLst/>
          </a:prstGeom>
          <a:solidFill>
            <a:schemeClr val="bg1"/>
          </a:solidFill>
          <a:ln w="9525">
            <a:solidFill>
              <a:schemeClr val="tx1"/>
            </a:solidFill>
            <a:miter lim="800000"/>
            <a:headEnd/>
            <a:tailEnd/>
          </a:ln>
          <a:effectLst>
            <a:outerShdw dist="35921" dir="2700000" algn="ctr" rotWithShape="0">
              <a:srgbClr val="000000"/>
            </a:outerShdw>
          </a:effectLst>
        </p:spPr>
        <p:txBody>
          <a:bodyPr/>
          <a:lstStyle/>
          <a:p>
            <a:pPr marL="234950" indent="-234950" algn="l">
              <a:spcBef>
                <a:spcPct val="100000"/>
              </a:spcBef>
              <a:buClr>
                <a:srgbClr val="0B1F65"/>
              </a:buClr>
              <a:buFont typeface="Webdings" pitchFamily="18" charset="2"/>
              <a:buChar char="4"/>
            </a:pPr>
            <a:r>
              <a:rPr lang="en-US" dirty="0" smtClean="0"/>
              <a:t>A credit worthy entity can: </a:t>
            </a:r>
          </a:p>
          <a:p>
            <a:pPr lvl="1" indent="-228600" algn="l">
              <a:spcBef>
                <a:spcPts val="600"/>
              </a:spcBef>
              <a:buClr>
                <a:srgbClr val="0B1F65"/>
              </a:buClr>
              <a:buFont typeface="Arial" pitchFamily="34" charset="0"/>
              <a:buChar char="-"/>
            </a:pPr>
            <a:r>
              <a:rPr lang="en-US" dirty="0" smtClean="0"/>
              <a:t>Offer better warranties; </a:t>
            </a:r>
          </a:p>
          <a:p>
            <a:pPr lvl="1" indent="-228600" algn="l">
              <a:spcBef>
                <a:spcPts val="600"/>
              </a:spcBef>
              <a:buClr>
                <a:srgbClr val="0B1F65"/>
              </a:buClr>
              <a:buFont typeface="Arial" pitchFamily="34" charset="0"/>
              <a:buChar char="-"/>
            </a:pPr>
            <a:r>
              <a:rPr lang="en-US" dirty="0" smtClean="0"/>
              <a:t>Access recourse finance</a:t>
            </a:r>
          </a:p>
          <a:p>
            <a:pPr lvl="1" indent="-228600" algn="l">
              <a:spcBef>
                <a:spcPts val="600"/>
              </a:spcBef>
              <a:buClr>
                <a:srgbClr val="0B1F65"/>
              </a:buClr>
              <a:buFont typeface="Arial" pitchFamily="34" charset="0"/>
              <a:buChar char="-"/>
            </a:pPr>
            <a:r>
              <a:rPr lang="en-US" dirty="0" smtClean="0"/>
              <a:t>Finance large projects on its own balance sheet</a:t>
            </a:r>
          </a:p>
          <a:p>
            <a:pPr lvl="1" indent="-228600" algn="l">
              <a:spcBef>
                <a:spcPts val="600"/>
              </a:spcBef>
              <a:buClr>
                <a:srgbClr val="0B1F65"/>
              </a:buClr>
              <a:buFont typeface="Arial" pitchFamily="34" charset="0"/>
              <a:buChar char="-"/>
            </a:pPr>
            <a:endParaRPr lang="en-US" dirty="0" smtClean="0"/>
          </a:p>
        </p:txBody>
      </p:sp>
      <p:cxnSp>
        <p:nvCxnSpPr>
          <p:cNvPr id="42" name="Straight Connector 41"/>
          <p:cNvCxnSpPr/>
          <p:nvPr/>
        </p:nvCxnSpPr>
        <p:spPr bwMode="auto">
          <a:xfrm>
            <a:off x="379412" y="1680865"/>
            <a:ext cx="8839200" cy="0"/>
          </a:xfrm>
          <a:prstGeom prst="line">
            <a:avLst/>
          </a:prstGeom>
          <a:solidFill>
            <a:schemeClr val="bg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515672" y="1219200"/>
            <a:ext cx="8839200"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45" name="TextBox 44"/>
          <p:cNvSpPr txBox="1"/>
          <p:nvPr/>
        </p:nvSpPr>
        <p:spPr>
          <a:xfrm>
            <a:off x="535855" y="1752600"/>
            <a:ext cx="3445140" cy="246221"/>
          </a:xfrm>
          <a:prstGeom prst="rect">
            <a:avLst/>
          </a:prstGeom>
          <a:noFill/>
        </p:spPr>
        <p:txBody>
          <a:bodyPr wrap="square" rtlCol="0">
            <a:spAutoFit/>
          </a:bodyPr>
          <a:lstStyle/>
          <a:p>
            <a:r>
              <a:rPr lang="en-US" sz="1000" b="1" i="1" dirty="0" smtClean="0"/>
              <a:t>S&amp;P Credit ratings of major wind developers</a:t>
            </a:r>
            <a:endParaRPr lang="en-US" sz="1000" b="1" i="1" dirty="0"/>
          </a:p>
        </p:txBody>
      </p:sp>
      <p:pic>
        <p:nvPicPr>
          <p:cNvPr id="3" name="Picture 2" descr="http://t0.gstatic.com/images?q=tbn:ANd9GcRA-1R0PaMle_C-UqWTGRvFdAFMIbLb_KNL7yqFKXMQYlzk1et0Ug"/>
          <p:cNvPicPr>
            <a:picLocks noChangeAspect="1" noChangeArrowheads="1"/>
          </p:cNvPicPr>
          <p:nvPr/>
        </p:nvPicPr>
        <p:blipFill>
          <a:blip r:embed="rId1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79412" y="2059780"/>
            <a:ext cx="461963" cy="461963"/>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7" name="Isosceles Triangle 36"/>
          <p:cNvSpPr/>
          <p:nvPr/>
        </p:nvSpPr>
        <p:spPr bwMode="auto">
          <a:xfrm rot="5400000">
            <a:off x="2742330" y="2566748"/>
            <a:ext cx="200503" cy="152401"/>
          </a:xfrm>
          <a:prstGeom prst="triangle">
            <a:avLst/>
          </a:prstGeom>
          <a:solidFill>
            <a:srgbClr val="FF0000"/>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39" name="Curved Connector 38"/>
          <p:cNvCxnSpPr>
            <a:stCxn id="3" idx="3"/>
            <a:endCxn id="37" idx="3"/>
          </p:cNvCxnSpPr>
          <p:nvPr/>
        </p:nvCxnSpPr>
        <p:spPr bwMode="auto">
          <a:xfrm>
            <a:off x="841375" y="2290762"/>
            <a:ext cx="1925006" cy="352187"/>
          </a:xfrm>
          <a:prstGeom prst="curvedConnector3">
            <a:avLst/>
          </a:prstGeom>
          <a:solidFill>
            <a:schemeClr val="bg1"/>
          </a:solidFill>
          <a:ln w="9525" cap="flat" cmpd="sng" algn="ctr">
            <a:solidFill>
              <a:schemeClr val="tx1"/>
            </a:solidFill>
            <a:prstDash val="solid"/>
            <a:round/>
            <a:headEnd type="none" w="med" len="med"/>
            <a:tailEnd type="none" w="med" len="med"/>
          </a:ln>
          <a:effectLst/>
        </p:spPr>
      </p:cxnSp>
      <p:sp>
        <p:nvSpPr>
          <p:cNvPr id="5" name="TextBox 4"/>
          <p:cNvSpPr txBox="1"/>
          <p:nvPr/>
        </p:nvSpPr>
        <p:spPr>
          <a:xfrm>
            <a:off x="1609317" y="2351314"/>
            <a:ext cx="892809" cy="215444"/>
          </a:xfrm>
          <a:prstGeom prst="rect">
            <a:avLst/>
          </a:prstGeom>
          <a:solidFill>
            <a:schemeClr val="bg1"/>
          </a:solidFill>
        </p:spPr>
        <p:txBody>
          <a:bodyPr wrap="square" rtlCol="0">
            <a:spAutoFit/>
          </a:bodyPr>
          <a:lstStyle/>
          <a:p>
            <a:r>
              <a:rPr lang="en-US" sz="800" i="1" dirty="0" smtClean="0"/>
              <a:t>Still an option? </a:t>
            </a:r>
            <a:endParaRPr lang="en-US" sz="800" i="1" dirty="0"/>
          </a:p>
        </p:txBody>
      </p:sp>
      <p:sp>
        <p:nvSpPr>
          <p:cNvPr id="4" name="TextBox 3"/>
          <p:cNvSpPr txBox="1"/>
          <p:nvPr/>
        </p:nvSpPr>
        <p:spPr>
          <a:xfrm>
            <a:off x="4447493" y="6295343"/>
            <a:ext cx="5334000" cy="276999"/>
          </a:xfrm>
          <a:prstGeom prst="rect">
            <a:avLst/>
          </a:prstGeom>
          <a:noFill/>
        </p:spPr>
        <p:txBody>
          <a:bodyPr wrap="square" rtlCol="0">
            <a:spAutoFit/>
          </a:bodyPr>
          <a:lstStyle/>
          <a:p>
            <a:pPr algn="l"/>
            <a:r>
              <a:rPr lang="en-US" dirty="0" smtClean="0"/>
              <a:t>Source: Bloomberg, </a:t>
            </a:r>
            <a:r>
              <a:rPr lang="en-US" dirty="0" err="1" smtClean="0"/>
              <a:t>Dexia</a:t>
            </a:r>
            <a:r>
              <a:rPr lang="en-US" dirty="0" smtClean="0"/>
              <a:t> </a:t>
            </a:r>
            <a:endParaRPr lang="en-US" dirty="0"/>
          </a:p>
        </p:txBody>
      </p:sp>
      <p:sp>
        <p:nvSpPr>
          <p:cNvPr id="48" name="Rectangle 8"/>
          <p:cNvSpPr>
            <a:spLocks noChangeArrowheads="1"/>
          </p:cNvSpPr>
          <p:nvPr/>
        </p:nvSpPr>
        <p:spPr bwMode="auto">
          <a:xfrm>
            <a:off x="96382" y="5765347"/>
            <a:ext cx="2815288" cy="994681"/>
          </a:xfrm>
          <a:prstGeom prst="rect">
            <a:avLst/>
          </a:prstGeom>
          <a:solidFill>
            <a:schemeClr val="bg1"/>
          </a:solidFill>
          <a:ln w="9525">
            <a:solidFill>
              <a:schemeClr val="bg1"/>
            </a:solidFill>
            <a:miter lim="800000"/>
            <a:headEnd/>
            <a:tailEnd/>
          </a:ln>
          <a:effectLst/>
        </p:spPr>
        <p:txBody>
          <a:bodyPr/>
          <a:lstStyle/>
          <a:p>
            <a:pPr algn="l">
              <a:spcBef>
                <a:spcPts val="0"/>
              </a:spcBef>
              <a:buClr>
                <a:srgbClr val="0B1F65"/>
              </a:buClr>
            </a:pPr>
            <a:r>
              <a:rPr lang="en-US" sz="1000" dirty="0" smtClean="0"/>
              <a:t>Non-balance sheet risk mitigation measures:</a:t>
            </a:r>
          </a:p>
          <a:p>
            <a:pPr marL="171450" indent="-171450" algn="l">
              <a:spcBef>
                <a:spcPts val="0"/>
              </a:spcBef>
              <a:buClr>
                <a:srgbClr val="0B1F65"/>
              </a:buClr>
              <a:buFont typeface="Arial" pitchFamily="34" charset="0"/>
              <a:buChar char="•"/>
            </a:pPr>
            <a:r>
              <a:rPr lang="en-US" sz="1000" dirty="0" smtClean="0"/>
              <a:t>Project insurance (not common in off-shore wind)</a:t>
            </a:r>
          </a:p>
          <a:p>
            <a:pPr marL="171450" indent="-171450" algn="l">
              <a:spcBef>
                <a:spcPts val="0"/>
              </a:spcBef>
              <a:buClr>
                <a:srgbClr val="0B1F65"/>
              </a:buClr>
              <a:buFont typeface="Arial" pitchFamily="34" charset="0"/>
              <a:buChar char="•"/>
            </a:pPr>
            <a:r>
              <a:rPr lang="en-US" sz="1000" dirty="0" smtClean="0"/>
              <a:t>Feed-in tariffs</a:t>
            </a:r>
          </a:p>
          <a:p>
            <a:pPr marL="171450" indent="-171450" algn="l">
              <a:spcBef>
                <a:spcPts val="0"/>
              </a:spcBef>
              <a:buClr>
                <a:srgbClr val="0B1F65"/>
              </a:buClr>
              <a:buFont typeface="Arial" pitchFamily="34" charset="0"/>
              <a:buChar char="•"/>
            </a:pPr>
            <a:r>
              <a:rPr lang="en-US" sz="1000" dirty="0" smtClean="0"/>
              <a:t>Letters of credit (for undercapitalized companies)</a:t>
            </a:r>
          </a:p>
          <a:p>
            <a:pPr lvl="1" indent="-228600" algn="l">
              <a:spcBef>
                <a:spcPts val="600"/>
              </a:spcBef>
              <a:buClr>
                <a:srgbClr val="0B1F65"/>
              </a:buClr>
              <a:buFont typeface="Arial" pitchFamily="34" charset="0"/>
              <a:buChar char="-"/>
            </a:pPr>
            <a:endParaRPr lang="en-US" sz="10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64776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extBox 26"/>
          <p:cNvSpPr txBox="1"/>
          <p:nvPr/>
        </p:nvSpPr>
        <p:spPr>
          <a:xfrm>
            <a:off x="689021" y="5638800"/>
            <a:ext cx="1322798" cy="507831"/>
          </a:xfrm>
          <a:prstGeom prst="rect">
            <a:avLst/>
          </a:prstGeom>
          <a:noFill/>
        </p:spPr>
        <p:txBody>
          <a:bodyPr wrap="none" rtlCol="0">
            <a:spAutoFit/>
          </a:bodyPr>
          <a:lstStyle/>
          <a:p>
            <a:pPr>
              <a:buNone/>
            </a:pPr>
            <a:r>
              <a:rPr lang="en-US" sz="900" dirty="0" smtClean="0"/>
              <a:t>         ARPA-E Target </a:t>
            </a:r>
          </a:p>
          <a:p>
            <a:pPr>
              <a:buNone/>
            </a:pPr>
            <a:r>
              <a:rPr lang="en-US" sz="900" dirty="0" smtClean="0"/>
              <a:t> </a:t>
            </a:r>
          </a:p>
          <a:p>
            <a:pPr algn="l">
              <a:spcBef>
                <a:spcPts val="0"/>
              </a:spcBef>
              <a:buNone/>
            </a:pPr>
            <a:r>
              <a:rPr lang="en-US" sz="900" b="1" dirty="0" smtClean="0">
                <a:solidFill>
                  <a:schemeClr val="accent5">
                    <a:lumMod val="75000"/>
                  </a:schemeClr>
                </a:solidFill>
              </a:rPr>
              <a:t>    OS</a:t>
            </a:r>
            <a:r>
              <a:rPr lang="en-US" sz="900" dirty="0" smtClean="0"/>
              <a:t>   Off-shore</a:t>
            </a:r>
          </a:p>
        </p:txBody>
      </p:sp>
      <p:sp>
        <p:nvSpPr>
          <p:cNvPr id="2" name="Title 1"/>
          <p:cNvSpPr>
            <a:spLocks noGrp="1"/>
          </p:cNvSpPr>
          <p:nvPr>
            <p:ph type="title"/>
          </p:nvPr>
        </p:nvSpPr>
        <p:spPr/>
        <p:txBody>
          <a:bodyPr/>
          <a:lstStyle/>
          <a:p>
            <a:r>
              <a:rPr lang="en-US" dirty="0" smtClean="0"/>
              <a:t>Comparison of current technology with ARPA- E targets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820625154"/>
              </p:ext>
            </p:extLst>
          </p:nvPr>
        </p:nvGraphicFramePr>
        <p:xfrm>
          <a:off x="608012" y="1143000"/>
          <a:ext cx="8580121" cy="4367449"/>
        </p:xfrm>
        <a:graphic>
          <a:graphicData uri="http://schemas.openxmlformats.org/drawingml/2006/table">
            <a:tbl>
              <a:tblPr firstRow="1" bandRow="1">
                <a:tableStyleId>{5C22544A-7EE6-4342-B048-85BDC9FD1C3A}</a:tableStyleId>
              </a:tblPr>
              <a:tblGrid>
                <a:gridCol w="673421"/>
                <a:gridCol w="3517580"/>
                <a:gridCol w="877824"/>
                <a:gridCol w="877824"/>
                <a:gridCol w="877824"/>
                <a:gridCol w="877824"/>
                <a:gridCol w="877824"/>
              </a:tblGrid>
              <a:tr h="268606">
                <a:tc>
                  <a:txBody>
                    <a:bodyPr/>
                    <a:lstStyle/>
                    <a:p>
                      <a:pPr algn="l" fontAlgn="b"/>
                      <a:endParaRPr lang="en-US" sz="1200" b="0" i="0" u="none" strike="noStrike" dirty="0">
                        <a:solidFill>
                          <a:schemeClr val="bg1"/>
                        </a:solidFill>
                        <a:latin typeface="Arial Narrow" pitchFamily="34" charset="0"/>
                      </a:endParaRP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c>
                  <a:txBody>
                    <a:bodyPr/>
                    <a:lstStyle/>
                    <a:p>
                      <a:pPr algn="l" fontAlgn="b"/>
                      <a:r>
                        <a:rPr lang="en-US" sz="1200" b="0" i="0" u="none" strike="noStrike" dirty="0">
                          <a:solidFill>
                            <a:schemeClr val="bg1"/>
                          </a:solidFill>
                          <a:latin typeface="Arial Narrow" pitchFamily="34" charset="0"/>
                        </a:rPr>
                        <a:t> Category Value (Units)</a:t>
                      </a: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c gridSpan="5">
                  <a:txBody>
                    <a:bodyPr/>
                    <a:lstStyle/>
                    <a:p>
                      <a:pPr algn="l" fontAlgn="b"/>
                      <a:endParaRPr lang="en-US" sz="1200" b="0" i="0" u="none" strike="noStrike" dirty="0">
                        <a:solidFill>
                          <a:schemeClr val="bg1"/>
                        </a:solidFill>
                        <a:latin typeface="Arial Narrow" pitchFamily="34" charset="0"/>
                      </a:endParaRP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007F"/>
                    </a:solidFill>
                  </a:tcPr>
                </a:tc>
                <a:tc hMerge="1">
                  <a:txBody>
                    <a:bodyPr/>
                    <a:lstStyle/>
                    <a:p>
                      <a:pPr algn="l" fontAlgn="b"/>
                      <a:endParaRPr lang="en-US" sz="1200" b="0" i="0" u="none" strike="noStrike" dirty="0">
                        <a:solidFill>
                          <a:schemeClr val="bg1"/>
                        </a:solidFill>
                        <a:latin typeface="Arial Narrow" pitchFamily="34" charset="0"/>
                      </a:endParaRP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007F"/>
                    </a:solidFill>
                  </a:tcPr>
                </a:tc>
                <a:tc hMerge="1">
                  <a:txBody>
                    <a:bodyPr/>
                    <a:lstStyle/>
                    <a:p>
                      <a:pPr algn="l" fontAlgn="b"/>
                      <a:endParaRPr lang="en-US" sz="1200" b="0" i="0" u="none" strike="noStrike" dirty="0">
                        <a:solidFill>
                          <a:schemeClr val="bg1"/>
                        </a:solidFill>
                        <a:latin typeface="Arial Narrow" pitchFamily="34" charset="0"/>
                      </a:endParaRP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007F"/>
                    </a:solidFill>
                  </a:tcPr>
                </a:tc>
                <a:tc hMerge="1">
                  <a:txBody>
                    <a:bodyPr/>
                    <a:lstStyle/>
                    <a:p>
                      <a:pPr algn="l" fontAlgn="b"/>
                      <a:endParaRPr lang="en-US" sz="1200" b="0" i="0" u="none" strike="noStrike" dirty="0">
                        <a:solidFill>
                          <a:schemeClr val="bg1"/>
                        </a:solidFill>
                        <a:latin typeface="Arial Narrow" pitchFamily="34" charset="0"/>
                      </a:endParaRPr>
                    </a:p>
                  </a:txBody>
                  <a:tcPr marL="9525" marR="9525" marT="9525"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007F"/>
                    </a:solidFill>
                  </a:tcPr>
                </a:tc>
                <a:tc hMerge="1">
                  <a:txBody>
                    <a:bodyPr/>
                    <a:lstStyle/>
                    <a:p>
                      <a:endParaRPr lang="en-US"/>
                    </a:p>
                  </a:txBody>
                  <a:tcPr/>
                </a:tc>
              </a:tr>
              <a:tr h="585549">
                <a:tc>
                  <a:txBody>
                    <a:bodyPr/>
                    <a:lstStyle/>
                    <a:p>
                      <a:pPr algn="ctr" fontAlgn="b"/>
                      <a:r>
                        <a:rPr lang="en-US" sz="1200" b="0" i="0" u="none" strike="noStrike" dirty="0" smtClean="0">
                          <a:solidFill>
                            <a:srgbClr val="000000"/>
                          </a:solidFill>
                          <a:latin typeface="Arial Narrow" pitchFamily="34" charset="0"/>
                        </a:rPr>
                        <a:t>2.1.1 </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Scalable to Power</a:t>
                      </a:r>
                      <a:r>
                        <a:rPr lang="en-US" sz="1200" b="0" i="0" u="none" strike="noStrike" kern="1200" dirty="0" smtClean="0">
                          <a:solidFill>
                            <a:srgbClr val="000000"/>
                          </a:solidFill>
                          <a:latin typeface="Arial Narrow" pitchFamily="34" charset="0"/>
                          <a:ea typeface="+mn-ea"/>
                          <a:cs typeface="+mn-cs"/>
                        </a:rPr>
                        <a:t> </a:t>
                      </a:r>
                      <a:r>
                        <a:rPr lang="en-US" sz="1800" b="0" i="0" u="none" strike="noStrike" kern="1200" baseline="0" dirty="0" smtClean="0">
                          <a:solidFill>
                            <a:schemeClr val="dk1"/>
                          </a:solidFill>
                          <a:latin typeface="+mn-lt"/>
                          <a:ea typeface="+mn-ea"/>
                          <a:cs typeface="+mn-cs"/>
                        </a:rPr>
                        <a:t>	</a:t>
                      </a: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2.1.2 </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Torque 	</a:t>
                      </a: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2.1.3</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Rare-Earth</a:t>
                      </a:r>
                      <a:r>
                        <a:rPr lang="en-US" sz="1200" b="0" i="0" u="none" strike="noStrike" kern="1200" baseline="0" dirty="0" smtClean="0">
                          <a:solidFill>
                            <a:srgbClr val="000000"/>
                          </a:solidFill>
                          <a:latin typeface="+mn-lt"/>
                          <a:ea typeface="+mn-ea"/>
                          <a:cs typeface="+mn-cs"/>
                        </a:rPr>
                        <a:t> Permanent Magnet Content</a:t>
                      </a:r>
                      <a:endParaRPr lang="en-US" sz="1200" b="0" i="0" u="none" strike="noStrike" kern="1200" dirty="0" smtClean="0">
                        <a:solidFill>
                          <a:srgbClr val="000000"/>
                        </a:solidFill>
                        <a:latin typeface="+mn-lt"/>
                        <a:ea typeface="+mn-ea"/>
                        <a:cs typeface="+mn-cs"/>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2.1.4</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Cost</a:t>
                      </a:r>
                      <a:r>
                        <a:rPr lang="en-US" sz="1200" b="0" i="0" u="none" strike="noStrike" kern="1200" baseline="0" dirty="0" smtClean="0">
                          <a:solidFill>
                            <a:srgbClr val="000000"/>
                          </a:solidFill>
                          <a:latin typeface="+mn-lt"/>
                          <a:ea typeface="+mn-ea"/>
                          <a:cs typeface="+mn-cs"/>
                        </a:rPr>
                        <a:t> (</a:t>
                      </a:r>
                      <a:r>
                        <a:rPr lang="en-US" sz="1200" b="0" i="0" u="none" strike="noStrike" kern="1200" dirty="0" smtClean="0">
                          <a:solidFill>
                            <a:srgbClr val="000000"/>
                          </a:solidFill>
                          <a:latin typeface="+mn-lt"/>
                          <a:ea typeface="+mn-ea"/>
                          <a:cs typeface="+mn-cs"/>
                        </a:rPr>
                        <a:t>LCOE of Wind Generator</a:t>
                      </a:r>
                      <a:r>
                        <a:rPr lang="en-US" sz="1200" b="0" i="0" u="none" strike="noStrike" kern="1200" baseline="0" dirty="0" smtClean="0">
                          <a:solidFill>
                            <a:srgbClr val="000000"/>
                          </a:solidFill>
                          <a:latin typeface="+mn-lt"/>
                          <a:ea typeface="+mn-ea"/>
                          <a:cs typeface="+mn-cs"/>
                        </a:rPr>
                        <a:t> Drivetrain)</a:t>
                      </a:r>
                      <a:endParaRPr lang="en-US" sz="1200" b="0" i="0" u="none" strike="noStrike" kern="1200" dirty="0" smtClean="0">
                        <a:solidFill>
                          <a:srgbClr val="000000"/>
                        </a:solidFill>
                        <a:latin typeface="+mn-lt"/>
                        <a:ea typeface="+mn-ea"/>
                        <a:cs typeface="+mn-cs"/>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2.2.1</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Efficiency (At</a:t>
                      </a:r>
                      <a:r>
                        <a:rPr lang="en-US" sz="1200" b="0" i="0" u="none" strike="noStrike" kern="1200" baseline="0" dirty="0" smtClean="0">
                          <a:solidFill>
                            <a:srgbClr val="000000"/>
                          </a:solidFill>
                          <a:latin typeface="+mn-lt"/>
                          <a:ea typeface="+mn-ea"/>
                          <a:cs typeface="+mn-cs"/>
                        </a:rPr>
                        <a:t> Rated RPM)</a:t>
                      </a:r>
                      <a:endParaRPr lang="en-US" sz="1200" b="0" i="0" u="none" strike="noStrike" kern="1200" dirty="0" smtClean="0">
                        <a:solidFill>
                          <a:srgbClr val="000000"/>
                        </a:solidFill>
                        <a:latin typeface="+mn-lt"/>
                        <a:ea typeface="+mn-ea"/>
                        <a:cs typeface="+mn-cs"/>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2.2.2</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Rotor Hub Speed</a:t>
                      </a: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5549">
                <a:tc>
                  <a:txBody>
                    <a:bodyPr/>
                    <a:lstStyle/>
                    <a:p>
                      <a:pPr algn="ctr" fontAlgn="b"/>
                      <a:r>
                        <a:rPr lang="en-US" sz="1200" b="0" i="0" u="none" strike="noStrike" dirty="0" smtClean="0">
                          <a:solidFill>
                            <a:srgbClr val="000000"/>
                          </a:solidFill>
                          <a:latin typeface="Arial Narrow" pitchFamily="34" charset="0"/>
                        </a:rPr>
                        <a:t>2.2.3 </a:t>
                      </a:r>
                      <a:endParaRPr lang="en-US" sz="1200" b="0" i="0" u="none" strike="noStrike" dirty="0">
                        <a:solidFill>
                          <a:srgbClr val="000000"/>
                        </a:solidFill>
                        <a:latin typeface="Arial Narrow" pitchFamily="34" charset="0"/>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kern="1200" dirty="0" smtClean="0">
                          <a:solidFill>
                            <a:srgbClr val="000000"/>
                          </a:solidFill>
                          <a:latin typeface="+mn-lt"/>
                          <a:ea typeface="+mn-ea"/>
                          <a:cs typeface="+mn-cs"/>
                        </a:rPr>
                        <a:t>Operating</a:t>
                      </a:r>
                      <a:r>
                        <a:rPr lang="en-US" sz="1200" b="0" i="0" u="none" strike="noStrike" kern="1200" baseline="0" dirty="0" smtClean="0">
                          <a:solidFill>
                            <a:srgbClr val="000000"/>
                          </a:solidFill>
                          <a:latin typeface="+mn-lt"/>
                          <a:ea typeface="+mn-ea"/>
                          <a:cs typeface="+mn-cs"/>
                        </a:rPr>
                        <a:t> Temperature (Magnets) </a:t>
                      </a:r>
                      <a:endParaRPr lang="en-US" sz="1200" b="0" i="0" u="none" strike="noStrike" kern="1200" dirty="0" smtClean="0">
                        <a:solidFill>
                          <a:srgbClr val="000000"/>
                        </a:solidFill>
                        <a:latin typeface="+mn-lt"/>
                        <a:ea typeface="+mn-ea"/>
                        <a:cs typeface="+mn-cs"/>
                      </a:endParaRPr>
                    </a:p>
                  </a:txBody>
                  <a:tcPr marL="4572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Narrow" pitchFamily="34" charset="0"/>
                      </a:endParaRPr>
                    </a:p>
                  </a:txBody>
                  <a:tcPr marL="45720"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latin typeface="Arial Narrow" pitchFamily="34" charset="0"/>
                      </a:endParaRPr>
                    </a:p>
                  </a:txBody>
                  <a:tcPr marL="45720"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bwMode="auto">
          <a:xfrm>
            <a:off x="4951413" y="157645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51413" y="22098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51413" y="27432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4951413" y="33528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951413" y="39624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4951413" y="44958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951413" y="5105400"/>
            <a:ext cx="4114800" cy="152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5" name="5-Point Star 14"/>
          <p:cNvSpPr/>
          <p:nvPr/>
        </p:nvSpPr>
        <p:spPr bwMode="auto">
          <a:xfrm>
            <a:off x="8228013" y="1495105"/>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6" name="5-Point Star 15"/>
          <p:cNvSpPr/>
          <p:nvPr/>
        </p:nvSpPr>
        <p:spPr bwMode="auto">
          <a:xfrm>
            <a:off x="8312307" y="2133600"/>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7" name="5-Point Star 16"/>
          <p:cNvSpPr/>
          <p:nvPr/>
        </p:nvSpPr>
        <p:spPr bwMode="auto">
          <a:xfrm>
            <a:off x="5073333" y="2660468"/>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18" name="5-Point Star 17"/>
          <p:cNvSpPr/>
          <p:nvPr/>
        </p:nvSpPr>
        <p:spPr bwMode="auto">
          <a:xfrm>
            <a:off x="6856413" y="3230880"/>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20" name="5-Point Star 19"/>
          <p:cNvSpPr/>
          <p:nvPr/>
        </p:nvSpPr>
        <p:spPr bwMode="auto">
          <a:xfrm>
            <a:off x="8638374" y="4419600"/>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21" name="5-Point Star 20"/>
          <p:cNvSpPr/>
          <p:nvPr/>
        </p:nvSpPr>
        <p:spPr bwMode="auto">
          <a:xfrm>
            <a:off x="7305517" y="5044440"/>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24" name="5-Point Star 23"/>
          <p:cNvSpPr/>
          <p:nvPr/>
        </p:nvSpPr>
        <p:spPr bwMode="auto">
          <a:xfrm>
            <a:off x="869268" y="5638800"/>
            <a:ext cx="182880" cy="18288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
        <p:nvSpPr>
          <p:cNvPr id="3" name="Rectangle 2"/>
          <p:cNvSpPr/>
          <p:nvPr/>
        </p:nvSpPr>
        <p:spPr>
          <a:xfrm>
            <a:off x="7958216" y="1752600"/>
            <a:ext cx="1107996" cy="276999"/>
          </a:xfrm>
          <a:prstGeom prst="rect">
            <a:avLst/>
          </a:prstGeom>
        </p:spPr>
        <p:txBody>
          <a:bodyPr wrap="none">
            <a:spAutoFit/>
          </a:bodyPr>
          <a:lstStyle/>
          <a:p>
            <a:r>
              <a:rPr lang="en-US" dirty="0"/>
              <a:t>&gt;6 MW 	</a:t>
            </a:r>
          </a:p>
        </p:txBody>
      </p:sp>
      <p:sp>
        <p:nvSpPr>
          <p:cNvPr id="4" name="Rectangle 3"/>
          <p:cNvSpPr/>
          <p:nvPr/>
        </p:nvSpPr>
        <p:spPr>
          <a:xfrm>
            <a:off x="8149021" y="2340428"/>
            <a:ext cx="764791" cy="276999"/>
          </a:xfrm>
          <a:prstGeom prst="rect">
            <a:avLst/>
          </a:prstGeom>
        </p:spPr>
        <p:txBody>
          <a:bodyPr wrap="square">
            <a:spAutoFit/>
          </a:bodyPr>
          <a:lstStyle/>
          <a:p>
            <a:r>
              <a:rPr lang="en-US" dirty="0"/>
              <a:t>&gt;</a:t>
            </a:r>
            <a:r>
              <a:rPr lang="en-US" dirty="0" smtClean="0"/>
              <a:t>5 </a:t>
            </a:r>
            <a:r>
              <a:rPr lang="en-US" dirty="0" err="1" smtClean="0"/>
              <a:t>MNm</a:t>
            </a:r>
            <a:r>
              <a:rPr lang="en-US" dirty="0" smtClean="0"/>
              <a:t> </a:t>
            </a:r>
            <a:endParaRPr lang="en-US" dirty="0"/>
          </a:p>
        </p:txBody>
      </p:sp>
      <p:sp>
        <p:nvSpPr>
          <p:cNvPr id="14" name="Rectangle 13"/>
          <p:cNvSpPr/>
          <p:nvPr/>
        </p:nvSpPr>
        <p:spPr>
          <a:xfrm>
            <a:off x="4799012" y="2923401"/>
            <a:ext cx="1107996" cy="276999"/>
          </a:xfrm>
          <a:prstGeom prst="rect">
            <a:avLst/>
          </a:prstGeom>
        </p:spPr>
        <p:txBody>
          <a:bodyPr wrap="none">
            <a:spAutoFit/>
          </a:bodyPr>
          <a:lstStyle/>
          <a:p>
            <a:r>
              <a:rPr lang="en-US" dirty="0" smtClean="0"/>
              <a:t>0 kg/MW </a:t>
            </a:r>
            <a:r>
              <a:rPr lang="en-US" dirty="0"/>
              <a:t>	</a:t>
            </a:r>
          </a:p>
        </p:txBody>
      </p:sp>
      <p:sp>
        <p:nvSpPr>
          <p:cNvPr id="26" name="Rectangle 25"/>
          <p:cNvSpPr/>
          <p:nvPr/>
        </p:nvSpPr>
        <p:spPr>
          <a:xfrm>
            <a:off x="6287987" y="3489459"/>
            <a:ext cx="1136850" cy="276999"/>
          </a:xfrm>
          <a:prstGeom prst="rect">
            <a:avLst/>
          </a:prstGeom>
        </p:spPr>
        <p:txBody>
          <a:bodyPr wrap="none">
            <a:spAutoFit/>
          </a:bodyPr>
          <a:lstStyle/>
          <a:p>
            <a:r>
              <a:rPr lang="en-US" dirty="0"/>
              <a:t>&lt;$0.022/kWh </a:t>
            </a:r>
          </a:p>
        </p:txBody>
      </p:sp>
      <p:sp>
        <p:nvSpPr>
          <p:cNvPr id="33" name="Rectangle 32"/>
          <p:cNvSpPr/>
          <p:nvPr/>
        </p:nvSpPr>
        <p:spPr>
          <a:xfrm>
            <a:off x="6670742" y="4100900"/>
            <a:ext cx="631984" cy="276999"/>
          </a:xfrm>
          <a:prstGeom prst="rect">
            <a:avLst/>
          </a:prstGeom>
        </p:spPr>
        <p:txBody>
          <a:bodyPr wrap="square">
            <a:spAutoFit/>
          </a:bodyPr>
          <a:lstStyle/>
          <a:p>
            <a:r>
              <a:rPr lang="en-US" dirty="0"/>
              <a:t>&gt;95% </a:t>
            </a:r>
          </a:p>
        </p:txBody>
      </p:sp>
      <p:sp>
        <p:nvSpPr>
          <p:cNvPr id="34" name="Rectangle 33"/>
          <p:cNvSpPr/>
          <p:nvPr/>
        </p:nvSpPr>
        <p:spPr>
          <a:xfrm>
            <a:off x="7923212" y="4645186"/>
            <a:ext cx="1373838" cy="276999"/>
          </a:xfrm>
          <a:prstGeom prst="rect">
            <a:avLst/>
          </a:prstGeom>
        </p:spPr>
        <p:txBody>
          <a:bodyPr wrap="none">
            <a:spAutoFit/>
          </a:bodyPr>
          <a:lstStyle/>
          <a:p>
            <a:r>
              <a:rPr lang="en-US" dirty="0"/>
              <a:t>UP TO 12.3 </a:t>
            </a:r>
            <a:r>
              <a:rPr lang="en-US" dirty="0" smtClean="0"/>
              <a:t>RPM</a:t>
            </a:r>
            <a:endParaRPr lang="en-US" dirty="0"/>
          </a:p>
        </p:txBody>
      </p:sp>
      <p:sp>
        <p:nvSpPr>
          <p:cNvPr id="35" name="Rectangle 34"/>
          <p:cNvSpPr/>
          <p:nvPr/>
        </p:nvSpPr>
        <p:spPr>
          <a:xfrm>
            <a:off x="7062531" y="5257800"/>
            <a:ext cx="763417" cy="276999"/>
          </a:xfrm>
          <a:prstGeom prst="rect">
            <a:avLst/>
          </a:prstGeom>
        </p:spPr>
        <p:txBody>
          <a:bodyPr wrap="square">
            <a:spAutoFit/>
          </a:bodyPr>
          <a:lstStyle/>
          <a:p>
            <a:r>
              <a:rPr lang="en-US" dirty="0"/>
              <a:t>&gt;120 </a:t>
            </a:r>
            <a:r>
              <a:rPr lang="en-US" dirty="0" smtClean="0"/>
              <a:t>C</a:t>
            </a:r>
            <a:endParaRPr lang="en-US" dirty="0"/>
          </a:p>
        </p:txBody>
      </p:sp>
      <p:sp>
        <p:nvSpPr>
          <p:cNvPr id="29" name="Rectangle 28"/>
          <p:cNvSpPr/>
          <p:nvPr/>
        </p:nvSpPr>
        <p:spPr>
          <a:xfrm>
            <a:off x="4945471" y="1726673"/>
            <a:ext cx="1107996" cy="276999"/>
          </a:xfrm>
          <a:prstGeom prst="rect">
            <a:avLst/>
          </a:prstGeom>
        </p:spPr>
        <p:txBody>
          <a:bodyPr wrap="none">
            <a:spAutoFit/>
          </a:bodyPr>
          <a:lstStyle/>
          <a:p>
            <a:r>
              <a:rPr lang="en-US" dirty="0" smtClean="0"/>
              <a:t>0 MW </a:t>
            </a:r>
            <a:r>
              <a:rPr lang="en-US" dirty="0"/>
              <a:t>	</a:t>
            </a:r>
          </a:p>
        </p:txBody>
      </p:sp>
      <p:cxnSp>
        <p:nvCxnSpPr>
          <p:cNvPr id="25" name="Straight Connector 24"/>
          <p:cNvCxnSpPr/>
          <p:nvPr/>
        </p:nvCxnSpPr>
        <p:spPr bwMode="auto">
          <a:xfrm>
            <a:off x="7008812" y="1652650"/>
            <a:ext cx="1097280"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28" name="Rectangle 27"/>
          <p:cNvSpPr/>
          <p:nvPr/>
        </p:nvSpPr>
        <p:spPr>
          <a:xfrm>
            <a:off x="7200566" y="1524000"/>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sp>
        <p:nvSpPr>
          <p:cNvPr id="36" name="Rectangle 35"/>
          <p:cNvSpPr/>
          <p:nvPr/>
        </p:nvSpPr>
        <p:spPr>
          <a:xfrm>
            <a:off x="6657204" y="1713610"/>
            <a:ext cx="656408" cy="276999"/>
          </a:xfrm>
          <a:prstGeom prst="rect">
            <a:avLst/>
          </a:prstGeom>
        </p:spPr>
        <p:txBody>
          <a:bodyPr wrap="square">
            <a:spAutoFit/>
          </a:bodyPr>
          <a:lstStyle/>
          <a:p>
            <a:r>
              <a:rPr lang="en-US" dirty="0" smtClean="0"/>
              <a:t>3 MW</a:t>
            </a:r>
            <a:endParaRPr lang="en-US" dirty="0"/>
          </a:p>
        </p:txBody>
      </p:sp>
      <p:cxnSp>
        <p:nvCxnSpPr>
          <p:cNvPr id="37" name="Straight Connector 36"/>
          <p:cNvCxnSpPr/>
          <p:nvPr/>
        </p:nvCxnSpPr>
        <p:spPr bwMode="auto">
          <a:xfrm>
            <a:off x="6544467" y="2286000"/>
            <a:ext cx="548640"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38" name="Rectangle 37"/>
          <p:cNvSpPr/>
          <p:nvPr/>
        </p:nvSpPr>
        <p:spPr>
          <a:xfrm>
            <a:off x="6224427" y="2340428"/>
            <a:ext cx="1173480" cy="276999"/>
          </a:xfrm>
          <a:prstGeom prst="rect">
            <a:avLst/>
          </a:prstGeom>
        </p:spPr>
        <p:txBody>
          <a:bodyPr wrap="square">
            <a:spAutoFit/>
          </a:bodyPr>
          <a:lstStyle/>
          <a:p>
            <a:r>
              <a:rPr lang="en-US" dirty="0" smtClean="0"/>
              <a:t>+/-2.5 </a:t>
            </a:r>
            <a:r>
              <a:rPr lang="en-US" dirty="0" err="1" smtClean="0"/>
              <a:t>MNm</a:t>
            </a:r>
            <a:endParaRPr lang="en-US" dirty="0"/>
          </a:p>
        </p:txBody>
      </p:sp>
      <p:sp>
        <p:nvSpPr>
          <p:cNvPr id="39" name="Rectangle 38"/>
          <p:cNvSpPr/>
          <p:nvPr/>
        </p:nvSpPr>
        <p:spPr>
          <a:xfrm>
            <a:off x="4799013" y="2340428"/>
            <a:ext cx="764791" cy="276999"/>
          </a:xfrm>
          <a:prstGeom prst="rect">
            <a:avLst/>
          </a:prstGeom>
        </p:spPr>
        <p:txBody>
          <a:bodyPr wrap="square">
            <a:spAutoFit/>
          </a:bodyPr>
          <a:lstStyle/>
          <a:p>
            <a:r>
              <a:rPr lang="en-US" dirty="0" smtClean="0"/>
              <a:t>0 </a:t>
            </a:r>
            <a:r>
              <a:rPr lang="en-US" dirty="0" err="1" smtClean="0"/>
              <a:t>MNm</a:t>
            </a:r>
            <a:r>
              <a:rPr lang="en-US" dirty="0" smtClean="0"/>
              <a:t> </a:t>
            </a:r>
            <a:endParaRPr lang="en-US" dirty="0"/>
          </a:p>
        </p:txBody>
      </p:sp>
      <p:sp>
        <p:nvSpPr>
          <p:cNvPr id="40" name="Rectangle 39"/>
          <p:cNvSpPr/>
          <p:nvPr/>
        </p:nvSpPr>
        <p:spPr>
          <a:xfrm>
            <a:off x="8106092" y="2895600"/>
            <a:ext cx="1107996" cy="276999"/>
          </a:xfrm>
          <a:prstGeom prst="rect">
            <a:avLst/>
          </a:prstGeom>
        </p:spPr>
        <p:txBody>
          <a:bodyPr wrap="none">
            <a:spAutoFit/>
          </a:bodyPr>
          <a:lstStyle/>
          <a:p>
            <a:r>
              <a:rPr lang="en-US" dirty="0" smtClean="0"/>
              <a:t>~70 kg/MW </a:t>
            </a:r>
            <a:r>
              <a:rPr lang="en-US" dirty="0"/>
              <a:t>	</a:t>
            </a:r>
          </a:p>
        </p:txBody>
      </p:sp>
      <p:sp>
        <p:nvSpPr>
          <p:cNvPr id="41" name="Rectangle 40"/>
          <p:cNvSpPr/>
          <p:nvPr/>
        </p:nvSpPr>
        <p:spPr>
          <a:xfrm>
            <a:off x="6559707" y="2150515"/>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sp>
        <p:nvSpPr>
          <p:cNvPr id="42" name="Rectangle 41"/>
          <p:cNvSpPr/>
          <p:nvPr/>
        </p:nvSpPr>
        <p:spPr>
          <a:xfrm>
            <a:off x="8419766" y="2683915"/>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cxnSp>
        <p:nvCxnSpPr>
          <p:cNvPr id="43" name="Straight Connector 42"/>
          <p:cNvCxnSpPr/>
          <p:nvPr/>
        </p:nvCxnSpPr>
        <p:spPr bwMode="auto">
          <a:xfrm>
            <a:off x="7447589" y="2828307"/>
            <a:ext cx="1097280"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45" name="Rectangle 44"/>
          <p:cNvSpPr/>
          <p:nvPr/>
        </p:nvSpPr>
        <p:spPr>
          <a:xfrm>
            <a:off x="8260670" y="3288658"/>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sp>
        <p:nvSpPr>
          <p:cNvPr id="46" name="Rectangle 45"/>
          <p:cNvSpPr/>
          <p:nvPr/>
        </p:nvSpPr>
        <p:spPr>
          <a:xfrm>
            <a:off x="7782760" y="3500343"/>
            <a:ext cx="1516762" cy="276999"/>
          </a:xfrm>
          <a:prstGeom prst="rect">
            <a:avLst/>
          </a:prstGeom>
        </p:spPr>
        <p:txBody>
          <a:bodyPr wrap="none">
            <a:spAutoFit/>
          </a:bodyPr>
          <a:lstStyle/>
          <a:p>
            <a:r>
              <a:rPr lang="en-US" dirty="0" smtClean="0"/>
              <a:t>$0.03 – $0.10/kWh </a:t>
            </a:r>
            <a:endParaRPr lang="en-US" dirty="0"/>
          </a:p>
        </p:txBody>
      </p:sp>
      <p:sp>
        <p:nvSpPr>
          <p:cNvPr id="47" name="Rectangle 46"/>
          <p:cNvSpPr/>
          <p:nvPr/>
        </p:nvSpPr>
        <p:spPr>
          <a:xfrm>
            <a:off x="6735664" y="3702315"/>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cxnSp>
        <p:nvCxnSpPr>
          <p:cNvPr id="48" name="Straight Connector 47"/>
          <p:cNvCxnSpPr/>
          <p:nvPr/>
        </p:nvCxnSpPr>
        <p:spPr bwMode="auto">
          <a:xfrm>
            <a:off x="7959053" y="3427157"/>
            <a:ext cx="1097280" cy="0"/>
          </a:xfrm>
          <a:prstGeom prst="line">
            <a:avLst/>
          </a:prstGeom>
          <a:solidFill>
            <a:schemeClr val="bg1"/>
          </a:solidFill>
          <a:ln w="9525" cap="flat" cmpd="sng" algn="ctr">
            <a:solidFill>
              <a:srgbClr val="FC050E"/>
            </a:solidFill>
            <a:prstDash val="solid"/>
            <a:round/>
            <a:headEnd type="none" w="med" len="med"/>
            <a:tailEnd type="none" w="med" len="med"/>
          </a:ln>
          <a:effectLst/>
        </p:spPr>
      </p:cxnSp>
      <p:cxnSp>
        <p:nvCxnSpPr>
          <p:cNvPr id="49" name="Straight Connector 48"/>
          <p:cNvCxnSpPr/>
          <p:nvPr/>
        </p:nvCxnSpPr>
        <p:spPr bwMode="auto">
          <a:xfrm>
            <a:off x="6590801" y="4053840"/>
            <a:ext cx="853439"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51" name="Rectangle 50"/>
          <p:cNvSpPr/>
          <p:nvPr/>
        </p:nvSpPr>
        <p:spPr>
          <a:xfrm>
            <a:off x="4755470" y="3505200"/>
            <a:ext cx="748923" cy="276999"/>
          </a:xfrm>
          <a:prstGeom prst="rect">
            <a:avLst/>
          </a:prstGeom>
        </p:spPr>
        <p:txBody>
          <a:bodyPr wrap="none">
            <a:spAutoFit/>
          </a:bodyPr>
          <a:lstStyle/>
          <a:p>
            <a:r>
              <a:rPr lang="en-US" dirty="0" smtClean="0"/>
              <a:t>$0/kWh </a:t>
            </a:r>
            <a:endParaRPr lang="en-US" dirty="0"/>
          </a:p>
        </p:txBody>
      </p:sp>
      <p:sp>
        <p:nvSpPr>
          <p:cNvPr id="52" name="Rectangle 51"/>
          <p:cNvSpPr/>
          <p:nvPr/>
        </p:nvSpPr>
        <p:spPr>
          <a:xfrm>
            <a:off x="4823720" y="4066568"/>
            <a:ext cx="534121" cy="276999"/>
          </a:xfrm>
          <a:prstGeom prst="rect">
            <a:avLst/>
          </a:prstGeom>
        </p:spPr>
        <p:txBody>
          <a:bodyPr wrap="none">
            <a:spAutoFit/>
          </a:bodyPr>
          <a:lstStyle/>
          <a:p>
            <a:r>
              <a:rPr lang="en-US" dirty="0" smtClean="0"/>
              <a:t>90% </a:t>
            </a:r>
            <a:endParaRPr lang="en-US" dirty="0"/>
          </a:p>
        </p:txBody>
      </p:sp>
      <p:sp>
        <p:nvSpPr>
          <p:cNvPr id="53" name="Rectangle 52"/>
          <p:cNvSpPr/>
          <p:nvPr/>
        </p:nvSpPr>
        <p:spPr>
          <a:xfrm>
            <a:off x="8589031" y="4066568"/>
            <a:ext cx="619080" cy="276999"/>
          </a:xfrm>
          <a:prstGeom prst="rect">
            <a:avLst/>
          </a:prstGeom>
        </p:spPr>
        <p:txBody>
          <a:bodyPr wrap="none">
            <a:spAutoFit/>
          </a:bodyPr>
          <a:lstStyle/>
          <a:p>
            <a:r>
              <a:rPr lang="en-US" dirty="0" smtClean="0"/>
              <a:t>100% </a:t>
            </a:r>
            <a:endParaRPr lang="en-US" dirty="0"/>
          </a:p>
        </p:txBody>
      </p:sp>
      <p:sp>
        <p:nvSpPr>
          <p:cNvPr id="54" name="Rectangle 53"/>
          <p:cNvSpPr/>
          <p:nvPr/>
        </p:nvSpPr>
        <p:spPr>
          <a:xfrm>
            <a:off x="4722812" y="4645186"/>
            <a:ext cx="654346" cy="276999"/>
          </a:xfrm>
          <a:prstGeom prst="rect">
            <a:avLst/>
          </a:prstGeom>
        </p:spPr>
        <p:txBody>
          <a:bodyPr wrap="none">
            <a:spAutoFit/>
          </a:bodyPr>
          <a:lstStyle/>
          <a:p>
            <a:r>
              <a:rPr lang="en-US" dirty="0" smtClean="0"/>
              <a:t>5 RPM</a:t>
            </a:r>
            <a:endParaRPr lang="en-US" dirty="0"/>
          </a:p>
        </p:txBody>
      </p:sp>
      <p:cxnSp>
        <p:nvCxnSpPr>
          <p:cNvPr id="55" name="Straight Connector 54"/>
          <p:cNvCxnSpPr/>
          <p:nvPr/>
        </p:nvCxnSpPr>
        <p:spPr bwMode="auto">
          <a:xfrm>
            <a:off x="5049985" y="4572000"/>
            <a:ext cx="3494884"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58" name="Rectangle 57"/>
          <p:cNvSpPr/>
          <p:nvPr/>
        </p:nvSpPr>
        <p:spPr>
          <a:xfrm>
            <a:off x="6571764" y="4444386"/>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cxnSp>
        <p:nvCxnSpPr>
          <p:cNvPr id="59" name="Straight Connector 58"/>
          <p:cNvCxnSpPr/>
          <p:nvPr/>
        </p:nvCxnSpPr>
        <p:spPr bwMode="auto">
          <a:xfrm>
            <a:off x="5094147" y="5181600"/>
            <a:ext cx="3494884" cy="0"/>
          </a:xfrm>
          <a:prstGeom prst="line">
            <a:avLst/>
          </a:prstGeom>
          <a:solidFill>
            <a:schemeClr val="bg1"/>
          </a:solidFill>
          <a:ln w="9525" cap="flat" cmpd="sng" algn="ctr">
            <a:solidFill>
              <a:srgbClr val="FC050E"/>
            </a:solidFill>
            <a:prstDash val="solid"/>
            <a:round/>
            <a:headEnd type="none" w="med" len="med"/>
            <a:tailEnd type="none" w="med" len="med"/>
          </a:ln>
          <a:effectLst/>
        </p:spPr>
      </p:cxnSp>
      <p:sp>
        <p:nvSpPr>
          <p:cNvPr id="60" name="Rectangle 59"/>
          <p:cNvSpPr/>
          <p:nvPr/>
        </p:nvSpPr>
        <p:spPr>
          <a:xfrm>
            <a:off x="8450671" y="5257799"/>
            <a:ext cx="763417" cy="276999"/>
          </a:xfrm>
          <a:prstGeom prst="rect">
            <a:avLst/>
          </a:prstGeom>
        </p:spPr>
        <p:txBody>
          <a:bodyPr wrap="square">
            <a:spAutoFit/>
          </a:bodyPr>
          <a:lstStyle/>
          <a:p>
            <a:r>
              <a:rPr lang="en-US" dirty="0" smtClean="0"/>
              <a:t>180 C</a:t>
            </a:r>
            <a:endParaRPr lang="en-US" dirty="0"/>
          </a:p>
        </p:txBody>
      </p:sp>
      <p:sp>
        <p:nvSpPr>
          <p:cNvPr id="61" name="Rectangle 60"/>
          <p:cNvSpPr/>
          <p:nvPr/>
        </p:nvSpPr>
        <p:spPr>
          <a:xfrm>
            <a:off x="4624840" y="5257798"/>
            <a:ext cx="763417" cy="276999"/>
          </a:xfrm>
          <a:prstGeom prst="rect">
            <a:avLst/>
          </a:prstGeom>
        </p:spPr>
        <p:txBody>
          <a:bodyPr wrap="square">
            <a:spAutoFit/>
          </a:bodyPr>
          <a:lstStyle/>
          <a:p>
            <a:r>
              <a:rPr lang="en-US" dirty="0" smtClean="0"/>
              <a:t>80 C</a:t>
            </a:r>
            <a:endParaRPr lang="en-US" dirty="0"/>
          </a:p>
        </p:txBody>
      </p:sp>
      <p:sp>
        <p:nvSpPr>
          <p:cNvPr id="62" name="TextBox 61"/>
          <p:cNvSpPr txBox="1"/>
          <p:nvPr/>
        </p:nvSpPr>
        <p:spPr>
          <a:xfrm>
            <a:off x="598687" y="6216232"/>
            <a:ext cx="8924725" cy="246221"/>
          </a:xfrm>
          <a:prstGeom prst="rect">
            <a:avLst/>
          </a:prstGeom>
          <a:noFill/>
        </p:spPr>
        <p:txBody>
          <a:bodyPr wrap="square" rtlCol="0">
            <a:spAutoFit/>
          </a:bodyPr>
          <a:lstStyle/>
          <a:p>
            <a:pPr algn="l"/>
            <a:r>
              <a:rPr lang="en-US" sz="1000" dirty="0" smtClean="0"/>
              <a:t>Sources: </a:t>
            </a:r>
            <a:r>
              <a:rPr lang="en-US" sz="1000" dirty="0" err="1" smtClean="0"/>
              <a:t>Eamon</a:t>
            </a:r>
            <a:r>
              <a:rPr lang="en-US" sz="1000" dirty="0" smtClean="0"/>
              <a:t> Keane, Renewable Energy World, Siemens, The Switch, </a:t>
            </a:r>
            <a:r>
              <a:rPr lang="en-US" sz="1000" dirty="0"/>
              <a:t>Alstom, NREL </a:t>
            </a:r>
            <a:r>
              <a:rPr lang="en-US" sz="1000" dirty="0" smtClean="0"/>
              <a:t>“Large-Scale Offshore Wind Power in </a:t>
            </a:r>
            <a:r>
              <a:rPr lang="en-US" sz="1000" dirty="0"/>
              <a:t>the </a:t>
            </a:r>
            <a:r>
              <a:rPr lang="en-US" sz="1000" dirty="0" smtClean="0"/>
              <a:t>United States”</a:t>
            </a:r>
            <a:endParaRPr lang="en-US" sz="1000" dirty="0"/>
          </a:p>
        </p:txBody>
      </p:sp>
      <p:sp>
        <p:nvSpPr>
          <p:cNvPr id="63" name="Rectangle 62"/>
          <p:cNvSpPr/>
          <p:nvPr/>
        </p:nvSpPr>
        <p:spPr>
          <a:xfrm>
            <a:off x="6299002" y="5225144"/>
            <a:ext cx="494046" cy="276999"/>
          </a:xfrm>
          <a:prstGeom prst="rect">
            <a:avLst/>
          </a:prstGeom>
        </p:spPr>
        <p:txBody>
          <a:bodyPr wrap="none">
            <a:spAutoFit/>
          </a:bodyPr>
          <a:lstStyle/>
          <a:p>
            <a:r>
              <a:rPr lang="en-US" b="1" dirty="0">
                <a:solidFill>
                  <a:schemeClr val="accent5">
                    <a:lumMod val="75000"/>
                  </a:schemeClr>
                </a:solidFill>
              </a:rPr>
              <a:t> OS</a:t>
            </a:r>
            <a:r>
              <a:rPr lang="en-US" dirty="0"/>
              <a:t> </a:t>
            </a:r>
          </a:p>
        </p:txBody>
      </p:sp>
      <p:cxnSp>
        <p:nvCxnSpPr>
          <p:cNvPr id="64" name="Straight Connector 63"/>
          <p:cNvCxnSpPr/>
          <p:nvPr/>
        </p:nvCxnSpPr>
        <p:spPr bwMode="auto">
          <a:xfrm>
            <a:off x="5852333" y="1650671"/>
            <a:ext cx="1097280" cy="0"/>
          </a:xfrm>
          <a:prstGeom prst="line">
            <a:avLst/>
          </a:prstGeom>
          <a:solidFill>
            <a:schemeClr val="bg1"/>
          </a:solidFill>
          <a:ln w="9525" cap="flat" cmpd="sng" algn="ctr">
            <a:solidFill>
              <a:srgbClr val="FC050E"/>
            </a:solidFill>
            <a:prstDash val="dash"/>
            <a:round/>
            <a:headEnd type="none" w="med" len="med"/>
            <a:tailEnd type="none" w="med" len="med"/>
          </a:ln>
          <a:effectLst/>
        </p:spPr>
      </p:cxnSp>
      <p:sp>
        <p:nvSpPr>
          <p:cNvPr id="19" name="5-Point Star 18"/>
          <p:cNvSpPr/>
          <p:nvPr/>
        </p:nvSpPr>
        <p:spPr bwMode="auto">
          <a:xfrm>
            <a:off x="6856413" y="3894908"/>
            <a:ext cx="274320" cy="274320"/>
          </a:xfrm>
          <a:prstGeom prst="star5">
            <a:avLst/>
          </a:prstGeom>
          <a:solidFill>
            <a:srgbClr val="FFFF00"/>
          </a:solidFill>
          <a:ln w="9525" cap="flat" cmpd="sng" algn="ctr">
            <a:solidFill>
              <a:schemeClr val="accent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6536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ARPA-E </a:t>
            </a:r>
            <a:r>
              <a:rPr lang="en-US" dirty="0"/>
              <a:t>is devoted exclusively to transformational energy technology </a:t>
            </a:r>
            <a:r>
              <a:rPr lang="en-US" dirty="0" smtClean="0"/>
              <a:t>R&amp;D that will bridge the gap from lab to market  </a:t>
            </a:r>
          </a:p>
        </p:txBody>
      </p:sp>
      <p:sp>
        <p:nvSpPr>
          <p:cNvPr id="4099" name="Content Placeholder 2"/>
          <p:cNvSpPr>
            <a:spLocks noGrp="1"/>
          </p:cNvSpPr>
          <p:nvPr>
            <p:ph idx="1"/>
          </p:nvPr>
        </p:nvSpPr>
        <p:spPr>
          <a:xfrm>
            <a:off x="455612" y="1371600"/>
            <a:ext cx="8993188" cy="4648200"/>
          </a:xfrm>
        </p:spPr>
        <p:txBody>
          <a:bodyPr/>
          <a:lstStyle/>
          <a:p>
            <a:pPr marL="0" indent="0" algn="ctr">
              <a:spcBef>
                <a:spcPts val="1200"/>
              </a:spcBef>
              <a:buNone/>
            </a:pPr>
            <a:r>
              <a:rPr lang="en-US" b="1" dirty="0" smtClean="0"/>
              <a:t>Purpose of this ARPA-E Technology to Market Overview</a:t>
            </a:r>
          </a:p>
          <a:p>
            <a:pPr>
              <a:spcBef>
                <a:spcPts val="1800"/>
              </a:spcBef>
            </a:pPr>
            <a:r>
              <a:rPr lang="en-US" dirty="0" smtClean="0"/>
              <a:t>In recent years energy technology advancements have made extraordinary progress in improving performance and reducing costs; however, the sector still struggles with market deployment of breakthrough technology from public investments</a:t>
            </a:r>
          </a:p>
          <a:p>
            <a:pPr>
              <a:spcBef>
                <a:spcPts val="1800"/>
              </a:spcBef>
            </a:pPr>
            <a:r>
              <a:rPr lang="en-US" dirty="0" smtClean="0"/>
              <a:t>ARPA-E believes that to address energy challenges, the agency and recipients require a deeper understanding of the competitive dynamics they will face within their specific markets</a:t>
            </a:r>
          </a:p>
          <a:p>
            <a:pPr>
              <a:spcBef>
                <a:spcPts val="1800"/>
              </a:spcBef>
            </a:pPr>
            <a:r>
              <a:rPr lang="en-US" dirty="0"/>
              <a:t>This first installment is intended to offer </a:t>
            </a:r>
            <a:r>
              <a:rPr lang="en-US" dirty="0" smtClean="0"/>
              <a:t>insight into the key players, key relationships and market drivers</a:t>
            </a:r>
          </a:p>
          <a:p>
            <a:pPr>
              <a:spcBef>
                <a:spcPts val="1800"/>
              </a:spcBef>
            </a:pPr>
            <a:r>
              <a:rPr lang="en-US" dirty="0" smtClean="0"/>
              <a:t>We </a:t>
            </a:r>
            <a:r>
              <a:rPr lang="en-US" dirty="0"/>
              <a:t>expect future installments to dig deeper, offering information and insights regarding specific </a:t>
            </a:r>
            <a:r>
              <a:rPr lang="en-US" dirty="0" smtClean="0"/>
              <a:t>segments</a:t>
            </a:r>
            <a:r>
              <a:rPr lang="en-US" dirty="0"/>
              <a:t>, customer perspectives, and funding </a:t>
            </a:r>
            <a:r>
              <a:rPr lang="en-US" dirty="0" smtClean="0"/>
              <a:t>opportunities </a:t>
            </a:r>
            <a:endParaRPr lang="en-US" dirty="0"/>
          </a:p>
          <a:p>
            <a:pPr>
              <a:spcBef>
                <a:spcPts val="1800"/>
              </a:spcBef>
            </a:pPr>
            <a:r>
              <a:rPr lang="en-US" dirty="0"/>
              <a:t>The series is intended to serve as a “living document”, which should expand in response to performer suggestions and needs. Please contact </a:t>
            </a:r>
            <a:r>
              <a:rPr lang="en-US" dirty="0" smtClean="0">
                <a:solidFill>
                  <a:srgbClr val="FF0000"/>
                </a:solidFill>
              </a:rPr>
              <a:t>Ilan.gur@hq.doe.gov</a:t>
            </a:r>
            <a:r>
              <a:rPr lang="en-US" dirty="0" smtClean="0"/>
              <a:t> </a:t>
            </a:r>
            <a:r>
              <a:rPr lang="en-US" dirty="0"/>
              <a:t>with questions, ideas, etc</a:t>
            </a:r>
            <a:r>
              <a:rPr lang="en-US" dirty="0" smtClean="0"/>
              <a:t>.</a:t>
            </a:r>
          </a:p>
          <a:p>
            <a:pPr>
              <a:spcBef>
                <a:spcPts val="1200"/>
              </a:spcBef>
            </a:pPr>
            <a:endParaRPr lang="en-US" dirty="0" smtClean="0"/>
          </a:p>
          <a:p>
            <a:pPr>
              <a:spcBef>
                <a:spcPts val="1200"/>
              </a:spcBef>
            </a:pPr>
            <a:endParaRPr lang="en-US" dirty="0" smtClean="0"/>
          </a:p>
        </p:txBody>
      </p:sp>
      <p:sp>
        <p:nvSpPr>
          <p:cNvPr id="2" name="TextBox 1"/>
          <p:cNvSpPr txBox="1"/>
          <p:nvPr/>
        </p:nvSpPr>
        <p:spPr>
          <a:xfrm>
            <a:off x="303212" y="0"/>
            <a:ext cx="952505" cy="276999"/>
          </a:xfrm>
          <a:prstGeom prst="rect">
            <a:avLst/>
          </a:prstGeom>
          <a:noFill/>
        </p:spPr>
        <p:txBody>
          <a:bodyPr wrap="none" rtlCol="0">
            <a:spAutoFit/>
          </a:bodyPr>
          <a:lstStyle/>
          <a:p>
            <a:pPr>
              <a:buNone/>
            </a:pPr>
            <a:r>
              <a:rPr lang="en-US" sz="1200" i="1" dirty="0" smtClean="0"/>
              <a:t>Purpose …</a:t>
            </a:r>
            <a:endParaRPr lang="en-US" sz="12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143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 Wind Turbine Generator</a:t>
            </a:r>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271068129"/>
              </p:ext>
            </p:extLst>
          </p:nvPr>
        </p:nvGraphicFramePr>
        <p:xfrm>
          <a:off x="5180007" y="1524000"/>
          <a:ext cx="4495808" cy="4617720"/>
        </p:xfrm>
        <a:graphic>
          <a:graphicData uri="http://schemas.openxmlformats.org/drawingml/2006/table">
            <a:tbl>
              <a:tblPr firstRow="1" bandRow="1">
                <a:tableStyleId>{5C22544A-7EE6-4342-B048-85BDC9FD1C3A}</a:tableStyleId>
              </a:tblPr>
              <a:tblGrid>
                <a:gridCol w="1123952"/>
                <a:gridCol w="1123952"/>
                <a:gridCol w="1123952"/>
                <a:gridCol w="1123952"/>
              </a:tblGrid>
              <a:tr h="224013">
                <a:tc>
                  <a:txBody>
                    <a:bodyPr/>
                    <a:lstStyle/>
                    <a:p>
                      <a:pPr algn="ctr"/>
                      <a:r>
                        <a:rPr lang="en-US" sz="1200" dirty="0" smtClean="0">
                          <a:latin typeface="Arial Narrow" pitchFamily="34" charset="0"/>
                        </a:rPr>
                        <a:t>Value Chain</a:t>
                      </a:r>
                      <a:endParaRPr lang="en-US" sz="1200" dirty="0">
                        <a:latin typeface="Arial Narrow"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c>
                  <a:txBody>
                    <a:bodyPr/>
                    <a:lstStyle/>
                    <a:p>
                      <a:pPr algn="ctr"/>
                      <a:r>
                        <a:rPr lang="en-US" sz="1200" dirty="0" smtClean="0">
                          <a:latin typeface="Arial Narrow" pitchFamily="34" charset="0"/>
                        </a:rPr>
                        <a:t>Relationship Analysis</a:t>
                      </a:r>
                      <a:endParaRPr lang="en-US" sz="1200" dirty="0">
                        <a:latin typeface="Arial Narrow"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c>
                  <a:txBody>
                    <a:bodyPr/>
                    <a:lstStyle/>
                    <a:p>
                      <a:pPr algn="ctr"/>
                      <a:r>
                        <a:rPr lang="en-US" sz="1200" dirty="0" smtClean="0">
                          <a:latin typeface="Arial Narrow" pitchFamily="34" charset="0"/>
                        </a:rPr>
                        <a:t>Competitive Analysis</a:t>
                      </a:r>
                      <a:endParaRPr lang="en-US" sz="1200" dirty="0">
                        <a:latin typeface="Arial Narrow"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c>
                  <a:txBody>
                    <a:bodyPr/>
                    <a:lstStyle/>
                    <a:p>
                      <a:pPr algn="ctr"/>
                      <a:r>
                        <a:rPr lang="en-US" sz="1200" dirty="0" smtClean="0">
                          <a:latin typeface="Arial Narrow" pitchFamily="34" charset="0"/>
                        </a:rPr>
                        <a:t>Market Requirement</a:t>
                      </a:r>
                      <a:endParaRPr lang="en-US" sz="1200" dirty="0">
                        <a:latin typeface="Arial Narrow" pitchFamily="34" charset="0"/>
                      </a:endParaRPr>
                    </a:p>
                  </a:txBody>
                  <a:tcPr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007F"/>
                    </a:solidFill>
                  </a:tcPr>
                </a:tc>
              </a:tr>
              <a:tr h="533400">
                <a:tc>
                  <a:txBody>
                    <a:bodyPr/>
                    <a:lstStyle/>
                    <a:p>
                      <a:pPr marL="228600" indent="-228600" algn="ctr">
                        <a:buFont typeface="Wingdings" pitchFamily="2" charset="2"/>
                        <a:buChar char="ü"/>
                      </a:pPr>
                      <a:r>
                        <a:rPr lang="en-US" sz="2200" kern="1200" baseline="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ctr" defTabSz="914400" rtl="0" eaLnBrk="1" fontAlgn="auto" latinLnBrk="0" hangingPunct="1">
                        <a:lnSpc>
                          <a:spcPct val="100000"/>
                        </a:lnSpc>
                        <a:spcBef>
                          <a:spcPts val="0"/>
                        </a:spcBef>
                        <a:spcAft>
                          <a:spcPts val="0"/>
                        </a:spcAft>
                        <a:buClrTx/>
                        <a:buSzTx/>
                        <a:buFont typeface="Wingdings" pitchFamily="2" charset="2"/>
                        <a:buChar char="ü"/>
                        <a:tabLst/>
                        <a:defRPr/>
                      </a:pPr>
                      <a:r>
                        <a:rPr lang="en-US" sz="2200" dirty="0" smtClean="0">
                          <a:solidFill>
                            <a:schemeClr val="tx1"/>
                          </a:solidFill>
                          <a:latin typeface="Arial Narrow" pitchFamily="34" charset="0"/>
                        </a:rPr>
                        <a:t> </a:t>
                      </a: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24013">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487680">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04800">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35280">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381000">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24013">
                <a:tc>
                  <a:txBody>
                    <a:bodyPr/>
                    <a:lstStyle/>
                    <a:p>
                      <a:pPr marL="171450" indent="-171450" algn="ctr">
                        <a:buFont typeface="Wingdings" pitchFamily="2" charset="2"/>
                        <a:buChar char="ü"/>
                      </a:pPr>
                      <a:r>
                        <a:rPr lang="en-US" sz="2200" kern="1200" dirty="0" smtClean="0">
                          <a:solidFill>
                            <a:schemeClr val="tx1"/>
                          </a:solidFill>
                          <a:latin typeface="Arial Narrow" pitchFamily="34" charset="0"/>
                          <a:ea typeface="+mn-ea"/>
                          <a:cs typeface="+mn-cs"/>
                        </a:rPr>
                        <a:t> </a:t>
                      </a:r>
                      <a:endParaRPr lang="en-US" sz="2200" kern="1200" dirty="0">
                        <a:solidFill>
                          <a:schemeClr val="tx1"/>
                        </a:solidFill>
                        <a:latin typeface="Arial Narrow" pitchFamily="34" charset="0"/>
                        <a:ea typeface="+mn-ea"/>
                        <a:cs typeface="+mn-cs"/>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r>
                        <a:rPr lang="en-US" sz="1200" dirty="0" smtClean="0">
                          <a:latin typeface="Arial Narrow" pitchFamily="34" charset="0"/>
                        </a:rPr>
                        <a:t>Tech</a:t>
                      </a:r>
                      <a:endParaRPr lang="en-US" sz="1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24013">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24013">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Wingdings" pitchFamily="2" charset="2"/>
                        <a:buChar char="ü"/>
                      </a:pPr>
                      <a:r>
                        <a:rPr lang="en-US" sz="2200" dirty="0" smtClean="0">
                          <a:latin typeface="Arial Narrow" pitchFamily="34" charset="0"/>
                        </a:rPr>
                        <a:t> </a:t>
                      </a:r>
                      <a:endParaRPr lang="en-US" sz="2200" dirty="0">
                        <a:latin typeface="Arial Narrow" pitchFamily="34" charset="0"/>
                      </a:endParaRPr>
                    </a:p>
                  </a:txBody>
                  <a:tcPr marT="0">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224013">
                <a:tc>
                  <a:txBody>
                    <a:bodyPr/>
                    <a:lstStyle/>
                    <a:p>
                      <a:pPr marL="171450" indent="-171450" algn="ctr">
                        <a:buFont typeface="Wingdings" pitchFamily="2" charset="2"/>
                        <a:buChar char="ü"/>
                      </a:pP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ctr">
                        <a:buFont typeface="Wingdings" pitchFamily="2" charset="2"/>
                        <a:buChar char="ü"/>
                      </a:pPr>
                      <a:endParaRPr lang="en-US" sz="2200" dirty="0">
                        <a:latin typeface="Arial Narrow" pitchFamily="34" charset="0"/>
                      </a:endParaRPr>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Oval 3"/>
          <p:cNvSpPr/>
          <p:nvPr/>
        </p:nvSpPr>
        <p:spPr bwMode="auto">
          <a:xfrm>
            <a:off x="455612" y="2571750"/>
            <a:ext cx="1828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rPr>
              <a:t>GENI</a:t>
            </a:r>
          </a:p>
        </p:txBody>
      </p:sp>
      <p:sp>
        <p:nvSpPr>
          <p:cNvPr id="5" name="Oval 4"/>
          <p:cNvSpPr/>
          <p:nvPr/>
        </p:nvSpPr>
        <p:spPr bwMode="auto">
          <a:xfrm>
            <a:off x="455612" y="3645243"/>
            <a:ext cx="1828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rPr>
              <a:t>HEATS</a:t>
            </a:r>
          </a:p>
        </p:txBody>
      </p:sp>
      <p:sp>
        <p:nvSpPr>
          <p:cNvPr id="6" name="Oval 5"/>
          <p:cNvSpPr/>
          <p:nvPr/>
        </p:nvSpPr>
        <p:spPr bwMode="auto">
          <a:xfrm>
            <a:off x="455612" y="4724400"/>
            <a:ext cx="1828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rPr>
              <a:t>REACT</a:t>
            </a:r>
          </a:p>
        </p:txBody>
      </p:sp>
      <p:sp>
        <p:nvSpPr>
          <p:cNvPr id="7" name="Oval 6"/>
          <p:cNvSpPr/>
          <p:nvPr/>
        </p:nvSpPr>
        <p:spPr bwMode="auto">
          <a:xfrm>
            <a:off x="455612" y="5638800"/>
            <a:ext cx="1828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rPr>
              <a:t>PETRO</a:t>
            </a:r>
          </a:p>
        </p:txBody>
      </p:sp>
      <p:sp>
        <p:nvSpPr>
          <p:cNvPr id="8" name="Oval 7"/>
          <p:cNvSpPr/>
          <p:nvPr/>
        </p:nvSpPr>
        <p:spPr bwMode="auto">
          <a:xfrm>
            <a:off x="455612" y="1752600"/>
            <a:ext cx="1828800" cy="6858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itchFamily="34" charset="0"/>
              </a:rPr>
              <a:t>Solar ADEPT</a:t>
            </a:r>
          </a:p>
        </p:txBody>
      </p:sp>
      <p:sp>
        <p:nvSpPr>
          <p:cNvPr id="9" name="Rectangle 8"/>
          <p:cNvSpPr/>
          <p:nvPr/>
        </p:nvSpPr>
        <p:spPr bwMode="auto">
          <a:xfrm>
            <a:off x="2970212" y="1930314"/>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Solar Power</a:t>
            </a:r>
            <a:r>
              <a:rPr kumimoji="0" lang="en-US" sz="1200" i="0" u="none" strike="noStrike" cap="none" normalizeH="0" dirty="0" smtClean="0">
                <a:ln>
                  <a:noFill/>
                </a:ln>
                <a:solidFill>
                  <a:schemeClr val="tx1"/>
                </a:solidFill>
                <a:effectLst/>
                <a:latin typeface="Arial Narrow" pitchFamily="34" charset="0"/>
              </a:rPr>
              <a:t> Electronics</a:t>
            </a:r>
            <a:endParaRPr kumimoji="0" lang="en-US" sz="1200" i="0" u="none" strike="noStrike" cap="none" normalizeH="0" baseline="0" dirty="0" smtClean="0">
              <a:ln>
                <a:noFill/>
              </a:ln>
              <a:solidFill>
                <a:schemeClr val="tx1"/>
              </a:solidFill>
              <a:effectLst/>
              <a:latin typeface="Arial Narrow" pitchFamily="34" charset="0"/>
            </a:endParaRPr>
          </a:p>
        </p:txBody>
      </p:sp>
      <p:sp>
        <p:nvSpPr>
          <p:cNvPr id="10" name="Rectangle 9"/>
          <p:cNvSpPr/>
          <p:nvPr/>
        </p:nvSpPr>
        <p:spPr bwMode="auto">
          <a:xfrm>
            <a:off x="2970212" y="4572000"/>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Permanent</a:t>
            </a:r>
            <a:r>
              <a:rPr kumimoji="0" lang="en-US" sz="1200" i="0" u="none" strike="noStrike" cap="none" normalizeH="0" dirty="0" smtClean="0">
                <a:ln>
                  <a:noFill/>
                </a:ln>
                <a:solidFill>
                  <a:schemeClr val="tx1"/>
                </a:solidFill>
                <a:effectLst/>
                <a:latin typeface="Arial Narrow" pitchFamily="34" charset="0"/>
              </a:rPr>
              <a:t> Magnet Material</a:t>
            </a:r>
            <a:endParaRPr kumimoji="0" lang="en-US" sz="1200" i="0" u="none" strike="noStrike" cap="none" normalizeH="0" baseline="0" dirty="0" smtClean="0">
              <a:ln>
                <a:noFill/>
              </a:ln>
              <a:solidFill>
                <a:schemeClr val="tx1"/>
              </a:solidFill>
              <a:effectLst/>
              <a:latin typeface="Arial Narrow" pitchFamily="34" charset="0"/>
            </a:endParaRPr>
          </a:p>
        </p:txBody>
      </p:sp>
      <p:sp>
        <p:nvSpPr>
          <p:cNvPr id="11" name="Rectangle 10"/>
          <p:cNvSpPr/>
          <p:nvPr/>
        </p:nvSpPr>
        <p:spPr bwMode="auto">
          <a:xfrm>
            <a:off x="2970212" y="2514600"/>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Power Control Software</a:t>
            </a:r>
          </a:p>
        </p:txBody>
      </p:sp>
      <p:sp>
        <p:nvSpPr>
          <p:cNvPr id="12" name="Rectangle 11"/>
          <p:cNvSpPr/>
          <p:nvPr/>
        </p:nvSpPr>
        <p:spPr bwMode="auto">
          <a:xfrm>
            <a:off x="2970212" y="2956560"/>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High Voltage Hardware</a:t>
            </a:r>
          </a:p>
        </p:txBody>
      </p:sp>
      <p:sp>
        <p:nvSpPr>
          <p:cNvPr id="13" name="Rectangle 12"/>
          <p:cNvSpPr/>
          <p:nvPr/>
        </p:nvSpPr>
        <p:spPr bwMode="auto">
          <a:xfrm>
            <a:off x="2956267" y="5826760"/>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Fuel/ Biofuel</a:t>
            </a:r>
          </a:p>
        </p:txBody>
      </p:sp>
      <p:sp>
        <p:nvSpPr>
          <p:cNvPr id="14" name="Rectangle 13"/>
          <p:cNvSpPr/>
          <p:nvPr/>
        </p:nvSpPr>
        <p:spPr bwMode="auto">
          <a:xfrm>
            <a:off x="2970212" y="3828123"/>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Electric Vehicle HVAC </a:t>
            </a:r>
          </a:p>
        </p:txBody>
      </p:sp>
      <p:sp>
        <p:nvSpPr>
          <p:cNvPr id="15" name="Rectangle 14"/>
          <p:cNvSpPr/>
          <p:nvPr/>
        </p:nvSpPr>
        <p:spPr bwMode="auto">
          <a:xfrm>
            <a:off x="2970212" y="3429000"/>
            <a:ext cx="2011680" cy="320040"/>
          </a:xfrm>
          <a:prstGeom prst="rect">
            <a:avLst/>
          </a:prstGeom>
          <a:no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Thermal Solar &amp; Nuclear Power </a:t>
            </a:r>
          </a:p>
        </p:txBody>
      </p:sp>
      <p:sp>
        <p:nvSpPr>
          <p:cNvPr id="16" name="Rectangle 15"/>
          <p:cNvSpPr/>
          <p:nvPr/>
        </p:nvSpPr>
        <p:spPr bwMode="auto">
          <a:xfrm>
            <a:off x="2970212" y="4208094"/>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Narrow" pitchFamily="34" charset="0"/>
              </a:rPr>
              <a:t>Thermal Fuel</a:t>
            </a:r>
          </a:p>
        </p:txBody>
      </p:sp>
      <p:sp>
        <p:nvSpPr>
          <p:cNvPr id="17" name="Rectangle 16"/>
          <p:cNvSpPr/>
          <p:nvPr/>
        </p:nvSpPr>
        <p:spPr bwMode="auto">
          <a:xfrm>
            <a:off x="2970212" y="4937760"/>
            <a:ext cx="201168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dirty="0">
                <a:latin typeface="Arial Narrow" pitchFamily="34" charset="0"/>
              </a:rPr>
              <a:t>EV Drivetrain Non-Superconducting</a:t>
            </a:r>
          </a:p>
        </p:txBody>
      </p:sp>
      <p:sp>
        <p:nvSpPr>
          <p:cNvPr id="18" name="Rectangle 17"/>
          <p:cNvSpPr/>
          <p:nvPr/>
        </p:nvSpPr>
        <p:spPr bwMode="auto">
          <a:xfrm>
            <a:off x="2970212" y="5318760"/>
            <a:ext cx="2011680" cy="320040"/>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r>
              <a:rPr lang="en-US" dirty="0">
                <a:latin typeface="Arial Narrow" pitchFamily="34" charset="0"/>
              </a:rPr>
              <a:t>Wind Turbine Generator</a:t>
            </a:r>
          </a:p>
        </p:txBody>
      </p:sp>
      <p:cxnSp>
        <p:nvCxnSpPr>
          <p:cNvPr id="22" name="Elbow Connector 21"/>
          <p:cNvCxnSpPr>
            <a:stCxn id="4" idx="6"/>
            <a:endCxn id="11" idx="1"/>
          </p:cNvCxnSpPr>
          <p:nvPr/>
        </p:nvCxnSpPr>
        <p:spPr bwMode="auto">
          <a:xfrm flipV="1">
            <a:off x="2284412" y="2674620"/>
            <a:ext cx="685800" cy="24003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25" name="Elbow Connector 24"/>
          <p:cNvCxnSpPr>
            <a:stCxn id="4" idx="6"/>
            <a:endCxn id="12" idx="1"/>
          </p:cNvCxnSpPr>
          <p:nvPr/>
        </p:nvCxnSpPr>
        <p:spPr bwMode="auto">
          <a:xfrm>
            <a:off x="2284412" y="2914650"/>
            <a:ext cx="685800" cy="20193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28" name="Elbow Connector 27"/>
          <p:cNvCxnSpPr>
            <a:stCxn id="5" idx="6"/>
            <a:endCxn id="15" idx="1"/>
          </p:cNvCxnSpPr>
          <p:nvPr/>
        </p:nvCxnSpPr>
        <p:spPr bwMode="auto">
          <a:xfrm flipV="1">
            <a:off x="2284412" y="3589020"/>
            <a:ext cx="685800" cy="399123"/>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31" name="Elbow Connector 30"/>
          <p:cNvCxnSpPr>
            <a:stCxn id="5" idx="6"/>
            <a:endCxn id="14" idx="1"/>
          </p:cNvCxnSpPr>
          <p:nvPr/>
        </p:nvCxnSpPr>
        <p:spPr bwMode="auto">
          <a:xfrm>
            <a:off x="2284412" y="3988143"/>
            <a:ext cx="685800" cy="1270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34" name="Elbow Connector 33"/>
          <p:cNvCxnSpPr>
            <a:stCxn id="5" idx="6"/>
            <a:endCxn id="16" idx="1"/>
          </p:cNvCxnSpPr>
          <p:nvPr/>
        </p:nvCxnSpPr>
        <p:spPr bwMode="auto">
          <a:xfrm>
            <a:off x="2284412" y="3988143"/>
            <a:ext cx="685800" cy="379971"/>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37" name="Elbow Connector 36"/>
          <p:cNvCxnSpPr>
            <a:stCxn id="6" idx="6"/>
            <a:endCxn id="10" idx="1"/>
          </p:cNvCxnSpPr>
          <p:nvPr/>
        </p:nvCxnSpPr>
        <p:spPr bwMode="auto">
          <a:xfrm flipV="1">
            <a:off x="2284412" y="4732020"/>
            <a:ext cx="685800" cy="33528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40" name="Elbow Connector 39"/>
          <p:cNvCxnSpPr>
            <a:stCxn id="6" idx="6"/>
            <a:endCxn id="17" idx="1"/>
          </p:cNvCxnSpPr>
          <p:nvPr/>
        </p:nvCxnSpPr>
        <p:spPr bwMode="auto">
          <a:xfrm>
            <a:off x="2284412" y="5067300"/>
            <a:ext cx="685800" cy="3048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44" name="Elbow Connector 43"/>
          <p:cNvCxnSpPr>
            <a:stCxn id="6" idx="6"/>
            <a:endCxn id="18" idx="1"/>
          </p:cNvCxnSpPr>
          <p:nvPr/>
        </p:nvCxnSpPr>
        <p:spPr bwMode="auto">
          <a:xfrm>
            <a:off x="2284412" y="5067300"/>
            <a:ext cx="685800" cy="411480"/>
          </a:xfrm>
          <a:prstGeom prst="bentConnector3">
            <a:avLst/>
          </a:prstGeom>
          <a:solidFill>
            <a:schemeClr val="bg1"/>
          </a:solidFill>
          <a:ln w="9525" cap="flat" cmpd="sng" algn="ctr">
            <a:solidFill>
              <a:schemeClr val="tx1"/>
            </a:solidFill>
            <a:prstDash val="solid"/>
            <a:round/>
            <a:headEnd type="none" w="med" len="med"/>
            <a:tailEnd type="triangle"/>
          </a:ln>
          <a:effectLst/>
        </p:spPr>
      </p:cxnSp>
      <p:cxnSp>
        <p:nvCxnSpPr>
          <p:cNvPr id="51" name="Straight Arrow Connector 50"/>
          <p:cNvCxnSpPr>
            <a:stCxn id="8" idx="6"/>
            <a:endCxn id="9" idx="1"/>
          </p:cNvCxnSpPr>
          <p:nvPr/>
        </p:nvCxnSpPr>
        <p:spPr bwMode="auto">
          <a:xfrm flipV="1">
            <a:off x="2284412" y="2090334"/>
            <a:ext cx="685800" cy="516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Straight Arrow Connector 52"/>
          <p:cNvCxnSpPr>
            <a:stCxn id="7" idx="6"/>
            <a:endCxn id="13" idx="1"/>
          </p:cNvCxnSpPr>
          <p:nvPr/>
        </p:nvCxnSpPr>
        <p:spPr bwMode="auto">
          <a:xfrm>
            <a:off x="2284412" y="5981700"/>
            <a:ext cx="671855" cy="508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Text Box 10"/>
          <p:cNvSpPr txBox="1">
            <a:spLocks noChangeArrowheads="1"/>
          </p:cNvSpPr>
          <p:nvPr/>
        </p:nvSpPr>
        <p:spPr bwMode="auto">
          <a:xfrm>
            <a:off x="803496" y="1263134"/>
            <a:ext cx="1099916" cy="18466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buNone/>
            </a:pPr>
            <a:r>
              <a:rPr lang="en-US" sz="1200" b="1" dirty="0" smtClean="0"/>
              <a:t>Round 4 FOAs</a:t>
            </a:r>
            <a:endParaRPr lang="en-US" sz="1200" b="1" dirty="0"/>
          </a:p>
        </p:txBody>
      </p:sp>
      <p:sp>
        <p:nvSpPr>
          <p:cNvPr id="57" name="Text Box 10"/>
          <p:cNvSpPr txBox="1">
            <a:spLocks noChangeArrowheads="1"/>
          </p:cNvSpPr>
          <p:nvPr/>
        </p:nvSpPr>
        <p:spPr bwMode="auto">
          <a:xfrm>
            <a:off x="3153625" y="1263134"/>
            <a:ext cx="1645387" cy="18466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buNone/>
            </a:pPr>
            <a:r>
              <a:rPr lang="en-US" sz="1200" b="1" dirty="0" smtClean="0"/>
              <a:t>Round 4 FOA Markets </a:t>
            </a:r>
            <a:endParaRPr lang="en-US" sz="1200" b="1" dirty="0"/>
          </a:p>
        </p:txBody>
      </p:sp>
      <p:sp>
        <p:nvSpPr>
          <p:cNvPr id="61" name="Text Box 10"/>
          <p:cNvSpPr txBox="1">
            <a:spLocks noChangeArrowheads="1"/>
          </p:cNvSpPr>
          <p:nvPr/>
        </p:nvSpPr>
        <p:spPr bwMode="auto">
          <a:xfrm>
            <a:off x="6459502" y="1263134"/>
            <a:ext cx="1920910" cy="18466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12700" algn="ctr">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buNone/>
            </a:pPr>
            <a:r>
              <a:rPr lang="en-US" sz="1200" b="1" dirty="0" smtClean="0"/>
              <a:t>ARPA-E Selected Analysis</a:t>
            </a:r>
            <a:endParaRPr lang="en-US" sz="1200" b="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4309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081770469"/>
              </p:ext>
            </p:extLst>
          </p:nvPr>
        </p:nvGraphicFramePr>
        <p:xfrm>
          <a:off x="303212" y="2279399"/>
          <a:ext cx="9296401" cy="4233280"/>
        </p:xfrm>
        <a:graphic>
          <a:graphicData uri="http://schemas.openxmlformats.org/drawingml/2006/table">
            <a:tbl>
              <a:tblPr/>
              <a:tblGrid>
                <a:gridCol w="1584614"/>
                <a:gridCol w="1996786"/>
                <a:gridCol w="1905000"/>
                <a:gridCol w="3810001"/>
              </a:tblGrid>
              <a:tr h="168377">
                <a:tc>
                  <a:txBody>
                    <a:bodyPr/>
                    <a:lstStyle/>
                    <a:p>
                      <a:pPr marL="0" algn="l" defTabSz="914400" rtl="0" eaLnBrk="1" latinLnBrk="0" hangingPunct="1"/>
                      <a:r>
                        <a:rPr lang="en-US" sz="1100" kern="1200" dirty="0" smtClean="0">
                          <a:solidFill>
                            <a:schemeClr val="tx1"/>
                          </a:solidFill>
                          <a:latin typeface="+mn-lt"/>
                          <a:ea typeface="+mn-ea"/>
                          <a:cs typeface="+mn-cs"/>
                        </a:rPr>
                        <a:t>Activity</a:t>
                      </a: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algn="ctr" defTabSz="914400" rtl="0" eaLnBrk="1" latinLnBrk="0" hangingPunct="1"/>
                      <a:r>
                        <a:rPr lang="en-US" sz="1100" kern="1200" dirty="0" smtClean="0">
                          <a:solidFill>
                            <a:schemeClr val="tx1"/>
                          </a:solidFill>
                          <a:latin typeface="+mn-lt"/>
                          <a:ea typeface="+mn-ea"/>
                          <a:cs typeface="+mn-cs"/>
                        </a:rPr>
                        <a:t>Nacelle</a:t>
                      </a:r>
                      <a:r>
                        <a:rPr lang="en-US" sz="1100" kern="1200" baseline="0" dirty="0" smtClean="0">
                          <a:solidFill>
                            <a:schemeClr val="tx1"/>
                          </a:solidFill>
                          <a:latin typeface="+mn-lt"/>
                          <a:ea typeface="+mn-ea"/>
                          <a:cs typeface="+mn-cs"/>
                        </a:rPr>
                        <a:t> Mfg. – </a:t>
                      </a:r>
                      <a:r>
                        <a:rPr lang="en-US" sz="1100" kern="1200" dirty="0" smtClean="0">
                          <a:solidFill>
                            <a:schemeClr val="tx1"/>
                          </a:solidFill>
                          <a:latin typeface="+mn-lt"/>
                          <a:ea typeface="+mn-ea"/>
                          <a:cs typeface="+mn-cs"/>
                        </a:rPr>
                        <a:t>Gearbox Mfg.</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algn="ctr" defTabSz="914400" rtl="0" eaLnBrk="1" latinLnBrk="0" hangingPunct="1"/>
                      <a:r>
                        <a:rPr lang="en-US" sz="1100" kern="1200" dirty="0" smtClean="0">
                          <a:solidFill>
                            <a:schemeClr val="tx1"/>
                          </a:solidFill>
                          <a:latin typeface="+mn-lt"/>
                          <a:ea typeface="+mn-ea"/>
                          <a:cs typeface="+mn-cs"/>
                        </a:rPr>
                        <a:t>Nacelle Mfg. – Generator Mfg.</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263341">
                <a:tc>
                  <a:txBody>
                    <a:bodyPr/>
                    <a:lstStyle/>
                    <a:p>
                      <a:pPr algn="l"/>
                      <a:r>
                        <a:rPr lang="en-US" sz="1100" dirty="0" smtClean="0">
                          <a:solidFill>
                            <a:schemeClr val="tx1"/>
                          </a:solidFill>
                          <a:effectLst/>
                          <a:latin typeface="+mn-lt"/>
                        </a:rPr>
                        <a:t>Product (Output)</a:t>
                      </a: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50" dirty="0" smtClean="0">
                          <a:solidFill>
                            <a:schemeClr val="tx1"/>
                          </a:solidFill>
                          <a:effectLst/>
                          <a:latin typeface="+mn-lt"/>
                        </a:rPr>
                        <a:t>Gearboxes</a:t>
                      </a:r>
                      <a:endParaRPr lang="en-US" sz="105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solidFill>
                            <a:schemeClr val="tx1"/>
                          </a:solidFill>
                          <a:effectLst/>
                          <a:latin typeface="+mn-lt"/>
                        </a:rPr>
                        <a:t>Direct Drive</a:t>
                      </a:r>
                      <a:endParaRPr lang="en-US" sz="105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691630">
                <a:tc>
                  <a:txBody>
                    <a:bodyPr/>
                    <a:lstStyle/>
                    <a:p>
                      <a:pPr marL="0" indent="0" algn="l">
                        <a:buFont typeface="Wingdings" pitchFamily="2" charset="2"/>
                        <a:buNone/>
                      </a:pPr>
                      <a:r>
                        <a:rPr lang="en-US" sz="1100" dirty="0" smtClean="0">
                          <a:solidFill>
                            <a:schemeClr val="tx1"/>
                          </a:solidFill>
                          <a:effectLst/>
                          <a:latin typeface="+mn-lt"/>
                        </a:rPr>
                        <a:t>Key Players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Siemens (</a:t>
                      </a:r>
                      <a:r>
                        <a:rPr lang="en-US" sz="1050" dirty="0" smtClean="0"/>
                        <a:t>€ 76B,</a:t>
                      </a:r>
                      <a:r>
                        <a:rPr lang="en-US" sz="1050" baseline="0" dirty="0" smtClean="0"/>
                        <a:t> ‘10)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GE ($150B,</a:t>
                      </a:r>
                      <a:r>
                        <a:rPr lang="en-US" sz="1050" kern="1200" baseline="0" dirty="0" smtClean="0">
                          <a:solidFill>
                            <a:schemeClr val="tx1"/>
                          </a:solidFill>
                          <a:effectLst/>
                          <a:latin typeface="+mn-lt"/>
                          <a:ea typeface="+mn-ea"/>
                          <a:cs typeface="+mn-cs"/>
                        </a:rPr>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Vestas</a:t>
                      </a:r>
                      <a:r>
                        <a:rPr lang="en-US" sz="1050" kern="1200" baseline="0" dirty="0" smtClean="0">
                          <a:solidFill>
                            <a:schemeClr val="tx1"/>
                          </a:solidFill>
                          <a:effectLst/>
                          <a:latin typeface="+mn-lt"/>
                          <a:ea typeface="+mn-ea"/>
                          <a:cs typeface="+mn-cs"/>
                        </a:rPr>
                        <a:t> (</a:t>
                      </a:r>
                      <a:r>
                        <a:rPr lang="en-US" sz="1050" dirty="0" smtClean="0"/>
                        <a:t>€ 6900M,</a:t>
                      </a:r>
                      <a:r>
                        <a:rPr lang="en-US" sz="1050" baseline="0" dirty="0" smtClean="0"/>
                        <a:t> ‘10)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ABB ($32B, ‘10) </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Hansen (</a:t>
                      </a:r>
                      <a:r>
                        <a:rPr lang="en-US" sz="1050" dirty="0" smtClean="0"/>
                        <a:t>€ 379M,</a:t>
                      </a:r>
                      <a:r>
                        <a:rPr lang="en-US" sz="1050" baseline="0" dirty="0" smtClean="0"/>
                        <a:t> ‘11)</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China</a:t>
                      </a:r>
                      <a:r>
                        <a:rPr lang="en-US" sz="1050" kern="1200" baseline="0" dirty="0" smtClean="0">
                          <a:solidFill>
                            <a:schemeClr val="tx1"/>
                          </a:solidFill>
                          <a:effectLst/>
                          <a:latin typeface="+mn-lt"/>
                          <a:ea typeface="+mn-ea"/>
                          <a:cs typeface="+mn-cs"/>
                        </a:rPr>
                        <a:t> </a:t>
                      </a:r>
                      <a:r>
                        <a:rPr lang="en-US" sz="1050" kern="1200" baseline="0" dirty="0" err="1" smtClean="0">
                          <a:solidFill>
                            <a:schemeClr val="tx1"/>
                          </a:solidFill>
                          <a:effectLst/>
                          <a:latin typeface="+mn-lt"/>
                          <a:ea typeface="+mn-ea"/>
                          <a:cs typeface="+mn-cs"/>
                        </a:rPr>
                        <a:t>Highspeed</a:t>
                      </a:r>
                      <a:r>
                        <a:rPr lang="en-US" sz="1050" kern="1200" baseline="0" dirty="0" smtClean="0">
                          <a:solidFill>
                            <a:schemeClr val="tx1"/>
                          </a:solidFill>
                          <a:effectLst/>
                          <a:latin typeface="+mn-lt"/>
                          <a:ea typeface="+mn-ea"/>
                          <a:cs typeface="+mn-cs"/>
                        </a:rPr>
                        <a:t> (RMB 7400M, ‘10)</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Dalian Heavy Industry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Sichuan </a:t>
                      </a:r>
                      <a:r>
                        <a:rPr lang="en-US" sz="1050" kern="1200" baseline="0" dirty="0" err="1" smtClean="0">
                          <a:solidFill>
                            <a:schemeClr val="tx1"/>
                          </a:solidFill>
                          <a:effectLst/>
                          <a:latin typeface="+mn-lt"/>
                          <a:ea typeface="+mn-ea"/>
                          <a:cs typeface="+mn-cs"/>
                        </a:rPr>
                        <a:t>Erzhong</a:t>
                      </a:r>
                      <a:r>
                        <a:rPr lang="en-US" sz="1050" kern="1200" baseline="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Chongqing Gearbox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Hangzhou Advanced Gear (</a:t>
                      </a:r>
                      <a:r>
                        <a:rPr lang="en-US" sz="1050" kern="1200" baseline="0" dirty="0" err="1" smtClean="0">
                          <a:solidFill>
                            <a:schemeClr val="tx1"/>
                          </a:solidFill>
                          <a:effectLst/>
                          <a:latin typeface="+mn-lt"/>
                          <a:ea typeface="+mn-ea"/>
                          <a:cs typeface="+mn-cs"/>
                        </a:rPr>
                        <a:t>yuan</a:t>
                      </a:r>
                      <a:r>
                        <a:rPr lang="en-US" sz="1050" kern="1200" baseline="0" dirty="0" smtClean="0">
                          <a:solidFill>
                            <a:schemeClr val="tx1"/>
                          </a:solidFill>
                          <a:effectLst/>
                          <a:latin typeface="+mn-lt"/>
                          <a:ea typeface="+mn-ea"/>
                          <a:cs typeface="+mn-cs"/>
                        </a:rPr>
                        <a:t> 2200M, ‘10)</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Bosch Rexroth (</a:t>
                      </a:r>
                      <a:r>
                        <a:rPr lang="en-US" sz="1050" dirty="0" smtClean="0"/>
                        <a:t>€ 47B,</a:t>
                      </a:r>
                      <a:r>
                        <a:rPr lang="en-US" sz="1050" baseline="0" dirty="0" smtClean="0"/>
                        <a:t> ‘10)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Gamesa</a:t>
                      </a:r>
                      <a:r>
                        <a:rPr lang="en-US" sz="1050" kern="1200" baseline="0" dirty="0" smtClean="0">
                          <a:solidFill>
                            <a:schemeClr val="tx1"/>
                          </a:solidFill>
                          <a:effectLst/>
                          <a:latin typeface="+mn-lt"/>
                          <a:ea typeface="+mn-ea"/>
                          <a:cs typeface="+mn-cs"/>
                        </a:rPr>
                        <a:t> (</a:t>
                      </a:r>
                      <a:r>
                        <a:rPr lang="en-US" sz="1050" dirty="0" smtClean="0"/>
                        <a:t>€ 2800M,</a:t>
                      </a:r>
                      <a:r>
                        <a:rPr lang="en-US" sz="1050" baseline="0" dirty="0" smtClean="0"/>
                        <a:t> ‘10)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Broadwind</a:t>
                      </a:r>
                      <a:r>
                        <a:rPr lang="en-US" sz="1050" kern="1200" baseline="0" dirty="0" smtClean="0">
                          <a:solidFill>
                            <a:schemeClr val="tx1"/>
                          </a:solidFill>
                          <a:effectLst/>
                          <a:latin typeface="+mn-lt"/>
                          <a:ea typeface="+mn-ea"/>
                          <a:cs typeface="+mn-cs"/>
                        </a:rPr>
                        <a:t> ($197M, ‘09)</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Among Others</a:t>
                      </a:r>
                      <a:endParaRPr lang="en-US" sz="1050" kern="1200" dirty="0" smtClean="0">
                        <a:solidFill>
                          <a:schemeClr val="tx1"/>
                        </a:solidFill>
                        <a:effectLst/>
                        <a:latin typeface="+mn-lt"/>
                        <a:ea typeface="+mn-ea"/>
                        <a:cs typeface="+mn-cs"/>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Alstom</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Converteam</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Siemens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Th</a:t>
                      </a:r>
                      <a:r>
                        <a:rPr lang="en-US" sz="1050" kern="1200" baseline="0" dirty="0" smtClean="0">
                          <a:solidFill>
                            <a:schemeClr val="tx1"/>
                          </a:solidFill>
                          <a:effectLst/>
                          <a:latin typeface="+mn-lt"/>
                          <a:ea typeface="+mn-ea"/>
                          <a:cs typeface="+mn-cs"/>
                        </a:rPr>
                        <a:t>e Switch</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Northern Power Systems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Gamesa</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Boulder Wind Power</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Scanwind</a:t>
                      </a:r>
                      <a:endParaRPr lang="en-US" sz="1050" kern="1200" dirty="0" smtClean="0">
                        <a:solidFill>
                          <a:schemeClr val="tx1"/>
                        </a:solidFill>
                        <a:effectLst/>
                        <a:latin typeface="+mn-lt"/>
                        <a:ea typeface="+mn-ea"/>
                        <a:cs typeface="+mn-cs"/>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Vestas</a:t>
                      </a:r>
                      <a:r>
                        <a:rPr lang="en-US" sz="1050" kern="1200" baseline="0" dirty="0" smtClean="0">
                          <a:solidFill>
                            <a:schemeClr val="tx1"/>
                          </a:solidFill>
                          <a:effectLst/>
                          <a:latin typeface="+mn-lt"/>
                          <a:ea typeface="+mn-ea"/>
                          <a:cs typeface="+mn-cs"/>
                        </a:rPr>
                        <a:t> (</a:t>
                      </a:r>
                      <a:r>
                        <a:rPr lang="en-US" sz="1050" dirty="0" smtClean="0"/>
                        <a:t>€ 6900M,</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Siemens </a:t>
                      </a:r>
                      <a:r>
                        <a:rPr lang="en-US" sz="1050" kern="1200" dirty="0" smtClean="0">
                          <a:solidFill>
                            <a:schemeClr val="tx1"/>
                          </a:solidFill>
                          <a:effectLst/>
                          <a:latin typeface="+mn-lt"/>
                          <a:ea typeface="+mn-ea"/>
                          <a:cs typeface="+mn-cs"/>
                        </a:rPr>
                        <a:t>(</a:t>
                      </a:r>
                      <a:r>
                        <a:rPr lang="en-US" sz="1050" dirty="0" smtClean="0"/>
                        <a:t>€ 76B,</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Enercon</a:t>
                      </a:r>
                      <a:r>
                        <a:rPr lang="en-US" sz="1050" kern="1200" baseline="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ABB </a:t>
                      </a:r>
                      <a:r>
                        <a:rPr lang="en-US" sz="1050" kern="1200" dirty="0" smtClean="0">
                          <a:solidFill>
                            <a:schemeClr val="tx1"/>
                          </a:solidFill>
                          <a:effectLst/>
                          <a:latin typeface="+mn-lt"/>
                          <a:ea typeface="+mn-ea"/>
                          <a:cs typeface="+mn-cs"/>
                        </a:rPr>
                        <a:t>($32B, 2010) </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Gamesa</a:t>
                      </a:r>
                      <a:r>
                        <a:rPr lang="en-US" sz="1050" kern="1200" baseline="0" dirty="0" smtClean="0">
                          <a:solidFill>
                            <a:schemeClr val="tx1"/>
                          </a:solidFill>
                          <a:effectLst/>
                          <a:latin typeface="+mn-lt"/>
                          <a:ea typeface="+mn-ea"/>
                          <a:cs typeface="+mn-cs"/>
                        </a:rPr>
                        <a:t> (</a:t>
                      </a:r>
                      <a:r>
                        <a:rPr lang="en-US" sz="1050" dirty="0" smtClean="0"/>
                        <a:t>€ 2800M,</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Suzlon</a:t>
                      </a:r>
                      <a:r>
                        <a:rPr lang="en-US" sz="1050" kern="1200" baseline="0" dirty="0" smtClean="0">
                          <a:solidFill>
                            <a:schemeClr val="tx1"/>
                          </a:solidFill>
                          <a:effectLst/>
                          <a:latin typeface="+mn-lt"/>
                          <a:ea typeface="+mn-ea"/>
                          <a:cs typeface="+mn-cs"/>
                        </a:rPr>
                        <a:t> (</a:t>
                      </a:r>
                      <a:r>
                        <a:rPr lang="en-US" sz="1050" kern="1200" baseline="0" dirty="0" err="1" smtClean="0">
                          <a:solidFill>
                            <a:schemeClr val="tx1"/>
                          </a:solidFill>
                          <a:effectLst/>
                          <a:latin typeface="+mn-lt"/>
                          <a:ea typeface="+mn-ea"/>
                          <a:cs typeface="+mn-cs"/>
                        </a:rPr>
                        <a:t>Rs</a:t>
                      </a:r>
                      <a:r>
                        <a:rPr lang="en-US" sz="1050" kern="1200" baseline="0" dirty="0" smtClean="0">
                          <a:solidFill>
                            <a:schemeClr val="tx1"/>
                          </a:solidFill>
                          <a:effectLst/>
                          <a:latin typeface="+mn-lt"/>
                          <a:ea typeface="+mn-ea"/>
                          <a:cs typeface="+mn-cs"/>
                        </a:rPr>
                        <a:t> CR 17,879, 2011)</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Loher</a:t>
                      </a:r>
                      <a:r>
                        <a:rPr lang="en-US" sz="1050" kern="1200" baseline="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GE Energy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Dalian Heavy Industry (N/A)</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25179">
                <a:tc>
                  <a:txBody>
                    <a:bodyPr/>
                    <a:lstStyle/>
                    <a:p>
                      <a:pPr marL="0" indent="0" algn="l">
                        <a:buFont typeface="Wingdings" pitchFamily="2" charset="2"/>
                        <a:buNone/>
                      </a:pPr>
                      <a:r>
                        <a:rPr lang="en-US" sz="1100" dirty="0" smtClean="0">
                          <a:solidFill>
                            <a:schemeClr val="tx1"/>
                          </a:solidFill>
                          <a:effectLst/>
                          <a:latin typeface="+mn-lt"/>
                        </a:rPr>
                        <a:t>Comments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Gearboxes tend to wear out quickly –even those that are well-built</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Hansen and China Highspeed are the leading pure play gearbox manufactures</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Some turbine manufacturers have begun switching to gearless or direct-drive systems to decrease long-term O&amp;M costs, essentially obviating the gearbox</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Majority of the market made up of asynchronous generators, but synchronous generators have been gaining market share</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Synchronous generators are preferable in areas with high grid instability, high wind energy penetration on the grid, and allow the same gearbox to be used regardless of the grid operating at 50 or 60 hertz</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AutoShape 15"/>
          <p:cNvSpPr>
            <a:spLocks noChangeArrowheads="1"/>
          </p:cNvSpPr>
          <p:nvPr/>
        </p:nvSpPr>
        <p:spPr bwMode="auto">
          <a:xfrm>
            <a:off x="6431995" y="762000"/>
            <a:ext cx="1676400" cy="950576"/>
          </a:xfrm>
          <a:prstGeom prst="chevron">
            <a:avLst>
              <a:gd name="adj" fmla="val 28190"/>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26" name="AutoShape 15"/>
          <p:cNvSpPr>
            <a:spLocks noChangeArrowheads="1"/>
          </p:cNvSpPr>
          <p:nvPr/>
        </p:nvSpPr>
        <p:spPr bwMode="auto">
          <a:xfrm>
            <a:off x="7999412" y="762000"/>
            <a:ext cx="1676400" cy="950576"/>
          </a:xfrm>
          <a:prstGeom prst="chevron">
            <a:avLst>
              <a:gd name="adj" fmla="val 29768"/>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
        <p:nvSpPr>
          <p:cNvPr id="2" name="Title 1"/>
          <p:cNvSpPr>
            <a:spLocks noGrp="1"/>
          </p:cNvSpPr>
          <p:nvPr>
            <p:ph type="title"/>
          </p:nvPr>
        </p:nvSpPr>
        <p:spPr/>
        <p:txBody>
          <a:bodyPr/>
          <a:lstStyle/>
          <a:p>
            <a:r>
              <a:rPr lang="en-US" dirty="0" smtClean="0"/>
              <a:t>Wind Turbines: Nacelle</a:t>
            </a:r>
            <a:endParaRPr lang="en-US" dirty="0"/>
          </a:p>
        </p:txBody>
      </p:sp>
      <p:sp>
        <p:nvSpPr>
          <p:cNvPr id="10" name="Chevron 9"/>
          <p:cNvSpPr/>
          <p:nvPr/>
        </p:nvSpPr>
        <p:spPr bwMode="auto">
          <a:xfrm>
            <a:off x="1794429" y="762000"/>
            <a:ext cx="1643435" cy="943320"/>
          </a:xfrm>
          <a:prstGeom prst="chevron">
            <a:avLst>
              <a:gd name="adj" fmla="val 24415"/>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11" name="Chevron 10"/>
          <p:cNvSpPr/>
          <p:nvPr/>
        </p:nvSpPr>
        <p:spPr bwMode="auto">
          <a:xfrm>
            <a:off x="3328881" y="762000"/>
            <a:ext cx="164468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14" name="Freeform 13"/>
          <p:cNvSpPr>
            <a:spLocks/>
          </p:cNvSpPr>
          <p:nvPr/>
        </p:nvSpPr>
        <p:spPr bwMode="gray">
          <a:xfrm rot="5400000">
            <a:off x="1046162" y="752130"/>
            <a:ext cx="114300" cy="2057400"/>
          </a:xfrm>
          <a:custGeom>
            <a:avLst/>
            <a:gdLst>
              <a:gd name="T0" fmla="*/ 0 w 1825"/>
              <a:gd name="T1" fmla="*/ 714 h 2584"/>
              <a:gd name="T2" fmla="*/ 1823 w 1825"/>
              <a:gd name="T3" fmla="*/ 0 h 2584"/>
              <a:gd name="T4" fmla="*/ 1825 w 1825"/>
              <a:gd name="T5" fmla="*/ 2584 h 2584"/>
              <a:gd name="T6" fmla="*/ 13 w 1825"/>
              <a:gd name="T7" fmla="*/ 1721 h 2584"/>
              <a:gd name="T8" fmla="*/ 0 w 1825"/>
              <a:gd name="T9" fmla="*/ 714 h 2584"/>
              <a:gd name="connsiteX0" fmla="*/ 0 w 10000"/>
              <a:gd name="connsiteY0" fmla="*/ 3274 h 10000"/>
              <a:gd name="connsiteX1" fmla="*/ 9989 w 10000"/>
              <a:gd name="connsiteY1" fmla="*/ 0 h 10000"/>
              <a:gd name="connsiteX2" fmla="*/ 10000 w 10000"/>
              <a:gd name="connsiteY2" fmla="*/ 10000 h 10000"/>
              <a:gd name="connsiteX3" fmla="*/ 71 w 10000"/>
              <a:gd name="connsiteY3" fmla="*/ 6660 h 10000"/>
              <a:gd name="connsiteX4" fmla="*/ 0 w 10000"/>
              <a:gd name="connsiteY4" fmla="*/ 3274 h 10000"/>
              <a:gd name="connsiteX0" fmla="*/ 0 w 10000"/>
              <a:gd name="connsiteY0" fmla="*/ 3274 h 10000"/>
              <a:gd name="connsiteX1" fmla="*/ 9989 w 10000"/>
              <a:gd name="connsiteY1" fmla="*/ 0 h 10000"/>
              <a:gd name="connsiteX2" fmla="*/ 10000 w 10000"/>
              <a:gd name="connsiteY2" fmla="*/ 10000 h 10000"/>
              <a:gd name="connsiteX3" fmla="*/ 71 w 10000"/>
              <a:gd name="connsiteY3" fmla="*/ 6527 h 10000"/>
              <a:gd name="connsiteX4" fmla="*/ 0 w 10000"/>
              <a:gd name="connsiteY4" fmla="*/ 3274 h 10000"/>
              <a:gd name="connsiteX0" fmla="*/ 0 w 10000"/>
              <a:gd name="connsiteY0" fmla="*/ 3704 h 10000"/>
              <a:gd name="connsiteX1" fmla="*/ 9989 w 10000"/>
              <a:gd name="connsiteY1" fmla="*/ 0 h 10000"/>
              <a:gd name="connsiteX2" fmla="*/ 10000 w 10000"/>
              <a:gd name="connsiteY2" fmla="*/ 10000 h 10000"/>
              <a:gd name="connsiteX3" fmla="*/ 71 w 10000"/>
              <a:gd name="connsiteY3" fmla="*/ 6527 h 10000"/>
              <a:gd name="connsiteX4" fmla="*/ 0 w 10000"/>
              <a:gd name="connsiteY4" fmla="*/ 3704 h 10000"/>
              <a:gd name="connsiteX0" fmla="*/ 0 w 10318"/>
              <a:gd name="connsiteY0" fmla="*/ 3704 h 10000"/>
              <a:gd name="connsiteX1" fmla="*/ 10318 w 10318"/>
              <a:gd name="connsiteY1" fmla="*/ 0 h 10000"/>
              <a:gd name="connsiteX2" fmla="*/ 10000 w 10318"/>
              <a:gd name="connsiteY2" fmla="*/ 10000 h 10000"/>
              <a:gd name="connsiteX3" fmla="*/ 71 w 10318"/>
              <a:gd name="connsiteY3" fmla="*/ 6527 h 10000"/>
              <a:gd name="connsiteX4" fmla="*/ 0 w 10318"/>
              <a:gd name="connsiteY4" fmla="*/ 3704 h 10000"/>
              <a:gd name="connsiteX0" fmla="*/ 0 w 10318"/>
              <a:gd name="connsiteY0" fmla="*/ 3704 h 9477"/>
              <a:gd name="connsiteX1" fmla="*/ 10318 w 10318"/>
              <a:gd name="connsiteY1" fmla="*/ 0 h 9477"/>
              <a:gd name="connsiteX2" fmla="*/ 10165 w 10318"/>
              <a:gd name="connsiteY2" fmla="*/ 9477 h 9477"/>
              <a:gd name="connsiteX3" fmla="*/ 71 w 10318"/>
              <a:gd name="connsiteY3" fmla="*/ 6527 h 9477"/>
              <a:gd name="connsiteX4" fmla="*/ 0 w 10318"/>
              <a:gd name="connsiteY4" fmla="*/ 3704 h 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 h="9477">
                <a:moveTo>
                  <a:pt x="0" y="3704"/>
                </a:moveTo>
                <a:lnTo>
                  <a:pt x="10318" y="0"/>
                </a:lnTo>
                <a:cubicBezTo>
                  <a:pt x="10322" y="3333"/>
                  <a:pt x="10161" y="6144"/>
                  <a:pt x="10165" y="9477"/>
                </a:cubicBezTo>
                <a:lnTo>
                  <a:pt x="71" y="6527"/>
                </a:lnTo>
                <a:cubicBezTo>
                  <a:pt x="47" y="5398"/>
                  <a:pt x="24" y="4833"/>
                  <a:pt x="0" y="3704"/>
                </a:cubicBezTo>
                <a:close/>
              </a:path>
            </a:pathLst>
          </a:custGeom>
          <a:solidFill>
            <a:schemeClr val="bg1">
              <a:lumMod val="50000"/>
            </a:schemeClr>
          </a:solidFill>
          <a:ln>
            <a:noFill/>
          </a:ln>
          <a:effectLst>
            <a:outerShdw blurRad="50800" dist="38100" dir="8100000" algn="tr" rotWithShape="0">
              <a:prstClr val="black">
                <a:alpha val="40000"/>
              </a:prstClr>
            </a:outerShdw>
          </a:effectLst>
          <a:extLst/>
        </p:spPr>
        <p:txBody>
          <a:bodyPr wrap="none" lIns="45720" rIns="45720" anchor="ctr"/>
          <a:ls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pPr>
              <a:defRPr/>
            </a:pPr>
            <a:endParaRPr lang="en-US" dirty="0"/>
          </a:p>
        </p:txBody>
      </p:sp>
      <p:sp>
        <p:nvSpPr>
          <p:cNvPr id="17" name="Rectangle 16"/>
          <p:cNvSpPr/>
          <p:nvPr/>
        </p:nvSpPr>
        <p:spPr bwMode="auto">
          <a:xfrm>
            <a:off x="74612" y="1828800"/>
            <a:ext cx="838200" cy="40992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dist="35560" dir="2700000" algn="tr" rotWithShape="0">
              <a:prstClr val="black"/>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accent3"/>
                </a:solidFill>
              </a:rPr>
              <a:t>Gearbox</a:t>
            </a:r>
            <a:endParaRPr kumimoji="0" lang="en-US" sz="1000" b="1" i="0" u="none" strike="noStrike" cap="none" normalizeH="0" baseline="0" dirty="0" smtClean="0">
              <a:ln>
                <a:noFill/>
              </a:ln>
              <a:solidFill>
                <a:schemeClr val="accent3"/>
              </a:solidFill>
              <a:effectLst/>
              <a:latin typeface="Arial" charset="0"/>
            </a:endParaRPr>
          </a:p>
        </p:txBody>
      </p:sp>
      <p:sp>
        <p:nvSpPr>
          <p:cNvPr id="18" name="Rectangle 17"/>
          <p:cNvSpPr/>
          <p:nvPr/>
        </p:nvSpPr>
        <p:spPr bwMode="auto">
          <a:xfrm>
            <a:off x="1293812" y="1828800"/>
            <a:ext cx="838200" cy="40992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dist="35560" dir="2700000" algn="tr" rotWithShape="0">
              <a:prstClr val="black"/>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accent3"/>
                </a:solidFill>
              </a:rPr>
              <a:t>Generator</a:t>
            </a:r>
            <a:endParaRPr kumimoji="0" lang="en-US" sz="1000" b="1" i="0" u="none" strike="noStrike" cap="none" normalizeH="0" baseline="0" dirty="0" smtClean="0">
              <a:ln>
                <a:noFill/>
              </a:ln>
              <a:solidFill>
                <a:schemeClr val="accent3"/>
              </a:solidFill>
              <a:effectLst/>
              <a:latin typeface="Arial" charset="0"/>
            </a:endParaRPr>
          </a:p>
        </p:txBody>
      </p:sp>
      <p:sp>
        <p:nvSpPr>
          <p:cNvPr id="12" name="Text Box 51"/>
          <p:cNvSpPr txBox="1">
            <a:spLocks noChangeArrowheads="1"/>
          </p:cNvSpPr>
          <p:nvPr/>
        </p:nvSpPr>
        <p:spPr bwMode="auto">
          <a:xfrm>
            <a:off x="5484812" y="6629400"/>
            <a:ext cx="3827972" cy="138499"/>
          </a:xfrm>
          <a:prstGeom prst="rect">
            <a:avLst/>
          </a:prstGeom>
          <a:noFill/>
          <a:ln w="9525">
            <a:noFill/>
            <a:miter lim="800000"/>
            <a:headEnd/>
            <a:tailEnd/>
          </a:ln>
          <a:effectLst/>
        </p:spPr>
        <p:txBody>
          <a:bodyPr wrap="none" lIns="0" tIns="0" rIns="0" bIns="0" anchor="b">
            <a:spAutoFit/>
          </a:bodyPr>
          <a:lstStyle/>
          <a:p>
            <a:pPr>
              <a:lnSpc>
                <a:spcPct val="90000"/>
              </a:lnSpc>
              <a:spcBef>
                <a:spcPct val="30000"/>
              </a:spcBef>
              <a:buNone/>
            </a:pPr>
            <a:r>
              <a:rPr lang="en-US" sz="1000" i="1" dirty="0" smtClean="0"/>
              <a:t>Sources:  Jefferies (2/2011), Company websites and press releases</a:t>
            </a:r>
            <a:endParaRPr lang="en-US" sz="1000" i="1" dirty="0"/>
          </a:p>
        </p:txBody>
      </p:sp>
      <p:sp>
        <p:nvSpPr>
          <p:cNvPr id="15" name="Chevron 14"/>
          <p:cNvSpPr/>
          <p:nvPr/>
        </p:nvSpPr>
        <p:spPr bwMode="auto">
          <a:xfrm>
            <a:off x="4864578" y="762000"/>
            <a:ext cx="167640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16" name="Chevron 15"/>
          <p:cNvSpPr/>
          <p:nvPr/>
        </p:nvSpPr>
        <p:spPr bwMode="auto">
          <a:xfrm>
            <a:off x="227012" y="762000"/>
            <a:ext cx="1676400" cy="943320"/>
          </a:xfrm>
          <a:prstGeom prst="chevron">
            <a:avLst>
              <a:gd name="adj" fmla="val 2546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
        <p:nvSpPr>
          <p:cNvPr id="19" name="Text Box 51"/>
          <p:cNvSpPr txBox="1">
            <a:spLocks noChangeArrowheads="1"/>
          </p:cNvSpPr>
          <p:nvPr/>
        </p:nvSpPr>
        <p:spPr bwMode="auto">
          <a:xfrm>
            <a:off x="6047069" y="6386951"/>
            <a:ext cx="2104743" cy="138499"/>
          </a:xfrm>
          <a:prstGeom prst="rect">
            <a:avLst/>
          </a:prstGeom>
          <a:noFill/>
          <a:ln w="9525">
            <a:noFill/>
            <a:miter lim="800000"/>
            <a:headEnd/>
            <a:tailEnd/>
          </a:ln>
          <a:effectLst/>
        </p:spPr>
        <p:txBody>
          <a:bodyPr wrap="none" lIns="0" tIns="0" rIns="0" bIns="0" anchor="b">
            <a:spAutoFit/>
          </a:bodyPr>
          <a:lstStyle/>
          <a:p>
            <a:pPr>
              <a:lnSpc>
                <a:spcPct val="90000"/>
              </a:lnSpc>
              <a:spcBef>
                <a:spcPct val="30000"/>
              </a:spcBef>
              <a:buNone/>
            </a:pPr>
            <a:r>
              <a:rPr lang="en-US" sz="1000" i="1" dirty="0" smtClean="0"/>
              <a:t>Note: This is not an exhaustive listing</a:t>
            </a:r>
            <a:endParaRPr lang="en-US" sz="10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70447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nacelle market is punctuated by a recent swing from deficit to surplus production capacity, and an influx of new entrants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12814" y="1363309"/>
            <a:ext cx="7543800" cy="4046891"/>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Rectangle 4"/>
          <p:cNvSpPr/>
          <p:nvPr/>
        </p:nvSpPr>
        <p:spPr>
          <a:xfrm>
            <a:off x="356052" y="5410200"/>
            <a:ext cx="9319759" cy="846386"/>
          </a:xfrm>
          <a:prstGeom prst="rect">
            <a:avLst/>
          </a:prstGeom>
        </p:spPr>
        <p:txBody>
          <a:bodyPr wrap="square">
            <a:spAutoFit/>
          </a:bodyPr>
          <a:lstStyle/>
          <a:p>
            <a:pPr algn="l">
              <a:spcBef>
                <a:spcPts val="600"/>
              </a:spcBef>
              <a:spcAft>
                <a:spcPts val="600"/>
              </a:spcAft>
            </a:pPr>
            <a:r>
              <a:rPr lang="en-US" sz="1600" b="1" dirty="0" smtClean="0"/>
              <a:t>Similar trends have been evidenced globally </a:t>
            </a:r>
          </a:p>
          <a:p>
            <a:pPr marL="285750" indent="-285750" algn="l">
              <a:buFont typeface="Wingdings" pitchFamily="2" charset="2"/>
              <a:buChar char="§"/>
            </a:pPr>
            <a:r>
              <a:rPr lang="en-US" sz="1400" dirty="0" smtClean="0"/>
              <a:t>China </a:t>
            </a:r>
            <a:r>
              <a:rPr lang="en-US" sz="1400" dirty="0"/>
              <a:t>has </a:t>
            </a:r>
            <a:r>
              <a:rPr lang="en-US" sz="1400" dirty="0" smtClean="0"/>
              <a:t>idled </a:t>
            </a:r>
            <a:r>
              <a:rPr lang="en-US" sz="1400" dirty="0"/>
              <a:t>40 </a:t>
            </a:r>
            <a:r>
              <a:rPr lang="en-US" sz="1400" dirty="0" smtClean="0"/>
              <a:t>% </a:t>
            </a:r>
            <a:r>
              <a:rPr lang="en-US" sz="1400" dirty="0"/>
              <a:t>of </a:t>
            </a:r>
            <a:r>
              <a:rPr lang="en-US" sz="1400" dirty="0" smtClean="0"/>
              <a:t>its turbine </a:t>
            </a:r>
            <a:r>
              <a:rPr lang="en-US" sz="1400" dirty="0"/>
              <a:t>manufacturing capacity as a result of </a:t>
            </a:r>
            <a:r>
              <a:rPr lang="en-US" sz="1400" dirty="0" smtClean="0"/>
              <a:t>oversupply</a:t>
            </a:r>
          </a:p>
          <a:p>
            <a:pPr marL="285750" indent="-285750" algn="l">
              <a:buFont typeface="Wingdings" pitchFamily="2" charset="2"/>
              <a:buChar char="§"/>
            </a:pPr>
            <a:r>
              <a:rPr lang="en-US" sz="1400" dirty="0" err="1" smtClean="0"/>
              <a:t>Vestas’</a:t>
            </a:r>
            <a:r>
              <a:rPr lang="en-US" sz="1400" dirty="0" smtClean="0"/>
              <a:t> recent layoff announcement linked by analysts to global turbine oversupply</a:t>
            </a:r>
            <a:endParaRPr lang="en-US" sz="1400" dirty="0"/>
          </a:p>
        </p:txBody>
      </p:sp>
      <p:sp>
        <p:nvSpPr>
          <p:cNvPr id="6" name="Rectangle 5"/>
          <p:cNvSpPr/>
          <p:nvPr/>
        </p:nvSpPr>
        <p:spPr>
          <a:xfrm>
            <a:off x="1751012" y="6400800"/>
            <a:ext cx="6324600" cy="400110"/>
          </a:xfrm>
          <a:prstGeom prst="rect">
            <a:avLst/>
          </a:prstGeom>
        </p:spPr>
        <p:txBody>
          <a:bodyPr wrap="square">
            <a:spAutoFit/>
          </a:bodyPr>
          <a:lstStyle/>
          <a:p>
            <a:pPr algn="l"/>
            <a:r>
              <a:rPr lang="en-US" sz="1000" dirty="0" smtClean="0"/>
              <a:t>Source: </a:t>
            </a:r>
            <a:r>
              <a:rPr lang="en-US" sz="1000" dirty="0" smtClean="0">
                <a:hlinkClick r:id="rId3"/>
              </a:rPr>
              <a:t>http</a:t>
            </a:r>
            <a:r>
              <a:rPr lang="en-US" sz="1000" dirty="0">
                <a:hlinkClick r:id="rId3"/>
              </a:rPr>
              <a:t>://blogs.reuters.com/environment/2010/03/29/why-subsidize-the-surfeit-of-wind-turbines</a:t>
            </a:r>
            <a:r>
              <a:rPr lang="en-US" sz="1000" dirty="0" smtClean="0">
                <a:hlinkClick r:id="rId3"/>
              </a:rPr>
              <a:t>/</a:t>
            </a:r>
            <a:endParaRPr lang="en-US" sz="1000" dirty="0" smtClean="0"/>
          </a:p>
          <a:p>
            <a:pPr algn="l"/>
            <a:r>
              <a:rPr lang="en-US" sz="1000" dirty="0" smtClean="0"/>
              <a:t>DOE 2010 Wind Technologies Market Report, pg. 23</a:t>
            </a:r>
            <a:endParaRPr lang="en-US" sz="1000" dirty="0"/>
          </a:p>
        </p:txBody>
      </p:sp>
      <p:sp>
        <p:nvSpPr>
          <p:cNvPr id="7" name="Oval 6"/>
          <p:cNvSpPr/>
          <p:nvPr/>
        </p:nvSpPr>
        <p:spPr bwMode="auto">
          <a:xfrm>
            <a:off x="6453640" y="1608492"/>
            <a:ext cx="1066800" cy="2514600"/>
          </a:xfrm>
          <a:prstGeom prst="ellipse">
            <a:avLst/>
          </a:prstGeom>
          <a:noFill/>
          <a:ln w="9525" cap="flat" cmpd="sng" algn="ctr">
            <a:solidFill>
              <a:srgbClr val="FF000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Line Callout 2 (Accent Bar) 9"/>
          <p:cNvSpPr/>
          <p:nvPr/>
        </p:nvSpPr>
        <p:spPr bwMode="auto">
          <a:xfrm>
            <a:off x="2436814" y="1608492"/>
            <a:ext cx="1981200" cy="783772"/>
          </a:xfrm>
          <a:prstGeom prst="accentCallout2">
            <a:avLst>
              <a:gd name="adj1" fmla="val 67759"/>
              <a:gd name="adj2" fmla="val 103535"/>
              <a:gd name="adj3" fmla="val 72123"/>
              <a:gd name="adj4" fmla="val 106072"/>
              <a:gd name="adj5" fmla="val 173016"/>
              <a:gd name="adj6" fmla="val 154880"/>
            </a:avLst>
          </a:prstGeom>
          <a:solidFill>
            <a:schemeClr val="accent2"/>
          </a:solidFill>
          <a:ln w="9525" cap="flat" cmpd="sng" algn="ctr">
            <a:solidFill>
              <a:srgbClr val="FC050E"/>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t>Demand has slackened due to </a:t>
            </a:r>
            <a:r>
              <a:rPr lang="en-US" dirty="0" smtClean="0"/>
              <a:t>expiring PTC (2012), recession…</a:t>
            </a:r>
            <a:endParaRPr kumimoji="0" lang="en-US" sz="1200" b="1" i="0" u="none" strike="noStrike" cap="none" normalizeH="0" baseline="0" dirty="0" smtClean="0">
              <a:ln>
                <a:noFill/>
              </a:ln>
              <a:solidFill>
                <a:schemeClr val="tx1"/>
              </a:solidFill>
              <a:effectLst/>
            </a:endParaRPr>
          </a:p>
        </p:txBody>
      </p:sp>
      <p:sp>
        <p:nvSpPr>
          <p:cNvPr id="11" name="Line Callout 1 (Accent Bar) 10"/>
          <p:cNvSpPr/>
          <p:nvPr/>
        </p:nvSpPr>
        <p:spPr bwMode="auto">
          <a:xfrm>
            <a:off x="8186737" y="1779648"/>
            <a:ext cx="1412875" cy="847139"/>
          </a:xfrm>
          <a:prstGeom prst="accentCallout1">
            <a:avLst>
              <a:gd name="adj1" fmla="val 70150"/>
              <a:gd name="adj2" fmla="val -6386"/>
              <a:gd name="adj3" fmla="val 90655"/>
              <a:gd name="adj4" fmla="val -48135"/>
            </a:avLst>
          </a:prstGeom>
          <a:solidFill>
            <a:schemeClr val="accent2"/>
          </a:solidFill>
          <a:ln w="9525" cap="flat" cmpd="sng" algn="ctr">
            <a:solidFill>
              <a:srgbClr val="FC050E"/>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r>
              <a:rPr lang="en-US" b="1" dirty="0" smtClean="0"/>
              <a:t>…</a:t>
            </a:r>
            <a:r>
              <a:rPr lang="en-US" dirty="0" smtClean="0"/>
              <a:t>but the </a:t>
            </a:r>
            <a:r>
              <a:rPr lang="en-US" b="1" dirty="0" smtClean="0"/>
              <a:t>number of suppliers has </a:t>
            </a:r>
            <a:r>
              <a:rPr lang="en-US" dirty="0" smtClean="0"/>
              <a:t>increased.</a:t>
            </a:r>
            <a:endParaRPr lang="en-US" b="1" dirty="0"/>
          </a:p>
        </p:txBody>
      </p:sp>
      <p:sp>
        <p:nvSpPr>
          <p:cNvPr id="17" name="TextBox 16"/>
          <p:cNvSpPr txBox="1"/>
          <p:nvPr/>
        </p:nvSpPr>
        <p:spPr>
          <a:xfrm>
            <a:off x="2284412" y="1210908"/>
            <a:ext cx="5486400" cy="276999"/>
          </a:xfrm>
          <a:prstGeom prst="rect">
            <a:avLst/>
          </a:prstGeom>
          <a:noFill/>
        </p:spPr>
        <p:txBody>
          <a:bodyPr wrap="square" rtlCol="0">
            <a:spAutoFit/>
          </a:bodyPr>
          <a:lstStyle/>
          <a:p>
            <a:r>
              <a:rPr lang="en-US" b="1" i="1" dirty="0" smtClean="0"/>
              <a:t>US Wind Turbine </a:t>
            </a:r>
            <a:r>
              <a:rPr lang="en-US" b="1" i="1" dirty="0"/>
              <a:t>n</a:t>
            </a:r>
            <a:r>
              <a:rPr lang="en-US" b="1" i="1" dirty="0" smtClean="0"/>
              <a:t>acelle production capacity versus demand</a:t>
            </a:r>
            <a:endParaRPr lang="en-US" b="1"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90412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Turbines: Tower &amp; Blades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124977760"/>
              </p:ext>
            </p:extLst>
          </p:nvPr>
        </p:nvGraphicFramePr>
        <p:xfrm>
          <a:off x="303212" y="2743200"/>
          <a:ext cx="9296401" cy="3299725"/>
        </p:xfrm>
        <a:graphic>
          <a:graphicData uri="http://schemas.openxmlformats.org/drawingml/2006/table">
            <a:tbl>
              <a:tblPr/>
              <a:tblGrid>
                <a:gridCol w="1584614"/>
                <a:gridCol w="3697432"/>
                <a:gridCol w="4014355"/>
              </a:tblGrid>
              <a:tr h="140753">
                <a:tc>
                  <a:txBody>
                    <a:bodyPr/>
                    <a:lstStyle/>
                    <a:p>
                      <a:pPr marL="0" algn="l" defTabSz="914400" rtl="0" eaLnBrk="1" latinLnBrk="0" hangingPunct="1"/>
                      <a:r>
                        <a:rPr lang="en-US" sz="1100" kern="1200" dirty="0" smtClean="0">
                          <a:solidFill>
                            <a:schemeClr val="tx1"/>
                          </a:solidFill>
                          <a:latin typeface="+mn-lt"/>
                          <a:ea typeface="+mn-ea"/>
                          <a:cs typeface="+mn-cs"/>
                        </a:rPr>
                        <a:t>Activity</a:t>
                      </a: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sz="1100" kern="1200" dirty="0" smtClean="0">
                          <a:solidFill>
                            <a:schemeClr val="tx1"/>
                          </a:solidFill>
                          <a:latin typeface="+mn-lt"/>
                          <a:ea typeface="+mn-ea"/>
                          <a:cs typeface="+mn-cs"/>
                        </a:rPr>
                        <a:t>Tower Mfg.</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100" kern="1200" dirty="0" smtClean="0">
                          <a:solidFill>
                            <a:schemeClr val="tx1"/>
                          </a:solidFill>
                          <a:latin typeface="+mn-lt"/>
                          <a:ea typeface="+mn-ea"/>
                          <a:cs typeface="+mn-cs"/>
                        </a:rPr>
                        <a:t>Blade Mfg.</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275326">
                <a:tc>
                  <a:txBody>
                    <a:bodyPr/>
                    <a:lstStyle/>
                    <a:p>
                      <a:pPr algn="l"/>
                      <a:r>
                        <a:rPr lang="en-US" sz="1100" dirty="0" smtClean="0">
                          <a:solidFill>
                            <a:schemeClr val="tx1"/>
                          </a:solidFill>
                          <a:effectLst/>
                          <a:latin typeface="+mn-lt"/>
                        </a:rPr>
                        <a:t>Product (Output)</a:t>
                      </a: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39760">
                <a:tc>
                  <a:txBody>
                    <a:bodyPr/>
                    <a:lstStyle/>
                    <a:p>
                      <a:pPr marL="0" indent="0" algn="l">
                        <a:buFont typeface="Wingdings" pitchFamily="2" charset="2"/>
                        <a:buNone/>
                      </a:pPr>
                      <a:r>
                        <a:rPr lang="en-US" sz="1100" dirty="0" smtClean="0">
                          <a:solidFill>
                            <a:schemeClr val="tx1"/>
                          </a:solidFill>
                          <a:effectLst/>
                          <a:latin typeface="+mn-lt"/>
                        </a:rPr>
                        <a:t>Key Players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Vestas</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a:t>
                      </a:r>
                      <a:r>
                        <a:rPr lang="en-US" sz="1050" dirty="0" smtClean="0"/>
                        <a:t>€ 6900M,</a:t>
                      </a:r>
                      <a:r>
                        <a:rPr lang="en-US" sz="1050" baseline="0" dirty="0" smtClean="0"/>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Suzlon</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a:t>
                      </a:r>
                      <a:r>
                        <a:rPr lang="en-US" sz="1050" kern="1200" baseline="0" dirty="0" err="1" smtClean="0">
                          <a:solidFill>
                            <a:schemeClr val="tx1"/>
                          </a:solidFill>
                          <a:effectLst/>
                          <a:latin typeface="+mn-lt"/>
                          <a:ea typeface="+mn-ea"/>
                          <a:cs typeface="+mn-cs"/>
                        </a:rPr>
                        <a:t>Rs</a:t>
                      </a:r>
                      <a:r>
                        <a:rPr lang="en-US" sz="1050" kern="1200" baseline="0" dirty="0" smtClean="0">
                          <a:solidFill>
                            <a:schemeClr val="tx1"/>
                          </a:solidFill>
                          <a:effectLst/>
                          <a:latin typeface="+mn-lt"/>
                          <a:ea typeface="+mn-ea"/>
                          <a:cs typeface="+mn-cs"/>
                        </a:rPr>
                        <a:t> CR 17,879, 2011)</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Gamesa</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a:t>
                      </a:r>
                      <a:r>
                        <a:rPr lang="en-US" sz="1050" dirty="0" smtClean="0"/>
                        <a:t>€ 2800M,</a:t>
                      </a:r>
                      <a:r>
                        <a:rPr lang="en-US" sz="1050" baseline="0" dirty="0" smtClean="0"/>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GE Energy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DMI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SIAG</a:t>
                      </a:r>
                      <a:r>
                        <a:rPr lang="en-US" sz="1050" kern="1200" baseline="0" dirty="0" smtClean="0">
                          <a:solidFill>
                            <a:schemeClr val="tx1"/>
                          </a:solidFill>
                          <a:effectLst/>
                          <a:latin typeface="+mn-lt"/>
                          <a:ea typeface="+mn-ea"/>
                          <a:cs typeface="+mn-cs"/>
                        </a:rPr>
                        <a:t> (N/A)</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Broadwind</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($197M, 2009)</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Dongkuk</a:t>
                      </a:r>
                      <a:r>
                        <a:rPr lang="en-US" sz="1050" kern="120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Trinity ($2200M,</a:t>
                      </a:r>
                      <a:r>
                        <a:rPr lang="en-US" sz="1050" kern="1200" baseline="0" dirty="0" smtClean="0">
                          <a:solidFill>
                            <a:schemeClr val="tx1"/>
                          </a:solidFill>
                          <a:effectLst/>
                          <a:latin typeface="+mn-lt"/>
                          <a:ea typeface="+mn-ea"/>
                          <a:cs typeface="+mn-cs"/>
                        </a:rPr>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Wind Tower</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Vestas</a:t>
                      </a:r>
                      <a:r>
                        <a:rPr lang="en-US" sz="1050" kern="1200" baseline="0" dirty="0" smtClean="0">
                          <a:solidFill>
                            <a:schemeClr val="tx1"/>
                          </a:solidFill>
                          <a:effectLst/>
                          <a:latin typeface="+mn-lt"/>
                          <a:ea typeface="+mn-ea"/>
                          <a:cs typeface="+mn-cs"/>
                        </a:rPr>
                        <a:t> (</a:t>
                      </a:r>
                      <a:r>
                        <a:rPr lang="en-US" sz="1050" dirty="0" smtClean="0"/>
                        <a:t>€ 6900M,</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Siemens </a:t>
                      </a:r>
                      <a:r>
                        <a:rPr lang="en-US" sz="1050" kern="1200" dirty="0" smtClean="0">
                          <a:solidFill>
                            <a:schemeClr val="tx1"/>
                          </a:solidFill>
                          <a:effectLst/>
                          <a:latin typeface="+mn-lt"/>
                          <a:ea typeface="+mn-ea"/>
                          <a:cs typeface="+mn-cs"/>
                        </a:rPr>
                        <a:t>(</a:t>
                      </a:r>
                      <a:r>
                        <a:rPr lang="en-US" sz="1050" dirty="0" smtClean="0"/>
                        <a:t>€ 76B,</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GE Energy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Tecsis</a:t>
                      </a:r>
                      <a:r>
                        <a:rPr lang="en-US" sz="1050" kern="1200" baseline="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Enercon</a:t>
                      </a:r>
                      <a:r>
                        <a:rPr lang="en-US" sz="1050" kern="1200" baseline="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Gamesa</a:t>
                      </a:r>
                      <a:r>
                        <a:rPr lang="en-US" sz="1050" kern="1200" baseline="0" dirty="0" smtClean="0">
                          <a:solidFill>
                            <a:schemeClr val="tx1"/>
                          </a:solidFill>
                          <a:effectLst/>
                          <a:latin typeface="+mn-lt"/>
                          <a:ea typeface="+mn-ea"/>
                          <a:cs typeface="+mn-cs"/>
                        </a:rPr>
                        <a:t> (</a:t>
                      </a:r>
                      <a:r>
                        <a:rPr lang="en-US" sz="1050" dirty="0" smtClean="0"/>
                        <a:t>€ 2800M,</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Suzlon</a:t>
                      </a:r>
                      <a:r>
                        <a:rPr lang="en-US" sz="1050" kern="1200" baseline="0" dirty="0" smtClean="0">
                          <a:solidFill>
                            <a:schemeClr val="tx1"/>
                          </a:solidFill>
                          <a:effectLst/>
                          <a:latin typeface="+mn-lt"/>
                          <a:ea typeface="+mn-ea"/>
                          <a:cs typeface="+mn-cs"/>
                        </a:rPr>
                        <a:t> (including </a:t>
                      </a:r>
                      <a:r>
                        <a:rPr lang="en-US" sz="1050" kern="1200" baseline="0" dirty="0" err="1" smtClean="0">
                          <a:solidFill>
                            <a:schemeClr val="tx1"/>
                          </a:solidFill>
                          <a:effectLst/>
                          <a:latin typeface="+mn-lt"/>
                          <a:ea typeface="+mn-ea"/>
                          <a:cs typeface="+mn-cs"/>
                        </a:rPr>
                        <a:t>REpower</a:t>
                      </a:r>
                      <a:r>
                        <a:rPr lang="en-US" sz="1050" kern="1200" baseline="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Nordex</a:t>
                      </a:r>
                      <a:r>
                        <a:rPr lang="en-US" sz="1050" kern="1200" baseline="0" dirty="0" smtClean="0">
                          <a:solidFill>
                            <a:schemeClr val="tx1"/>
                          </a:solidFill>
                          <a:effectLst/>
                          <a:latin typeface="+mn-lt"/>
                          <a:ea typeface="+mn-ea"/>
                          <a:cs typeface="+mn-cs"/>
                        </a:rPr>
                        <a:t> </a:t>
                      </a:r>
                      <a:r>
                        <a:rPr lang="en-US" sz="1050" kern="1200" dirty="0" smtClean="0">
                          <a:solidFill>
                            <a:schemeClr val="tx1"/>
                          </a:solidFill>
                          <a:effectLst/>
                          <a:latin typeface="+mn-lt"/>
                          <a:ea typeface="+mn-ea"/>
                          <a:cs typeface="+mn-cs"/>
                        </a:rPr>
                        <a:t>(</a:t>
                      </a:r>
                      <a:r>
                        <a:rPr lang="en-US" sz="1050" dirty="0" smtClean="0"/>
                        <a:t>€ 972M,</a:t>
                      </a:r>
                      <a:r>
                        <a:rPr lang="en-US" sz="1050" baseline="0" dirty="0" smtClean="0"/>
                        <a:t> 2010)</a:t>
                      </a:r>
                      <a:endParaRPr lang="en-US" sz="105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Euros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Among Others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39760">
                <a:tc>
                  <a:txBody>
                    <a:bodyPr/>
                    <a:lstStyle/>
                    <a:p>
                      <a:pPr marL="0" indent="0" algn="l">
                        <a:buFont typeface="Wingdings" pitchFamily="2" charset="2"/>
                        <a:buNone/>
                      </a:pPr>
                      <a:r>
                        <a:rPr lang="en-US" sz="1100" dirty="0" smtClean="0">
                          <a:solidFill>
                            <a:schemeClr val="tx1"/>
                          </a:solidFill>
                          <a:effectLst/>
                          <a:latin typeface="+mn-lt"/>
                        </a:rPr>
                        <a:t>Comments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Typically composed of three to four tubular steel sections covered in paints and sealants</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The average hub height of a wind turbine installed in 2010 was 80 meters, a 43% increase (24 meters) since 1998-99</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Manufacturers must minimize blade weights, thus decreasing overall turbine stress levels and installation costs while ensuring the blade does not strike the tower</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Vestas and Gamesa are using carbon fiber to decrease weights, however carbon is difficult to handle and is conductive</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Repower is using blades that are pre-bent away from the tower </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 Box 51"/>
          <p:cNvSpPr txBox="1">
            <a:spLocks noChangeArrowheads="1"/>
          </p:cNvSpPr>
          <p:nvPr/>
        </p:nvSpPr>
        <p:spPr bwMode="auto">
          <a:xfrm>
            <a:off x="258980" y="6116926"/>
            <a:ext cx="6673632" cy="290849"/>
          </a:xfrm>
          <a:prstGeom prst="rect">
            <a:avLst/>
          </a:prstGeom>
          <a:noFill/>
          <a:ln w="9525">
            <a:noFill/>
            <a:miter lim="800000"/>
            <a:headEnd/>
            <a:tailEnd/>
          </a:ln>
          <a:effectLst/>
        </p:spPr>
        <p:txBody>
          <a:bodyPr wrap="square" lIns="0" tIns="0" rIns="0" bIns="0" anchor="b">
            <a:spAutoFit/>
          </a:bodyPr>
          <a:lstStyle/>
          <a:p>
            <a:pPr algn="l">
              <a:lnSpc>
                <a:spcPct val="90000"/>
              </a:lnSpc>
              <a:spcBef>
                <a:spcPct val="30000"/>
              </a:spcBef>
            </a:pPr>
            <a:r>
              <a:rPr lang="en-US" sz="900" i="1" dirty="0" smtClean="0"/>
              <a:t>Sources:  AWEA (2009 &amp; 2010), Jefferies (2/2011), LBNL (6/2011), Company websites and press releases</a:t>
            </a:r>
          </a:p>
          <a:p>
            <a:pPr algn="l">
              <a:lnSpc>
                <a:spcPct val="90000"/>
              </a:lnSpc>
              <a:spcBef>
                <a:spcPct val="30000"/>
              </a:spcBef>
            </a:pPr>
            <a:r>
              <a:rPr lang="en-US" sz="900" i="1" dirty="0" smtClean="0"/>
              <a:t>Note: This is not an exhaustive listing</a:t>
            </a:r>
          </a:p>
        </p:txBody>
      </p:sp>
      <p:sp>
        <p:nvSpPr>
          <p:cNvPr id="19" name="AutoShape 15"/>
          <p:cNvSpPr>
            <a:spLocks noChangeArrowheads="1"/>
          </p:cNvSpPr>
          <p:nvPr/>
        </p:nvSpPr>
        <p:spPr bwMode="auto">
          <a:xfrm>
            <a:off x="6431995" y="1447800"/>
            <a:ext cx="1676400" cy="950576"/>
          </a:xfrm>
          <a:prstGeom prst="chevron">
            <a:avLst>
              <a:gd name="adj" fmla="val 28190"/>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20" name="AutoShape 15"/>
          <p:cNvSpPr>
            <a:spLocks noChangeArrowheads="1"/>
          </p:cNvSpPr>
          <p:nvPr/>
        </p:nvSpPr>
        <p:spPr bwMode="auto">
          <a:xfrm>
            <a:off x="7999412" y="1447800"/>
            <a:ext cx="1676400" cy="950576"/>
          </a:xfrm>
          <a:prstGeom prst="chevron">
            <a:avLst>
              <a:gd name="adj" fmla="val 29768"/>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
        <p:nvSpPr>
          <p:cNvPr id="21" name="Chevron 20"/>
          <p:cNvSpPr/>
          <p:nvPr/>
        </p:nvSpPr>
        <p:spPr bwMode="auto">
          <a:xfrm>
            <a:off x="1794429" y="1447800"/>
            <a:ext cx="1643435" cy="943320"/>
          </a:xfrm>
          <a:prstGeom prst="chevron">
            <a:avLst>
              <a:gd name="adj" fmla="val 24415"/>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22" name="Chevron 21"/>
          <p:cNvSpPr/>
          <p:nvPr/>
        </p:nvSpPr>
        <p:spPr bwMode="auto">
          <a:xfrm>
            <a:off x="3328881" y="1447800"/>
            <a:ext cx="1644680" cy="943320"/>
          </a:xfrm>
          <a:prstGeom prst="chevron">
            <a:avLst>
              <a:gd name="adj" fmla="val 2749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23" name="Chevron 22"/>
          <p:cNvSpPr/>
          <p:nvPr/>
        </p:nvSpPr>
        <p:spPr bwMode="auto">
          <a:xfrm>
            <a:off x="4864578" y="1447800"/>
            <a:ext cx="167640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24" name="Chevron 23"/>
          <p:cNvSpPr/>
          <p:nvPr/>
        </p:nvSpPr>
        <p:spPr bwMode="auto">
          <a:xfrm>
            <a:off x="227012" y="1447800"/>
            <a:ext cx="1676400" cy="943320"/>
          </a:xfrm>
          <a:prstGeom prst="chevron">
            <a:avLst>
              <a:gd name="adj" fmla="val 2546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8701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Turbines: </a:t>
            </a:r>
            <a:br>
              <a:rPr lang="en-US" dirty="0" smtClean="0"/>
            </a:br>
            <a:r>
              <a:rPr lang="en-US" dirty="0" smtClean="0"/>
              <a:t>Turbine Assembly / OEM  and Project Development / EPC</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728265642"/>
              </p:ext>
            </p:extLst>
          </p:nvPr>
        </p:nvGraphicFramePr>
        <p:xfrm>
          <a:off x="303212" y="2667000"/>
          <a:ext cx="9296401" cy="3307346"/>
        </p:xfrm>
        <a:graphic>
          <a:graphicData uri="http://schemas.openxmlformats.org/drawingml/2006/table">
            <a:tbl>
              <a:tblPr/>
              <a:tblGrid>
                <a:gridCol w="1584614"/>
                <a:gridCol w="3697432"/>
                <a:gridCol w="4014355"/>
              </a:tblGrid>
              <a:tr h="140753">
                <a:tc>
                  <a:txBody>
                    <a:bodyPr/>
                    <a:lstStyle/>
                    <a:p>
                      <a:pPr marL="0" algn="l" defTabSz="914400" rtl="0" eaLnBrk="1" latinLnBrk="0" hangingPunct="1"/>
                      <a:r>
                        <a:rPr lang="en-US" sz="1100" kern="1200" dirty="0" smtClean="0">
                          <a:solidFill>
                            <a:schemeClr val="tx1"/>
                          </a:solidFill>
                          <a:latin typeface="+mn-lt"/>
                          <a:ea typeface="+mn-ea"/>
                          <a:cs typeface="+mn-cs"/>
                        </a:rPr>
                        <a:t>Activity</a:t>
                      </a: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sz="1100" kern="1200" dirty="0" smtClean="0">
                          <a:solidFill>
                            <a:schemeClr val="tx1"/>
                          </a:solidFill>
                          <a:latin typeface="+mn-lt"/>
                          <a:ea typeface="+mn-ea"/>
                          <a:cs typeface="+mn-cs"/>
                        </a:rPr>
                        <a:t>Turbine</a:t>
                      </a:r>
                      <a:r>
                        <a:rPr lang="en-US" sz="1100" kern="1200" baseline="0" dirty="0" smtClean="0">
                          <a:solidFill>
                            <a:schemeClr val="tx1"/>
                          </a:solidFill>
                          <a:latin typeface="+mn-lt"/>
                          <a:ea typeface="+mn-ea"/>
                          <a:cs typeface="+mn-cs"/>
                        </a:rPr>
                        <a:t> Assembly /</a:t>
                      </a:r>
                    </a:p>
                    <a:p>
                      <a:pPr marL="0" algn="ctr" defTabSz="914400" rtl="0" eaLnBrk="1" latinLnBrk="0" hangingPunct="1"/>
                      <a:r>
                        <a:rPr lang="en-US" sz="1100" kern="1200" baseline="0" dirty="0" smtClean="0">
                          <a:solidFill>
                            <a:schemeClr val="tx1"/>
                          </a:solidFill>
                          <a:latin typeface="+mn-lt"/>
                          <a:ea typeface="+mn-ea"/>
                          <a:cs typeface="+mn-cs"/>
                        </a:rPr>
                        <a:t>OEM (Original Equipment Mfg.)</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100" kern="1200" dirty="0" smtClean="0">
                          <a:solidFill>
                            <a:schemeClr val="tx1"/>
                          </a:solidFill>
                          <a:latin typeface="+mn-lt"/>
                          <a:ea typeface="+mn-ea"/>
                          <a:cs typeface="+mn-cs"/>
                        </a:rPr>
                        <a:t>Project Development</a:t>
                      </a:r>
                      <a:r>
                        <a:rPr lang="en-US" sz="1100" kern="1200" baseline="0" dirty="0" smtClean="0">
                          <a:solidFill>
                            <a:schemeClr val="tx1"/>
                          </a:solidFill>
                          <a:latin typeface="+mn-lt"/>
                          <a:ea typeface="+mn-ea"/>
                          <a:cs typeface="+mn-cs"/>
                        </a:rPr>
                        <a:t> /</a:t>
                      </a:r>
                    </a:p>
                    <a:p>
                      <a:pPr marL="0" algn="ctr" defTabSz="914400" rtl="0" eaLnBrk="1" latinLnBrk="0" hangingPunct="1"/>
                      <a:r>
                        <a:rPr lang="en-US" sz="1100" kern="1200" baseline="0" dirty="0" smtClean="0">
                          <a:solidFill>
                            <a:schemeClr val="tx1"/>
                          </a:solidFill>
                          <a:latin typeface="+mn-lt"/>
                          <a:ea typeface="+mn-ea"/>
                          <a:cs typeface="+mn-cs"/>
                        </a:rPr>
                        <a:t>EPC (Engineering, Procurement, and Construction)</a:t>
                      </a:r>
                      <a:endParaRPr lang="en-US" sz="1100" kern="1200" dirty="0">
                        <a:solidFill>
                          <a:schemeClr val="tx1"/>
                        </a:solidFill>
                        <a:latin typeface="+mn-lt"/>
                        <a:ea typeface="+mn-ea"/>
                        <a:cs typeface="+mn-cs"/>
                      </a:endParaRP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275326">
                <a:tc>
                  <a:txBody>
                    <a:bodyPr/>
                    <a:lstStyle/>
                    <a:p>
                      <a:pPr algn="l"/>
                      <a:r>
                        <a:rPr lang="en-US" sz="1100" dirty="0" smtClean="0">
                          <a:solidFill>
                            <a:schemeClr val="tx1"/>
                          </a:solidFill>
                          <a:effectLst/>
                          <a:latin typeface="+mn-lt"/>
                        </a:rPr>
                        <a:t>Product (Output)</a:t>
                      </a: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39760">
                <a:tc>
                  <a:txBody>
                    <a:bodyPr/>
                    <a:lstStyle/>
                    <a:p>
                      <a:pPr marL="0" indent="0" algn="l">
                        <a:buFont typeface="Wingdings" pitchFamily="2" charset="2"/>
                        <a:buNone/>
                      </a:pPr>
                      <a:r>
                        <a:rPr lang="en-US" sz="1100" dirty="0" smtClean="0">
                          <a:solidFill>
                            <a:schemeClr val="tx1"/>
                          </a:solidFill>
                          <a:effectLst/>
                          <a:latin typeface="+mn-lt"/>
                        </a:rPr>
                        <a:t>Key Players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Vestas</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a:t>
                      </a:r>
                      <a:r>
                        <a:rPr lang="en-US" sz="1050" dirty="0" smtClean="0"/>
                        <a:t>€ 6900M,</a:t>
                      </a:r>
                      <a:r>
                        <a:rPr lang="en-US" sz="1050" baseline="0" dirty="0" smtClean="0"/>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Siemens (</a:t>
                      </a:r>
                      <a:r>
                        <a:rPr lang="en-US" sz="1050" dirty="0" smtClean="0"/>
                        <a:t>€ 76B,</a:t>
                      </a:r>
                      <a:r>
                        <a:rPr lang="en-US" sz="1050" baseline="0" dirty="0" smtClean="0"/>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GE Energy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Enercon</a:t>
                      </a:r>
                      <a:r>
                        <a:rPr lang="en-US" sz="1050" kern="1200" dirty="0" smtClean="0">
                          <a:solidFill>
                            <a:schemeClr val="tx1"/>
                          </a:solidFill>
                          <a:effectLst/>
                          <a:latin typeface="+mn-lt"/>
                          <a:ea typeface="+mn-ea"/>
                          <a:cs typeface="+mn-cs"/>
                        </a:rPr>
                        <a:t> (N/A)</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Gamesa</a:t>
                      </a:r>
                      <a:r>
                        <a:rPr lang="en-US" sz="1050" kern="1200" dirty="0" smtClean="0">
                          <a:solidFill>
                            <a:schemeClr val="tx1"/>
                          </a:solidFill>
                          <a:effectLst/>
                          <a:latin typeface="+mn-lt"/>
                          <a:ea typeface="+mn-ea"/>
                          <a:cs typeface="+mn-cs"/>
                        </a:rPr>
                        <a:t> </a:t>
                      </a:r>
                      <a:r>
                        <a:rPr lang="en-US" sz="1050" kern="1200" baseline="0" dirty="0" smtClean="0">
                          <a:solidFill>
                            <a:schemeClr val="tx1"/>
                          </a:solidFill>
                          <a:effectLst/>
                          <a:latin typeface="+mn-lt"/>
                          <a:ea typeface="+mn-ea"/>
                          <a:cs typeface="+mn-cs"/>
                        </a:rPr>
                        <a:t>(</a:t>
                      </a:r>
                      <a:r>
                        <a:rPr lang="en-US" sz="1050" dirty="0" smtClean="0"/>
                        <a:t>€ 2800M,</a:t>
                      </a:r>
                      <a:r>
                        <a:rPr lang="en-US" sz="1050" baseline="0" dirty="0" smtClean="0"/>
                        <a:t> 2010)</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Suzlon</a:t>
                      </a:r>
                      <a:r>
                        <a:rPr lang="en-US" sz="1050" kern="1200" dirty="0" smtClean="0">
                          <a:solidFill>
                            <a:schemeClr val="tx1"/>
                          </a:solidFill>
                          <a:effectLst/>
                          <a:latin typeface="+mn-lt"/>
                          <a:ea typeface="+mn-ea"/>
                          <a:cs typeface="+mn-cs"/>
                        </a:rPr>
                        <a:t> (including </a:t>
                      </a:r>
                      <a:r>
                        <a:rPr lang="en-US" sz="1050" kern="1200" dirty="0" err="1" smtClean="0">
                          <a:solidFill>
                            <a:schemeClr val="tx1"/>
                          </a:solidFill>
                          <a:effectLst/>
                          <a:latin typeface="+mn-lt"/>
                          <a:ea typeface="+mn-ea"/>
                          <a:cs typeface="+mn-cs"/>
                        </a:rPr>
                        <a:t>REpower</a:t>
                      </a:r>
                      <a:r>
                        <a:rPr lang="en-US" sz="105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err="1" smtClean="0">
                          <a:solidFill>
                            <a:schemeClr val="tx1"/>
                          </a:solidFill>
                          <a:effectLst/>
                          <a:latin typeface="+mn-lt"/>
                          <a:ea typeface="+mn-ea"/>
                          <a:cs typeface="+mn-cs"/>
                        </a:rPr>
                        <a:t>Nordex</a:t>
                      </a:r>
                      <a:r>
                        <a:rPr lang="en-US" sz="1050" kern="1200" dirty="0" smtClean="0">
                          <a:solidFill>
                            <a:schemeClr val="tx1"/>
                          </a:solidFill>
                          <a:effectLst/>
                          <a:latin typeface="+mn-lt"/>
                          <a:ea typeface="+mn-ea"/>
                          <a:cs typeface="+mn-cs"/>
                        </a:rPr>
                        <a:t> (</a:t>
                      </a:r>
                      <a:r>
                        <a:rPr lang="en-US" sz="1050" dirty="0" smtClean="0"/>
                        <a:t>€ 972M,</a:t>
                      </a:r>
                      <a:r>
                        <a:rPr lang="en-US" sz="1050" baseline="0" dirty="0" smtClean="0"/>
                        <a:t> 2010)</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Fuhrlander</a:t>
                      </a:r>
                      <a:endParaRPr lang="en-US" sz="105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Among Others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EDP Renovaveis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Ibedrola Renewables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NextEra</a:t>
                      </a:r>
                      <a:r>
                        <a:rPr lang="en-US" sz="1050" kern="1200" baseline="0" dirty="0" smtClean="0">
                          <a:solidFill>
                            <a:schemeClr val="tx1"/>
                          </a:solidFill>
                          <a:effectLst/>
                          <a:latin typeface="+mn-lt"/>
                          <a:ea typeface="+mn-ea"/>
                          <a:cs typeface="+mn-cs"/>
                        </a:rPr>
                        <a:t> Energy Holdings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enXco</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First Wind</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GE Energy</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AES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Edison Mission Group</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Among Others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39760">
                <a:tc>
                  <a:txBody>
                    <a:bodyPr/>
                    <a:lstStyle/>
                    <a:p>
                      <a:pPr marL="0" indent="0" algn="l">
                        <a:buFont typeface="Wingdings" pitchFamily="2" charset="2"/>
                        <a:buNone/>
                      </a:pPr>
                      <a:r>
                        <a:rPr lang="en-US" sz="1100" dirty="0" smtClean="0">
                          <a:solidFill>
                            <a:schemeClr val="tx1"/>
                          </a:solidFill>
                          <a:effectLst/>
                          <a:latin typeface="+mn-lt"/>
                        </a:rPr>
                        <a:t>Comments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Growth since 2007 primarily fueled by entrance of about 30 Chinese turbine manufacturers to supply Chinese demand</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The “Big 5” producers: Enercon; Gamesa; GE; Vestas; Suzlon; and Siemens (with membership depending on the year) have seen their global market share decline from 75% in 2007 to 50% in 2009</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More subdued pace of developer consolidation seen in 2010 as prime targets have already been acquired and pipelines may be undervalued by purchasers given present market conditions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 Box 51"/>
          <p:cNvSpPr txBox="1">
            <a:spLocks noChangeArrowheads="1"/>
          </p:cNvSpPr>
          <p:nvPr/>
        </p:nvSpPr>
        <p:spPr bwMode="auto">
          <a:xfrm>
            <a:off x="227012" y="6158401"/>
            <a:ext cx="4276812" cy="290849"/>
          </a:xfrm>
          <a:prstGeom prst="rect">
            <a:avLst/>
          </a:prstGeom>
          <a:noFill/>
          <a:ln w="9525">
            <a:noFill/>
            <a:miter lim="800000"/>
            <a:headEnd/>
            <a:tailEnd/>
          </a:ln>
          <a:effectLst/>
        </p:spPr>
        <p:txBody>
          <a:bodyPr wrap="none" lIns="0" tIns="0" rIns="0" bIns="0" anchor="b">
            <a:spAutoFit/>
          </a:bodyPr>
          <a:lstStyle/>
          <a:p>
            <a:pPr algn="l">
              <a:lnSpc>
                <a:spcPct val="90000"/>
              </a:lnSpc>
              <a:spcBef>
                <a:spcPct val="30000"/>
              </a:spcBef>
              <a:buNone/>
            </a:pPr>
            <a:r>
              <a:rPr lang="en-US" sz="900" i="1" dirty="0" smtClean="0"/>
              <a:t>Sources:  Jefferies (2/2011), LBNL (6/2011), Company websites and press releases</a:t>
            </a:r>
          </a:p>
          <a:p>
            <a:pPr algn="l">
              <a:lnSpc>
                <a:spcPct val="90000"/>
              </a:lnSpc>
              <a:spcBef>
                <a:spcPct val="30000"/>
              </a:spcBef>
              <a:buNone/>
            </a:pPr>
            <a:r>
              <a:rPr lang="en-US" sz="900" i="1" dirty="0" smtClean="0"/>
              <a:t>Note: This is not an exhaustive listing</a:t>
            </a:r>
            <a:endParaRPr lang="en-US" sz="900" i="1" dirty="0"/>
          </a:p>
        </p:txBody>
      </p:sp>
      <p:sp>
        <p:nvSpPr>
          <p:cNvPr id="14" name="AutoShape 15"/>
          <p:cNvSpPr>
            <a:spLocks noChangeArrowheads="1"/>
          </p:cNvSpPr>
          <p:nvPr/>
        </p:nvSpPr>
        <p:spPr bwMode="auto">
          <a:xfrm>
            <a:off x="6431995" y="1447800"/>
            <a:ext cx="1676400" cy="950576"/>
          </a:xfrm>
          <a:prstGeom prst="chevron">
            <a:avLst>
              <a:gd name="adj" fmla="val 28190"/>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17" name="AutoShape 15"/>
          <p:cNvSpPr>
            <a:spLocks noChangeArrowheads="1"/>
          </p:cNvSpPr>
          <p:nvPr/>
        </p:nvSpPr>
        <p:spPr bwMode="auto">
          <a:xfrm>
            <a:off x="7999412" y="1447800"/>
            <a:ext cx="1676400" cy="950576"/>
          </a:xfrm>
          <a:prstGeom prst="chevron">
            <a:avLst>
              <a:gd name="adj" fmla="val 29768"/>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
        <p:nvSpPr>
          <p:cNvPr id="18" name="Chevron 17"/>
          <p:cNvSpPr/>
          <p:nvPr/>
        </p:nvSpPr>
        <p:spPr bwMode="auto">
          <a:xfrm>
            <a:off x="1794429" y="1447800"/>
            <a:ext cx="1643435" cy="943320"/>
          </a:xfrm>
          <a:prstGeom prst="chevron">
            <a:avLst>
              <a:gd name="adj" fmla="val 24415"/>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19" name="Chevron 18"/>
          <p:cNvSpPr/>
          <p:nvPr/>
        </p:nvSpPr>
        <p:spPr bwMode="auto">
          <a:xfrm>
            <a:off x="3328881" y="1447800"/>
            <a:ext cx="164468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20" name="Chevron 19"/>
          <p:cNvSpPr/>
          <p:nvPr/>
        </p:nvSpPr>
        <p:spPr bwMode="auto">
          <a:xfrm>
            <a:off x="4864578" y="1447800"/>
            <a:ext cx="1676400" cy="943320"/>
          </a:xfrm>
          <a:prstGeom prst="chevron">
            <a:avLst>
              <a:gd name="adj" fmla="val 2749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21" name="Chevron 20"/>
          <p:cNvSpPr/>
          <p:nvPr/>
        </p:nvSpPr>
        <p:spPr bwMode="auto">
          <a:xfrm>
            <a:off x="227012" y="1447800"/>
            <a:ext cx="1676400" cy="943320"/>
          </a:xfrm>
          <a:prstGeom prst="chevron">
            <a:avLst>
              <a:gd name="adj" fmla="val 2546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993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Turbines: Final System Owner</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285209527"/>
              </p:ext>
            </p:extLst>
          </p:nvPr>
        </p:nvGraphicFramePr>
        <p:xfrm>
          <a:off x="303212" y="2819400"/>
          <a:ext cx="9296402" cy="2930886"/>
        </p:xfrm>
        <a:graphic>
          <a:graphicData uri="http://schemas.openxmlformats.org/drawingml/2006/table">
            <a:tbl>
              <a:tblPr/>
              <a:tblGrid>
                <a:gridCol w="1584614"/>
                <a:gridCol w="3855894"/>
                <a:gridCol w="3855894"/>
              </a:tblGrid>
              <a:tr h="140753">
                <a:tc>
                  <a:txBody>
                    <a:bodyPr/>
                    <a:lstStyle/>
                    <a:p>
                      <a:pPr marL="0" algn="l" defTabSz="914400" rtl="0" eaLnBrk="1" latinLnBrk="0" hangingPunct="1"/>
                      <a:r>
                        <a:rPr lang="en-US" sz="1100" kern="1200" dirty="0" smtClean="0">
                          <a:solidFill>
                            <a:schemeClr val="tx1"/>
                          </a:solidFill>
                          <a:latin typeface="+mn-lt"/>
                          <a:ea typeface="+mn-ea"/>
                          <a:cs typeface="+mn-cs"/>
                        </a:rPr>
                        <a:t>Activity</a:t>
                      </a: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0" algn="ctr" defTabSz="914400" rtl="0" eaLnBrk="1" latinLnBrk="0" hangingPunct="1"/>
                      <a:r>
                        <a:rPr lang="en-US" sz="1100" kern="1200" baseline="0" dirty="0" smtClean="0">
                          <a:solidFill>
                            <a:schemeClr val="tx1"/>
                          </a:solidFill>
                          <a:latin typeface="+mn-lt"/>
                          <a:ea typeface="+mn-ea"/>
                          <a:cs typeface="+mn-cs"/>
                        </a:rPr>
                        <a:t>Final System Owner</a:t>
                      </a:r>
                    </a:p>
                  </a:txBody>
                  <a:tcPr marL="91436" marR="8399"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275326">
                <a:tc>
                  <a:txBody>
                    <a:bodyPr/>
                    <a:lstStyle/>
                    <a:p>
                      <a:pPr algn="l"/>
                      <a:r>
                        <a:rPr lang="en-US" sz="1100" dirty="0" smtClean="0">
                          <a:solidFill>
                            <a:schemeClr val="tx1"/>
                          </a:solidFill>
                          <a:effectLst/>
                          <a:latin typeface="+mn-lt"/>
                        </a:rPr>
                        <a:t>Product (Output)</a:t>
                      </a: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endParaRPr lang="en-US" sz="1050" dirty="0">
                        <a:solidFill>
                          <a:schemeClr val="tx1"/>
                        </a:solidFill>
                        <a:effectLst/>
                        <a:latin typeface="+mn-lt"/>
                      </a:endParaRP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1239760">
                <a:tc>
                  <a:txBody>
                    <a:bodyPr/>
                    <a:lstStyle/>
                    <a:p>
                      <a:pPr marL="0" indent="0" algn="l">
                        <a:buFont typeface="Wingdings" pitchFamily="2" charset="2"/>
                        <a:buNone/>
                      </a:pPr>
                      <a:r>
                        <a:rPr lang="en-US" sz="1100" dirty="0" smtClean="0">
                          <a:solidFill>
                            <a:schemeClr val="tx1"/>
                          </a:solidFill>
                          <a:effectLst/>
                          <a:latin typeface="+mn-lt"/>
                        </a:rPr>
                        <a:t>Key Players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dirty="0" smtClean="0">
                          <a:solidFill>
                            <a:schemeClr val="tx1"/>
                          </a:solidFill>
                          <a:effectLst/>
                          <a:latin typeface="+mn-lt"/>
                          <a:ea typeface="+mn-ea"/>
                          <a:cs typeface="+mn-cs"/>
                        </a:rPr>
                        <a:t>MidAmerican</a:t>
                      </a:r>
                      <a:r>
                        <a:rPr lang="en-US" sz="1050" kern="1200" baseline="0" dirty="0" smtClean="0">
                          <a:solidFill>
                            <a:schemeClr val="tx1"/>
                          </a:solidFill>
                          <a:effectLst/>
                          <a:latin typeface="+mn-lt"/>
                          <a:ea typeface="+mn-ea"/>
                          <a:cs typeface="+mn-cs"/>
                        </a:rPr>
                        <a:t> Energy (including </a:t>
                      </a:r>
                      <a:r>
                        <a:rPr lang="en-US" sz="1050" kern="1200" baseline="0" dirty="0" err="1" smtClean="0">
                          <a:solidFill>
                            <a:schemeClr val="tx1"/>
                          </a:solidFill>
                          <a:effectLst/>
                          <a:latin typeface="+mn-lt"/>
                          <a:ea typeface="+mn-ea"/>
                          <a:cs typeface="+mn-cs"/>
                        </a:rPr>
                        <a:t>PacificCorp</a:t>
                      </a:r>
                      <a:r>
                        <a:rPr lang="en-US" sz="1050" kern="1200" baseline="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err="1" smtClean="0">
                          <a:solidFill>
                            <a:schemeClr val="tx1"/>
                          </a:solidFill>
                          <a:effectLst/>
                          <a:latin typeface="+mn-lt"/>
                          <a:ea typeface="+mn-ea"/>
                          <a:cs typeface="+mn-cs"/>
                        </a:rPr>
                        <a:t>NextEra</a:t>
                      </a:r>
                      <a:r>
                        <a:rPr lang="en-US" sz="1050" kern="1200" baseline="0" dirty="0" smtClean="0">
                          <a:solidFill>
                            <a:schemeClr val="tx1"/>
                          </a:solidFill>
                          <a:effectLst/>
                          <a:latin typeface="+mn-lt"/>
                          <a:ea typeface="+mn-ea"/>
                          <a:cs typeface="+mn-cs"/>
                        </a:rPr>
                        <a:t> Energy Holdings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Ibedrola Renewables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EDP Renovaveis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Duke Energy</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Xcel Energy</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AES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E.On Climate &amp; Renewables</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Invenergy</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Edison Mission Group</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enXco</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Exelon</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First Wind</a:t>
                      </a:r>
                    </a:p>
                    <a:p>
                      <a:pPr marL="228600" marR="0" indent="-2286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kern="1200" baseline="0" dirty="0" smtClean="0">
                          <a:solidFill>
                            <a:schemeClr val="tx1"/>
                          </a:solidFill>
                          <a:effectLst/>
                          <a:latin typeface="+mn-lt"/>
                          <a:ea typeface="+mn-ea"/>
                          <a:cs typeface="+mn-cs"/>
                        </a:rPr>
                        <a:t>Among Others</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r>
              <a:tr h="1239760">
                <a:tc>
                  <a:txBody>
                    <a:bodyPr/>
                    <a:lstStyle/>
                    <a:p>
                      <a:pPr marL="0" indent="0" algn="l">
                        <a:buFont typeface="Wingdings" pitchFamily="2" charset="2"/>
                        <a:buNone/>
                      </a:pPr>
                      <a:r>
                        <a:rPr lang="en-US" sz="1100" dirty="0" smtClean="0">
                          <a:solidFill>
                            <a:schemeClr val="tx1"/>
                          </a:solidFill>
                          <a:effectLst/>
                          <a:latin typeface="+mn-lt"/>
                        </a:rPr>
                        <a:t>Comments</a:t>
                      </a:r>
                      <a:endParaRPr lang="en-US" sz="1100" dirty="0">
                        <a:solidFill>
                          <a:schemeClr val="tx1"/>
                        </a:solidFill>
                        <a:effectLst/>
                        <a:latin typeface="+mn-lt"/>
                      </a:endParaRPr>
                    </a:p>
                  </a:txBody>
                  <a:tcPr marL="45718" marR="18287" marT="4200" marB="42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marL="119063" indent="-119063" algn="l" defTabSz="914400" rtl="0" eaLnBrk="1" latinLnBrk="0" hangingPunct="1">
                        <a:buFont typeface="Wingdings" pitchFamily="2" charset="2"/>
                        <a:buChar char="§"/>
                      </a:pPr>
                      <a:r>
                        <a:rPr lang="en-US" sz="1050" kern="1200" dirty="0" smtClean="0">
                          <a:solidFill>
                            <a:schemeClr val="tx1"/>
                          </a:solidFill>
                          <a:effectLst/>
                          <a:latin typeface="+mn-lt"/>
                          <a:ea typeface="+mn-ea"/>
                          <a:cs typeface="+mn-cs"/>
                        </a:rPr>
                        <a:t>About 85%</a:t>
                      </a:r>
                      <a:r>
                        <a:rPr lang="en-US" sz="1050" kern="1200" baseline="0" dirty="0" smtClean="0">
                          <a:solidFill>
                            <a:schemeClr val="tx1"/>
                          </a:solidFill>
                          <a:effectLst/>
                          <a:latin typeface="+mn-lt"/>
                          <a:ea typeface="+mn-ea"/>
                          <a:cs typeface="+mn-cs"/>
                        </a:rPr>
                        <a:t> of operating U.S. capacity is owned by an IPP vs. 15% by an investor or publically owned utility</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Market demand almost entirely driven at present by RPS/policy incentives</a:t>
                      </a:r>
                    </a:p>
                    <a:p>
                      <a:pPr marL="119063" indent="-119063" algn="l" defTabSz="914400" rtl="0" eaLnBrk="1" latinLnBrk="0" hangingPunct="1">
                        <a:buFont typeface="Wingdings" pitchFamily="2" charset="2"/>
                        <a:buChar char="§"/>
                      </a:pPr>
                      <a:endParaRPr lang="en-US" sz="500" kern="1200" baseline="0" dirty="0" smtClean="0">
                        <a:solidFill>
                          <a:schemeClr val="tx1"/>
                        </a:solidFill>
                        <a:effectLst/>
                        <a:latin typeface="+mn-lt"/>
                        <a:ea typeface="+mn-ea"/>
                        <a:cs typeface="+mn-cs"/>
                      </a:endParaRPr>
                    </a:p>
                    <a:p>
                      <a:pPr marL="119063" indent="-119063" algn="l" defTabSz="914400" rtl="0" eaLnBrk="1" latinLnBrk="0" hangingPunct="1">
                        <a:buFont typeface="Wingdings" pitchFamily="2" charset="2"/>
                        <a:buChar char="§"/>
                      </a:pPr>
                      <a:r>
                        <a:rPr lang="en-US" sz="1050" kern="1200" baseline="0" dirty="0" smtClean="0">
                          <a:solidFill>
                            <a:schemeClr val="tx1"/>
                          </a:solidFill>
                          <a:effectLst/>
                          <a:latin typeface="+mn-lt"/>
                          <a:ea typeface="+mn-ea"/>
                          <a:cs typeface="+mn-cs"/>
                        </a:rPr>
                        <a:t>The Production Tax Credit (PTC) for wind expires at the End’2012 and eligibility for the Sec. 1603 Grant expired at End’2011</a:t>
                      </a:r>
                    </a:p>
                  </a:txBody>
                  <a:tcPr marL="45718" marR="18287" marT="4200" marB="420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12" name="Text Box 51"/>
          <p:cNvSpPr txBox="1">
            <a:spLocks noChangeArrowheads="1"/>
          </p:cNvSpPr>
          <p:nvPr/>
        </p:nvSpPr>
        <p:spPr bwMode="auto">
          <a:xfrm>
            <a:off x="227012" y="6019800"/>
            <a:ext cx="4244752" cy="290849"/>
          </a:xfrm>
          <a:prstGeom prst="rect">
            <a:avLst/>
          </a:prstGeom>
          <a:noFill/>
          <a:ln w="9525">
            <a:noFill/>
            <a:miter lim="800000"/>
            <a:headEnd/>
            <a:tailEnd/>
          </a:ln>
          <a:effectLst/>
        </p:spPr>
        <p:txBody>
          <a:bodyPr wrap="none" lIns="0" tIns="0" rIns="0" bIns="0" anchor="b">
            <a:spAutoFit/>
          </a:bodyPr>
          <a:lstStyle/>
          <a:p>
            <a:pPr algn="l">
              <a:lnSpc>
                <a:spcPct val="90000"/>
              </a:lnSpc>
              <a:spcBef>
                <a:spcPct val="30000"/>
              </a:spcBef>
              <a:buNone/>
            </a:pPr>
            <a:r>
              <a:rPr lang="en-US" sz="900" i="1" dirty="0" smtClean="0"/>
              <a:t>Sources:  Jefferies (2/2011), LBNL (6/2011), Company websites and press releases</a:t>
            </a:r>
          </a:p>
          <a:p>
            <a:pPr algn="l">
              <a:lnSpc>
                <a:spcPct val="90000"/>
              </a:lnSpc>
              <a:spcBef>
                <a:spcPct val="30000"/>
              </a:spcBef>
              <a:buNone/>
            </a:pPr>
            <a:r>
              <a:rPr lang="en-US" sz="900" i="1" dirty="0" smtClean="0"/>
              <a:t>Note: This is not an exhaustive listing</a:t>
            </a:r>
            <a:endParaRPr lang="en-US" sz="900" i="1" dirty="0"/>
          </a:p>
        </p:txBody>
      </p:sp>
      <p:sp>
        <p:nvSpPr>
          <p:cNvPr id="14" name="AutoShape 15"/>
          <p:cNvSpPr>
            <a:spLocks noChangeArrowheads="1"/>
          </p:cNvSpPr>
          <p:nvPr/>
        </p:nvSpPr>
        <p:spPr bwMode="auto">
          <a:xfrm>
            <a:off x="6431995" y="1447800"/>
            <a:ext cx="1676400" cy="950576"/>
          </a:xfrm>
          <a:prstGeom prst="chevron">
            <a:avLst>
              <a:gd name="adj" fmla="val 28190"/>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18" name="Chevron 17"/>
          <p:cNvSpPr/>
          <p:nvPr/>
        </p:nvSpPr>
        <p:spPr bwMode="auto">
          <a:xfrm>
            <a:off x="1794429" y="1447800"/>
            <a:ext cx="1643435" cy="943320"/>
          </a:xfrm>
          <a:prstGeom prst="chevron">
            <a:avLst>
              <a:gd name="adj" fmla="val 24415"/>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19" name="Chevron 18"/>
          <p:cNvSpPr/>
          <p:nvPr/>
        </p:nvSpPr>
        <p:spPr bwMode="auto">
          <a:xfrm>
            <a:off x="3328881" y="1447800"/>
            <a:ext cx="164468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20" name="Chevron 19"/>
          <p:cNvSpPr/>
          <p:nvPr/>
        </p:nvSpPr>
        <p:spPr bwMode="auto">
          <a:xfrm>
            <a:off x="4864578" y="1447800"/>
            <a:ext cx="1676400" cy="943320"/>
          </a:xfrm>
          <a:prstGeom prst="chevron">
            <a:avLst>
              <a:gd name="adj" fmla="val 2749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21" name="Chevron 20"/>
          <p:cNvSpPr/>
          <p:nvPr/>
        </p:nvSpPr>
        <p:spPr bwMode="auto">
          <a:xfrm>
            <a:off x="227012" y="1447800"/>
            <a:ext cx="1676400" cy="943320"/>
          </a:xfrm>
          <a:prstGeom prst="chevron">
            <a:avLst>
              <a:gd name="adj" fmla="val 25462"/>
            </a:avLst>
          </a:prstGeom>
          <a:solidFill>
            <a:schemeClr val="bg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
        <p:nvSpPr>
          <p:cNvPr id="17" name="AutoShape 15"/>
          <p:cNvSpPr>
            <a:spLocks noChangeArrowheads="1"/>
          </p:cNvSpPr>
          <p:nvPr/>
        </p:nvSpPr>
        <p:spPr bwMode="auto">
          <a:xfrm>
            <a:off x="7999412" y="1447800"/>
            <a:ext cx="1676400" cy="950576"/>
          </a:xfrm>
          <a:prstGeom prst="chevron">
            <a:avLst>
              <a:gd name="adj" fmla="val 29768"/>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73641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entities control virtually all aspects of the supply chain</a:t>
            </a:r>
            <a:endParaRPr lang="en-US" dirty="0"/>
          </a:p>
        </p:txBody>
      </p:sp>
      <p:sp>
        <p:nvSpPr>
          <p:cNvPr id="14" name="AutoShape 15"/>
          <p:cNvSpPr>
            <a:spLocks noChangeArrowheads="1"/>
          </p:cNvSpPr>
          <p:nvPr/>
        </p:nvSpPr>
        <p:spPr bwMode="auto">
          <a:xfrm>
            <a:off x="6431995" y="838200"/>
            <a:ext cx="1676400" cy="950576"/>
          </a:xfrm>
          <a:prstGeom prst="chevron">
            <a:avLst>
              <a:gd name="adj" fmla="val 28190"/>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None/>
            </a:pPr>
            <a:r>
              <a:rPr lang="en-GB" b="1" dirty="0" smtClean="0">
                <a:solidFill>
                  <a:srgbClr val="FFFFFF"/>
                </a:solidFill>
                <a:latin typeface="Arial" charset="0"/>
              </a:rPr>
              <a:t>Project Development /</a:t>
            </a:r>
          </a:p>
          <a:p>
            <a:pPr marL="93663" algn="ctr">
              <a:spcBef>
                <a:spcPts val="0"/>
              </a:spcBef>
              <a:buClr>
                <a:srgbClr val="000000"/>
              </a:buClr>
              <a:buSzTx/>
              <a:buNone/>
            </a:pPr>
            <a:r>
              <a:rPr lang="en-GB" b="1" dirty="0" smtClean="0">
                <a:solidFill>
                  <a:srgbClr val="FFFFFF"/>
                </a:solidFill>
                <a:latin typeface="Arial" charset="0"/>
              </a:rPr>
              <a:t>EPC</a:t>
            </a:r>
          </a:p>
        </p:txBody>
      </p:sp>
      <p:sp>
        <p:nvSpPr>
          <p:cNvPr id="18" name="Chevron 17"/>
          <p:cNvSpPr/>
          <p:nvPr/>
        </p:nvSpPr>
        <p:spPr bwMode="auto">
          <a:xfrm>
            <a:off x="1794429" y="838200"/>
            <a:ext cx="1643435" cy="943320"/>
          </a:xfrm>
          <a:prstGeom prst="chevron">
            <a:avLst>
              <a:gd name="adj" fmla="val 24415"/>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Tower</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19" name="Chevron 18"/>
          <p:cNvSpPr/>
          <p:nvPr/>
        </p:nvSpPr>
        <p:spPr bwMode="auto">
          <a:xfrm>
            <a:off x="3328881" y="838200"/>
            <a:ext cx="1644680" cy="943320"/>
          </a:xfrm>
          <a:prstGeom prst="chevron">
            <a:avLst>
              <a:gd name="adj" fmla="val 2749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Blade</a:t>
            </a:r>
          </a:p>
          <a:p>
            <a:pPr marL="93663" algn="ctr">
              <a:spcBef>
                <a:spcPts val="0"/>
              </a:spcBef>
              <a:buClr>
                <a:srgbClr val="000000"/>
              </a:buClr>
              <a:buSzTx/>
              <a:buFont typeface="Webdings" pitchFamily="18" charset="2"/>
              <a:buNone/>
            </a:pPr>
            <a:r>
              <a:rPr lang="en-US" b="1" dirty="0" smtClean="0">
                <a:solidFill>
                  <a:srgbClr val="FFFFFF"/>
                </a:solidFill>
              </a:rPr>
              <a:t>Mfg.</a:t>
            </a:r>
            <a:endParaRPr lang="en-US" sz="1200" b="1" dirty="0">
              <a:solidFill>
                <a:srgbClr val="FFFFFF"/>
              </a:solidFill>
              <a:latin typeface="Arial" charset="0"/>
            </a:endParaRPr>
          </a:p>
        </p:txBody>
      </p:sp>
      <p:sp>
        <p:nvSpPr>
          <p:cNvPr id="20" name="Chevron 19"/>
          <p:cNvSpPr/>
          <p:nvPr/>
        </p:nvSpPr>
        <p:spPr bwMode="auto">
          <a:xfrm>
            <a:off x="4864578" y="838200"/>
            <a:ext cx="1676400" cy="943320"/>
          </a:xfrm>
          <a:prstGeom prst="chevron">
            <a:avLst>
              <a:gd name="adj" fmla="val 2749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ts val="0"/>
              </a:spcBef>
              <a:buClr>
                <a:srgbClr val="000000"/>
              </a:buClr>
              <a:buSzTx/>
              <a:buFont typeface="Webdings" pitchFamily="18" charset="2"/>
              <a:buNone/>
            </a:pPr>
            <a:r>
              <a:rPr lang="en-US" sz="1200" b="1" dirty="0" smtClean="0">
                <a:solidFill>
                  <a:srgbClr val="FFFFFF"/>
                </a:solidFill>
                <a:latin typeface="Arial" charset="0"/>
              </a:rPr>
              <a:t>Turbine Assembly / OEM</a:t>
            </a:r>
            <a:endParaRPr lang="en-US" sz="1200" b="1" dirty="0">
              <a:solidFill>
                <a:srgbClr val="FFFFFF"/>
              </a:solidFill>
              <a:latin typeface="Arial" charset="0"/>
            </a:endParaRPr>
          </a:p>
        </p:txBody>
      </p:sp>
      <p:sp>
        <p:nvSpPr>
          <p:cNvPr id="21" name="Chevron 20"/>
          <p:cNvSpPr/>
          <p:nvPr/>
        </p:nvSpPr>
        <p:spPr bwMode="auto">
          <a:xfrm>
            <a:off x="227012" y="838200"/>
            <a:ext cx="1676400" cy="943320"/>
          </a:xfrm>
          <a:prstGeom prst="chevron">
            <a:avLst>
              <a:gd name="adj" fmla="val 25462"/>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Nacelle </a:t>
            </a:r>
          </a:p>
          <a:p>
            <a:pPr marL="93663" algn="ctr">
              <a:spcBef>
                <a:spcPct val="45000"/>
              </a:spcBef>
              <a:buClr>
                <a:srgbClr val="000000"/>
              </a:buClr>
              <a:buSzTx/>
              <a:buFont typeface="Webdings" pitchFamily="18" charset="2"/>
              <a:buNone/>
            </a:pPr>
            <a:r>
              <a:rPr lang="en-US" sz="1200" b="1" dirty="0" smtClean="0">
                <a:solidFill>
                  <a:srgbClr val="FFFFFF"/>
                </a:solidFill>
                <a:latin typeface="Arial" charset="0"/>
              </a:rPr>
              <a:t>Mfg.</a:t>
            </a:r>
            <a:endParaRPr lang="en-US" sz="1200" b="1" dirty="0">
              <a:solidFill>
                <a:srgbClr val="FFFFFF"/>
              </a:solidFill>
              <a:latin typeface="Arial" charset="0"/>
            </a:endParaRPr>
          </a:p>
        </p:txBody>
      </p:sp>
      <p:sp>
        <p:nvSpPr>
          <p:cNvPr id="17" name="AutoShape 15"/>
          <p:cNvSpPr>
            <a:spLocks noChangeArrowheads="1"/>
          </p:cNvSpPr>
          <p:nvPr/>
        </p:nvSpPr>
        <p:spPr bwMode="auto">
          <a:xfrm>
            <a:off x="7999412" y="838200"/>
            <a:ext cx="1676400" cy="950576"/>
          </a:xfrm>
          <a:prstGeom prst="chevron">
            <a:avLst>
              <a:gd name="adj" fmla="val 29768"/>
            </a:avLst>
          </a:prstGeom>
          <a:solidFill>
            <a:schemeClr val="accent1">
              <a:lumMod val="50000"/>
            </a:schemeClr>
          </a:solidFill>
          <a:ln w="9525" algn="ctr">
            <a:solidFill>
              <a:schemeClr val="tx1"/>
            </a:solidFill>
            <a:miter lim="800000"/>
            <a:headEnd/>
            <a:tailEnd/>
          </a:ln>
          <a:effectLst>
            <a:outerShdw dist="35921" dir="2700000" algn="ctr" rotWithShape="0">
              <a:srgbClr val="000000"/>
            </a:outerShdw>
          </a:effectLst>
        </p:spPr>
        <p:txBody>
          <a:bodyPr lIns="0" rIns="0" anchor="ctr"/>
          <a:lstStyle/>
          <a:p>
            <a:pPr marL="93663" algn="ctr">
              <a:spcBef>
                <a:spcPct val="45000"/>
              </a:spcBef>
              <a:buClr>
                <a:srgbClr val="000000"/>
              </a:buClr>
              <a:buSzTx/>
              <a:buFont typeface="Webdings" pitchFamily="18" charset="2"/>
              <a:buNone/>
            </a:pPr>
            <a:r>
              <a:rPr lang="en-GB" b="1" dirty="0" smtClean="0">
                <a:solidFill>
                  <a:srgbClr val="FFFFFF"/>
                </a:solidFill>
                <a:latin typeface="Arial" charset="0"/>
              </a:rPr>
              <a:t>Final System Owner</a:t>
            </a:r>
            <a:endParaRPr lang="en-GB" b="1" dirty="0">
              <a:solidFill>
                <a:srgbClr val="FFFFFF"/>
              </a:solidFill>
              <a:latin typeface="Arial" charset="0"/>
            </a:endParaRPr>
          </a:p>
        </p:txBody>
      </p:sp>
      <p:sp>
        <p:nvSpPr>
          <p:cNvPr id="23" name="Rectangle 22"/>
          <p:cNvSpPr/>
          <p:nvPr/>
        </p:nvSpPr>
        <p:spPr bwMode="auto">
          <a:xfrm>
            <a:off x="227012" y="4484913"/>
            <a:ext cx="1676400" cy="844731"/>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u="sng" dirty="0" smtClean="0">
                <a:solidFill>
                  <a:schemeClr val="bg1"/>
                </a:solidFill>
                <a:latin typeface="Arial" charset="0"/>
              </a:rPr>
              <a:t>Gearboxes: </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solidFill>
                <a:latin typeface="Arial" charset="0"/>
              </a:rPr>
              <a:t>ABB, China Highspeed, Chiongqing Gearbox, Hangzhou Advanced Gear, Hansen, </a:t>
            </a:r>
            <a:r>
              <a:rPr lang="en-US" sz="1000" b="1" dirty="0" err="1" smtClean="0">
                <a:solidFill>
                  <a:schemeClr val="bg1"/>
                </a:solidFill>
                <a:latin typeface="Arial" charset="0"/>
              </a:rPr>
              <a:t>Moventa</a:t>
            </a:r>
            <a:endParaRPr kumimoji="0" lang="en-US" sz="1000" b="1" i="0" u="none" strike="noStrike" cap="none" normalizeH="0" baseline="0" dirty="0" smtClean="0">
              <a:ln>
                <a:noFill/>
              </a:ln>
              <a:solidFill>
                <a:schemeClr val="bg1"/>
              </a:solidFill>
              <a:effectLst/>
              <a:latin typeface="Arial" charset="0"/>
            </a:endParaRPr>
          </a:p>
        </p:txBody>
      </p:sp>
      <p:sp>
        <p:nvSpPr>
          <p:cNvPr id="25" name="Rectangle 24"/>
          <p:cNvSpPr/>
          <p:nvPr/>
        </p:nvSpPr>
        <p:spPr bwMode="auto">
          <a:xfrm>
            <a:off x="5103813" y="5257800"/>
            <a:ext cx="1447800" cy="7620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A-Power, Dongfang,</a:t>
            </a:r>
            <a:r>
              <a:rPr kumimoji="0" lang="en-US" sz="1000" b="1" i="0" u="none" strike="noStrike" cap="none" normalizeH="0" dirty="0" smtClean="0">
                <a:ln>
                  <a:noFill/>
                </a:ln>
                <a:solidFill>
                  <a:schemeClr val="bg1"/>
                </a:solidFill>
                <a:effectLst/>
                <a:latin typeface="Arial" charset="0"/>
              </a:rPr>
              <a:t> Sewind, Sinovel, XEMC</a:t>
            </a:r>
            <a:endParaRPr kumimoji="0" lang="en-US" sz="1000" b="1" i="0" u="none" strike="noStrike" cap="none" normalizeH="0" baseline="0" dirty="0" smtClean="0">
              <a:ln>
                <a:noFill/>
              </a:ln>
              <a:solidFill>
                <a:schemeClr val="bg1"/>
              </a:solidFill>
              <a:effectLst/>
              <a:latin typeface="Arial" charset="0"/>
            </a:endParaRPr>
          </a:p>
        </p:txBody>
      </p:sp>
      <p:sp>
        <p:nvSpPr>
          <p:cNvPr id="26" name="Rectangle 25"/>
          <p:cNvSpPr/>
          <p:nvPr/>
        </p:nvSpPr>
        <p:spPr bwMode="auto">
          <a:xfrm>
            <a:off x="305493" y="1905000"/>
            <a:ext cx="1519439" cy="1600200"/>
          </a:xfrm>
          <a:prstGeom prst="rect">
            <a:avLst/>
          </a:prstGeom>
          <a:solidFill>
            <a:schemeClr val="bg1"/>
          </a:solidFill>
          <a:ln w="9525" cap="flat" cmpd="sng" algn="ctr">
            <a:no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Technology:</a:t>
            </a:r>
          </a:p>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t>“Conventional” Gearbox</a:t>
            </a:r>
          </a:p>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Direct-Drive/Gearless</a:t>
            </a:r>
          </a:p>
          <a:p>
            <a:pPr marL="0" marR="0" indent="0" algn="ctr" defTabSz="914400" rtl="0" eaLnBrk="0" fontAlgn="base" latinLnBrk="0" hangingPunct="0">
              <a:lnSpc>
                <a:spcPct val="100000"/>
              </a:lnSpc>
              <a:spcBef>
                <a:spcPct val="0"/>
              </a:spcBef>
              <a:spcAft>
                <a:spcPct val="0"/>
              </a:spcAft>
              <a:buClrTx/>
              <a:buSzTx/>
              <a:buFontTx/>
              <a:buNone/>
              <a:tabLst/>
            </a:pPr>
            <a:endParaRPr lang="en-US" sz="900" b="1" dirty="0" smtClean="0">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t>Synchronous Gen.</a:t>
            </a:r>
          </a:p>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Asynchronous Gen.</a:t>
            </a:r>
          </a:p>
        </p:txBody>
      </p:sp>
      <p:sp>
        <p:nvSpPr>
          <p:cNvPr id="27" name="Rectangle 26"/>
          <p:cNvSpPr/>
          <p:nvPr/>
        </p:nvSpPr>
        <p:spPr bwMode="auto">
          <a:xfrm>
            <a:off x="1856427" y="1905000"/>
            <a:ext cx="1519439" cy="1600200"/>
          </a:xfrm>
          <a:prstGeom prst="rect">
            <a:avLst/>
          </a:prstGeom>
          <a:solidFill>
            <a:schemeClr val="bg1"/>
          </a:solidFill>
          <a:ln w="9525" cap="flat" cmpd="sng" algn="ctr">
            <a:no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Technology:</a:t>
            </a:r>
          </a:p>
          <a:p>
            <a:r>
              <a:rPr lang="en-US" sz="900" b="1" dirty="0"/>
              <a:t>Relatively Low </a:t>
            </a:r>
          </a:p>
          <a:p>
            <a:r>
              <a:rPr lang="en-US" sz="900" b="1" dirty="0" smtClean="0"/>
              <a:t>Technology</a:t>
            </a:r>
          </a:p>
          <a:p>
            <a:r>
              <a:rPr lang="en-US" sz="900" b="1" dirty="0" smtClean="0"/>
              <a:t>Differentiation</a:t>
            </a:r>
            <a:endParaRPr lang="en-US" sz="900" b="1" dirty="0"/>
          </a:p>
        </p:txBody>
      </p:sp>
      <p:sp>
        <p:nvSpPr>
          <p:cNvPr id="28" name="Rectangle 27"/>
          <p:cNvSpPr/>
          <p:nvPr/>
        </p:nvSpPr>
        <p:spPr bwMode="auto">
          <a:xfrm>
            <a:off x="3391502" y="1905000"/>
            <a:ext cx="1519439" cy="1600200"/>
          </a:xfrm>
          <a:prstGeom prst="rect">
            <a:avLst/>
          </a:prstGeom>
          <a:solidFill>
            <a:schemeClr val="bg1"/>
          </a:solidFill>
          <a:ln w="9525" cap="flat" cmpd="sng" algn="ctr">
            <a:no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Technology: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Carbon Fiber</a:t>
            </a:r>
          </a:p>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t>Non-Carbon Fiber</a:t>
            </a:r>
            <a:endParaRPr kumimoji="0" lang="en-US" sz="900" b="1" i="0" u="none" strike="noStrike" cap="none" normalizeH="0" baseline="0" dirty="0" smtClean="0">
              <a:ln>
                <a:noFill/>
              </a:ln>
              <a:solidFill>
                <a:schemeClr val="tx1"/>
              </a:solidFill>
              <a:effectLst/>
              <a:latin typeface="Arial" charset="0"/>
            </a:endParaRPr>
          </a:p>
        </p:txBody>
      </p:sp>
      <p:sp>
        <p:nvSpPr>
          <p:cNvPr id="29" name="Rectangle 28"/>
          <p:cNvSpPr/>
          <p:nvPr/>
        </p:nvSpPr>
        <p:spPr bwMode="auto">
          <a:xfrm>
            <a:off x="4943059" y="1905000"/>
            <a:ext cx="1519439" cy="1600200"/>
          </a:xfrm>
          <a:prstGeom prst="rect">
            <a:avLst/>
          </a:prstGeom>
          <a:solidFill>
            <a:schemeClr val="bg1"/>
          </a:solidFill>
          <a:ln w="9525" cap="flat" cmpd="sng" algn="ctr">
            <a:no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Technology: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Relatively Low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Differentiation</a:t>
            </a:r>
          </a:p>
        </p:txBody>
      </p:sp>
      <p:sp>
        <p:nvSpPr>
          <p:cNvPr id="30" name="Rectangle 29"/>
          <p:cNvSpPr/>
          <p:nvPr/>
        </p:nvSpPr>
        <p:spPr bwMode="auto">
          <a:xfrm>
            <a:off x="6510476" y="1905000"/>
            <a:ext cx="1519439" cy="1600200"/>
          </a:xfrm>
          <a:prstGeom prst="rect">
            <a:avLst/>
          </a:prstGeom>
          <a:solidFill>
            <a:schemeClr val="bg1"/>
          </a:solidFill>
          <a:ln w="9525" cap="flat" cmpd="sng" algn="ctr">
            <a:no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b="1" dirty="0" smtClean="0">
                <a:latin typeface="Arial" charset="0"/>
              </a:rPr>
              <a:t>Technology: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Relatively Low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 Technology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rPr>
              <a:t>Differentiation</a:t>
            </a:r>
          </a:p>
        </p:txBody>
      </p:sp>
      <p:sp>
        <p:nvSpPr>
          <p:cNvPr id="32" name="Rectangle 31"/>
          <p:cNvSpPr/>
          <p:nvPr/>
        </p:nvSpPr>
        <p:spPr bwMode="auto">
          <a:xfrm>
            <a:off x="6704012" y="5257800"/>
            <a:ext cx="2971800" cy="7620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algn="ctr">
              <a:spcBef>
                <a:spcPct val="0"/>
              </a:spcBef>
              <a:buClrTx/>
              <a:buSzTx/>
              <a:buNone/>
            </a:pPr>
            <a:r>
              <a:rPr lang="en-US" sz="1000" b="1" dirty="0" smtClean="0">
                <a:solidFill>
                  <a:schemeClr val="bg1"/>
                </a:solidFill>
                <a:latin typeface="Arial" charset="0"/>
              </a:rPr>
              <a:t>AES, Duke, E.On Climate, Edison Mission Group, EPD, enXco, Exelon, First Wind, Ibedrola, Invenergy, MidAmerican, Nextera</a:t>
            </a:r>
            <a:endParaRPr lang="en-US" sz="1000" b="1" dirty="0">
              <a:solidFill>
                <a:schemeClr val="bg1"/>
              </a:solidFill>
              <a:latin typeface="Arial" charset="0"/>
            </a:endParaRPr>
          </a:p>
        </p:txBody>
      </p:sp>
      <p:sp>
        <p:nvSpPr>
          <p:cNvPr id="33" name="Rectangle 32"/>
          <p:cNvSpPr/>
          <p:nvPr/>
        </p:nvSpPr>
        <p:spPr bwMode="auto">
          <a:xfrm>
            <a:off x="5103812" y="4484914"/>
            <a:ext cx="3048000" cy="5334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algn="ctr">
              <a:spcBef>
                <a:spcPct val="0"/>
              </a:spcBef>
              <a:buClrTx/>
              <a:buSzTx/>
              <a:buNone/>
            </a:pPr>
            <a:r>
              <a:rPr lang="en-US" sz="1000" b="1" dirty="0" smtClean="0">
                <a:solidFill>
                  <a:schemeClr val="bg1"/>
                </a:solidFill>
                <a:latin typeface="Arial" charset="0"/>
              </a:rPr>
              <a:t>Alstom, Areva, Clipper Windpower,</a:t>
            </a:r>
          </a:p>
          <a:p>
            <a:pPr algn="ctr">
              <a:spcBef>
                <a:spcPct val="0"/>
              </a:spcBef>
              <a:buClrTx/>
              <a:buSzTx/>
              <a:buNone/>
            </a:pPr>
            <a:r>
              <a:rPr lang="en-US" sz="1000" b="1" dirty="0" smtClean="0">
                <a:solidFill>
                  <a:schemeClr val="bg1"/>
                </a:solidFill>
                <a:latin typeface="Arial" charset="0"/>
              </a:rPr>
              <a:t>Goldwind, MingYang, Acciona</a:t>
            </a:r>
            <a:endParaRPr lang="en-US" sz="1000" b="1" dirty="0">
              <a:solidFill>
                <a:schemeClr val="bg1"/>
              </a:solidFill>
              <a:latin typeface="Arial" charset="0"/>
            </a:endParaRPr>
          </a:p>
        </p:txBody>
      </p:sp>
      <p:sp>
        <p:nvSpPr>
          <p:cNvPr id="35" name="Rectangle 34"/>
          <p:cNvSpPr/>
          <p:nvPr/>
        </p:nvSpPr>
        <p:spPr bwMode="auto">
          <a:xfrm>
            <a:off x="2741612" y="6156960"/>
            <a:ext cx="4495800" cy="32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endParaRPr>
          </a:p>
        </p:txBody>
      </p:sp>
      <p:sp>
        <p:nvSpPr>
          <p:cNvPr id="36" name="Rectangle 35"/>
          <p:cNvSpPr/>
          <p:nvPr/>
        </p:nvSpPr>
        <p:spPr bwMode="auto">
          <a:xfrm>
            <a:off x="2872746" y="6251184"/>
            <a:ext cx="228600" cy="13716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endParaRPr>
          </a:p>
        </p:txBody>
      </p:sp>
      <p:sp>
        <p:nvSpPr>
          <p:cNvPr id="37" name="TextBox 36"/>
          <p:cNvSpPr txBox="1"/>
          <p:nvPr/>
        </p:nvSpPr>
        <p:spPr>
          <a:xfrm>
            <a:off x="3046412" y="6187789"/>
            <a:ext cx="1422184" cy="246221"/>
          </a:xfrm>
          <a:prstGeom prst="rect">
            <a:avLst/>
          </a:prstGeom>
          <a:noFill/>
        </p:spPr>
        <p:txBody>
          <a:bodyPr wrap="none" rtlCol="0">
            <a:spAutoFit/>
          </a:bodyPr>
          <a:lstStyle/>
          <a:p>
            <a:pPr>
              <a:buNone/>
            </a:pPr>
            <a:r>
              <a:rPr lang="en-US" sz="1000" dirty="0" smtClean="0"/>
              <a:t>= Vertically Integrated</a:t>
            </a:r>
            <a:endParaRPr lang="en-US" sz="1000" dirty="0"/>
          </a:p>
        </p:txBody>
      </p:sp>
      <p:sp>
        <p:nvSpPr>
          <p:cNvPr id="38" name="Rectangle 37"/>
          <p:cNvSpPr/>
          <p:nvPr/>
        </p:nvSpPr>
        <p:spPr bwMode="auto">
          <a:xfrm>
            <a:off x="4476754" y="6251184"/>
            <a:ext cx="228600" cy="13716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endParaRPr>
          </a:p>
        </p:txBody>
      </p:sp>
      <p:sp>
        <p:nvSpPr>
          <p:cNvPr id="39" name="TextBox 38"/>
          <p:cNvSpPr txBox="1"/>
          <p:nvPr/>
        </p:nvSpPr>
        <p:spPr>
          <a:xfrm>
            <a:off x="4650420" y="6187789"/>
            <a:ext cx="1358064" cy="246221"/>
          </a:xfrm>
          <a:prstGeom prst="rect">
            <a:avLst/>
          </a:prstGeom>
          <a:noFill/>
        </p:spPr>
        <p:txBody>
          <a:bodyPr wrap="none" rtlCol="0">
            <a:spAutoFit/>
          </a:bodyPr>
          <a:lstStyle/>
          <a:p>
            <a:pPr>
              <a:buNone/>
            </a:pPr>
            <a:r>
              <a:rPr lang="en-US" sz="1000" dirty="0" smtClean="0"/>
              <a:t>= Partially Integrated</a:t>
            </a:r>
            <a:endParaRPr lang="en-US" sz="1000" dirty="0"/>
          </a:p>
        </p:txBody>
      </p:sp>
      <p:sp>
        <p:nvSpPr>
          <p:cNvPr id="40" name="Rectangle 39"/>
          <p:cNvSpPr/>
          <p:nvPr/>
        </p:nvSpPr>
        <p:spPr bwMode="auto">
          <a:xfrm>
            <a:off x="6023109" y="6251184"/>
            <a:ext cx="228600" cy="13716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endParaRPr>
          </a:p>
        </p:txBody>
      </p:sp>
      <p:sp>
        <p:nvSpPr>
          <p:cNvPr id="41" name="TextBox 40"/>
          <p:cNvSpPr txBox="1"/>
          <p:nvPr/>
        </p:nvSpPr>
        <p:spPr>
          <a:xfrm>
            <a:off x="6196775" y="6187789"/>
            <a:ext cx="947695" cy="246221"/>
          </a:xfrm>
          <a:prstGeom prst="rect">
            <a:avLst/>
          </a:prstGeom>
          <a:noFill/>
        </p:spPr>
        <p:txBody>
          <a:bodyPr wrap="none" rtlCol="0">
            <a:spAutoFit/>
          </a:bodyPr>
          <a:lstStyle/>
          <a:p>
            <a:pPr>
              <a:buNone/>
            </a:pPr>
            <a:r>
              <a:rPr lang="en-US" sz="1000" dirty="0" smtClean="0"/>
              <a:t>= Specialized</a:t>
            </a:r>
            <a:endParaRPr lang="en-US" sz="1000" dirty="0"/>
          </a:p>
        </p:txBody>
      </p:sp>
      <p:sp>
        <p:nvSpPr>
          <p:cNvPr id="11" name="Rectangle 10"/>
          <p:cNvSpPr/>
          <p:nvPr/>
        </p:nvSpPr>
        <p:spPr bwMode="auto">
          <a:xfrm>
            <a:off x="227014" y="2884714"/>
            <a:ext cx="7981198"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effectLst/>
                <a:latin typeface="Arial" charset="0"/>
              </a:rPr>
              <a:t>GE Energy, Gamesa, Vestas, Suzlon</a:t>
            </a:r>
          </a:p>
        </p:txBody>
      </p:sp>
      <p:sp>
        <p:nvSpPr>
          <p:cNvPr id="24" name="Rectangle 23"/>
          <p:cNvSpPr/>
          <p:nvPr/>
        </p:nvSpPr>
        <p:spPr bwMode="auto">
          <a:xfrm>
            <a:off x="3579812" y="3926114"/>
            <a:ext cx="4571999" cy="4191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solidFill>
              </a:rPr>
              <a:t>Nordex, </a:t>
            </a:r>
            <a:r>
              <a:rPr lang="en-US" sz="1000" b="1" i="1" dirty="0" err="1" smtClean="0">
                <a:solidFill>
                  <a:schemeClr val="bg1"/>
                </a:solidFill>
              </a:rPr>
              <a:t>REpower</a:t>
            </a:r>
            <a:r>
              <a:rPr lang="en-US" sz="1000" b="1" i="1" dirty="0" smtClean="0">
                <a:solidFill>
                  <a:schemeClr val="bg1"/>
                </a:solidFill>
              </a:rPr>
              <a:t> (91% owned by Suzlon)</a:t>
            </a:r>
            <a:endParaRPr kumimoji="0" lang="en-US" sz="1000" b="1" i="1" u="none" strike="noStrike" cap="none" normalizeH="0" baseline="0" dirty="0" smtClean="0">
              <a:ln>
                <a:noFill/>
              </a:ln>
              <a:solidFill>
                <a:schemeClr val="bg1"/>
              </a:solidFill>
              <a:effectLst/>
              <a:latin typeface="Arial" charset="0"/>
            </a:endParaRPr>
          </a:p>
        </p:txBody>
      </p:sp>
      <p:sp>
        <p:nvSpPr>
          <p:cNvPr id="34" name="Text Box 51"/>
          <p:cNvSpPr txBox="1">
            <a:spLocks noChangeArrowheads="1"/>
          </p:cNvSpPr>
          <p:nvPr/>
        </p:nvSpPr>
        <p:spPr bwMode="auto">
          <a:xfrm>
            <a:off x="5164097" y="6506910"/>
            <a:ext cx="4722812" cy="290849"/>
          </a:xfrm>
          <a:prstGeom prst="rect">
            <a:avLst/>
          </a:prstGeom>
          <a:noFill/>
          <a:ln w="9525">
            <a:noFill/>
            <a:miter lim="800000"/>
            <a:headEnd/>
            <a:tailEnd/>
          </a:ln>
          <a:effectLst/>
        </p:spPr>
        <p:txBody>
          <a:bodyPr wrap="square" lIns="0" tIns="0" rIns="0" bIns="0" anchor="b">
            <a:spAutoFit/>
          </a:bodyPr>
          <a:lstStyle/>
          <a:p>
            <a:pPr algn="l">
              <a:lnSpc>
                <a:spcPct val="90000"/>
              </a:lnSpc>
              <a:spcBef>
                <a:spcPct val="30000"/>
              </a:spcBef>
              <a:buNone/>
            </a:pPr>
            <a:r>
              <a:rPr lang="en-US" sz="900" i="1" dirty="0" smtClean="0"/>
              <a:t>Note:  This is not an exhaustive listing.</a:t>
            </a:r>
          </a:p>
          <a:p>
            <a:pPr algn="l">
              <a:lnSpc>
                <a:spcPct val="90000"/>
              </a:lnSpc>
              <a:spcBef>
                <a:spcPct val="30000"/>
              </a:spcBef>
            </a:pPr>
            <a:r>
              <a:rPr lang="en-US" sz="900" i="1" dirty="0" smtClean="0"/>
              <a:t>Sources:  Jefferies (2/2011), LBNL (6/2011), Company websites and press releases</a:t>
            </a:r>
          </a:p>
        </p:txBody>
      </p:sp>
      <p:sp>
        <p:nvSpPr>
          <p:cNvPr id="42" name="Rectangle 41"/>
          <p:cNvSpPr/>
          <p:nvPr/>
        </p:nvSpPr>
        <p:spPr bwMode="auto">
          <a:xfrm>
            <a:off x="2055812" y="5257800"/>
            <a:ext cx="1371600" cy="7620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DMI, Dongkuk, SIAG, Wind Tower, Trinity</a:t>
            </a:r>
          </a:p>
        </p:txBody>
      </p:sp>
      <p:sp>
        <p:nvSpPr>
          <p:cNvPr id="43" name="Rectangle 42"/>
          <p:cNvSpPr/>
          <p:nvPr/>
        </p:nvSpPr>
        <p:spPr bwMode="auto">
          <a:xfrm>
            <a:off x="227013" y="3926114"/>
            <a:ext cx="3200400" cy="4191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solidFill>
              </a:rPr>
              <a:t>Broadwind</a:t>
            </a:r>
            <a:endParaRPr kumimoji="0" lang="en-US" sz="1000" b="1" i="0" u="none" strike="noStrike" cap="none" normalizeH="0" baseline="0" dirty="0" smtClean="0">
              <a:ln>
                <a:noFill/>
              </a:ln>
              <a:solidFill>
                <a:schemeClr val="bg1"/>
              </a:solidFill>
              <a:effectLst/>
              <a:latin typeface="Arial" charset="0"/>
            </a:endParaRPr>
          </a:p>
        </p:txBody>
      </p:sp>
      <p:sp>
        <p:nvSpPr>
          <p:cNvPr id="44" name="Rectangle 43"/>
          <p:cNvSpPr/>
          <p:nvPr/>
        </p:nvSpPr>
        <p:spPr bwMode="auto">
          <a:xfrm>
            <a:off x="227012" y="3405414"/>
            <a:ext cx="1676400" cy="3810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Siemens,</a:t>
            </a:r>
            <a:r>
              <a:rPr kumimoji="0" lang="en-US" sz="1000" b="1" i="0" u="none" strike="noStrike" cap="none" normalizeH="0" dirty="0" smtClean="0">
                <a:ln>
                  <a:noFill/>
                </a:ln>
                <a:solidFill>
                  <a:schemeClr val="bg1"/>
                </a:solidFill>
                <a:effectLst/>
                <a:latin typeface="Arial" charset="0"/>
              </a:rPr>
              <a:t> </a:t>
            </a:r>
            <a:r>
              <a:rPr kumimoji="0" lang="en-US" sz="1000" b="1" i="0" u="none" strike="noStrike" cap="none" normalizeH="0" dirty="0" err="1" smtClean="0">
                <a:ln>
                  <a:noFill/>
                </a:ln>
                <a:solidFill>
                  <a:schemeClr val="bg1"/>
                </a:solidFill>
                <a:effectLst/>
                <a:latin typeface="Arial" charset="0"/>
              </a:rPr>
              <a:t>Enercon</a:t>
            </a:r>
            <a:endParaRPr kumimoji="0" lang="en-US" sz="1000" b="1" i="0" u="none" strike="noStrike" cap="none" normalizeH="0" baseline="0" dirty="0" smtClean="0">
              <a:ln>
                <a:noFill/>
              </a:ln>
              <a:solidFill>
                <a:schemeClr val="bg1"/>
              </a:solidFill>
              <a:effectLst/>
              <a:latin typeface="Arial" charset="0"/>
            </a:endParaRPr>
          </a:p>
        </p:txBody>
      </p:sp>
      <p:sp>
        <p:nvSpPr>
          <p:cNvPr id="45" name="Rectangle 44"/>
          <p:cNvSpPr/>
          <p:nvPr/>
        </p:nvSpPr>
        <p:spPr bwMode="auto">
          <a:xfrm>
            <a:off x="3579812" y="3405414"/>
            <a:ext cx="4628398" cy="38100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Siemens, </a:t>
            </a:r>
            <a:r>
              <a:rPr kumimoji="0" lang="en-US" sz="1000" b="1" i="0" u="none" strike="noStrike" cap="none" normalizeH="0" baseline="0" dirty="0" err="1" smtClean="0">
                <a:ln>
                  <a:noFill/>
                </a:ln>
                <a:solidFill>
                  <a:schemeClr val="bg1"/>
                </a:solidFill>
                <a:effectLst/>
                <a:latin typeface="Arial" charset="0"/>
              </a:rPr>
              <a:t>Enercon</a:t>
            </a:r>
            <a:endParaRPr kumimoji="0" lang="en-US" sz="1000" b="1" i="0" u="none" strike="noStrike" cap="none" normalizeH="0" baseline="0" dirty="0" smtClean="0">
              <a:ln>
                <a:noFill/>
              </a:ln>
              <a:solidFill>
                <a:schemeClr val="bg1"/>
              </a:solidFill>
              <a:effectLst/>
              <a:latin typeface="Arial" charset="0"/>
            </a:endParaRPr>
          </a:p>
        </p:txBody>
      </p:sp>
      <p:sp>
        <p:nvSpPr>
          <p:cNvPr id="46" name="Rectangle 45"/>
          <p:cNvSpPr/>
          <p:nvPr/>
        </p:nvSpPr>
        <p:spPr bwMode="auto">
          <a:xfrm>
            <a:off x="227012" y="5416731"/>
            <a:ext cx="1676400" cy="603069"/>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u="sng" dirty="0" smtClean="0">
                <a:solidFill>
                  <a:schemeClr val="bg1"/>
                </a:solidFill>
                <a:latin typeface="Arial" charset="0"/>
              </a:rPr>
              <a:t>Direct drive systems: </a:t>
            </a:r>
          </a:p>
          <a:p>
            <a:pPr marL="0" marR="0" indent="0" algn="ctr" defTabSz="914400" rtl="0" eaLnBrk="0" fontAlgn="base" latinLnBrk="0" hangingPunct="0">
              <a:lnSpc>
                <a:spcPct val="100000"/>
              </a:lnSpc>
              <a:spcBef>
                <a:spcPct val="0"/>
              </a:spcBef>
              <a:spcAft>
                <a:spcPct val="0"/>
              </a:spcAft>
              <a:buClrTx/>
              <a:buSzTx/>
              <a:buFontTx/>
              <a:buNone/>
              <a:tabLst/>
            </a:pPr>
            <a:r>
              <a:rPr lang="en-US" sz="1000" b="1" i="1" dirty="0" smtClean="0">
                <a:solidFill>
                  <a:schemeClr val="bg1"/>
                </a:solidFill>
              </a:rPr>
              <a:t>See discussion to follow</a:t>
            </a:r>
            <a:endParaRPr kumimoji="0" lang="en-US" sz="1000" b="1"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7806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RPA-E 2011 Templat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25034</TotalTime>
  <Pages>8</Pages>
  <Words>2571</Words>
  <Application>Microsoft Macintosh PowerPoint</Application>
  <PresentationFormat>Custom</PresentationFormat>
  <Paragraphs>463</Paragraphs>
  <Slides>14</Slides>
  <Notes>1</Notes>
  <HiddenSlides>0</HiddenSlides>
  <MMClips>0</MMClips>
  <ScaleCrop>false</ScaleCrop>
  <HeadingPairs>
    <vt:vector size="4" baseType="variant">
      <vt:variant>
        <vt:lpstr>Design Template</vt:lpstr>
      </vt:variant>
      <vt:variant>
        <vt:i4>2</vt:i4>
      </vt:variant>
      <vt:variant>
        <vt:lpstr>Slide Titles</vt:lpstr>
      </vt:variant>
      <vt:variant>
        <vt:i4>14</vt:i4>
      </vt:variant>
    </vt:vector>
  </HeadingPairs>
  <TitlesOfParts>
    <vt:vector size="16" baseType="lpstr">
      <vt:lpstr>2_Default Design</vt:lpstr>
      <vt:lpstr>ARPA-E 2011 Template</vt:lpstr>
      <vt:lpstr>ARPA-E Technology to Market REACT – Wind Turbine Gen.</vt:lpstr>
      <vt:lpstr>ARPA-E is devoted exclusively to transformational energy technology R&amp;D that will bridge the gap from lab to market  </vt:lpstr>
      <vt:lpstr>REACT - Wind Turbine Generator</vt:lpstr>
      <vt:lpstr>Wind Turbines: Nacelle</vt:lpstr>
      <vt:lpstr>The nacelle market is punctuated by a recent swing from deficit to surplus production capacity, and an influx of new entrants</vt:lpstr>
      <vt:lpstr>Wind Turbines: Tower &amp; Blades</vt:lpstr>
      <vt:lpstr>Wind Turbines:  Turbine Assembly / OEM  and Project Development / EPC</vt:lpstr>
      <vt:lpstr>Wind Turbines: Final System Owner</vt:lpstr>
      <vt:lpstr>Large entities control virtually all aspects of the supply chain</vt:lpstr>
      <vt:lpstr>The market for wind capacity is still growing rapidly; the off-shore market is poised for particularly explosive growth</vt:lpstr>
      <vt:lpstr>Direct drive trains that enable larger turbines and lower maintenance costs are the enablers of this market</vt:lpstr>
      <vt:lpstr>This opportunity has triggered substantial activity among established manufacturers, as well as the entry of several start-ups</vt:lpstr>
      <vt:lpstr>Technical preeminence alone may not guarantee market success; a strong balance sheet may be key to achieving technology insertion</vt:lpstr>
      <vt:lpstr>Comparison of current technology with ARPA- E targets </vt:lpstr>
    </vt:vector>
  </TitlesOfParts>
  <Company>BA&amp;H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Fetter, Joel [USA]</dc:creator>
  <cp:lastModifiedBy>NIKHIL</cp:lastModifiedBy>
  <cp:revision>521</cp:revision>
  <cp:lastPrinted>2012-01-25T15:24:59Z</cp:lastPrinted>
  <dcterms:created xsi:type="dcterms:W3CDTF">2017-10-03T22:17:03Z</dcterms:created>
  <dcterms:modified xsi:type="dcterms:W3CDTF">2017-10-12T17:32:35Z</dcterms:modified>
</cp:coreProperties>
</file>