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phisticated Business" id="{58BEDF31-0425-40C4-87B2-EBC1798A92E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4944"/>
    <a:srgbClr val="94A088"/>
    <a:srgbClr val="C2BC80"/>
    <a:srgbClr val="9B8357"/>
    <a:srgbClr val="865640"/>
    <a:srgbClr val="BD582C"/>
    <a:srgbClr val="E48312"/>
    <a:srgbClr val="CAC8C7"/>
    <a:srgbClr val="FFFFFF"/>
    <a:srgbClr val="CEC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0" autoAdjust="0"/>
    <p:restoredTop sz="94692" autoAdjust="0"/>
  </p:normalViewPr>
  <p:slideViewPr>
    <p:cSldViewPr snapToGrid="0" snapToObjects="1">
      <p:cViewPr varScale="1">
        <p:scale>
          <a:sx n="103" d="100"/>
          <a:sy n="103" d="100"/>
        </p:scale>
        <p:origin x="-2056" y="-104"/>
      </p:cViewPr>
      <p:guideLst>
        <p:guide orient="horz" pos="2149"/>
        <p:guide pos="5356"/>
        <p:guide pos="2858"/>
        <p:guide pos="4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7475" indent="-117475" algn="l" defTabSz="91440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905001"/>
            <a:ext cx="7773987" cy="2225262"/>
          </a:xfrm>
        </p:spPr>
        <p:txBody>
          <a:bodyPr anchor="ctr"/>
          <a:lstStyle>
            <a:lvl1pPr>
              <a:defRPr sz="5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7863" y="4620890"/>
            <a:ext cx="777398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+mn-lt"/>
                <a:cs typeface="Myriad Pro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905001"/>
            <a:ext cx="7775100" cy="2225262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  <a:latin typeface="+mj-lt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4620890"/>
            <a:ext cx="7776788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+mn-lt"/>
                <a:cs typeface="Myriad Pro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Myriad Pro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Myriad Pro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Myriad Pro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6167762" y="2904236"/>
            <a:ext cx="2301535" cy="274675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lang="en-US" sz="1700" dirty="0" smtClean="0">
                <a:solidFill>
                  <a:schemeClr val="accent1"/>
                </a:solidFill>
                <a:latin typeface="+mn-lt"/>
                <a:cs typeface="Myriad Pro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  <a:latin typeface="+mn-lt"/>
                <a:cs typeface="Myriad Pro"/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  <a:latin typeface="+mn-lt"/>
                <a:cs typeface="Myriad Pro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  <a:latin typeface="+mn-lt"/>
                <a:cs typeface="Myriad Pro"/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6656" y="2940812"/>
            <a:ext cx="4587802" cy="2946231"/>
          </a:xfrm>
        </p:spPr>
        <p:txBody>
          <a:bodyPr/>
          <a:lstStyle>
            <a:lvl1pPr marL="0" algn="r" defTabSz="914400" rtl="0" eaLnBrk="1" latinLnBrk="0" hangingPunct="1">
              <a:lnSpc>
                <a:spcPct val="70000"/>
              </a:lnSpc>
              <a:buNone/>
              <a:defRPr lang="en-US" sz="8000" kern="1200" dirty="0" smtClean="0">
                <a:solidFill>
                  <a:schemeClr val="tx2"/>
                </a:solidFill>
                <a:latin typeface="+mj-lt"/>
                <a:ea typeface="+mn-ea"/>
                <a:cs typeface="Myriad Pro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717219" y="2769833"/>
            <a:ext cx="0" cy="288115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23" y="658918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564565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9144000" cy="6908105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1357312"/>
              <a:chOff x="0" y="1143000"/>
              <a:chExt cx="9144000" cy="135731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 flipV="1">
                <a:off x="4572000" y="-2071689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 flipV="1">
                <a:off x="4572000" y="-2071688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0000" y="2988585"/>
            <a:ext cx="2725270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77670" y="2965138"/>
            <a:ext cx="932330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+mn-lt"/>
                <a:cs typeface="Myriad Pro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7398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0000" y="3902990"/>
            <a:ext cx="2725270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77670" y="3879543"/>
            <a:ext cx="932330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+mn-lt"/>
                <a:cs typeface="Myriad Pro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0000" y="4817395"/>
            <a:ext cx="2725270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77670" y="4793948"/>
            <a:ext cx="932330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+mn-lt"/>
                <a:cs typeface="Myriad Pro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28690" y="2971800"/>
            <a:ext cx="2725270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796360" y="2948353"/>
            <a:ext cx="932330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+mn-lt"/>
                <a:cs typeface="Myriad Pro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28690" y="3886205"/>
            <a:ext cx="2725270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796360" y="3862758"/>
            <a:ext cx="932330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+mn-lt"/>
                <a:cs typeface="Myriad Pro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28690" y="4800610"/>
            <a:ext cx="2725270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796360" y="4777163"/>
            <a:ext cx="932330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+mn-lt"/>
                <a:cs typeface="Myriad Pro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77863" y="2971800"/>
            <a:ext cx="3665537" cy="2743202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599" y="2971800"/>
            <a:ext cx="3651251" cy="2743202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8033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77863" y="2971800"/>
            <a:ext cx="5037137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199" y="2971800"/>
            <a:ext cx="2286001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7398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76376" y="6051946"/>
            <a:ext cx="4864100" cy="184150"/>
          </a:xfrm>
        </p:spPr>
        <p:txBody>
          <a:bodyPr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77863" y="2971800"/>
            <a:ext cx="2293937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8999" y="2971800"/>
            <a:ext cx="5029201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7398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76376" y="6051946"/>
            <a:ext cx="4864100" cy="184150"/>
          </a:xfrm>
        </p:spPr>
        <p:txBody>
          <a:bodyPr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77863" y="2971800"/>
            <a:ext cx="2293937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0" y="2971800"/>
            <a:ext cx="2286000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199" y="2971800"/>
            <a:ext cx="2286001" cy="2743200"/>
          </a:xfrm>
        </p:spPr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+mn-lt"/>
                <a:cs typeface="Myriad Pro"/>
              </a:defRPr>
            </a:lvl2pPr>
            <a:lvl3pPr>
              <a:defRPr sz="1200">
                <a:latin typeface="+mn-lt"/>
                <a:cs typeface="Myriad Pro"/>
              </a:defRPr>
            </a:lvl3pPr>
            <a:lvl4pPr>
              <a:defRPr sz="1200">
                <a:latin typeface="+mn-lt"/>
                <a:cs typeface="Myriad Pro"/>
              </a:defRPr>
            </a:lvl4pPr>
            <a:lvl5pPr>
              <a:defRPr sz="1200">
                <a:latin typeface="+mn-lt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8033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76376" y="6051946"/>
            <a:ext cx="4864100" cy="184150"/>
          </a:xfrm>
        </p:spPr>
        <p:txBody>
          <a:bodyPr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8033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76376" y="6051946"/>
            <a:ext cx="4864100" cy="184150"/>
          </a:xfrm>
        </p:spPr>
        <p:txBody>
          <a:bodyPr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7863" y="691051"/>
            <a:ext cx="7780337" cy="451948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+mn-lt"/>
                <a:cs typeface="Myriad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77863" y="2057400"/>
            <a:ext cx="7780337" cy="3769857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chart from template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76376" y="6051946"/>
            <a:ext cx="4864100" cy="184150"/>
          </a:xfrm>
        </p:spPr>
        <p:txBody>
          <a:bodyPr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863" y="1142999"/>
            <a:ext cx="7773987" cy="914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863" y="2971801"/>
            <a:ext cx="7773987" cy="27432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49" name="Group 148"/>
          <p:cNvGrpSpPr/>
          <p:nvPr/>
        </p:nvGrpSpPr>
        <p:grpSpPr>
          <a:xfrm>
            <a:off x="-158720" y="-142629"/>
            <a:ext cx="9447494" cy="7137992"/>
            <a:chOff x="-158720" y="-142629"/>
            <a:chExt cx="9447494" cy="7137992"/>
          </a:xfrm>
        </p:grpSpPr>
        <p:grpSp>
          <p:nvGrpSpPr>
            <p:cNvPr id="150" name="Group 149"/>
            <p:cNvGrpSpPr/>
            <p:nvPr userDrawn="1"/>
          </p:nvGrpSpPr>
          <p:grpSpPr>
            <a:xfrm>
              <a:off x="685800" y="6873248"/>
              <a:ext cx="7772400" cy="122115"/>
              <a:chOff x="685800" y="6873248"/>
              <a:chExt cx="7772400" cy="122115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685800" y="6873248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458200" y="6873248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/>
              <p:cNvGrpSpPr/>
              <p:nvPr userDrawn="1"/>
            </p:nvGrpSpPr>
            <p:grpSpPr>
              <a:xfrm>
                <a:off x="5715000" y="6873248"/>
                <a:ext cx="457200" cy="122115"/>
                <a:chOff x="5715000" y="6873248"/>
                <a:chExt cx="457200" cy="122115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61722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57150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971800" y="6873248"/>
                <a:ext cx="457200" cy="122115"/>
                <a:chOff x="5715000" y="6873248"/>
                <a:chExt cx="457200" cy="122115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61722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57150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1" name="Group 150"/>
            <p:cNvGrpSpPr/>
            <p:nvPr userDrawn="1"/>
          </p:nvGrpSpPr>
          <p:grpSpPr>
            <a:xfrm>
              <a:off x="685800" y="-142629"/>
              <a:ext cx="7772400" cy="122115"/>
              <a:chOff x="685800" y="6873248"/>
              <a:chExt cx="7772400" cy="122115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685800" y="6873248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458200" y="6873248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/>
              <p:cNvGrpSpPr/>
              <p:nvPr userDrawn="1"/>
            </p:nvGrpSpPr>
            <p:grpSpPr>
              <a:xfrm>
                <a:off x="5715000" y="6873248"/>
                <a:ext cx="457200" cy="122115"/>
                <a:chOff x="5715000" y="6873248"/>
                <a:chExt cx="457200" cy="122115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61722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57150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971800" y="6873248"/>
                <a:ext cx="457200" cy="122115"/>
                <a:chOff x="5715000" y="6873248"/>
                <a:chExt cx="457200" cy="122115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61722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5715000" y="6873248"/>
                  <a:ext cx="0" cy="12211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2" name="Group 151"/>
            <p:cNvGrpSpPr/>
            <p:nvPr userDrawn="1"/>
          </p:nvGrpSpPr>
          <p:grpSpPr>
            <a:xfrm>
              <a:off x="-158720" y="694332"/>
              <a:ext cx="122115" cy="5477868"/>
              <a:chOff x="-158720" y="694332"/>
              <a:chExt cx="122115" cy="5477868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 flipH="1">
                <a:off x="-158720" y="5715004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-97662" y="1991200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-97662" y="1082008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-97662" y="63327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-97662" y="6111142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flipH="1">
                <a:off x="-158720" y="4783673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flipH="1">
                <a:off x="-158720" y="3886201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flipH="1">
                <a:off x="-158720" y="2971801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 userDrawn="1"/>
          </p:nvGrpSpPr>
          <p:grpSpPr>
            <a:xfrm>
              <a:off x="9166659" y="694332"/>
              <a:ext cx="122115" cy="5477868"/>
              <a:chOff x="-158720" y="694332"/>
              <a:chExt cx="122115" cy="5477868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 flipH="1">
                <a:off x="-158720" y="5715004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 rot="5400000">
                <a:off x="-97662" y="1991200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 rot="5400000">
                <a:off x="-97662" y="1082008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 rot="5400000">
                <a:off x="-97662" y="63327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 rot="5400000">
                <a:off x="-97662" y="6111142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 flipH="1">
                <a:off x="-158720" y="4783673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 flipH="1">
                <a:off x="-158720" y="3886201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 flipH="1">
                <a:off x="-158720" y="2971801"/>
                <a:ext cx="12211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95836" y="6016752"/>
            <a:ext cx="356013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Myriad Pro"/>
              </a:defRPr>
            </a:lvl1pPr>
          </a:lstStyle>
          <a:p>
            <a:fld id="{60D4F70A-A669-3540-8175-CEEA6DC57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-2292" y="6313769"/>
            <a:ext cx="9144000" cy="544233"/>
          </a:xfrm>
          <a:prstGeom prst="rect">
            <a:avLst/>
          </a:prstGeom>
          <a:solidFill>
            <a:srgbClr val="4F4944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  <a:cs typeface="Myriad Pro"/>
            </a:endParaRPr>
          </a:p>
        </p:txBody>
      </p:sp>
      <p:pic>
        <p:nvPicPr>
          <p:cNvPr id="46" name="Picture 45" descr="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13" y="6423872"/>
            <a:ext cx="1828800" cy="326121"/>
          </a:xfrm>
          <a:prstGeom prst="rect">
            <a:avLst/>
          </a:prstGeom>
          <a:effectLst/>
        </p:spPr>
      </p:pic>
      <p:pic>
        <p:nvPicPr>
          <p:cNvPr id="47" name="Picture 46" descr="Berkeley_lab_logo_reveres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6421142"/>
            <a:ext cx="2286000" cy="2528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56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Myriad Pro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1"/>
          </a:solidFill>
          <a:latin typeface="+mn-lt"/>
          <a:ea typeface="+mn-ea"/>
          <a:cs typeface="Myriad Pro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Myriad Pro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Myriad Pro"/>
        </a:defRPr>
      </a:lvl3pPr>
      <a:lvl4pPr marL="169863" indent="-16986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Myriad Pro"/>
        </a:defRPr>
      </a:lvl4pPr>
      <a:lvl5pPr marL="346075" indent="-176213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Myriad Pro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Myriad Pro"/>
          <a:ea typeface="+mn-ea"/>
          <a:cs typeface="Myriad Pro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Myriad Pro"/>
          <a:ea typeface="+mn-ea"/>
          <a:cs typeface="Myriad Pro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Myriad Pro"/>
          <a:ea typeface="+mn-ea"/>
          <a:cs typeface="Myriad Pro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Myriad Pro"/>
          <a:ea typeface="+mn-ea"/>
          <a:cs typeface="Myriad Pro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595489" y="4422540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Impact Opportunity and Need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8491" y="4422540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Tech &amp; T2M targets that demonstrate impact potential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95489" y="2335824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State of the art and gap analysis b/w current state and targets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28131" y="2335824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Major technical risks that must be overcome to reach tech targets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8491" y="2335824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ctivity streams that must be carried out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39271" y="297222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Detailed plan with interim targets that show risk abatement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95489" y="297222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Best possible team to carry out activities and address risks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491" y="297222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Budget that credibly allows you to perform work within project timeline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28131" y="4422540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Your novel tech approach to address impact opportunity</a:t>
            </a:r>
          </a:p>
        </p:txBody>
      </p:sp>
      <p:cxnSp>
        <p:nvCxnSpPr>
          <p:cNvPr id="16" name="Straight Arrow Connector 15"/>
          <p:cNvCxnSpPr>
            <a:stCxn id="6" idx="1"/>
            <a:endCxn id="14" idx="3"/>
          </p:cNvCxnSpPr>
          <p:nvPr/>
        </p:nvCxnSpPr>
        <p:spPr>
          <a:xfrm flipH="1">
            <a:off x="5856606" y="5241323"/>
            <a:ext cx="738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89248" y="5241323"/>
            <a:ext cx="738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56606" y="3154603"/>
            <a:ext cx="738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89248" y="3154603"/>
            <a:ext cx="738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56606" y="1116002"/>
            <a:ext cx="738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89248" y="1116002"/>
            <a:ext cx="738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85822" y="3973389"/>
            <a:ext cx="3909667" cy="4511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85822" y="1912507"/>
            <a:ext cx="3909667" cy="451163"/>
          </a:xfrm>
          <a:prstGeom prst="straightConnector1">
            <a:avLst/>
          </a:prstGeom>
          <a:ln>
            <a:solidFill>
              <a:srgbClr val="E4831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5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Budget that credibly allows you to perform work within project timeline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6463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Start by building a bottom-up budget based on what it will cost to do what you want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If that number is between $1M and $6M, you are probably ok; otherwise, you’ll need to rethink the plan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$1-2M considered early-stage, $3-4M is standard, $5-6M is getting to a big project (rare for academic)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Think about how much money is going to each team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Practical and political aspects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Bear in mind </a:t>
            </a:r>
            <a:r>
              <a:rPr lang="en-US" sz="2800" dirty="0" err="1" smtClean="0">
                <a:solidFill>
                  <a:schemeClr val="tx2"/>
                </a:solidFill>
                <a:latin typeface="Myriad Pro"/>
                <a:cs typeface="Myriad Pro"/>
              </a:rPr>
              <a:t>arpa</a:t>
            </a: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-e may cut budget/activities</a:t>
            </a:r>
          </a:p>
          <a:p>
            <a:pPr marL="742950" lvl="1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lvl="1"/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6545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Impact Opportunity and Need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584456"/>
            <a:ext cx="8701143" cy="3016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Impact opportunity aligned with ARPA-E mission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Impact opportunity can be Quad scale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tx2"/>
                </a:solidFill>
                <a:latin typeface="Myriad Pro"/>
                <a:cs typeface="Myriad Pro"/>
              </a:rPr>
              <a:t>I</a:t>
            </a: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deally the direct impact can scale to quads, but otherwise you could argue for this scale of impact under certain plausible scenarios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Must draw some credible connection to large scale impact</a:t>
            </a:r>
          </a:p>
        </p:txBody>
      </p:sp>
    </p:spTree>
    <p:extLst>
      <p:ext uri="{BB962C8B-B14F-4D97-AF65-F5344CB8AC3E}">
        <p14:creationId xmlns:p14="http://schemas.microsoft.com/office/powerpoint/2010/main" val="266532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Your novel tech approach to address impact opportunity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350516"/>
            <a:ext cx="8701143" cy="4370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Why this approach and not all the other competing approaches (consider both other classes of solutions as well as other approaches within this class)?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How is it novel and distinct and why hasn’t it been tried already?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Myriad Pro"/>
                <a:cs typeface="Myriad Pro"/>
              </a:rPr>
              <a:t>E.g. builds on a </a:t>
            </a:r>
            <a:r>
              <a:rPr lang="en-US" sz="2000" dirty="0" err="1" smtClean="0">
                <a:solidFill>
                  <a:schemeClr val="tx2"/>
                </a:solidFill>
                <a:latin typeface="Myriad Pro"/>
                <a:cs typeface="Myriad Pro"/>
              </a:rPr>
              <a:t>breakthroough</a:t>
            </a:r>
            <a:r>
              <a:rPr lang="en-US" sz="2000" dirty="0" smtClean="0">
                <a:solidFill>
                  <a:schemeClr val="tx2"/>
                </a:solidFill>
                <a:latin typeface="Myriad Pro"/>
                <a:cs typeface="Myriad Pro"/>
              </a:rPr>
              <a:t>, creatively brings ideas from another field, looks at the problem in a whole new way, leverages another technology learning curve that has hit an inflection, etc.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If ARPA-E didn’t fund it, is it likely to be tried anyway by someone somewhere?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22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Tech &amp; T2M targets that demonstrate impact potential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Have you justified why these targets are what’s necessary to unleash this technology?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Targets can be aligned with an entry application as a stepping stone to the final cost/performance needed for the impact application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Targets must be quantitative and measurable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T2M targets: what do you need to demonstrate outside the lab to validate that your technology will be impactful (see </a:t>
            </a:r>
            <a:r>
              <a:rPr lang="en-US" sz="2800" dirty="0" err="1" smtClean="0">
                <a:solidFill>
                  <a:schemeClr val="tx2"/>
                </a:solidFill>
                <a:latin typeface="Myriad Pro"/>
                <a:cs typeface="Myriad Pro"/>
              </a:rPr>
              <a:t>arpa</a:t>
            </a: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-e tech to market website)</a:t>
            </a:r>
          </a:p>
        </p:txBody>
      </p:sp>
    </p:spTree>
    <p:extLst>
      <p:ext uri="{BB962C8B-B14F-4D97-AF65-F5344CB8AC3E}">
        <p14:creationId xmlns:p14="http://schemas.microsoft.com/office/powerpoint/2010/main" val="397207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State of the art and gap analysis b/w current state and targets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Where is your tech cost/performance now and how does that compare to the targets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Each technology will have an array of performance categories and metrics – make sure you are comprehensive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E.g. efficiency, lifetime, density, cost, etc.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Highlight and focus on the gaps that represent the highest risks and/or the most important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00374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Major technical risks that must be overcome to reach tech targets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Analyze the risks in terms of type, degree, etc.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Come up with a system to rate and prioritize the risks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Focus on technical risks, but consider non-technical risks as well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Ultimately, you will want to show how your activities, targets, and team are aligned with your risks.</a:t>
            </a:r>
          </a:p>
        </p:txBody>
      </p:sp>
    </p:spTree>
    <p:extLst>
      <p:ext uri="{BB962C8B-B14F-4D97-AF65-F5344CB8AC3E}">
        <p14:creationId xmlns:p14="http://schemas.microsoft.com/office/powerpoint/2010/main" val="400363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Activity streams that must be carried 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Each activity stream should have an owner</a:t>
            </a:r>
          </a:p>
          <a:p>
            <a:pPr marL="285750" indent="-285750">
              <a:buFont typeface="Arial"/>
              <a:buChar char="•"/>
            </a:pPr>
            <a:r>
              <a:rPr lang="en-US" sz="2800" smtClean="0">
                <a:solidFill>
                  <a:schemeClr val="tx2"/>
                </a:solidFill>
                <a:latin typeface="Myriad Pro"/>
                <a:cs typeface="Myriad Pro"/>
              </a:rPr>
              <a:t>Activity streams </a:t>
            </a: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should align with targets </a:t>
            </a:r>
            <a:r>
              <a:rPr lang="en-US" sz="2800" smtClean="0">
                <a:solidFill>
                  <a:schemeClr val="tx2"/>
                </a:solidFill>
                <a:latin typeface="Myriad Pro"/>
                <a:cs typeface="Myriad Pro"/>
              </a:rPr>
              <a:t>and risks</a:t>
            </a:r>
          </a:p>
          <a:p>
            <a:pPr marL="285750" indent="-285750">
              <a:buFont typeface="Arial"/>
              <a:buChar char="•"/>
            </a:pPr>
            <a:endParaRPr lang="en-US" sz="280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4806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Best possible team to carry out activities and address risks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5170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Align people/expertise with risks/activities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Clarify which orgs/people are leading different activities and/or risks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The project will formally have one lead PI (generally at the prime institution), but can be structured to functionally have multiple lead PIs based on function or topic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Can you justify why the team members are uniquely qualified/positioned to address activities/risks?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75336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7744" y="401037"/>
            <a:ext cx="2328475" cy="1637565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28600" tIns="228600" rIns="228600" bIns="2286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Detailed plan with interim targets that show risk abatement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67" y="2428496"/>
            <a:ext cx="8701143" cy="6463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Start with the final targets / milestones aligned with the various activity streams / risks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Add in the high-level go/no-go interim targets / milestones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generally with no more than one go/no-go per activity stream per year</a:t>
            </a:r>
          </a:p>
          <a:p>
            <a:pPr marL="285750" lvl="1" indent="-285750">
              <a:buFont typeface="Arial"/>
              <a:buChar char="•"/>
            </a:pPr>
            <a:r>
              <a:rPr lang="en-US" sz="2800" dirty="0">
                <a:solidFill>
                  <a:schemeClr val="tx2"/>
                </a:solidFill>
                <a:latin typeface="Myriad Pro"/>
                <a:cs typeface="Myriad Pro"/>
              </a:rPr>
              <a:t>Project plan generally plotted out at quarterly </a:t>
            </a: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intervals</a:t>
            </a:r>
          </a:p>
          <a:p>
            <a:pPr marL="2857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Myriad Pro"/>
                <a:cs typeface="Myriad Pro"/>
              </a:rPr>
              <a:t>Have a lead owner for each activity/milestone</a:t>
            </a:r>
            <a:endParaRPr lang="en-US" sz="2800" dirty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lvl="1"/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  <a:p>
            <a:endParaRPr lang="en-US" sz="2800" dirty="0" smtClean="0">
              <a:solidFill>
                <a:schemeClr val="tx2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3238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-MS-1325 cyclotron_new_blanktemplate_v2">
  <a:themeElements>
    <a:clrScheme name="Cyclotronroad">
      <a:dk1>
        <a:srgbClr val="000000"/>
      </a:dk1>
      <a:lt1>
        <a:sysClr val="window" lastClr="FFFFFF"/>
      </a:lt1>
      <a:dk2>
        <a:srgbClr val="4F4944"/>
      </a:dk2>
      <a:lt2>
        <a:srgbClr val="CAC8C7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9592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chemeClr val="tx2"/>
            </a:solidFill>
            <a:latin typeface="Myriad Pro"/>
            <a:cs typeface="Myriad Pro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15-MS-1325 cyclotron_new_blanktemplate_v2.potx</Template>
  <TotalTime>2592</TotalTime>
  <Words>748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15-MS-1325 cyclotron_new_blanktemplate_v2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Cyclotronroad new template</dc:subject>
  <dc:creator>ZRostomian, PA Creative, Berkeley Lab</dc:creator>
  <cp:keywords/>
  <dc:description/>
  <cp:lastModifiedBy>Ilan Gur</cp:lastModifiedBy>
  <cp:revision>161</cp:revision>
  <cp:lastPrinted>2015-01-09T16:59:06Z</cp:lastPrinted>
  <dcterms:created xsi:type="dcterms:W3CDTF">2014-02-06T21:29:49Z</dcterms:created>
  <dcterms:modified xsi:type="dcterms:W3CDTF">2016-03-04T20:24:52Z</dcterms:modified>
  <cp:category/>
</cp:coreProperties>
</file>