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
  </p:notesMasterIdLst>
  <p:handoutMasterIdLst>
    <p:handoutMasterId r:id="rId4"/>
  </p:handoutMasterIdLst>
  <p:sldIdLst>
    <p:sldId id="620" r:id="rId2"/>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54E07"/>
    <a:srgbClr val="C96009"/>
    <a:srgbClr val="D56509"/>
    <a:srgbClr val="FF9900"/>
    <a:srgbClr val="FFCC00"/>
    <a:srgbClr val="FFCC66"/>
    <a:srgbClr val="FFFF99"/>
    <a:srgbClr val="FD9C31"/>
    <a:srgbClr val="9C9B9B"/>
    <a:srgbClr val="4C4A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09" autoAdjust="0"/>
    <p:restoredTop sz="75814" autoAdjust="0"/>
  </p:normalViewPr>
  <p:slideViewPr>
    <p:cSldViewPr snapToGrid="0" snapToObjects="1">
      <p:cViewPr varScale="1">
        <p:scale>
          <a:sx n="80" d="100"/>
          <a:sy n="80" d="100"/>
        </p:scale>
        <p:origin x="-2360" y="-104"/>
      </p:cViewPr>
      <p:guideLst>
        <p:guide orient="horz" pos="2160"/>
        <p:guide pos="2880"/>
      </p:guideLst>
    </p:cSldViewPr>
  </p:slideViewPr>
  <p:outlineViewPr>
    <p:cViewPr>
      <p:scale>
        <a:sx n="66" d="100"/>
        <a:sy n="66" d="100"/>
      </p:scale>
      <p:origin x="0" y="-226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42" d="100"/>
          <a:sy n="42" d="100"/>
        </p:scale>
        <p:origin x="2342" y="38"/>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3175" tIns="46588" rIns="93175" bIns="46588" rtlCol="0"/>
          <a:lstStyle>
            <a:lvl1pPr algn="l">
              <a:defRPr sz="1200"/>
            </a:lvl1pPr>
          </a:lstStyle>
          <a:p>
            <a:endParaRPr lang="en-US"/>
          </a:p>
        </p:txBody>
      </p:sp>
      <p:sp>
        <p:nvSpPr>
          <p:cNvPr id="3" name="Date Placeholder 2"/>
          <p:cNvSpPr>
            <a:spLocks noGrp="1"/>
          </p:cNvSpPr>
          <p:nvPr>
            <p:ph type="dt" sz="quarter" idx="1"/>
          </p:nvPr>
        </p:nvSpPr>
        <p:spPr>
          <a:xfrm>
            <a:off x="3970939" y="0"/>
            <a:ext cx="3037840" cy="466435"/>
          </a:xfrm>
          <a:prstGeom prst="rect">
            <a:avLst/>
          </a:prstGeom>
        </p:spPr>
        <p:txBody>
          <a:bodyPr vert="horz" lIns="93175" tIns="46588" rIns="93175" bIns="46588" rtlCol="0"/>
          <a:lstStyle>
            <a:lvl1pPr algn="r">
              <a:defRPr sz="1200"/>
            </a:lvl1pPr>
          </a:lstStyle>
          <a:p>
            <a:fld id="{4EFA6DAA-D4BF-4E9B-8954-96345B35B541}" type="datetimeFigureOut">
              <a:rPr lang="en-US" smtClean="0"/>
              <a:t>1/24/17</a:t>
            </a:fld>
            <a:endParaRPr lang="en-US"/>
          </a:p>
        </p:txBody>
      </p:sp>
      <p:sp>
        <p:nvSpPr>
          <p:cNvPr id="4" name="Footer Placeholder 3"/>
          <p:cNvSpPr>
            <a:spLocks noGrp="1"/>
          </p:cNvSpPr>
          <p:nvPr>
            <p:ph type="ftr" sz="quarter" idx="2"/>
          </p:nvPr>
        </p:nvSpPr>
        <p:spPr>
          <a:xfrm>
            <a:off x="0" y="8829967"/>
            <a:ext cx="3037840" cy="466434"/>
          </a:xfrm>
          <a:prstGeom prst="rect">
            <a:avLst/>
          </a:prstGeom>
        </p:spPr>
        <p:txBody>
          <a:bodyPr vert="horz" lIns="93175" tIns="46588" rIns="93175" bIns="46588" rtlCol="0" anchor="b"/>
          <a:lstStyle>
            <a:lvl1pPr algn="l">
              <a:defRPr sz="1200"/>
            </a:lvl1pPr>
          </a:lstStyle>
          <a:p>
            <a:endParaRPr lang="en-US"/>
          </a:p>
        </p:txBody>
      </p:sp>
      <p:sp>
        <p:nvSpPr>
          <p:cNvPr id="5" name="Slide Number Placeholder 4"/>
          <p:cNvSpPr>
            <a:spLocks noGrp="1"/>
          </p:cNvSpPr>
          <p:nvPr>
            <p:ph type="sldNum" sz="quarter" idx="3"/>
          </p:nvPr>
        </p:nvSpPr>
        <p:spPr>
          <a:xfrm>
            <a:off x="3970939" y="8829967"/>
            <a:ext cx="3037840" cy="466434"/>
          </a:xfrm>
          <a:prstGeom prst="rect">
            <a:avLst/>
          </a:prstGeom>
        </p:spPr>
        <p:txBody>
          <a:bodyPr vert="horz" lIns="93175" tIns="46588" rIns="93175" bIns="46588" rtlCol="0" anchor="b"/>
          <a:lstStyle>
            <a:lvl1pPr algn="r">
              <a:defRPr sz="1200"/>
            </a:lvl1pPr>
          </a:lstStyle>
          <a:p>
            <a:fld id="{D5838E1B-7108-466F-ABAB-8B634EB641F8}" type="slidenum">
              <a:rPr lang="en-US" smtClean="0"/>
              <a:t>‹#›</a:t>
            </a:fld>
            <a:endParaRPr lang="en-US"/>
          </a:p>
        </p:txBody>
      </p:sp>
    </p:spTree>
    <p:extLst>
      <p:ext uri="{BB962C8B-B14F-4D97-AF65-F5344CB8AC3E}">
        <p14:creationId xmlns:p14="http://schemas.microsoft.com/office/powerpoint/2010/main" val="540264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3175" tIns="46588" rIns="93175" bIns="46588" rtlCol="0"/>
          <a:lstStyle>
            <a:lvl1pPr algn="l">
              <a:defRPr sz="1200"/>
            </a:lvl1pPr>
          </a:lstStyle>
          <a:p>
            <a:endParaRPr lang="en-US"/>
          </a:p>
        </p:txBody>
      </p:sp>
      <p:sp>
        <p:nvSpPr>
          <p:cNvPr id="3" name="Date Placeholder 2"/>
          <p:cNvSpPr>
            <a:spLocks noGrp="1"/>
          </p:cNvSpPr>
          <p:nvPr>
            <p:ph type="dt" idx="1"/>
          </p:nvPr>
        </p:nvSpPr>
        <p:spPr>
          <a:xfrm>
            <a:off x="3970939" y="0"/>
            <a:ext cx="3037840" cy="466435"/>
          </a:xfrm>
          <a:prstGeom prst="rect">
            <a:avLst/>
          </a:prstGeom>
        </p:spPr>
        <p:txBody>
          <a:bodyPr vert="horz" lIns="93175" tIns="46588" rIns="93175" bIns="46588" rtlCol="0"/>
          <a:lstStyle>
            <a:lvl1pPr algn="r">
              <a:defRPr sz="1200"/>
            </a:lvl1pPr>
          </a:lstStyle>
          <a:p>
            <a:fld id="{2D3BF880-0D37-4882-A7DC-ACFC8094D060}" type="datetimeFigureOut">
              <a:rPr lang="en-US"/>
              <a:t>1/24/17</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5" tIns="46588" rIns="93175" bIns="46588"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5" tIns="46588" rIns="93175" bIns="4658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4"/>
          </a:xfrm>
          <a:prstGeom prst="rect">
            <a:avLst/>
          </a:prstGeom>
        </p:spPr>
        <p:txBody>
          <a:bodyPr vert="horz" lIns="93175" tIns="46588" rIns="93175" bIns="46588"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829967"/>
            <a:ext cx="3037840" cy="466434"/>
          </a:xfrm>
          <a:prstGeom prst="rect">
            <a:avLst/>
          </a:prstGeom>
        </p:spPr>
        <p:txBody>
          <a:bodyPr vert="horz" lIns="93175" tIns="46588" rIns="93175" bIns="46588" rtlCol="0" anchor="b"/>
          <a:lstStyle>
            <a:lvl1pPr algn="r">
              <a:defRPr sz="1200"/>
            </a:lvl1pPr>
          </a:lstStyle>
          <a:p>
            <a:fld id="{5895BC70-7E7C-494F-89B4-FEF6BBE90B9F}" type="slidenum">
              <a:rPr lang="en-US"/>
              <a:t>‹#›</a:t>
            </a:fld>
            <a:endParaRPr lang="en-US"/>
          </a:p>
        </p:txBody>
      </p:sp>
    </p:spTree>
    <p:extLst>
      <p:ext uri="{BB962C8B-B14F-4D97-AF65-F5344CB8AC3E}">
        <p14:creationId xmlns:p14="http://schemas.microsoft.com/office/powerpoint/2010/main" val="351307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42C98D-13CC-4122-9D79-C962F1AF27E0}" type="datetime1">
              <a:rPr lang="en-US" smtClean="0"/>
              <a:t>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131456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FF9ED0-EA31-487F-BCCB-F020AD2DF932}" type="datetime1">
              <a:rPr lang="en-US" smtClean="0"/>
              <a:t>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186046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69CA9E-8E75-4C17-AB08-BF0693F7002E}" type="datetime1">
              <a:rPr lang="en-US" smtClean="0"/>
              <a:t>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272180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734DFC-BA41-419C-8566-A685A15CDC12}" type="datetime1">
              <a:rPr lang="en-US" smtClean="0"/>
              <a:t>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1207654989"/>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72C760-18B8-43C8-B917-B9065B1854D4}" type="datetime1">
              <a:rPr lang="en-US" smtClean="0"/>
              <a:t>1/24/17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300931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3D3F62-C9B5-4D96-8FB1-4B20F06A11BC}" type="datetime1">
              <a:rPr lang="en-US" smtClean="0"/>
              <a:t>1/24/17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193285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9C4E29-2BF5-4845-A322-E064DF6EE1A6}" type="datetime1">
              <a:rPr lang="en-US" smtClean="0"/>
              <a:t>1/24/17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3195790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4E86D7-6765-42E9-8C0E-86439037F78F}" type="datetime1">
              <a:rPr lang="en-US" smtClean="0"/>
              <a:t>1/24/17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373201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A7DB0-CF70-4E60-8974-DFE2108988B3}" type="datetime1">
              <a:rPr lang="en-US" smtClean="0"/>
              <a:t>1/24/17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3043494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EBD297-6AA4-4623-90B1-FCF6B398C60F}" type="datetime1">
              <a:rPr lang="en-US" smtClean="0"/>
              <a:t>1/24/17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60817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9D4DA5-9EE2-43A6-8252-6F11480B152C}" type="datetime1">
              <a:rPr lang="en-US" smtClean="0"/>
              <a:t>1/24/17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C3BD5-0BCA-734F-9F00-223B18BBED49}" type="slidenum">
              <a:rPr lang="en-US" smtClean="0"/>
              <a:t>‹#›</a:t>
            </a:fld>
            <a:endParaRPr lang="en-US"/>
          </a:p>
        </p:txBody>
      </p:sp>
    </p:spTree>
    <p:extLst>
      <p:ext uri="{BB962C8B-B14F-4D97-AF65-F5344CB8AC3E}">
        <p14:creationId xmlns:p14="http://schemas.microsoft.com/office/powerpoint/2010/main" val="18081562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0375" y="274638"/>
            <a:ext cx="8229600" cy="51693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983226"/>
            <a:ext cx="8229600" cy="51429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413A04-B489-4EC0-8449-DA4A21B12E2C}" type="datetime1">
              <a:rPr lang="en-US" smtClean="0"/>
              <a:t>1/24/17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Rectangle 6"/>
          <p:cNvSpPr/>
          <p:nvPr userDrawn="1"/>
        </p:nvSpPr>
        <p:spPr>
          <a:xfrm>
            <a:off x="0" y="6400800"/>
            <a:ext cx="9144000" cy="457200"/>
          </a:xfrm>
          <a:prstGeom prst="rect">
            <a:avLst/>
          </a:prstGeom>
          <a:solidFill>
            <a:srgbClr val="4C4A49"/>
          </a:solidFill>
          <a:ln>
            <a:noFill/>
          </a:ln>
          <a:effectLst/>
        </p:spPr>
        <p:style>
          <a:lnRef idx="1">
            <a:schemeClr val="accent1"/>
          </a:lnRef>
          <a:fillRef idx="3">
            <a:schemeClr val="accent1"/>
          </a:fillRef>
          <a:effectRef idx="2">
            <a:schemeClr val="accent1"/>
          </a:effectRef>
          <a:fontRef idx="minor">
            <a:schemeClr val="lt1"/>
          </a:fontRef>
        </p:style>
        <p:txBody>
          <a:bodyPr lIns="91416" tIns="45709" rIns="91416" bIns="45709" anchor="ctr"/>
          <a:lstStyle/>
          <a:p>
            <a:pPr algn="ctr" defTabSz="457082" fontAlgn="base">
              <a:spcBef>
                <a:spcPct val="0"/>
              </a:spcBef>
              <a:spcAft>
                <a:spcPct val="0"/>
              </a:spcAft>
              <a:defRPr/>
            </a:pPr>
            <a:endParaRPr lang="en-US" dirty="0">
              <a:solidFill>
                <a:srgbClr val="FFFFFF"/>
              </a:solidFill>
              <a:latin typeface="Arial" charset="0"/>
              <a:ea typeface="ＭＳ Ｐゴシック" charset="0"/>
              <a:cs typeface="ＭＳ Ｐゴシック" charset="0"/>
            </a:endParaRPr>
          </a:p>
          <a:p>
            <a:pPr algn="ctr" defTabSz="457082" fontAlgn="base">
              <a:spcBef>
                <a:spcPct val="0"/>
              </a:spcBef>
              <a:spcAft>
                <a:spcPct val="0"/>
              </a:spcAft>
              <a:defRPr/>
            </a:pPr>
            <a:endParaRPr lang="en-US" dirty="0">
              <a:solidFill>
                <a:srgbClr val="FFFFFF"/>
              </a:solidFill>
              <a:latin typeface="Arial" charset="0"/>
              <a:ea typeface="ＭＳ Ｐゴシック" charset="0"/>
              <a:cs typeface="ＭＳ Ｐゴシック" charset="0"/>
            </a:endParaRPr>
          </a:p>
        </p:txBody>
      </p:sp>
      <p:pic>
        <p:nvPicPr>
          <p:cNvPr id="10" name="Picture 9" descr="CRlogo_white_grey.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79461" y="6522587"/>
            <a:ext cx="1344539" cy="274320"/>
          </a:xfrm>
          <a:prstGeom prst="rect">
            <a:avLst/>
          </a:prstGeom>
        </p:spPr>
      </p:pic>
      <p:sp>
        <p:nvSpPr>
          <p:cNvPr id="12" name="TextBox 11"/>
          <p:cNvSpPr txBox="1"/>
          <p:nvPr userDrawn="1"/>
        </p:nvSpPr>
        <p:spPr>
          <a:xfrm>
            <a:off x="1632041" y="6458353"/>
            <a:ext cx="1701428" cy="338554"/>
          </a:xfrm>
          <a:prstGeom prst="rect">
            <a:avLst/>
          </a:prstGeom>
          <a:noFill/>
        </p:spPr>
        <p:txBody>
          <a:bodyPr wrap="none" rtlCol="0">
            <a:spAutoFit/>
          </a:bodyPr>
          <a:lstStyle/>
          <a:p>
            <a:r>
              <a:rPr lang="en-US" sz="1600" b="0" dirty="0" smtClean="0">
                <a:solidFill>
                  <a:schemeClr val="bg1"/>
                </a:solidFill>
                <a:latin typeface="+mj-lt"/>
              </a:rPr>
              <a:t>Company Name</a:t>
            </a:r>
            <a:endParaRPr lang="en-US" sz="1600" b="0" dirty="0">
              <a:solidFill>
                <a:schemeClr val="bg1"/>
              </a:solidFill>
              <a:latin typeface="+mj-lt"/>
            </a:endParaRPr>
          </a:p>
        </p:txBody>
      </p:sp>
      <p:cxnSp>
        <p:nvCxnSpPr>
          <p:cNvPr id="14" name="Straight Connector 13"/>
          <p:cNvCxnSpPr/>
          <p:nvPr userDrawn="1"/>
        </p:nvCxnSpPr>
        <p:spPr>
          <a:xfrm flipV="1">
            <a:off x="1609377" y="6528078"/>
            <a:ext cx="0" cy="22860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Slide Number Placeholder 5"/>
          <p:cNvSpPr>
            <a:spLocks noGrp="1"/>
          </p:cNvSpPr>
          <p:nvPr>
            <p:ph type="sldNum" sz="quarter" idx="4"/>
          </p:nvPr>
        </p:nvSpPr>
        <p:spPr>
          <a:xfrm>
            <a:off x="6553200" y="6448816"/>
            <a:ext cx="2133600" cy="365125"/>
          </a:xfrm>
          <a:prstGeom prst="rect">
            <a:avLst/>
          </a:prstGeom>
        </p:spPr>
        <p:txBody>
          <a:bodyPr vert="horz" lIns="91440" tIns="45720" rIns="91440" bIns="45720" rtlCol="0" anchor="ctr"/>
          <a:lstStyle>
            <a:lvl1pPr algn="r">
              <a:defRPr sz="1200">
                <a:solidFill>
                  <a:schemeClr val="bg1"/>
                </a:solidFill>
              </a:defRPr>
            </a:lvl1pPr>
          </a:lstStyle>
          <a:p>
            <a:fld id="{A46C3BD5-0BCA-734F-9F00-223B18BBED49}" type="slidenum">
              <a:rPr lang="en-US" smtClean="0"/>
              <a:pPr/>
              <a:t>‹#›</a:t>
            </a:fld>
            <a:endParaRPr lang="en-US"/>
          </a:p>
        </p:txBody>
      </p:sp>
    </p:spTree>
    <p:extLst>
      <p:ext uri="{BB962C8B-B14F-4D97-AF65-F5344CB8AC3E}">
        <p14:creationId xmlns:p14="http://schemas.microsoft.com/office/powerpoint/2010/main" val="4049473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ftr="0" dt="0"/>
  <p:txStyles>
    <p:titleStyle>
      <a:lvl1pPr algn="l" defTabSz="457200" rtl="0" eaLnBrk="1" latinLnBrk="0" hangingPunct="1">
        <a:spcBef>
          <a:spcPct val="0"/>
        </a:spcBef>
        <a:buNone/>
        <a:defRPr sz="4400" kern="1200">
          <a:solidFill>
            <a:schemeClr val="bg2">
              <a:lumMod val="2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chemeClr val="tx1">
                    <a:lumMod val="65000"/>
                    <a:lumOff val="35000"/>
                  </a:schemeClr>
                </a:solidFill>
              </a:rPr>
              <a:t>Elevator Pitch Template</a:t>
            </a:r>
            <a:endParaRPr lang="en-US" dirty="0">
              <a:solidFill>
                <a:schemeClr val="tx1">
                  <a:lumMod val="65000"/>
                  <a:lumOff val="35000"/>
                </a:schemeClr>
              </a:solidFill>
            </a:endParaRPr>
          </a:p>
        </p:txBody>
      </p:sp>
      <p:sp>
        <p:nvSpPr>
          <p:cNvPr id="5" name="Content Placeholder 4"/>
          <p:cNvSpPr>
            <a:spLocks noGrp="1"/>
          </p:cNvSpPr>
          <p:nvPr>
            <p:ph idx="1"/>
          </p:nvPr>
        </p:nvSpPr>
        <p:spPr>
          <a:xfrm>
            <a:off x="457200" y="983226"/>
            <a:ext cx="8229600" cy="5414810"/>
          </a:xfrm>
        </p:spPr>
        <p:txBody>
          <a:bodyPr>
            <a:normAutofit lnSpcReduction="10000"/>
          </a:bodyPr>
          <a:lstStyle/>
          <a:p>
            <a:pPr marL="0" indent="0">
              <a:lnSpc>
                <a:spcPct val="110000"/>
              </a:lnSpc>
              <a:spcBef>
                <a:spcPts val="600"/>
              </a:spcBef>
              <a:buNone/>
            </a:pPr>
            <a:r>
              <a:rPr lang="en-US" dirty="0" smtClean="0"/>
              <a:t>[Your </a:t>
            </a:r>
            <a:r>
              <a:rPr lang="en-US" dirty="0"/>
              <a:t>company </a:t>
            </a:r>
            <a:r>
              <a:rPr lang="en-US" dirty="0" smtClean="0"/>
              <a:t>name] </a:t>
            </a:r>
            <a:r>
              <a:rPr lang="en-US" dirty="0"/>
              <a:t>is </a:t>
            </a:r>
            <a:r>
              <a:rPr lang="en-US" dirty="0" smtClean="0"/>
              <a:t>[your solution] </a:t>
            </a:r>
            <a:r>
              <a:rPr lang="en-US" dirty="0"/>
              <a:t>for </a:t>
            </a:r>
            <a:r>
              <a:rPr lang="en-US" dirty="0" smtClean="0"/>
              <a:t>[your </a:t>
            </a:r>
            <a:r>
              <a:rPr lang="en-US" dirty="0"/>
              <a:t>target </a:t>
            </a:r>
            <a:r>
              <a:rPr lang="en-US" dirty="0" smtClean="0"/>
              <a:t>customers/users]. </a:t>
            </a:r>
            <a:r>
              <a:rPr lang="en-US" dirty="0"/>
              <a:t>We </a:t>
            </a:r>
            <a:r>
              <a:rPr lang="en-US" dirty="0" smtClean="0"/>
              <a:t>help [your customers/users] [solve </a:t>
            </a:r>
            <a:r>
              <a:rPr lang="en-US" dirty="0"/>
              <a:t>this problem with these </a:t>
            </a:r>
            <a:r>
              <a:rPr lang="en-US" dirty="0" smtClean="0"/>
              <a:t>benefits]. We’re </a:t>
            </a:r>
            <a:r>
              <a:rPr lang="en-US" dirty="0"/>
              <a:t>initially targeting </a:t>
            </a:r>
            <a:r>
              <a:rPr lang="en-US" dirty="0" smtClean="0"/>
              <a:t>[your market]. </a:t>
            </a:r>
            <a:r>
              <a:rPr lang="en-US" dirty="0"/>
              <a:t>We make our money by </a:t>
            </a:r>
            <a:r>
              <a:rPr lang="en-US" dirty="0" smtClean="0"/>
              <a:t>[your </a:t>
            </a:r>
            <a:r>
              <a:rPr lang="en-US" dirty="0"/>
              <a:t>business </a:t>
            </a:r>
            <a:r>
              <a:rPr lang="en-US" dirty="0" smtClean="0"/>
              <a:t>model]. </a:t>
            </a:r>
            <a:r>
              <a:rPr lang="en-US" dirty="0"/>
              <a:t>We acquire customers by </a:t>
            </a:r>
            <a:r>
              <a:rPr lang="en-US" dirty="0" smtClean="0"/>
              <a:t>[your </a:t>
            </a:r>
            <a:r>
              <a:rPr lang="en-US" dirty="0"/>
              <a:t>customer acquisition strategy ]. </a:t>
            </a:r>
            <a:r>
              <a:rPr lang="en-US" dirty="0" smtClean="0"/>
              <a:t>We </a:t>
            </a:r>
            <a:r>
              <a:rPr lang="en-US" dirty="0"/>
              <a:t>have </a:t>
            </a:r>
            <a:r>
              <a:rPr lang="en-US" dirty="0" smtClean="0"/>
              <a:t>[your </a:t>
            </a:r>
            <a:r>
              <a:rPr lang="en-US" dirty="0"/>
              <a:t>team advantage ], [ your technology advantage ]. </a:t>
            </a:r>
            <a:r>
              <a:rPr lang="en-US" dirty="0" smtClean="0"/>
              <a:t>[Traction statement ].</a:t>
            </a:r>
          </a:p>
          <a:p>
            <a:pPr marL="0" indent="0">
              <a:lnSpc>
                <a:spcPct val="110000"/>
              </a:lnSpc>
              <a:spcBef>
                <a:spcPts val="600"/>
              </a:spcBef>
              <a:buNone/>
            </a:pPr>
            <a:r>
              <a:rPr lang="en-US" sz="1600" b="1" dirty="0" smtClean="0">
                <a:solidFill>
                  <a:schemeClr val="accent6">
                    <a:lumMod val="75000"/>
                  </a:schemeClr>
                </a:solidFill>
              </a:rPr>
              <a:t>Example 1</a:t>
            </a:r>
            <a:endParaRPr lang="en-US" sz="1600" b="1" dirty="0">
              <a:solidFill>
                <a:schemeClr val="accent6">
                  <a:lumMod val="75000"/>
                </a:schemeClr>
              </a:solidFill>
            </a:endParaRPr>
          </a:p>
          <a:p>
            <a:pPr marL="0" indent="0">
              <a:lnSpc>
                <a:spcPct val="110000"/>
              </a:lnSpc>
              <a:spcBef>
                <a:spcPts val="600"/>
              </a:spcBef>
              <a:buNone/>
            </a:pPr>
            <a:r>
              <a:rPr lang="en-US" sz="1400" dirty="0" smtClean="0"/>
              <a:t>“</a:t>
            </a:r>
            <a:r>
              <a:rPr lang="en-US" sz="1400" dirty="0"/>
              <a:t>Have you ever purchased a cell phone online? {wait for answer} Well, my company is cellphonesarecool.com. We are the number one, national distributor for all cell phones and carriers, online. We sell every type of cell phone available as well as provide very competitive service pricing. We are the leading, online cell phone provider in the United States and Canada</a:t>
            </a:r>
            <a:r>
              <a:rPr lang="en-US" sz="1400" dirty="0" smtClean="0"/>
              <a:t>.”</a:t>
            </a:r>
          </a:p>
          <a:p>
            <a:pPr marL="0" indent="0">
              <a:lnSpc>
                <a:spcPct val="110000"/>
              </a:lnSpc>
              <a:spcBef>
                <a:spcPts val="600"/>
              </a:spcBef>
              <a:buNone/>
            </a:pPr>
            <a:r>
              <a:rPr lang="en-US" sz="1600" b="1" dirty="0">
                <a:solidFill>
                  <a:schemeClr val="accent6">
                    <a:lumMod val="75000"/>
                  </a:schemeClr>
                </a:solidFill>
              </a:rPr>
              <a:t>Example </a:t>
            </a:r>
            <a:r>
              <a:rPr lang="en-US" sz="1600" b="1" dirty="0" smtClean="0">
                <a:solidFill>
                  <a:schemeClr val="accent6">
                    <a:lumMod val="75000"/>
                  </a:schemeClr>
                </a:solidFill>
              </a:rPr>
              <a:t>2</a:t>
            </a:r>
            <a:endParaRPr lang="en-US" sz="1600" b="1" dirty="0" smtClean="0"/>
          </a:p>
          <a:p>
            <a:pPr marL="0" indent="0">
              <a:lnSpc>
                <a:spcPct val="110000"/>
              </a:lnSpc>
              <a:spcBef>
                <a:spcPts val="600"/>
              </a:spcBef>
              <a:buNone/>
            </a:pPr>
            <a:r>
              <a:rPr lang="en-US" sz="1400" dirty="0"/>
              <a:t>“My company is cellphonesarecool.com. We are the number one, national distributor for all cell phones and carriers, online. We sell every type of cell phone available as well as provide very competitive service pricing. We are the leading, online, cell phone provider in the United States and Canada</a:t>
            </a:r>
            <a:r>
              <a:rPr lang="en-US" sz="1400" dirty="0" smtClean="0"/>
              <a:t>.”</a:t>
            </a:r>
          </a:p>
          <a:p>
            <a:pPr marL="0" indent="0">
              <a:lnSpc>
                <a:spcPct val="110000"/>
              </a:lnSpc>
              <a:spcBef>
                <a:spcPts val="600"/>
              </a:spcBef>
              <a:buNone/>
            </a:pPr>
            <a:r>
              <a:rPr lang="en-US" sz="1600" b="1" dirty="0">
                <a:solidFill>
                  <a:schemeClr val="accent6">
                    <a:lumMod val="75000"/>
                  </a:schemeClr>
                </a:solidFill>
              </a:rPr>
              <a:t>Example </a:t>
            </a:r>
            <a:r>
              <a:rPr lang="en-US" sz="1600" b="1" dirty="0" smtClean="0">
                <a:solidFill>
                  <a:schemeClr val="accent6">
                    <a:lumMod val="75000"/>
                  </a:schemeClr>
                </a:solidFill>
              </a:rPr>
              <a:t>3</a:t>
            </a:r>
            <a:endParaRPr lang="en-US" sz="1600" b="1" dirty="0" smtClean="0"/>
          </a:p>
          <a:p>
            <a:pPr marL="0" indent="0">
              <a:lnSpc>
                <a:spcPct val="110000"/>
              </a:lnSpc>
              <a:spcBef>
                <a:spcPts val="600"/>
              </a:spcBef>
              <a:buNone/>
            </a:pPr>
            <a:r>
              <a:rPr lang="en-US" sz="1400" dirty="0"/>
              <a:t>“Shockwave Innovations helps educate, advise and fund tech startups so they can maximize their odds of success.  In fact, one startup we helped during its founding days reached $80M in revenue and a NASDAQ IPO”.</a:t>
            </a:r>
            <a:endParaRPr lang="en-US" sz="1400" dirty="0" smtClean="0"/>
          </a:p>
          <a:p>
            <a:pPr marL="0" indent="0">
              <a:lnSpc>
                <a:spcPct val="110000"/>
              </a:lnSpc>
              <a:spcBef>
                <a:spcPts val="600"/>
              </a:spcBef>
              <a:buNone/>
            </a:pPr>
            <a:endParaRPr lang="en-US" dirty="0"/>
          </a:p>
          <a:p>
            <a:pPr>
              <a:lnSpc>
                <a:spcPct val="110000"/>
              </a:lnSpc>
              <a:spcBef>
                <a:spcPts val="600"/>
              </a:spcBef>
            </a:pPr>
            <a:endParaRPr lang="en-US" dirty="0" smtClean="0"/>
          </a:p>
        </p:txBody>
      </p:sp>
      <p:sp>
        <p:nvSpPr>
          <p:cNvPr id="6" name="Rounded Rectangle 5"/>
          <p:cNvSpPr/>
          <p:nvPr/>
        </p:nvSpPr>
        <p:spPr>
          <a:xfrm>
            <a:off x="215757" y="133564"/>
            <a:ext cx="8743308" cy="6123398"/>
          </a:xfrm>
          <a:prstGeom prst="roundRect">
            <a:avLst>
              <a:gd name="adj" fmla="val 2362"/>
            </a:avLst>
          </a:prstGeom>
          <a:noFill/>
          <a:ln w="3810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22116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Rockwel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22024</TotalTime>
  <Words>267</Words>
  <Application>Microsoft Macintosh PowerPoint</Application>
  <PresentationFormat>On-screen Show (4:3)</PresentationFormat>
  <Paragraphs>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Elevator Pitch Template</vt:lpstr>
    </vt:vector>
  </TitlesOfParts>
  <Company>Berkeley 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Ilan Gur</dc:creator>
  <cp:lastModifiedBy>Matthew Price</cp:lastModifiedBy>
  <cp:revision>923</cp:revision>
  <cp:lastPrinted>2016-06-22T03:09:05Z</cp:lastPrinted>
  <dcterms:created xsi:type="dcterms:W3CDTF">2014-11-16T05:54:12Z</dcterms:created>
  <dcterms:modified xsi:type="dcterms:W3CDTF">2017-01-24T18:12:04Z</dcterms:modified>
</cp:coreProperties>
</file>