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6"/>
  </p:notesMasterIdLst>
  <p:handoutMasterIdLst>
    <p:handoutMasterId r:id="rId27"/>
  </p:handoutMasterIdLst>
  <p:sldIdLst>
    <p:sldId id="565" r:id="rId2"/>
    <p:sldId id="621" r:id="rId3"/>
    <p:sldId id="622" r:id="rId4"/>
    <p:sldId id="623" r:id="rId5"/>
    <p:sldId id="624" r:id="rId6"/>
    <p:sldId id="625" r:id="rId7"/>
    <p:sldId id="626" r:id="rId8"/>
    <p:sldId id="627" r:id="rId9"/>
    <p:sldId id="628" r:id="rId10"/>
    <p:sldId id="629" r:id="rId11"/>
    <p:sldId id="630" r:id="rId12"/>
    <p:sldId id="631" r:id="rId13"/>
    <p:sldId id="632" r:id="rId14"/>
    <p:sldId id="633" r:id="rId15"/>
    <p:sldId id="634" r:id="rId16"/>
    <p:sldId id="635" r:id="rId17"/>
    <p:sldId id="289" r:id="rId18"/>
    <p:sldId id="547" r:id="rId19"/>
    <p:sldId id="601" r:id="rId20"/>
    <p:sldId id="607" r:id="rId21"/>
    <p:sldId id="636" r:id="rId22"/>
    <p:sldId id="638" r:id="rId23"/>
    <p:sldId id="602" r:id="rId24"/>
    <p:sldId id="611" r:id="rId2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xmlns:p="http://schemas.openxmlformats.org/presentationml/2006/main" xmlns:r="http://schemas.openxmlformats.org/officeDocument/2006/relationships" xmlns:a="http://schemas.openxmlformats.org/drawingml/2006/main">
        <p15:guide id="1" orient="horz" pos="2160">
          <p15:clr>
            <a:srgbClr val="A4A3A4"/>
          </p15:clr>
        </p15:guide>
        <p15:guide id="2" pos="2880">
          <p15:clr>
            <a:srgbClr val="A4A3A4"/>
          </p15:clr>
        </p15:guide>
      </p15:sldGuideLst>
    </p:ext>
    <p:ext uri="{2D200454-40CA-4A62-9FC3-DE9A4176ACB9}">
      <p15:notesGuideLst xmlns:p15="http://schemas.microsoft.com/office/powerpoint/2012/main" xmlns="" xmlns:p="http://schemas.openxmlformats.org/presentationml/2006/main" xmlns:r="http://schemas.openxmlformats.org/officeDocument/2006/relationships" xmlns:a="http://schemas.openxmlformats.org/drawingml/2006/main"/>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useTimings="0">
    <p:present/>
    <p:sldAll/>
    <p:penClr>
      <a:prstClr val="red"/>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0"/>
      </p:ext>
    </p:extLst>
  </p:showPr>
  <p:clrMru>
    <a:srgbClr val="A54E07"/>
    <a:srgbClr val="C96009"/>
    <a:srgbClr val="D56509"/>
    <a:srgbClr val="FF9900"/>
    <a:srgbClr val="FFCC00"/>
    <a:srgbClr val="FFCC66"/>
    <a:srgbClr val="FFFF99"/>
    <a:srgbClr val="FD9C31"/>
    <a:srgbClr val="9C9B9B"/>
    <a:srgbClr val="4C4A49"/>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0"/>
    </p:ext>
    <p:ext uri="{FD5EFAAD-0ECE-453E-9831-46B23BE46B34}">
      <p15:chartTrackingRefBased xmlns:p15="http://schemas.microsoft.com/office/powerpoint/2012/main" xmlns="" xmlns:p="http://schemas.openxmlformats.org/presentationml/2006/main" xmlns:r="http://schemas.openxmlformats.org/officeDocument/2006/relationships" xmlns:a="http://schemas.openxmlformats.org/drawingml/2006/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4409" autoAdjust="0"/>
    <p:restoredTop sz="75814" autoAdjust="0"/>
  </p:normalViewPr>
  <p:slideViewPr>
    <p:cSldViewPr snapToGrid="0" snapToObjects="1">
      <p:cViewPr varScale="1">
        <p:scale>
          <a:sx n="96" d="100"/>
          <a:sy n="96" d="100"/>
        </p:scale>
        <p:origin x="-1304" y="-104"/>
      </p:cViewPr>
      <p:guideLst>
        <p:guide orient="horz" pos="2160"/>
        <p:guide pos="2880"/>
      </p:guideLst>
    </p:cSldViewPr>
  </p:slideViewPr>
  <p:outlineViewPr>
    <p:cViewPr>
      <p:scale>
        <a:sx n="66" d="100"/>
        <a:sy n="66" d="100"/>
      </p:scale>
      <p:origin x="0" y="-226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42" d="100"/>
          <a:sy n="42" d="100"/>
        </p:scale>
        <p:origin x="2342" y="38"/>
      </p:cViewPr>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3175" tIns="46588" rIns="93175" bIns="46588" rtlCol="0"/>
          <a:lstStyle>
            <a:lvl1pPr algn="l">
              <a:defRPr sz="1200"/>
            </a:lvl1pPr>
          </a:lstStyle>
          <a:p>
            <a:endParaRPr lang="en-US"/>
          </a:p>
        </p:txBody>
      </p:sp>
      <p:sp>
        <p:nvSpPr>
          <p:cNvPr id="3" name="Date Placeholder 2"/>
          <p:cNvSpPr>
            <a:spLocks noGrp="1"/>
          </p:cNvSpPr>
          <p:nvPr>
            <p:ph type="dt" sz="quarter" idx="1"/>
          </p:nvPr>
        </p:nvSpPr>
        <p:spPr>
          <a:xfrm>
            <a:off x="3970939" y="0"/>
            <a:ext cx="3037840" cy="466435"/>
          </a:xfrm>
          <a:prstGeom prst="rect">
            <a:avLst/>
          </a:prstGeom>
        </p:spPr>
        <p:txBody>
          <a:bodyPr vert="horz" lIns="93175" tIns="46588" rIns="93175" bIns="46588" rtlCol="0"/>
          <a:lstStyle>
            <a:lvl1pPr algn="r">
              <a:defRPr sz="1200"/>
            </a:lvl1pPr>
          </a:lstStyle>
          <a:p>
            <a:fld id="{4EFA6DAA-D4BF-4E9B-8954-96345B35B541}" type="datetimeFigureOut">
              <a:rPr lang="en-US" smtClean="0"/>
              <a:pPr/>
              <a:t>1/25/17</a:t>
            </a:fld>
            <a:endParaRPr lang="en-US"/>
          </a:p>
        </p:txBody>
      </p:sp>
      <p:sp>
        <p:nvSpPr>
          <p:cNvPr id="4" name="Footer Placeholder 3"/>
          <p:cNvSpPr>
            <a:spLocks noGrp="1"/>
          </p:cNvSpPr>
          <p:nvPr>
            <p:ph type="ftr" sz="quarter" idx="2"/>
          </p:nvPr>
        </p:nvSpPr>
        <p:spPr>
          <a:xfrm>
            <a:off x="0" y="8829967"/>
            <a:ext cx="3037840" cy="466434"/>
          </a:xfrm>
          <a:prstGeom prst="rect">
            <a:avLst/>
          </a:prstGeom>
        </p:spPr>
        <p:txBody>
          <a:bodyPr vert="horz" lIns="93175" tIns="46588" rIns="93175" bIns="46588" rtlCol="0" anchor="b"/>
          <a:lstStyle>
            <a:lvl1pPr algn="l">
              <a:defRPr sz="1200"/>
            </a:lvl1pPr>
          </a:lstStyle>
          <a:p>
            <a:endParaRPr lang="en-US"/>
          </a:p>
        </p:txBody>
      </p:sp>
      <p:sp>
        <p:nvSpPr>
          <p:cNvPr id="5" name="Slide Number Placeholder 4"/>
          <p:cNvSpPr>
            <a:spLocks noGrp="1"/>
          </p:cNvSpPr>
          <p:nvPr>
            <p:ph type="sldNum" sz="quarter" idx="3"/>
          </p:nvPr>
        </p:nvSpPr>
        <p:spPr>
          <a:xfrm>
            <a:off x="3970939" y="8829967"/>
            <a:ext cx="3037840" cy="466434"/>
          </a:xfrm>
          <a:prstGeom prst="rect">
            <a:avLst/>
          </a:prstGeom>
        </p:spPr>
        <p:txBody>
          <a:bodyPr vert="horz" lIns="93175" tIns="46588" rIns="93175" bIns="46588" rtlCol="0" anchor="b"/>
          <a:lstStyle>
            <a:lvl1pPr algn="r">
              <a:defRPr sz="1200"/>
            </a:lvl1pPr>
          </a:lstStyle>
          <a:p>
            <a:fld id="{D5838E1B-7108-466F-ABAB-8B634EB641F8}"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40264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3175" tIns="46588" rIns="93175" bIns="46588" rtlCol="0"/>
          <a:lstStyle>
            <a:lvl1pPr algn="l">
              <a:defRPr sz="1200"/>
            </a:lvl1pPr>
          </a:lstStyle>
          <a:p>
            <a:endParaRPr lang="en-US"/>
          </a:p>
        </p:txBody>
      </p:sp>
      <p:sp>
        <p:nvSpPr>
          <p:cNvPr id="3" name="Date Placeholder 2"/>
          <p:cNvSpPr>
            <a:spLocks noGrp="1"/>
          </p:cNvSpPr>
          <p:nvPr>
            <p:ph type="dt" idx="1"/>
          </p:nvPr>
        </p:nvSpPr>
        <p:spPr>
          <a:xfrm>
            <a:off x="3970939" y="0"/>
            <a:ext cx="3037840" cy="466435"/>
          </a:xfrm>
          <a:prstGeom prst="rect">
            <a:avLst/>
          </a:prstGeom>
        </p:spPr>
        <p:txBody>
          <a:bodyPr vert="horz" lIns="93175" tIns="46588" rIns="93175" bIns="46588" rtlCol="0"/>
          <a:lstStyle>
            <a:lvl1pPr algn="r">
              <a:defRPr sz="1200"/>
            </a:lvl1pPr>
          </a:lstStyle>
          <a:p>
            <a:fld id="{2D3BF880-0D37-4882-A7DC-ACFC8094D060}" type="datetimeFigureOut">
              <a:rPr lang="en-US"/>
              <a:pPr/>
              <a:t>1/25/17</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5" tIns="46588" rIns="93175" bIns="46588"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5" tIns="46588" rIns="93175" bIns="4658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4"/>
          </a:xfrm>
          <a:prstGeom prst="rect">
            <a:avLst/>
          </a:prstGeom>
        </p:spPr>
        <p:txBody>
          <a:bodyPr vert="horz" lIns="93175" tIns="46588" rIns="93175"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7"/>
            <a:ext cx="3037840" cy="466434"/>
          </a:xfrm>
          <a:prstGeom prst="rect">
            <a:avLst/>
          </a:prstGeom>
        </p:spPr>
        <p:txBody>
          <a:bodyPr vert="horz" lIns="93175" tIns="46588" rIns="93175" bIns="46588" rtlCol="0" anchor="b"/>
          <a:lstStyle>
            <a:lvl1pPr algn="r">
              <a:defRPr sz="1200"/>
            </a:lvl1pPr>
          </a:lstStyle>
          <a:p>
            <a:fld id="{5895BC70-7E7C-494F-89B4-FEF6BBE90B9F}" type="slidenum">
              <a:rPr lang="en-US"/>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1307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5BC70-7E7C-494F-89B4-FEF6BBE90B9F}" type="slidenum">
              <a:rPr lang="en-US" smtClean="0"/>
              <a:pPr/>
              <a:t>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31019121"/>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may be good, but are you really better than everyone else? Most entrepreneurs misunderstand the objective of this slide, which is not to enumerate all the deficiencies of the competition (as much fun as that may be). Just because you have really cool technology does not mean you will win. You need to convince the investor that lots of folks will buy your product or service, even though they have several alternatives. And don’t forget that the toughest competitor is often the status quo—most prospective customers can muddle on without buying your solution or your competitor’s solution. The best way to convince an investor that you really do have a better mousetrap is to have </a:t>
            </a:r>
            <a:r>
              <a:rPr lang="en-US" sz="1200" kern="1200" dirty="0" err="1" smtClean="0">
                <a:solidFill>
                  <a:schemeClr val="tx1"/>
                </a:solidFill>
                <a:effectLst/>
                <a:latin typeface="+mn-lt"/>
                <a:ea typeface="+mn-ea"/>
                <a:cs typeface="+mn-cs"/>
              </a:rPr>
              <a:t>referenceable</a:t>
            </a:r>
            <a:r>
              <a:rPr lang="en-US" sz="1200" kern="1200" dirty="0" smtClean="0">
                <a:solidFill>
                  <a:schemeClr val="tx1"/>
                </a:solidFill>
                <a:effectLst/>
                <a:latin typeface="+mn-lt"/>
                <a:ea typeface="+mn-ea"/>
                <a:cs typeface="+mn-cs"/>
              </a:rPr>
              <a:t> customers or prospects articulate in their own words why they bought or will buy your offering over the alternatives. Use this slide to summarize the three or four key reasons why customers prefer your solution to other solutions. Many entrepreneurs have been coached to use a four-square matrix that shows that they are in the upper right-hand quadrant, but this has become a joke in the venture community. Check-boxes are better, if they are not abused. Make sure your check-box criteria reflect the market’s requirements, not just your product’s features.</a:t>
            </a:r>
          </a:p>
          <a:p>
            <a:endParaRPr lang="en-US" dirty="0"/>
          </a:p>
        </p:txBody>
      </p:sp>
      <p:sp>
        <p:nvSpPr>
          <p:cNvPr id="4" name="Slide Number Placeholder 3"/>
          <p:cNvSpPr>
            <a:spLocks noGrp="1"/>
          </p:cNvSpPr>
          <p:nvPr>
            <p:ph type="sldNum" sz="quarter" idx="10"/>
          </p:nvPr>
        </p:nvSpPr>
        <p:spPr/>
        <p:txBody>
          <a:bodyPr/>
          <a:lstStyle/>
          <a:p>
            <a:fld id="{5895BC70-7E7C-494F-89B4-FEF6BBE90B9F}" type="slidenum">
              <a:rPr lang="en-US" smtClean="0"/>
              <a:pPr/>
              <a:t>10</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0500256"/>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Depending on how important the analysis of competitive players is in your market segment, you may need a detailed list of competitors by category with their strengths and weaknesses in comparison with your company. Preferably, you develop this as a “pocket slide” to be used for Q&amp;A, if necessary. Whether or not you present this slide, it is important that you do your homework on the competition, and that you don’t misrepresent their strengths or their weaknesses.</a:t>
            </a:r>
          </a:p>
          <a:p>
            <a:endParaRPr lang="en-US" dirty="0"/>
          </a:p>
        </p:txBody>
      </p:sp>
      <p:sp>
        <p:nvSpPr>
          <p:cNvPr id="4" name="Slide Number Placeholder 3"/>
          <p:cNvSpPr>
            <a:spLocks noGrp="1"/>
          </p:cNvSpPr>
          <p:nvPr>
            <p:ph type="sldNum" sz="quarter" idx="10"/>
          </p:nvPr>
        </p:nvSpPr>
        <p:spPr/>
        <p:txBody>
          <a:bodyPr/>
          <a:lstStyle/>
          <a:p>
            <a:fld id="{5895BC70-7E7C-494F-89B4-FEF6BBE90B9F}" type="slidenum">
              <a:rPr lang="en-US" smtClean="0"/>
              <a:pPr/>
              <a:t>11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0500256"/>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single most compelling slide in any pitch is a pipeline of customers and strategic partners that have already expressed some interest in your solution—if they haven’t already joined your beta program. Too often this slide is, instead, a bland laundry list of standard sales and marketing tactics. You should focus on articulating the non-obvious, potentially disruptive elements of your strategy. Even better, frame your comments in terms of the critical hurdles you need to get over, and how you are going to jump them. If you don’t have a pipeline, and there is nothing unique or innovative about your strategy, then drop this slide and make the elements of your sales model clear in the discussion of your business model (next slide).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95BC70-7E7C-494F-89B4-FEF6BBE90B9F}" type="slidenum">
              <a:rPr lang="en-US" smtClean="0"/>
              <a:pPr/>
              <a:t>12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0500256"/>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 do you make money? Usually by selling something for a certain price to certain customers. But there are lots of variations on the standard theme. Explain your pricing, your costs, and why you are going to be especially profitable. Make sure you understand the key assumptions underlying your planned success and be prepared to defend them. What if you can’t sustain the price? What if it takes twice as long to make each sale? What if your costs don’t decline over time? Many investors will want to test the depth of your understanding of your business model. Be ready to articulate the sensitivity of your business to variations in your assumptions.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95BC70-7E7C-494F-89B4-FEF6BBE90B9F}" type="slidenum">
              <a:rPr lang="en-US" smtClean="0"/>
              <a:pPr/>
              <a:t>13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0500256"/>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two previous slides above should come together neatly in your five-year financial projections. You should show the two or three key metrics that drive revenues, expenses and growth (such as customers, unit sales, new products, expansion sales, new markets), as well as the revenue, expense, profit, cash balance, and headcount lines. The most important thing to convey on this slide is that you really understand the economics and evolution of a growing, dynamic company, and that your vision is grounded in an understanding of practical reality. Your financials should tell your story in numbers as clearly as you are telling your story in words. Investors are not focused on the precision of your numbers; they’re focused on the coherence and integrity of your thought process.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95BC70-7E7C-494F-89B4-FEF6BBE90B9F}" type="slidenum">
              <a:rPr lang="en-US" smtClean="0"/>
              <a:pPr/>
              <a:t>14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0500256"/>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 should be clear from your financials what your capital requirements will be. On this slide you should outline how you plan to take in funding—how big each round will be, and the timing of each—and map the funding against your key near-term and medium-term milestones. You should also include your key achievements to date. These milestones should tie to the key metrics in your financial projections, and they should provide a clear, crisp picture of your product introduction and market expansion roadmap. In essence, this is your operating plan for the funds you are raising. Do not spend time presenting a “use of funds” table. Investors want to see measures of accomplishment, not measures of activity. And they want to know that you are asking for the right amount of money to get the company to a meaningful milestone.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95BC70-7E7C-494F-89B4-FEF6BBE90B9F}" type="slidenum">
              <a:rPr lang="en-US" smtClean="0"/>
              <a:pPr/>
              <a:t>15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0500256"/>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slide is almost always wasted. Most entrepreneurs just put up three or four dot points about how wonderful their investment opportunity is. Generally the words are the same words that investors hear from scores of other entrepreneurs, such as, “We have a huge opportunity, and we will be the winners!” Your key objective on this slide is to solidify the core value proposition of your company in words that are memorable and unique to your company. If the venture investor in the room has to give a short description of your company to his partners, these are the words you want used. This is a good place to reinforce your tagline, or mantra—the short phrase that captures the essence of your message to investors. The best solution to creating your summary slide is to imagine that this is the only slide you will ever be able to present. If you had to do your whole pitch in one slide (with 30 point font), this is that slide.</a:t>
            </a:r>
          </a:p>
          <a:p>
            <a:r>
              <a:rPr lang="en-US" sz="1200" kern="1200" dirty="0" smtClean="0">
                <a:solidFill>
                  <a:schemeClr val="tx1"/>
                </a:solidFill>
                <a:effectLst/>
                <a:latin typeface="+mn-lt"/>
                <a:ea typeface="+mn-ea"/>
                <a:cs typeface="+mn-cs"/>
              </a:rPr>
              <a:t>So here we have a good general outline for pitching your company. But remember, it’s about selling your investment proposition, not about covering points. Don’t get fixated on using this or any other template. You should know the issues about your company that investors are most concerned about. Those are the issues you need to concentrate on. Make sure you address all the predictable “burning questions” as early as you can in your presentation, even if it means violating the sequence above.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95BC70-7E7C-494F-89B4-FEF6BBE90B9F}" type="slidenum">
              <a:rPr lang="en-US" smtClean="0"/>
              <a:pPr/>
              <a:t>16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0500256"/>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5895BC70-7E7C-494F-89B4-FEF6BBE90B9F}" type="slidenum">
              <a:rPr lang="en-US"/>
              <a:pPr/>
              <a:t>17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41062910"/>
      </p:ext>
    </p:extLst>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Solar</a:t>
            </a:r>
            <a:r>
              <a:rPr lang="en-US" baseline="0" dirty="0" smtClean="0"/>
              <a:t> example. </a:t>
            </a:r>
            <a:endParaRPr lang="en-US" dirty="0"/>
          </a:p>
        </p:txBody>
      </p:sp>
      <p:sp>
        <p:nvSpPr>
          <p:cNvPr id="4" name="Slide Number Placeholder 3"/>
          <p:cNvSpPr>
            <a:spLocks noGrp="1"/>
          </p:cNvSpPr>
          <p:nvPr>
            <p:ph type="sldNum" sz="quarter" idx="10"/>
          </p:nvPr>
        </p:nvSpPr>
        <p:spPr/>
        <p:txBody>
          <a:bodyPr/>
          <a:lstStyle/>
          <a:p>
            <a:fld id="{5895BC70-7E7C-494F-89B4-FEF6BBE90B9F}" type="slidenum">
              <a:rPr lang="en-US" smtClean="0"/>
              <a:pPr/>
              <a:t>21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65403632"/>
      </p:ext>
    </p:extLst>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Fuel</a:t>
            </a:r>
            <a:r>
              <a:rPr lang="en-US" baseline="0" dirty="0" smtClean="0"/>
              <a:t> cell - example. </a:t>
            </a:r>
            <a:endParaRPr lang="en-US" dirty="0"/>
          </a:p>
        </p:txBody>
      </p:sp>
      <p:sp>
        <p:nvSpPr>
          <p:cNvPr id="4" name="Slide Number Placeholder 3"/>
          <p:cNvSpPr>
            <a:spLocks noGrp="1"/>
          </p:cNvSpPr>
          <p:nvPr>
            <p:ph type="sldNum" sz="quarter" idx="10"/>
          </p:nvPr>
        </p:nvSpPr>
        <p:spPr/>
        <p:txBody>
          <a:bodyPr/>
          <a:lstStyle/>
          <a:p>
            <a:fld id="{5895BC70-7E7C-494F-89B4-FEF6BBE90B9F}" type="slidenum">
              <a:rPr lang="en-US" smtClean="0"/>
              <a:pPr/>
              <a:t>22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65403632"/>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there are multiple team members participating in the pitch, put names on the next slide instead. Key objective: Everyone in the room should know the basic idea and value proposition of the company, including the target market, before the next slide is shown. All the words should not be on this slide, but with one or two sentences orally, reinforcing and extending the tagline, everyone should have a foundation for what is to come. Cardinal sin: Launching into your presentation with an investor at the table thinking, “I wonder what these guys do?”</a:t>
            </a:r>
          </a:p>
          <a:p>
            <a:endParaRPr lang="en-US" dirty="0"/>
          </a:p>
        </p:txBody>
      </p:sp>
      <p:sp>
        <p:nvSpPr>
          <p:cNvPr id="4" name="Slide Number Placeholder 3"/>
          <p:cNvSpPr>
            <a:spLocks noGrp="1"/>
          </p:cNvSpPr>
          <p:nvPr>
            <p:ph type="sldNum" sz="quarter" idx="10"/>
          </p:nvPr>
        </p:nvSpPr>
        <p:spPr/>
        <p:txBody>
          <a:bodyPr/>
          <a:lstStyle/>
          <a:p>
            <a:fld id="{5895BC70-7E7C-494F-89B4-FEF6BBE90B9F}" type="slidenum">
              <a:rPr lang="en-US" smtClean="0"/>
              <a:pPr/>
              <a:t>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15205516"/>
      </p:ext>
    </p:extLst>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a:t>
            </a:r>
            <a:r>
              <a:rPr lang="en-US" baseline="0" dirty="0" smtClean="0"/>
              <a:t> financials from a solar start up.</a:t>
            </a:r>
            <a:endParaRPr lang="en-US" dirty="0"/>
          </a:p>
        </p:txBody>
      </p:sp>
      <p:sp>
        <p:nvSpPr>
          <p:cNvPr id="4" name="Slide Number Placeholder 3"/>
          <p:cNvSpPr>
            <a:spLocks noGrp="1"/>
          </p:cNvSpPr>
          <p:nvPr>
            <p:ph type="sldNum" sz="quarter" idx="10"/>
          </p:nvPr>
        </p:nvSpPr>
        <p:spPr/>
        <p:txBody>
          <a:bodyPr/>
          <a:lstStyle/>
          <a:p>
            <a:fld id="{5895BC70-7E7C-494F-89B4-FEF6BBE90B9F}" type="slidenum">
              <a:rPr lang="en-US" smtClean="0"/>
              <a:pPr/>
              <a:t>24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39703389"/>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three or four key players in the company. For some reason, everyone puts the team slide at the end, but investors almost always want to know this at the beginning, and it is just common courtesy to make sure everyone is introduced. But make this short, crisp and relevant. This is not the time to share everyone’s life story, or detail the resumes of all six members of the advisory board. Focus on a significant, relevant accomplishment for each person that identifies that person as a winner. In 10 to 15 seconds, you should be able to say three or four sentences about your CTO that says everything the investors want to know about him or her at that moment. Key objective: Investors should be confident that there is a good credible core group of talent that believe in the company and can execute the next set of milestones. One of those milestones may be filling out the team, and so it is important to convey that the initial team knows how to attract great talent, as well as having great domain skills. If there is a gap in the team, address it explicitly, before investors have to ask about it.</a:t>
            </a:r>
          </a:p>
          <a:p>
            <a:endParaRPr lang="en-US" dirty="0"/>
          </a:p>
        </p:txBody>
      </p:sp>
      <p:sp>
        <p:nvSpPr>
          <p:cNvPr id="4" name="Slide Number Placeholder 3"/>
          <p:cNvSpPr>
            <a:spLocks noGrp="1"/>
          </p:cNvSpPr>
          <p:nvPr>
            <p:ph type="sldNum" sz="quarter" idx="10"/>
          </p:nvPr>
        </p:nvSpPr>
        <p:spPr/>
        <p:txBody>
          <a:bodyPr/>
          <a:lstStyle/>
          <a:p>
            <a:fld id="{5895BC70-7E7C-494F-89B4-FEF6BBE90B9F}" type="slidenum">
              <a:rPr lang="en-US" smtClean="0"/>
              <a:pPr/>
              <a:t>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0500256"/>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The best way to give an overview of your company is to state concisely your core value proposition: What unique benefit will you provide to what set of customers to address what particular need? Then you can add three or four additional dot points to clarify your target markets, your unique technology/solution, and your status (launch date, current customers, revenue rate, pipeline, funding needed). Key objective: Flesh out the foundation you established at the beginning. At this point, no one should have any question about what it is that your company does, or plans to do. The only questions that should remain are the details of how you are going to do it. Another key objective you should have achieved by this point in your presentation is to make sure that if there are some compelling brand names associated with your company (customers, partners, investors, advisors), your audience knows about them. Feel free to drop names early and often—starting with your first email introduction to the investor. Brand name relationships build your credibility, but do not overstate them if they are tenuous.</a:t>
            </a:r>
          </a:p>
          <a:p>
            <a:endParaRPr lang="en-US" dirty="0"/>
          </a:p>
        </p:txBody>
      </p:sp>
      <p:sp>
        <p:nvSpPr>
          <p:cNvPr id="4" name="Slide Number Placeholder 3"/>
          <p:cNvSpPr>
            <a:spLocks noGrp="1"/>
          </p:cNvSpPr>
          <p:nvPr>
            <p:ph type="sldNum" sz="quarter" idx="10"/>
          </p:nvPr>
        </p:nvSpPr>
        <p:spPr/>
        <p:txBody>
          <a:bodyPr/>
          <a:lstStyle/>
          <a:p>
            <a:fld id="{5895BC70-7E7C-494F-89B4-FEF6BBE90B9F}" type="slidenum">
              <a:rPr lang="en-US" smtClean="0"/>
              <a:pPr/>
              <a:t>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0500256"/>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need to make it clear that there is a big, important problem (current or emerging) that you are going to solve, or opportunity you are going to exploit, and that you understand the market dynamics surrounding the opportunity—why does this situation exist and persist, and why is it only now that it can be addressed? Show that you really understand the very particular market segment you are targeting, and frame your market analysis according to the specific problem and solution you are laying out. In some cases, however, the problem you are attacking is so obvious and clear that you can drop this slide altogether. You do not have to tell investors that there are a lot of cell phones out there, or that teenagers like to socialize. Save yourself, and the investors, the pain of restating the obvious.</a:t>
            </a:r>
          </a:p>
          <a:p>
            <a:endParaRPr lang="en-US" dirty="0"/>
          </a:p>
        </p:txBody>
      </p:sp>
      <p:sp>
        <p:nvSpPr>
          <p:cNvPr id="4" name="Slide Number Placeholder 3"/>
          <p:cNvSpPr>
            <a:spLocks noGrp="1"/>
          </p:cNvSpPr>
          <p:nvPr>
            <p:ph type="sldNum" sz="quarter" idx="10"/>
          </p:nvPr>
        </p:nvSpPr>
        <p:spPr/>
        <p:txBody>
          <a:bodyPr/>
          <a:lstStyle/>
          <a:p>
            <a:fld id="{5895BC70-7E7C-494F-89B4-FEF6BBE90B9F}" type="slidenum">
              <a:rPr lang="en-US" smtClean="0"/>
              <a:pPr/>
              <a:t>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0500256"/>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specifically are you offering to whom? Software, hardware, services, a combination? Use common terms to state concretely what you have, or what you do, that solves the problem you’ve identified. Avoid acronyms and don’t try to use these precious few words to create and trademark a bunch of terms that won’t mean anything to most people, and don’t use this as an opportunity to showcase your insider status and facility with the idiomatic lingo of the industry. If you can demonstrate your solution (briefly) in a meeting, this is the place to do it.</a:t>
            </a:r>
          </a:p>
          <a:p>
            <a:endParaRPr lang="en-US" dirty="0"/>
          </a:p>
        </p:txBody>
      </p:sp>
      <p:sp>
        <p:nvSpPr>
          <p:cNvPr id="4" name="Slide Number Placeholder 3"/>
          <p:cNvSpPr>
            <a:spLocks noGrp="1"/>
          </p:cNvSpPr>
          <p:nvPr>
            <p:ph type="sldNum" sz="quarter" idx="10"/>
          </p:nvPr>
        </p:nvSpPr>
        <p:spPr/>
        <p:txBody>
          <a:bodyPr/>
          <a:lstStyle/>
          <a:p>
            <a:fld id="{5895BC70-7E7C-494F-89B4-FEF6BBE90B9F}" type="slidenum">
              <a:rPr lang="en-US" smtClean="0"/>
              <a:pPr/>
              <a:t>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0500256"/>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might need an extra slide to show how your solution fits in the value chain or ecosystem of your target market. Do you complement commonly used technologies, or do you displace them? Do you change the way certain business processes get executed, or do you just do them the same way, but faster, better and cheaper? Do you disrupt the current value chain, or do you fit into established channels? Who exactly is the buyer, and is that person different than the user?</a:t>
            </a:r>
          </a:p>
          <a:p>
            <a:endParaRPr lang="en-US" dirty="0"/>
          </a:p>
        </p:txBody>
      </p:sp>
      <p:sp>
        <p:nvSpPr>
          <p:cNvPr id="4" name="Slide Number Placeholder 3"/>
          <p:cNvSpPr>
            <a:spLocks noGrp="1"/>
          </p:cNvSpPr>
          <p:nvPr>
            <p:ph type="sldNum" sz="quarter" idx="10"/>
          </p:nvPr>
        </p:nvSpPr>
        <p:spPr/>
        <p:txBody>
          <a:bodyPr/>
          <a:lstStyle/>
          <a:p>
            <a:fld id="{5895BC70-7E7C-494F-89B4-FEF6BBE90B9F}" type="slidenum">
              <a:rPr lang="en-US" smtClean="0"/>
              <a:pPr/>
              <a:t>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0500256"/>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State clearly and quantify to the extent possible the three or four key benefits you provide, and who specifically realizes these benefits. Do some constituents benefit more than others, or earlier than others? These dynamics should inform your go-to-market strategy, and your product/service roadmap, which you will discuss later.</a:t>
            </a:r>
          </a:p>
          <a:p>
            <a:endParaRPr lang="en-US" dirty="0"/>
          </a:p>
        </p:txBody>
      </p:sp>
      <p:sp>
        <p:nvSpPr>
          <p:cNvPr id="4" name="Slide Number Placeholder 3"/>
          <p:cNvSpPr>
            <a:spLocks noGrp="1"/>
          </p:cNvSpPr>
          <p:nvPr>
            <p:ph type="sldNum" sz="quarter" idx="10"/>
          </p:nvPr>
        </p:nvSpPr>
        <p:spPr/>
        <p:txBody>
          <a:bodyPr/>
          <a:lstStyle/>
          <a:p>
            <a:fld id="{5895BC70-7E7C-494F-89B4-FEF6BBE90B9F}" type="slidenum">
              <a:rPr lang="en-US" smtClean="0"/>
              <a:pPr/>
              <a:t>8</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0500256"/>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Depending on your solution, you might need a separate slide to convince investors that no one else can easily duplicate or surpass your solution (assuming that’s actually true). If you are in a business sector in which intellectual property is important, this is where you drill down into your secret sauce. This is usually some combination of proprietary technology, unique team domain expertise, and unique partnership. Boil this down to simple elements and terms, devoid of jargon. Do not walk the audience through a detailed tour of your product architecture. Instead, highlight the elements of your technology that give you unique potential for leverage and scale as you grow. If you do slides 4 and 5 well, it will be easy to make the case for your</a:t>
            </a:r>
            <a:r>
              <a:rPr lang="en-US" sz="1200" kern="1200" baseline="0" dirty="0" smtClean="0">
                <a:solidFill>
                  <a:schemeClr val="tx1"/>
                </a:solidFill>
                <a:effectLst/>
                <a:latin typeface="+mn-lt"/>
                <a:ea typeface="+mn-ea"/>
                <a:cs typeface="+mn-cs"/>
              </a:rPr>
              <a:t> technology.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is also a good time to talk about </a:t>
            </a:r>
            <a:r>
              <a:rPr lang="en-US" sz="1200" u="sng" kern="1200" baseline="0" dirty="0" smtClean="0">
                <a:solidFill>
                  <a:schemeClr val="tx1"/>
                </a:solidFill>
                <a:effectLst/>
                <a:latin typeface="+mn-lt"/>
                <a:ea typeface="+mn-ea"/>
                <a:cs typeface="+mn-cs"/>
              </a:rPr>
              <a:t>Why Now? </a:t>
            </a:r>
            <a:r>
              <a:rPr lang="en-US" sz="1200" kern="1200" dirty="0" smtClean="0">
                <a:solidFill>
                  <a:schemeClr val="tx1"/>
                </a:solidFill>
                <a:effectLst/>
                <a:latin typeface="+mn-lt"/>
                <a:ea typeface="+mn-ea"/>
                <a:cs typeface="+mn-cs"/>
              </a:rPr>
              <a:t>Whether your innovation is based on technology or business model innovation you should assume that many companies have tried your approach before and failed. A key question for investors thus becomes why now? What has changed that allows for you to be successful where others have failed?</a:t>
            </a:r>
            <a:endParaRPr lang="en-US" dirty="0"/>
          </a:p>
        </p:txBody>
      </p:sp>
      <p:sp>
        <p:nvSpPr>
          <p:cNvPr id="4" name="Slide Number Placeholder 3"/>
          <p:cNvSpPr>
            <a:spLocks noGrp="1"/>
          </p:cNvSpPr>
          <p:nvPr>
            <p:ph type="sldNum" sz="quarter" idx="10"/>
          </p:nvPr>
        </p:nvSpPr>
        <p:spPr/>
        <p:txBody>
          <a:bodyPr/>
          <a:lstStyle/>
          <a:p>
            <a:fld id="{5895BC70-7E7C-494F-89B4-FEF6BBE90B9F}" type="slidenum">
              <a:rPr lang="en-US" smtClean="0"/>
              <a:pPr/>
              <a:t>9</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0500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42C98D-13CC-4122-9D79-C962F1AF27E0}" type="datetime1">
              <a:rPr lang="en-US" smtClean="0"/>
              <a:pPr/>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145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F9ED0-EA31-487F-BCCB-F020AD2DF932}" type="datetime1">
              <a:rPr lang="en-US" smtClean="0"/>
              <a:pPr/>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6046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9CA9E-8E75-4C17-AB08-BF0693F7002E}" type="datetime1">
              <a:rPr lang="en-US" smtClean="0"/>
              <a:pPr/>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2180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734DFC-BA41-419C-8566-A685A15CDC12}" type="datetime1">
              <a:rPr lang="en-US" smtClean="0"/>
              <a:pPr/>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076549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72C760-18B8-43C8-B917-B9065B1854D4}" type="datetime1">
              <a:rPr lang="en-US" smtClean="0"/>
              <a:pPr/>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0931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3D3F62-C9B5-4D96-8FB1-4B20F06A11BC}" type="datetime1">
              <a:rPr lang="en-US" smtClean="0"/>
              <a:pPr/>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C3BD5-0BCA-734F-9F00-223B18BBED4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3285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9C4E29-2BF5-4845-A322-E064DF6EE1A6}" type="datetime1">
              <a:rPr lang="en-US" smtClean="0"/>
              <a:pPr/>
              <a:t>1/25/17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6C3BD5-0BCA-734F-9F00-223B18BBED4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9579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4E86D7-6765-42E9-8C0E-86439037F78F}" type="datetime1">
              <a:rPr lang="en-US" smtClean="0"/>
              <a:pPr/>
              <a:t>1/25/17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6C3BD5-0BCA-734F-9F00-223B18BBED4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3201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A7DB0-CF70-4E60-8974-DFE2108988B3}" type="datetime1">
              <a:rPr lang="en-US" smtClean="0"/>
              <a:pPr/>
              <a:t>1/25/17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6C3BD5-0BCA-734F-9F00-223B18BBED4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4349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EBD297-6AA4-4623-90B1-FCF6B398C60F}" type="datetime1">
              <a:rPr lang="en-US" smtClean="0"/>
              <a:pPr/>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C3BD5-0BCA-734F-9F00-223B18BBED4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0817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D4DA5-9EE2-43A6-8252-6F11480B152C}" type="datetime1">
              <a:rPr lang="en-US" smtClean="0"/>
              <a:pPr/>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C3BD5-0BCA-734F-9F00-223B18BBED4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081562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0375" y="274638"/>
            <a:ext cx="8229600" cy="51693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983226"/>
            <a:ext cx="8229600" cy="51429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13A04-B489-4EC0-8449-DA4A21B12E2C}" type="datetime1">
              <a:rPr lang="en-US" smtClean="0"/>
              <a:pPr/>
              <a:t>1/25/17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6"/>
          <p:cNvSpPr/>
          <p:nvPr userDrawn="1"/>
        </p:nvSpPr>
        <p:spPr>
          <a:xfrm>
            <a:off x="0" y="6400800"/>
            <a:ext cx="9144000" cy="457200"/>
          </a:xfrm>
          <a:prstGeom prst="rect">
            <a:avLst/>
          </a:prstGeom>
          <a:solidFill>
            <a:srgbClr val="4C4A49"/>
          </a:solidFill>
          <a:ln>
            <a:noFill/>
          </a:ln>
          <a:effectLst/>
        </p:spPr>
        <p:style>
          <a:lnRef idx="1">
            <a:schemeClr val="accent1"/>
          </a:lnRef>
          <a:fillRef idx="3">
            <a:schemeClr val="accent1"/>
          </a:fillRef>
          <a:effectRef idx="2">
            <a:schemeClr val="accent1"/>
          </a:effectRef>
          <a:fontRef idx="minor">
            <a:schemeClr val="lt1"/>
          </a:fontRef>
        </p:style>
        <p:txBody>
          <a:bodyPr lIns="91416" tIns="45709" rIns="91416" bIns="45709" anchor="ctr"/>
          <a:lstStyle/>
          <a:p>
            <a:pPr algn="ctr" defTabSz="457082" fontAlgn="base">
              <a:spcBef>
                <a:spcPct val="0"/>
              </a:spcBef>
              <a:spcAft>
                <a:spcPct val="0"/>
              </a:spcAft>
              <a:defRPr/>
            </a:pPr>
            <a:endParaRPr lang="en-US" dirty="0">
              <a:solidFill>
                <a:srgbClr val="FFFFFF"/>
              </a:solidFill>
              <a:latin typeface="Arial" charset="0"/>
              <a:ea typeface="ＭＳ Ｐゴシック" charset="0"/>
              <a:cs typeface="ＭＳ Ｐゴシック" charset="0"/>
            </a:endParaRPr>
          </a:p>
          <a:p>
            <a:pPr algn="ctr" defTabSz="457082" fontAlgn="base">
              <a:spcBef>
                <a:spcPct val="0"/>
              </a:spcBef>
              <a:spcAft>
                <a:spcPct val="0"/>
              </a:spcAft>
              <a:defRPr/>
            </a:pPr>
            <a:endParaRPr lang="en-US" dirty="0">
              <a:solidFill>
                <a:srgbClr val="FFFFFF"/>
              </a:solidFill>
              <a:latin typeface="Arial" charset="0"/>
              <a:ea typeface="ＭＳ Ｐゴシック" charset="0"/>
              <a:cs typeface="ＭＳ Ｐゴシック" charset="0"/>
            </a:endParaRPr>
          </a:p>
        </p:txBody>
      </p:sp>
      <p:pic>
        <p:nvPicPr>
          <p:cNvPr id="10" name="Picture 9" descr="CRlogo_white_grey.png"/>
          <p:cNvPicPr>
            <a:picLocks noChangeAspect="1"/>
          </p:cNvPicPr>
          <p:nvPr/>
        </p:nvPicPr>
        <p:blipFill>
          <a:blip r:embed="rId1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a:ext>
            </a:extLst>
          </a:blip>
          <a:stretch>
            <a:fillRect/>
          </a:stretch>
        </p:blipFill>
        <p:spPr>
          <a:xfrm>
            <a:off x="179461" y="6522587"/>
            <a:ext cx="1344539" cy="274320"/>
          </a:xfrm>
          <a:prstGeom prst="rect">
            <a:avLst/>
          </a:prstGeom>
        </p:spPr>
      </p:pic>
      <p:sp>
        <p:nvSpPr>
          <p:cNvPr id="12" name="TextBox 11"/>
          <p:cNvSpPr txBox="1"/>
          <p:nvPr userDrawn="1"/>
        </p:nvSpPr>
        <p:spPr>
          <a:xfrm>
            <a:off x="1632041" y="6458353"/>
            <a:ext cx="1701428" cy="338554"/>
          </a:xfrm>
          <a:prstGeom prst="rect">
            <a:avLst/>
          </a:prstGeom>
          <a:noFill/>
        </p:spPr>
        <p:txBody>
          <a:bodyPr wrap="none" rtlCol="0">
            <a:spAutoFit/>
          </a:bodyPr>
          <a:lstStyle/>
          <a:p>
            <a:r>
              <a:rPr lang="en-US" sz="1600" b="0" dirty="0" smtClean="0">
                <a:solidFill>
                  <a:schemeClr val="bg1"/>
                </a:solidFill>
                <a:latin typeface="+mj-lt"/>
              </a:rPr>
              <a:t>Company Name</a:t>
            </a:r>
            <a:endParaRPr lang="en-US" sz="1600" b="0" dirty="0">
              <a:solidFill>
                <a:schemeClr val="bg1"/>
              </a:solidFill>
              <a:latin typeface="+mj-lt"/>
            </a:endParaRPr>
          </a:p>
        </p:txBody>
      </p:sp>
      <p:cxnSp>
        <p:nvCxnSpPr>
          <p:cNvPr id="14" name="Straight Connector 13"/>
          <p:cNvCxnSpPr/>
          <p:nvPr userDrawn="1"/>
        </p:nvCxnSpPr>
        <p:spPr>
          <a:xfrm flipV="1">
            <a:off x="1609377" y="6528078"/>
            <a:ext cx="0" cy="22860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Slide Number Placeholder 5"/>
          <p:cNvSpPr>
            <a:spLocks noGrp="1"/>
          </p:cNvSpPr>
          <p:nvPr>
            <p:ph type="sldNum" sz="quarter" idx="4"/>
          </p:nvPr>
        </p:nvSpPr>
        <p:spPr>
          <a:xfrm>
            <a:off x="6553200" y="6448816"/>
            <a:ext cx="2133600" cy="365125"/>
          </a:xfrm>
          <a:prstGeom prst="rect">
            <a:avLst/>
          </a:prstGeom>
        </p:spPr>
        <p:txBody>
          <a:bodyPr vert="horz" lIns="91440" tIns="45720" rIns="91440" bIns="45720" rtlCol="0" anchor="ctr"/>
          <a:lstStyle>
            <a:lvl1pPr algn="r">
              <a:defRPr sz="1200">
                <a:solidFill>
                  <a:schemeClr val="bg1"/>
                </a:solidFill>
              </a:defRPr>
            </a:lvl1pPr>
          </a:lstStyle>
          <a:p>
            <a:fld id="{A46C3BD5-0BCA-734F-9F00-223B18BBED4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49473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457200" rtl="0" eaLnBrk="1" latinLnBrk="0" hangingPunct="1">
        <a:spcBef>
          <a:spcPct val="0"/>
        </a:spcBef>
        <a:buNone/>
        <a:defRPr sz="4400" kern="1200">
          <a:solidFill>
            <a:schemeClr val="bg2">
              <a:lumMod val="2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tx1">
                    <a:lumMod val="65000"/>
                    <a:lumOff val="35000"/>
                  </a:schemeClr>
                </a:solidFill>
              </a:rPr>
              <a:t>Pitch Deck Template</a:t>
            </a:r>
            <a:endParaRPr lang="en-US" dirty="0">
              <a:solidFill>
                <a:schemeClr val="tx1">
                  <a:lumMod val="65000"/>
                  <a:lumOff val="35000"/>
                </a:schemeClr>
              </a:solidFill>
            </a:endParaRPr>
          </a:p>
        </p:txBody>
      </p:sp>
      <p:sp>
        <p:nvSpPr>
          <p:cNvPr id="5" name="Content Placeholder 4"/>
          <p:cNvSpPr>
            <a:spLocks noGrp="1"/>
          </p:cNvSpPr>
          <p:nvPr>
            <p:ph idx="1"/>
          </p:nvPr>
        </p:nvSpPr>
        <p:spPr/>
        <p:txBody>
          <a:bodyPr>
            <a:normAutofit fontScale="62500" lnSpcReduction="20000"/>
          </a:bodyPr>
          <a:lstStyle/>
          <a:p>
            <a:pPr marL="0" indent="0">
              <a:lnSpc>
                <a:spcPct val="110000"/>
              </a:lnSpc>
              <a:spcBef>
                <a:spcPts val="600"/>
              </a:spcBef>
              <a:buNone/>
            </a:pPr>
            <a:r>
              <a:rPr lang="en-US" dirty="0" smtClean="0"/>
              <a:t>This a generic template for pitching an early stage company for seed ($0.5M to $2.0M) venture capital investment.  It is meant as only a guide, but does contain the key elements that VCs will expect to see. </a:t>
            </a:r>
            <a:r>
              <a:rPr lang="en-US" dirty="0" smtClean="0">
                <a:solidFill>
                  <a:srgbClr val="FD9C31"/>
                </a:solidFill>
              </a:rPr>
              <a:t>See comments in the Notes Section for more information which come from Garage Ventures – “Perfecting Your Pitch”. </a:t>
            </a:r>
          </a:p>
          <a:p>
            <a:pPr marL="0" indent="0">
              <a:lnSpc>
                <a:spcPct val="110000"/>
              </a:lnSpc>
              <a:spcBef>
                <a:spcPts val="600"/>
              </a:spcBef>
              <a:buNone/>
            </a:pPr>
            <a:r>
              <a:rPr lang="en-US" dirty="0" smtClean="0">
                <a:solidFill>
                  <a:srgbClr val="FD9C31"/>
                </a:solidFill>
              </a:rPr>
              <a:t>. </a:t>
            </a:r>
          </a:p>
          <a:p>
            <a:pPr marL="0" indent="0">
              <a:lnSpc>
                <a:spcPct val="110000"/>
              </a:lnSpc>
              <a:spcBef>
                <a:spcPts val="600"/>
              </a:spcBef>
              <a:buNone/>
            </a:pPr>
            <a:r>
              <a:rPr lang="en-US" sz="2100" b="1" dirty="0" smtClean="0">
                <a:solidFill>
                  <a:schemeClr val="accent6">
                    <a:lumMod val="75000"/>
                  </a:schemeClr>
                </a:solidFill>
              </a:rPr>
              <a:t>Contents</a:t>
            </a:r>
          </a:p>
          <a:p>
            <a:pPr>
              <a:lnSpc>
                <a:spcPct val="110000"/>
              </a:lnSpc>
              <a:spcBef>
                <a:spcPts val="600"/>
              </a:spcBef>
              <a:buFont typeface="+mj-lt"/>
              <a:buAutoNum type="arabicPeriod"/>
            </a:pPr>
            <a:r>
              <a:rPr lang="en-US" dirty="0" smtClean="0"/>
              <a:t>Cover Slide</a:t>
            </a:r>
            <a:endParaRPr lang="en-US" dirty="0"/>
          </a:p>
          <a:p>
            <a:pPr>
              <a:lnSpc>
                <a:spcPct val="110000"/>
              </a:lnSpc>
              <a:spcBef>
                <a:spcPts val="600"/>
              </a:spcBef>
              <a:buFont typeface="+mj-lt"/>
              <a:buAutoNum type="arabicPeriod"/>
            </a:pPr>
            <a:r>
              <a:rPr lang="en-US" dirty="0"/>
              <a:t>Team – The team that has the experience/expertise to own this opportunity</a:t>
            </a:r>
          </a:p>
          <a:p>
            <a:pPr>
              <a:lnSpc>
                <a:spcPct val="110000"/>
              </a:lnSpc>
              <a:spcBef>
                <a:spcPts val="600"/>
              </a:spcBef>
              <a:buFont typeface="+mj-lt"/>
              <a:buAutoNum type="arabicPeriod"/>
            </a:pPr>
            <a:r>
              <a:rPr lang="en-US" dirty="0" smtClean="0"/>
              <a:t>Company Overview </a:t>
            </a:r>
            <a:r>
              <a:rPr lang="en-US" dirty="0"/>
              <a:t>- </a:t>
            </a:r>
            <a:r>
              <a:rPr lang="en-US" dirty="0" smtClean="0"/>
              <a:t>snap</a:t>
            </a:r>
            <a:r>
              <a:rPr lang="en-US" dirty="0"/>
              <a:t>-shot overview of the company</a:t>
            </a:r>
            <a:endParaRPr lang="en-US" dirty="0" smtClean="0"/>
          </a:p>
          <a:p>
            <a:pPr>
              <a:lnSpc>
                <a:spcPct val="110000"/>
              </a:lnSpc>
              <a:spcBef>
                <a:spcPts val="600"/>
              </a:spcBef>
              <a:buFont typeface="+mj-lt"/>
              <a:buAutoNum type="arabicPeriod"/>
            </a:pPr>
            <a:r>
              <a:rPr lang="en-US" dirty="0" smtClean="0"/>
              <a:t>Problem </a:t>
            </a:r>
            <a:r>
              <a:rPr lang="en-US" dirty="0"/>
              <a:t>– The problem you solve and who you solve it for</a:t>
            </a:r>
          </a:p>
          <a:p>
            <a:pPr>
              <a:lnSpc>
                <a:spcPct val="110000"/>
              </a:lnSpc>
              <a:spcBef>
                <a:spcPts val="600"/>
              </a:spcBef>
              <a:buFont typeface="+mj-lt"/>
              <a:buAutoNum type="arabicPeriod"/>
            </a:pPr>
            <a:r>
              <a:rPr lang="en-US" dirty="0"/>
              <a:t>Solution – Your solution with compelling benefits</a:t>
            </a:r>
          </a:p>
          <a:p>
            <a:pPr>
              <a:lnSpc>
                <a:spcPct val="110000"/>
              </a:lnSpc>
              <a:spcBef>
                <a:spcPts val="600"/>
              </a:spcBef>
              <a:buFont typeface="+mj-lt"/>
              <a:buAutoNum type="arabicPeriod"/>
            </a:pPr>
            <a:r>
              <a:rPr lang="en-US" dirty="0" smtClean="0"/>
              <a:t>Solution Delivery / Product </a:t>
            </a:r>
            <a:r>
              <a:rPr lang="en-US" dirty="0"/>
              <a:t>– Your product and how it works in 3 simple </a:t>
            </a:r>
            <a:r>
              <a:rPr lang="en-US" dirty="0" smtClean="0"/>
              <a:t>steps</a:t>
            </a:r>
          </a:p>
          <a:p>
            <a:pPr>
              <a:lnSpc>
                <a:spcPct val="110000"/>
              </a:lnSpc>
              <a:spcBef>
                <a:spcPts val="600"/>
              </a:spcBef>
              <a:buFont typeface="+mj-lt"/>
              <a:buAutoNum type="arabicPeriod"/>
            </a:pPr>
            <a:r>
              <a:rPr lang="en-US" dirty="0" smtClean="0"/>
              <a:t>Benefits</a:t>
            </a:r>
          </a:p>
          <a:p>
            <a:pPr>
              <a:lnSpc>
                <a:spcPct val="110000"/>
              </a:lnSpc>
              <a:spcBef>
                <a:spcPts val="600"/>
              </a:spcBef>
              <a:buFont typeface="+mj-lt"/>
              <a:buAutoNum type="arabicPeriod"/>
            </a:pPr>
            <a:r>
              <a:rPr lang="en-US" dirty="0" smtClean="0"/>
              <a:t>Why Now </a:t>
            </a:r>
            <a:r>
              <a:rPr lang="en-US" smtClean="0"/>
              <a:t>– </a:t>
            </a:r>
            <a:r>
              <a:rPr lang="en-US" smtClean="0"/>
              <a:t>Secret </a:t>
            </a:r>
            <a:r>
              <a:rPr lang="en-US" dirty="0" smtClean="0"/>
              <a:t>Sauce</a:t>
            </a:r>
          </a:p>
          <a:p>
            <a:pPr>
              <a:lnSpc>
                <a:spcPct val="110000"/>
              </a:lnSpc>
              <a:spcBef>
                <a:spcPts val="600"/>
              </a:spcBef>
              <a:buFont typeface="+mj-lt"/>
              <a:buAutoNum type="arabicPeriod"/>
            </a:pPr>
            <a:r>
              <a:rPr lang="en-US" dirty="0" smtClean="0"/>
              <a:t>Competitive Advantage - </a:t>
            </a:r>
            <a:r>
              <a:rPr lang="en-US" dirty="0"/>
              <a:t>Your competitors and why your product is better than theirs</a:t>
            </a:r>
          </a:p>
          <a:p>
            <a:pPr>
              <a:lnSpc>
                <a:spcPct val="110000"/>
              </a:lnSpc>
              <a:spcBef>
                <a:spcPts val="600"/>
              </a:spcBef>
              <a:buFont typeface="+mj-lt"/>
              <a:buAutoNum type="arabicPeriod"/>
            </a:pPr>
            <a:r>
              <a:rPr lang="en-US" dirty="0" smtClean="0"/>
              <a:t>Competition Matrix – Detailed list of competitors and how they are different </a:t>
            </a:r>
          </a:p>
          <a:p>
            <a:pPr>
              <a:lnSpc>
                <a:spcPct val="110000"/>
              </a:lnSpc>
              <a:spcBef>
                <a:spcPts val="600"/>
              </a:spcBef>
              <a:buFont typeface="+mj-lt"/>
              <a:buAutoNum type="arabicPeriod"/>
            </a:pPr>
            <a:r>
              <a:rPr lang="en-US" dirty="0" smtClean="0"/>
              <a:t>Market / Go to Market Strategy - </a:t>
            </a:r>
            <a:r>
              <a:rPr lang="en-US" dirty="0"/>
              <a:t>Proof that your customers/users love your </a:t>
            </a:r>
            <a:r>
              <a:rPr lang="en-US" dirty="0" smtClean="0"/>
              <a:t>product</a:t>
            </a:r>
          </a:p>
          <a:p>
            <a:pPr>
              <a:lnSpc>
                <a:spcPct val="110000"/>
              </a:lnSpc>
              <a:spcBef>
                <a:spcPts val="600"/>
              </a:spcBef>
              <a:buFont typeface="+mj-lt"/>
              <a:buAutoNum type="arabicPeriod"/>
            </a:pPr>
            <a:r>
              <a:rPr lang="en-US" dirty="0" smtClean="0"/>
              <a:t>Business </a:t>
            </a:r>
            <a:r>
              <a:rPr lang="en-US" dirty="0"/>
              <a:t>Model – How you make </a:t>
            </a:r>
            <a:r>
              <a:rPr lang="en-US" dirty="0" smtClean="0"/>
              <a:t>money</a:t>
            </a:r>
          </a:p>
          <a:p>
            <a:pPr>
              <a:lnSpc>
                <a:spcPct val="110000"/>
              </a:lnSpc>
              <a:spcBef>
                <a:spcPts val="600"/>
              </a:spcBef>
              <a:buFont typeface="+mj-lt"/>
              <a:buAutoNum type="arabicPeriod"/>
            </a:pPr>
            <a:r>
              <a:rPr lang="en-US" dirty="0"/>
              <a:t>Financials </a:t>
            </a:r>
            <a:r>
              <a:rPr lang="en-US" dirty="0" smtClean="0"/>
              <a:t>-– </a:t>
            </a:r>
            <a:r>
              <a:rPr lang="en-US" dirty="0"/>
              <a:t>What is your plan going forward? Who will you hire? What will you accomplish? How much will it cost?</a:t>
            </a:r>
          </a:p>
          <a:p>
            <a:pPr>
              <a:lnSpc>
                <a:spcPct val="110000"/>
              </a:lnSpc>
              <a:spcBef>
                <a:spcPts val="600"/>
              </a:spcBef>
              <a:buFont typeface="+mj-lt"/>
              <a:buAutoNum type="arabicPeriod"/>
            </a:pPr>
            <a:r>
              <a:rPr lang="en-US" dirty="0" smtClean="0"/>
              <a:t>Financing Needs / Use of Funds - </a:t>
            </a:r>
            <a:r>
              <a:rPr lang="en-US" dirty="0"/>
              <a:t>How much money you need and what you will do with it</a:t>
            </a:r>
          </a:p>
          <a:p>
            <a:pPr>
              <a:lnSpc>
                <a:spcPct val="110000"/>
              </a:lnSpc>
              <a:spcBef>
                <a:spcPts val="600"/>
              </a:spcBef>
              <a:buFont typeface="+mj-lt"/>
              <a:buAutoNum type="arabicPeriod"/>
            </a:pPr>
            <a:r>
              <a:rPr lang="en-US" dirty="0" smtClean="0"/>
              <a:t>Summary </a:t>
            </a:r>
            <a:r>
              <a:rPr lang="en-US" dirty="0"/>
              <a:t>– Huge opp. + Differentiated tech. + Dream team + Strong traction</a:t>
            </a:r>
          </a:p>
          <a:p>
            <a:pPr marL="0" indent="0">
              <a:lnSpc>
                <a:spcPct val="110000"/>
              </a:lnSpc>
              <a:spcBef>
                <a:spcPts val="600"/>
              </a:spcBef>
              <a:buNone/>
            </a:pPr>
            <a:endParaRPr lang="en-US" dirty="0" smtClean="0"/>
          </a:p>
          <a:p>
            <a:pPr marL="0" indent="0">
              <a:lnSpc>
                <a:spcPct val="110000"/>
              </a:lnSpc>
              <a:spcBef>
                <a:spcPts val="600"/>
              </a:spcBef>
              <a:buNone/>
            </a:pPr>
            <a:endParaRPr lang="en-US" dirty="0"/>
          </a:p>
          <a:p>
            <a:pPr>
              <a:lnSpc>
                <a:spcPct val="110000"/>
              </a:lnSpc>
              <a:spcBef>
                <a:spcPts val="600"/>
              </a:spcBef>
            </a:pPr>
            <a:endParaRPr lang="en-US" dirty="0" smtClean="0"/>
          </a:p>
        </p:txBody>
      </p:sp>
      <p:sp>
        <p:nvSpPr>
          <p:cNvPr id="6" name="Rounded Rectangle 5"/>
          <p:cNvSpPr/>
          <p:nvPr/>
        </p:nvSpPr>
        <p:spPr>
          <a:xfrm>
            <a:off x="215757" y="133564"/>
            <a:ext cx="8743308" cy="6123398"/>
          </a:xfrm>
          <a:prstGeom prst="roundRect">
            <a:avLst>
              <a:gd name="adj" fmla="val 2362"/>
            </a:avLst>
          </a:prstGeom>
          <a:noFill/>
          <a:ln w="381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6849315" y="5883785"/>
            <a:ext cx="1931376" cy="307777"/>
          </a:xfrm>
          <a:prstGeom prst="rect">
            <a:avLst/>
          </a:prstGeom>
        </p:spPr>
        <p:txBody>
          <a:bodyPr wrap="none">
            <a:spAutoFit/>
          </a:bodyPr>
          <a:lstStyle/>
          <a:p>
            <a:r>
              <a:rPr lang="en-US" sz="1400" dirty="0">
                <a:solidFill>
                  <a:schemeClr val="accent6">
                    <a:lumMod val="75000"/>
                  </a:schemeClr>
                </a:solidFill>
              </a:rPr>
              <a:t>(last updated </a:t>
            </a:r>
            <a:r>
              <a:rPr lang="en-US" sz="1400" dirty="0" smtClean="0">
                <a:solidFill>
                  <a:schemeClr val="accent6">
                    <a:lumMod val="75000"/>
                  </a:schemeClr>
                </a:solidFill>
              </a:rPr>
              <a:t>1/24/17) </a:t>
            </a:r>
            <a:endParaRPr lang="en-US" sz="1400" dirty="0">
              <a:solidFill>
                <a:schemeClr val="accent6">
                  <a:lumMod val="75000"/>
                </a:schemeClr>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40351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0375" y="366998"/>
            <a:ext cx="8229600" cy="516932"/>
          </a:xfrm>
        </p:spPr>
        <p:txBody>
          <a:bodyPr>
            <a:noAutofit/>
          </a:bodyPr>
          <a:lstStyle/>
          <a:p>
            <a:r>
              <a:rPr lang="en-US" sz="2200" b="1" dirty="0" smtClean="0"/>
              <a:t>COMPETITIVE ADVANTAGE</a:t>
            </a:r>
            <a:endParaRPr lang="en-US" sz="22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10</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15711759"/>
      </p:ext>
    </p:extLst>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0375" y="366998"/>
            <a:ext cx="8229600" cy="516932"/>
          </a:xfrm>
        </p:spPr>
        <p:txBody>
          <a:bodyPr>
            <a:noAutofit/>
          </a:bodyPr>
          <a:lstStyle/>
          <a:p>
            <a:r>
              <a:rPr lang="en-US" sz="2200" b="1" dirty="0" smtClean="0"/>
              <a:t>COMPETITION MATRIX</a:t>
            </a:r>
            <a:endParaRPr lang="en-US" sz="22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11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429566"/>
      </p:ext>
    </p:extLst>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0375" y="366998"/>
            <a:ext cx="8229600" cy="516932"/>
          </a:xfrm>
        </p:spPr>
        <p:txBody>
          <a:bodyPr>
            <a:noAutofit/>
          </a:bodyPr>
          <a:lstStyle/>
          <a:p>
            <a:r>
              <a:rPr lang="en-US" sz="2200" b="1" dirty="0" smtClean="0"/>
              <a:t>GO TO MARKET STRATEGY</a:t>
            </a:r>
            <a:endParaRPr lang="en-US" sz="22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12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18387976"/>
      </p:ext>
    </p:extLst>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0375" y="366998"/>
            <a:ext cx="8229600" cy="516932"/>
          </a:xfrm>
        </p:spPr>
        <p:txBody>
          <a:bodyPr>
            <a:noAutofit/>
          </a:bodyPr>
          <a:lstStyle/>
          <a:p>
            <a:r>
              <a:rPr lang="en-US" sz="2200" b="1" dirty="0" smtClean="0"/>
              <a:t>BUSINESS MODEL</a:t>
            </a:r>
            <a:endParaRPr lang="en-US" sz="22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13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05499406"/>
      </p:ext>
    </p:extLst>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0375" y="366998"/>
            <a:ext cx="8229600" cy="516932"/>
          </a:xfrm>
        </p:spPr>
        <p:txBody>
          <a:bodyPr>
            <a:noAutofit/>
          </a:bodyPr>
          <a:lstStyle/>
          <a:p>
            <a:r>
              <a:rPr lang="en-US" sz="2200" b="1" dirty="0" smtClean="0"/>
              <a:t>FINANCIALS</a:t>
            </a:r>
            <a:endParaRPr lang="en-US" sz="22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14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36320533"/>
      </p:ext>
    </p:extLst>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0375" y="366998"/>
            <a:ext cx="8229600" cy="516932"/>
          </a:xfrm>
        </p:spPr>
        <p:txBody>
          <a:bodyPr>
            <a:noAutofit/>
          </a:bodyPr>
          <a:lstStyle/>
          <a:p>
            <a:r>
              <a:rPr lang="en-US" sz="2200" b="1" dirty="0" smtClean="0"/>
              <a:t>FINANCING REQUIREMENTS</a:t>
            </a:r>
            <a:endParaRPr lang="en-US" sz="22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15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55807933"/>
      </p:ext>
    </p:extLst>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0375" y="366998"/>
            <a:ext cx="8229600" cy="516932"/>
          </a:xfrm>
        </p:spPr>
        <p:txBody>
          <a:bodyPr>
            <a:noAutofit/>
          </a:bodyPr>
          <a:lstStyle/>
          <a:p>
            <a:r>
              <a:rPr lang="en-US" sz="2200" b="1" dirty="0" smtClean="0"/>
              <a:t>SUMMARY SLIDE</a:t>
            </a:r>
            <a:endParaRPr lang="en-US" sz="22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16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87018380"/>
      </p:ext>
    </p:extLst>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 name="TextBox 24"/>
          <p:cNvSpPr txBox="1"/>
          <p:nvPr/>
        </p:nvSpPr>
        <p:spPr>
          <a:xfrm>
            <a:off x="0" y="2381950"/>
            <a:ext cx="9144000" cy="1015663"/>
          </a:xfrm>
          <a:prstGeom prst="rect">
            <a:avLst/>
          </a:prstGeom>
          <a:noFill/>
        </p:spPr>
        <p:txBody>
          <a:bodyPr wrap="square" rtlCol="0">
            <a:spAutoFit/>
          </a:bodyPr>
          <a:lstStyle/>
          <a:p>
            <a:pPr algn="ctr"/>
            <a:r>
              <a:rPr lang="en-US" sz="6000" dirty="0" smtClean="0">
                <a:solidFill>
                  <a:schemeClr val="bg2">
                    <a:lumMod val="25000"/>
                  </a:schemeClr>
                </a:solidFill>
                <a:latin typeface="Rockwell"/>
                <a:cs typeface="Rockwell"/>
              </a:rPr>
              <a:t>SAMPLE SLIDES</a:t>
            </a:r>
            <a:endParaRPr lang="en-US" sz="2000" dirty="0" smtClean="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A46C3BD5-0BCA-734F-9F00-223B18BBED49}" type="slidenum">
              <a:rPr lang="en-US" smtClean="0"/>
              <a:pPr/>
              <a:t>17</a:t>
            </a:fld>
            <a:endParaRPr lang="en-US"/>
          </a:p>
        </p:txBody>
      </p:sp>
      <p:sp>
        <p:nvSpPr>
          <p:cNvPr id="3" name="Rectangle 2"/>
          <p:cNvSpPr/>
          <p:nvPr/>
        </p:nvSpPr>
        <p:spPr>
          <a:xfrm>
            <a:off x="8464731" y="6448816"/>
            <a:ext cx="222069" cy="282910"/>
          </a:xfrm>
          <a:prstGeom prst="rect">
            <a:avLst/>
          </a:prstGeom>
          <a:solidFill>
            <a:srgbClr val="4C4A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92589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Company Overview – Example </a:t>
            </a:r>
            <a:endParaRPr lang="en-US" dirty="0"/>
          </a:p>
        </p:txBody>
      </p:sp>
      <p:sp>
        <p:nvSpPr>
          <p:cNvPr id="3" name="Content Placeholder 2"/>
          <p:cNvSpPr>
            <a:spLocks noGrp="1"/>
          </p:cNvSpPr>
          <p:nvPr>
            <p:ph idx="1"/>
          </p:nvPr>
        </p:nvSpPr>
        <p:spPr>
          <a:xfrm>
            <a:off x="440376" y="979332"/>
            <a:ext cx="4641695" cy="5146832"/>
          </a:xfrm>
        </p:spPr>
        <p:txBody>
          <a:bodyPr>
            <a:noAutofit/>
          </a:bodyPr>
          <a:lstStyle/>
          <a:p>
            <a:pPr marL="0" indent="0">
              <a:spcBef>
                <a:spcPts val="600"/>
              </a:spcBef>
              <a:buNone/>
            </a:pPr>
            <a:r>
              <a:rPr lang="en-US" b="1" dirty="0">
                <a:solidFill>
                  <a:schemeClr val="accent6">
                    <a:lumMod val="75000"/>
                  </a:schemeClr>
                </a:solidFill>
              </a:rPr>
              <a:t>What We </a:t>
            </a:r>
            <a:r>
              <a:rPr lang="en-US" b="1" dirty="0" smtClean="0">
                <a:solidFill>
                  <a:schemeClr val="accent6">
                    <a:lumMod val="75000"/>
                  </a:schemeClr>
                </a:solidFill>
              </a:rPr>
              <a:t>Do</a:t>
            </a:r>
            <a:endParaRPr lang="en-US" b="1" dirty="0">
              <a:solidFill>
                <a:schemeClr val="accent6">
                  <a:lumMod val="75000"/>
                </a:schemeClr>
              </a:solidFill>
            </a:endParaRPr>
          </a:p>
          <a:p>
            <a:pPr marL="0" indent="0">
              <a:spcBef>
                <a:spcPts val="0"/>
              </a:spcBef>
              <a:buNone/>
            </a:pPr>
            <a:r>
              <a:rPr lang="en-US" dirty="0" err="1" smtClean="0"/>
              <a:t>NewCo</a:t>
            </a:r>
            <a:r>
              <a:rPr lang="en-US" dirty="0" smtClean="0"/>
              <a:t> </a:t>
            </a:r>
            <a:r>
              <a:rPr lang="en-US" dirty="0"/>
              <a:t>is a [zero-jargon description of product] used by [broad but addressable market] to [benefits]. </a:t>
            </a:r>
            <a:r>
              <a:rPr lang="en-US" dirty="0" smtClean="0"/>
              <a:t>We </a:t>
            </a:r>
            <a:r>
              <a:rPr lang="en-US" dirty="0"/>
              <a:t>are focused on the [$X billion target niche] market</a:t>
            </a:r>
            <a:r>
              <a:rPr lang="en-US" dirty="0" smtClean="0"/>
              <a:t>.</a:t>
            </a:r>
            <a:endParaRPr lang="en-US" dirty="0"/>
          </a:p>
          <a:p>
            <a:pPr marL="0" indent="0">
              <a:spcBef>
                <a:spcPts val="1200"/>
              </a:spcBef>
              <a:buNone/>
            </a:pPr>
            <a:r>
              <a:rPr lang="en-US" b="1" dirty="0">
                <a:solidFill>
                  <a:schemeClr val="accent6">
                    <a:lumMod val="75000"/>
                  </a:schemeClr>
                </a:solidFill>
              </a:rPr>
              <a:t>Current </a:t>
            </a:r>
            <a:r>
              <a:rPr lang="en-US" b="1" dirty="0" smtClean="0">
                <a:solidFill>
                  <a:schemeClr val="accent6">
                    <a:lumMod val="75000"/>
                  </a:schemeClr>
                </a:solidFill>
              </a:rPr>
              <a:t>Status</a:t>
            </a:r>
            <a:endParaRPr lang="en-US" b="1" dirty="0">
              <a:solidFill>
                <a:schemeClr val="accent6">
                  <a:lumMod val="75000"/>
                </a:schemeClr>
              </a:solidFill>
            </a:endParaRPr>
          </a:p>
          <a:p>
            <a:pPr marL="0" indent="0">
              <a:spcBef>
                <a:spcPts val="0"/>
              </a:spcBef>
              <a:buNone/>
            </a:pPr>
            <a:r>
              <a:rPr lang="en-US" dirty="0"/>
              <a:t>We are [company stage, e.g. pre-revenue, pre-launch, etc</a:t>
            </a:r>
            <a:r>
              <a:rPr lang="en-US" dirty="0" smtClean="0"/>
              <a:t>.].</a:t>
            </a:r>
            <a:endParaRPr lang="en-US" dirty="0"/>
          </a:p>
          <a:p>
            <a:pPr marL="0" indent="0">
              <a:spcBef>
                <a:spcPts val="1200"/>
              </a:spcBef>
              <a:buNone/>
            </a:pPr>
            <a:r>
              <a:rPr lang="en-US" b="1" dirty="0" smtClean="0">
                <a:solidFill>
                  <a:schemeClr val="accent6">
                    <a:lumMod val="75000"/>
                  </a:schemeClr>
                </a:solidFill>
              </a:rPr>
              <a:t>Progress </a:t>
            </a:r>
            <a:r>
              <a:rPr lang="en-US" b="1" dirty="0">
                <a:solidFill>
                  <a:schemeClr val="accent6">
                    <a:lumMod val="75000"/>
                  </a:schemeClr>
                </a:solidFill>
              </a:rPr>
              <a:t>to </a:t>
            </a:r>
            <a:r>
              <a:rPr lang="en-US" b="1" dirty="0" smtClean="0">
                <a:solidFill>
                  <a:schemeClr val="accent6">
                    <a:lumMod val="75000"/>
                  </a:schemeClr>
                </a:solidFill>
              </a:rPr>
              <a:t>Date</a:t>
            </a:r>
            <a:endParaRPr lang="en-US" b="1" dirty="0">
              <a:solidFill>
                <a:schemeClr val="accent6">
                  <a:lumMod val="75000"/>
                </a:schemeClr>
              </a:solidFill>
            </a:endParaRPr>
          </a:p>
          <a:p>
            <a:pPr marL="0" indent="0">
              <a:spcBef>
                <a:spcPts val="0"/>
              </a:spcBef>
              <a:buNone/>
            </a:pPr>
            <a:r>
              <a:rPr lang="en-US" dirty="0" smtClean="0"/>
              <a:t>Quarter 1: </a:t>
            </a:r>
            <a:r>
              <a:rPr lang="en-US" dirty="0"/>
              <a:t>X key metric, Y key metric</a:t>
            </a:r>
          </a:p>
          <a:p>
            <a:pPr marL="0" indent="0">
              <a:spcBef>
                <a:spcPts val="0"/>
              </a:spcBef>
              <a:buNone/>
            </a:pPr>
            <a:r>
              <a:rPr lang="en-US" dirty="0"/>
              <a:t>(Month or Quarter 2): X key metric, Y key </a:t>
            </a:r>
            <a:r>
              <a:rPr lang="en-US" dirty="0" smtClean="0"/>
              <a:t>metric</a:t>
            </a:r>
            <a:endParaRPr lang="en-US" dirty="0"/>
          </a:p>
          <a:p>
            <a:pPr marL="0" indent="0">
              <a:spcBef>
                <a:spcPts val="1200"/>
              </a:spcBef>
              <a:buNone/>
            </a:pPr>
            <a:r>
              <a:rPr lang="en-US" b="1" dirty="0">
                <a:solidFill>
                  <a:schemeClr val="accent6">
                    <a:lumMod val="75000"/>
                  </a:schemeClr>
                </a:solidFill>
              </a:rPr>
              <a:t>Currently </a:t>
            </a:r>
            <a:r>
              <a:rPr lang="en-US" b="1" dirty="0" smtClean="0">
                <a:solidFill>
                  <a:schemeClr val="accent6">
                    <a:lumMod val="75000"/>
                  </a:schemeClr>
                </a:solidFill>
              </a:rPr>
              <a:t>Raising</a:t>
            </a:r>
            <a:endParaRPr lang="en-US" b="1" dirty="0">
              <a:solidFill>
                <a:schemeClr val="accent6">
                  <a:lumMod val="75000"/>
                </a:schemeClr>
              </a:solidFill>
            </a:endParaRPr>
          </a:p>
          <a:p>
            <a:pPr marL="0" indent="0">
              <a:spcBef>
                <a:spcPts val="0"/>
              </a:spcBef>
              <a:buNone/>
            </a:pPr>
            <a:r>
              <a:rPr lang="en-US" dirty="0"/>
              <a:t>[$X-Y million] seed </a:t>
            </a:r>
            <a:r>
              <a:rPr lang="en-US" dirty="0" smtClean="0"/>
              <a:t>round to supplement on [$</a:t>
            </a:r>
            <a:r>
              <a:rPr lang="en-US" dirty="0" err="1" smtClean="0"/>
              <a:t>xxxx</a:t>
            </a:r>
            <a:r>
              <a:rPr lang="en-US" dirty="0" smtClean="0"/>
              <a:t>] of [agency] funding</a:t>
            </a:r>
            <a:endParaRPr lang="en-US" dirty="0"/>
          </a:p>
          <a:p>
            <a:pPr marL="0" indent="0">
              <a:spcBef>
                <a:spcPts val="600"/>
              </a:spcBef>
              <a:buNone/>
            </a:pPr>
            <a:endParaRPr lang="en-US" dirty="0"/>
          </a:p>
          <a:p>
            <a:pPr marL="0" indent="0">
              <a:spcBef>
                <a:spcPts val="600"/>
              </a:spcBef>
              <a:buNone/>
            </a:pPr>
            <a:endParaRPr lang="en-US" dirty="0" smtClean="0"/>
          </a:p>
        </p:txBody>
      </p:sp>
      <p:sp>
        <p:nvSpPr>
          <p:cNvPr id="4" name="Slide Number Placeholder 3"/>
          <p:cNvSpPr>
            <a:spLocks noGrp="1"/>
          </p:cNvSpPr>
          <p:nvPr>
            <p:ph type="sldNum" sz="quarter" idx="12"/>
          </p:nvPr>
        </p:nvSpPr>
        <p:spPr/>
        <p:txBody>
          <a:bodyPr/>
          <a:lstStyle/>
          <a:p>
            <a:fld id="{A46C3BD5-0BCA-734F-9F00-223B18BBED49}" type="slidenum">
              <a:rPr lang="en-US" smtClean="0"/>
              <a:pPr/>
              <a:t>18</a:t>
            </a:fld>
            <a:endParaRPr lang="en-US"/>
          </a:p>
        </p:txBody>
      </p:sp>
      <p:grpSp>
        <p:nvGrpSpPr>
          <p:cNvPr id="5" name="Group 4"/>
          <p:cNvGrpSpPr/>
          <p:nvPr/>
        </p:nvGrpSpPr>
        <p:grpSpPr>
          <a:xfrm>
            <a:off x="5699999" y="979331"/>
            <a:ext cx="3121094" cy="5146833"/>
            <a:chOff x="5699999" y="1248377"/>
            <a:chExt cx="3121094" cy="5219505"/>
          </a:xfrm>
        </p:grpSpPr>
        <p:sp>
          <p:nvSpPr>
            <p:cNvPr id="6" name="Rounded Rectangle 5"/>
            <p:cNvSpPr/>
            <p:nvPr/>
          </p:nvSpPr>
          <p:spPr>
            <a:xfrm>
              <a:off x="5699999" y="1248377"/>
              <a:ext cx="3121094" cy="5219505"/>
            </a:xfrm>
            <a:prstGeom prst="roundRect">
              <a:avLst>
                <a:gd name="adj" fmla="val 3348"/>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6879800" y="1388281"/>
              <a:ext cx="761491" cy="381456"/>
            </a:xfrm>
            <a:prstGeom prst="rect">
              <a:avLst/>
            </a:prstGeom>
            <a:noFill/>
          </p:spPr>
          <p:txBody>
            <a:bodyPr wrap="none" rtlCol="0">
              <a:spAutoFit/>
            </a:bodyPr>
            <a:lstStyle/>
            <a:p>
              <a:pPr algn="ctr"/>
              <a:r>
                <a:rPr lang="en-US" dirty="0" smtClean="0">
                  <a:solidFill>
                    <a:schemeClr val="tx1">
                      <a:lumMod val="50000"/>
                      <a:lumOff val="50000"/>
                    </a:schemeClr>
                  </a:solidFill>
                  <a:latin typeface="+mj-lt"/>
                  <a:cs typeface="Helvetica"/>
                </a:rPr>
                <a:t>Team</a:t>
              </a:r>
              <a:endParaRPr lang="en-US" dirty="0">
                <a:solidFill>
                  <a:schemeClr val="tx1">
                    <a:lumMod val="50000"/>
                    <a:lumOff val="50000"/>
                  </a:schemeClr>
                </a:solidFill>
                <a:latin typeface="+mj-lt"/>
                <a:cs typeface="Helvetica"/>
              </a:endParaRPr>
            </a:p>
          </p:txBody>
        </p:sp>
        <p:sp>
          <p:nvSpPr>
            <p:cNvPr id="8" name="TextBox 7"/>
            <p:cNvSpPr txBox="1"/>
            <p:nvPr/>
          </p:nvSpPr>
          <p:spPr>
            <a:xfrm>
              <a:off x="6100389" y="3698871"/>
              <a:ext cx="2320315" cy="381456"/>
            </a:xfrm>
            <a:prstGeom prst="rect">
              <a:avLst/>
            </a:prstGeom>
            <a:noFill/>
          </p:spPr>
          <p:txBody>
            <a:bodyPr wrap="none" rtlCol="0">
              <a:spAutoFit/>
            </a:bodyPr>
            <a:lstStyle/>
            <a:p>
              <a:pPr algn="ctr"/>
              <a:r>
                <a:rPr lang="en-US" dirty="0" smtClean="0">
                  <a:solidFill>
                    <a:schemeClr val="tx1">
                      <a:lumMod val="50000"/>
                      <a:lumOff val="50000"/>
                    </a:schemeClr>
                  </a:solidFill>
                  <a:latin typeface="+mj-lt"/>
                  <a:cs typeface="Helvetica"/>
                </a:rPr>
                <a:t>Customers/Partners</a:t>
              </a:r>
              <a:endParaRPr lang="en-US" dirty="0">
                <a:solidFill>
                  <a:schemeClr val="tx1">
                    <a:lumMod val="50000"/>
                    <a:lumOff val="50000"/>
                  </a:schemeClr>
                </a:solidFill>
                <a:latin typeface="+mj-lt"/>
                <a:cs typeface="Helvetica"/>
              </a:endParaRPr>
            </a:p>
          </p:txBody>
        </p:sp>
      </p:grpSp>
      <p:cxnSp>
        <p:nvCxnSpPr>
          <p:cNvPr id="10" name="Straight Connector 9"/>
          <p:cNvCxnSpPr/>
          <p:nvPr/>
        </p:nvCxnSpPr>
        <p:spPr>
          <a:xfrm>
            <a:off x="6034837" y="1510087"/>
            <a:ext cx="2475351" cy="0"/>
          </a:xfrm>
          <a:prstGeom prst="line">
            <a:avLst/>
          </a:prstGeom>
          <a:ln w="41275" cap="rnd"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261873" y="2171585"/>
            <a:ext cx="2014543" cy="5821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Helvetica Light"/>
                <a:cs typeface="Helvetica Light"/>
              </a:rPr>
              <a:t>Logos of Past Companies &amp; Top Schools</a:t>
            </a:r>
            <a:endParaRPr lang="en-US" sz="1200" dirty="0">
              <a:latin typeface="Helvetica Light"/>
              <a:cs typeface="Helvetica Light"/>
            </a:endParaRPr>
          </a:p>
        </p:txBody>
      </p:sp>
      <p:sp>
        <p:nvSpPr>
          <p:cNvPr id="12" name="Rectangle 11"/>
          <p:cNvSpPr/>
          <p:nvPr/>
        </p:nvSpPr>
        <p:spPr>
          <a:xfrm>
            <a:off x="6261873" y="4124561"/>
            <a:ext cx="2014543" cy="5821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latin typeface="Helvetica Light"/>
                <a:cs typeface="Helvetica Light"/>
              </a:rPr>
              <a:t>Logos or Other Proof of Early Traction</a:t>
            </a:r>
          </a:p>
        </p:txBody>
      </p:sp>
      <p:cxnSp>
        <p:nvCxnSpPr>
          <p:cNvPr id="14" name="Straight Connector 13"/>
          <p:cNvCxnSpPr/>
          <p:nvPr/>
        </p:nvCxnSpPr>
        <p:spPr>
          <a:xfrm>
            <a:off x="6018924" y="3890679"/>
            <a:ext cx="2475351" cy="0"/>
          </a:xfrm>
          <a:prstGeom prst="line">
            <a:avLst/>
          </a:prstGeom>
          <a:ln w="41275" cap="rnd"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62873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Market Size- Example </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19</a:t>
            </a:fld>
            <a:endParaRPr lang="en-US"/>
          </a:p>
        </p:txBody>
      </p:sp>
      <p:sp>
        <p:nvSpPr>
          <p:cNvPr id="12" name="Slide Number Placeholder 3"/>
          <p:cNvSpPr txBox="1">
            <a:spLocks/>
          </p:cNvSpPr>
          <p:nvPr/>
        </p:nvSpPr>
        <p:spPr>
          <a:xfrm>
            <a:off x="7010400" y="6400800"/>
            <a:ext cx="1905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B022F02-CC92-A245-827A-4F3B030E99D5}" type="slidenum">
              <a:rPr lang="en-US" smtClean="0"/>
              <a:pPr/>
              <a:t>19</a:t>
            </a:fld>
            <a:endParaRPr lang="en-US"/>
          </a:p>
        </p:txBody>
      </p:sp>
      <p:sp>
        <p:nvSpPr>
          <p:cNvPr id="13" name="Rectangle 3"/>
          <p:cNvSpPr>
            <a:spLocks noChangeArrowheads="1"/>
          </p:cNvSpPr>
          <p:nvPr/>
        </p:nvSpPr>
        <p:spPr bwMode="auto">
          <a:xfrm>
            <a:off x="330200" y="1219200"/>
            <a:ext cx="8585200" cy="48768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lstStyle/>
          <a:p>
            <a:pPr marL="342900" indent="-342900" algn="l">
              <a:spcBef>
                <a:spcPct val="50000"/>
              </a:spcBef>
              <a:buFontTx/>
              <a:buChar char="•"/>
            </a:pPr>
            <a:endParaRPr lang="en-US" sz="1600" b="0">
              <a:latin typeface="Times New Roman" charset="0"/>
            </a:endParaRPr>
          </a:p>
        </p:txBody>
      </p:sp>
      <p:sp>
        <p:nvSpPr>
          <p:cNvPr id="14" name="Text Box 194" descr="Large confetti"/>
          <p:cNvSpPr txBox="1">
            <a:spLocks noChangeArrowheads="1"/>
          </p:cNvSpPr>
          <p:nvPr/>
        </p:nvSpPr>
        <p:spPr bwMode="auto">
          <a:xfrm>
            <a:off x="882650" y="6011863"/>
            <a:ext cx="5011738" cy="3048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pattFill prst="lgConfetti">
                  <a:fgClr>
                    <a:schemeClr val="accent2"/>
                  </a:fgClr>
                  <a:bgClr>
                    <a:schemeClr val="folHlink"/>
                  </a:bgClr>
                </a:patt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1400" b="0" dirty="0">
                <a:latin typeface="Times New Roman" charset="0"/>
              </a:rPr>
              <a:t>Sources:  TIAX LLC &amp; DOE SECA Presentation April 2003</a:t>
            </a:r>
          </a:p>
        </p:txBody>
      </p:sp>
      <p:sp>
        <p:nvSpPr>
          <p:cNvPr id="15" name="Rectangle 2146"/>
          <p:cNvSpPr>
            <a:spLocks noChangeArrowheads="1"/>
          </p:cNvSpPr>
          <p:nvPr/>
        </p:nvSpPr>
        <p:spPr bwMode="auto">
          <a:xfrm>
            <a:off x="723900" y="923925"/>
            <a:ext cx="7086600" cy="365125"/>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bg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lIns="0" tIns="0" rIns="0" bIns="0">
            <a:spAutoFit/>
          </a:bodyPr>
          <a:lstStyle/>
          <a:p>
            <a:pPr algn="l"/>
            <a:r>
              <a:rPr lang="en-US" sz="2400">
                <a:effectLst>
                  <a:outerShdw blurRad="38100" dist="38100" dir="2700000" algn="tl">
                    <a:srgbClr val="DDDDDD"/>
                  </a:outerShdw>
                </a:effectLst>
                <a:latin typeface="Times New Roman" charset="0"/>
              </a:rPr>
              <a:t>Annual </a:t>
            </a:r>
            <a:r>
              <a:rPr lang="en-US" sz="2400" i="1">
                <a:effectLst>
                  <a:outerShdw blurRad="38100" dist="38100" dir="2700000" algn="tl">
                    <a:srgbClr val="DDDDDD"/>
                  </a:outerShdw>
                </a:effectLst>
                <a:latin typeface="Times New Roman" charset="0"/>
              </a:rPr>
              <a:t>Directly Addressable</a:t>
            </a:r>
            <a:r>
              <a:rPr lang="en-US" sz="2400">
                <a:effectLst>
                  <a:outerShdw blurRad="38100" dist="38100" dir="2700000" algn="tl">
                    <a:srgbClr val="DDDDDD"/>
                  </a:outerShdw>
                </a:effectLst>
                <a:latin typeface="Times New Roman" charset="0"/>
              </a:rPr>
              <a:t>  Markets: </a:t>
            </a:r>
            <a:r>
              <a:rPr lang="en-US" sz="2400" baseline="30000">
                <a:effectLst>
                  <a:outerShdw blurRad="38100" dist="38100" dir="2700000" algn="tl">
                    <a:srgbClr val="DDDDDD"/>
                  </a:outerShdw>
                </a:effectLst>
                <a:latin typeface="Times New Roman" charset="0"/>
              </a:rPr>
              <a:t>1,2</a:t>
            </a:r>
            <a:endParaRPr lang="en-US" sz="2400">
              <a:effectLst>
                <a:outerShdw blurRad="38100" dist="38100" dir="2700000" algn="tl">
                  <a:srgbClr val="DDDDDD"/>
                </a:outerShdw>
              </a:effectLst>
              <a:latin typeface="Times New Roman" charset="0"/>
            </a:endParaRPr>
          </a:p>
        </p:txBody>
      </p:sp>
      <p:sp>
        <p:nvSpPr>
          <p:cNvPr id="16" name="AutoShape 2147"/>
          <p:cNvSpPr>
            <a:spLocks noChangeArrowheads="1"/>
          </p:cNvSpPr>
          <p:nvPr/>
        </p:nvSpPr>
        <p:spPr bwMode="auto">
          <a:xfrm>
            <a:off x="760413" y="1358900"/>
            <a:ext cx="2981325" cy="762000"/>
          </a:xfrm>
          <a:prstGeom prst="bevel">
            <a:avLst>
              <a:gd name="adj" fmla="val 4894"/>
            </a:avLst>
          </a:prstGeom>
          <a:solidFill>
            <a:srgbClr val="3366FF"/>
          </a:solidFill>
          <a:ln w="12700">
            <a:solidFill>
              <a:srgbClr val="0000FF"/>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400">
                <a:solidFill>
                  <a:schemeClr val="bg1"/>
                </a:solidFill>
                <a:effectLst>
                  <a:outerShdw blurRad="38100" dist="38100" dir="2700000" algn="tl">
                    <a:srgbClr val="000000"/>
                  </a:outerShdw>
                </a:effectLst>
              </a:rPr>
              <a:t>Market</a:t>
            </a:r>
          </a:p>
        </p:txBody>
      </p:sp>
      <p:sp>
        <p:nvSpPr>
          <p:cNvPr id="17" name="AutoShape 2148"/>
          <p:cNvSpPr>
            <a:spLocks noChangeArrowheads="1"/>
          </p:cNvSpPr>
          <p:nvPr/>
        </p:nvSpPr>
        <p:spPr bwMode="auto">
          <a:xfrm>
            <a:off x="3810000" y="1816100"/>
            <a:ext cx="987425" cy="304800"/>
          </a:xfrm>
          <a:prstGeom prst="bevel">
            <a:avLst>
              <a:gd name="adj" fmla="val 9292"/>
            </a:avLst>
          </a:prstGeom>
          <a:solidFill>
            <a:srgbClr val="3366FF"/>
          </a:solidFill>
          <a:ln w="12700">
            <a:solidFill>
              <a:srgbClr val="3366FF"/>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400">
                <a:solidFill>
                  <a:schemeClr val="bg1"/>
                </a:solidFill>
                <a:effectLst>
                  <a:outerShdw blurRad="38100" dist="38100" dir="2700000" algn="tl">
                    <a:srgbClr val="000000"/>
                  </a:outerShdw>
                </a:effectLst>
              </a:rPr>
              <a:t>MW</a:t>
            </a:r>
          </a:p>
        </p:txBody>
      </p:sp>
      <p:sp>
        <p:nvSpPr>
          <p:cNvPr id="18" name="Rectangle 2149"/>
          <p:cNvSpPr>
            <a:spLocks noChangeArrowheads="1"/>
          </p:cNvSpPr>
          <p:nvPr/>
        </p:nvSpPr>
        <p:spPr bwMode="auto">
          <a:xfrm>
            <a:off x="762000" y="2133600"/>
            <a:ext cx="2971800" cy="457200"/>
          </a:xfrm>
          <a:prstGeom prst="rect">
            <a:avLst/>
          </a:prstGeom>
          <a:solidFill>
            <a:srgbClr val="FDF394"/>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pPr algn="l"/>
            <a:r>
              <a:rPr lang="en-US" sz="1400"/>
              <a:t>Light Commercial</a:t>
            </a:r>
          </a:p>
        </p:txBody>
      </p:sp>
      <p:sp>
        <p:nvSpPr>
          <p:cNvPr id="19" name="Rectangle 2150"/>
          <p:cNvSpPr>
            <a:spLocks noChangeArrowheads="1"/>
          </p:cNvSpPr>
          <p:nvPr/>
        </p:nvSpPr>
        <p:spPr bwMode="auto">
          <a:xfrm>
            <a:off x="3810000" y="2133600"/>
            <a:ext cx="98742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a:t>
            </a:r>
          </a:p>
        </p:txBody>
      </p:sp>
      <p:sp>
        <p:nvSpPr>
          <p:cNvPr id="20" name="AutoShape 2151"/>
          <p:cNvSpPr>
            <a:spLocks noChangeArrowheads="1"/>
          </p:cNvSpPr>
          <p:nvPr/>
        </p:nvSpPr>
        <p:spPr bwMode="auto">
          <a:xfrm>
            <a:off x="4797425" y="1816100"/>
            <a:ext cx="917575" cy="304800"/>
          </a:xfrm>
          <a:prstGeom prst="bevel">
            <a:avLst>
              <a:gd name="adj" fmla="val 9292"/>
            </a:avLst>
          </a:prstGeom>
          <a:solidFill>
            <a:srgbClr val="3366FF"/>
          </a:solidFill>
          <a:ln w="12700">
            <a:solidFill>
              <a:srgbClr val="3366FF"/>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400">
                <a:solidFill>
                  <a:schemeClr val="bg1"/>
                </a:solidFill>
                <a:effectLst>
                  <a:outerShdw blurRad="38100" dist="38100" dir="2700000" algn="tl">
                    <a:srgbClr val="000000"/>
                  </a:outerShdw>
                </a:effectLst>
              </a:rPr>
              <a:t>MM $ </a:t>
            </a:r>
          </a:p>
        </p:txBody>
      </p:sp>
      <p:sp>
        <p:nvSpPr>
          <p:cNvPr id="21" name="Rectangle 2152"/>
          <p:cNvSpPr>
            <a:spLocks noChangeArrowheads="1"/>
          </p:cNvSpPr>
          <p:nvPr/>
        </p:nvSpPr>
        <p:spPr bwMode="auto">
          <a:xfrm>
            <a:off x="4797425" y="2133600"/>
            <a:ext cx="917575" cy="4603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a:t>
            </a:r>
          </a:p>
        </p:txBody>
      </p:sp>
      <p:sp>
        <p:nvSpPr>
          <p:cNvPr id="22" name="AutoShape 2153"/>
          <p:cNvSpPr>
            <a:spLocks noChangeArrowheads="1"/>
          </p:cNvSpPr>
          <p:nvPr/>
        </p:nvSpPr>
        <p:spPr bwMode="auto">
          <a:xfrm>
            <a:off x="3810000" y="1358900"/>
            <a:ext cx="1905000" cy="457200"/>
          </a:xfrm>
          <a:prstGeom prst="bevel">
            <a:avLst>
              <a:gd name="adj" fmla="val 6292"/>
            </a:avLst>
          </a:prstGeom>
          <a:solidFill>
            <a:srgbClr val="3366FF"/>
          </a:solidFill>
          <a:ln w="12700">
            <a:solidFill>
              <a:srgbClr val="3366FF"/>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400">
                <a:solidFill>
                  <a:schemeClr val="bg1"/>
                </a:solidFill>
                <a:effectLst>
                  <a:outerShdw blurRad="38100" dist="38100" dir="2700000" algn="tl">
                    <a:srgbClr val="000000"/>
                  </a:outerShdw>
                </a:effectLst>
              </a:rPr>
              <a:t>Annual Market Today</a:t>
            </a:r>
            <a:endParaRPr lang="en-US" sz="1300">
              <a:solidFill>
                <a:schemeClr val="bg1"/>
              </a:solidFill>
              <a:effectLst>
                <a:outerShdw blurRad="38100" dist="38100" dir="2700000" algn="tl">
                  <a:srgbClr val="000000"/>
                </a:outerShdw>
              </a:effectLst>
            </a:endParaRPr>
          </a:p>
        </p:txBody>
      </p:sp>
      <p:sp>
        <p:nvSpPr>
          <p:cNvPr id="23" name="Rectangle 2154"/>
          <p:cNvSpPr>
            <a:spLocks noChangeArrowheads="1"/>
          </p:cNvSpPr>
          <p:nvPr/>
        </p:nvSpPr>
        <p:spPr bwMode="auto">
          <a:xfrm>
            <a:off x="3810000" y="2590800"/>
            <a:ext cx="98742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14,800</a:t>
            </a:r>
          </a:p>
        </p:txBody>
      </p:sp>
      <p:sp>
        <p:nvSpPr>
          <p:cNvPr id="24" name="Rectangle 2155"/>
          <p:cNvSpPr>
            <a:spLocks noChangeArrowheads="1"/>
          </p:cNvSpPr>
          <p:nvPr/>
        </p:nvSpPr>
        <p:spPr bwMode="auto">
          <a:xfrm>
            <a:off x="4797425" y="2592388"/>
            <a:ext cx="91757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12,400</a:t>
            </a:r>
          </a:p>
        </p:txBody>
      </p:sp>
      <p:sp>
        <p:nvSpPr>
          <p:cNvPr id="25" name="Rectangle 2156"/>
          <p:cNvSpPr>
            <a:spLocks noChangeArrowheads="1"/>
          </p:cNvSpPr>
          <p:nvPr/>
        </p:nvSpPr>
        <p:spPr bwMode="auto">
          <a:xfrm>
            <a:off x="762000" y="3505200"/>
            <a:ext cx="2971800" cy="457200"/>
          </a:xfrm>
          <a:prstGeom prst="rect">
            <a:avLst/>
          </a:prstGeom>
          <a:solidFill>
            <a:srgbClr val="FDF394"/>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pPr algn="l"/>
            <a:r>
              <a:rPr lang="en-US" sz="1400"/>
              <a:t>Non-Road Vehicles</a:t>
            </a:r>
            <a:endParaRPr lang="en-US" sz="1400">
              <a:solidFill>
                <a:srgbClr val="FF0000"/>
              </a:solidFill>
            </a:endParaRPr>
          </a:p>
        </p:txBody>
      </p:sp>
      <p:sp>
        <p:nvSpPr>
          <p:cNvPr id="26" name="Rectangle 2157"/>
          <p:cNvSpPr>
            <a:spLocks noChangeArrowheads="1"/>
          </p:cNvSpPr>
          <p:nvPr/>
        </p:nvSpPr>
        <p:spPr bwMode="auto">
          <a:xfrm>
            <a:off x="3810000" y="3505200"/>
            <a:ext cx="98742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3,575</a:t>
            </a:r>
          </a:p>
        </p:txBody>
      </p:sp>
      <p:sp>
        <p:nvSpPr>
          <p:cNvPr id="27" name="Rectangle 2158"/>
          <p:cNvSpPr>
            <a:spLocks noChangeArrowheads="1"/>
          </p:cNvSpPr>
          <p:nvPr/>
        </p:nvSpPr>
        <p:spPr bwMode="auto">
          <a:xfrm>
            <a:off x="4797425" y="3505200"/>
            <a:ext cx="91757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2,145</a:t>
            </a:r>
          </a:p>
        </p:txBody>
      </p:sp>
      <p:sp>
        <p:nvSpPr>
          <p:cNvPr id="28" name="Rectangle 2159"/>
          <p:cNvSpPr>
            <a:spLocks noChangeArrowheads="1"/>
          </p:cNvSpPr>
          <p:nvPr/>
        </p:nvSpPr>
        <p:spPr bwMode="auto">
          <a:xfrm>
            <a:off x="762000" y="3962400"/>
            <a:ext cx="2971800" cy="457200"/>
          </a:xfrm>
          <a:prstGeom prst="rect">
            <a:avLst/>
          </a:prstGeom>
          <a:solidFill>
            <a:srgbClr val="FDF394"/>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pPr algn="l"/>
            <a:r>
              <a:rPr lang="en-US" sz="1400"/>
              <a:t>Military</a:t>
            </a:r>
            <a:endParaRPr lang="en-US" sz="1400">
              <a:solidFill>
                <a:srgbClr val="FF0000"/>
              </a:solidFill>
            </a:endParaRPr>
          </a:p>
        </p:txBody>
      </p:sp>
      <p:sp>
        <p:nvSpPr>
          <p:cNvPr id="29" name="Rectangle 2160"/>
          <p:cNvSpPr>
            <a:spLocks noChangeArrowheads="1"/>
          </p:cNvSpPr>
          <p:nvPr/>
        </p:nvSpPr>
        <p:spPr bwMode="auto">
          <a:xfrm>
            <a:off x="3810000" y="3962400"/>
            <a:ext cx="98742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80</a:t>
            </a:r>
          </a:p>
        </p:txBody>
      </p:sp>
      <p:sp>
        <p:nvSpPr>
          <p:cNvPr id="30" name="Rectangle 2161"/>
          <p:cNvSpPr>
            <a:spLocks noChangeArrowheads="1"/>
          </p:cNvSpPr>
          <p:nvPr/>
        </p:nvSpPr>
        <p:spPr bwMode="auto">
          <a:xfrm>
            <a:off x="4797425" y="3962400"/>
            <a:ext cx="91757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48</a:t>
            </a:r>
          </a:p>
        </p:txBody>
      </p:sp>
      <p:sp>
        <p:nvSpPr>
          <p:cNvPr id="31" name="Rectangle 2162"/>
          <p:cNvSpPr>
            <a:spLocks noChangeArrowheads="1"/>
          </p:cNvSpPr>
          <p:nvPr/>
        </p:nvSpPr>
        <p:spPr bwMode="auto">
          <a:xfrm>
            <a:off x="762000" y="4419600"/>
            <a:ext cx="2971800" cy="381000"/>
          </a:xfrm>
          <a:prstGeom prst="rect">
            <a:avLst/>
          </a:prstGeom>
          <a:solidFill>
            <a:srgbClr val="3366FF"/>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pPr algn="l"/>
            <a:r>
              <a:rPr lang="en-US" sz="1800">
                <a:solidFill>
                  <a:schemeClr val="bg1"/>
                </a:solidFill>
              </a:rPr>
              <a:t>Total</a:t>
            </a:r>
          </a:p>
        </p:txBody>
      </p:sp>
      <p:sp>
        <p:nvSpPr>
          <p:cNvPr id="32" name="Rectangle 2163"/>
          <p:cNvSpPr>
            <a:spLocks noChangeArrowheads="1"/>
          </p:cNvSpPr>
          <p:nvPr/>
        </p:nvSpPr>
        <p:spPr bwMode="auto">
          <a:xfrm>
            <a:off x="3810000" y="4419600"/>
            <a:ext cx="990600" cy="381000"/>
          </a:xfrm>
          <a:prstGeom prst="rect">
            <a:avLst/>
          </a:prstGeom>
          <a:solidFill>
            <a:srgbClr val="3366FF"/>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800">
                <a:solidFill>
                  <a:schemeClr val="bg1"/>
                </a:solidFill>
              </a:rPr>
              <a:t>18,475</a:t>
            </a:r>
          </a:p>
        </p:txBody>
      </p:sp>
      <p:sp>
        <p:nvSpPr>
          <p:cNvPr id="33" name="Rectangle 2164"/>
          <p:cNvSpPr>
            <a:spLocks noChangeArrowheads="1"/>
          </p:cNvSpPr>
          <p:nvPr/>
        </p:nvSpPr>
        <p:spPr bwMode="auto">
          <a:xfrm>
            <a:off x="4800600" y="4419600"/>
            <a:ext cx="914400" cy="381000"/>
          </a:xfrm>
          <a:prstGeom prst="rect">
            <a:avLst/>
          </a:prstGeom>
          <a:solidFill>
            <a:srgbClr val="3366FF"/>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800">
                <a:solidFill>
                  <a:schemeClr val="bg1"/>
                </a:solidFill>
              </a:rPr>
              <a:t>14,606</a:t>
            </a:r>
          </a:p>
        </p:txBody>
      </p:sp>
      <p:sp>
        <p:nvSpPr>
          <p:cNvPr id="34" name="Rectangle 2165"/>
          <p:cNvSpPr>
            <a:spLocks noChangeArrowheads="1"/>
          </p:cNvSpPr>
          <p:nvPr/>
        </p:nvSpPr>
        <p:spPr bwMode="auto">
          <a:xfrm>
            <a:off x="762000" y="3048000"/>
            <a:ext cx="2971800" cy="457200"/>
          </a:xfrm>
          <a:prstGeom prst="rect">
            <a:avLst/>
          </a:prstGeom>
          <a:solidFill>
            <a:srgbClr val="FDF394"/>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pPr algn="l"/>
            <a:r>
              <a:rPr lang="en-US" sz="1400"/>
              <a:t>Heavy Duty APUs</a:t>
            </a:r>
            <a:endParaRPr lang="en-US" sz="1400">
              <a:solidFill>
                <a:srgbClr val="FF0000"/>
              </a:solidFill>
            </a:endParaRPr>
          </a:p>
        </p:txBody>
      </p:sp>
      <p:sp>
        <p:nvSpPr>
          <p:cNvPr id="35" name="Rectangle 2166"/>
          <p:cNvSpPr>
            <a:spLocks noChangeArrowheads="1"/>
          </p:cNvSpPr>
          <p:nvPr/>
        </p:nvSpPr>
        <p:spPr bwMode="auto">
          <a:xfrm>
            <a:off x="3810000" y="3048000"/>
            <a:ext cx="98742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20</a:t>
            </a:r>
          </a:p>
        </p:txBody>
      </p:sp>
      <p:sp>
        <p:nvSpPr>
          <p:cNvPr id="36" name="Rectangle 2167"/>
          <p:cNvSpPr>
            <a:spLocks noChangeArrowheads="1"/>
          </p:cNvSpPr>
          <p:nvPr/>
        </p:nvSpPr>
        <p:spPr bwMode="auto">
          <a:xfrm>
            <a:off x="4797425" y="3048000"/>
            <a:ext cx="91757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13</a:t>
            </a:r>
          </a:p>
        </p:txBody>
      </p:sp>
      <p:sp>
        <p:nvSpPr>
          <p:cNvPr id="37" name="Rectangle 2168"/>
          <p:cNvSpPr>
            <a:spLocks noChangeArrowheads="1"/>
          </p:cNvSpPr>
          <p:nvPr/>
        </p:nvSpPr>
        <p:spPr bwMode="auto">
          <a:xfrm>
            <a:off x="762000" y="2590800"/>
            <a:ext cx="2971800" cy="457200"/>
          </a:xfrm>
          <a:prstGeom prst="rect">
            <a:avLst/>
          </a:prstGeom>
          <a:solidFill>
            <a:srgbClr val="FDF394"/>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pPr algn="l"/>
            <a:r>
              <a:rPr lang="en-US" sz="1400"/>
              <a:t>Heavy-Duty Generators</a:t>
            </a:r>
            <a:endParaRPr lang="en-US" sz="1400">
              <a:solidFill>
                <a:srgbClr val="FF0000"/>
              </a:solidFill>
            </a:endParaRPr>
          </a:p>
        </p:txBody>
      </p:sp>
      <p:sp>
        <p:nvSpPr>
          <p:cNvPr id="38" name="AutoShape 2169"/>
          <p:cNvSpPr>
            <a:spLocks noChangeArrowheads="1"/>
          </p:cNvSpPr>
          <p:nvPr/>
        </p:nvSpPr>
        <p:spPr bwMode="auto">
          <a:xfrm>
            <a:off x="5791200" y="1816100"/>
            <a:ext cx="987425" cy="304800"/>
          </a:xfrm>
          <a:prstGeom prst="bevel">
            <a:avLst>
              <a:gd name="adj" fmla="val 9292"/>
            </a:avLst>
          </a:prstGeom>
          <a:solidFill>
            <a:srgbClr val="3366FF"/>
          </a:solidFill>
          <a:ln w="12700">
            <a:solidFill>
              <a:srgbClr val="3366FF"/>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400">
                <a:solidFill>
                  <a:schemeClr val="bg1"/>
                </a:solidFill>
                <a:effectLst>
                  <a:outerShdw blurRad="38100" dist="38100" dir="2700000" algn="tl">
                    <a:srgbClr val="000000"/>
                  </a:outerShdw>
                </a:effectLst>
              </a:rPr>
              <a:t>MW</a:t>
            </a:r>
          </a:p>
        </p:txBody>
      </p:sp>
      <p:sp>
        <p:nvSpPr>
          <p:cNvPr id="39" name="Rectangle 2170"/>
          <p:cNvSpPr>
            <a:spLocks noChangeArrowheads="1"/>
          </p:cNvSpPr>
          <p:nvPr/>
        </p:nvSpPr>
        <p:spPr bwMode="auto">
          <a:xfrm>
            <a:off x="5791200" y="2133600"/>
            <a:ext cx="98742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1,140</a:t>
            </a:r>
          </a:p>
        </p:txBody>
      </p:sp>
      <p:sp>
        <p:nvSpPr>
          <p:cNvPr id="40" name="AutoShape 2171"/>
          <p:cNvSpPr>
            <a:spLocks noChangeArrowheads="1"/>
          </p:cNvSpPr>
          <p:nvPr/>
        </p:nvSpPr>
        <p:spPr bwMode="auto">
          <a:xfrm>
            <a:off x="6778625" y="1816100"/>
            <a:ext cx="917575" cy="304800"/>
          </a:xfrm>
          <a:prstGeom prst="bevel">
            <a:avLst>
              <a:gd name="adj" fmla="val 9292"/>
            </a:avLst>
          </a:prstGeom>
          <a:solidFill>
            <a:srgbClr val="3366FF"/>
          </a:solidFill>
          <a:ln w="12700">
            <a:solidFill>
              <a:srgbClr val="3366FF"/>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400">
                <a:solidFill>
                  <a:schemeClr val="bg1"/>
                </a:solidFill>
                <a:effectLst>
                  <a:outerShdw blurRad="38100" dist="38100" dir="2700000" algn="tl">
                    <a:srgbClr val="000000"/>
                  </a:outerShdw>
                </a:effectLst>
              </a:rPr>
              <a:t>MM $</a:t>
            </a:r>
            <a:r>
              <a:rPr lang="en-US" sz="1400" baseline="30000">
                <a:solidFill>
                  <a:schemeClr val="bg1"/>
                </a:solidFill>
                <a:effectLst>
                  <a:outerShdw blurRad="38100" dist="38100" dir="2700000" algn="tl">
                    <a:srgbClr val="000000"/>
                  </a:outerShdw>
                </a:effectLst>
              </a:rPr>
              <a:t>2</a:t>
            </a:r>
            <a:r>
              <a:rPr lang="en-US" sz="1400">
                <a:solidFill>
                  <a:schemeClr val="bg1"/>
                </a:solidFill>
                <a:effectLst>
                  <a:outerShdw blurRad="38100" dist="38100" dir="2700000" algn="tl">
                    <a:srgbClr val="000000"/>
                  </a:outerShdw>
                </a:effectLst>
              </a:rPr>
              <a:t> </a:t>
            </a:r>
          </a:p>
        </p:txBody>
      </p:sp>
      <p:sp>
        <p:nvSpPr>
          <p:cNvPr id="41" name="Rectangle 2172"/>
          <p:cNvSpPr>
            <a:spLocks noChangeArrowheads="1"/>
          </p:cNvSpPr>
          <p:nvPr/>
        </p:nvSpPr>
        <p:spPr bwMode="auto">
          <a:xfrm>
            <a:off x="6778625" y="2133600"/>
            <a:ext cx="917575" cy="4603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960</a:t>
            </a:r>
          </a:p>
        </p:txBody>
      </p:sp>
      <p:sp>
        <p:nvSpPr>
          <p:cNvPr id="42" name="AutoShape 2173"/>
          <p:cNvSpPr>
            <a:spLocks noChangeArrowheads="1"/>
          </p:cNvSpPr>
          <p:nvPr/>
        </p:nvSpPr>
        <p:spPr bwMode="auto">
          <a:xfrm>
            <a:off x="5791200" y="1358900"/>
            <a:ext cx="1905000" cy="457200"/>
          </a:xfrm>
          <a:prstGeom prst="bevel">
            <a:avLst>
              <a:gd name="adj" fmla="val 6292"/>
            </a:avLst>
          </a:prstGeom>
          <a:solidFill>
            <a:srgbClr val="3366FF"/>
          </a:solidFill>
          <a:ln w="12700">
            <a:solidFill>
              <a:srgbClr val="3366FF"/>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400">
                <a:solidFill>
                  <a:schemeClr val="bg1"/>
                </a:solidFill>
                <a:effectLst>
                  <a:outerShdw blurRad="38100" dist="38100" dir="2700000" algn="tl">
                    <a:srgbClr val="000000"/>
                  </a:outerShdw>
                </a:effectLst>
              </a:rPr>
              <a:t>Annual Market Potential (</a:t>
            </a:r>
            <a:r>
              <a:rPr lang="ja-JP" altLang="en-US" sz="1400">
                <a:solidFill>
                  <a:schemeClr val="bg1"/>
                </a:solidFill>
                <a:effectLst>
                  <a:outerShdw blurRad="38100" dist="38100" dir="2700000" algn="tl">
                    <a:srgbClr val="000000"/>
                  </a:outerShdw>
                </a:effectLst>
                <a:latin typeface="Arial"/>
              </a:rPr>
              <a:t>’</a:t>
            </a:r>
            <a:r>
              <a:rPr lang="en-US" sz="1400">
                <a:solidFill>
                  <a:schemeClr val="bg1"/>
                </a:solidFill>
                <a:effectLst>
                  <a:outerShdw blurRad="38100" dist="38100" dir="2700000" algn="tl">
                    <a:srgbClr val="000000"/>
                  </a:outerShdw>
                </a:effectLst>
              </a:rPr>
              <a:t>07 –</a:t>
            </a:r>
            <a:r>
              <a:rPr lang="ja-JP" altLang="en-US" sz="1400">
                <a:solidFill>
                  <a:schemeClr val="bg1"/>
                </a:solidFill>
                <a:effectLst>
                  <a:outerShdw blurRad="38100" dist="38100" dir="2700000" algn="tl">
                    <a:srgbClr val="000000"/>
                  </a:outerShdw>
                </a:effectLst>
                <a:latin typeface="Arial"/>
              </a:rPr>
              <a:t>’</a:t>
            </a:r>
            <a:r>
              <a:rPr lang="en-US" sz="1400">
                <a:solidFill>
                  <a:schemeClr val="bg1"/>
                </a:solidFill>
                <a:effectLst>
                  <a:outerShdw blurRad="38100" dist="38100" dir="2700000" algn="tl">
                    <a:srgbClr val="000000"/>
                  </a:outerShdw>
                </a:effectLst>
              </a:rPr>
              <a:t>10)</a:t>
            </a:r>
            <a:endParaRPr lang="en-US" sz="1300">
              <a:solidFill>
                <a:schemeClr val="bg1"/>
              </a:solidFill>
              <a:effectLst>
                <a:outerShdw blurRad="38100" dist="38100" dir="2700000" algn="tl">
                  <a:srgbClr val="000000"/>
                </a:outerShdw>
              </a:effectLst>
            </a:endParaRPr>
          </a:p>
        </p:txBody>
      </p:sp>
      <p:sp>
        <p:nvSpPr>
          <p:cNvPr id="43" name="Rectangle 2174"/>
          <p:cNvSpPr>
            <a:spLocks noChangeArrowheads="1"/>
          </p:cNvSpPr>
          <p:nvPr/>
        </p:nvSpPr>
        <p:spPr bwMode="auto">
          <a:xfrm>
            <a:off x="5791200" y="2590800"/>
            <a:ext cx="98742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16,660</a:t>
            </a:r>
          </a:p>
        </p:txBody>
      </p:sp>
      <p:sp>
        <p:nvSpPr>
          <p:cNvPr id="44" name="Rectangle 2175"/>
          <p:cNvSpPr>
            <a:spLocks noChangeArrowheads="1"/>
          </p:cNvSpPr>
          <p:nvPr/>
        </p:nvSpPr>
        <p:spPr bwMode="auto">
          <a:xfrm>
            <a:off x="6778625" y="2592388"/>
            <a:ext cx="91757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14,000</a:t>
            </a:r>
          </a:p>
        </p:txBody>
      </p:sp>
      <p:sp>
        <p:nvSpPr>
          <p:cNvPr id="45" name="Rectangle 2176"/>
          <p:cNvSpPr>
            <a:spLocks noChangeArrowheads="1"/>
          </p:cNvSpPr>
          <p:nvPr/>
        </p:nvSpPr>
        <p:spPr bwMode="auto">
          <a:xfrm>
            <a:off x="5791200" y="3505200"/>
            <a:ext cx="98742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4,350</a:t>
            </a:r>
          </a:p>
        </p:txBody>
      </p:sp>
      <p:sp>
        <p:nvSpPr>
          <p:cNvPr id="46" name="Rectangle 2177"/>
          <p:cNvSpPr>
            <a:spLocks noChangeArrowheads="1"/>
          </p:cNvSpPr>
          <p:nvPr/>
        </p:nvSpPr>
        <p:spPr bwMode="auto">
          <a:xfrm>
            <a:off x="6778625" y="3505200"/>
            <a:ext cx="91757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2,610</a:t>
            </a:r>
          </a:p>
        </p:txBody>
      </p:sp>
      <p:sp>
        <p:nvSpPr>
          <p:cNvPr id="47" name="Rectangle 2178"/>
          <p:cNvSpPr>
            <a:spLocks noChangeArrowheads="1"/>
          </p:cNvSpPr>
          <p:nvPr/>
        </p:nvSpPr>
        <p:spPr bwMode="auto">
          <a:xfrm>
            <a:off x="5791200" y="3962400"/>
            <a:ext cx="98742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125</a:t>
            </a:r>
          </a:p>
        </p:txBody>
      </p:sp>
      <p:sp>
        <p:nvSpPr>
          <p:cNvPr id="48" name="Rectangle 2179"/>
          <p:cNvSpPr>
            <a:spLocks noChangeArrowheads="1"/>
          </p:cNvSpPr>
          <p:nvPr/>
        </p:nvSpPr>
        <p:spPr bwMode="auto">
          <a:xfrm>
            <a:off x="6778625" y="3962400"/>
            <a:ext cx="91757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75</a:t>
            </a:r>
          </a:p>
        </p:txBody>
      </p:sp>
      <p:sp>
        <p:nvSpPr>
          <p:cNvPr id="49" name="Rectangle 2180"/>
          <p:cNvSpPr>
            <a:spLocks noChangeArrowheads="1"/>
          </p:cNvSpPr>
          <p:nvPr/>
        </p:nvSpPr>
        <p:spPr bwMode="auto">
          <a:xfrm>
            <a:off x="5791200" y="4419600"/>
            <a:ext cx="990600" cy="381000"/>
          </a:xfrm>
          <a:prstGeom prst="rect">
            <a:avLst/>
          </a:prstGeom>
          <a:solidFill>
            <a:srgbClr val="3366FF"/>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800">
                <a:solidFill>
                  <a:schemeClr val="bg1"/>
                </a:solidFill>
              </a:rPr>
              <a:t>29,675</a:t>
            </a:r>
          </a:p>
        </p:txBody>
      </p:sp>
      <p:sp>
        <p:nvSpPr>
          <p:cNvPr id="50" name="Rectangle 2181"/>
          <p:cNvSpPr>
            <a:spLocks noChangeArrowheads="1"/>
          </p:cNvSpPr>
          <p:nvPr/>
        </p:nvSpPr>
        <p:spPr bwMode="auto">
          <a:xfrm>
            <a:off x="6781800" y="4419600"/>
            <a:ext cx="914400" cy="381000"/>
          </a:xfrm>
          <a:prstGeom prst="rect">
            <a:avLst/>
          </a:prstGeom>
          <a:solidFill>
            <a:srgbClr val="3366FF"/>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800">
                <a:solidFill>
                  <a:schemeClr val="bg1"/>
                </a:solidFill>
              </a:rPr>
              <a:t>22,045</a:t>
            </a:r>
          </a:p>
        </p:txBody>
      </p:sp>
      <p:sp>
        <p:nvSpPr>
          <p:cNvPr id="51" name="Rectangle 2182"/>
          <p:cNvSpPr>
            <a:spLocks noChangeArrowheads="1"/>
          </p:cNvSpPr>
          <p:nvPr/>
        </p:nvSpPr>
        <p:spPr bwMode="auto">
          <a:xfrm>
            <a:off x="5791200" y="3048000"/>
            <a:ext cx="98742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7,400</a:t>
            </a:r>
          </a:p>
        </p:txBody>
      </p:sp>
      <p:sp>
        <p:nvSpPr>
          <p:cNvPr id="52" name="Rectangle 2183"/>
          <p:cNvSpPr>
            <a:spLocks noChangeArrowheads="1"/>
          </p:cNvSpPr>
          <p:nvPr/>
        </p:nvSpPr>
        <p:spPr bwMode="auto">
          <a:xfrm>
            <a:off x="6778625" y="3048000"/>
            <a:ext cx="917575" cy="457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tIns="91440" bIns="91440" anchor="ctr"/>
          <a:lstStyle/>
          <a:p>
            <a:r>
              <a:rPr lang="en-US" sz="1200" b="0"/>
              <a:t>4,400</a:t>
            </a:r>
          </a:p>
        </p:txBody>
      </p:sp>
      <p:sp>
        <p:nvSpPr>
          <p:cNvPr id="53" name="Text Box 2185"/>
          <p:cNvSpPr txBox="1">
            <a:spLocks noChangeArrowheads="1"/>
          </p:cNvSpPr>
          <p:nvPr/>
        </p:nvSpPr>
        <p:spPr bwMode="auto">
          <a:xfrm>
            <a:off x="685800" y="4821238"/>
            <a:ext cx="8458200" cy="11557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bg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anchor="ctr">
            <a:spAutoFit/>
          </a:bodyPr>
          <a:lstStyle>
            <a:lvl1pPr marL="114300" indent="-114300" algn="l" defTabSz="234950">
              <a:defRPr sz="2400">
                <a:solidFill>
                  <a:schemeClr val="tx1"/>
                </a:solidFill>
                <a:latin typeface="Times New Roman" charset="0"/>
                <a:ea typeface="ＭＳ Ｐゴシック" charset="0"/>
              </a:defRPr>
            </a:lvl1pPr>
            <a:lvl2pPr algn="l" defTabSz="234950">
              <a:defRPr sz="2400">
                <a:solidFill>
                  <a:schemeClr val="tx1"/>
                </a:solidFill>
                <a:latin typeface="Times New Roman" charset="0"/>
                <a:ea typeface="ＭＳ Ｐゴシック" charset="0"/>
              </a:defRPr>
            </a:lvl2pPr>
            <a:lvl3pPr algn="l" defTabSz="234950">
              <a:defRPr sz="2400">
                <a:solidFill>
                  <a:schemeClr val="tx1"/>
                </a:solidFill>
                <a:latin typeface="Times New Roman" charset="0"/>
                <a:ea typeface="ＭＳ Ｐゴシック" charset="0"/>
              </a:defRPr>
            </a:lvl3pPr>
            <a:lvl4pPr algn="l" defTabSz="234950">
              <a:defRPr sz="2400">
                <a:solidFill>
                  <a:schemeClr val="tx1"/>
                </a:solidFill>
                <a:latin typeface="Times New Roman" charset="0"/>
                <a:ea typeface="ＭＳ Ｐゴシック" charset="0"/>
              </a:defRPr>
            </a:lvl4pPr>
            <a:lvl5pPr algn="l" defTabSz="234950">
              <a:defRPr sz="2400">
                <a:solidFill>
                  <a:schemeClr val="tx1"/>
                </a:solidFill>
                <a:latin typeface="Times New Roman" charset="0"/>
                <a:ea typeface="ＭＳ Ｐゴシック" charset="0"/>
              </a:defRPr>
            </a:lvl5pPr>
            <a:lvl6pPr defTabSz="234950" eaLnBrk="0" fontAlgn="base" hangingPunct="0">
              <a:spcBef>
                <a:spcPct val="0"/>
              </a:spcBef>
              <a:spcAft>
                <a:spcPct val="0"/>
              </a:spcAft>
              <a:defRPr sz="2400">
                <a:solidFill>
                  <a:schemeClr val="tx1"/>
                </a:solidFill>
                <a:latin typeface="Times New Roman" charset="0"/>
                <a:ea typeface="ＭＳ Ｐゴシック" charset="0"/>
              </a:defRPr>
            </a:lvl6pPr>
            <a:lvl7pPr defTabSz="234950" eaLnBrk="0" fontAlgn="base" hangingPunct="0">
              <a:spcBef>
                <a:spcPct val="0"/>
              </a:spcBef>
              <a:spcAft>
                <a:spcPct val="0"/>
              </a:spcAft>
              <a:defRPr sz="2400">
                <a:solidFill>
                  <a:schemeClr val="tx1"/>
                </a:solidFill>
                <a:latin typeface="Times New Roman" charset="0"/>
                <a:ea typeface="ＭＳ Ｐゴシック" charset="0"/>
              </a:defRPr>
            </a:lvl7pPr>
            <a:lvl8pPr defTabSz="234950" eaLnBrk="0" fontAlgn="base" hangingPunct="0">
              <a:spcBef>
                <a:spcPct val="0"/>
              </a:spcBef>
              <a:spcAft>
                <a:spcPct val="0"/>
              </a:spcAft>
              <a:defRPr sz="2400">
                <a:solidFill>
                  <a:schemeClr val="tx1"/>
                </a:solidFill>
                <a:latin typeface="Times New Roman" charset="0"/>
                <a:ea typeface="ＭＳ Ｐゴシック" charset="0"/>
              </a:defRPr>
            </a:lvl8pPr>
            <a:lvl9pPr defTabSz="23495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b="0" baseline="30000"/>
              <a:t>1	</a:t>
            </a:r>
            <a:r>
              <a:rPr lang="en-US" sz="1400" b="0"/>
              <a:t>For all market segments (except the light commercial) the annual market potential corresponds to 100 % penetration of the available market (technical market). For light commercial, the addressable market is estimated to be 6 % of the available market. </a:t>
            </a:r>
            <a:endParaRPr lang="en-US" sz="1400" b="0" baseline="30000"/>
          </a:p>
          <a:p>
            <a:r>
              <a:rPr lang="en-US" sz="1400" b="0" baseline="30000"/>
              <a:t>2  </a:t>
            </a:r>
            <a:r>
              <a:rPr lang="en-US" sz="1400" b="0"/>
              <a:t>Based on appropriate mark-up of long-term factory cost of $ 400/kW. Mark-up was assumed at 2.1 for light commercial and generator markets, and at 1.5 for the other markets.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88284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99276" y="1746829"/>
            <a:ext cx="8229600" cy="1514592"/>
          </a:xfrm>
        </p:spPr>
        <p:txBody>
          <a:bodyPr>
            <a:noAutofit/>
          </a:bodyPr>
          <a:lstStyle/>
          <a:p>
            <a:r>
              <a:rPr lang="en-US" sz="2200" b="1" dirty="0"/>
              <a:t>Cover Slide: </a:t>
            </a:r>
            <a:r>
              <a:rPr lang="en-US" sz="2200" b="1" dirty="0" smtClean="0"/>
              <a:t/>
            </a:r>
            <a:br>
              <a:rPr lang="en-US" sz="2200" b="1" dirty="0" smtClean="0"/>
            </a:br>
            <a:r>
              <a:rPr lang="en-US" sz="2200" b="1" dirty="0" smtClean="0"/>
              <a:t>Company </a:t>
            </a:r>
            <a:r>
              <a:rPr lang="en-US" sz="2200" b="1" dirty="0"/>
              <a:t>name, </a:t>
            </a:r>
            <a:r>
              <a:rPr lang="en-US" sz="2200" b="1" dirty="0" smtClean="0"/>
              <a:t/>
            </a:r>
            <a:br>
              <a:rPr lang="en-US" sz="2200" b="1" dirty="0" smtClean="0"/>
            </a:br>
            <a:r>
              <a:rPr lang="en-US" sz="2200" b="1" dirty="0" smtClean="0"/>
              <a:t>location</a:t>
            </a:r>
            <a:r>
              <a:rPr lang="en-US" sz="2200" b="1" dirty="0"/>
              <a:t>, tagline, </a:t>
            </a:r>
            <a:r>
              <a:rPr lang="en-US" sz="2200" b="1" dirty="0" smtClean="0"/>
              <a:t/>
            </a:r>
            <a:br>
              <a:rPr lang="en-US" sz="2200" b="1" dirty="0" smtClean="0"/>
            </a:br>
            <a:r>
              <a:rPr lang="en-US" sz="2200" b="1" dirty="0" smtClean="0"/>
              <a:t>presenter’s </a:t>
            </a:r>
            <a:r>
              <a:rPr lang="en-US" sz="2200" b="1" dirty="0"/>
              <a:t>name and title.</a:t>
            </a:r>
            <a:r>
              <a:rPr lang="en-US" sz="2200" dirty="0"/>
              <a:t/>
            </a:r>
            <a:br>
              <a:rPr lang="en-US" sz="2200" dirty="0"/>
            </a:br>
            <a:endParaRPr lang="en-US" sz="2200"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8619918"/>
      </p:ext>
    </p:extLst>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Competition – Example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1700464241"/>
              </p:ext>
            </p:extLst>
          </p:nvPr>
        </p:nvGraphicFramePr>
        <p:xfrm>
          <a:off x="1222624" y="1469203"/>
          <a:ext cx="7464176" cy="3439108"/>
        </p:xfrm>
        <a:graphic>
          <a:graphicData uri="http://schemas.openxmlformats.org/drawingml/2006/table">
            <a:tbl>
              <a:tblPr firstRow="1" bandRow="1">
                <a:tableStyleId>{5940675A-B579-460E-94D1-54222C63F5DA}</a:tableStyleId>
              </a:tblPr>
              <a:tblGrid>
                <a:gridCol w="3732088">
                  <a:extLst>
                    <a:ext uri="{9D8B030D-6E8A-4147-A177-3AD203B41FA5}">
                      <a16:colId xmlns:a16="http://schemas.microsoft.com/office/drawing/2014/main" xmlns="" xmlns:p="http://schemas.openxmlformats.org/presentationml/2006/main" xmlns:r="http://schemas.openxmlformats.org/officeDocument/2006/relationships" xmlns:a="http://schemas.openxmlformats.org/drawingml/2006/main" val="2269581695"/>
                    </a:ext>
                  </a:extLst>
                </a:gridCol>
                <a:gridCol w="3732088">
                  <a:extLst>
                    <a:ext uri="{9D8B030D-6E8A-4147-A177-3AD203B41FA5}">
                      <a16:colId xmlns:a16="http://schemas.microsoft.com/office/drawing/2014/main" xmlns="" xmlns:p="http://schemas.openxmlformats.org/presentationml/2006/main" xmlns:r="http://schemas.openxmlformats.org/officeDocument/2006/relationships" xmlns:a="http://schemas.openxmlformats.org/drawingml/2006/main" val="922627689"/>
                    </a:ext>
                  </a:extLst>
                </a:gridCol>
              </a:tblGrid>
              <a:tr h="1719554">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xmlns:p="http://schemas.openxmlformats.org/presentationml/2006/main" xmlns:r="http://schemas.openxmlformats.org/officeDocument/2006/relationships" xmlns:a="http://schemas.openxmlformats.org/drawingml/2006/main" val="621591377"/>
                  </a:ext>
                </a:extLst>
              </a:tr>
              <a:tr h="1719554">
                <a:tc>
                  <a:txBody>
                    <a:bodyPr/>
                    <a:lstStyle/>
                    <a:p>
                      <a:endParaRPr lang="en-US"/>
                    </a:p>
                  </a:txBody>
                  <a:tcPr/>
                </a:tc>
                <a:tc>
                  <a:txBody>
                    <a:bodyPr/>
                    <a:lstStyle/>
                    <a:p>
                      <a:endParaRPr lang="en-US" dirty="0"/>
                    </a:p>
                  </a:txBody>
                  <a:tcPr/>
                </a:tc>
                <a:extLst>
                  <a:ext uri="{0D108BD9-81ED-4DB2-BD59-A6C34878D82A}">
                    <a16:rowId xmlns:a16="http://schemas.microsoft.com/office/drawing/2014/main" xmlns="" xmlns:p="http://schemas.openxmlformats.org/presentationml/2006/main" xmlns:r="http://schemas.openxmlformats.org/officeDocument/2006/relationships" xmlns:a="http://schemas.openxmlformats.org/drawingml/2006/main" val="968720675"/>
                  </a:ext>
                </a:extLst>
              </a:tr>
            </a:tbl>
          </a:graphicData>
        </a:graphic>
      </p:graphicFrame>
      <p:sp>
        <p:nvSpPr>
          <p:cNvPr id="4" name="Slide Number Placeholder 3"/>
          <p:cNvSpPr>
            <a:spLocks noGrp="1"/>
          </p:cNvSpPr>
          <p:nvPr>
            <p:ph type="sldNum" sz="quarter" idx="12"/>
          </p:nvPr>
        </p:nvSpPr>
        <p:spPr/>
        <p:txBody>
          <a:bodyPr/>
          <a:lstStyle/>
          <a:p>
            <a:fld id="{A46C3BD5-0BCA-734F-9F00-223B18BBED49}" type="slidenum">
              <a:rPr lang="en-US" smtClean="0"/>
              <a:pPr/>
              <a:t>20</a:t>
            </a:fld>
            <a:endParaRPr lang="en-US"/>
          </a:p>
        </p:txBody>
      </p:sp>
      <p:sp>
        <p:nvSpPr>
          <p:cNvPr id="8" name="TextBox 7"/>
          <p:cNvSpPr txBox="1"/>
          <p:nvPr/>
        </p:nvSpPr>
        <p:spPr>
          <a:xfrm>
            <a:off x="2228827" y="997091"/>
            <a:ext cx="1646605" cy="369332"/>
          </a:xfrm>
          <a:prstGeom prst="rect">
            <a:avLst/>
          </a:prstGeom>
          <a:noFill/>
        </p:spPr>
        <p:txBody>
          <a:bodyPr wrap="none" rtlCol="0">
            <a:spAutoFit/>
          </a:bodyPr>
          <a:lstStyle/>
          <a:p>
            <a:r>
              <a:rPr lang="en-US" dirty="0" smtClean="0"/>
              <a:t>[Low property]</a:t>
            </a:r>
            <a:endParaRPr lang="en-US" dirty="0"/>
          </a:p>
        </p:txBody>
      </p:sp>
      <p:sp>
        <p:nvSpPr>
          <p:cNvPr id="9" name="TextBox 8"/>
          <p:cNvSpPr txBox="1"/>
          <p:nvPr/>
        </p:nvSpPr>
        <p:spPr>
          <a:xfrm>
            <a:off x="5889913" y="1036484"/>
            <a:ext cx="1697901" cy="369332"/>
          </a:xfrm>
          <a:prstGeom prst="rect">
            <a:avLst/>
          </a:prstGeom>
          <a:noFill/>
        </p:spPr>
        <p:txBody>
          <a:bodyPr wrap="none" rtlCol="0">
            <a:spAutoFit/>
          </a:bodyPr>
          <a:lstStyle/>
          <a:p>
            <a:r>
              <a:rPr lang="en-US" dirty="0" smtClean="0"/>
              <a:t>[High property]</a:t>
            </a:r>
            <a:endParaRPr lang="en-US" dirty="0"/>
          </a:p>
        </p:txBody>
      </p:sp>
      <p:sp>
        <p:nvSpPr>
          <p:cNvPr id="10" name="TextBox 9"/>
          <p:cNvSpPr txBox="1"/>
          <p:nvPr/>
        </p:nvSpPr>
        <p:spPr>
          <a:xfrm rot="16200000">
            <a:off x="-105343" y="2094827"/>
            <a:ext cx="1826141" cy="369332"/>
          </a:xfrm>
          <a:prstGeom prst="rect">
            <a:avLst/>
          </a:prstGeom>
          <a:noFill/>
        </p:spPr>
        <p:txBody>
          <a:bodyPr wrap="none" rtlCol="0">
            <a:spAutoFit/>
          </a:bodyPr>
          <a:lstStyle/>
          <a:p>
            <a:r>
              <a:rPr lang="en-US" dirty="0" smtClean="0"/>
              <a:t>[High property2]</a:t>
            </a:r>
            <a:endParaRPr lang="en-US" dirty="0"/>
          </a:p>
        </p:txBody>
      </p:sp>
      <p:sp>
        <p:nvSpPr>
          <p:cNvPr id="11" name="TextBox 10"/>
          <p:cNvSpPr txBox="1"/>
          <p:nvPr/>
        </p:nvSpPr>
        <p:spPr>
          <a:xfrm rot="16200000">
            <a:off x="-116533" y="3968989"/>
            <a:ext cx="1774845" cy="369332"/>
          </a:xfrm>
          <a:prstGeom prst="rect">
            <a:avLst/>
          </a:prstGeom>
          <a:noFill/>
        </p:spPr>
        <p:txBody>
          <a:bodyPr wrap="none" rtlCol="0">
            <a:spAutoFit/>
          </a:bodyPr>
          <a:lstStyle/>
          <a:p>
            <a:r>
              <a:rPr lang="en-US" dirty="0" smtClean="0"/>
              <a:t>[Low property2]</a:t>
            </a:r>
            <a:endParaRPr lang="en-US" dirty="0"/>
          </a:p>
        </p:txBody>
      </p:sp>
      <p:sp>
        <p:nvSpPr>
          <p:cNvPr id="12" name="Oval 11"/>
          <p:cNvSpPr/>
          <p:nvPr/>
        </p:nvSpPr>
        <p:spPr>
          <a:xfrm>
            <a:off x="6416941" y="2063896"/>
            <a:ext cx="359595" cy="346624"/>
          </a:xfrm>
          <a:prstGeom prst="ellipse">
            <a:avLst/>
          </a:prstGeom>
          <a:solidFill>
            <a:schemeClr val="accent6">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3" name="Oval 12"/>
          <p:cNvSpPr/>
          <p:nvPr/>
        </p:nvSpPr>
        <p:spPr>
          <a:xfrm>
            <a:off x="2808245" y="1964399"/>
            <a:ext cx="359595" cy="346624"/>
          </a:xfrm>
          <a:prstGeom prst="ellipse">
            <a:avLst/>
          </a:prstGeom>
          <a:solidFill>
            <a:schemeClr val="bg2">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b="1" dirty="0">
              <a:solidFill>
                <a:schemeClr val="bg2">
                  <a:lumMod val="25000"/>
                </a:schemeClr>
              </a:solidFill>
            </a:endParaRPr>
          </a:p>
        </p:txBody>
      </p:sp>
      <p:sp>
        <p:nvSpPr>
          <p:cNvPr id="14" name="TextBox 13"/>
          <p:cNvSpPr txBox="1"/>
          <p:nvPr/>
        </p:nvSpPr>
        <p:spPr>
          <a:xfrm>
            <a:off x="5914239" y="2539511"/>
            <a:ext cx="1005403" cy="369332"/>
          </a:xfrm>
          <a:prstGeom prst="rect">
            <a:avLst/>
          </a:prstGeom>
          <a:noFill/>
        </p:spPr>
        <p:txBody>
          <a:bodyPr wrap="none" rtlCol="0">
            <a:spAutoFit/>
          </a:bodyPr>
          <a:lstStyle/>
          <a:p>
            <a:r>
              <a:rPr lang="en-US" dirty="0" err="1" smtClean="0"/>
              <a:t>NewCo</a:t>
            </a:r>
            <a:r>
              <a:rPr lang="en-US" dirty="0" smtClean="0"/>
              <a:t>.</a:t>
            </a:r>
            <a:endParaRPr lang="en-US" dirty="0"/>
          </a:p>
        </p:txBody>
      </p:sp>
      <p:sp>
        <p:nvSpPr>
          <p:cNvPr id="16" name="TextBox 15"/>
          <p:cNvSpPr txBox="1"/>
          <p:nvPr/>
        </p:nvSpPr>
        <p:spPr>
          <a:xfrm>
            <a:off x="2228827" y="2425944"/>
            <a:ext cx="1518429" cy="369332"/>
          </a:xfrm>
          <a:prstGeom prst="rect">
            <a:avLst/>
          </a:prstGeom>
          <a:noFill/>
        </p:spPr>
        <p:txBody>
          <a:bodyPr wrap="none" rtlCol="0">
            <a:spAutoFit/>
          </a:bodyPr>
          <a:lstStyle/>
          <a:p>
            <a:r>
              <a:rPr lang="en-US" dirty="0" smtClean="0"/>
              <a:t>Competitor A</a:t>
            </a:r>
            <a:endParaRPr lang="en-US" dirty="0"/>
          </a:p>
        </p:txBody>
      </p:sp>
      <p:sp>
        <p:nvSpPr>
          <p:cNvPr id="18" name="TextBox 17"/>
          <p:cNvSpPr txBox="1"/>
          <p:nvPr/>
        </p:nvSpPr>
        <p:spPr>
          <a:xfrm>
            <a:off x="2085042" y="4094546"/>
            <a:ext cx="1544012" cy="369332"/>
          </a:xfrm>
          <a:prstGeom prst="rect">
            <a:avLst/>
          </a:prstGeom>
          <a:noFill/>
        </p:spPr>
        <p:txBody>
          <a:bodyPr wrap="none" rtlCol="0">
            <a:spAutoFit/>
          </a:bodyPr>
          <a:lstStyle/>
          <a:p>
            <a:r>
              <a:rPr lang="en-US" dirty="0" smtClean="0"/>
              <a:t>Competitor C</a:t>
            </a:r>
            <a:endParaRPr lang="en-US" dirty="0"/>
          </a:p>
        </p:txBody>
      </p:sp>
      <p:sp>
        <p:nvSpPr>
          <p:cNvPr id="19" name="TextBox 18"/>
          <p:cNvSpPr txBox="1"/>
          <p:nvPr/>
        </p:nvSpPr>
        <p:spPr>
          <a:xfrm>
            <a:off x="5889913" y="4279212"/>
            <a:ext cx="1544012" cy="369332"/>
          </a:xfrm>
          <a:prstGeom prst="rect">
            <a:avLst/>
          </a:prstGeom>
          <a:noFill/>
        </p:spPr>
        <p:txBody>
          <a:bodyPr wrap="none" rtlCol="0">
            <a:spAutoFit/>
          </a:bodyPr>
          <a:lstStyle/>
          <a:p>
            <a:r>
              <a:rPr lang="en-US" dirty="0" smtClean="0"/>
              <a:t>Competitor D</a:t>
            </a:r>
            <a:endParaRPr lang="en-US" dirty="0"/>
          </a:p>
        </p:txBody>
      </p:sp>
      <p:sp>
        <p:nvSpPr>
          <p:cNvPr id="21" name="Oval 20"/>
          <p:cNvSpPr/>
          <p:nvPr/>
        </p:nvSpPr>
        <p:spPr>
          <a:xfrm>
            <a:off x="6482121" y="3688586"/>
            <a:ext cx="359595" cy="346624"/>
          </a:xfrm>
          <a:prstGeom prst="ellipse">
            <a:avLst/>
          </a:prstGeom>
          <a:solidFill>
            <a:schemeClr val="bg2">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b="1" dirty="0"/>
          </a:p>
        </p:txBody>
      </p:sp>
      <p:sp>
        <p:nvSpPr>
          <p:cNvPr id="22" name="Oval 21"/>
          <p:cNvSpPr/>
          <p:nvPr/>
        </p:nvSpPr>
        <p:spPr>
          <a:xfrm>
            <a:off x="2677251" y="3645142"/>
            <a:ext cx="359595" cy="346624"/>
          </a:xfrm>
          <a:prstGeom prst="ellipse">
            <a:avLst/>
          </a:prstGeom>
          <a:solidFill>
            <a:schemeClr val="bg2">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b="1" dirty="0"/>
          </a:p>
        </p:txBody>
      </p:sp>
      <p:sp>
        <p:nvSpPr>
          <p:cNvPr id="23" name="Text Placeholder 5"/>
          <p:cNvSpPr txBox="1">
            <a:spLocks/>
          </p:cNvSpPr>
          <p:nvPr/>
        </p:nvSpPr>
        <p:spPr>
          <a:xfrm>
            <a:off x="702644" y="5217086"/>
            <a:ext cx="7984156" cy="870479"/>
          </a:xfrm>
          <a:prstGeom prst="rect">
            <a:avLst/>
          </a:prstGeom>
        </p:spPr>
        <p:txBody>
          <a:bodyPr vert="horz" lIns="91440" tIns="45720" rIns="91440" bIns="45720" rtlCol="0">
            <a:noAutofit/>
          </a:bodyPr>
          <a:lstStyle>
            <a:lvl1pPr marL="514290" indent="-514290" algn="l" defTabSz="457200" rtl="0" eaLnBrk="1" latinLnBrk="0" hangingPunct="1">
              <a:lnSpc>
                <a:spcPct val="150000"/>
              </a:lnSpc>
              <a:spcBef>
                <a:spcPct val="20000"/>
              </a:spcBef>
              <a:buClr>
                <a:schemeClr val="tx1"/>
              </a:buClr>
              <a:buSzPct val="150000"/>
              <a:buFont typeface="Wingdings" charset="2"/>
              <a:buAutoNum type="arabicPlain"/>
              <a:defRPr sz="2400" b="0" i="0" kern="1200" baseline="0">
                <a:solidFill>
                  <a:schemeClr val="tx1">
                    <a:lumMod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Wingdings" charset="2"/>
              <a:buNone/>
            </a:pPr>
            <a:r>
              <a:rPr lang="en-US" sz="1800" dirty="0" smtClean="0">
                <a:solidFill>
                  <a:srgbClr val="404040"/>
                </a:solidFill>
                <a:cs typeface="Helvetica Light"/>
              </a:rPr>
              <a:t>We are stronger than the competition in</a:t>
            </a:r>
            <a:r>
              <a:rPr lang="en-US" sz="1800" dirty="0" smtClean="0">
                <a:cs typeface="Helvetica Light"/>
              </a:rPr>
              <a:t> </a:t>
            </a:r>
            <a:r>
              <a:rPr lang="en-US" sz="1800" b="1" dirty="0" smtClean="0">
                <a:solidFill>
                  <a:schemeClr val="accent6">
                    <a:lumMod val="75000"/>
                  </a:schemeClr>
                </a:solidFill>
                <a:cs typeface="Helvetica Light"/>
              </a:rPr>
              <a:t>[key differentiators].</a:t>
            </a:r>
          </a:p>
          <a:p>
            <a:pPr marL="0" indent="0" algn="ctr">
              <a:buNone/>
            </a:pPr>
            <a:r>
              <a:rPr lang="en-US" sz="1800" dirty="0" smtClean="0">
                <a:solidFill>
                  <a:srgbClr val="404040"/>
                </a:solidFill>
                <a:cs typeface="Helvetica Light"/>
              </a:rPr>
              <a:t>We are threatened by the competition in</a:t>
            </a:r>
            <a:r>
              <a:rPr lang="en-US" sz="1800" dirty="0" smtClean="0">
                <a:solidFill>
                  <a:schemeClr val="tx1">
                    <a:lumMod val="75000"/>
                    <a:lumOff val="25000"/>
                  </a:schemeClr>
                </a:solidFill>
                <a:cs typeface="Helvetica Light"/>
              </a:rPr>
              <a:t> </a:t>
            </a:r>
            <a:r>
              <a:rPr lang="en-US" sz="1800" b="1" dirty="0" smtClean="0">
                <a:solidFill>
                  <a:schemeClr val="accent6">
                    <a:lumMod val="75000"/>
                  </a:schemeClr>
                </a:solidFill>
                <a:cs typeface="Helvetica Light"/>
              </a:rPr>
              <a:t>[honest worries you have].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88431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Competition Matrix - Example</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21</a:t>
            </a:fld>
            <a:endParaRPr lang="en-US"/>
          </a:p>
        </p:txBody>
      </p:sp>
      <p:pic>
        <p:nvPicPr>
          <p:cNvPr id="17" name="Picture 16"/>
          <p:cNvPicPr>
            <a:picLocks noChangeAspect="1"/>
          </p:cNvPicPr>
          <p:nvPr/>
        </p:nvPicPr>
        <p:blipFill>
          <a:blip r:embed="rId3"/>
          <a:stretch>
            <a:fillRect/>
          </a:stretch>
        </p:blipFill>
        <p:spPr>
          <a:xfrm>
            <a:off x="262575" y="1152525"/>
            <a:ext cx="8407400" cy="43942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69463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Competition Matrix – Example </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22</a:t>
            </a:fld>
            <a:endParaRPr lang="en-US"/>
          </a:p>
        </p:txBody>
      </p:sp>
      <p:sp>
        <p:nvSpPr>
          <p:cNvPr id="5" name="AutoShape 167"/>
          <p:cNvSpPr>
            <a:spLocks noChangeArrowheads="1"/>
          </p:cNvSpPr>
          <p:nvPr/>
        </p:nvSpPr>
        <p:spPr bwMode="auto">
          <a:xfrm>
            <a:off x="2582863" y="1692275"/>
            <a:ext cx="5530850" cy="715963"/>
          </a:xfrm>
          <a:prstGeom prst="bevel">
            <a:avLst>
              <a:gd name="adj" fmla="val 12500"/>
            </a:avLst>
          </a:prstGeom>
          <a:solidFill>
            <a:srgbClr val="3366CC"/>
          </a:solidFill>
          <a:ln>
            <a:noFill/>
          </a:ln>
          <a:effectLst/>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63500" dir="3187806" algn="ctr" rotWithShape="0">
                    <a:schemeClr val="tx1">
                      <a:alpha val="74998"/>
                    </a:schemeClr>
                  </a:outerShdw>
                </a:effectLst>
              </a14:hiddenEffects>
            </a:ext>
          </a:extLst>
        </p:spPr>
        <p:txBody>
          <a:bodyPr wrap="none" lIns="90488" tIns="44450" rIns="90488" bIns="44450" anchor="ctr"/>
          <a:lstStyle/>
          <a:p>
            <a:pPr algn="ctr">
              <a:lnSpc>
                <a:spcPct val="90000"/>
              </a:lnSpc>
            </a:pPr>
            <a:r>
              <a:rPr lang="en-US" sz="1600" dirty="0">
                <a:solidFill>
                  <a:schemeClr val="bg1"/>
                </a:solidFill>
                <a:effectLst>
                  <a:outerShdw blurRad="38100" dist="38100" dir="2700000" algn="tl">
                    <a:srgbClr val="000000"/>
                  </a:outerShdw>
                </a:effectLst>
              </a:rPr>
              <a:t>Comparison of the of Power Systems</a:t>
            </a:r>
            <a:br>
              <a:rPr lang="en-US" sz="1600" dirty="0">
                <a:solidFill>
                  <a:schemeClr val="bg1"/>
                </a:solidFill>
                <a:effectLst>
                  <a:outerShdw blurRad="38100" dist="38100" dir="2700000" algn="tl">
                    <a:srgbClr val="000000"/>
                  </a:outerShdw>
                </a:effectLst>
              </a:rPr>
            </a:br>
            <a:r>
              <a:rPr lang="en-US" sz="1600" dirty="0">
                <a:solidFill>
                  <a:schemeClr val="bg1"/>
                </a:solidFill>
                <a:effectLst>
                  <a:outerShdw blurRad="38100" dist="38100" dir="2700000" algn="tl">
                    <a:srgbClr val="000000"/>
                  </a:outerShdw>
                </a:effectLst>
              </a:rPr>
              <a:t>in the 3 - 50 kW Power Range</a:t>
            </a:r>
          </a:p>
        </p:txBody>
      </p:sp>
      <p:sp>
        <p:nvSpPr>
          <p:cNvPr id="6" name="Rectangle 90"/>
          <p:cNvSpPr>
            <a:spLocks noChangeArrowheads="1"/>
          </p:cNvSpPr>
          <p:nvPr/>
        </p:nvSpPr>
        <p:spPr bwMode="auto">
          <a:xfrm>
            <a:off x="2619375" y="2349500"/>
            <a:ext cx="1371600" cy="682625"/>
          </a:xfrm>
          <a:prstGeom prst="rect">
            <a:avLst/>
          </a:prstGeom>
          <a:solidFill>
            <a:srgbClr val="3366CC"/>
          </a:solidFill>
          <a:ln w="12700">
            <a:solidFill>
              <a:srgbClr val="0000FF"/>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anchor="ctr"/>
          <a:lstStyle/>
          <a:p>
            <a:pPr algn="ctr">
              <a:lnSpc>
                <a:spcPct val="90000"/>
              </a:lnSpc>
            </a:pPr>
            <a:r>
              <a:rPr lang="en-US" sz="1400" dirty="0" err="1" smtClean="0">
                <a:solidFill>
                  <a:schemeClr val="bg1"/>
                </a:solidFill>
              </a:rPr>
              <a:t>NewCo</a:t>
            </a:r>
            <a:r>
              <a:rPr lang="en-US" sz="1400" dirty="0" smtClean="0">
                <a:solidFill>
                  <a:schemeClr val="bg1"/>
                </a:solidFill>
              </a:rPr>
              <a:t> - SOFC</a:t>
            </a:r>
            <a:endParaRPr lang="en-US" sz="1400" dirty="0">
              <a:solidFill>
                <a:schemeClr val="bg1"/>
              </a:solidFill>
            </a:endParaRPr>
          </a:p>
        </p:txBody>
      </p:sp>
      <p:sp>
        <p:nvSpPr>
          <p:cNvPr id="7" name="Rectangle 91"/>
          <p:cNvSpPr>
            <a:spLocks noChangeArrowheads="1"/>
          </p:cNvSpPr>
          <p:nvPr/>
        </p:nvSpPr>
        <p:spPr bwMode="auto">
          <a:xfrm>
            <a:off x="6734175" y="2349500"/>
            <a:ext cx="1374775" cy="682625"/>
          </a:xfrm>
          <a:prstGeom prst="rect">
            <a:avLst/>
          </a:prstGeom>
          <a:solidFill>
            <a:srgbClr val="3366CC"/>
          </a:solidFill>
          <a:ln w="12700">
            <a:solidFill>
              <a:srgbClr val="0000FF"/>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anchor="ctr"/>
          <a:lstStyle/>
          <a:p>
            <a:pPr algn="ctr">
              <a:lnSpc>
                <a:spcPct val="90000"/>
              </a:lnSpc>
            </a:pPr>
            <a:r>
              <a:rPr lang="en-US" sz="1400">
                <a:solidFill>
                  <a:schemeClr val="bg1"/>
                </a:solidFill>
              </a:rPr>
              <a:t>Internal Combustion Engine</a:t>
            </a:r>
          </a:p>
        </p:txBody>
      </p:sp>
      <p:sp>
        <p:nvSpPr>
          <p:cNvPr id="8" name="Rectangle 92"/>
          <p:cNvSpPr>
            <a:spLocks noChangeArrowheads="1"/>
          </p:cNvSpPr>
          <p:nvPr/>
        </p:nvSpPr>
        <p:spPr bwMode="auto">
          <a:xfrm>
            <a:off x="5362575" y="2359025"/>
            <a:ext cx="1371600" cy="676275"/>
          </a:xfrm>
          <a:prstGeom prst="rect">
            <a:avLst/>
          </a:prstGeom>
          <a:solidFill>
            <a:srgbClr val="3366CC"/>
          </a:solidFill>
          <a:ln w="12700">
            <a:solidFill>
              <a:srgbClr val="0000FF"/>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anchor="ctr"/>
          <a:lstStyle/>
          <a:p>
            <a:pPr algn="ctr">
              <a:lnSpc>
                <a:spcPct val="90000"/>
              </a:lnSpc>
            </a:pPr>
            <a:r>
              <a:rPr lang="en-US" sz="1400">
                <a:solidFill>
                  <a:schemeClr val="bg1"/>
                </a:solidFill>
              </a:rPr>
              <a:t>PEMFC</a:t>
            </a:r>
            <a:r>
              <a:rPr lang="en-US" sz="1200">
                <a:solidFill>
                  <a:schemeClr val="bg1"/>
                </a:solidFill>
              </a:rPr>
              <a:t> (hydrocarbon)</a:t>
            </a:r>
          </a:p>
        </p:txBody>
      </p:sp>
      <p:sp>
        <p:nvSpPr>
          <p:cNvPr id="9" name="Rectangle 93"/>
          <p:cNvSpPr>
            <a:spLocks noChangeArrowheads="1"/>
          </p:cNvSpPr>
          <p:nvPr/>
        </p:nvSpPr>
        <p:spPr bwMode="auto">
          <a:xfrm>
            <a:off x="3990975" y="2349500"/>
            <a:ext cx="1371600" cy="682625"/>
          </a:xfrm>
          <a:prstGeom prst="rect">
            <a:avLst/>
          </a:prstGeom>
          <a:solidFill>
            <a:srgbClr val="3366CC"/>
          </a:solidFill>
          <a:ln w="12700">
            <a:solidFill>
              <a:srgbClr val="0000FF"/>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anchor="ctr"/>
          <a:lstStyle/>
          <a:p>
            <a:pPr algn="ctr">
              <a:lnSpc>
                <a:spcPct val="90000"/>
              </a:lnSpc>
            </a:pPr>
            <a:r>
              <a:rPr lang="en-US" sz="1400">
                <a:solidFill>
                  <a:schemeClr val="bg1"/>
                </a:solidFill>
              </a:rPr>
              <a:t>Nickel-SOFC</a:t>
            </a:r>
          </a:p>
        </p:txBody>
      </p:sp>
      <p:sp>
        <p:nvSpPr>
          <p:cNvPr id="10" name="Text Box 94"/>
          <p:cNvSpPr txBox="1">
            <a:spLocks noChangeArrowheads="1"/>
          </p:cNvSpPr>
          <p:nvPr/>
        </p:nvSpPr>
        <p:spPr bwMode="auto">
          <a:xfrm>
            <a:off x="2688701" y="5031746"/>
            <a:ext cx="809086" cy="26161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bg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wrap="none" anchor="ctr">
            <a:spAutoFit/>
          </a:bodyPr>
          <a:lstStyle/>
          <a:p>
            <a:pPr algn="ctr">
              <a:lnSpc>
                <a:spcPct val="90000"/>
              </a:lnSpc>
              <a:spcBef>
                <a:spcPct val="50000"/>
              </a:spcBef>
            </a:pPr>
            <a:r>
              <a:rPr lang="en-US" sz="1200"/>
              <a:t>Excellent</a:t>
            </a:r>
          </a:p>
        </p:txBody>
      </p:sp>
      <p:sp>
        <p:nvSpPr>
          <p:cNvPr id="11" name="Text Box 95"/>
          <p:cNvSpPr txBox="1">
            <a:spLocks noChangeArrowheads="1"/>
          </p:cNvSpPr>
          <p:nvPr/>
        </p:nvSpPr>
        <p:spPr bwMode="auto">
          <a:xfrm>
            <a:off x="4808469" y="5031746"/>
            <a:ext cx="509725" cy="26161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bg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wrap="none" anchor="ctr">
            <a:spAutoFit/>
          </a:bodyPr>
          <a:lstStyle/>
          <a:p>
            <a:pPr algn="ctr">
              <a:lnSpc>
                <a:spcPct val="90000"/>
              </a:lnSpc>
              <a:spcBef>
                <a:spcPct val="50000"/>
              </a:spcBef>
            </a:pPr>
            <a:r>
              <a:rPr lang="en-US" sz="1200"/>
              <a:t>Poor</a:t>
            </a:r>
          </a:p>
        </p:txBody>
      </p:sp>
      <p:grpSp>
        <p:nvGrpSpPr>
          <p:cNvPr id="12" name="Group 96"/>
          <p:cNvGrpSpPr>
            <a:grpSpLocks noChangeAspect="1"/>
          </p:cNvGrpSpPr>
          <p:nvPr/>
        </p:nvGrpSpPr>
        <p:grpSpPr bwMode="auto">
          <a:xfrm>
            <a:off x="3613150" y="5086350"/>
            <a:ext cx="155575" cy="152400"/>
            <a:chOff x="1484" y="864"/>
            <a:chExt cx="128" cy="125"/>
          </a:xfrm>
        </p:grpSpPr>
        <p:sp>
          <p:nvSpPr>
            <p:cNvPr id="13" name="Oval 97"/>
            <p:cNvSpPr>
              <a:spLocks noChangeAspect="1" noChangeArrowheads="1"/>
            </p:cNvSpPr>
            <p:nvPr/>
          </p:nvSpPr>
          <p:spPr bwMode="auto">
            <a:xfrm>
              <a:off x="1488" y="868"/>
              <a:ext cx="120" cy="12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14" name="Rectangle 98"/>
            <p:cNvSpPr>
              <a:spLocks noChangeAspect="1" noChangeArrowheads="1"/>
            </p:cNvSpPr>
            <p:nvPr/>
          </p:nvSpPr>
          <p:spPr bwMode="auto">
            <a:xfrm>
              <a:off x="1484" y="864"/>
              <a:ext cx="128" cy="66"/>
            </a:xfrm>
            <a:prstGeom prst="rect">
              <a:avLst/>
            </a:prstGeom>
            <a:solidFill>
              <a:schemeClr val="bg1"/>
            </a:solidFill>
            <a:ln>
              <a:noFill/>
            </a:ln>
            <a:effectLst/>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15" name="Oval 99"/>
            <p:cNvSpPr>
              <a:spLocks noChangeAspect="1" noChangeArrowheads="1"/>
            </p:cNvSpPr>
            <p:nvPr/>
          </p:nvSpPr>
          <p:spPr bwMode="auto">
            <a:xfrm>
              <a:off x="1488" y="864"/>
              <a:ext cx="120" cy="121"/>
            </a:xfrm>
            <a:prstGeom prst="ellipse">
              <a:avLst/>
            </a:prstGeom>
            <a:noFill/>
            <a:ln w="12700">
              <a:solidFill>
                <a:schemeClr val="tx1"/>
              </a:solidFill>
              <a:round/>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grpSp>
      <p:sp>
        <p:nvSpPr>
          <p:cNvPr id="16" name="Rectangle 100"/>
          <p:cNvSpPr>
            <a:spLocks noChangeArrowheads="1"/>
          </p:cNvSpPr>
          <p:nvPr/>
        </p:nvSpPr>
        <p:spPr bwMode="auto">
          <a:xfrm>
            <a:off x="698500" y="3021013"/>
            <a:ext cx="1920875" cy="381000"/>
          </a:xfrm>
          <a:prstGeom prst="rect">
            <a:avLst/>
          </a:prstGeom>
          <a:solidFill>
            <a:srgbClr val="FCEC56"/>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anchor="ctr"/>
          <a:lstStyle/>
          <a:p>
            <a:pPr algn="l">
              <a:lnSpc>
                <a:spcPct val="90000"/>
              </a:lnSpc>
            </a:pPr>
            <a:r>
              <a:rPr lang="en-US" sz="1400"/>
              <a:t>Efficiency (%)</a:t>
            </a:r>
          </a:p>
        </p:txBody>
      </p:sp>
      <p:sp>
        <p:nvSpPr>
          <p:cNvPr id="18" name="Rectangle 101"/>
          <p:cNvSpPr>
            <a:spLocks noChangeArrowheads="1"/>
          </p:cNvSpPr>
          <p:nvPr/>
        </p:nvSpPr>
        <p:spPr bwMode="auto">
          <a:xfrm>
            <a:off x="2619375" y="3021013"/>
            <a:ext cx="1374775" cy="3810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b="0" dirty="0"/>
          </a:p>
          <a:p>
            <a:pPr algn="ctr">
              <a:lnSpc>
                <a:spcPct val="90000"/>
              </a:lnSpc>
            </a:pPr>
            <a:endParaRPr lang="en-US" sz="1000" b="0" dirty="0"/>
          </a:p>
          <a:p>
            <a:pPr algn="ctr">
              <a:lnSpc>
                <a:spcPct val="90000"/>
              </a:lnSpc>
            </a:pPr>
            <a:r>
              <a:rPr lang="en-US" sz="1000" dirty="0"/>
              <a:t>44 - 56</a:t>
            </a:r>
          </a:p>
        </p:txBody>
      </p:sp>
      <p:sp>
        <p:nvSpPr>
          <p:cNvPr id="19" name="Oval 102"/>
          <p:cNvSpPr>
            <a:spLocks noChangeAspect="1" noChangeArrowheads="1"/>
          </p:cNvSpPr>
          <p:nvPr/>
        </p:nvSpPr>
        <p:spPr bwMode="auto">
          <a:xfrm>
            <a:off x="3192463" y="3098800"/>
            <a:ext cx="155575" cy="18573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20" name="Rectangle 103"/>
          <p:cNvSpPr>
            <a:spLocks noChangeArrowheads="1"/>
          </p:cNvSpPr>
          <p:nvPr/>
        </p:nvSpPr>
        <p:spPr bwMode="auto">
          <a:xfrm>
            <a:off x="3990975" y="3021013"/>
            <a:ext cx="1374775" cy="3810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b="0"/>
          </a:p>
          <a:p>
            <a:pPr algn="ctr">
              <a:lnSpc>
                <a:spcPct val="90000"/>
              </a:lnSpc>
            </a:pPr>
            <a:endParaRPr lang="en-US" sz="1000" b="0"/>
          </a:p>
          <a:p>
            <a:pPr algn="ctr">
              <a:lnSpc>
                <a:spcPct val="90000"/>
              </a:lnSpc>
            </a:pPr>
            <a:r>
              <a:rPr lang="en-US" sz="1000"/>
              <a:t>28-36</a:t>
            </a:r>
          </a:p>
        </p:txBody>
      </p:sp>
      <p:sp>
        <p:nvSpPr>
          <p:cNvPr id="21" name="Rectangle 104"/>
          <p:cNvSpPr>
            <a:spLocks noChangeArrowheads="1"/>
          </p:cNvSpPr>
          <p:nvPr/>
        </p:nvSpPr>
        <p:spPr bwMode="auto">
          <a:xfrm>
            <a:off x="5362575" y="3021013"/>
            <a:ext cx="1374775" cy="3810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b="0"/>
          </a:p>
          <a:p>
            <a:pPr algn="ctr">
              <a:lnSpc>
                <a:spcPct val="90000"/>
              </a:lnSpc>
            </a:pPr>
            <a:endParaRPr lang="en-US" sz="1000" b="0"/>
          </a:p>
          <a:p>
            <a:pPr algn="ctr">
              <a:lnSpc>
                <a:spcPct val="90000"/>
              </a:lnSpc>
            </a:pPr>
            <a:r>
              <a:rPr lang="en-US" sz="1000"/>
              <a:t>25-32</a:t>
            </a:r>
          </a:p>
        </p:txBody>
      </p:sp>
      <p:sp>
        <p:nvSpPr>
          <p:cNvPr id="22" name="Rectangle 105"/>
          <p:cNvSpPr>
            <a:spLocks noChangeArrowheads="1"/>
          </p:cNvSpPr>
          <p:nvPr/>
        </p:nvSpPr>
        <p:spPr bwMode="auto">
          <a:xfrm>
            <a:off x="6734175" y="3021013"/>
            <a:ext cx="1374775" cy="3810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a:p>
          <a:p>
            <a:pPr algn="ctr">
              <a:lnSpc>
                <a:spcPct val="90000"/>
              </a:lnSpc>
            </a:pPr>
            <a:endParaRPr lang="en-US" sz="1000"/>
          </a:p>
          <a:p>
            <a:pPr algn="ctr">
              <a:lnSpc>
                <a:spcPct val="90000"/>
              </a:lnSpc>
            </a:pPr>
            <a:r>
              <a:rPr lang="en-US" sz="1000"/>
              <a:t>18-25</a:t>
            </a:r>
          </a:p>
        </p:txBody>
      </p:sp>
      <p:sp>
        <p:nvSpPr>
          <p:cNvPr id="23" name="Oval 106"/>
          <p:cNvSpPr>
            <a:spLocks noChangeAspect="1" noChangeArrowheads="1"/>
          </p:cNvSpPr>
          <p:nvPr/>
        </p:nvSpPr>
        <p:spPr bwMode="auto">
          <a:xfrm>
            <a:off x="7346950" y="3084513"/>
            <a:ext cx="155575" cy="185737"/>
          </a:xfrm>
          <a:prstGeom prst="ellipse">
            <a:avLst/>
          </a:prstGeom>
          <a:noFill/>
          <a:ln w="12700">
            <a:solidFill>
              <a:schemeClr val="tx1"/>
            </a:solidFill>
            <a:round/>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tx1"/>
                </a:solid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24" name="Rectangle 107"/>
          <p:cNvSpPr>
            <a:spLocks noChangeArrowheads="1"/>
          </p:cNvSpPr>
          <p:nvPr/>
        </p:nvSpPr>
        <p:spPr bwMode="auto">
          <a:xfrm>
            <a:off x="698500" y="3402013"/>
            <a:ext cx="1920875" cy="381000"/>
          </a:xfrm>
          <a:prstGeom prst="rect">
            <a:avLst/>
          </a:prstGeom>
          <a:solidFill>
            <a:srgbClr val="FCEC56"/>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anchor="ctr"/>
          <a:lstStyle/>
          <a:p>
            <a:pPr algn="l">
              <a:lnSpc>
                <a:spcPct val="90000"/>
              </a:lnSpc>
            </a:pPr>
            <a:r>
              <a:rPr lang="en-US" sz="1400"/>
              <a:t>Capital Cost ($/kW)</a:t>
            </a:r>
          </a:p>
        </p:txBody>
      </p:sp>
      <p:sp>
        <p:nvSpPr>
          <p:cNvPr id="25" name="Rectangle 108"/>
          <p:cNvSpPr>
            <a:spLocks noChangeArrowheads="1"/>
          </p:cNvSpPr>
          <p:nvPr/>
        </p:nvSpPr>
        <p:spPr bwMode="auto">
          <a:xfrm>
            <a:off x="2619375" y="3402013"/>
            <a:ext cx="1374775" cy="3810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a:p>
          <a:p>
            <a:pPr algn="ctr">
              <a:lnSpc>
                <a:spcPct val="90000"/>
              </a:lnSpc>
            </a:pPr>
            <a:endParaRPr lang="en-US" sz="1000"/>
          </a:p>
          <a:p>
            <a:pPr algn="ctr">
              <a:lnSpc>
                <a:spcPct val="90000"/>
              </a:lnSpc>
            </a:pPr>
            <a:r>
              <a:rPr lang="en-US" sz="1000"/>
              <a:t>350-500</a:t>
            </a:r>
          </a:p>
        </p:txBody>
      </p:sp>
      <p:sp>
        <p:nvSpPr>
          <p:cNvPr id="26" name="Oval 109"/>
          <p:cNvSpPr>
            <a:spLocks noChangeAspect="1" noChangeArrowheads="1"/>
          </p:cNvSpPr>
          <p:nvPr/>
        </p:nvSpPr>
        <p:spPr bwMode="auto">
          <a:xfrm>
            <a:off x="3232150" y="3478213"/>
            <a:ext cx="155575" cy="1555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27" name="Rectangle 110"/>
          <p:cNvSpPr>
            <a:spLocks noChangeArrowheads="1"/>
          </p:cNvSpPr>
          <p:nvPr/>
        </p:nvSpPr>
        <p:spPr bwMode="auto">
          <a:xfrm>
            <a:off x="3990975" y="3402013"/>
            <a:ext cx="1374775" cy="3810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a:p>
          <a:p>
            <a:pPr algn="ctr">
              <a:lnSpc>
                <a:spcPct val="90000"/>
              </a:lnSpc>
            </a:pPr>
            <a:endParaRPr lang="en-US" sz="1000"/>
          </a:p>
          <a:p>
            <a:pPr algn="ctr">
              <a:lnSpc>
                <a:spcPct val="90000"/>
              </a:lnSpc>
            </a:pPr>
            <a:r>
              <a:rPr lang="en-US" sz="1000"/>
              <a:t>400-500</a:t>
            </a:r>
          </a:p>
        </p:txBody>
      </p:sp>
      <p:sp>
        <p:nvSpPr>
          <p:cNvPr id="28" name="Oval 111"/>
          <p:cNvSpPr>
            <a:spLocks noChangeAspect="1" noChangeArrowheads="1"/>
          </p:cNvSpPr>
          <p:nvPr/>
        </p:nvSpPr>
        <p:spPr bwMode="auto">
          <a:xfrm>
            <a:off x="4603750" y="3478213"/>
            <a:ext cx="155575" cy="1555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29" name="Rectangle 112"/>
          <p:cNvSpPr>
            <a:spLocks noChangeArrowheads="1"/>
          </p:cNvSpPr>
          <p:nvPr/>
        </p:nvSpPr>
        <p:spPr bwMode="auto">
          <a:xfrm>
            <a:off x="5362575" y="3402013"/>
            <a:ext cx="1374775" cy="3810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a:p>
          <a:p>
            <a:pPr algn="ctr">
              <a:lnSpc>
                <a:spcPct val="90000"/>
              </a:lnSpc>
            </a:pPr>
            <a:endParaRPr lang="en-US" sz="1000"/>
          </a:p>
          <a:p>
            <a:pPr algn="ctr">
              <a:lnSpc>
                <a:spcPct val="90000"/>
              </a:lnSpc>
            </a:pPr>
            <a:r>
              <a:rPr lang="en-US" sz="1000"/>
              <a:t>900</a:t>
            </a:r>
          </a:p>
        </p:txBody>
      </p:sp>
      <p:sp>
        <p:nvSpPr>
          <p:cNvPr id="30" name="Oval 113"/>
          <p:cNvSpPr>
            <a:spLocks noChangeAspect="1" noChangeArrowheads="1"/>
          </p:cNvSpPr>
          <p:nvPr/>
        </p:nvSpPr>
        <p:spPr bwMode="auto">
          <a:xfrm>
            <a:off x="5975350" y="3478213"/>
            <a:ext cx="155575" cy="155575"/>
          </a:xfrm>
          <a:prstGeom prst="ellipse">
            <a:avLst/>
          </a:prstGeom>
          <a:noFill/>
          <a:ln w="12700">
            <a:solidFill>
              <a:schemeClr val="tx1"/>
            </a:solidFill>
            <a:round/>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tx1"/>
                </a:solid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31" name="Rectangle 114"/>
          <p:cNvSpPr>
            <a:spLocks noChangeArrowheads="1"/>
          </p:cNvSpPr>
          <p:nvPr/>
        </p:nvSpPr>
        <p:spPr bwMode="auto">
          <a:xfrm>
            <a:off x="6734175" y="3402013"/>
            <a:ext cx="1374775" cy="3810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a:p>
          <a:p>
            <a:pPr algn="ctr">
              <a:lnSpc>
                <a:spcPct val="90000"/>
              </a:lnSpc>
            </a:pPr>
            <a:endParaRPr lang="en-US" sz="1000"/>
          </a:p>
          <a:p>
            <a:pPr algn="ctr">
              <a:lnSpc>
                <a:spcPct val="90000"/>
              </a:lnSpc>
            </a:pPr>
            <a:r>
              <a:rPr lang="en-US" sz="1000"/>
              <a:t>400-500</a:t>
            </a:r>
          </a:p>
        </p:txBody>
      </p:sp>
      <p:sp>
        <p:nvSpPr>
          <p:cNvPr id="32" name="Oval 115"/>
          <p:cNvSpPr>
            <a:spLocks noChangeAspect="1" noChangeArrowheads="1"/>
          </p:cNvSpPr>
          <p:nvPr/>
        </p:nvSpPr>
        <p:spPr bwMode="auto">
          <a:xfrm>
            <a:off x="7346950" y="3478213"/>
            <a:ext cx="155575" cy="1555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33" name="Rectangle 116"/>
          <p:cNvSpPr>
            <a:spLocks noChangeArrowheads="1"/>
          </p:cNvSpPr>
          <p:nvPr/>
        </p:nvSpPr>
        <p:spPr bwMode="auto">
          <a:xfrm>
            <a:off x="700088" y="3783013"/>
            <a:ext cx="1919287" cy="381000"/>
          </a:xfrm>
          <a:prstGeom prst="rect">
            <a:avLst/>
          </a:prstGeom>
          <a:solidFill>
            <a:srgbClr val="FCEC56"/>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anchor="ctr"/>
          <a:lstStyle/>
          <a:p>
            <a:pPr algn="l">
              <a:lnSpc>
                <a:spcPct val="90000"/>
              </a:lnSpc>
            </a:pPr>
            <a:r>
              <a:rPr lang="en-US" sz="1400"/>
              <a:t>Power Density (W/L)</a:t>
            </a:r>
          </a:p>
        </p:txBody>
      </p:sp>
      <p:sp>
        <p:nvSpPr>
          <p:cNvPr id="34" name="Rectangle 117"/>
          <p:cNvSpPr>
            <a:spLocks noChangeArrowheads="1"/>
          </p:cNvSpPr>
          <p:nvPr/>
        </p:nvSpPr>
        <p:spPr bwMode="auto">
          <a:xfrm>
            <a:off x="2619375" y="3783013"/>
            <a:ext cx="1374775" cy="3810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a:p>
          <a:p>
            <a:pPr algn="ctr">
              <a:lnSpc>
                <a:spcPct val="90000"/>
              </a:lnSpc>
            </a:pPr>
            <a:endParaRPr lang="en-US" sz="1000"/>
          </a:p>
          <a:p>
            <a:pPr algn="ctr">
              <a:lnSpc>
                <a:spcPct val="90000"/>
              </a:lnSpc>
            </a:pPr>
            <a:r>
              <a:rPr lang="en-US" sz="1000"/>
              <a:t>75-100</a:t>
            </a:r>
          </a:p>
        </p:txBody>
      </p:sp>
      <p:sp>
        <p:nvSpPr>
          <p:cNvPr id="35" name="Oval 118"/>
          <p:cNvSpPr>
            <a:spLocks noChangeAspect="1" noChangeArrowheads="1"/>
          </p:cNvSpPr>
          <p:nvPr/>
        </p:nvSpPr>
        <p:spPr bwMode="auto">
          <a:xfrm>
            <a:off x="3232150" y="3863975"/>
            <a:ext cx="155575" cy="1555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36" name="Rectangle 119"/>
          <p:cNvSpPr>
            <a:spLocks noChangeArrowheads="1"/>
          </p:cNvSpPr>
          <p:nvPr/>
        </p:nvSpPr>
        <p:spPr bwMode="auto">
          <a:xfrm>
            <a:off x="3990975" y="3783013"/>
            <a:ext cx="1374775" cy="3810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a:p>
          <a:p>
            <a:pPr algn="ctr">
              <a:lnSpc>
                <a:spcPct val="90000"/>
              </a:lnSpc>
            </a:pPr>
            <a:endParaRPr lang="en-US" sz="1000"/>
          </a:p>
          <a:p>
            <a:pPr algn="ctr">
              <a:lnSpc>
                <a:spcPct val="90000"/>
              </a:lnSpc>
            </a:pPr>
            <a:r>
              <a:rPr lang="en-US" sz="1000"/>
              <a:t>65-80</a:t>
            </a:r>
          </a:p>
        </p:txBody>
      </p:sp>
      <p:sp>
        <p:nvSpPr>
          <p:cNvPr id="37" name="Rectangle 120"/>
          <p:cNvSpPr>
            <a:spLocks noChangeArrowheads="1"/>
          </p:cNvSpPr>
          <p:nvPr/>
        </p:nvSpPr>
        <p:spPr bwMode="auto">
          <a:xfrm>
            <a:off x="5362575" y="3783013"/>
            <a:ext cx="1374775" cy="3810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a:p>
          <a:p>
            <a:pPr algn="ctr">
              <a:lnSpc>
                <a:spcPct val="90000"/>
              </a:lnSpc>
            </a:pPr>
            <a:endParaRPr lang="en-US" sz="1000"/>
          </a:p>
          <a:p>
            <a:pPr algn="ctr">
              <a:lnSpc>
                <a:spcPct val="90000"/>
              </a:lnSpc>
            </a:pPr>
            <a:r>
              <a:rPr lang="en-US" sz="1000"/>
              <a:t>35-70</a:t>
            </a:r>
          </a:p>
        </p:txBody>
      </p:sp>
      <p:sp>
        <p:nvSpPr>
          <p:cNvPr id="38" name="Rectangle 121"/>
          <p:cNvSpPr>
            <a:spLocks noChangeArrowheads="1"/>
          </p:cNvSpPr>
          <p:nvPr/>
        </p:nvSpPr>
        <p:spPr bwMode="auto">
          <a:xfrm>
            <a:off x="6734175" y="3783013"/>
            <a:ext cx="1374775" cy="3810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a:p>
          <a:p>
            <a:pPr algn="ctr">
              <a:lnSpc>
                <a:spcPct val="90000"/>
              </a:lnSpc>
            </a:pPr>
            <a:endParaRPr lang="en-US" sz="1000"/>
          </a:p>
          <a:p>
            <a:pPr algn="ctr">
              <a:lnSpc>
                <a:spcPct val="90000"/>
              </a:lnSpc>
            </a:pPr>
            <a:r>
              <a:rPr lang="en-US" sz="1000"/>
              <a:t>20-40</a:t>
            </a:r>
          </a:p>
        </p:txBody>
      </p:sp>
      <p:sp>
        <p:nvSpPr>
          <p:cNvPr id="39" name="Oval 122"/>
          <p:cNvSpPr>
            <a:spLocks noChangeAspect="1" noChangeArrowheads="1"/>
          </p:cNvSpPr>
          <p:nvPr/>
        </p:nvSpPr>
        <p:spPr bwMode="auto">
          <a:xfrm>
            <a:off x="7346950" y="3863975"/>
            <a:ext cx="155575" cy="155575"/>
          </a:xfrm>
          <a:prstGeom prst="ellipse">
            <a:avLst/>
          </a:prstGeom>
          <a:noFill/>
          <a:ln w="12700">
            <a:solidFill>
              <a:schemeClr val="tx1"/>
            </a:solidFill>
            <a:round/>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tx1"/>
                </a:solid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40" name="Rectangle 123"/>
          <p:cNvSpPr>
            <a:spLocks noChangeArrowheads="1"/>
          </p:cNvSpPr>
          <p:nvPr/>
        </p:nvSpPr>
        <p:spPr bwMode="auto">
          <a:xfrm>
            <a:off x="700088" y="4164013"/>
            <a:ext cx="1919287" cy="279400"/>
          </a:xfrm>
          <a:prstGeom prst="rect">
            <a:avLst/>
          </a:prstGeom>
          <a:solidFill>
            <a:srgbClr val="FCEC56"/>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anchor="ctr"/>
          <a:lstStyle/>
          <a:p>
            <a:pPr algn="l">
              <a:lnSpc>
                <a:spcPct val="90000"/>
              </a:lnSpc>
            </a:pPr>
            <a:r>
              <a:rPr lang="en-US" sz="1400"/>
              <a:t>Noise</a:t>
            </a:r>
          </a:p>
        </p:txBody>
      </p:sp>
      <p:sp>
        <p:nvSpPr>
          <p:cNvPr id="41" name="Rectangle 124"/>
          <p:cNvSpPr>
            <a:spLocks noChangeArrowheads="1"/>
          </p:cNvSpPr>
          <p:nvPr/>
        </p:nvSpPr>
        <p:spPr bwMode="auto">
          <a:xfrm>
            <a:off x="2619375" y="4164013"/>
            <a:ext cx="1374775" cy="2794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b="0"/>
          </a:p>
          <a:p>
            <a:pPr algn="ctr">
              <a:lnSpc>
                <a:spcPct val="90000"/>
              </a:lnSpc>
            </a:pPr>
            <a:endParaRPr lang="en-US" sz="1000" b="0"/>
          </a:p>
        </p:txBody>
      </p:sp>
      <p:sp>
        <p:nvSpPr>
          <p:cNvPr id="42" name="Oval 125"/>
          <p:cNvSpPr>
            <a:spLocks noChangeAspect="1" noChangeArrowheads="1"/>
          </p:cNvSpPr>
          <p:nvPr/>
        </p:nvSpPr>
        <p:spPr bwMode="auto">
          <a:xfrm>
            <a:off x="3232150" y="4240213"/>
            <a:ext cx="155575" cy="1555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43" name="Rectangle 126"/>
          <p:cNvSpPr>
            <a:spLocks noChangeArrowheads="1"/>
          </p:cNvSpPr>
          <p:nvPr/>
        </p:nvSpPr>
        <p:spPr bwMode="auto">
          <a:xfrm>
            <a:off x="3990975" y="4164013"/>
            <a:ext cx="1374775" cy="2794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b="0"/>
          </a:p>
        </p:txBody>
      </p:sp>
      <p:sp>
        <p:nvSpPr>
          <p:cNvPr id="44" name="Oval 127"/>
          <p:cNvSpPr>
            <a:spLocks noChangeAspect="1" noChangeArrowheads="1"/>
          </p:cNvSpPr>
          <p:nvPr/>
        </p:nvSpPr>
        <p:spPr bwMode="auto">
          <a:xfrm>
            <a:off x="4603750" y="4240213"/>
            <a:ext cx="155575" cy="1555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45" name="Rectangle 128"/>
          <p:cNvSpPr>
            <a:spLocks noChangeArrowheads="1"/>
          </p:cNvSpPr>
          <p:nvPr/>
        </p:nvSpPr>
        <p:spPr bwMode="auto">
          <a:xfrm>
            <a:off x="5362575" y="4164013"/>
            <a:ext cx="1374775" cy="2794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a:p>
          <a:p>
            <a:pPr algn="ctr">
              <a:lnSpc>
                <a:spcPct val="90000"/>
              </a:lnSpc>
            </a:pPr>
            <a:endParaRPr lang="en-US" sz="1000"/>
          </a:p>
          <a:p>
            <a:pPr algn="ctr">
              <a:lnSpc>
                <a:spcPct val="90000"/>
              </a:lnSpc>
            </a:pPr>
            <a:endParaRPr lang="en-US" sz="1000"/>
          </a:p>
        </p:txBody>
      </p:sp>
      <p:sp>
        <p:nvSpPr>
          <p:cNvPr id="46" name="Oval 129"/>
          <p:cNvSpPr>
            <a:spLocks noChangeAspect="1" noChangeArrowheads="1"/>
          </p:cNvSpPr>
          <p:nvPr/>
        </p:nvSpPr>
        <p:spPr bwMode="auto">
          <a:xfrm>
            <a:off x="5975350" y="4240213"/>
            <a:ext cx="155575" cy="1555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47" name="Rectangle 130"/>
          <p:cNvSpPr>
            <a:spLocks noChangeArrowheads="1"/>
          </p:cNvSpPr>
          <p:nvPr/>
        </p:nvSpPr>
        <p:spPr bwMode="auto">
          <a:xfrm>
            <a:off x="6734175" y="4164013"/>
            <a:ext cx="1374775" cy="2794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b="0"/>
          </a:p>
          <a:p>
            <a:pPr algn="ctr">
              <a:lnSpc>
                <a:spcPct val="90000"/>
              </a:lnSpc>
            </a:pPr>
            <a:endParaRPr lang="en-US" sz="1000" b="0"/>
          </a:p>
        </p:txBody>
      </p:sp>
      <p:sp>
        <p:nvSpPr>
          <p:cNvPr id="48" name="Oval 131"/>
          <p:cNvSpPr>
            <a:spLocks noChangeAspect="1" noChangeArrowheads="1"/>
          </p:cNvSpPr>
          <p:nvPr/>
        </p:nvSpPr>
        <p:spPr bwMode="auto">
          <a:xfrm>
            <a:off x="7346950" y="4240213"/>
            <a:ext cx="155575" cy="155575"/>
          </a:xfrm>
          <a:prstGeom prst="ellipse">
            <a:avLst/>
          </a:prstGeom>
          <a:noFill/>
          <a:ln w="12700">
            <a:solidFill>
              <a:schemeClr val="tx1"/>
            </a:solidFill>
            <a:round/>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tx1"/>
                </a:solid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49" name="Rectangle 132"/>
          <p:cNvSpPr>
            <a:spLocks noChangeArrowheads="1"/>
          </p:cNvSpPr>
          <p:nvPr/>
        </p:nvSpPr>
        <p:spPr bwMode="auto">
          <a:xfrm>
            <a:off x="700088" y="4443413"/>
            <a:ext cx="1919287" cy="279400"/>
          </a:xfrm>
          <a:prstGeom prst="rect">
            <a:avLst/>
          </a:prstGeom>
          <a:solidFill>
            <a:srgbClr val="FCEC56"/>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anchor="ctr"/>
          <a:lstStyle/>
          <a:p>
            <a:pPr algn="l">
              <a:lnSpc>
                <a:spcPct val="90000"/>
              </a:lnSpc>
            </a:pPr>
            <a:r>
              <a:rPr lang="en-US" sz="1400"/>
              <a:t>Emissions</a:t>
            </a:r>
          </a:p>
        </p:txBody>
      </p:sp>
      <p:sp>
        <p:nvSpPr>
          <p:cNvPr id="50" name="Rectangle 133"/>
          <p:cNvSpPr>
            <a:spLocks noChangeArrowheads="1"/>
          </p:cNvSpPr>
          <p:nvPr/>
        </p:nvSpPr>
        <p:spPr bwMode="auto">
          <a:xfrm>
            <a:off x="2619375" y="4443413"/>
            <a:ext cx="1374775" cy="2794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b="0"/>
          </a:p>
        </p:txBody>
      </p:sp>
      <p:sp>
        <p:nvSpPr>
          <p:cNvPr id="51" name="Oval 134"/>
          <p:cNvSpPr>
            <a:spLocks noChangeAspect="1" noChangeArrowheads="1"/>
          </p:cNvSpPr>
          <p:nvPr/>
        </p:nvSpPr>
        <p:spPr bwMode="auto">
          <a:xfrm>
            <a:off x="3232150" y="4519613"/>
            <a:ext cx="155575" cy="1555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2" name="Rectangle 135"/>
          <p:cNvSpPr>
            <a:spLocks noChangeArrowheads="1"/>
          </p:cNvSpPr>
          <p:nvPr/>
        </p:nvSpPr>
        <p:spPr bwMode="auto">
          <a:xfrm>
            <a:off x="3990975" y="4443413"/>
            <a:ext cx="1374775" cy="2794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b="0"/>
          </a:p>
          <a:p>
            <a:pPr algn="ctr">
              <a:lnSpc>
                <a:spcPct val="90000"/>
              </a:lnSpc>
            </a:pPr>
            <a:endParaRPr lang="en-US" sz="1000" b="0"/>
          </a:p>
        </p:txBody>
      </p:sp>
      <p:sp>
        <p:nvSpPr>
          <p:cNvPr id="53" name="Oval 136"/>
          <p:cNvSpPr>
            <a:spLocks noChangeAspect="1" noChangeArrowheads="1"/>
          </p:cNvSpPr>
          <p:nvPr/>
        </p:nvSpPr>
        <p:spPr bwMode="auto">
          <a:xfrm>
            <a:off x="4603750" y="4519613"/>
            <a:ext cx="155575" cy="1555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4" name="Rectangle 137"/>
          <p:cNvSpPr>
            <a:spLocks noChangeArrowheads="1"/>
          </p:cNvSpPr>
          <p:nvPr/>
        </p:nvSpPr>
        <p:spPr bwMode="auto">
          <a:xfrm>
            <a:off x="5362575" y="4443413"/>
            <a:ext cx="1374775" cy="2794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b="0"/>
          </a:p>
        </p:txBody>
      </p:sp>
      <p:sp>
        <p:nvSpPr>
          <p:cNvPr id="55" name="Oval 138"/>
          <p:cNvSpPr>
            <a:spLocks noChangeAspect="1" noChangeArrowheads="1"/>
          </p:cNvSpPr>
          <p:nvPr/>
        </p:nvSpPr>
        <p:spPr bwMode="auto">
          <a:xfrm>
            <a:off x="5975350" y="4519613"/>
            <a:ext cx="155575" cy="1555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6" name="Rectangle 139"/>
          <p:cNvSpPr>
            <a:spLocks noChangeArrowheads="1"/>
          </p:cNvSpPr>
          <p:nvPr/>
        </p:nvSpPr>
        <p:spPr bwMode="auto">
          <a:xfrm>
            <a:off x="6734175" y="4443413"/>
            <a:ext cx="1374775" cy="2794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b="0"/>
          </a:p>
        </p:txBody>
      </p:sp>
      <p:sp>
        <p:nvSpPr>
          <p:cNvPr id="57" name="Oval 140"/>
          <p:cNvSpPr>
            <a:spLocks noChangeAspect="1" noChangeArrowheads="1"/>
          </p:cNvSpPr>
          <p:nvPr/>
        </p:nvSpPr>
        <p:spPr bwMode="auto">
          <a:xfrm>
            <a:off x="7346950" y="4519613"/>
            <a:ext cx="155575" cy="155575"/>
          </a:xfrm>
          <a:prstGeom prst="ellipse">
            <a:avLst/>
          </a:prstGeom>
          <a:noFill/>
          <a:ln w="12700">
            <a:solidFill>
              <a:schemeClr val="tx1"/>
            </a:solidFill>
            <a:round/>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tx1"/>
                </a:solid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8" name="Rectangle 141"/>
          <p:cNvSpPr>
            <a:spLocks noChangeArrowheads="1"/>
          </p:cNvSpPr>
          <p:nvPr/>
        </p:nvSpPr>
        <p:spPr bwMode="auto">
          <a:xfrm>
            <a:off x="700088" y="4722813"/>
            <a:ext cx="1919287" cy="279400"/>
          </a:xfrm>
          <a:prstGeom prst="rect">
            <a:avLst/>
          </a:prstGeom>
          <a:solidFill>
            <a:srgbClr val="FCEC56"/>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anchor="ctr"/>
          <a:lstStyle/>
          <a:p>
            <a:pPr algn="l">
              <a:lnSpc>
                <a:spcPct val="90000"/>
              </a:lnSpc>
            </a:pPr>
            <a:r>
              <a:rPr lang="en-US" sz="1400"/>
              <a:t>Start-up Time</a:t>
            </a:r>
            <a:r>
              <a:rPr lang="en-US" sz="1400" b="0"/>
              <a:t> </a:t>
            </a:r>
          </a:p>
        </p:txBody>
      </p:sp>
      <p:sp>
        <p:nvSpPr>
          <p:cNvPr id="59" name="Rectangle 142"/>
          <p:cNvSpPr>
            <a:spLocks noChangeArrowheads="1"/>
          </p:cNvSpPr>
          <p:nvPr/>
        </p:nvSpPr>
        <p:spPr bwMode="auto">
          <a:xfrm>
            <a:off x="2619375" y="4722813"/>
            <a:ext cx="1374775" cy="2794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b="0"/>
          </a:p>
        </p:txBody>
      </p:sp>
      <p:sp>
        <p:nvSpPr>
          <p:cNvPr id="60" name="Oval 143"/>
          <p:cNvSpPr>
            <a:spLocks noChangeAspect="1" noChangeArrowheads="1"/>
          </p:cNvSpPr>
          <p:nvPr/>
        </p:nvSpPr>
        <p:spPr bwMode="auto">
          <a:xfrm>
            <a:off x="3232150" y="4799013"/>
            <a:ext cx="155575" cy="155575"/>
          </a:xfrm>
          <a:prstGeom prst="ellipse">
            <a:avLst/>
          </a:prstGeom>
          <a:noFill/>
          <a:ln w="12700">
            <a:solidFill>
              <a:schemeClr val="tx1"/>
            </a:solidFill>
            <a:round/>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tx1"/>
                </a:solid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61" name="Rectangle 144"/>
          <p:cNvSpPr>
            <a:spLocks noChangeArrowheads="1"/>
          </p:cNvSpPr>
          <p:nvPr/>
        </p:nvSpPr>
        <p:spPr bwMode="auto">
          <a:xfrm>
            <a:off x="3990975" y="4722813"/>
            <a:ext cx="1374775" cy="2794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b="0"/>
          </a:p>
        </p:txBody>
      </p:sp>
      <p:sp>
        <p:nvSpPr>
          <p:cNvPr id="62" name="Oval 145"/>
          <p:cNvSpPr>
            <a:spLocks noChangeAspect="1" noChangeArrowheads="1"/>
          </p:cNvSpPr>
          <p:nvPr/>
        </p:nvSpPr>
        <p:spPr bwMode="auto">
          <a:xfrm>
            <a:off x="4603750" y="4799013"/>
            <a:ext cx="155575" cy="155575"/>
          </a:xfrm>
          <a:prstGeom prst="ellipse">
            <a:avLst/>
          </a:prstGeom>
          <a:noFill/>
          <a:ln w="12700">
            <a:solidFill>
              <a:schemeClr val="tx1"/>
            </a:solidFill>
            <a:round/>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tx1"/>
                </a:solid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63" name="Rectangle 146"/>
          <p:cNvSpPr>
            <a:spLocks noChangeArrowheads="1"/>
          </p:cNvSpPr>
          <p:nvPr/>
        </p:nvSpPr>
        <p:spPr bwMode="auto">
          <a:xfrm>
            <a:off x="5362575" y="4722813"/>
            <a:ext cx="1374775" cy="2794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b="0"/>
          </a:p>
        </p:txBody>
      </p:sp>
      <p:sp>
        <p:nvSpPr>
          <p:cNvPr id="64" name="Rectangle 147"/>
          <p:cNvSpPr>
            <a:spLocks noChangeArrowheads="1"/>
          </p:cNvSpPr>
          <p:nvPr/>
        </p:nvSpPr>
        <p:spPr bwMode="auto">
          <a:xfrm>
            <a:off x="6734175" y="4722813"/>
            <a:ext cx="1374775" cy="279400"/>
          </a:xfrm>
          <a:prstGeom prst="rect">
            <a:avLst/>
          </a:prstGeom>
          <a:solidFill>
            <a:schemeClr val="bg1"/>
          </a:solidFill>
          <a:ln w="12700">
            <a:solidFill>
              <a:srgbClr val="3366CC"/>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lIns="18288" rIns="18288" anchor="ctr"/>
          <a:lstStyle/>
          <a:p>
            <a:pPr algn="ctr">
              <a:lnSpc>
                <a:spcPct val="90000"/>
              </a:lnSpc>
            </a:pPr>
            <a:endParaRPr lang="en-US" sz="1000" b="0"/>
          </a:p>
        </p:txBody>
      </p:sp>
      <p:sp>
        <p:nvSpPr>
          <p:cNvPr id="65" name="Oval 148"/>
          <p:cNvSpPr>
            <a:spLocks noChangeAspect="1" noChangeArrowheads="1"/>
          </p:cNvSpPr>
          <p:nvPr/>
        </p:nvSpPr>
        <p:spPr bwMode="auto">
          <a:xfrm>
            <a:off x="7346950" y="4799013"/>
            <a:ext cx="155575" cy="1555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66" name="Oval 149"/>
          <p:cNvSpPr>
            <a:spLocks noChangeAspect="1" noChangeArrowheads="1"/>
          </p:cNvSpPr>
          <p:nvPr/>
        </p:nvSpPr>
        <p:spPr bwMode="auto">
          <a:xfrm>
            <a:off x="2546350" y="5084763"/>
            <a:ext cx="155575" cy="1555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67" name="Text Box 150"/>
          <p:cNvSpPr txBox="1">
            <a:spLocks noChangeArrowheads="1"/>
          </p:cNvSpPr>
          <p:nvPr/>
        </p:nvSpPr>
        <p:spPr bwMode="auto">
          <a:xfrm>
            <a:off x="3727570" y="5031746"/>
            <a:ext cx="834784" cy="26161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bg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wrap="none" anchor="ctr">
            <a:spAutoFit/>
          </a:bodyPr>
          <a:lstStyle/>
          <a:p>
            <a:pPr algn="ctr">
              <a:lnSpc>
                <a:spcPct val="90000"/>
              </a:lnSpc>
              <a:spcBef>
                <a:spcPct val="50000"/>
              </a:spcBef>
            </a:pPr>
            <a:r>
              <a:rPr lang="en-US" sz="1200"/>
              <a:t>Moderate</a:t>
            </a:r>
          </a:p>
        </p:txBody>
      </p:sp>
      <p:sp>
        <p:nvSpPr>
          <p:cNvPr id="68" name="Oval 151"/>
          <p:cNvSpPr>
            <a:spLocks noChangeAspect="1" noChangeArrowheads="1"/>
          </p:cNvSpPr>
          <p:nvPr/>
        </p:nvSpPr>
        <p:spPr bwMode="auto">
          <a:xfrm>
            <a:off x="4700588" y="5084763"/>
            <a:ext cx="155575" cy="155575"/>
          </a:xfrm>
          <a:prstGeom prst="ellipse">
            <a:avLst/>
          </a:prstGeom>
          <a:noFill/>
          <a:ln w="12700">
            <a:solidFill>
              <a:schemeClr val="tx1"/>
            </a:solidFill>
            <a:round/>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tx1"/>
                </a:solid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69" name="Text Box 152"/>
          <p:cNvSpPr txBox="1">
            <a:spLocks noChangeArrowheads="1"/>
          </p:cNvSpPr>
          <p:nvPr/>
        </p:nvSpPr>
        <p:spPr bwMode="auto">
          <a:xfrm>
            <a:off x="717550" y="5011738"/>
            <a:ext cx="1600200" cy="274637"/>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bg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wrap="none" anchor="ctr">
            <a:spAutoFit/>
          </a:bodyPr>
          <a:lstStyle/>
          <a:p>
            <a:pPr algn="l"/>
            <a:r>
              <a:rPr lang="en-US" sz="1200"/>
              <a:t>Attribute Ranking:  </a:t>
            </a:r>
          </a:p>
        </p:txBody>
      </p:sp>
      <p:sp>
        <p:nvSpPr>
          <p:cNvPr id="70" name="Rectangle 153"/>
          <p:cNvSpPr>
            <a:spLocks noChangeArrowheads="1"/>
          </p:cNvSpPr>
          <p:nvPr/>
        </p:nvSpPr>
        <p:spPr bwMode="auto">
          <a:xfrm>
            <a:off x="703263" y="2366963"/>
            <a:ext cx="1919287" cy="661987"/>
          </a:xfrm>
          <a:prstGeom prst="rect">
            <a:avLst/>
          </a:prstGeom>
          <a:solidFill>
            <a:srgbClr val="3366CC"/>
          </a:solidFill>
          <a:ln w="12700">
            <a:solidFill>
              <a:srgbClr val="0000FF"/>
            </a:solidFill>
            <a:miter lim="800000"/>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tx1">
                      <a:alpha val="74998"/>
                    </a:schemeClr>
                  </a:outerShdw>
                </a:effectLst>
              </a14:hiddenEffects>
            </a:ext>
          </a:extLst>
        </p:spPr>
        <p:txBody>
          <a:bodyPr anchor="ctr"/>
          <a:lstStyle/>
          <a:p>
            <a:pPr>
              <a:lnSpc>
                <a:spcPct val="90000"/>
              </a:lnSpc>
            </a:pPr>
            <a:r>
              <a:rPr lang="en-US" sz="1400">
                <a:solidFill>
                  <a:schemeClr val="bg1"/>
                </a:solidFill>
              </a:rPr>
              <a:t>Attribute</a:t>
            </a:r>
          </a:p>
        </p:txBody>
      </p:sp>
      <p:grpSp>
        <p:nvGrpSpPr>
          <p:cNvPr id="71" name="Group 154"/>
          <p:cNvGrpSpPr>
            <a:grpSpLocks noChangeAspect="1"/>
          </p:cNvGrpSpPr>
          <p:nvPr/>
        </p:nvGrpSpPr>
        <p:grpSpPr bwMode="auto">
          <a:xfrm>
            <a:off x="4603750" y="3086100"/>
            <a:ext cx="155575" cy="180975"/>
            <a:chOff x="1484" y="864"/>
            <a:chExt cx="128" cy="125"/>
          </a:xfrm>
        </p:grpSpPr>
        <p:sp>
          <p:nvSpPr>
            <p:cNvPr id="72" name="Oval 155"/>
            <p:cNvSpPr>
              <a:spLocks noChangeAspect="1" noChangeArrowheads="1"/>
            </p:cNvSpPr>
            <p:nvPr/>
          </p:nvSpPr>
          <p:spPr bwMode="auto">
            <a:xfrm>
              <a:off x="1488" y="868"/>
              <a:ext cx="120" cy="12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73" name="Rectangle 156"/>
            <p:cNvSpPr>
              <a:spLocks noChangeAspect="1" noChangeArrowheads="1"/>
            </p:cNvSpPr>
            <p:nvPr/>
          </p:nvSpPr>
          <p:spPr bwMode="auto">
            <a:xfrm>
              <a:off x="1484" y="864"/>
              <a:ext cx="128" cy="66"/>
            </a:xfrm>
            <a:prstGeom prst="rect">
              <a:avLst/>
            </a:prstGeom>
            <a:solidFill>
              <a:schemeClr val="bg1"/>
            </a:solidFill>
            <a:ln>
              <a:noFill/>
            </a:ln>
            <a:effectLst/>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74" name="Oval 157"/>
            <p:cNvSpPr>
              <a:spLocks noChangeAspect="1" noChangeArrowheads="1"/>
            </p:cNvSpPr>
            <p:nvPr/>
          </p:nvSpPr>
          <p:spPr bwMode="auto">
            <a:xfrm>
              <a:off x="1488" y="864"/>
              <a:ext cx="120" cy="121"/>
            </a:xfrm>
            <a:prstGeom prst="ellipse">
              <a:avLst/>
            </a:prstGeom>
            <a:noFill/>
            <a:ln w="12700">
              <a:solidFill>
                <a:schemeClr val="tx1"/>
              </a:solidFill>
              <a:round/>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grpSp>
      <p:grpSp>
        <p:nvGrpSpPr>
          <p:cNvPr id="75" name="Group 158"/>
          <p:cNvGrpSpPr>
            <a:grpSpLocks noChangeAspect="1"/>
          </p:cNvGrpSpPr>
          <p:nvPr/>
        </p:nvGrpSpPr>
        <p:grpSpPr bwMode="auto">
          <a:xfrm>
            <a:off x="5972175" y="3086100"/>
            <a:ext cx="155575" cy="180975"/>
            <a:chOff x="1484" y="864"/>
            <a:chExt cx="128" cy="125"/>
          </a:xfrm>
        </p:grpSpPr>
        <p:sp>
          <p:nvSpPr>
            <p:cNvPr id="76" name="Oval 159"/>
            <p:cNvSpPr>
              <a:spLocks noChangeAspect="1" noChangeArrowheads="1"/>
            </p:cNvSpPr>
            <p:nvPr/>
          </p:nvSpPr>
          <p:spPr bwMode="auto">
            <a:xfrm>
              <a:off x="1488" y="868"/>
              <a:ext cx="120" cy="12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77" name="Rectangle 160"/>
            <p:cNvSpPr>
              <a:spLocks noChangeAspect="1" noChangeArrowheads="1"/>
            </p:cNvSpPr>
            <p:nvPr/>
          </p:nvSpPr>
          <p:spPr bwMode="auto">
            <a:xfrm>
              <a:off x="1484" y="864"/>
              <a:ext cx="128" cy="66"/>
            </a:xfrm>
            <a:prstGeom prst="rect">
              <a:avLst/>
            </a:prstGeom>
            <a:solidFill>
              <a:schemeClr val="bg1"/>
            </a:solidFill>
            <a:ln>
              <a:noFill/>
            </a:ln>
            <a:effectLst/>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78" name="Oval 161"/>
            <p:cNvSpPr>
              <a:spLocks noChangeAspect="1" noChangeArrowheads="1"/>
            </p:cNvSpPr>
            <p:nvPr/>
          </p:nvSpPr>
          <p:spPr bwMode="auto">
            <a:xfrm>
              <a:off x="1488" y="864"/>
              <a:ext cx="120" cy="121"/>
            </a:xfrm>
            <a:prstGeom prst="ellipse">
              <a:avLst/>
            </a:prstGeom>
            <a:noFill/>
            <a:ln w="12700">
              <a:solidFill>
                <a:schemeClr val="tx1"/>
              </a:solidFill>
              <a:round/>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grpSp>
      <p:grpSp>
        <p:nvGrpSpPr>
          <p:cNvPr id="79" name="Group 162"/>
          <p:cNvGrpSpPr>
            <a:grpSpLocks noChangeAspect="1"/>
          </p:cNvGrpSpPr>
          <p:nvPr/>
        </p:nvGrpSpPr>
        <p:grpSpPr bwMode="auto">
          <a:xfrm>
            <a:off x="5975350" y="3865563"/>
            <a:ext cx="155575" cy="152400"/>
            <a:chOff x="1484" y="864"/>
            <a:chExt cx="128" cy="125"/>
          </a:xfrm>
        </p:grpSpPr>
        <p:sp>
          <p:nvSpPr>
            <p:cNvPr id="80" name="Oval 163"/>
            <p:cNvSpPr>
              <a:spLocks noChangeAspect="1" noChangeArrowheads="1"/>
            </p:cNvSpPr>
            <p:nvPr/>
          </p:nvSpPr>
          <p:spPr bwMode="auto">
            <a:xfrm>
              <a:off x="1488" y="868"/>
              <a:ext cx="120" cy="12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81" name="Rectangle 164"/>
            <p:cNvSpPr>
              <a:spLocks noChangeAspect="1" noChangeArrowheads="1"/>
            </p:cNvSpPr>
            <p:nvPr/>
          </p:nvSpPr>
          <p:spPr bwMode="auto">
            <a:xfrm>
              <a:off x="1484" y="864"/>
              <a:ext cx="128" cy="66"/>
            </a:xfrm>
            <a:prstGeom prst="rect">
              <a:avLst/>
            </a:prstGeom>
            <a:solidFill>
              <a:schemeClr val="bg1"/>
            </a:solidFill>
            <a:ln>
              <a:noFill/>
            </a:ln>
            <a:effectLst/>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82" name="Oval 165"/>
            <p:cNvSpPr>
              <a:spLocks noChangeAspect="1" noChangeArrowheads="1"/>
            </p:cNvSpPr>
            <p:nvPr/>
          </p:nvSpPr>
          <p:spPr bwMode="auto">
            <a:xfrm>
              <a:off x="1488" y="864"/>
              <a:ext cx="120" cy="121"/>
            </a:xfrm>
            <a:prstGeom prst="ellipse">
              <a:avLst/>
            </a:prstGeom>
            <a:noFill/>
            <a:ln w="12700">
              <a:solidFill>
                <a:schemeClr val="tx1"/>
              </a:solidFill>
              <a:round/>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grpSp>
      <p:sp>
        <p:nvSpPr>
          <p:cNvPr id="83" name="Oval 166"/>
          <p:cNvSpPr>
            <a:spLocks noChangeAspect="1" noChangeArrowheads="1"/>
          </p:cNvSpPr>
          <p:nvPr/>
        </p:nvSpPr>
        <p:spPr bwMode="auto">
          <a:xfrm>
            <a:off x="4600575" y="3881438"/>
            <a:ext cx="155575" cy="1555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84" name="Oval 168"/>
          <p:cNvSpPr>
            <a:spLocks noChangeAspect="1" noChangeArrowheads="1"/>
          </p:cNvSpPr>
          <p:nvPr/>
        </p:nvSpPr>
        <p:spPr bwMode="auto">
          <a:xfrm>
            <a:off x="5975350" y="4808538"/>
            <a:ext cx="155575" cy="155575"/>
          </a:xfrm>
          <a:prstGeom prst="ellipse">
            <a:avLst/>
          </a:prstGeom>
          <a:noFill/>
          <a:ln w="12700">
            <a:solidFill>
              <a:schemeClr val="tx1"/>
            </a:solidFill>
            <a:round/>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tx1"/>
                </a:solid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33865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Financing: 3-Year Plan</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23</a:t>
            </a:fld>
            <a:endParaRPr lang="en-US"/>
          </a:p>
        </p:txBody>
      </p:sp>
      <p:graphicFrame>
        <p:nvGraphicFramePr>
          <p:cNvPr id="13" name="Table 12"/>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03407215"/>
              </p:ext>
            </p:extLst>
          </p:nvPr>
        </p:nvGraphicFramePr>
        <p:xfrm>
          <a:off x="365766" y="1217466"/>
          <a:ext cx="8479282" cy="4923453"/>
        </p:xfrm>
        <a:graphic>
          <a:graphicData uri="http://schemas.openxmlformats.org/drawingml/2006/table">
            <a:tbl>
              <a:tblPr firstRow="1" bandRow="1">
                <a:tableStyleId>{073A0DAA-6AF3-43AB-8588-CEC1D06C72B9}</a:tableStyleId>
              </a:tblPr>
              <a:tblGrid>
                <a:gridCol w="1873816">
                  <a:extLst>
                    <a:ext uri="{9D8B030D-6E8A-4147-A177-3AD203B41FA5}">
                      <a16:colId xmlns:a16="http://schemas.microsoft.com/office/drawing/2014/main" xmlns="" xmlns:p="http://schemas.openxmlformats.org/presentationml/2006/main" xmlns:r="http://schemas.openxmlformats.org/officeDocument/2006/relationships" xmlns:a="http://schemas.openxmlformats.org/drawingml/2006/main" val="617945489"/>
                    </a:ext>
                  </a:extLst>
                </a:gridCol>
                <a:gridCol w="492381">
                  <a:extLst>
                    <a:ext uri="{9D8B030D-6E8A-4147-A177-3AD203B41FA5}">
                      <a16:colId xmlns:a16="http://schemas.microsoft.com/office/drawing/2014/main" xmlns="" xmlns:p="http://schemas.openxmlformats.org/presentationml/2006/main" xmlns:r="http://schemas.openxmlformats.org/officeDocument/2006/relationships" xmlns:a="http://schemas.openxmlformats.org/drawingml/2006/main" val="1423654559"/>
                    </a:ext>
                  </a:extLst>
                </a:gridCol>
                <a:gridCol w="555735">
                  <a:extLst>
                    <a:ext uri="{9D8B030D-6E8A-4147-A177-3AD203B41FA5}">
                      <a16:colId xmlns:a16="http://schemas.microsoft.com/office/drawing/2014/main" xmlns="" xmlns:p="http://schemas.openxmlformats.org/presentationml/2006/main" xmlns:r="http://schemas.openxmlformats.org/officeDocument/2006/relationships" xmlns:a="http://schemas.openxmlformats.org/drawingml/2006/main" val="621548956"/>
                    </a:ext>
                  </a:extLst>
                </a:gridCol>
                <a:gridCol w="555735">
                  <a:extLst>
                    <a:ext uri="{9D8B030D-6E8A-4147-A177-3AD203B41FA5}">
                      <a16:colId xmlns:a16="http://schemas.microsoft.com/office/drawing/2014/main" xmlns="" xmlns:p="http://schemas.openxmlformats.org/presentationml/2006/main" xmlns:r="http://schemas.openxmlformats.org/officeDocument/2006/relationships" xmlns:a="http://schemas.openxmlformats.org/drawingml/2006/main" val="28666879"/>
                    </a:ext>
                  </a:extLst>
                </a:gridCol>
                <a:gridCol w="555735">
                  <a:extLst>
                    <a:ext uri="{9D8B030D-6E8A-4147-A177-3AD203B41FA5}">
                      <a16:colId xmlns:a16="http://schemas.microsoft.com/office/drawing/2014/main" xmlns="" xmlns:p="http://schemas.openxmlformats.org/presentationml/2006/main" xmlns:r="http://schemas.openxmlformats.org/officeDocument/2006/relationships" xmlns:a="http://schemas.openxmlformats.org/drawingml/2006/main" val="2573676786"/>
                    </a:ext>
                  </a:extLst>
                </a:gridCol>
                <a:gridCol w="555735">
                  <a:extLst>
                    <a:ext uri="{9D8B030D-6E8A-4147-A177-3AD203B41FA5}">
                      <a16:colId xmlns:a16="http://schemas.microsoft.com/office/drawing/2014/main" xmlns="" xmlns:p="http://schemas.openxmlformats.org/presentationml/2006/main" xmlns:r="http://schemas.openxmlformats.org/officeDocument/2006/relationships" xmlns:a="http://schemas.openxmlformats.org/drawingml/2006/main" val="2328939970"/>
                    </a:ext>
                  </a:extLst>
                </a:gridCol>
                <a:gridCol w="555735">
                  <a:extLst>
                    <a:ext uri="{9D8B030D-6E8A-4147-A177-3AD203B41FA5}">
                      <a16:colId xmlns:a16="http://schemas.microsoft.com/office/drawing/2014/main" xmlns="" xmlns:p="http://schemas.openxmlformats.org/presentationml/2006/main" xmlns:r="http://schemas.openxmlformats.org/officeDocument/2006/relationships" xmlns:a="http://schemas.openxmlformats.org/drawingml/2006/main" val="3051848385"/>
                    </a:ext>
                  </a:extLst>
                </a:gridCol>
                <a:gridCol w="555735">
                  <a:extLst>
                    <a:ext uri="{9D8B030D-6E8A-4147-A177-3AD203B41FA5}">
                      <a16:colId xmlns:a16="http://schemas.microsoft.com/office/drawing/2014/main" xmlns="" xmlns:p="http://schemas.openxmlformats.org/presentationml/2006/main" xmlns:r="http://schemas.openxmlformats.org/officeDocument/2006/relationships" xmlns:a="http://schemas.openxmlformats.org/drawingml/2006/main" val="2995680992"/>
                    </a:ext>
                  </a:extLst>
                </a:gridCol>
                <a:gridCol w="555735">
                  <a:extLst>
                    <a:ext uri="{9D8B030D-6E8A-4147-A177-3AD203B41FA5}">
                      <a16:colId xmlns:a16="http://schemas.microsoft.com/office/drawing/2014/main" xmlns="" xmlns:p="http://schemas.openxmlformats.org/presentationml/2006/main" xmlns:r="http://schemas.openxmlformats.org/officeDocument/2006/relationships" xmlns:a="http://schemas.openxmlformats.org/drawingml/2006/main" val="814735732"/>
                    </a:ext>
                  </a:extLst>
                </a:gridCol>
                <a:gridCol w="555735">
                  <a:extLst>
                    <a:ext uri="{9D8B030D-6E8A-4147-A177-3AD203B41FA5}">
                      <a16:colId xmlns:a16="http://schemas.microsoft.com/office/drawing/2014/main" xmlns="" xmlns:p="http://schemas.openxmlformats.org/presentationml/2006/main" xmlns:r="http://schemas.openxmlformats.org/officeDocument/2006/relationships" xmlns:a="http://schemas.openxmlformats.org/drawingml/2006/main" val="2733193001"/>
                    </a:ext>
                  </a:extLst>
                </a:gridCol>
                <a:gridCol w="555735">
                  <a:extLst>
                    <a:ext uri="{9D8B030D-6E8A-4147-A177-3AD203B41FA5}">
                      <a16:colId xmlns:a16="http://schemas.microsoft.com/office/drawing/2014/main" xmlns="" xmlns:p="http://schemas.openxmlformats.org/presentationml/2006/main" xmlns:r="http://schemas.openxmlformats.org/officeDocument/2006/relationships" xmlns:a="http://schemas.openxmlformats.org/drawingml/2006/main" val="3944278259"/>
                    </a:ext>
                  </a:extLst>
                </a:gridCol>
                <a:gridCol w="555735">
                  <a:extLst>
                    <a:ext uri="{9D8B030D-6E8A-4147-A177-3AD203B41FA5}">
                      <a16:colId xmlns:a16="http://schemas.microsoft.com/office/drawing/2014/main" xmlns="" xmlns:p="http://schemas.openxmlformats.org/presentationml/2006/main" xmlns:r="http://schemas.openxmlformats.org/officeDocument/2006/relationships" xmlns:a="http://schemas.openxmlformats.org/drawingml/2006/main" val="3733946368"/>
                    </a:ext>
                  </a:extLst>
                </a:gridCol>
                <a:gridCol w="555735">
                  <a:extLst>
                    <a:ext uri="{9D8B030D-6E8A-4147-A177-3AD203B41FA5}">
                      <a16:colId xmlns:a16="http://schemas.microsoft.com/office/drawing/2014/main" xmlns="" xmlns:p="http://schemas.openxmlformats.org/presentationml/2006/main" xmlns:r="http://schemas.openxmlformats.org/officeDocument/2006/relationships" xmlns:a="http://schemas.openxmlformats.org/drawingml/2006/main" val="76062598"/>
                    </a:ext>
                  </a:extLst>
                </a:gridCol>
              </a:tblGrid>
              <a:tr h="361802">
                <a:tc>
                  <a:txBody>
                    <a:bodyPr/>
                    <a:lstStyle/>
                    <a:p>
                      <a:endParaRPr lang="en-US" sz="1600" b="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gridSpan="4">
                  <a:txBody>
                    <a:bodyPr/>
                    <a:lstStyle/>
                    <a:p>
                      <a:pPr algn="ctr"/>
                      <a:r>
                        <a:rPr lang="en-US" sz="1600" b="0" dirty="0" smtClean="0"/>
                        <a:t>2016</a:t>
                      </a:r>
                      <a:endParaRPr lang="en-US" sz="1600" b="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gridSpan="4">
                  <a:txBody>
                    <a:bodyPr/>
                    <a:lstStyle/>
                    <a:p>
                      <a:pPr algn="ctr"/>
                      <a:r>
                        <a:rPr lang="en-US" sz="1600" b="0" dirty="0" smtClean="0"/>
                        <a:t>2017</a:t>
                      </a:r>
                      <a:endParaRPr lang="en-US" sz="1600" b="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gridSpan="4">
                  <a:txBody>
                    <a:bodyPr/>
                    <a:lstStyle/>
                    <a:p>
                      <a:pPr algn="ctr"/>
                      <a:r>
                        <a:rPr lang="en-US" sz="1600" b="0" dirty="0" smtClean="0"/>
                        <a:t>2018</a:t>
                      </a:r>
                      <a:endParaRPr lang="en-US" sz="1600" b="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algn="ctr"/>
                      <a:endParaRPr lang="en-US" sz="1600" b="0" dirty="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xmlns:p="http://schemas.openxmlformats.org/presentationml/2006/main" xmlns:r="http://schemas.openxmlformats.org/officeDocument/2006/relationships" xmlns:a="http://schemas.openxmlformats.org/drawingml/2006/main" val="1253939455"/>
                  </a:ext>
                </a:extLst>
              </a:tr>
              <a:tr h="1140972">
                <a:tc>
                  <a:txBody>
                    <a:bodyPr/>
                    <a:lstStyle/>
                    <a:p>
                      <a:r>
                        <a:rPr lang="en-US" sz="1600" dirty="0" smtClean="0">
                          <a:solidFill>
                            <a:schemeClr val="tx1"/>
                          </a:solidFill>
                        </a:rPr>
                        <a:t>Team</a:t>
                      </a:r>
                    </a:p>
                    <a:p>
                      <a:endParaRPr lang="en-US" sz="1600" dirty="0" smtClean="0">
                        <a:solidFill>
                          <a:schemeClr val="tx1">
                            <a:lumMod val="50000"/>
                            <a:lumOff val="50000"/>
                          </a:schemeClr>
                        </a:solidFill>
                      </a:endParaRPr>
                    </a:p>
                    <a:p>
                      <a:endParaRPr lang="en-US" sz="2000" dirty="0" smtClean="0">
                        <a:solidFill>
                          <a:schemeClr val="tx1">
                            <a:lumMod val="50000"/>
                            <a:lumOff val="50000"/>
                          </a:schemeClr>
                        </a:solidFill>
                      </a:endParaRPr>
                    </a:p>
                    <a:p>
                      <a:pPr algn="r"/>
                      <a:r>
                        <a:rPr lang="en-US" sz="1400" dirty="0" smtClean="0">
                          <a:solidFill>
                            <a:schemeClr val="tx1">
                              <a:lumMod val="50000"/>
                              <a:lumOff val="50000"/>
                            </a:schemeClr>
                          </a:solidFill>
                        </a:rPr>
                        <a:t>head count</a:t>
                      </a:r>
                      <a:endParaRPr lang="en-US" sz="1400" dirty="0">
                        <a:solidFill>
                          <a:schemeClr val="tx1">
                            <a:lumMod val="50000"/>
                            <a:lumOff val="50000"/>
                          </a:schemeClr>
                        </a:solidFill>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US" sz="1400" dirty="0" smtClean="0">
                          <a:solidFill>
                            <a:schemeClr val="tx1">
                              <a:lumMod val="50000"/>
                              <a:lumOff val="50000"/>
                            </a:schemeClr>
                          </a:solidFill>
                        </a:rPr>
                        <a:t>3</a:t>
                      </a:r>
                      <a:endParaRPr lang="en-US" sz="1400" dirty="0">
                        <a:solidFill>
                          <a:schemeClr val="tx1">
                            <a:lumMod val="50000"/>
                            <a:lumOff val="50000"/>
                          </a:schemeClr>
                        </a:solidFill>
                      </a:endParaRPr>
                    </a:p>
                  </a:txBody>
                  <a:tcPr anchor="b">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tx1">
                              <a:lumMod val="50000"/>
                              <a:lumOff val="50000"/>
                            </a:schemeClr>
                          </a:solidFill>
                          <a:effectLst/>
                          <a:uLnTx/>
                          <a:uFillTx/>
                          <a:latin typeface="Arial"/>
                          <a:ea typeface="+mn-ea"/>
                          <a:cs typeface="+mn-cs"/>
                        </a:rPr>
                        <a:t>4</a:t>
                      </a:r>
                      <a:endParaRPr kumimoji="0" lang="en-US" sz="1400" b="0" i="0" u="none" strike="noStrike" kern="1200" cap="none" spc="0" normalizeH="0" baseline="0" noProof="0" dirty="0">
                        <a:ln>
                          <a:noFill/>
                        </a:ln>
                        <a:solidFill>
                          <a:schemeClr val="tx1">
                            <a:lumMod val="50000"/>
                            <a:lumOff val="50000"/>
                          </a:scheme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4</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4</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4</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5</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5</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5</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6</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6</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6</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6</a:t>
                      </a:r>
                      <a:endParaRPr kumimoji="0" lang="en-US" sz="1400" b="0" i="0" u="none" strike="noStrike" kern="1200" cap="none" spc="0" normalizeH="0" baseline="0" noProof="0" dirty="0">
                        <a:ln>
                          <a:noFill/>
                        </a:ln>
                        <a:solidFill>
                          <a:prstClr val="black">
                            <a:lumMod val="50000"/>
                            <a:lumOff val="50000"/>
                          </a:prstClr>
                        </a:solidFill>
                        <a:effectLst/>
                        <a:uLnTx/>
                        <a:uFillTx/>
                        <a:latin typeface="Arial"/>
                        <a:ea typeface="+mn-ea"/>
                        <a:cs typeface="+mn-cs"/>
                      </a:endParaRPr>
                    </a:p>
                  </a:txBody>
                  <a:tcPr anchor="b">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ysDot"/>
                      <a:round/>
                      <a:headEnd type="none" w="med" len="med"/>
                      <a:tailEnd type="none" w="med" len="med"/>
                    </a:lnB>
                  </a:tcPr>
                </a:tc>
                <a:extLst>
                  <a:ext uri="{0D108BD9-81ED-4DB2-BD59-A6C34878D82A}">
                    <a16:rowId xmlns:a16="http://schemas.microsoft.com/office/drawing/2014/main" xmlns="" xmlns:p="http://schemas.openxmlformats.org/presentationml/2006/main" xmlns:r="http://schemas.openxmlformats.org/officeDocument/2006/relationships" xmlns:a="http://schemas.openxmlformats.org/drawingml/2006/main" val="2987887882"/>
                  </a:ext>
                </a:extLst>
              </a:tr>
              <a:tr h="1151190">
                <a:tc>
                  <a:txBody>
                    <a:bodyPr/>
                    <a:lstStyle/>
                    <a:p>
                      <a:pPr>
                        <a:spcBef>
                          <a:spcPts val="1200"/>
                        </a:spcBef>
                      </a:pPr>
                      <a:r>
                        <a:rPr lang="en-US" sz="1600" dirty="0" smtClean="0"/>
                        <a:t>Technology</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endParaRPr lang="en-US" sz="1600" dirty="0"/>
                    </a:p>
                  </a:txBody>
                  <a:tcPr>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extLst>
                  <a:ext uri="{0D108BD9-81ED-4DB2-BD59-A6C34878D82A}">
                    <a16:rowId xmlns:a16="http://schemas.microsoft.com/office/drawing/2014/main" xmlns="" xmlns:p="http://schemas.openxmlformats.org/presentationml/2006/main" xmlns:r="http://schemas.openxmlformats.org/officeDocument/2006/relationships" xmlns:a="http://schemas.openxmlformats.org/drawingml/2006/main" val="1859707296"/>
                  </a:ext>
                </a:extLst>
              </a:tr>
              <a:tr h="1151190">
                <a:tc>
                  <a:txBody>
                    <a:bodyPr/>
                    <a:lstStyle/>
                    <a:p>
                      <a:r>
                        <a:rPr lang="en-US" sz="1600" dirty="0" smtClean="0"/>
                        <a:t>Market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algn="ctr"/>
                      <a:endParaRPr lang="en-US" sz="1600" dirty="0"/>
                    </a:p>
                  </a:txBody>
                  <a:tcPr>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dirty="0"/>
                    </a:p>
                  </a:txBody>
                  <a:tcPr>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tc>
                  <a:txBody>
                    <a:bodyPr/>
                    <a:lstStyle/>
                    <a:p>
                      <a:pPr algn="ctr"/>
                      <a:endParaRPr lang="en-US" sz="1600"/>
                    </a:p>
                  </a:txBody>
                  <a:tcPr>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19050" cap="flat" cmpd="sng" algn="ctr">
                      <a:solidFill>
                        <a:schemeClr val="bg1"/>
                      </a:solidFill>
                      <a:prstDash val="sysDot"/>
                      <a:round/>
                      <a:headEnd type="none" w="med" len="med"/>
                      <a:tailEnd type="none" w="med" len="med"/>
                    </a:lnB>
                  </a:tcPr>
                </a:tc>
                <a:extLst>
                  <a:ext uri="{0D108BD9-81ED-4DB2-BD59-A6C34878D82A}">
                    <a16:rowId xmlns:a16="http://schemas.microsoft.com/office/drawing/2014/main" xmlns="" xmlns:p="http://schemas.openxmlformats.org/presentationml/2006/main" xmlns:r="http://schemas.openxmlformats.org/officeDocument/2006/relationships" xmlns:a="http://schemas.openxmlformats.org/drawingml/2006/main" val="3195397295"/>
                  </a:ext>
                </a:extLst>
              </a:tr>
              <a:tr h="1118299">
                <a:tc>
                  <a:txBody>
                    <a:bodyPr/>
                    <a:lstStyle/>
                    <a:p>
                      <a:r>
                        <a:rPr lang="en-US" sz="1600" dirty="0" smtClean="0">
                          <a:solidFill>
                            <a:schemeClr val="tx1"/>
                          </a:solidFill>
                        </a:rPr>
                        <a:t>Financial</a:t>
                      </a:r>
                    </a:p>
                    <a:p>
                      <a:pPr algn="r"/>
                      <a:endParaRPr lang="en-US" sz="2000" dirty="0" smtClean="0">
                        <a:solidFill>
                          <a:schemeClr val="tx1">
                            <a:lumMod val="50000"/>
                            <a:lumOff val="50000"/>
                          </a:schemeClr>
                        </a:solidFill>
                      </a:endParaRPr>
                    </a:p>
                    <a:p>
                      <a:pPr algn="r"/>
                      <a:r>
                        <a:rPr lang="en-US" sz="1400" dirty="0" smtClean="0">
                          <a:solidFill>
                            <a:schemeClr val="tx1">
                              <a:lumMod val="50000"/>
                              <a:lumOff val="50000"/>
                            </a:schemeClr>
                          </a:solidFill>
                        </a:rPr>
                        <a:t> burn ($k/</a:t>
                      </a:r>
                      <a:r>
                        <a:rPr lang="en-US" sz="1400" dirty="0" err="1" smtClean="0">
                          <a:solidFill>
                            <a:schemeClr val="tx1">
                              <a:lumMod val="50000"/>
                              <a:lumOff val="50000"/>
                            </a:schemeClr>
                          </a:solidFill>
                        </a:rPr>
                        <a:t>mo</a:t>
                      </a:r>
                      <a:r>
                        <a:rPr lang="en-US" sz="1400" dirty="0" smtClean="0">
                          <a:solidFill>
                            <a:schemeClr val="tx1">
                              <a:lumMod val="50000"/>
                              <a:lumOff val="50000"/>
                            </a:schemeClr>
                          </a:solidFill>
                        </a:rPr>
                        <a:t>)</a:t>
                      </a:r>
                      <a:r>
                        <a:rPr lang="en-US" sz="1400" baseline="0" dirty="0" smtClean="0">
                          <a:solidFill>
                            <a:schemeClr val="tx1">
                              <a:lumMod val="50000"/>
                              <a:lumOff val="50000"/>
                            </a:schemeClr>
                          </a:solidFill>
                        </a:rPr>
                        <a:t> </a:t>
                      </a:r>
                    </a:p>
                    <a:p>
                      <a:pPr algn="r"/>
                      <a:r>
                        <a:rPr lang="en-US" sz="1400" baseline="0" dirty="0" smtClean="0">
                          <a:solidFill>
                            <a:schemeClr val="tx1">
                              <a:lumMod val="50000"/>
                              <a:lumOff val="50000"/>
                            </a:schemeClr>
                          </a:solidFill>
                        </a:rPr>
                        <a:t> balance ($M)</a:t>
                      </a:r>
                      <a:r>
                        <a:rPr lang="en-US" sz="1600" baseline="0" dirty="0" smtClean="0">
                          <a:solidFill>
                            <a:schemeClr val="tx1">
                              <a:lumMod val="50000"/>
                              <a:lumOff val="50000"/>
                            </a:schemeClr>
                          </a:solidFill>
                        </a:rPr>
                        <a:t> </a:t>
                      </a:r>
                      <a:endParaRPr lang="en-US" sz="1600" dirty="0">
                        <a:solidFill>
                          <a:schemeClr val="tx1">
                            <a:lumMod val="50000"/>
                            <a:lumOff val="50000"/>
                          </a:schemeClr>
                        </a:solidFill>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sz="1400" dirty="0" smtClean="0">
                          <a:solidFill>
                            <a:schemeClr val="tx1">
                              <a:lumMod val="50000"/>
                              <a:lumOff val="50000"/>
                            </a:schemeClr>
                          </a:solidFill>
                        </a:rPr>
                        <a:t>50</a:t>
                      </a:r>
                    </a:p>
                    <a:p>
                      <a:pPr algn="ctr"/>
                      <a:r>
                        <a:rPr lang="en-US" sz="1400" dirty="0" smtClean="0">
                          <a:solidFill>
                            <a:schemeClr val="tx1">
                              <a:lumMod val="50000"/>
                              <a:lumOff val="50000"/>
                            </a:schemeClr>
                          </a:solidFill>
                        </a:rPr>
                        <a:t>0.25</a:t>
                      </a:r>
                    </a:p>
                  </a:txBody>
                  <a:tcPr marL="0" marR="0" anchor="b">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50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0.20</a:t>
                      </a:r>
                    </a:p>
                  </a:txBody>
                  <a:tcPr marL="0" marR="0"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60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0.15</a:t>
                      </a:r>
                    </a:p>
                  </a:txBody>
                  <a:tcPr marL="0" marR="0"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60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0.10</a:t>
                      </a:r>
                    </a:p>
                  </a:txBody>
                  <a:tcPr marL="0" marR="0" anchor="b">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63</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1.65</a:t>
                      </a:r>
                    </a:p>
                  </a:txBody>
                  <a:tcPr marL="0" marR="0" anchor="b">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75</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1.60</a:t>
                      </a:r>
                    </a:p>
                  </a:txBody>
                  <a:tcPr marL="0" marR="0"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75</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1.55</a:t>
                      </a:r>
                    </a:p>
                  </a:txBody>
                  <a:tcPr marL="0" marR="0"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75</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1.50</a:t>
                      </a:r>
                    </a:p>
                  </a:txBody>
                  <a:tcPr marL="0" marR="0" anchor="b">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75</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1.45</a:t>
                      </a:r>
                    </a:p>
                  </a:txBody>
                  <a:tcPr marL="0" marR="0" anchor="b">
                    <a:lnL w="38100" cap="flat" cmpd="sng" algn="ctr">
                      <a:solidFill>
                        <a:schemeClr val="bg1"/>
                      </a:solidFill>
                      <a:prstDash val="solid"/>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90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1.5</a:t>
                      </a:r>
                    </a:p>
                  </a:txBody>
                  <a:tcPr marL="0" marR="0"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90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1.85</a:t>
                      </a:r>
                    </a:p>
                  </a:txBody>
                  <a:tcPr marL="0" marR="0" anchor="b">
                    <a:lnL w="19050" cap="flat" cmpd="sng" algn="ctr">
                      <a:solidFill>
                        <a:schemeClr val="bg1"/>
                      </a:solidFill>
                      <a:prstDash val="sysDot"/>
                      <a:round/>
                      <a:headEnd type="none" w="med" len="med"/>
                      <a:tailEnd type="none" w="med" len="med"/>
                    </a:lnL>
                    <a:lnR w="19050" cap="flat" cmpd="sng" algn="ctr">
                      <a:solidFill>
                        <a:schemeClr val="bg1"/>
                      </a:solidFill>
                      <a:prstDash val="sysDot"/>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90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lumMod val="50000"/>
                              <a:lumOff val="50000"/>
                            </a:prstClr>
                          </a:solidFill>
                          <a:effectLst/>
                          <a:uLnTx/>
                          <a:uFillTx/>
                          <a:latin typeface="Arial"/>
                          <a:ea typeface="+mn-ea"/>
                          <a:cs typeface="+mn-cs"/>
                        </a:rPr>
                        <a:t>1.85</a:t>
                      </a:r>
                    </a:p>
                  </a:txBody>
                  <a:tcPr marL="0" marR="0" anchor="b">
                    <a:lnL w="19050" cap="flat" cmpd="sng" algn="ctr">
                      <a:solidFill>
                        <a:schemeClr val="bg1"/>
                      </a:solidFill>
                      <a:prstDash val="sysDot"/>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ysDot"/>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p="http://schemas.openxmlformats.org/presentationml/2006/main" xmlns:r="http://schemas.openxmlformats.org/officeDocument/2006/relationships" xmlns:a="http://schemas.openxmlformats.org/drawingml/2006/main" val="1651471682"/>
                  </a:ext>
                </a:extLst>
              </a:tr>
            </a:tbl>
          </a:graphicData>
        </a:graphic>
      </p:graphicFrame>
      <p:sp>
        <p:nvSpPr>
          <p:cNvPr id="17" name="Oval 16"/>
          <p:cNvSpPr/>
          <p:nvPr/>
        </p:nvSpPr>
        <p:spPr>
          <a:xfrm>
            <a:off x="2966742" y="1709962"/>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19" name="TextBox 18"/>
          <p:cNvSpPr txBox="1"/>
          <p:nvPr/>
        </p:nvSpPr>
        <p:spPr>
          <a:xfrm>
            <a:off x="3138349" y="1614186"/>
            <a:ext cx="1141659" cy="338554"/>
          </a:xfrm>
          <a:prstGeom prst="rect">
            <a:avLst/>
          </a:prstGeom>
          <a:noFill/>
        </p:spPr>
        <p:txBody>
          <a:bodyPr wrap="none" rtlCol="0">
            <a:spAutoFit/>
          </a:bodyPr>
          <a:lstStyle/>
          <a:p>
            <a:r>
              <a:rPr lang="en-US" sz="1600" dirty="0" smtClean="0">
                <a:solidFill>
                  <a:schemeClr val="accent6">
                    <a:lumMod val="50000"/>
                  </a:schemeClr>
                </a:solidFill>
              </a:rPr>
              <a:t>Key Hire 1</a:t>
            </a:r>
            <a:endParaRPr lang="en-US" sz="1600" dirty="0">
              <a:solidFill>
                <a:schemeClr val="accent6">
                  <a:lumMod val="50000"/>
                </a:schemeClr>
              </a:solidFill>
            </a:endParaRPr>
          </a:p>
        </p:txBody>
      </p:sp>
      <p:sp>
        <p:nvSpPr>
          <p:cNvPr id="20" name="Oval 19"/>
          <p:cNvSpPr/>
          <p:nvPr/>
        </p:nvSpPr>
        <p:spPr>
          <a:xfrm>
            <a:off x="4957533" y="1687369"/>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21" name="TextBox 20"/>
          <p:cNvSpPr txBox="1"/>
          <p:nvPr/>
        </p:nvSpPr>
        <p:spPr>
          <a:xfrm>
            <a:off x="5156537" y="1618800"/>
            <a:ext cx="1141659" cy="338554"/>
          </a:xfrm>
          <a:prstGeom prst="rect">
            <a:avLst/>
          </a:prstGeom>
          <a:noFill/>
        </p:spPr>
        <p:txBody>
          <a:bodyPr wrap="none" rtlCol="0">
            <a:spAutoFit/>
          </a:bodyPr>
          <a:lstStyle/>
          <a:p>
            <a:r>
              <a:rPr lang="en-US" sz="1600" dirty="0" smtClean="0">
                <a:solidFill>
                  <a:schemeClr val="accent6">
                    <a:lumMod val="50000"/>
                  </a:schemeClr>
                </a:solidFill>
              </a:rPr>
              <a:t>Key Hire 2</a:t>
            </a:r>
            <a:endParaRPr lang="en-US" sz="1600" dirty="0">
              <a:solidFill>
                <a:schemeClr val="accent6">
                  <a:lumMod val="50000"/>
                </a:schemeClr>
              </a:solidFill>
            </a:endParaRPr>
          </a:p>
        </p:txBody>
      </p:sp>
      <p:sp>
        <p:nvSpPr>
          <p:cNvPr id="22" name="Oval 21"/>
          <p:cNvSpPr/>
          <p:nvPr/>
        </p:nvSpPr>
        <p:spPr>
          <a:xfrm>
            <a:off x="6972288" y="2061678"/>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23" name="TextBox 22"/>
          <p:cNvSpPr txBox="1"/>
          <p:nvPr/>
        </p:nvSpPr>
        <p:spPr>
          <a:xfrm>
            <a:off x="7143895" y="1983841"/>
            <a:ext cx="1141659" cy="338554"/>
          </a:xfrm>
          <a:prstGeom prst="rect">
            <a:avLst/>
          </a:prstGeom>
          <a:noFill/>
        </p:spPr>
        <p:txBody>
          <a:bodyPr wrap="none" rtlCol="0">
            <a:spAutoFit/>
          </a:bodyPr>
          <a:lstStyle/>
          <a:p>
            <a:r>
              <a:rPr lang="en-US" sz="1600" dirty="0" smtClean="0">
                <a:solidFill>
                  <a:schemeClr val="accent6">
                    <a:lumMod val="50000"/>
                  </a:schemeClr>
                </a:solidFill>
              </a:rPr>
              <a:t>Key Hire 3</a:t>
            </a:r>
            <a:endParaRPr lang="en-US" sz="1600" dirty="0">
              <a:solidFill>
                <a:schemeClr val="accent6">
                  <a:lumMod val="50000"/>
                </a:schemeClr>
              </a:solidFill>
            </a:endParaRPr>
          </a:p>
        </p:txBody>
      </p:sp>
      <p:sp>
        <p:nvSpPr>
          <p:cNvPr id="24" name="Oval 23"/>
          <p:cNvSpPr/>
          <p:nvPr/>
        </p:nvSpPr>
        <p:spPr>
          <a:xfrm>
            <a:off x="3411994" y="2740106"/>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25" name="TextBox 24"/>
          <p:cNvSpPr txBox="1"/>
          <p:nvPr/>
        </p:nvSpPr>
        <p:spPr>
          <a:xfrm>
            <a:off x="3568424" y="2630123"/>
            <a:ext cx="1233030" cy="338554"/>
          </a:xfrm>
          <a:prstGeom prst="rect">
            <a:avLst/>
          </a:prstGeom>
          <a:noFill/>
        </p:spPr>
        <p:txBody>
          <a:bodyPr wrap="none" rtlCol="0">
            <a:spAutoFit/>
          </a:bodyPr>
          <a:lstStyle/>
          <a:p>
            <a:r>
              <a:rPr lang="en-US" sz="1600" dirty="0" smtClean="0">
                <a:solidFill>
                  <a:schemeClr val="accent6">
                    <a:lumMod val="50000"/>
                  </a:schemeClr>
                </a:solidFill>
              </a:rPr>
              <a:t>Milestone 1</a:t>
            </a:r>
            <a:endParaRPr lang="en-US" sz="1600" dirty="0">
              <a:solidFill>
                <a:schemeClr val="accent6">
                  <a:lumMod val="50000"/>
                </a:schemeClr>
              </a:solidFill>
            </a:endParaRPr>
          </a:p>
        </p:txBody>
      </p:sp>
      <p:sp>
        <p:nvSpPr>
          <p:cNvPr id="26" name="Oval 25"/>
          <p:cNvSpPr/>
          <p:nvPr/>
        </p:nvSpPr>
        <p:spPr>
          <a:xfrm>
            <a:off x="5998248" y="3056921"/>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27" name="TextBox 26"/>
          <p:cNvSpPr txBox="1"/>
          <p:nvPr/>
        </p:nvSpPr>
        <p:spPr>
          <a:xfrm>
            <a:off x="6164303" y="2979084"/>
            <a:ext cx="1233030" cy="338554"/>
          </a:xfrm>
          <a:prstGeom prst="rect">
            <a:avLst/>
          </a:prstGeom>
          <a:noFill/>
        </p:spPr>
        <p:txBody>
          <a:bodyPr wrap="none" rtlCol="0">
            <a:spAutoFit/>
          </a:bodyPr>
          <a:lstStyle/>
          <a:p>
            <a:r>
              <a:rPr lang="en-US" sz="1600" dirty="0" smtClean="0">
                <a:solidFill>
                  <a:schemeClr val="accent6">
                    <a:lumMod val="50000"/>
                  </a:schemeClr>
                </a:solidFill>
              </a:rPr>
              <a:t>Milestone 2</a:t>
            </a:r>
            <a:endParaRPr lang="en-US" sz="1600" dirty="0">
              <a:solidFill>
                <a:schemeClr val="accent6">
                  <a:lumMod val="50000"/>
                </a:schemeClr>
              </a:solidFill>
            </a:endParaRPr>
          </a:p>
        </p:txBody>
      </p:sp>
      <p:sp>
        <p:nvSpPr>
          <p:cNvPr id="28" name="Oval 27"/>
          <p:cNvSpPr/>
          <p:nvPr/>
        </p:nvSpPr>
        <p:spPr>
          <a:xfrm>
            <a:off x="4002059" y="4089470"/>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29" name="Oval 28"/>
          <p:cNvSpPr/>
          <p:nvPr/>
        </p:nvSpPr>
        <p:spPr>
          <a:xfrm>
            <a:off x="5967768" y="4455310"/>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30" name="TextBox 29"/>
          <p:cNvSpPr txBox="1"/>
          <p:nvPr/>
        </p:nvSpPr>
        <p:spPr>
          <a:xfrm>
            <a:off x="4168419" y="4011633"/>
            <a:ext cx="1233030" cy="338554"/>
          </a:xfrm>
          <a:prstGeom prst="rect">
            <a:avLst/>
          </a:prstGeom>
          <a:noFill/>
        </p:spPr>
        <p:txBody>
          <a:bodyPr wrap="none" rtlCol="0">
            <a:spAutoFit/>
          </a:bodyPr>
          <a:lstStyle/>
          <a:p>
            <a:r>
              <a:rPr lang="en-US" sz="1600" dirty="0" smtClean="0">
                <a:solidFill>
                  <a:schemeClr val="accent6">
                    <a:lumMod val="50000"/>
                  </a:schemeClr>
                </a:solidFill>
              </a:rPr>
              <a:t>Milestone 1</a:t>
            </a:r>
            <a:endParaRPr lang="en-US" sz="1600" dirty="0">
              <a:solidFill>
                <a:schemeClr val="accent6">
                  <a:lumMod val="50000"/>
                </a:schemeClr>
              </a:solidFill>
            </a:endParaRPr>
          </a:p>
        </p:txBody>
      </p:sp>
      <p:sp>
        <p:nvSpPr>
          <p:cNvPr id="31" name="TextBox 30"/>
          <p:cNvSpPr txBox="1"/>
          <p:nvPr/>
        </p:nvSpPr>
        <p:spPr>
          <a:xfrm>
            <a:off x="6164303" y="4391076"/>
            <a:ext cx="1233030" cy="338554"/>
          </a:xfrm>
          <a:prstGeom prst="rect">
            <a:avLst/>
          </a:prstGeom>
          <a:noFill/>
        </p:spPr>
        <p:txBody>
          <a:bodyPr wrap="none" rtlCol="0">
            <a:spAutoFit/>
          </a:bodyPr>
          <a:lstStyle/>
          <a:p>
            <a:r>
              <a:rPr lang="en-US" sz="1600" dirty="0" smtClean="0">
                <a:solidFill>
                  <a:schemeClr val="accent6">
                    <a:lumMod val="50000"/>
                  </a:schemeClr>
                </a:solidFill>
              </a:rPr>
              <a:t>Milestone 2</a:t>
            </a:r>
            <a:endParaRPr lang="en-US" sz="1600" dirty="0">
              <a:solidFill>
                <a:schemeClr val="accent6">
                  <a:lumMod val="50000"/>
                </a:schemeClr>
              </a:solidFill>
            </a:endParaRPr>
          </a:p>
        </p:txBody>
      </p:sp>
      <p:sp>
        <p:nvSpPr>
          <p:cNvPr id="32" name="Oval 31"/>
          <p:cNvSpPr/>
          <p:nvPr/>
        </p:nvSpPr>
        <p:spPr>
          <a:xfrm>
            <a:off x="4217959" y="5168970"/>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34" name="TextBox 33"/>
          <p:cNvSpPr txBox="1"/>
          <p:nvPr/>
        </p:nvSpPr>
        <p:spPr>
          <a:xfrm>
            <a:off x="4427737" y="5066627"/>
            <a:ext cx="662361" cy="338554"/>
          </a:xfrm>
          <a:prstGeom prst="rect">
            <a:avLst/>
          </a:prstGeom>
          <a:noFill/>
        </p:spPr>
        <p:txBody>
          <a:bodyPr wrap="none" rtlCol="0">
            <a:spAutoFit/>
          </a:bodyPr>
          <a:lstStyle/>
          <a:p>
            <a:r>
              <a:rPr lang="en-US" sz="1600" dirty="0" smtClean="0">
                <a:solidFill>
                  <a:schemeClr val="accent6">
                    <a:lumMod val="50000"/>
                  </a:schemeClr>
                </a:solidFill>
              </a:rPr>
              <a:t>Seed</a:t>
            </a:r>
            <a:endParaRPr lang="en-US" sz="1600" dirty="0">
              <a:solidFill>
                <a:schemeClr val="accent6">
                  <a:lumMod val="50000"/>
                </a:schemeClr>
              </a:solidFill>
            </a:endParaRPr>
          </a:p>
        </p:txBody>
      </p:sp>
      <p:sp>
        <p:nvSpPr>
          <p:cNvPr id="35" name="Oval 34"/>
          <p:cNvSpPr/>
          <p:nvPr/>
        </p:nvSpPr>
        <p:spPr>
          <a:xfrm>
            <a:off x="7367559" y="5155526"/>
            <a:ext cx="182880" cy="182880"/>
          </a:xfrm>
          <a:prstGeom prst="ellipse">
            <a:avLst/>
          </a:prstGeom>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lumMod val="65000"/>
                  <a:lumOff val="35000"/>
                </a:schemeClr>
              </a:solidFill>
            </a:endParaRPr>
          </a:p>
        </p:txBody>
      </p:sp>
      <p:sp>
        <p:nvSpPr>
          <p:cNvPr id="38" name="TextBox 37"/>
          <p:cNvSpPr txBox="1"/>
          <p:nvPr/>
        </p:nvSpPr>
        <p:spPr>
          <a:xfrm>
            <a:off x="7550439" y="5066627"/>
            <a:ext cx="947567" cy="338554"/>
          </a:xfrm>
          <a:prstGeom prst="rect">
            <a:avLst/>
          </a:prstGeom>
          <a:noFill/>
        </p:spPr>
        <p:txBody>
          <a:bodyPr wrap="none" rtlCol="0">
            <a:spAutoFit/>
          </a:bodyPr>
          <a:lstStyle/>
          <a:p>
            <a:r>
              <a:rPr lang="en-US" sz="1600" dirty="0" smtClean="0">
                <a:solidFill>
                  <a:schemeClr val="accent6">
                    <a:lumMod val="50000"/>
                  </a:schemeClr>
                </a:solidFill>
              </a:rPr>
              <a:t>Series A</a:t>
            </a:r>
            <a:endParaRPr lang="en-US" sz="1600" dirty="0">
              <a:solidFill>
                <a:schemeClr val="accent6">
                  <a:lumMod val="50000"/>
                </a:schemeClr>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545242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Financials – Example </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24</a:t>
            </a:fld>
            <a:endParaRPr lang="en-US"/>
          </a:p>
        </p:txBody>
      </p:sp>
      <p:pic>
        <p:nvPicPr>
          <p:cNvPr id="6" name="Picture 5" descr="Screen Shot 2017-01-24 at 10.34.51 AM.pn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440374" y="992078"/>
            <a:ext cx="7687625" cy="5082657"/>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0599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0375" y="366998"/>
            <a:ext cx="8229600" cy="516932"/>
          </a:xfrm>
        </p:spPr>
        <p:txBody>
          <a:bodyPr>
            <a:noAutofit/>
          </a:bodyPr>
          <a:lstStyle/>
          <a:p>
            <a:r>
              <a:rPr lang="en-US" sz="2200" b="1" dirty="0" smtClean="0"/>
              <a:t>TEAM</a:t>
            </a:r>
            <a:r>
              <a:rPr lang="en-US" sz="2200" dirty="0"/>
              <a:t/>
            </a:r>
            <a:br>
              <a:rPr lang="en-US" sz="2200" dirty="0"/>
            </a:br>
            <a:endParaRPr lang="en-US" sz="22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93799211"/>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0375" y="366998"/>
            <a:ext cx="8229600" cy="516932"/>
          </a:xfrm>
        </p:spPr>
        <p:txBody>
          <a:bodyPr>
            <a:noAutofit/>
          </a:bodyPr>
          <a:lstStyle/>
          <a:p>
            <a:r>
              <a:rPr lang="en-US" sz="2200" b="1" dirty="0" smtClean="0"/>
              <a:t>COMPANY OVERVIEW</a:t>
            </a:r>
            <a:r>
              <a:rPr lang="en-US" sz="2200" dirty="0"/>
              <a:t/>
            </a:r>
            <a:br>
              <a:rPr lang="en-US" sz="2200" dirty="0"/>
            </a:br>
            <a:endParaRPr lang="en-US" sz="22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87738583"/>
      </p:ext>
    </p:extLst>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0375" y="366998"/>
            <a:ext cx="8229600" cy="516932"/>
          </a:xfrm>
        </p:spPr>
        <p:txBody>
          <a:bodyPr>
            <a:noAutofit/>
          </a:bodyPr>
          <a:lstStyle/>
          <a:p>
            <a:r>
              <a:rPr lang="en-US" sz="2200" b="1" dirty="0" smtClean="0"/>
              <a:t>PROBLEM</a:t>
            </a:r>
            <a:endParaRPr lang="en-US" sz="22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81840181"/>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0375" y="366998"/>
            <a:ext cx="8229600" cy="516932"/>
          </a:xfrm>
        </p:spPr>
        <p:txBody>
          <a:bodyPr>
            <a:noAutofit/>
          </a:bodyPr>
          <a:lstStyle/>
          <a:p>
            <a:r>
              <a:rPr lang="en-US" sz="2200" b="1" dirty="0" smtClean="0"/>
              <a:t>SOLUTION</a:t>
            </a:r>
            <a:endParaRPr lang="en-US" sz="22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39884547"/>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0375" y="366998"/>
            <a:ext cx="8229600" cy="516932"/>
          </a:xfrm>
        </p:spPr>
        <p:txBody>
          <a:bodyPr>
            <a:noAutofit/>
          </a:bodyPr>
          <a:lstStyle/>
          <a:p>
            <a:r>
              <a:rPr lang="en-US" sz="2200" b="1" dirty="0" smtClean="0"/>
              <a:t>SOLUTION DELIVERY / PRODUCT</a:t>
            </a:r>
            <a:endParaRPr lang="en-US" sz="22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05446459"/>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0375" y="366998"/>
            <a:ext cx="8229600" cy="516932"/>
          </a:xfrm>
        </p:spPr>
        <p:txBody>
          <a:bodyPr>
            <a:noAutofit/>
          </a:bodyPr>
          <a:lstStyle/>
          <a:p>
            <a:r>
              <a:rPr lang="en-US" sz="2200" b="1" dirty="0" smtClean="0"/>
              <a:t>BENEFITS / VALUE</a:t>
            </a:r>
            <a:endParaRPr lang="en-US" sz="22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8</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63981276"/>
      </p:ext>
    </p:extLst>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0375" y="366998"/>
            <a:ext cx="8229600" cy="516932"/>
          </a:xfrm>
        </p:spPr>
        <p:txBody>
          <a:bodyPr>
            <a:noAutofit/>
          </a:bodyPr>
          <a:lstStyle/>
          <a:p>
            <a:r>
              <a:rPr lang="en-US" sz="2200" b="1" dirty="0" smtClean="0"/>
              <a:t>SECRET SAUCE / IP / WHY NOW</a:t>
            </a:r>
            <a:endParaRPr lang="en-US" sz="22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pPr/>
              <a:t>9</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46572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Rockwel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xmlns:a="http://schemas.openxmlformats.org/drawingml/2006/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xmlns:a="http://schemas.openxmlformats.org/drawingml/2006/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22061</TotalTime>
  <Words>3271</Words>
  <Application>Microsoft Macintosh PowerPoint</Application>
  <PresentationFormat>On-screen Show (4:3)</PresentationFormat>
  <Paragraphs>284</Paragraphs>
  <Slides>24</Slides>
  <Notes>20</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Office Theme</vt:lpstr>
      <vt:lpstr>Pitch Deck Template</vt:lpstr>
      <vt:lpstr>Cover Slide:  Company name,  location, tagline,  presenter’s name and title. </vt:lpstr>
      <vt:lpstr>TEAM </vt:lpstr>
      <vt:lpstr>COMPANY OVERVIEW </vt:lpstr>
      <vt:lpstr>PROBLEM</vt:lpstr>
      <vt:lpstr>SOLUTION</vt:lpstr>
      <vt:lpstr>SOLUTION DELIVERY / PRODUCT</vt:lpstr>
      <vt:lpstr>BENEFITS / VALUE</vt:lpstr>
      <vt:lpstr>SECRET SAUCE / IP / WHY NOW</vt:lpstr>
      <vt:lpstr>COMPETITIVE ADVANTAGE</vt:lpstr>
      <vt:lpstr>COMPETITION MATRIX</vt:lpstr>
      <vt:lpstr>GO TO MARKET STRATEGY</vt:lpstr>
      <vt:lpstr>BUSINESS MODEL</vt:lpstr>
      <vt:lpstr>FINANCIALS</vt:lpstr>
      <vt:lpstr>FINANCING REQUIREMENTS</vt:lpstr>
      <vt:lpstr>SUMMARY SLIDE</vt:lpstr>
      <vt:lpstr>Slide 17</vt:lpstr>
      <vt:lpstr>Company Overview – Example </vt:lpstr>
      <vt:lpstr>Market Size- Example </vt:lpstr>
      <vt:lpstr>Competition – Example </vt:lpstr>
      <vt:lpstr>Competition Matrix - Example</vt:lpstr>
      <vt:lpstr>Competition Matrix – Example </vt:lpstr>
      <vt:lpstr>Financing: 3-Year Plan</vt:lpstr>
      <vt:lpstr>Financials – Example </vt:lpstr>
    </vt:vector>
  </TitlesOfParts>
  <Company>Berkeley 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Ilan Gur</dc:creator>
  <cp:lastModifiedBy>Joel Moxley</cp:lastModifiedBy>
  <cp:revision>945</cp:revision>
  <cp:lastPrinted>2016-06-22T03:09:05Z</cp:lastPrinted>
  <dcterms:created xsi:type="dcterms:W3CDTF">2017-01-25T19:13:03Z</dcterms:created>
  <dcterms:modified xsi:type="dcterms:W3CDTF">2017-01-25T19:13:26Z</dcterms:modified>
</cp:coreProperties>
</file>