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handoutMasterIdLst>
    <p:handoutMasterId r:id="rId28"/>
  </p:handoutMasterIdLst>
  <p:sldIdLst>
    <p:sldId id="284" r:id="rId2"/>
    <p:sldId id="282" r:id="rId3"/>
    <p:sldId id="287" r:id="rId4"/>
    <p:sldId id="281" r:id="rId5"/>
    <p:sldId id="286" r:id="rId6"/>
    <p:sldId id="288" r:id="rId7"/>
    <p:sldId id="301" r:id="rId8"/>
    <p:sldId id="291" r:id="rId9"/>
    <p:sldId id="302" r:id="rId10"/>
    <p:sldId id="303" r:id="rId11"/>
    <p:sldId id="304" r:id="rId12"/>
    <p:sldId id="305" r:id="rId13"/>
    <p:sldId id="306" r:id="rId14"/>
    <p:sldId id="307" r:id="rId15"/>
    <p:sldId id="308" r:id="rId16"/>
    <p:sldId id="309" r:id="rId17"/>
    <p:sldId id="310" r:id="rId18"/>
    <p:sldId id="311" r:id="rId19"/>
    <p:sldId id="285" r:id="rId20"/>
    <p:sldId id="312" r:id="rId21"/>
    <p:sldId id="313" r:id="rId22"/>
    <p:sldId id="273" r:id="rId23"/>
    <p:sldId id="315" r:id="rId24"/>
    <p:sldId id="264" r:id="rId25"/>
    <p:sldId id="316" r:id="rId26"/>
    <p:sldId id="257" r:id="rId2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6DD0FC07-2D37-4C84-A61C-925B531BDB2D}" type="datetimeFigureOut">
              <a:rPr lang="en-US" smtClean="0"/>
              <a:t>1/31/2017</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5319548C-C67D-4C18-8FCD-A03345EB477F}" type="slidenum">
              <a:rPr lang="en-US" smtClean="0"/>
              <a:t>‹#›</a:t>
            </a:fld>
            <a:endParaRPr lang="en-US"/>
          </a:p>
        </p:txBody>
      </p:sp>
    </p:spTree>
    <p:extLst>
      <p:ext uri="{BB962C8B-B14F-4D97-AF65-F5344CB8AC3E}">
        <p14:creationId xmlns:p14="http://schemas.microsoft.com/office/powerpoint/2010/main" val="84572862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4FD2F2-ED8F-4EB5-83C2-C0C8451B1042}"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A9C2E-8D23-4F06-B7AE-5832BCAB524D}" type="slidenum">
              <a:rPr lang="en-US" smtClean="0"/>
              <a:t>‹#›</a:t>
            </a:fld>
            <a:endParaRPr lang="en-US"/>
          </a:p>
        </p:txBody>
      </p:sp>
    </p:spTree>
    <p:extLst>
      <p:ext uri="{BB962C8B-B14F-4D97-AF65-F5344CB8AC3E}">
        <p14:creationId xmlns:p14="http://schemas.microsoft.com/office/powerpoint/2010/main" val="1679491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4FD2F2-ED8F-4EB5-83C2-C0C8451B1042}"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A9C2E-8D23-4F06-B7AE-5832BCAB524D}" type="slidenum">
              <a:rPr lang="en-US" smtClean="0"/>
              <a:t>‹#›</a:t>
            </a:fld>
            <a:endParaRPr lang="en-US"/>
          </a:p>
        </p:txBody>
      </p:sp>
    </p:spTree>
    <p:extLst>
      <p:ext uri="{BB962C8B-B14F-4D97-AF65-F5344CB8AC3E}">
        <p14:creationId xmlns:p14="http://schemas.microsoft.com/office/powerpoint/2010/main" val="3188118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4FD2F2-ED8F-4EB5-83C2-C0C8451B1042}"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A9C2E-8D23-4F06-B7AE-5832BCAB524D}" type="slidenum">
              <a:rPr lang="en-US" smtClean="0"/>
              <a:t>‹#›</a:t>
            </a:fld>
            <a:endParaRPr lang="en-US"/>
          </a:p>
        </p:txBody>
      </p:sp>
    </p:spTree>
    <p:extLst>
      <p:ext uri="{BB962C8B-B14F-4D97-AF65-F5344CB8AC3E}">
        <p14:creationId xmlns:p14="http://schemas.microsoft.com/office/powerpoint/2010/main" val="2937913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4FD2F2-ED8F-4EB5-83C2-C0C8451B1042}"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A9C2E-8D23-4F06-B7AE-5832BCAB524D}" type="slidenum">
              <a:rPr lang="en-US" smtClean="0"/>
              <a:t>‹#›</a:t>
            </a:fld>
            <a:endParaRPr lang="en-US"/>
          </a:p>
        </p:txBody>
      </p:sp>
    </p:spTree>
    <p:extLst>
      <p:ext uri="{BB962C8B-B14F-4D97-AF65-F5344CB8AC3E}">
        <p14:creationId xmlns:p14="http://schemas.microsoft.com/office/powerpoint/2010/main" val="483069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4FD2F2-ED8F-4EB5-83C2-C0C8451B1042}"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A9C2E-8D23-4F06-B7AE-5832BCAB524D}" type="slidenum">
              <a:rPr lang="en-US" smtClean="0"/>
              <a:t>‹#›</a:t>
            </a:fld>
            <a:endParaRPr lang="en-US"/>
          </a:p>
        </p:txBody>
      </p:sp>
    </p:spTree>
    <p:extLst>
      <p:ext uri="{BB962C8B-B14F-4D97-AF65-F5344CB8AC3E}">
        <p14:creationId xmlns:p14="http://schemas.microsoft.com/office/powerpoint/2010/main" val="530656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4FD2F2-ED8F-4EB5-83C2-C0C8451B1042}" type="datetimeFigureOut">
              <a:rPr lang="en-US" smtClean="0"/>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3A9C2E-8D23-4F06-B7AE-5832BCAB524D}" type="slidenum">
              <a:rPr lang="en-US" smtClean="0"/>
              <a:t>‹#›</a:t>
            </a:fld>
            <a:endParaRPr lang="en-US"/>
          </a:p>
        </p:txBody>
      </p:sp>
    </p:spTree>
    <p:extLst>
      <p:ext uri="{BB962C8B-B14F-4D97-AF65-F5344CB8AC3E}">
        <p14:creationId xmlns:p14="http://schemas.microsoft.com/office/powerpoint/2010/main" val="2580936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4FD2F2-ED8F-4EB5-83C2-C0C8451B1042}" type="datetimeFigureOut">
              <a:rPr lang="en-US" smtClean="0"/>
              <a:t>1/31/2017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3A9C2E-8D23-4F06-B7AE-5832BCAB524D}" type="slidenum">
              <a:rPr lang="en-US" smtClean="0"/>
              <a:t>‹#›</a:t>
            </a:fld>
            <a:endParaRPr lang="en-US"/>
          </a:p>
        </p:txBody>
      </p:sp>
    </p:spTree>
    <p:extLst>
      <p:ext uri="{BB962C8B-B14F-4D97-AF65-F5344CB8AC3E}">
        <p14:creationId xmlns:p14="http://schemas.microsoft.com/office/powerpoint/2010/main" val="4093753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4FD2F2-ED8F-4EB5-83C2-C0C8451B1042}" type="datetimeFigureOut">
              <a:rPr lang="en-US" smtClean="0"/>
              <a:t>1/31/2017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3A9C2E-8D23-4F06-B7AE-5832BCAB524D}" type="slidenum">
              <a:rPr lang="en-US" smtClean="0"/>
              <a:t>‹#›</a:t>
            </a:fld>
            <a:endParaRPr lang="en-US"/>
          </a:p>
        </p:txBody>
      </p:sp>
    </p:spTree>
    <p:extLst>
      <p:ext uri="{BB962C8B-B14F-4D97-AF65-F5344CB8AC3E}">
        <p14:creationId xmlns:p14="http://schemas.microsoft.com/office/powerpoint/2010/main" val="3922518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FD2F2-ED8F-4EB5-83C2-C0C8451B1042}" type="datetimeFigureOut">
              <a:rPr lang="en-US" smtClean="0"/>
              <a:t>1/31/2017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3A9C2E-8D23-4F06-B7AE-5832BCAB524D}" type="slidenum">
              <a:rPr lang="en-US" smtClean="0"/>
              <a:t>‹#›</a:t>
            </a:fld>
            <a:endParaRPr lang="en-US"/>
          </a:p>
        </p:txBody>
      </p:sp>
    </p:spTree>
    <p:extLst>
      <p:ext uri="{BB962C8B-B14F-4D97-AF65-F5344CB8AC3E}">
        <p14:creationId xmlns:p14="http://schemas.microsoft.com/office/powerpoint/2010/main" val="3522906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4FD2F2-ED8F-4EB5-83C2-C0C8451B1042}" type="datetimeFigureOut">
              <a:rPr lang="en-US" smtClean="0"/>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3A9C2E-8D23-4F06-B7AE-5832BCAB524D}" type="slidenum">
              <a:rPr lang="en-US" smtClean="0"/>
              <a:t>‹#›</a:t>
            </a:fld>
            <a:endParaRPr lang="en-US"/>
          </a:p>
        </p:txBody>
      </p:sp>
    </p:spTree>
    <p:extLst>
      <p:ext uri="{BB962C8B-B14F-4D97-AF65-F5344CB8AC3E}">
        <p14:creationId xmlns:p14="http://schemas.microsoft.com/office/powerpoint/2010/main" val="2722254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4FD2F2-ED8F-4EB5-83C2-C0C8451B1042}" type="datetimeFigureOut">
              <a:rPr lang="en-US" smtClean="0"/>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3A9C2E-8D23-4F06-B7AE-5832BCAB524D}" type="slidenum">
              <a:rPr lang="en-US" smtClean="0"/>
              <a:t>‹#›</a:t>
            </a:fld>
            <a:endParaRPr lang="en-US"/>
          </a:p>
        </p:txBody>
      </p:sp>
    </p:spTree>
    <p:extLst>
      <p:ext uri="{BB962C8B-B14F-4D97-AF65-F5344CB8AC3E}">
        <p14:creationId xmlns:p14="http://schemas.microsoft.com/office/powerpoint/2010/main" val="2043050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 2017 Cyclotron Road</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3A9C2E-8D23-4F06-B7AE-5832BCAB524D}" type="slidenum">
              <a:rPr lang="en-US" smtClean="0"/>
              <a:t>‹#›</a:t>
            </a:fld>
            <a:endParaRPr lang="en-US"/>
          </a:p>
        </p:txBody>
      </p:sp>
    </p:spTree>
    <p:extLst>
      <p:ext uri="{BB962C8B-B14F-4D97-AF65-F5344CB8AC3E}">
        <p14:creationId xmlns:p14="http://schemas.microsoft.com/office/powerpoint/2010/main" val="55997230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www.upwork.com/" TargetMode="External"/><Relationship Id="rId7" Type="http://schemas.openxmlformats.org/officeDocument/2006/relationships/image" Target="../media/image4.png"/><Relationship Id="rId2" Type="http://schemas.openxmlformats.org/officeDocument/2006/relationships/hyperlink" Target="http://www.designcrowd.com/"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www.99designs.com/" TargetMode="External"/><Relationship Id="rId4" Type="http://schemas.openxmlformats.org/officeDocument/2006/relationships/hyperlink" Target="http://www.crowdspring.com/" TargetMode="External"/><Relationship Id="rId9"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failedexit.com/asset-guide/one-pager/" TargetMode="External"/><Relationship Id="rId2" Type="http://schemas.openxmlformats.org/officeDocument/2006/relationships/hyperlink" Target="http://www.inc.com/christopher-mirabile/one-page-that-matters.html" TargetMode="External"/><Relationship Id="rId1" Type="http://schemas.openxmlformats.org/officeDocument/2006/relationships/slideLayout" Target="../slideLayouts/slideLayout2.xml"/><Relationship Id="rId4" Type="http://schemas.openxmlformats.org/officeDocument/2006/relationships/hyperlink" Target="https://www.quora.com/What-should-I-include-on-a-one-pager-a-potential-investor-is-asking-fo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4800" dirty="0" smtClean="0"/>
              <a:t>Company One-Pagers</a:t>
            </a:r>
            <a:endParaRPr lang="en-US" sz="4800" dirty="0"/>
          </a:p>
        </p:txBody>
      </p:sp>
      <p:sp>
        <p:nvSpPr>
          <p:cNvPr id="3" name="Subtitle 2"/>
          <p:cNvSpPr>
            <a:spLocks noGrp="1"/>
          </p:cNvSpPr>
          <p:nvPr>
            <p:ph type="subTitle" idx="1"/>
          </p:nvPr>
        </p:nvSpPr>
        <p:spPr/>
        <p:txBody>
          <a:bodyPr>
            <a:normAutofit/>
          </a:bodyPr>
          <a:lstStyle/>
          <a:p>
            <a:pPr algn="l"/>
            <a:r>
              <a:rPr lang="en-US" sz="3200" dirty="0" smtClean="0">
                <a:solidFill>
                  <a:schemeClr val="bg1">
                    <a:lumMod val="75000"/>
                  </a:schemeClr>
                </a:solidFill>
              </a:rPr>
              <a:t>Teaching Module</a:t>
            </a:r>
            <a:endParaRPr lang="en-US" sz="3200" dirty="0">
              <a:solidFill>
                <a:schemeClr val="bg1">
                  <a:lumMod val="75000"/>
                </a:schemeClr>
              </a:solidFill>
            </a:endParaRPr>
          </a:p>
        </p:txBody>
      </p:sp>
      <p:sp>
        <p:nvSpPr>
          <p:cNvPr id="4" name="Subtitle 2"/>
          <p:cNvSpPr txBox="1">
            <a:spLocks/>
          </p:cNvSpPr>
          <p:nvPr/>
        </p:nvSpPr>
        <p:spPr>
          <a:xfrm>
            <a:off x="1524000" y="5759865"/>
            <a:ext cx="7315200" cy="64093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lumMod val="7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US" sz="1800" dirty="0">
                <a:solidFill>
                  <a:schemeClr val="tx1"/>
                </a:solidFill>
              </a:rPr>
              <a:t>Dane A. </a:t>
            </a:r>
            <a:r>
              <a:rPr lang="en-US" sz="1800" dirty="0" err="1">
                <a:solidFill>
                  <a:schemeClr val="tx1"/>
                </a:solidFill>
              </a:rPr>
              <a:t>Boysen</a:t>
            </a:r>
            <a:endParaRPr lang="en-US" sz="1800" dirty="0">
              <a:solidFill>
                <a:schemeClr val="tx1"/>
              </a:solidFill>
            </a:endParaRPr>
          </a:p>
          <a:p>
            <a:pPr>
              <a:lnSpc>
                <a:spcPct val="100000"/>
              </a:lnSpc>
              <a:spcBef>
                <a:spcPts val="0"/>
              </a:spcBef>
            </a:pPr>
            <a:r>
              <a:rPr lang="en-US" sz="1800" dirty="0">
                <a:solidFill>
                  <a:schemeClr val="tx1"/>
                </a:solidFill>
              </a:rPr>
              <a:t>January 30, 2017</a:t>
            </a:r>
            <a:endParaRPr lang="en-US" sz="1800" dirty="0">
              <a:solidFill>
                <a:schemeClr val="tx1"/>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912" y="5179702"/>
            <a:ext cx="2774177" cy="494705"/>
          </a:xfrm>
          <a:prstGeom prst="rect">
            <a:avLst/>
          </a:prstGeom>
        </p:spPr>
      </p:pic>
    </p:spTree>
    <p:extLst>
      <p:ext uri="{BB962C8B-B14F-4D97-AF65-F5344CB8AC3E}">
        <p14:creationId xmlns:p14="http://schemas.microsoft.com/office/powerpoint/2010/main" val="37179451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 </a:t>
            </a:r>
            <a:r>
              <a:rPr lang="en-US" dirty="0" smtClean="0"/>
              <a:t>Market </a:t>
            </a:r>
            <a:endParaRPr lang="en-US" dirty="0">
              <a:solidFill>
                <a:schemeClr val="bg1">
                  <a:lumMod val="75000"/>
                </a:schemeClr>
              </a:solidFill>
            </a:endParaRPr>
          </a:p>
        </p:txBody>
      </p:sp>
      <p:sp>
        <p:nvSpPr>
          <p:cNvPr id="3" name="Content Placeholder 2"/>
          <p:cNvSpPr>
            <a:spLocks noGrp="1"/>
          </p:cNvSpPr>
          <p:nvPr>
            <p:ph idx="1"/>
          </p:nvPr>
        </p:nvSpPr>
        <p:spPr>
          <a:xfrm>
            <a:off x="838200" y="2144993"/>
            <a:ext cx="10515600" cy="4031969"/>
          </a:xfrm>
        </p:spPr>
        <p:txBody>
          <a:bodyPr>
            <a:normAutofit/>
          </a:bodyPr>
          <a:lstStyle/>
          <a:p>
            <a:pPr marL="0" indent="0">
              <a:lnSpc>
                <a:spcPct val="100000"/>
              </a:lnSpc>
              <a:buNone/>
            </a:pPr>
            <a:r>
              <a:rPr lang="en-US" sz="1800" dirty="0" smtClean="0"/>
              <a:t>Give a short overview of the market, describing:</a:t>
            </a:r>
          </a:p>
          <a:p>
            <a:pPr>
              <a:lnSpc>
                <a:spcPct val="100000"/>
              </a:lnSpc>
            </a:pPr>
            <a:r>
              <a:rPr lang="en-US" sz="1800" dirty="0" smtClean="0"/>
              <a:t>Your target customer – be as precise as possible by using demographics and motivators and try to draw a detailed profile of your typical users.</a:t>
            </a:r>
          </a:p>
          <a:p>
            <a:pPr>
              <a:lnSpc>
                <a:spcPct val="100000"/>
              </a:lnSpc>
            </a:pPr>
            <a:r>
              <a:rPr lang="en-US" sz="1800" dirty="0" smtClean="0"/>
              <a:t>Market size of your target market – a measurement of the total volume of a given market in $.</a:t>
            </a:r>
          </a:p>
          <a:p>
            <a:pPr>
              <a:lnSpc>
                <a:spcPct val="100000"/>
              </a:lnSpc>
            </a:pPr>
            <a:r>
              <a:rPr lang="en-US" sz="1800" dirty="0" smtClean="0"/>
              <a:t>Market growth of your target market – has the market been growing in the past years? Can further growth be expected? If yes, include this information as well.</a:t>
            </a:r>
            <a:endParaRPr lang="en-US" sz="1800" dirty="0"/>
          </a:p>
        </p:txBody>
      </p:sp>
      <p:sp>
        <p:nvSpPr>
          <p:cNvPr id="6" name="TextBox 5"/>
          <p:cNvSpPr txBox="1"/>
          <p:nvPr/>
        </p:nvSpPr>
        <p:spPr>
          <a:xfrm>
            <a:off x="838200" y="1430530"/>
            <a:ext cx="2204450" cy="461665"/>
          </a:xfrm>
          <a:prstGeom prst="rect">
            <a:avLst/>
          </a:prstGeom>
          <a:noFill/>
        </p:spPr>
        <p:txBody>
          <a:bodyPr wrap="none" rtlCol="0">
            <a:spAutoFit/>
          </a:bodyPr>
          <a:lstStyle/>
          <a:p>
            <a:r>
              <a:rPr lang="en-US" sz="2400" dirty="0">
                <a:solidFill>
                  <a:schemeClr val="bg1">
                    <a:lumMod val="75000"/>
                  </a:schemeClr>
                </a:solidFill>
              </a:rPr>
              <a:t>size and target</a:t>
            </a:r>
            <a:endParaRPr lang="en-US" sz="2400" dirty="0"/>
          </a:p>
        </p:txBody>
      </p:sp>
    </p:spTree>
    <p:extLst>
      <p:ext uri="{BB962C8B-B14F-4D97-AF65-F5344CB8AC3E}">
        <p14:creationId xmlns:p14="http://schemas.microsoft.com/office/powerpoint/2010/main" val="34649199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5. </a:t>
            </a:r>
            <a:r>
              <a:rPr lang="en-US" dirty="0" smtClean="0"/>
              <a:t>Competitors </a:t>
            </a:r>
            <a:endParaRPr lang="en-US" dirty="0">
              <a:solidFill>
                <a:schemeClr val="bg1">
                  <a:lumMod val="75000"/>
                </a:schemeClr>
              </a:solidFill>
            </a:endParaRPr>
          </a:p>
        </p:txBody>
      </p:sp>
      <p:sp>
        <p:nvSpPr>
          <p:cNvPr id="3" name="Content Placeholder 2"/>
          <p:cNvSpPr>
            <a:spLocks noGrp="1"/>
          </p:cNvSpPr>
          <p:nvPr>
            <p:ph idx="1"/>
          </p:nvPr>
        </p:nvSpPr>
        <p:spPr>
          <a:xfrm>
            <a:off x="838200" y="2144993"/>
            <a:ext cx="10515600" cy="4031969"/>
          </a:xfrm>
        </p:spPr>
        <p:txBody>
          <a:bodyPr>
            <a:normAutofit/>
          </a:bodyPr>
          <a:lstStyle/>
          <a:p>
            <a:r>
              <a:rPr lang="en-US" sz="1800" dirty="0" smtClean="0"/>
              <a:t>No matter what business you are in, you certainly have a few competitors. </a:t>
            </a:r>
          </a:p>
          <a:p>
            <a:r>
              <a:rPr lang="en-US" sz="1800" dirty="0" smtClean="0"/>
              <a:t>Don’t try to cheat yourself or investors by denying your competition. </a:t>
            </a:r>
          </a:p>
          <a:p>
            <a:r>
              <a:rPr lang="en-US" sz="1800" dirty="0" smtClean="0"/>
              <a:t>Be transparent; list 3-5 main competitors, including their strengths and weaknesses. </a:t>
            </a:r>
          </a:p>
          <a:p>
            <a:r>
              <a:rPr lang="en-US" sz="1800" dirty="0" smtClean="0"/>
              <a:t>A matrix is a decent way to display your competition by comparing your startup with your main competitors over relevant variables.</a:t>
            </a:r>
            <a:endParaRPr lang="en-US" sz="1800" dirty="0"/>
          </a:p>
        </p:txBody>
      </p:sp>
      <p:sp>
        <p:nvSpPr>
          <p:cNvPr id="6" name="TextBox 5"/>
          <p:cNvSpPr txBox="1"/>
          <p:nvPr/>
        </p:nvSpPr>
        <p:spPr>
          <a:xfrm>
            <a:off x="838200" y="1430530"/>
            <a:ext cx="1537600" cy="461665"/>
          </a:xfrm>
          <a:prstGeom prst="rect">
            <a:avLst/>
          </a:prstGeom>
          <a:noFill/>
        </p:spPr>
        <p:txBody>
          <a:bodyPr wrap="none" rtlCol="0">
            <a:spAutoFit/>
          </a:bodyPr>
          <a:lstStyle/>
          <a:p>
            <a:r>
              <a:rPr lang="en-US" sz="2400" dirty="0">
                <a:solidFill>
                  <a:schemeClr val="bg1">
                    <a:lumMod val="75000"/>
                  </a:schemeClr>
                </a:solidFill>
              </a:rPr>
              <a:t>be honest</a:t>
            </a:r>
            <a:endParaRPr lang="en-US" sz="2400" dirty="0"/>
          </a:p>
        </p:txBody>
      </p:sp>
    </p:spTree>
    <p:extLst>
      <p:ext uri="{BB962C8B-B14F-4D97-AF65-F5344CB8AC3E}">
        <p14:creationId xmlns:p14="http://schemas.microsoft.com/office/powerpoint/2010/main" val="21529581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6. </a:t>
            </a:r>
            <a:r>
              <a:rPr lang="en-US" dirty="0" smtClean="0"/>
              <a:t>Competitive Advantage </a:t>
            </a:r>
            <a:endParaRPr lang="en-US" dirty="0">
              <a:solidFill>
                <a:schemeClr val="bg1">
                  <a:lumMod val="75000"/>
                </a:schemeClr>
              </a:solidFill>
            </a:endParaRPr>
          </a:p>
        </p:txBody>
      </p:sp>
      <p:sp>
        <p:nvSpPr>
          <p:cNvPr id="3" name="Content Placeholder 2"/>
          <p:cNvSpPr>
            <a:spLocks noGrp="1"/>
          </p:cNvSpPr>
          <p:nvPr>
            <p:ph idx="1"/>
          </p:nvPr>
        </p:nvSpPr>
        <p:spPr>
          <a:xfrm>
            <a:off x="838200" y="2144993"/>
            <a:ext cx="10515600" cy="4031969"/>
          </a:xfrm>
        </p:spPr>
        <p:txBody>
          <a:bodyPr>
            <a:normAutofit/>
          </a:bodyPr>
          <a:lstStyle/>
          <a:p>
            <a:pPr>
              <a:lnSpc>
                <a:spcPct val="100000"/>
              </a:lnSpc>
            </a:pPr>
            <a:r>
              <a:rPr lang="en-US" sz="1800" dirty="0" smtClean="0"/>
              <a:t>What is your unique selling proposition? </a:t>
            </a:r>
          </a:p>
          <a:p>
            <a:pPr>
              <a:lnSpc>
                <a:spcPct val="100000"/>
              </a:lnSpc>
            </a:pPr>
            <a:r>
              <a:rPr lang="en-US" sz="1800" dirty="0" smtClean="0"/>
              <a:t>What makes your startup unique and defensible? </a:t>
            </a:r>
          </a:p>
          <a:p>
            <a:pPr>
              <a:lnSpc>
                <a:spcPct val="100000"/>
              </a:lnSpc>
            </a:pPr>
            <a:r>
              <a:rPr lang="en-US" sz="1800" dirty="0" smtClean="0"/>
              <a:t>What is your secret sauce that makes you better than anyone else? </a:t>
            </a:r>
          </a:p>
          <a:p>
            <a:pPr marL="0" indent="0">
              <a:lnSpc>
                <a:spcPct val="100000"/>
              </a:lnSpc>
              <a:buNone/>
            </a:pPr>
            <a:endParaRPr lang="en-US" sz="1800" dirty="0" smtClean="0"/>
          </a:p>
          <a:p>
            <a:pPr marL="0" indent="0">
              <a:lnSpc>
                <a:spcPct val="100000"/>
              </a:lnSpc>
              <a:buNone/>
            </a:pPr>
            <a:r>
              <a:rPr lang="en-US" sz="1800" dirty="0" smtClean="0"/>
              <a:t>Examples:</a:t>
            </a:r>
          </a:p>
          <a:p>
            <a:pPr>
              <a:lnSpc>
                <a:spcPct val="100000"/>
              </a:lnSpc>
            </a:pPr>
            <a:r>
              <a:rPr lang="en-US" sz="1800" dirty="0" smtClean="0"/>
              <a:t>Patents</a:t>
            </a:r>
          </a:p>
          <a:p>
            <a:pPr>
              <a:lnSpc>
                <a:spcPct val="100000"/>
              </a:lnSpc>
            </a:pPr>
            <a:r>
              <a:rPr lang="en-US" sz="1800" dirty="0" smtClean="0"/>
              <a:t>One of a kind technology</a:t>
            </a:r>
          </a:p>
          <a:p>
            <a:pPr>
              <a:lnSpc>
                <a:spcPct val="100000"/>
              </a:lnSpc>
            </a:pPr>
            <a:r>
              <a:rPr lang="en-US" sz="1800" dirty="0" smtClean="0"/>
              <a:t>Market leader status</a:t>
            </a:r>
          </a:p>
          <a:p>
            <a:pPr>
              <a:lnSpc>
                <a:spcPct val="100000"/>
              </a:lnSpc>
            </a:pPr>
            <a:r>
              <a:rPr lang="en-US" sz="1800" dirty="0" smtClean="0"/>
              <a:t>Strong brand recognition</a:t>
            </a:r>
          </a:p>
          <a:p>
            <a:pPr>
              <a:lnSpc>
                <a:spcPct val="100000"/>
              </a:lnSpc>
            </a:pPr>
            <a:r>
              <a:rPr lang="en-US" sz="1800" dirty="0" smtClean="0"/>
              <a:t>Huge community</a:t>
            </a:r>
            <a:endParaRPr lang="en-US" sz="1800" dirty="0"/>
          </a:p>
        </p:txBody>
      </p:sp>
      <p:sp>
        <p:nvSpPr>
          <p:cNvPr id="6" name="TextBox 5"/>
          <p:cNvSpPr txBox="1"/>
          <p:nvPr/>
        </p:nvSpPr>
        <p:spPr>
          <a:xfrm>
            <a:off x="838200" y="1430530"/>
            <a:ext cx="4349268" cy="461665"/>
          </a:xfrm>
          <a:prstGeom prst="rect">
            <a:avLst/>
          </a:prstGeom>
          <a:noFill/>
        </p:spPr>
        <p:txBody>
          <a:bodyPr wrap="none" rtlCol="0">
            <a:spAutoFit/>
          </a:bodyPr>
          <a:lstStyle/>
          <a:p>
            <a:r>
              <a:rPr lang="en-US" sz="2400" dirty="0">
                <a:solidFill>
                  <a:schemeClr val="bg1">
                    <a:lumMod val="75000"/>
                  </a:schemeClr>
                </a:solidFill>
              </a:rPr>
              <a:t>your unique selling proposition</a:t>
            </a:r>
            <a:endParaRPr lang="en-US" sz="2400" dirty="0"/>
          </a:p>
        </p:txBody>
      </p:sp>
    </p:spTree>
    <p:extLst>
      <p:ext uri="{BB962C8B-B14F-4D97-AF65-F5344CB8AC3E}">
        <p14:creationId xmlns:p14="http://schemas.microsoft.com/office/powerpoint/2010/main" val="6887156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7. </a:t>
            </a:r>
            <a:r>
              <a:rPr lang="en-US" dirty="0" smtClean="0"/>
              <a:t>Business Model</a:t>
            </a:r>
            <a:endParaRPr lang="en-US" dirty="0">
              <a:solidFill>
                <a:schemeClr val="bg1">
                  <a:lumMod val="75000"/>
                </a:schemeClr>
              </a:solidFill>
            </a:endParaRPr>
          </a:p>
        </p:txBody>
      </p:sp>
      <p:sp>
        <p:nvSpPr>
          <p:cNvPr id="3" name="Content Placeholder 2"/>
          <p:cNvSpPr>
            <a:spLocks noGrp="1"/>
          </p:cNvSpPr>
          <p:nvPr>
            <p:ph idx="1"/>
          </p:nvPr>
        </p:nvSpPr>
        <p:spPr>
          <a:xfrm>
            <a:off x="838200" y="2144993"/>
            <a:ext cx="10515600" cy="4031969"/>
          </a:xfrm>
        </p:spPr>
        <p:txBody>
          <a:bodyPr>
            <a:normAutofit/>
          </a:bodyPr>
          <a:lstStyle/>
          <a:p>
            <a:pPr>
              <a:lnSpc>
                <a:spcPct val="100000"/>
              </a:lnSpc>
            </a:pPr>
            <a:r>
              <a:rPr lang="en-US" sz="1800" dirty="0" smtClean="0"/>
              <a:t>State how you are going to earn money: Subscription fees, commission on sales, etc. </a:t>
            </a:r>
          </a:p>
          <a:p>
            <a:pPr>
              <a:lnSpc>
                <a:spcPct val="100000"/>
              </a:lnSpc>
            </a:pPr>
            <a:r>
              <a:rPr lang="en-US" sz="1800" dirty="0" smtClean="0"/>
              <a:t>What are your channels of distribution, how big is your gross margin? </a:t>
            </a:r>
          </a:p>
          <a:p>
            <a:pPr>
              <a:lnSpc>
                <a:spcPct val="100000"/>
              </a:lnSpc>
            </a:pPr>
            <a:r>
              <a:rPr lang="en-US" sz="1800" dirty="0" smtClean="0"/>
              <a:t>If you are pre-revenue and unsure about monetization, state likely sources, price ranges and data from market surveys or customer interviews.</a:t>
            </a:r>
          </a:p>
          <a:p>
            <a:pPr>
              <a:lnSpc>
                <a:spcPct val="100000"/>
              </a:lnSpc>
            </a:pPr>
            <a:r>
              <a:rPr lang="en-US" sz="1800" dirty="0" smtClean="0"/>
              <a:t>Depending on the business model, include important key performance indicators (KPIs) to better understand your business model and enable the investor to benchmark your case with other comparable startups.</a:t>
            </a:r>
          </a:p>
          <a:p>
            <a:pPr>
              <a:lnSpc>
                <a:spcPct val="100000"/>
              </a:lnSpc>
            </a:pPr>
            <a:r>
              <a:rPr lang="en-US" sz="1800" dirty="0" smtClean="0"/>
              <a:t>Examples for KPIs to include in this section can be: gross margins, account sizes, sales cycles, repurchase rate, and customer lifetime value.</a:t>
            </a:r>
            <a:endParaRPr lang="en-US" sz="1800" dirty="0"/>
          </a:p>
        </p:txBody>
      </p:sp>
      <p:sp>
        <p:nvSpPr>
          <p:cNvPr id="6" name="TextBox 5"/>
          <p:cNvSpPr txBox="1"/>
          <p:nvPr/>
        </p:nvSpPr>
        <p:spPr>
          <a:xfrm>
            <a:off x="838200" y="1430530"/>
            <a:ext cx="5115503" cy="461665"/>
          </a:xfrm>
          <a:prstGeom prst="rect">
            <a:avLst/>
          </a:prstGeom>
          <a:noFill/>
        </p:spPr>
        <p:txBody>
          <a:bodyPr wrap="none" rtlCol="0">
            <a:spAutoFit/>
          </a:bodyPr>
          <a:lstStyle/>
          <a:p>
            <a:r>
              <a:rPr lang="en-US" sz="2400" dirty="0" smtClean="0">
                <a:solidFill>
                  <a:schemeClr val="bg1">
                    <a:lumMod val="75000"/>
                  </a:schemeClr>
                </a:solidFill>
              </a:rPr>
              <a:t>how </a:t>
            </a:r>
            <a:r>
              <a:rPr lang="en-US" sz="2400" dirty="0">
                <a:solidFill>
                  <a:schemeClr val="bg1">
                    <a:lumMod val="75000"/>
                  </a:schemeClr>
                </a:solidFill>
              </a:rPr>
              <a:t>are you going to make money?</a:t>
            </a:r>
            <a:endParaRPr lang="en-US" sz="2400" dirty="0"/>
          </a:p>
        </p:txBody>
      </p:sp>
    </p:spTree>
    <p:extLst>
      <p:ext uri="{BB962C8B-B14F-4D97-AF65-F5344CB8AC3E}">
        <p14:creationId xmlns:p14="http://schemas.microsoft.com/office/powerpoint/2010/main" val="17468957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8. </a:t>
            </a:r>
            <a:r>
              <a:rPr lang="en-US" dirty="0" smtClean="0"/>
              <a:t>Founders, Team, and Advisors </a:t>
            </a:r>
            <a:endParaRPr lang="en-US" dirty="0">
              <a:solidFill>
                <a:schemeClr val="bg1">
                  <a:lumMod val="75000"/>
                </a:schemeClr>
              </a:solidFill>
            </a:endParaRPr>
          </a:p>
        </p:txBody>
      </p:sp>
      <p:sp>
        <p:nvSpPr>
          <p:cNvPr id="3" name="Content Placeholder 2"/>
          <p:cNvSpPr>
            <a:spLocks noGrp="1"/>
          </p:cNvSpPr>
          <p:nvPr>
            <p:ph idx="1"/>
          </p:nvPr>
        </p:nvSpPr>
        <p:spPr>
          <a:xfrm>
            <a:off x="838200" y="2144993"/>
            <a:ext cx="10515600" cy="4031969"/>
          </a:xfrm>
        </p:spPr>
        <p:txBody>
          <a:bodyPr>
            <a:normAutofit/>
          </a:bodyPr>
          <a:lstStyle/>
          <a:p>
            <a:pPr>
              <a:lnSpc>
                <a:spcPct val="100000"/>
              </a:lnSpc>
            </a:pPr>
            <a:r>
              <a:rPr lang="en-US" sz="1800" dirty="0" smtClean="0"/>
              <a:t>No matter how great your product or service is – you need a dedicated and </a:t>
            </a:r>
            <a:r>
              <a:rPr lang="en-US" sz="1800" dirty="0" err="1" smtClean="0"/>
              <a:t>rockstar</a:t>
            </a:r>
            <a:r>
              <a:rPr lang="en-US" sz="1800" dirty="0" smtClean="0"/>
              <a:t> team to execute it. </a:t>
            </a:r>
          </a:p>
          <a:p>
            <a:pPr>
              <a:lnSpc>
                <a:spcPct val="100000"/>
              </a:lnSpc>
            </a:pPr>
            <a:r>
              <a:rPr lang="en-US" sz="1800" dirty="0" smtClean="0"/>
              <a:t>Show the people behind the idea and describe their role in one sentence only. </a:t>
            </a:r>
          </a:p>
          <a:p>
            <a:pPr>
              <a:lnSpc>
                <a:spcPct val="100000"/>
              </a:lnSpc>
            </a:pPr>
            <a:r>
              <a:rPr lang="en-US" sz="1800" dirty="0" smtClean="0"/>
              <a:t>If you or your team members have relevant past experiences also state them.</a:t>
            </a:r>
          </a:p>
          <a:p>
            <a:pPr>
              <a:lnSpc>
                <a:spcPct val="100000"/>
              </a:lnSpc>
            </a:pPr>
            <a:r>
              <a:rPr lang="en-US" sz="1800" dirty="0" smtClean="0"/>
              <a:t>What if you don’t have a strong and diversified team yet? </a:t>
            </a:r>
          </a:p>
          <a:p>
            <a:pPr>
              <a:lnSpc>
                <a:spcPct val="100000"/>
              </a:lnSpc>
            </a:pPr>
            <a:r>
              <a:rPr lang="en-US" sz="1800" dirty="0" smtClean="0"/>
              <a:t>What if you are still identifying key team members? </a:t>
            </a:r>
          </a:p>
          <a:p>
            <a:pPr>
              <a:lnSpc>
                <a:spcPct val="100000"/>
              </a:lnSpc>
            </a:pPr>
            <a:r>
              <a:rPr lang="en-US" sz="1800" dirty="0" smtClean="0"/>
              <a:t>Be honest and explain which holes in the team you are going to fix: “CTO – candidates identified, to be hired in June 2015’’</a:t>
            </a:r>
            <a:endParaRPr lang="en-US" sz="1800" dirty="0"/>
          </a:p>
        </p:txBody>
      </p:sp>
      <p:sp>
        <p:nvSpPr>
          <p:cNvPr id="6" name="TextBox 5"/>
          <p:cNvSpPr txBox="1"/>
          <p:nvPr/>
        </p:nvSpPr>
        <p:spPr>
          <a:xfrm>
            <a:off x="838200" y="1430530"/>
            <a:ext cx="5115503" cy="461665"/>
          </a:xfrm>
          <a:prstGeom prst="rect">
            <a:avLst/>
          </a:prstGeom>
          <a:noFill/>
        </p:spPr>
        <p:txBody>
          <a:bodyPr wrap="none" rtlCol="0">
            <a:spAutoFit/>
          </a:bodyPr>
          <a:lstStyle/>
          <a:p>
            <a:r>
              <a:rPr lang="en-US" sz="2400" dirty="0">
                <a:solidFill>
                  <a:schemeClr val="bg1">
                    <a:lumMod val="75000"/>
                  </a:schemeClr>
                </a:solidFill>
              </a:rPr>
              <a:t>the people who will execute the plan</a:t>
            </a:r>
            <a:endParaRPr lang="en-US" sz="2400" dirty="0"/>
          </a:p>
        </p:txBody>
      </p:sp>
    </p:spTree>
    <p:extLst>
      <p:ext uri="{BB962C8B-B14F-4D97-AF65-F5344CB8AC3E}">
        <p14:creationId xmlns:p14="http://schemas.microsoft.com/office/powerpoint/2010/main" val="18653390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9. </a:t>
            </a:r>
            <a:r>
              <a:rPr lang="en-US" dirty="0" smtClean="0"/>
              <a:t>Customer Traction</a:t>
            </a:r>
            <a:endParaRPr lang="en-US" dirty="0">
              <a:solidFill>
                <a:schemeClr val="bg1">
                  <a:lumMod val="75000"/>
                </a:schemeClr>
              </a:solidFill>
            </a:endParaRPr>
          </a:p>
        </p:txBody>
      </p:sp>
      <p:sp>
        <p:nvSpPr>
          <p:cNvPr id="3" name="Content Placeholder 2"/>
          <p:cNvSpPr>
            <a:spLocks noGrp="1"/>
          </p:cNvSpPr>
          <p:nvPr>
            <p:ph idx="1"/>
          </p:nvPr>
        </p:nvSpPr>
        <p:spPr>
          <a:xfrm>
            <a:off x="838200" y="2144993"/>
            <a:ext cx="10515600" cy="4031969"/>
          </a:xfrm>
        </p:spPr>
        <p:txBody>
          <a:bodyPr>
            <a:normAutofit/>
          </a:bodyPr>
          <a:lstStyle/>
          <a:p>
            <a:pPr>
              <a:lnSpc>
                <a:spcPct val="100000"/>
              </a:lnSpc>
            </a:pPr>
            <a:r>
              <a:rPr lang="en-US" sz="1800" dirty="0" smtClean="0"/>
              <a:t>Who is your first customer? </a:t>
            </a:r>
            <a:r>
              <a:rPr lang="en-US" sz="1800" dirty="0" smtClean="0"/>
              <a:t>Are you in discussions with them?</a:t>
            </a:r>
          </a:p>
          <a:p>
            <a:pPr>
              <a:lnSpc>
                <a:spcPct val="100000"/>
              </a:lnSpc>
            </a:pPr>
            <a:r>
              <a:rPr lang="en-US" sz="1800" dirty="0" smtClean="0"/>
              <a:t>Do you have any joint development agreements, partnerships, etc.?</a:t>
            </a:r>
          </a:p>
          <a:p>
            <a:pPr>
              <a:lnSpc>
                <a:spcPct val="100000"/>
              </a:lnSpc>
            </a:pPr>
            <a:r>
              <a:rPr lang="en-US" sz="1800" dirty="0" smtClean="0"/>
              <a:t>What do your target customers say about your product? Provide a quote.</a:t>
            </a:r>
          </a:p>
          <a:p>
            <a:pPr>
              <a:lnSpc>
                <a:spcPct val="100000"/>
              </a:lnSpc>
            </a:pPr>
            <a:endParaRPr lang="en-US" sz="1800" dirty="0"/>
          </a:p>
        </p:txBody>
      </p:sp>
      <p:sp>
        <p:nvSpPr>
          <p:cNvPr id="6" name="TextBox 5"/>
          <p:cNvSpPr txBox="1"/>
          <p:nvPr/>
        </p:nvSpPr>
        <p:spPr>
          <a:xfrm>
            <a:off x="838200" y="1430530"/>
            <a:ext cx="3332964" cy="461665"/>
          </a:xfrm>
          <a:prstGeom prst="rect">
            <a:avLst/>
          </a:prstGeom>
          <a:noFill/>
        </p:spPr>
        <p:txBody>
          <a:bodyPr wrap="none" rtlCol="0">
            <a:spAutoFit/>
          </a:bodyPr>
          <a:lstStyle/>
          <a:p>
            <a:r>
              <a:rPr lang="en-US" sz="2400" dirty="0" smtClean="0">
                <a:solidFill>
                  <a:schemeClr val="bg1">
                    <a:lumMod val="75000"/>
                  </a:schemeClr>
                </a:solidFill>
              </a:rPr>
              <a:t>who is your customer?</a:t>
            </a:r>
            <a:endParaRPr lang="en-US" sz="2400" dirty="0"/>
          </a:p>
        </p:txBody>
      </p:sp>
    </p:spTree>
    <p:extLst>
      <p:ext uri="{BB962C8B-B14F-4D97-AF65-F5344CB8AC3E}">
        <p14:creationId xmlns:p14="http://schemas.microsoft.com/office/powerpoint/2010/main" val="7751034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10. Key </a:t>
            </a:r>
            <a:r>
              <a:rPr lang="en-US" dirty="0" smtClean="0"/>
              <a:t>Milestones</a:t>
            </a:r>
            <a:endParaRPr lang="en-US" dirty="0">
              <a:solidFill>
                <a:schemeClr val="bg1">
                  <a:lumMod val="75000"/>
                </a:schemeClr>
              </a:solidFill>
            </a:endParaRPr>
          </a:p>
        </p:txBody>
      </p:sp>
      <p:sp>
        <p:nvSpPr>
          <p:cNvPr id="3" name="Content Placeholder 2"/>
          <p:cNvSpPr>
            <a:spLocks noGrp="1"/>
          </p:cNvSpPr>
          <p:nvPr>
            <p:ph idx="1"/>
          </p:nvPr>
        </p:nvSpPr>
        <p:spPr>
          <a:xfrm>
            <a:off x="838200" y="2144993"/>
            <a:ext cx="10515600" cy="4031969"/>
          </a:xfrm>
        </p:spPr>
        <p:txBody>
          <a:bodyPr>
            <a:normAutofit/>
          </a:bodyPr>
          <a:lstStyle/>
          <a:p>
            <a:pPr marL="0" indent="0">
              <a:buNone/>
            </a:pPr>
            <a:r>
              <a:rPr lang="en-US" sz="1800" dirty="0" smtClean="0"/>
              <a:t>Examples:</a:t>
            </a:r>
          </a:p>
          <a:p>
            <a:r>
              <a:rPr lang="en-US" sz="1800" dirty="0" smtClean="0"/>
              <a:t>Secure government grant</a:t>
            </a:r>
          </a:p>
          <a:p>
            <a:r>
              <a:rPr lang="en-US" sz="1800" dirty="0" smtClean="0"/>
              <a:t>Launch lab prototype</a:t>
            </a:r>
          </a:p>
          <a:p>
            <a:r>
              <a:rPr lang="en-US" sz="1800" dirty="0" smtClean="0"/>
              <a:t>Close seed round</a:t>
            </a:r>
          </a:p>
          <a:p>
            <a:r>
              <a:rPr lang="en-US" sz="1800" dirty="0" smtClean="0"/>
              <a:t>Close deal with company X</a:t>
            </a:r>
          </a:p>
          <a:p>
            <a:pPr>
              <a:lnSpc>
                <a:spcPct val="100000"/>
              </a:lnSpc>
            </a:pPr>
            <a:endParaRPr lang="en-US" sz="1800" dirty="0"/>
          </a:p>
        </p:txBody>
      </p:sp>
      <p:sp>
        <p:nvSpPr>
          <p:cNvPr id="6" name="TextBox 5"/>
          <p:cNvSpPr txBox="1"/>
          <p:nvPr/>
        </p:nvSpPr>
        <p:spPr>
          <a:xfrm>
            <a:off x="838200" y="1430530"/>
            <a:ext cx="3727302" cy="461665"/>
          </a:xfrm>
          <a:prstGeom prst="rect">
            <a:avLst/>
          </a:prstGeom>
          <a:noFill/>
        </p:spPr>
        <p:txBody>
          <a:bodyPr wrap="none" rtlCol="0">
            <a:spAutoFit/>
          </a:bodyPr>
          <a:lstStyle/>
          <a:p>
            <a:r>
              <a:rPr lang="en-US" sz="2400" dirty="0" smtClean="0">
                <a:solidFill>
                  <a:schemeClr val="bg1">
                    <a:lumMod val="75000"/>
                  </a:schemeClr>
                </a:solidFill>
              </a:rPr>
              <a:t>proof </a:t>
            </a:r>
            <a:r>
              <a:rPr lang="en-US" sz="2400" dirty="0">
                <a:solidFill>
                  <a:schemeClr val="bg1">
                    <a:lumMod val="75000"/>
                  </a:schemeClr>
                </a:solidFill>
              </a:rPr>
              <a:t>that you can deliver </a:t>
            </a:r>
            <a:endParaRPr lang="en-US" sz="2400" dirty="0"/>
          </a:p>
        </p:txBody>
      </p:sp>
    </p:spTree>
    <p:extLst>
      <p:ext uri="{BB962C8B-B14F-4D97-AF65-F5344CB8AC3E}">
        <p14:creationId xmlns:p14="http://schemas.microsoft.com/office/powerpoint/2010/main" val="6751683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11. Funding</a:t>
            </a:r>
            <a:endParaRPr lang="en-US" dirty="0">
              <a:solidFill>
                <a:schemeClr val="bg1">
                  <a:lumMod val="75000"/>
                </a:schemeClr>
              </a:solidFill>
            </a:endParaRPr>
          </a:p>
        </p:txBody>
      </p:sp>
      <p:sp>
        <p:nvSpPr>
          <p:cNvPr id="3" name="Content Placeholder 2"/>
          <p:cNvSpPr>
            <a:spLocks noGrp="1"/>
          </p:cNvSpPr>
          <p:nvPr>
            <p:ph idx="1"/>
          </p:nvPr>
        </p:nvSpPr>
        <p:spPr>
          <a:xfrm>
            <a:off x="838200" y="2144993"/>
            <a:ext cx="10515600" cy="4031969"/>
          </a:xfrm>
        </p:spPr>
        <p:txBody>
          <a:bodyPr>
            <a:normAutofit/>
          </a:bodyPr>
          <a:lstStyle/>
          <a:p>
            <a:pPr marL="0" indent="0">
              <a:lnSpc>
                <a:spcPct val="100000"/>
              </a:lnSpc>
              <a:spcBef>
                <a:spcPts val="1200"/>
              </a:spcBef>
              <a:buNone/>
            </a:pPr>
            <a:r>
              <a:rPr lang="en-US" sz="1800" dirty="0" smtClean="0"/>
              <a:t>How much money are you trying to raise and how are you planning to use it? </a:t>
            </a:r>
          </a:p>
          <a:p>
            <a:pPr>
              <a:lnSpc>
                <a:spcPct val="100000"/>
              </a:lnSpc>
              <a:spcBef>
                <a:spcPts val="1200"/>
              </a:spcBef>
            </a:pPr>
            <a:r>
              <a:rPr lang="en-US" sz="1800" dirty="0" smtClean="0"/>
              <a:t>Try to be as explicit as possible to show the investor that you have a well-elaborated plan on how you are actually going to use the money. It has proven to better use numbers rounded to the thousand (e.g. $ 123,000) than numbers rounded to the hundred thousands (e.g. $ 100,000).</a:t>
            </a:r>
          </a:p>
          <a:p>
            <a:pPr>
              <a:lnSpc>
                <a:spcPct val="100000"/>
              </a:lnSpc>
              <a:spcBef>
                <a:spcPts val="1200"/>
              </a:spcBef>
            </a:pPr>
            <a:r>
              <a:rPr lang="en-US" sz="1800" dirty="0" smtClean="0"/>
              <a:t>Although a lot of startups do, we don’t recommend to mention the valuation in the one-pager as this number is likely going to change during the fundraising process and can also vary among different investors. You don’t want to change this section all the time and leave the investor curious to come back at you when he is interested and wants to know your “price”.</a:t>
            </a:r>
            <a:endParaRPr lang="en-US" sz="1800" dirty="0"/>
          </a:p>
        </p:txBody>
      </p:sp>
      <p:sp>
        <p:nvSpPr>
          <p:cNvPr id="6" name="TextBox 5"/>
          <p:cNvSpPr txBox="1"/>
          <p:nvPr/>
        </p:nvSpPr>
        <p:spPr>
          <a:xfrm>
            <a:off x="838200" y="1430530"/>
            <a:ext cx="5371983" cy="461665"/>
          </a:xfrm>
          <a:prstGeom prst="rect">
            <a:avLst/>
          </a:prstGeom>
          <a:noFill/>
        </p:spPr>
        <p:txBody>
          <a:bodyPr wrap="none" rtlCol="0">
            <a:spAutoFit/>
          </a:bodyPr>
          <a:lstStyle/>
          <a:p>
            <a:r>
              <a:rPr lang="en-US" sz="2400" dirty="0" smtClean="0">
                <a:solidFill>
                  <a:schemeClr val="bg1">
                    <a:lumMod val="75000"/>
                  </a:schemeClr>
                </a:solidFill>
              </a:rPr>
              <a:t>how much do you need and for what?</a:t>
            </a:r>
            <a:endParaRPr lang="en-US" sz="2400" dirty="0"/>
          </a:p>
        </p:txBody>
      </p:sp>
    </p:spTree>
    <p:extLst>
      <p:ext uri="{BB962C8B-B14F-4D97-AF65-F5344CB8AC3E}">
        <p14:creationId xmlns:p14="http://schemas.microsoft.com/office/powerpoint/2010/main" val="35079025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3</a:t>
            </a:r>
            <a:endParaRPr lang="en-US" dirty="0"/>
          </a:p>
        </p:txBody>
      </p:sp>
      <p:sp>
        <p:nvSpPr>
          <p:cNvPr id="5" name="Text Placeholder 4"/>
          <p:cNvSpPr>
            <a:spLocks noGrp="1"/>
          </p:cNvSpPr>
          <p:nvPr>
            <p:ph type="body" idx="1"/>
          </p:nvPr>
        </p:nvSpPr>
        <p:spPr/>
        <p:txBody>
          <a:bodyPr/>
          <a:lstStyle/>
          <a:p>
            <a:r>
              <a:rPr lang="en-US" dirty="0" smtClean="0"/>
              <a:t>One-Pager </a:t>
            </a:r>
            <a:r>
              <a:rPr lang="en-US" dirty="0" smtClean="0"/>
              <a:t>Format</a:t>
            </a:r>
            <a:endParaRPr lang="en-US" dirty="0"/>
          </a:p>
        </p:txBody>
      </p:sp>
    </p:spTree>
    <p:extLst>
      <p:ext uri="{BB962C8B-B14F-4D97-AF65-F5344CB8AC3E}">
        <p14:creationId xmlns:p14="http://schemas.microsoft.com/office/powerpoint/2010/main" val="33826101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457201"/>
            <a:ext cx="4877348" cy="858852"/>
          </a:xfrm>
        </p:spPr>
        <p:txBody>
          <a:bodyPr>
            <a:noAutofit/>
          </a:bodyPr>
          <a:lstStyle/>
          <a:p>
            <a:r>
              <a:rPr lang="en-US" sz="4000" dirty="0" smtClean="0"/>
              <a:t>One-Pager Format</a:t>
            </a:r>
            <a:endParaRPr lang="en-US" sz="4000" dirty="0"/>
          </a:p>
        </p:txBody>
      </p:sp>
      <p:pic>
        <p:nvPicPr>
          <p:cNvPr id="7" name="Content Placeholder 6"/>
          <p:cNvPicPr>
            <a:picLocks noGrp="1" noChangeAspect="1"/>
          </p:cNvPicPr>
          <p:nvPr>
            <p:ph idx="1"/>
          </p:nvPr>
        </p:nvPicPr>
        <p:blipFill rotWithShape="1">
          <a:blip r:embed="rId2"/>
          <a:srcRect l="27926" t="13892" r="38598" b="8326"/>
          <a:stretch/>
        </p:blipFill>
        <p:spPr>
          <a:xfrm>
            <a:off x="6324874" y="457200"/>
            <a:ext cx="4459920" cy="5829065"/>
          </a:xfrm>
          <a:prstGeom prst="rect">
            <a:avLst/>
          </a:prstGeom>
          <a:ln>
            <a:noFill/>
          </a:ln>
          <a:effectLst>
            <a:outerShdw blurRad="292100" dist="139700" dir="2700000" algn="tl" rotWithShape="0">
              <a:srgbClr val="333333">
                <a:alpha val="65000"/>
              </a:srgbClr>
            </a:outerShdw>
          </a:effectLst>
        </p:spPr>
      </p:pic>
      <p:sp>
        <p:nvSpPr>
          <p:cNvPr id="6" name="Text Placeholder 5"/>
          <p:cNvSpPr>
            <a:spLocks noGrp="1"/>
          </p:cNvSpPr>
          <p:nvPr>
            <p:ph type="body" sz="half" idx="2"/>
          </p:nvPr>
        </p:nvSpPr>
        <p:spPr>
          <a:xfrm>
            <a:off x="839788" y="1538243"/>
            <a:ext cx="3932237" cy="4930923"/>
          </a:xfrm>
        </p:spPr>
        <p:txBody>
          <a:bodyPr>
            <a:normAutofit/>
          </a:bodyPr>
          <a:lstStyle/>
          <a:p>
            <a:pPr>
              <a:spcBef>
                <a:spcPts val="600"/>
              </a:spcBef>
            </a:pPr>
            <a:r>
              <a:rPr lang="en-US" dirty="0" smtClean="0"/>
              <a:t>Left-side panel quick facts:</a:t>
            </a:r>
          </a:p>
          <a:p>
            <a:pPr marL="285750" indent="-285750">
              <a:spcBef>
                <a:spcPts val="600"/>
              </a:spcBef>
              <a:buFont typeface="Arial" panose="020B0604020202020204" pitchFamily="34" charset="0"/>
              <a:buChar char="•"/>
            </a:pPr>
            <a:r>
              <a:rPr lang="en-US" dirty="0" smtClean="0"/>
              <a:t>Logo</a:t>
            </a:r>
          </a:p>
          <a:p>
            <a:pPr marL="285750" indent="-285750">
              <a:spcBef>
                <a:spcPts val="600"/>
              </a:spcBef>
              <a:buFont typeface="Arial" panose="020B0604020202020204" pitchFamily="34" charset="0"/>
              <a:buChar char="•"/>
            </a:pPr>
            <a:r>
              <a:rPr lang="en-US" dirty="0" smtClean="0"/>
              <a:t>Company Profile</a:t>
            </a:r>
          </a:p>
          <a:p>
            <a:pPr marL="285750" indent="-285750">
              <a:spcBef>
                <a:spcPts val="600"/>
              </a:spcBef>
              <a:buFont typeface="Arial" panose="020B0604020202020204" pitchFamily="34" charset="0"/>
              <a:buChar char="•"/>
            </a:pPr>
            <a:r>
              <a:rPr lang="en-US" dirty="0" smtClean="0"/>
              <a:t>Location</a:t>
            </a:r>
          </a:p>
          <a:p>
            <a:pPr marL="285750" indent="-285750">
              <a:spcBef>
                <a:spcPts val="600"/>
              </a:spcBef>
              <a:buFont typeface="Arial" panose="020B0604020202020204" pitchFamily="34" charset="0"/>
              <a:buChar char="•"/>
            </a:pPr>
            <a:r>
              <a:rPr lang="en-US" dirty="0" smtClean="0"/>
              <a:t>Date Founded</a:t>
            </a:r>
          </a:p>
          <a:p>
            <a:pPr marL="285750" indent="-285750">
              <a:spcBef>
                <a:spcPts val="600"/>
              </a:spcBef>
              <a:buFont typeface="Arial" panose="020B0604020202020204" pitchFamily="34" charset="0"/>
              <a:buChar char="•"/>
            </a:pPr>
            <a:r>
              <a:rPr lang="en-US" dirty="0" smtClean="0"/>
              <a:t>Status</a:t>
            </a:r>
          </a:p>
          <a:p>
            <a:pPr marL="285750" indent="-285750">
              <a:spcBef>
                <a:spcPts val="600"/>
              </a:spcBef>
              <a:buFont typeface="Arial" panose="020B0604020202020204" pitchFamily="34" charset="0"/>
              <a:buChar char="•"/>
            </a:pPr>
            <a:r>
              <a:rPr lang="en-US" dirty="0" smtClean="0"/>
              <a:t>Team, Advisors, Partners</a:t>
            </a:r>
          </a:p>
          <a:p>
            <a:pPr marL="285750" indent="-285750">
              <a:spcBef>
                <a:spcPts val="600"/>
              </a:spcBef>
              <a:buFont typeface="Arial" panose="020B0604020202020204" pitchFamily="34" charset="0"/>
              <a:buChar char="•"/>
            </a:pPr>
            <a:r>
              <a:rPr lang="en-US" dirty="0" smtClean="0"/>
              <a:t>Industry</a:t>
            </a:r>
          </a:p>
          <a:p>
            <a:pPr marL="285750" indent="-285750">
              <a:spcBef>
                <a:spcPts val="600"/>
              </a:spcBef>
              <a:buFont typeface="Arial" panose="020B0604020202020204" pitchFamily="34" charset="0"/>
              <a:buChar char="•"/>
            </a:pPr>
            <a:r>
              <a:rPr lang="en-US" dirty="0" smtClean="0"/>
              <a:t>Website</a:t>
            </a:r>
          </a:p>
          <a:p>
            <a:pPr marL="285750" indent="-285750">
              <a:spcBef>
                <a:spcPts val="600"/>
              </a:spcBef>
              <a:buFont typeface="Arial" panose="020B0604020202020204" pitchFamily="34" charset="0"/>
              <a:buChar char="•"/>
            </a:pPr>
            <a:r>
              <a:rPr lang="en-US" dirty="0" smtClean="0"/>
              <a:t>Number of Employees</a:t>
            </a:r>
          </a:p>
          <a:p>
            <a:pPr marL="285750" indent="-285750">
              <a:spcBef>
                <a:spcPts val="600"/>
              </a:spcBef>
              <a:buFont typeface="Arial" panose="020B0604020202020204" pitchFamily="34" charset="0"/>
              <a:buChar char="•"/>
            </a:pPr>
            <a:r>
              <a:rPr lang="en-US" dirty="0" smtClean="0"/>
              <a:t>Financial Information</a:t>
            </a:r>
          </a:p>
          <a:p>
            <a:pPr marL="285750" indent="-285750">
              <a:spcBef>
                <a:spcPts val="600"/>
              </a:spcBef>
              <a:buFont typeface="Arial" panose="020B0604020202020204" pitchFamily="34" charset="0"/>
              <a:buChar char="•"/>
            </a:pPr>
            <a:r>
              <a:rPr lang="en-US" dirty="0" smtClean="0"/>
              <a:t>Financial Support</a:t>
            </a:r>
          </a:p>
          <a:p>
            <a:pPr marL="285750" indent="-285750">
              <a:spcBef>
                <a:spcPts val="600"/>
              </a:spcBef>
              <a:buFont typeface="Arial" panose="020B0604020202020204" pitchFamily="34" charset="0"/>
              <a:buChar char="•"/>
            </a:pPr>
            <a:r>
              <a:rPr lang="en-US" dirty="0" smtClean="0"/>
              <a:t>Contact Information</a:t>
            </a:r>
          </a:p>
          <a:p>
            <a:pPr>
              <a:spcBef>
                <a:spcPts val="600"/>
              </a:spcBef>
            </a:pPr>
            <a:endParaRPr lang="en-US" dirty="0"/>
          </a:p>
        </p:txBody>
      </p:sp>
      <p:sp>
        <p:nvSpPr>
          <p:cNvPr id="8" name="Rounded Rectangle 7"/>
          <p:cNvSpPr/>
          <p:nvPr/>
        </p:nvSpPr>
        <p:spPr>
          <a:xfrm>
            <a:off x="6434983" y="649480"/>
            <a:ext cx="1281870" cy="5007836"/>
          </a:xfrm>
          <a:prstGeom prst="roundRect">
            <a:avLst>
              <a:gd name="adj" fmla="val 9385"/>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9759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Contents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1800" dirty="0" smtClean="0"/>
              <a:t>Overview</a:t>
            </a:r>
          </a:p>
          <a:p>
            <a:pPr marL="514350" indent="-514350">
              <a:buFont typeface="+mj-lt"/>
              <a:buAutoNum type="arabicPeriod"/>
            </a:pPr>
            <a:r>
              <a:rPr lang="en-US" sz="1800" dirty="0" smtClean="0"/>
              <a:t>One-Pager Content</a:t>
            </a:r>
          </a:p>
          <a:p>
            <a:pPr marL="514350" indent="-514350">
              <a:buFont typeface="+mj-lt"/>
              <a:buAutoNum type="arabicPeriod"/>
            </a:pPr>
            <a:r>
              <a:rPr lang="en-US" sz="1800" dirty="0" smtClean="0"/>
              <a:t>One-Pager Format</a:t>
            </a:r>
          </a:p>
          <a:p>
            <a:pPr marL="514350" indent="-514350">
              <a:buFont typeface="+mj-lt"/>
              <a:buAutoNum type="arabicPeriod"/>
            </a:pPr>
            <a:r>
              <a:rPr lang="en-US" sz="1800" dirty="0" smtClean="0"/>
              <a:t>Check List</a:t>
            </a:r>
          </a:p>
          <a:p>
            <a:pPr marL="514350" indent="-514350">
              <a:buFont typeface="+mj-lt"/>
              <a:buAutoNum type="arabicPeriod"/>
            </a:pPr>
            <a:r>
              <a:rPr lang="en-US" sz="1800" dirty="0" smtClean="0"/>
              <a:t>Examples</a:t>
            </a:r>
          </a:p>
          <a:p>
            <a:pPr marL="514350" indent="-514350">
              <a:buFont typeface="+mj-lt"/>
              <a:buAutoNum type="arabicPeriod"/>
            </a:pPr>
            <a:r>
              <a:rPr lang="en-US" sz="1800" dirty="0" smtClean="0"/>
              <a:t>Reading </a:t>
            </a:r>
            <a:r>
              <a:rPr lang="en-US" sz="1800" dirty="0" smtClean="0"/>
              <a:t>Materials</a:t>
            </a:r>
          </a:p>
          <a:p>
            <a:pPr marL="514350" indent="-514350">
              <a:buFont typeface="+mj-lt"/>
              <a:buAutoNum type="arabicPeriod"/>
            </a:pPr>
            <a:endParaRPr lang="en-US" sz="1800" dirty="0"/>
          </a:p>
        </p:txBody>
      </p:sp>
    </p:spTree>
    <p:extLst>
      <p:ext uri="{BB962C8B-B14F-4D97-AF65-F5344CB8AC3E}">
        <p14:creationId xmlns:p14="http://schemas.microsoft.com/office/powerpoint/2010/main" val="32848897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One-Pager Format</a:t>
            </a:r>
            <a:endParaRPr lang="en-US" dirty="0"/>
          </a:p>
        </p:txBody>
      </p:sp>
      <p:sp>
        <p:nvSpPr>
          <p:cNvPr id="6" name="Content Placeholder 5"/>
          <p:cNvSpPr>
            <a:spLocks noGrp="1"/>
          </p:cNvSpPr>
          <p:nvPr>
            <p:ph idx="1"/>
          </p:nvPr>
        </p:nvSpPr>
        <p:spPr>
          <a:xfrm>
            <a:off x="838200" y="2136448"/>
            <a:ext cx="10515600" cy="4066151"/>
          </a:xfrm>
        </p:spPr>
        <p:txBody>
          <a:bodyPr>
            <a:normAutofit/>
          </a:bodyPr>
          <a:lstStyle/>
          <a:p>
            <a:pPr marL="0" indent="0">
              <a:lnSpc>
                <a:spcPct val="100000"/>
              </a:lnSpc>
              <a:buNone/>
            </a:pPr>
            <a:r>
              <a:rPr lang="en-US" sz="1800" dirty="0" smtClean="0"/>
              <a:t>Once you have a preliminary design, try using an online design firm to prepare a final version – here are some resources we recommend that should cost about $100 bucks:</a:t>
            </a:r>
          </a:p>
          <a:p>
            <a:pPr>
              <a:lnSpc>
                <a:spcPct val="100000"/>
              </a:lnSpc>
            </a:pPr>
            <a:r>
              <a:rPr lang="en-US" sz="1800" dirty="0" err="1" smtClean="0"/>
              <a:t>DesignCrowd</a:t>
            </a:r>
            <a:r>
              <a:rPr lang="en-US" sz="1800" dirty="0" smtClean="0"/>
              <a:t> - </a:t>
            </a:r>
            <a:r>
              <a:rPr lang="en-US" sz="1800" dirty="0" smtClean="0">
                <a:hlinkClick r:id="rId2"/>
              </a:rPr>
              <a:t>www.designcrowd.com</a:t>
            </a:r>
            <a:r>
              <a:rPr lang="en-US" sz="1800" dirty="0" smtClean="0"/>
              <a:t> </a:t>
            </a:r>
            <a:endParaRPr lang="en-US" sz="1800" dirty="0"/>
          </a:p>
          <a:p>
            <a:pPr>
              <a:lnSpc>
                <a:spcPct val="100000"/>
              </a:lnSpc>
            </a:pPr>
            <a:r>
              <a:rPr lang="en-US" sz="1800" dirty="0" err="1" smtClean="0"/>
              <a:t>Upwork</a:t>
            </a:r>
            <a:r>
              <a:rPr lang="en-US" sz="1800" dirty="0" smtClean="0"/>
              <a:t> - </a:t>
            </a:r>
            <a:r>
              <a:rPr lang="en-US" sz="1800" dirty="0" smtClean="0">
                <a:hlinkClick r:id="rId3"/>
              </a:rPr>
              <a:t>www.upwork.com</a:t>
            </a:r>
            <a:r>
              <a:rPr lang="en-US" sz="1800" dirty="0" smtClean="0"/>
              <a:t> </a:t>
            </a:r>
          </a:p>
          <a:p>
            <a:pPr>
              <a:lnSpc>
                <a:spcPct val="100000"/>
              </a:lnSpc>
            </a:pPr>
            <a:r>
              <a:rPr lang="en-US" sz="1800" dirty="0" err="1" smtClean="0"/>
              <a:t>Crowdspring</a:t>
            </a:r>
            <a:r>
              <a:rPr lang="en-US" sz="1800" dirty="0" smtClean="0"/>
              <a:t> - </a:t>
            </a:r>
            <a:r>
              <a:rPr lang="en-US" sz="1800" dirty="0" smtClean="0">
                <a:hlinkClick r:id="rId4"/>
              </a:rPr>
              <a:t>www.crowdspring.com</a:t>
            </a:r>
            <a:r>
              <a:rPr lang="en-US" sz="1800" dirty="0" smtClean="0"/>
              <a:t> </a:t>
            </a:r>
          </a:p>
          <a:p>
            <a:pPr>
              <a:lnSpc>
                <a:spcPct val="100000"/>
              </a:lnSpc>
            </a:pPr>
            <a:r>
              <a:rPr lang="en-US" sz="1800" dirty="0" smtClean="0"/>
              <a:t>99designs - </a:t>
            </a:r>
            <a:r>
              <a:rPr lang="en-US" sz="1800" dirty="0" smtClean="0">
                <a:hlinkClick r:id="rId5"/>
              </a:rPr>
              <a:t>www.99designs.com</a:t>
            </a:r>
            <a:r>
              <a:rPr lang="en-US" sz="1800" dirty="0" smtClean="0"/>
              <a:t> </a:t>
            </a:r>
            <a:endParaRPr lang="en-US" sz="1800" dirty="0"/>
          </a:p>
        </p:txBody>
      </p:sp>
      <p:pic>
        <p:nvPicPr>
          <p:cNvPr id="8" name="Picture 7"/>
          <p:cNvPicPr>
            <a:picLocks noChangeAspect="1"/>
          </p:cNvPicPr>
          <p:nvPr/>
        </p:nvPicPr>
        <p:blipFill>
          <a:blip r:embed="rId6"/>
          <a:stretch>
            <a:fillRect/>
          </a:stretch>
        </p:blipFill>
        <p:spPr>
          <a:xfrm>
            <a:off x="7432259" y="4892849"/>
            <a:ext cx="1438275" cy="1438275"/>
          </a:xfrm>
          <a:prstGeom prst="rect">
            <a:avLst/>
          </a:prstGeom>
        </p:spPr>
      </p:pic>
      <p:pic>
        <p:nvPicPr>
          <p:cNvPr id="10" name="Picture 9"/>
          <p:cNvPicPr>
            <a:picLocks noChangeAspect="1"/>
          </p:cNvPicPr>
          <p:nvPr/>
        </p:nvPicPr>
        <p:blipFill>
          <a:blip r:embed="rId7"/>
          <a:stretch>
            <a:fillRect/>
          </a:stretch>
        </p:blipFill>
        <p:spPr>
          <a:xfrm>
            <a:off x="2395759" y="4924899"/>
            <a:ext cx="1438275" cy="1438275"/>
          </a:xfrm>
          <a:prstGeom prst="rect">
            <a:avLst/>
          </a:prstGeom>
          <a:ln>
            <a:solidFill>
              <a:schemeClr val="bg1">
                <a:lumMod val="95000"/>
              </a:schemeClr>
            </a:solidFill>
          </a:ln>
        </p:spPr>
      </p:pic>
      <p:pic>
        <p:nvPicPr>
          <p:cNvPr id="12" name="Picture 11"/>
          <p:cNvPicPr>
            <a:picLocks noChangeAspect="1"/>
          </p:cNvPicPr>
          <p:nvPr/>
        </p:nvPicPr>
        <p:blipFill>
          <a:blip r:embed="rId8"/>
          <a:stretch>
            <a:fillRect/>
          </a:stretch>
        </p:blipFill>
        <p:spPr>
          <a:xfrm>
            <a:off x="4103939" y="4902687"/>
            <a:ext cx="1438275" cy="1438275"/>
          </a:xfrm>
          <a:prstGeom prst="rect">
            <a:avLst/>
          </a:prstGeom>
        </p:spPr>
      </p:pic>
      <p:pic>
        <p:nvPicPr>
          <p:cNvPr id="13" name="Picture 12"/>
          <p:cNvPicPr>
            <a:picLocks noChangeAspect="1"/>
          </p:cNvPicPr>
          <p:nvPr/>
        </p:nvPicPr>
        <p:blipFill>
          <a:blip r:embed="rId9"/>
          <a:stretch>
            <a:fillRect/>
          </a:stretch>
        </p:blipFill>
        <p:spPr>
          <a:xfrm>
            <a:off x="5812119" y="4892850"/>
            <a:ext cx="1438275" cy="1438275"/>
          </a:xfrm>
          <a:prstGeom prst="rect">
            <a:avLst/>
          </a:prstGeom>
        </p:spPr>
      </p:pic>
      <p:sp>
        <p:nvSpPr>
          <p:cNvPr id="15" name="TextBox 14"/>
          <p:cNvSpPr txBox="1"/>
          <p:nvPr/>
        </p:nvSpPr>
        <p:spPr>
          <a:xfrm>
            <a:off x="838200" y="1430530"/>
            <a:ext cx="2031325" cy="461665"/>
          </a:xfrm>
          <a:prstGeom prst="rect">
            <a:avLst/>
          </a:prstGeom>
          <a:noFill/>
        </p:spPr>
        <p:txBody>
          <a:bodyPr wrap="none" rtlCol="0">
            <a:spAutoFit/>
          </a:bodyPr>
          <a:lstStyle/>
          <a:p>
            <a:r>
              <a:rPr lang="en-US" sz="2400" dirty="0" smtClean="0">
                <a:solidFill>
                  <a:schemeClr val="bg1">
                    <a:lumMod val="75000"/>
                  </a:schemeClr>
                </a:solidFill>
              </a:rPr>
              <a:t>looks </a:t>
            </a:r>
            <a:r>
              <a:rPr lang="en-US" sz="2400" dirty="0">
                <a:solidFill>
                  <a:schemeClr val="bg1">
                    <a:lumMod val="75000"/>
                  </a:schemeClr>
                </a:solidFill>
              </a:rPr>
              <a:t>matter! </a:t>
            </a:r>
            <a:endParaRPr lang="en-US" sz="2400" dirty="0"/>
          </a:p>
        </p:txBody>
      </p:sp>
    </p:spTree>
    <p:extLst>
      <p:ext uri="{BB962C8B-B14F-4D97-AF65-F5344CB8AC3E}">
        <p14:creationId xmlns:p14="http://schemas.microsoft.com/office/powerpoint/2010/main" val="29587943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4</a:t>
            </a:r>
            <a:endParaRPr lang="en-US" dirty="0"/>
          </a:p>
        </p:txBody>
      </p:sp>
      <p:sp>
        <p:nvSpPr>
          <p:cNvPr id="5" name="Text Placeholder 4"/>
          <p:cNvSpPr>
            <a:spLocks noGrp="1"/>
          </p:cNvSpPr>
          <p:nvPr>
            <p:ph type="body" idx="1"/>
          </p:nvPr>
        </p:nvSpPr>
        <p:spPr/>
        <p:txBody>
          <a:bodyPr/>
          <a:lstStyle/>
          <a:p>
            <a:r>
              <a:rPr lang="en-US" dirty="0" smtClean="0"/>
              <a:t>Check List</a:t>
            </a:r>
            <a:endParaRPr lang="en-US" dirty="0"/>
          </a:p>
        </p:txBody>
      </p:sp>
    </p:spTree>
    <p:extLst>
      <p:ext uri="{BB962C8B-B14F-4D97-AF65-F5344CB8AC3E}">
        <p14:creationId xmlns:p14="http://schemas.microsoft.com/office/powerpoint/2010/main" val="17196436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Check List</a:t>
            </a:r>
            <a:endParaRPr lang="en-US" dirty="0"/>
          </a:p>
        </p:txBody>
      </p:sp>
      <p:sp>
        <p:nvSpPr>
          <p:cNvPr id="3" name="Content Placeholder 2"/>
          <p:cNvSpPr>
            <a:spLocks noGrp="1"/>
          </p:cNvSpPr>
          <p:nvPr>
            <p:ph idx="1"/>
          </p:nvPr>
        </p:nvSpPr>
        <p:spPr/>
        <p:txBody>
          <a:bodyPr>
            <a:normAutofit fontScale="62500" lnSpcReduction="20000"/>
          </a:bodyPr>
          <a:lstStyle/>
          <a:p>
            <a:pPr marL="0" indent="0">
              <a:lnSpc>
                <a:spcPct val="120000"/>
              </a:lnSpc>
              <a:buNone/>
            </a:pPr>
            <a:r>
              <a:rPr lang="en-US" dirty="0"/>
              <a:t>Finally, in order to check if your one-pager is convincing and entertaining show it to at least 3 (critical) people from your network. Ask them if they would answer all of the following questions with a Yes</a:t>
            </a:r>
            <a:r>
              <a:rPr lang="en-US" dirty="0" smtClean="0"/>
              <a:t>:</a:t>
            </a:r>
          </a:p>
          <a:p>
            <a:pPr marL="0" indent="0">
              <a:lnSpc>
                <a:spcPct val="120000"/>
              </a:lnSpc>
              <a:buNone/>
            </a:pPr>
            <a:endParaRPr lang="en-US" dirty="0"/>
          </a:p>
          <a:p>
            <a:pPr marL="457200" indent="-457200">
              <a:lnSpc>
                <a:spcPct val="120000"/>
              </a:lnSpc>
              <a:buFont typeface="Wingdings" panose="05000000000000000000" pitchFamily="2" charset="2"/>
              <a:buChar char="o"/>
            </a:pPr>
            <a:r>
              <a:rPr lang="en-US" dirty="0"/>
              <a:t>Is there a real problem?</a:t>
            </a:r>
          </a:p>
          <a:p>
            <a:pPr marL="457200" indent="-457200">
              <a:lnSpc>
                <a:spcPct val="120000"/>
              </a:lnSpc>
              <a:buFont typeface="Wingdings" panose="05000000000000000000" pitchFamily="2" charset="2"/>
              <a:buChar char="o"/>
            </a:pPr>
            <a:r>
              <a:rPr lang="en-US" dirty="0"/>
              <a:t>Is there an actual need for their solution and a sufficient market size?</a:t>
            </a:r>
          </a:p>
          <a:p>
            <a:pPr marL="457200" indent="-457200">
              <a:lnSpc>
                <a:spcPct val="120000"/>
              </a:lnSpc>
              <a:buFont typeface="Wingdings" panose="05000000000000000000" pitchFamily="2" charset="2"/>
              <a:buChar char="o"/>
            </a:pPr>
            <a:r>
              <a:rPr lang="en-US" dirty="0"/>
              <a:t>Do they have a competitive advantage?</a:t>
            </a:r>
          </a:p>
          <a:p>
            <a:pPr marL="457200" indent="-457200">
              <a:lnSpc>
                <a:spcPct val="120000"/>
              </a:lnSpc>
              <a:buFont typeface="Wingdings" panose="05000000000000000000" pitchFamily="2" charset="2"/>
              <a:buChar char="o"/>
            </a:pPr>
            <a:r>
              <a:rPr lang="en-US" dirty="0"/>
              <a:t>Are they going to make money and is the business model scalable?</a:t>
            </a:r>
          </a:p>
          <a:p>
            <a:pPr marL="457200" indent="-457200">
              <a:lnSpc>
                <a:spcPct val="120000"/>
              </a:lnSpc>
              <a:buFont typeface="Wingdings" panose="05000000000000000000" pitchFamily="2" charset="2"/>
              <a:buChar char="o"/>
            </a:pPr>
            <a:r>
              <a:rPr lang="en-US" dirty="0"/>
              <a:t>Is the team capable of executing the plan</a:t>
            </a:r>
            <a:r>
              <a:rPr lang="en-US" dirty="0" smtClean="0"/>
              <a:t>?</a:t>
            </a:r>
            <a:endParaRPr lang="en-US" dirty="0"/>
          </a:p>
          <a:p>
            <a:pPr marL="0" indent="0">
              <a:lnSpc>
                <a:spcPct val="120000"/>
              </a:lnSpc>
              <a:buNone/>
            </a:pPr>
            <a:endParaRPr lang="en-US" dirty="0"/>
          </a:p>
          <a:p>
            <a:pPr marL="0" indent="0">
              <a:lnSpc>
                <a:spcPct val="120000"/>
              </a:lnSpc>
              <a:buNone/>
            </a:pPr>
            <a:r>
              <a:rPr lang="en-US" dirty="0" smtClean="0"/>
              <a:t>Only </a:t>
            </a:r>
            <a:r>
              <a:rPr lang="en-US" dirty="0"/>
              <a:t>send the </a:t>
            </a:r>
            <a:r>
              <a:rPr lang="en-US" dirty="0" smtClean="0"/>
              <a:t>one-pager </a:t>
            </a:r>
            <a:r>
              <a:rPr lang="en-US" dirty="0"/>
              <a:t>out if it convinces your proof readers without any additional explanations</a:t>
            </a:r>
            <a:r>
              <a:rPr lang="en-US" dirty="0" smtClean="0"/>
              <a:t>.</a:t>
            </a:r>
            <a:endParaRPr lang="en-US" dirty="0"/>
          </a:p>
        </p:txBody>
      </p:sp>
    </p:spTree>
    <p:extLst>
      <p:ext uri="{BB962C8B-B14F-4D97-AF65-F5344CB8AC3E}">
        <p14:creationId xmlns:p14="http://schemas.microsoft.com/office/powerpoint/2010/main" val="19146700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5</a:t>
            </a:r>
            <a:endParaRPr lang="en-US" dirty="0"/>
          </a:p>
        </p:txBody>
      </p:sp>
      <p:sp>
        <p:nvSpPr>
          <p:cNvPr id="5" name="Text Placeholder 4"/>
          <p:cNvSpPr>
            <a:spLocks noGrp="1"/>
          </p:cNvSpPr>
          <p:nvPr>
            <p:ph type="body" idx="1"/>
          </p:nvPr>
        </p:nvSpPr>
        <p:spPr/>
        <p:txBody>
          <a:bodyPr/>
          <a:lstStyle/>
          <a:p>
            <a:r>
              <a:rPr lang="en-US" dirty="0" smtClean="0"/>
              <a:t>Examples</a:t>
            </a:r>
            <a:endParaRPr lang="en-US" dirty="0"/>
          </a:p>
        </p:txBody>
      </p:sp>
    </p:spTree>
    <p:extLst>
      <p:ext uri="{BB962C8B-B14F-4D97-AF65-F5344CB8AC3E}">
        <p14:creationId xmlns:p14="http://schemas.microsoft.com/office/powerpoint/2010/main" val="11258792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82166" y="569760"/>
            <a:ext cx="4592778" cy="5943600"/>
          </a:xfrm>
          <a:prstGeom prst="rect">
            <a:avLst/>
          </a:prstGeom>
          <a:ln>
            <a:solidFill>
              <a:schemeClr val="bg1">
                <a:lumMod val="65000"/>
              </a:schemeClr>
            </a:solidFill>
          </a:ln>
          <a:effectLst>
            <a:outerShdw blurRad="292100" dist="139700" dir="2700000" algn="tl" rotWithShape="0">
              <a:srgbClr val="333333">
                <a:alpha val="65000"/>
              </a:srgbClr>
            </a:outerShdw>
          </a:effectLst>
        </p:spPr>
      </p:pic>
      <p:pic>
        <p:nvPicPr>
          <p:cNvPr id="3" name="Picture 2" descr="https://qph.ec.quoracdn.net/main-qimg-2eccbe9b76acc77754fd3539df727630?convert_to_webp=tru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3012" y="569760"/>
            <a:ext cx="4590000" cy="5943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1444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6</a:t>
            </a:r>
            <a:endParaRPr lang="en-US" dirty="0"/>
          </a:p>
        </p:txBody>
      </p:sp>
      <p:sp>
        <p:nvSpPr>
          <p:cNvPr id="5" name="Text Placeholder 4"/>
          <p:cNvSpPr>
            <a:spLocks noGrp="1"/>
          </p:cNvSpPr>
          <p:nvPr>
            <p:ph type="body" idx="1"/>
          </p:nvPr>
        </p:nvSpPr>
        <p:spPr/>
        <p:txBody>
          <a:bodyPr/>
          <a:lstStyle/>
          <a:p>
            <a:r>
              <a:rPr lang="en-US" dirty="0" smtClean="0"/>
              <a:t>Reading Materials</a:t>
            </a:r>
            <a:endParaRPr lang="en-US" dirty="0"/>
          </a:p>
        </p:txBody>
      </p:sp>
    </p:spTree>
    <p:extLst>
      <p:ext uri="{BB962C8B-B14F-4D97-AF65-F5344CB8AC3E}">
        <p14:creationId xmlns:p14="http://schemas.microsoft.com/office/powerpoint/2010/main" val="27327066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Materials</a:t>
            </a:r>
            <a:endParaRPr lang="en-US" dirty="0"/>
          </a:p>
        </p:txBody>
      </p:sp>
      <p:sp>
        <p:nvSpPr>
          <p:cNvPr id="3" name="Content Placeholder 2"/>
          <p:cNvSpPr>
            <a:spLocks noGrp="1"/>
          </p:cNvSpPr>
          <p:nvPr>
            <p:ph idx="1"/>
          </p:nvPr>
        </p:nvSpPr>
        <p:spPr/>
        <p:txBody>
          <a:bodyPr>
            <a:normAutofit/>
          </a:bodyPr>
          <a:lstStyle/>
          <a:p>
            <a:r>
              <a:rPr lang="en-US" sz="1800" dirty="0">
                <a:hlinkClick r:id="rId2"/>
              </a:rPr>
              <a:t>http://</a:t>
            </a:r>
            <a:r>
              <a:rPr lang="en-US" sz="1800" dirty="0">
                <a:hlinkClick r:id="rId2"/>
              </a:rPr>
              <a:t>www.inc.com/christopher-mirabile/one-page-that-matters.html</a:t>
            </a:r>
            <a:endParaRPr lang="en-US" sz="1800" dirty="0"/>
          </a:p>
          <a:p>
            <a:r>
              <a:rPr lang="en-US" sz="1800" dirty="0">
                <a:hlinkClick r:id="rId3"/>
              </a:rPr>
              <a:t>http://failedexit.com/asset-guide/one-pager</a:t>
            </a:r>
            <a:r>
              <a:rPr lang="en-US" sz="1800" dirty="0">
                <a:hlinkClick r:id="rId3"/>
              </a:rPr>
              <a:t>/</a:t>
            </a:r>
            <a:r>
              <a:rPr lang="en-US" sz="1800" dirty="0"/>
              <a:t> </a:t>
            </a:r>
          </a:p>
          <a:p>
            <a:r>
              <a:rPr lang="en-US" sz="1800" dirty="0">
                <a:hlinkClick r:id="rId4"/>
              </a:rPr>
              <a:t>https://</a:t>
            </a:r>
            <a:r>
              <a:rPr lang="en-US" sz="1800" dirty="0">
                <a:hlinkClick r:id="rId4"/>
              </a:rPr>
              <a:t>www.quora.com/What-should-I-include-on-a-one-pager-a-potential-investor-is-asking-for</a:t>
            </a:r>
            <a:endParaRPr lang="en-US" sz="1800" dirty="0"/>
          </a:p>
          <a:p>
            <a:endParaRPr lang="en-US" sz="1800" dirty="0"/>
          </a:p>
        </p:txBody>
      </p:sp>
    </p:spTree>
    <p:extLst>
      <p:ext uri="{BB962C8B-B14F-4D97-AF65-F5344CB8AC3E}">
        <p14:creationId xmlns:p14="http://schemas.microsoft.com/office/powerpoint/2010/main" val="36975248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1</a:t>
            </a:r>
            <a:endParaRPr lang="en-US" dirty="0"/>
          </a:p>
        </p:txBody>
      </p:sp>
      <p:sp>
        <p:nvSpPr>
          <p:cNvPr id="5" name="Text Placeholder 4"/>
          <p:cNvSpPr>
            <a:spLocks noGrp="1"/>
          </p:cNvSpPr>
          <p:nvPr>
            <p:ph type="body" idx="1"/>
          </p:nvPr>
        </p:nvSpPr>
        <p:spPr/>
        <p:txBody>
          <a:bodyPr/>
          <a:lstStyle/>
          <a:p>
            <a:r>
              <a:rPr lang="en-US" dirty="0" smtClean="0"/>
              <a:t>Overview</a:t>
            </a:r>
            <a:endParaRPr lang="en-US" dirty="0"/>
          </a:p>
        </p:txBody>
      </p:sp>
    </p:spTree>
    <p:extLst>
      <p:ext uri="{BB962C8B-B14F-4D97-AF65-F5344CB8AC3E}">
        <p14:creationId xmlns:p14="http://schemas.microsoft.com/office/powerpoint/2010/main" val="1591941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Company One-Pagers</a:t>
            </a:r>
            <a:endParaRPr lang="en-US" dirty="0"/>
          </a:p>
        </p:txBody>
      </p:sp>
      <p:sp>
        <p:nvSpPr>
          <p:cNvPr id="3" name="Content Placeholder 2"/>
          <p:cNvSpPr>
            <a:spLocks noGrp="1"/>
          </p:cNvSpPr>
          <p:nvPr>
            <p:ph idx="1"/>
          </p:nvPr>
        </p:nvSpPr>
        <p:spPr>
          <a:xfrm>
            <a:off x="838200" y="2290273"/>
            <a:ext cx="10515600" cy="3886690"/>
          </a:xfrm>
        </p:spPr>
        <p:txBody>
          <a:bodyPr>
            <a:normAutofit/>
          </a:bodyPr>
          <a:lstStyle/>
          <a:p>
            <a:r>
              <a:rPr lang="en-US" sz="1800" dirty="0" smtClean="0"/>
              <a:t>A short company one-pager is essential for a start-up company, particular when raising money.</a:t>
            </a:r>
          </a:p>
          <a:p>
            <a:r>
              <a:rPr lang="en-US" sz="1800" dirty="0" smtClean="0"/>
              <a:t>It should provide a brief synopsis of your company pitch deck, all within one-page (front and back). </a:t>
            </a:r>
          </a:p>
          <a:p>
            <a:r>
              <a:rPr lang="en-US" sz="1800" dirty="0" smtClean="0"/>
              <a:t>The advice provided in </a:t>
            </a:r>
            <a:r>
              <a:rPr lang="en-US" sz="1800" dirty="0" smtClean="0"/>
              <a:t>this </a:t>
            </a:r>
            <a:r>
              <a:rPr lang="en-US" sz="1800" dirty="0" smtClean="0"/>
              <a:t>module is specific to early-stage hardtech start-up companies</a:t>
            </a:r>
          </a:p>
          <a:p>
            <a:endParaRPr lang="en-US" sz="1800" dirty="0"/>
          </a:p>
        </p:txBody>
      </p:sp>
      <p:sp>
        <p:nvSpPr>
          <p:cNvPr id="4" name="TextBox 3"/>
          <p:cNvSpPr txBox="1"/>
          <p:nvPr/>
        </p:nvSpPr>
        <p:spPr>
          <a:xfrm>
            <a:off x="838200" y="1398300"/>
            <a:ext cx="1893467" cy="584775"/>
          </a:xfrm>
          <a:prstGeom prst="rect">
            <a:avLst/>
          </a:prstGeom>
          <a:noFill/>
        </p:spPr>
        <p:txBody>
          <a:bodyPr wrap="none" rtlCol="0">
            <a:spAutoFit/>
          </a:bodyPr>
          <a:lstStyle/>
          <a:p>
            <a:r>
              <a:rPr lang="en-US" sz="3200" dirty="0">
                <a:solidFill>
                  <a:schemeClr val="bg1">
                    <a:lumMod val="75000"/>
                  </a:schemeClr>
                </a:solidFill>
              </a:rPr>
              <a:t>Overview</a:t>
            </a:r>
            <a:endParaRPr lang="en-US" sz="3200" dirty="0">
              <a:solidFill>
                <a:schemeClr val="bg1">
                  <a:lumMod val="75000"/>
                </a:schemeClr>
              </a:solidFill>
            </a:endParaRPr>
          </a:p>
        </p:txBody>
      </p:sp>
    </p:spTree>
    <p:extLst>
      <p:ext uri="{BB962C8B-B14F-4D97-AF65-F5344CB8AC3E}">
        <p14:creationId xmlns:p14="http://schemas.microsoft.com/office/powerpoint/2010/main" val="1222814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2</a:t>
            </a:r>
            <a:endParaRPr lang="en-US" dirty="0"/>
          </a:p>
        </p:txBody>
      </p:sp>
      <p:sp>
        <p:nvSpPr>
          <p:cNvPr id="5" name="Text Placeholder 4"/>
          <p:cNvSpPr>
            <a:spLocks noGrp="1"/>
          </p:cNvSpPr>
          <p:nvPr>
            <p:ph type="body" idx="1"/>
          </p:nvPr>
        </p:nvSpPr>
        <p:spPr/>
        <p:txBody>
          <a:bodyPr/>
          <a:lstStyle/>
          <a:p>
            <a:r>
              <a:rPr lang="en-US" dirty="0" smtClean="0"/>
              <a:t>One-Pager Content</a:t>
            </a:r>
            <a:endParaRPr lang="en-US" dirty="0"/>
          </a:p>
        </p:txBody>
      </p:sp>
    </p:spTree>
    <p:extLst>
      <p:ext uri="{BB962C8B-B14F-4D97-AF65-F5344CB8AC3E}">
        <p14:creationId xmlns:p14="http://schemas.microsoft.com/office/powerpoint/2010/main" val="6295022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One-Pager</a:t>
            </a:r>
            <a:endParaRPr lang="en-US" dirty="0"/>
          </a:p>
        </p:txBody>
      </p:sp>
      <p:sp>
        <p:nvSpPr>
          <p:cNvPr id="4" name="Content Placeholder 3"/>
          <p:cNvSpPr>
            <a:spLocks noGrp="1"/>
          </p:cNvSpPr>
          <p:nvPr>
            <p:ph idx="1"/>
          </p:nvPr>
        </p:nvSpPr>
        <p:spPr>
          <a:xfrm>
            <a:off x="838200" y="2204816"/>
            <a:ext cx="10515600" cy="4375446"/>
          </a:xfrm>
        </p:spPr>
        <p:txBody>
          <a:bodyPr>
            <a:normAutofit lnSpcReduction="10000"/>
          </a:bodyPr>
          <a:lstStyle/>
          <a:p>
            <a:pPr marL="457200" indent="-457200">
              <a:buFont typeface="+mj-lt"/>
              <a:buAutoNum type="arabicPeriod"/>
            </a:pPr>
            <a:r>
              <a:rPr lang="en-US" sz="1800" dirty="0" smtClean="0"/>
              <a:t>One Line Pitch</a:t>
            </a:r>
          </a:p>
          <a:p>
            <a:pPr marL="457200" indent="-457200">
              <a:buFont typeface="+mj-lt"/>
              <a:buAutoNum type="arabicPeriod"/>
            </a:pPr>
            <a:r>
              <a:rPr lang="en-US" sz="1800" dirty="0" smtClean="0"/>
              <a:t>Problem</a:t>
            </a:r>
          </a:p>
          <a:p>
            <a:pPr marL="457200" indent="-457200">
              <a:buFont typeface="+mj-lt"/>
              <a:buAutoNum type="arabicPeriod"/>
            </a:pPr>
            <a:r>
              <a:rPr lang="en-US" sz="1800" dirty="0" smtClean="0"/>
              <a:t>Solution</a:t>
            </a:r>
          </a:p>
          <a:p>
            <a:pPr marL="457200" indent="-457200">
              <a:buFont typeface="+mj-lt"/>
              <a:buAutoNum type="arabicPeriod"/>
            </a:pPr>
            <a:r>
              <a:rPr lang="en-US" sz="1800" dirty="0" smtClean="0"/>
              <a:t>Market</a:t>
            </a:r>
          </a:p>
          <a:p>
            <a:pPr marL="457200" indent="-457200">
              <a:buFont typeface="+mj-lt"/>
              <a:buAutoNum type="arabicPeriod"/>
            </a:pPr>
            <a:r>
              <a:rPr lang="en-US" sz="1800" dirty="0" smtClean="0"/>
              <a:t>Competitors</a:t>
            </a:r>
          </a:p>
          <a:p>
            <a:pPr marL="457200" indent="-457200">
              <a:buFont typeface="+mj-lt"/>
              <a:buAutoNum type="arabicPeriod"/>
            </a:pPr>
            <a:r>
              <a:rPr lang="en-US" sz="1800" dirty="0" smtClean="0"/>
              <a:t>Competitive Advantage</a:t>
            </a:r>
          </a:p>
          <a:p>
            <a:pPr marL="457200" indent="-457200">
              <a:buFont typeface="+mj-lt"/>
              <a:buAutoNum type="arabicPeriod"/>
            </a:pPr>
            <a:r>
              <a:rPr lang="en-US" sz="1800" dirty="0" smtClean="0"/>
              <a:t>Business Model</a:t>
            </a:r>
          </a:p>
          <a:p>
            <a:pPr marL="457200" indent="-457200">
              <a:buFont typeface="+mj-lt"/>
              <a:buAutoNum type="arabicPeriod"/>
            </a:pPr>
            <a:r>
              <a:rPr lang="en-US" sz="1800" dirty="0" smtClean="0"/>
              <a:t>Founders, Team, and Advisors</a:t>
            </a:r>
          </a:p>
          <a:p>
            <a:pPr marL="457200" indent="-457200">
              <a:buFont typeface="+mj-lt"/>
              <a:buAutoNum type="arabicPeriod" startAt="9"/>
            </a:pPr>
            <a:r>
              <a:rPr lang="en-US" sz="1800" dirty="0" smtClean="0"/>
              <a:t>Customer Traction</a:t>
            </a:r>
          </a:p>
          <a:p>
            <a:pPr marL="457200" indent="-457200">
              <a:buFont typeface="+mj-lt"/>
              <a:buAutoNum type="arabicPeriod" startAt="9"/>
            </a:pPr>
            <a:r>
              <a:rPr lang="en-US" sz="1800" dirty="0" smtClean="0"/>
              <a:t>Key Milestones</a:t>
            </a:r>
          </a:p>
          <a:p>
            <a:pPr marL="457200" indent="-457200">
              <a:buFont typeface="+mj-lt"/>
              <a:buAutoNum type="arabicPeriod" startAt="9"/>
            </a:pPr>
            <a:r>
              <a:rPr lang="en-US" sz="1800" dirty="0" smtClean="0"/>
              <a:t>Funding</a:t>
            </a:r>
            <a:endParaRPr lang="en-US" sz="1800" dirty="0"/>
          </a:p>
        </p:txBody>
      </p:sp>
      <p:sp>
        <p:nvSpPr>
          <p:cNvPr id="5" name="TextBox 4"/>
          <p:cNvSpPr txBox="1"/>
          <p:nvPr/>
        </p:nvSpPr>
        <p:spPr>
          <a:xfrm>
            <a:off x="838200" y="1430530"/>
            <a:ext cx="1999265" cy="461665"/>
          </a:xfrm>
          <a:prstGeom prst="rect">
            <a:avLst/>
          </a:prstGeom>
          <a:noFill/>
        </p:spPr>
        <p:txBody>
          <a:bodyPr wrap="none" rtlCol="0">
            <a:spAutoFit/>
          </a:bodyPr>
          <a:lstStyle/>
          <a:p>
            <a:r>
              <a:rPr lang="en-US" sz="2400" dirty="0" smtClean="0">
                <a:solidFill>
                  <a:schemeClr val="bg1">
                    <a:lumMod val="75000"/>
                  </a:schemeClr>
                </a:solidFill>
              </a:rPr>
              <a:t>key elements</a:t>
            </a:r>
            <a:endParaRPr lang="en-US" sz="2400" dirty="0">
              <a:solidFill>
                <a:schemeClr val="bg1">
                  <a:lumMod val="75000"/>
                </a:schemeClr>
              </a:solidFill>
            </a:endParaRPr>
          </a:p>
        </p:txBody>
      </p:sp>
    </p:spTree>
    <p:extLst>
      <p:ext uri="{BB962C8B-B14F-4D97-AF65-F5344CB8AC3E}">
        <p14:creationId xmlns:p14="http://schemas.microsoft.com/office/powerpoint/2010/main" val="2933449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5800"/>
            <a:ext cx="10515600" cy="1325563"/>
          </a:xfrm>
        </p:spPr>
        <p:txBody>
          <a:bodyPr/>
          <a:lstStyle/>
          <a:p>
            <a:r>
              <a:rPr lang="en-US" dirty="0" smtClean="0"/>
              <a:t>1. One </a:t>
            </a:r>
            <a:r>
              <a:rPr lang="en-US" dirty="0"/>
              <a:t>Line </a:t>
            </a:r>
            <a:r>
              <a:rPr lang="en-US" dirty="0" smtClean="0"/>
              <a:t>Pitch</a:t>
            </a:r>
            <a:endParaRPr lang="en-US" dirty="0"/>
          </a:p>
        </p:txBody>
      </p:sp>
      <p:sp>
        <p:nvSpPr>
          <p:cNvPr id="3" name="Content Placeholder 2"/>
          <p:cNvSpPr>
            <a:spLocks noGrp="1"/>
          </p:cNvSpPr>
          <p:nvPr>
            <p:ph idx="1"/>
          </p:nvPr>
        </p:nvSpPr>
        <p:spPr>
          <a:xfrm>
            <a:off x="838200" y="2093719"/>
            <a:ext cx="10515600" cy="4083243"/>
          </a:xfrm>
        </p:spPr>
        <p:txBody>
          <a:bodyPr>
            <a:noAutofit/>
          </a:bodyPr>
          <a:lstStyle/>
          <a:p>
            <a:pPr marL="0" indent="0">
              <a:buNone/>
            </a:pPr>
            <a:r>
              <a:rPr lang="en-US" sz="1800" dirty="0"/>
              <a:t>The very first thing you want to explain is what your startup is doing. You should use a one-line pitch – a very effective scheme for that is: </a:t>
            </a:r>
            <a:r>
              <a:rPr lang="en-US" sz="1800" dirty="0" smtClean="0"/>
              <a:t> </a:t>
            </a:r>
          </a:p>
          <a:p>
            <a:r>
              <a:rPr lang="en-US" sz="1800" dirty="0" smtClean="0"/>
              <a:t>[Company name] </a:t>
            </a:r>
            <a:r>
              <a:rPr lang="en-US" sz="1800" dirty="0"/>
              <a:t>– the </a:t>
            </a:r>
            <a:r>
              <a:rPr lang="en-US" sz="1800" dirty="0" smtClean="0"/>
              <a:t>[xxx] </a:t>
            </a:r>
            <a:r>
              <a:rPr lang="en-US" sz="1800" dirty="0"/>
              <a:t>of/for </a:t>
            </a:r>
            <a:r>
              <a:rPr lang="en-US" sz="1800" dirty="0" smtClean="0"/>
              <a:t>[xxx].</a:t>
            </a:r>
          </a:p>
          <a:p>
            <a:r>
              <a:rPr lang="en-US" sz="1800" dirty="0" err="1" smtClean="0"/>
              <a:t>Montredo</a:t>
            </a:r>
            <a:r>
              <a:rPr lang="en-US" sz="1800" dirty="0" smtClean="0"/>
              <a:t> – the trusted online shop for luxury watches.</a:t>
            </a:r>
          </a:p>
          <a:p>
            <a:r>
              <a:rPr lang="en-US" sz="1800" dirty="0" smtClean="0"/>
              <a:t>Plate Culture – the Airbnb of Food</a:t>
            </a:r>
          </a:p>
          <a:p>
            <a:r>
              <a:rPr lang="en-US" sz="1800" dirty="0" smtClean="0"/>
              <a:t>LinkedIn – the social network for business</a:t>
            </a:r>
          </a:p>
          <a:p>
            <a:r>
              <a:rPr lang="en-US" sz="1800" dirty="0" smtClean="0"/>
              <a:t>[Company name] is developing [a defined offering] to help [a defined audience] [solve a problem] with/by [secret sauce].</a:t>
            </a:r>
          </a:p>
          <a:p>
            <a:r>
              <a:rPr lang="en-US" sz="1800" dirty="0" err="1" smtClean="0"/>
              <a:t>Montredo</a:t>
            </a:r>
            <a:r>
              <a:rPr lang="en-US" sz="1800" dirty="0" smtClean="0"/>
              <a:t> is developing an online shop to help watch-enthusiasts to buy watches safely online by sourcing the watches from authorized dealers only.</a:t>
            </a:r>
          </a:p>
          <a:p>
            <a:r>
              <a:rPr lang="en-US" sz="1800" dirty="0" smtClean="0"/>
              <a:t>You can also use your very own technique for a good one-line pitch. Make sure your sentence is easy to understand though and describes what you are doing in a nutshell.</a:t>
            </a:r>
          </a:p>
          <a:p>
            <a:pPr marL="0" indent="0">
              <a:buNone/>
            </a:pPr>
            <a:endParaRPr lang="en-US" sz="1800" dirty="0"/>
          </a:p>
          <a:p>
            <a:pPr marL="0" indent="0">
              <a:buNone/>
            </a:pPr>
            <a:endParaRPr lang="en-US" sz="1800" dirty="0" smtClean="0"/>
          </a:p>
          <a:p>
            <a:endParaRPr lang="en-US" sz="1800" dirty="0"/>
          </a:p>
        </p:txBody>
      </p:sp>
      <p:sp>
        <p:nvSpPr>
          <p:cNvPr id="6" name="TextBox 5"/>
          <p:cNvSpPr txBox="1"/>
          <p:nvPr/>
        </p:nvSpPr>
        <p:spPr>
          <a:xfrm>
            <a:off x="838200" y="1430530"/>
            <a:ext cx="5630067" cy="461665"/>
          </a:xfrm>
          <a:prstGeom prst="rect">
            <a:avLst/>
          </a:prstGeom>
          <a:noFill/>
        </p:spPr>
        <p:txBody>
          <a:bodyPr wrap="none" rtlCol="0">
            <a:spAutoFit/>
          </a:bodyPr>
          <a:lstStyle/>
          <a:p>
            <a:r>
              <a:rPr lang="en-US" sz="2400" dirty="0">
                <a:solidFill>
                  <a:schemeClr val="bg1">
                    <a:lumMod val="75000"/>
                  </a:schemeClr>
                </a:solidFill>
              </a:rPr>
              <a:t>describe your company in one sentence</a:t>
            </a:r>
            <a:endParaRPr lang="en-US" sz="2400" dirty="0">
              <a:solidFill>
                <a:schemeClr val="bg1">
                  <a:lumMod val="75000"/>
                </a:schemeClr>
              </a:solidFill>
            </a:endParaRPr>
          </a:p>
        </p:txBody>
      </p:sp>
    </p:spTree>
    <p:extLst>
      <p:ext uri="{BB962C8B-B14F-4D97-AF65-F5344CB8AC3E}">
        <p14:creationId xmlns:p14="http://schemas.microsoft.com/office/powerpoint/2010/main" val="6073876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Problem</a:t>
            </a:r>
            <a:endParaRPr lang="en-US" dirty="0">
              <a:solidFill>
                <a:schemeClr val="bg1">
                  <a:lumMod val="75000"/>
                </a:schemeClr>
              </a:solidFill>
            </a:endParaRPr>
          </a:p>
        </p:txBody>
      </p:sp>
      <p:sp>
        <p:nvSpPr>
          <p:cNvPr id="3" name="Content Placeholder 2"/>
          <p:cNvSpPr>
            <a:spLocks noGrp="1"/>
          </p:cNvSpPr>
          <p:nvPr>
            <p:ph idx="1"/>
          </p:nvPr>
        </p:nvSpPr>
        <p:spPr>
          <a:xfrm>
            <a:off x="838200" y="2264635"/>
            <a:ext cx="10515600" cy="3912327"/>
          </a:xfrm>
        </p:spPr>
        <p:txBody>
          <a:bodyPr>
            <a:normAutofit/>
          </a:bodyPr>
          <a:lstStyle/>
          <a:p>
            <a:r>
              <a:rPr lang="en-US" sz="1800" dirty="0"/>
              <a:t>Describe </a:t>
            </a:r>
            <a:r>
              <a:rPr lang="en-US" sz="1800" dirty="0"/>
              <a:t>the problem that you are addressing. </a:t>
            </a:r>
            <a:endParaRPr lang="en-US" sz="1800" dirty="0"/>
          </a:p>
          <a:p>
            <a:r>
              <a:rPr lang="en-US" sz="1800" dirty="0"/>
              <a:t>Be </a:t>
            </a:r>
            <a:r>
              <a:rPr lang="en-US" sz="1800" dirty="0"/>
              <a:t>precise, empiric and use actual data if it supports your cause of proving the existence and importance of the problem.</a:t>
            </a:r>
          </a:p>
        </p:txBody>
      </p:sp>
      <p:sp>
        <p:nvSpPr>
          <p:cNvPr id="6" name="TextBox 5"/>
          <p:cNvSpPr txBox="1"/>
          <p:nvPr/>
        </p:nvSpPr>
        <p:spPr>
          <a:xfrm>
            <a:off x="838200" y="1430530"/>
            <a:ext cx="2032929" cy="461665"/>
          </a:xfrm>
          <a:prstGeom prst="rect">
            <a:avLst/>
          </a:prstGeom>
          <a:noFill/>
        </p:spPr>
        <p:txBody>
          <a:bodyPr wrap="none" rtlCol="0">
            <a:spAutoFit/>
          </a:bodyPr>
          <a:lstStyle/>
          <a:p>
            <a:r>
              <a:rPr lang="en-US" sz="2400" dirty="0">
                <a:solidFill>
                  <a:schemeClr val="bg1">
                    <a:lumMod val="75000"/>
                  </a:schemeClr>
                </a:solidFill>
              </a:rPr>
              <a:t>state the pain</a:t>
            </a:r>
            <a:endParaRPr lang="en-US" sz="2400" dirty="0"/>
          </a:p>
        </p:txBody>
      </p:sp>
    </p:spTree>
    <p:extLst>
      <p:ext uri="{BB962C8B-B14F-4D97-AF65-F5344CB8AC3E}">
        <p14:creationId xmlns:p14="http://schemas.microsoft.com/office/powerpoint/2010/main" val="28765778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a:t>
            </a:r>
            <a:r>
              <a:rPr lang="en-US" dirty="0" smtClean="0"/>
              <a:t>Solution </a:t>
            </a:r>
            <a:endParaRPr lang="en-US" dirty="0">
              <a:solidFill>
                <a:schemeClr val="bg1">
                  <a:lumMod val="75000"/>
                </a:schemeClr>
              </a:solidFill>
            </a:endParaRPr>
          </a:p>
        </p:txBody>
      </p:sp>
      <p:sp>
        <p:nvSpPr>
          <p:cNvPr id="3" name="Content Placeholder 2"/>
          <p:cNvSpPr>
            <a:spLocks noGrp="1"/>
          </p:cNvSpPr>
          <p:nvPr>
            <p:ph idx="1"/>
          </p:nvPr>
        </p:nvSpPr>
        <p:spPr>
          <a:xfrm>
            <a:off x="838200" y="2144993"/>
            <a:ext cx="10515600" cy="4031969"/>
          </a:xfrm>
        </p:spPr>
        <p:txBody>
          <a:bodyPr>
            <a:normAutofit/>
          </a:bodyPr>
          <a:lstStyle/>
          <a:p>
            <a:r>
              <a:rPr lang="en-US" sz="1800" dirty="0" smtClean="0"/>
              <a:t>Explain your product or service in an easy to understand way. </a:t>
            </a:r>
          </a:p>
          <a:p>
            <a:r>
              <a:rPr lang="en-US" sz="1800" dirty="0" smtClean="0"/>
              <a:t>Focus on how you are going to solve the problem. </a:t>
            </a:r>
          </a:p>
          <a:p>
            <a:r>
              <a:rPr lang="en-US" sz="1800" dirty="0" smtClean="0"/>
              <a:t>Strictly avoid self praises here.</a:t>
            </a:r>
            <a:endParaRPr lang="en-US" sz="1800" dirty="0"/>
          </a:p>
        </p:txBody>
      </p:sp>
      <p:sp>
        <p:nvSpPr>
          <p:cNvPr id="6" name="TextBox 5"/>
          <p:cNvSpPr txBox="1"/>
          <p:nvPr/>
        </p:nvSpPr>
        <p:spPr>
          <a:xfrm>
            <a:off x="838200" y="1430530"/>
            <a:ext cx="3316934" cy="461665"/>
          </a:xfrm>
          <a:prstGeom prst="rect">
            <a:avLst/>
          </a:prstGeom>
          <a:noFill/>
        </p:spPr>
        <p:txBody>
          <a:bodyPr wrap="none" rtlCol="0">
            <a:spAutoFit/>
          </a:bodyPr>
          <a:lstStyle/>
          <a:p>
            <a:r>
              <a:rPr lang="en-US" sz="2400" dirty="0">
                <a:solidFill>
                  <a:schemeClr val="bg1">
                    <a:lumMod val="75000"/>
                  </a:schemeClr>
                </a:solidFill>
              </a:rPr>
              <a:t>your product or service</a:t>
            </a:r>
            <a:endParaRPr lang="en-US" sz="2400" dirty="0"/>
          </a:p>
        </p:txBody>
      </p:sp>
    </p:spTree>
    <p:extLst>
      <p:ext uri="{BB962C8B-B14F-4D97-AF65-F5344CB8AC3E}">
        <p14:creationId xmlns:p14="http://schemas.microsoft.com/office/powerpoint/2010/main" val="12828245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757</TotalTime>
  <Words>1120</Words>
  <Application>Microsoft Office PowerPoint</Application>
  <PresentationFormat>Widescreen</PresentationFormat>
  <Paragraphs>152</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Wingdings</vt:lpstr>
      <vt:lpstr>Office Theme</vt:lpstr>
      <vt:lpstr>Company One-Pagers</vt:lpstr>
      <vt:lpstr>Module Contents</vt:lpstr>
      <vt:lpstr>1</vt:lpstr>
      <vt:lpstr>Company One-Pagers</vt:lpstr>
      <vt:lpstr>2</vt:lpstr>
      <vt:lpstr>One-Pager</vt:lpstr>
      <vt:lpstr>1. One Line Pitch</vt:lpstr>
      <vt:lpstr>2. Problem</vt:lpstr>
      <vt:lpstr>3. Solution </vt:lpstr>
      <vt:lpstr>4. Market </vt:lpstr>
      <vt:lpstr>5. Competitors </vt:lpstr>
      <vt:lpstr>6. Competitive Advantage </vt:lpstr>
      <vt:lpstr>7. Business Model</vt:lpstr>
      <vt:lpstr>8. Founders, Team, and Advisors </vt:lpstr>
      <vt:lpstr>9. Customer Traction</vt:lpstr>
      <vt:lpstr>10. Key Milestones</vt:lpstr>
      <vt:lpstr>11. Funding</vt:lpstr>
      <vt:lpstr>3</vt:lpstr>
      <vt:lpstr>One-Pager Format</vt:lpstr>
      <vt:lpstr>One-Pager Format</vt:lpstr>
      <vt:lpstr>4</vt:lpstr>
      <vt:lpstr>The Check List</vt:lpstr>
      <vt:lpstr>5</vt:lpstr>
      <vt:lpstr>PowerPoint Presentation</vt:lpstr>
      <vt:lpstr>6</vt:lpstr>
      <vt:lpstr>Reading Materials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Dane</dc:creator>
  <cp:lastModifiedBy>Dane</cp:lastModifiedBy>
  <cp:revision>30</cp:revision>
  <cp:lastPrinted>2017-02-01T08:13:07Z</cp:lastPrinted>
  <dcterms:created xsi:type="dcterms:W3CDTF">2017-01-30T21:00:05Z</dcterms:created>
  <dcterms:modified xsi:type="dcterms:W3CDTF">2017-02-01T08:24:49Z</dcterms:modified>
</cp:coreProperties>
</file>