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797" r:id="rId2"/>
    <p:sldId id="799" r:id="rId3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0D8E8"/>
    <a:srgbClr val="E9EDF4"/>
    <a:srgbClr val="D56509"/>
    <a:srgbClr val="4C4A49"/>
    <a:srgbClr val="FF9900"/>
    <a:srgbClr val="F61029"/>
    <a:srgbClr val="FFFFCC"/>
    <a:srgbClr val="CDE8FF"/>
    <a:srgbClr val="E7E7E7"/>
    <a:srgbClr val="CBCB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09" autoAdjust="0"/>
    <p:restoredTop sz="92448" autoAdjust="0"/>
  </p:normalViewPr>
  <p:slideViewPr>
    <p:cSldViewPr snapToGrid="0" snapToObjects="1">
      <p:cViewPr varScale="1">
        <p:scale>
          <a:sx n="76" d="100"/>
          <a:sy n="76" d="100"/>
        </p:scale>
        <p:origin x="-1392" y="-112"/>
      </p:cViewPr>
      <p:guideLst>
        <p:guide orient="horz" pos="2160"/>
        <p:guide pos="2880"/>
      </p:guideLst>
    </p:cSldViewPr>
  </p:slideViewPr>
  <p:outlineViewPr>
    <p:cViewPr>
      <p:scale>
        <a:sx n="66" d="100"/>
        <a:sy n="66" d="100"/>
      </p:scale>
      <p:origin x="0" y="-226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5344"/>
    </p:cViewPr>
  </p:sorterViewPr>
  <p:notesViewPr>
    <p:cSldViewPr snapToGrid="0" snapToObjects="1">
      <p:cViewPr varScale="1">
        <p:scale>
          <a:sx n="42" d="100"/>
          <a:sy n="42" d="100"/>
        </p:scale>
        <p:origin x="2342" y="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handoutMaster" Target="handoutMasters/handout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5"/>
          </a:xfrm>
          <a:prstGeom prst="rect">
            <a:avLst/>
          </a:prstGeom>
        </p:spPr>
        <p:txBody>
          <a:bodyPr vert="horz" lIns="93161" tIns="46581" rIns="93161" bIns="4658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9" y="0"/>
            <a:ext cx="3037840" cy="466435"/>
          </a:xfrm>
          <a:prstGeom prst="rect">
            <a:avLst/>
          </a:prstGeom>
        </p:spPr>
        <p:txBody>
          <a:bodyPr vert="horz" lIns="93161" tIns="46581" rIns="93161" bIns="46581" rtlCol="0"/>
          <a:lstStyle>
            <a:lvl1pPr algn="r">
              <a:defRPr sz="1200"/>
            </a:lvl1pPr>
          </a:lstStyle>
          <a:p>
            <a:fld id="{4EFA6DAA-D4BF-4E9B-8954-96345B35B541}" type="datetimeFigureOut">
              <a:rPr lang="en-US" smtClean="0"/>
              <a:t>1/24/17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4"/>
          </a:xfrm>
          <a:prstGeom prst="rect">
            <a:avLst/>
          </a:prstGeom>
        </p:spPr>
        <p:txBody>
          <a:bodyPr vert="horz" lIns="93161" tIns="46581" rIns="93161" bIns="4658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9" y="8829967"/>
            <a:ext cx="3037840" cy="466434"/>
          </a:xfrm>
          <a:prstGeom prst="rect">
            <a:avLst/>
          </a:prstGeom>
        </p:spPr>
        <p:txBody>
          <a:bodyPr vert="horz" lIns="93161" tIns="46581" rIns="93161" bIns="46581" rtlCol="0" anchor="b"/>
          <a:lstStyle>
            <a:lvl1pPr algn="r">
              <a:defRPr sz="1200"/>
            </a:lvl1pPr>
          </a:lstStyle>
          <a:p>
            <a:fld id="{D5838E1B-7108-466F-ABAB-8B634EB64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2640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5"/>
          </a:xfrm>
          <a:prstGeom prst="rect">
            <a:avLst/>
          </a:prstGeom>
        </p:spPr>
        <p:txBody>
          <a:bodyPr vert="horz" lIns="93161" tIns="46581" rIns="93161" bIns="4658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9" y="0"/>
            <a:ext cx="3037840" cy="466435"/>
          </a:xfrm>
          <a:prstGeom prst="rect">
            <a:avLst/>
          </a:prstGeom>
        </p:spPr>
        <p:txBody>
          <a:bodyPr vert="horz" lIns="93161" tIns="46581" rIns="93161" bIns="46581" rtlCol="0"/>
          <a:lstStyle>
            <a:lvl1pPr algn="r">
              <a:defRPr sz="1200"/>
            </a:lvl1pPr>
          </a:lstStyle>
          <a:p>
            <a:fld id="{2D3BF880-0D37-4882-A7DC-ACFC8094D060}" type="datetimeFigureOut">
              <a:rPr lang="en-US"/>
              <a:t>1/24/17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61" tIns="46581" rIns="93161" bIns="4658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61" tIns="46581" rIns="93161" bIns="46581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4"/>
          </a:xfrm>
          <a:prstGeom prst="rect">
            <a:avLst/>
          </a:prstGeom>
        </p:spPr>
        <p:txBody>
          <a:bodyPr vert="horz" lIns="93161" tIns="46581" rIns="93161" bIns="4658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9" y="8829967"/>
            <a:ext cx="3037840" cy="466434"/>
          </a:xfrm>
          <a:prstGeom prst="rect">
            <a:avLst/>
          </a:prstGeom>
        </p:spPr>
        <p:txBody>
          <a:bodyPr vert="horz" lIns="93161" tIns="46581" rIns="93161" bIns="46581" rtlCol="0" anchor="b"/>
          <a:lstStyle>
            <a:lvl1pPr algn="r">
              <a:defRPr sz="1200"/>
            </a:lvl1pPr>
          </a:lstStyle>
          <a:p>
            <a:fld id="{5895BC70-7E7C-494F-89B4-FEF6BBE90B9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07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3A6C-7270-4DBB-8DDD-8495ABA3A328}" type="datetime1">
              <a:rPr lang="en-US" smtClean="0"/>
              <a:t>1/24/17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C3BD5-0BCA-734F-9F00-223B18BBE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56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97D7F-12EE-470D-A8D2-8ED07A85B896}" type="datetime1">
              <a:rPr lang="en-US" smtClean="0"/>
              <a:t>1/24/17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C3BD5-0BCA-734F-9F00-223B18BBE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65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03DB2-9F6A-4A7A-BB0B-462B2F7F15FB}" type="datetime1">
              <a:rPr lang="en-US" smtClean="0"/>
              <a:t>1/24/17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C3BD5-0BCA-734F-9F00-223B18BBE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808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B79FE-52D1-415D-A96B-4CB82355B8A2}" type="datetime1">
              <a:rPr lang="en-US" smtClean="0"/>
              <a:t>1/24/17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C3BD5-0BCA-734F-9F00-223B18BBE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654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6708-E38E-43A9-9670-6960A8CEF2C8}" type="datetime1">
              <a:rPr lang="en-US" smtClean="0"/>
              <a:t>1/24/17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C3BD5-0BCA-734F-9F00-223B18BBE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312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50DA6-6258-46D3-9CCC-2328997330A4}" type="datetime1">
              <a:rPr lang="en-US" smtClean="0"/>
              <a:t>1/24/17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C3BD5-0BCA-734F-9F00-223B18BBE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50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35E50-0380-45E3-AAB7-D7C79E27F4E9}" type="datetime1">
              <a:rPr lang="en-US" smtClean="0"/>
              <a:t>1/24/17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C3BD5-0BCA-734F-9F00-223B18BBE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790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97480-6652-4D9E-A375-BFE53019C4D6}" type="datetime1">
              <a:rPr lang="en-US" smtClean="0"/>
              <a:t>1/24/17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C3BD5-0BCA-734F-9F00-223B18BBE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019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75755-5B74-4030-A9A3-C5D8C2F1389E}" type="datetime1">
              <a:rPr lang="en-US" smtClean="0"/>
              <a:t>1/24/17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C3BD5-0BCA-734F-9F00-223B18BBE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494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BF44A-7E59-4302-AA36-114341D5DA82}" type="datetime1">
              <a:rPr lang="en-US" smtClean="0"/>
              <a:t>1/24/17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C3BD5-0BCA-734F-9F00-223B18BBE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173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CE374-FF5B-44D0-922E-D53C8D096B8E}" type="datetime1">
              <a:rPr lang="en-US" smtClean="0"/>
              <a:t>1/24/17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C3BD5-0BCA-734F-9F00-223B18BBE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156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375" y="274638"/>
            <a:ext cx="8229600" cy="5169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83226"/>
            <a:ext cx="8229600" cy="5142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0890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B8DC7-95D7-42C6-B7EC-734F25542F64}" type="datetime1">
              <a:rPr lang="en-US" smtClean="0"/>
              <a:t>1/24/17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0890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6319348"/>
            <a:ext cx="9144000" cy="544233"/>
          </a:xfrm>
          <a:prstGeom prst="rect">
            <a:avLst/>
          </a:prstGeom>
          <a:solidFill>
            <a:srgbClr val="4F494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yriad Pro"/>
              <a:cs typeface="Myriad Pro"/>
            </a:endParaRPr>
          </a:p>
        </p:txBody>
      </p:sp>
      <p:pic>
        <p:nvPicPr>
          <p:cNvPr id="11" name="Picture 10" descr="White.png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6418963"/>
            <a:ext cx="1934687" cy="345003"/>
          </a:xfrm>
          <a:prstGeom prst="rect">
            <a:avLst/>
          </a:prstGeom>
          <a:effectLst/>
        </p:spPr>
      </p:pic>
      <p:pic>
        <p:nvPicPr>
          <p:cNvPr id="12" name="Picture 11" descr="Berkeley_lab_logo_reverese.png"/>
          <p:cNvPicPr>
            <a:picLocks noChangeAspect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68" t="4843"/>
          <a:stretch/>
        </p:blipFill>
        <p:spPr>
          <a:xfrm>
            <a:off x="951210" y="6471144"/>
            <a:ext cx="1770078" cy="240640"/>
          </a:xfrm>
          <a:prstGeom prst="rect">
            <a:avLst/>
          </a:prstGeom>
          <a:effectLst/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723" b="17691"/>
          <a:stretch/>
        </p:blipFill>
        <p:spPr>
          <a:xfrm>
            <a:off x="171867" y="6381689"/>
            <a:ext cx="733158" cy="41955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4072" y="6413289"/>
            <a:ext cx="505157" cy="356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A46C3BD5-0BCA-734F-9F00-223B18BBE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473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bg2">
              <a:lumMod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hyperlink" Target="https://www.youtube.com/watch?v=eAH8VOLEr54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Internal Press Release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C3BD5-0BCA-734F-9F00-223B18BBED49}" type="slidenum">
              <a:rPr lang="en-US" smtClean="0"/>
              <a:t>1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76017" y="1093685"/>
            <a:ext cx="74835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“Iterating on a press release is a lot less expensive than iterating on the product itself (and quicker!),” </a:t>
            </a:r>
            <a:r>
              <a:rPr lang="en-US" dirty="0" smtClean="0"/>
              <a:t>Ian McAllister - Amazon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850" y="2228028"/>
            <a:ext cx="3698499" cy="2935317"/>
          </a:xfrm>
          <a:prstGeom prst="rect">
            <a:avLst/>
          </a:prstGeom>
        </p:spPr>
      </p:pic>
      <p:pic>
        <p:nvPicPr>
          <p:cNvPr id="6" name="Picture 5" descr="Screen Shot 2017-01-19 at 1.59.1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0477" y="2228028"/>
            <a:ext cx="3999497" cy="293531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629062" y="5287249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 smtClean="0">
                <a:hlinkClick r:id="rId4"/>
              </a:rPr>
              <a:t>John Chambers – Cisco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5936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Internal Press Release - Template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C3BD5-0BCA-734F-9F00-223B18BBED49}" type="slidenum">
              <a:rPr lang="en-US" smtClean="0"/>
              <a:t>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63163" y="1178007"/>
            <a:ext cx="7961009" cy="4462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en-US" b="1" dirty="0"/>
              <a:t>Heading</a:t>
            </a:r>
            <a:r>
              <a:rPr lang="en-US" dirty="0"/>
              <a:t> – Name the product in a way the reader (i.e. your target customers) will understand</a:t>
            </a:r>
            <a:r>
              <a:rPr lang="en-US" dirty="0" smtClean="0"/>
              <a:t>.</a:t>
            </a:r>
          </a:p>
          <a:p>
            <a:endParaRPr lang="en-US" sz="400" dirty="0"/>
          </a:p>
          <a:p>
            <a:pPr marL="171450" indent="-171450">
              <a:buFont typeface="Arial"/>
              <a:buChar char="•"/>
            </a:pPr>
            <a:r>
              <a:rPr lang="en-US" b="1" dirty="0"/>
              <a:t>Sub-Heading </a:t>
            </a:r>
            <a:r>
              <a:rPr lang="en-US" dirty="0"/>
              <a:t>– Describe who the market for the product is and what benefit they get. One sentence only underneath the title</a:t>
            </a:r>
            <a:r>
              <a:rPr lang="en-US" dirty="0" smtClean="0"/>
              <a:t>.</a:t>
            </a:r>
          </a:p>
          <a:p>
            <a:endParaRPr lang="en-US" sz="400" dirty="0"/>
          </a:p>
          <a:p>
            <a:pPr marL="171450" indent="-171450">
              <a:buFont typeface="Arial"/>
              <a:buChar char="•"/>
            </a:pPr>
            <a:r>
              <a:rPr lang="en-US" b="1" dirty="0"/>
              <a:t>Summary</a:t>
            </a:r>
            <a:r>
              <a:rPr lang="en-US" dirty="0"/>
              <a:t> – Give a summary of the product and the benefit. Assume the reader will not read anything else so make this paragraph good</a:t>
            </a:r>
            <a:r>
              <a:rPr lang="en-US" dirty="0" smtClean="0"/>
              <a:t>.</a:t>
            </a:r>
          </a:p>
          <a:p>
            <a:endParaRPr lang="en-US" sz="400" dirty="0"/>
          </a:p>
          <a:p>
            <a:pPr marL="171450" indent="-171450">
              <a:buFont typeface="Arial"/>
              <a:buChar char="•"/>
            </a:pPr>
            <a:r>
              <a:rPr lang="en-US" b="1" dirty="0"/>
              <a:t>Problem</a:t>
            </a:r>
            <a:r>
              <a:rPr lang="en-US" dirty="0"/>
              <a:t> – Describe the problem your product solves</a:t>
            </a:r>
            <a:r>
              <a:rPr lang="en-US" dirty="0" smtClean="0"/>
              <a:t>.</a:t>
            </a:r>
          </a:p>
          <a:p>
            <a:endParaRPr lang="en-US" sz="400" dirty="0"/>
          </a:p>
          <a:p>
            <a:pPr marL="171450" indent="-171450">
              <a:buFont typeface="Arial"/>
              <a:buChar char="•"/>
            </a:pPr>
            <a:r>
              <a:rPr lang="en-US" b="1" dirty="0"/>
              <a:t>Solution</a:t>
            </a:r>
            <a:r>
              <a:rPr lang="en-US" dirty="0"/>
              <a:t> – Describe how your product elegantly solves the problem</a:t>
            </a:r>
            <a:r>
              <a:rPr lang="en-US" dirty="0" smtClean="0"/>
              <a:t>.</a:t>
            </a:r>
          </a:p>
          <a:p>
            <a:endParaRPr lang="en-US" sz="400" dirty="0"/>
          </a:p>
          <a:p>
            <a:pPr marL="171450" indent="-171450">
              <a:buFont typeface="Arial"/>
              <a:buChar char="•"/>
            </a:pPr>
            <a:r>
              <a:rPr lang="en-US" b="1" dirty="0"/>
              <a:t>Quote from You </a:t>
            </a:r>
            <a:r>
              <a:rPr lang="en-US" dirty="0"/>
              <a:t>– A quote from a spokesperson in your company</a:t>
            </a:r>
            <a:r>
              <a:rPr lang="en-US" dirty="0" smtClean="0"/>
              <a:t>.</a:t>
            </a:r>
          </a:p>
          <a:p>
            <a:endParaRPr lang="en-US" sz="400" dirty="0"/>
          </a:p>
          <a:p>
            <a:pPr marL="171450" indent="-171450">
              <a:buFont typeface="Arial"/>
              <a:buChar char="•"/>
            </a:pPr>
            <a:r>
              <a:rPr lang="en-US" b="1" strike="sngStrike" dirty="0"/>
              <a:t>How to Get Started </a:t>
            </a:r>
            <a:r>
              <a:rPr lang="en-US" strike="sngStrike" dirty="0"/>
              <a:t>– Describe how easy it is to get started</a:t>
            </a:r>
            <a:r>
              <a:rPr lang="en-US" strike="sngStrike" dirty="0" smtClean="0"/>
              <a:t>.</a:t>
            </a:r>
          </a:p>
          <a:p>
            <a:endParaRPr lang="en-US" sz="400" b="1" dirty="0" smtClean="0"/>
          </a:p>
          <a:p>
            <a:pPr marL="171450" indent="-171450">
              <a:buFont typeface="Arial"/>
              <a:buChar char="•"/>
            </a:pPr>
            <a:r>
              <a:rPr lang="en-US" b="1" dirty="0" smtClean="0"/>
              <a:t>Customer </a:t>
            </a:r>
            <a:r>
              <a:rPr lang="en-US" b="1" dirty="0"/>
              <a:t>Quote </a:t>
            </a:r>
            <a:r>
              <a:rPr lang="en-US" dirty="0"/>
              <a:t>– Provide a quote from a hypothetical customer that describes how they experienced the benefit</a:t>
            </a:r>
            <a:r>
              <a:rPr lang="en-US" b="1" dirty="0" smtClean="0"/>
              <a:t>.</a:t>
            </a:r>
          </a:p>
          <a:p>
            <a:endParaRPr lang="en-US" sz="400" b="1" dirty="0"/>
          </a:p>
          <a:p>
            <a:pPr marL="171450" indent="-171450">
              <a:buFont typeface="Arial"/>
              <a:buChar char="•"/>
            </a:pPr>
            <a:r>
              <a:rPr lang="en-US" b="1" dirty="0"/>
              <a:t>Closing and Call to Action </a:t>
            </a:r>
            <a:r>
              <a:rPr lang="en-US" dirty="0"/>
              <a:t>– Wrap it up and give pointers where the reader should go next.</a:t>
            </a:r>
          </a:p>
        </p:txBody>
      </p:sp>
    </p:spTree>
    <p:extLst>
      <p:ext uri="{BB962C8B-B14F-4D97-AF65-F5344CB8AC3E}">
        <p14:creationId xmlns:p14="http://schemas.microsoft.com/office/powerpoint/2010/main" val="893289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5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25361</TotalTime>
  <Words>197</Words>
  <Application>Microsoft Macintosh PowerPoint</Application>
  <PresentationFormat>On-screen Show (4:3)</PresentationFormat>
  <Paragraphs>23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Internal Press Release </vt:lpstr>
      <vt:lpstr>Internal Press Release - Template </vt:lpstr>
    </vt:vector>
  </TitlesOfParts>
  <Company>Berkeley Lab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Ilan Gur</dc:creator>
  <cp:lastModifiedBy>Matthew Price</cp:lastModifiedBy>
  <cp:revision>1197</cp:revision>
  <cp:lastPrinted>2017-01-05T22:51:45Z</cp:lastPrinted>
  <dcterms:created xsi:type="dcterms:W3CDTF">2014-11-16T05:54:12Z</dcterms:created>
  <dcterms:modified xsi:type="dcterms:W3CDTF">2017-01-24T19:23:54Z</dcterms:modified>
</cp:coreProperties>
</file>