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89" r:id="rId2"/>
    <p:sldId id="565" r:id="rId3"/>
    <p:sldId id="547" r:id="rId4"/>
    <p:sldId id="548" r:id="rId5"/>
    <p:sldId id="575" r:id="rId6"/>
    <p:sldId id="577" r:id="rId7"/>
    <p:sldId id="576" r:id="rId8"/>
    <p:sldId id="571" r:id="rId9"/>
    <p:sldId id="591" r:id="rId10"/>
    <p:sldId id="595" r:id="rId11"/>
    <p:sldId id="579" r:id="rId12"/>
    <p:sldId id="580" r:id="rId13"/>
    <p:sldId id="582" r:id="rId14"/>
    <p:sldId id="583" r:id="rId15"/>
    <p:sldId id="592" r:id="rId16"/>
    <p:sldId id="553" r:id="rId17"/>
    <p:sldId id="593" r:id="rId18"/>
    <p:sldId id="559" r:id="rId19"/>
    <p:sldId id="604" r:id="rId20"/>
    <p:sldId id="605" r:id="rId21"/>
    <p:sldId id="606" r:id="rId22"/>
    <p:sldId id="596" r:id="rId23"/>
    <p:sldId id="601" r:id="rId24"/>
    <p:sldId id="602" r:id="rId25"/>
    <p:sldId id="603" r:id="rId26"/>
    <p:sldId id="587" r:id="rId27"/>
    <p:sldId id="588" r:id="rId28"/>
    <p:sldId id="589" r:id="rId29"/>
    <p:sldId id="590" r:id="rId30"/>
    <p:sldId id="569" r:id="rId31"/>
    <p:sldId id="570" r:id="rId32"/>
    <p:sldId id="598" r:id="rId3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e" initials="D" lastIdx="1" clrIdx="0">
    <p:extLst>
      <p:ext uri="{19B8F6BF-5375-455C-9EA6-DF929625EA0E}">
        <p15:presenceInfo xmlns:p15="http://schemas.microsoft.com/office/powerpoint/2012/main" userId="Da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A49"/>
    <a:srgbClr val="0033CC"/>
    <a:srgbClr val="0000FF"/>
    <a:srgbClr val="FFFF99"/>
    <a:srgbClr val="9C9B9B"/>
    <a:srgbClr val="FD9C31"/>
    <a:srgbClr val="727272"/>
    <a:srgbClr val="FF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09" autoAdjust="0"/>
    <p:restoredTop sz="92448" autoAdjust="0"/>
  </p:normalViewPr>
  <p:slideViewPr>
    <p:cSldViewPr snapToGrid="0" snapToObjects="1">
      <p:cViewPr varScale="1">
        <p:scale>
          <a:sx n="112" d="100"/>
          <a:sy n="112" d="100"/>
        </p:scale>
        <p:origin x="1572" y="96"/>
      </p:cViewPr>
      <p:guideLst>
        <p:guide orient="horz" pos="2160"/>
        <p:guide pos="2880"/>
      </p:guideLst>
    </p:cSldViewPr>
  </p:slideViewPr>
  <p:outlineViewPr>
    <p:cViewPr>
      <p:scale>
        <a:sx n="66" d="100"/>
        <a:sy n="66" d="100"/>
      </p:scale>
      <p:origin x="0" y="-2260"/>
    </p:cViewPr>
  </p:outlineViewPr>
  <p:notesTextViewPr>
    <p:cViewPr>
      <p:scale>
        <a:sx n="100" d="100"/>
        <a:sy n="100" d="100"/>
      </p:scale>
      <p:origin x="0" y="0"/>
    </p:cViewPr>
  </p:notesTextViewPr>
  <p:sorterViewPr>
    <p:cViewPr>
      <p:scale>
        <a:sx n="100" d="100"/>
        <a:sy n="100" d="100"/>
      </p:scale>
      <p:origin x="0" y="-5344"/>
    </p:cViewPr>
  </p:sorterViewPr>
  <p:notesViewPr>
    <p:cSldViewPr snapToGrid="0" snapToObjects="1">
      <p:cViewPr varScale="1">
        <p:scale>
          <a:sx n="42" d="100"/>
          <a:sy n="42" d="100"/>
        </p:scale>
        <p:origin x="234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DCC92-0742-462E-9EFD-84B4C31944AA}" type="doc">
      <dgm:prSet loTypeId="urn:microsoft.com/office/officeart/2005/8/layout/vList4" loCatId="picture" qsTypeId="urn:microsoft.com/office/officeart/2005/8/quickstyle/simple4" qsCatId="simple" csTypeId="urn:microsoft.com/office/officeart/2005/8/colors/accent0_1" csCatId="mainScheme" phldr="1"/>
      <dgm:spPr/>
      <dgm:t>
        <a:bodyPr/>
        <a:lstStyle/>
        <a:p>
          <a:endParaRPr lang="en-US"/>
        </a:p>
      </dgm:t>
    </dgm:pt>
    <dgm:pt modelId="{916D3453-8D13-4552-B38D-9ADF9B41D3C3}">
      <dgm:prSet phldrT="[Text]" custT="1"/>
      <dgm:spPr/>
      <dgm:t>
        <a:bodyPr/>
        <a:lstStyle/>
        <a:p>
          <a:r>
            <a:rPr lang="en-US" sz="1400" dirty="0" smtClean="0">
              <a:solidFill>
                <a:schemeClr val="tx1">
                  <a:lumMod val="65000"/>
                  <a:lumOff val="35000"/>
                </a:schemeClr>
              </a:solidFill>
            </a:rPr>
            <a:t>Name, CEO &amp; Founder</a:t>
          </a:r>
          <a:endParaRPr lang="en-US" sz="1400" dirty="0">
            <a:solidFill>
              <a:schemeClr val="tx1">
                <a:lumMod val="65000"/>
                <a:lumOff val="35000"/>
              </a:schemeClr>
            </a:solidFill>
          </a:endParaRPr>
        </a:p>
      </dgm:t>
    </dgm:pt>
    <dgm:pt modelId="{31E8FFE6-931C-434B-A331-69DD6C1C7510}" type="parTrans" cxnId="{7E10C440-4504-480A-A43C-84A1988A6811}">
      <dgm:prSet/>
      <dgm:spPr/>
      <dgm:t>
        <a:bodyPr/>
        <a:lstStyle/>
        <a:p>
          <a:endParaRPr lang="en-US" sz="1200">
            <a:solidFill>
              <a:schemeClr val="tx1">
                <a:lumMod val="65000"/>
                <a:lumOff val="35000"/>
              </a:schemeClr>
            </a:solidFill>
          </a:endParaRPr>
        </a:p>
      </dgm:t>
    </dgm:pt>
    <dgm:pt modelId="{599D4551-872C-4BE1-B831-1A23B6FEC251}" type="sibTrans" cxnId="{7E10C440-4504-480A-A43C-84A1988A6811}">
      <dgm:prSet/>
      <dgm:spPr/>
      <dgm:t>
        <a:bodyPr/>
        <a:lstStyle/>
        <a:p>
          <a:endParaRPr lang="en-US" sz="1200">
            <a:solidFill>
              <a:schemeClr val="tx1">
                <a:lumMod val="65000"/>
                <a:lumOff val="35000"/>
              </a:schemeClr>
            </a:solidFill>
          </a:endParaRPr>
        </a:p>
      </dgm:t>
    </dgm:pt>
    <dgm:pt modelId="{32E27BE9-EF1A-40B7-83E8-04865004C241}">
      <dgm:prSet phldrT="[Text]" custT="1"/>
      <dgm:spPr/>
      <dgm:t>
        <a:bodyPr/>
        <a:lstStyle/>
        <a:p>
          <a:r>
            <a:rPr lang="en-US" sz="1100" dirty="0" smtClean="0">
              <a:solidFill>
                <a:schemeClr val="tx1">
                  <a:lumMod val="65000"/>
                  <a:lumOff val="35000"/>
                </a:schemeClr>
              </a:solidFill>
            </a:rPr>
            <a:t>Degree School</a:t>
          </a:r>
          <a:endParaRPr lang="en-US" sz="1100" dirty="0">
            <a:solidFill>
              <a:schemeClr val="tx1">
                <a:lumMod val="65000"/>
                <a:lumOff val="35000"/>
              </a:schemeClr>
            </a:solidFill>
          </a:endParaRPr>
        </a:p>
      </dgm:t>
    </dgm:pt>
    <dgm:pt modelId="{ED53D04B-CA62-4471-8B9A-C154CE480B1B}" type="parTrans" cxnId="{4C35873F-50A7-4918-A4EA-12F1921E34C9}">
      <dgm:prSet/>
      <dgm:spPr/>
      <dgm:t>
        <a:bodyPr/>
        <a:lstStyle/>
        <a:p>
          <a:endParaRPr lang="en-US" sz="1200">
            <a:solidFill>
              <a:schemeClr val="tx1">
                <a:lumMod val="65000"/>
                <a:lumOff val="35000"/>
              </a:schemeClr>
            </a:solidFill>
          </a:endParaRPr>
        </a:p>
      </dgm:t>
    </dgm:pt>
    <dgm:pt modelId="{4A72545A-FD01-4C02-A516-118E001C8D1F}" type="sibTrans" cxnId="{4C35873F-50A7-4918-A4EA-12F1921E34C9}">
      <dgm:prSet/>
      <dgm:spPr/>
      <dgm:t>
        <a:bodyPr/>
        <a:lstStyle/>
        <a:p>
          <a:endParaRPr lang="en-US" sz="1200">
            <a:solidFill>
              <a:schemeClr val="tx1">
                <a:lumMod val="65000"/>
                <a:lumOff val="35000"/>
              </a:schemeClr>
            </a:solidFill>
          </a:endParaRPr>
        </a:p>
      </dgm:t>
    </dgm:pt>
    <dgm:pt modelId="{ABFF524F-8317-4820-BE76-6883E9B8C9CA}">
      <dgm:prSet phldrT="[Text]" custT="1"/>
      <dgm:spPr/>
      <dgm:t>
        <a:bodyPr/>
        <a:lstStyle/>
        <a:p>
          <a:r>
            <a:rPr lang="en-US" sz="1100" dirty="0" smtClean="0">
              <a:solidFill>
                <a:schemeClr val="tx1">
                  <a:lumMod val="65000"/>
                  <a:lumOff val="35000"/>
                </a:schemeClr>
              </a:solidFill>
            </a:rPr>
            <a:t>Award</a:t>
          </a:r>
          <a:endParaRPr lang="en-US" sz="1100" dirty="0">
            <a:solidFill>
              <a:schemeClr val="tx1">
                <a:lumMod val="65000"/>
                <a:lumOff val="35000"/>
              </a:schemeClr>
            </a:solidFill>
          </a:endParaRPr>
        </a:p>
      </dgm:t>
    </dgm:pt>
    <dgm:pt modelId="{157E8F97-2B0E-43E4-B1B0-6BEAEC763B44}" type="parTrans" cxnId="{F81E3771-4A53-45C0-A3FA-59B2541FD3A4}">
      <dgm:prSet/>
      <dgm:spPr/>
      <dgm:t>
        <a:bodyPr/>
        <a:lstStyle/>
        <a:p>
          <a:endParaRPr lang="en-US" sz="1200">
            <a:solidFill>
              <a:schemeClr val="tx1">
                <a:lumMod val="65000"/>
                <a:lumOff val="35000"/>
              </a:schemeClr>
            </a:solidFill>
          </a:endParaRPr>
        </a:p>
      </dgm:t>
    </dgm:pt>
    <dgm:pt modelId="{E881EB4B-B13B-4D40-B0E9-BFD92B7B9F8F}" type="sibTrans" cxnId="{F81E3771-4A53-45C0-A3FA-59B2541FD3A4}">
      <dgm:prSet/>
      <dgm:spPr/>
      <dgm:t>
        <a:bodyPr/>
        <a:lstStyle/>
        <a:p>
          <a:endParaRPr lang="en-US" sz="1200">
            <a:solidFill>
              <a:schemeClr val="tx1">
                <a:lumMod val="65000"/>
                <a:lumOff val="35000"/>
              </a:schemeClr>
            </a:solidFill>
          </a:endParaRPr>
        </a:p>
      </dgm:t>
    </dgm:pt>
    <dgm:pt modelId="{ED6343F0-4AF3-4D0E-BEC9-96619F0316AD}">
      <dgm:prSet phldrT="[Text]" custT="1"/>
      <dgm:spPr/>
      <dgm:t>
        <a:bodyPr/>
        <a:lstStyle/>
        <a:p>
          <a:r>
            <a:rPr lang="en-US" sz="1400" dirty="0" smtClean="0">
              <a:solidFill>
                <a:schemeClr val="tx1">
                  <a:lumMod val="65000"/>
                  <a:lumOff val="35000"/>
                </a:schemeClr>
              </a:solidFill>
            </a:rPr>
            <a:t>Hire #1, Position</a:t>
          </a:r>
          <a:endParaRPr lang="en-US" sz="1400" dirty="0">
            <a:solidFill>
              <a:schemeClr val="tx1">
                <a:lumMod val="65000"/>
                <a:lumOff val="35000"/>
              </a:schemeClr>
            </a:solidFill>
          </a:endParaRPr>
        </a:p>
      </dgm:t>
    </dgm:pt>
    <dgm:pt modelId="{9A503843-6147-49B7-8D3E-23649692E612}" type="parTrans" cxnId="{39233940-F8FA-4656-9BD0-C6872A75197A}">
      <dgm:prSet/>
      <dgm:spPr/>
      <dgm:t>
        <a:bodyPr/>
        <a:lstStyle/>
        <a:p>
          <a:endParaRPr lang="en-US" sz="1200">
            <a:solidFill>
              <a:schemeClr val="tx1">
                <a:lumMod val="65000"/>
                <a:lumOff val="35000"/>
              </a:schemeClr>
            </a:solidFill>
          </a:endParaRPr>
        </a:p>
      </dgm:t>
    </dgm:pt>
    <dgm:pt modelId="{6738D982-358D-40B0-AAFA-4725E2C13951}" type="sibTrans" cxnId="{39233940-F8FA-4656-9BD0-C6872A75197A}">
      <dgm:prSet/>
      <dgm:spPr/>
      <dgm:t>
        <a:bodyPr/>
        <a:lstStyle/>
        <a:p>
          <a:endParaRPr lang="en-US" sz="1200">
            <a:solidFill>
              <a:schemeClr val="tx1">
                <a:lumMod val="65000"/>
                <a:lumOff val="35000"/>
              </a:schemeClr>
            </a:solidFill>
          </a:endParaRPr>
        </a:p>
      </dgm:t>
    </dgm:pt>
    <dgm:pt modelId="{F2AF84B4-77AA-4802-BA0E-6A28E36E384D}">
      <dgm:prSet phldrT="[Text]" custT="1"/>
      <dgm:spPr/>
      <dgm:t>
        <a:bodyPr/>
        <a:lstStyle/>
        <a:p>
          <a:r>
            <a:rPr lang="en-US" sz="1100" dirty="0" smtClean="0">
              <a:solidFill>
                <a:schemeClr val="tx1">
                  <a:lumMod val="65000"/>
                  <a:lumOff val="35000"/>
                </a:schemeClr>
              </a:solidFill>
            </a:rPr>
            <a:t>Education</a:t>
          </a:r>
          <a:endParaRPr lang="en-US" sz="1100" dirty="0">
            <a:solidFill>
              <a:schemeClr val="tx1">
                <a:lumMod val="65000"/>
                <a:lumOff val="35000"/>
              </a:schemeClr>
            </a:solidFill>
          </a:endParaRPr>
        </a:p>
      </dgm:t>
    </dgm:pt>
    <dgm:pt modelId="{A5B99F5B-450B-4881-BAF5-8BAEAD1DCBCA}" type="parTrans" cxnId="{3057BF67-F4C7-4E56-ADA2-8C529F3AB5C7}">
      <dgm:prSet/>
      <dgm:spPr/>
      <dgm:t>
        <a:bodyPr/>
        <a:lstStyle/>
        <a:p>
          <a:endParaRPr lang="en-US" sz="1200">
            <a:solidFill>
              <a:schemeClr val="tx1">
                <a:lumMod val="65000"/>
                <a:lumOff val="35000"/>
              </a:schemeClr>
            </a:solidFill>
          </a:endParaRPr>
        </a:p>
      </dgm:t>
    </dgm:pt>
    <dgm:pt modelId="{701BD8F4-3FE4-4EF4-8223-6BC39AAE1173}" type="sibTrans" cxnId="{3057BF67-F4C7-4E56-ADA2-8C529F3AB5C7}">
      <dgm:prSet/>
      <dgm:spPr/>
      <dgm:t>
        <a:bodyPr/>
        <a:lstStyle/>
        <a:p>
          <a:endParaRPr lang="en-US" sz="1200">
            <a:solidFill>
              <a:schemeClr val="tx1">
                <a:lumMod val="65000"/>
                <a:lumOff val="35000"/>
              </a:schemeClr>
            </a:solidFill>
          </a:endParaRPr>
        </a:p>
      </dgm:t>
    </dgm:pt>
    <dgm:pt modelId="{B1423584-AA18-4BC2-A418-BEC8E3346E61}">
      <dgm:prSet phldrT="[Text]" custT="1"/>
      <dgm:spPr/>
      <dgm:t>
        <a:bodyPr/>
        <a:lstStyle/>
        <a:p>
          <a:r>
            <a:rPr lang="en-US" sz="1400" dirty="0" smtClean="0">
              <a:solidFill>
                <a:schemeClr val="tx1">
                  <a:lumMod val="65000"/>
                  <a:lumOff val="35000"/>
                </a:schemeClr>
              </a:solidFill>
            </a:rPr>
            <a:t>Hire #2, Position</a:t>
          </a:r>
          <a:endParaRPr lang="en-US" sz="1400" dirty="0">
            <a:solidFill>
              <a:schemeClr val="tx1">
                <a:lumMod val="65000"/>
                <a:lumOff val="35000"/>
              </a:schemeClr>
            </a:solidFill>
          </a:endParaRPr>
        </a:p>
      </dgm:t>
    </dgm:pt>
    <dgm:pt modelId="{EC84C58A-AB52-4AFD-BA86-E8EB5DF5C571}" type="parTrans" cxnId="{71AB7040-4D2C-4A48-B075-967ECF9E58AE}">
      <dgm:prSet/>
      <dgm:spPr/>
      <dgm:t>
        <a:bodyPr/>
        <a:lstStyle/>
        <a:p>
          <a:endParaRPr lang="en-US" sz="1200">
            <a:solidFill>
              <a:schemeClr val="tx1">
                <a:lumMod val="65000"/>
                <a:lumOff val="35000"/>
              </a:schemeClr>
            </a:solidFill>
          </a:endParaRPr>
        </a:p>
      </dgm:t>
    </dgm:pt>
    <dgm:pt modelId="{9D83BAFE-4112-434E-AA9A-759EDA06B4A2}" type="sibTrans" cxnId="{71AB7040-4D2C-4A48-B075-967ECF9E58AE}">
      <dgm:prSet/>
      <dgm:spPr/>
      <dgm:t>
        <a:bodyPr/>
        <a:lstStyle/>
        <a:p>
          <a:endParaRPr lang="en-US" sz="1200">
            <a:solidFill>
              <a:schemeClr val="tx1">
                <a:lumMod val="65000"/>
                <a:lumOff val="35000"/>
              </a:schemeClr>
            </a:solidFill>
          </a:endParaRPr>
        </a:p>
      </dgm:t>
    </dgm:pt>
    <dgm:pt modelId="{7742EA25-2BA2-41FF-9FAD-F51B4BCC24D9}">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4E979CB0-A570-49BC-9DC4-9AE904A7242B}" type="parTrans" cxnId="{F5C555E5-18A6-4E3B-9F14-CF01CD117236}">
      <dgm:prSet/>
      <dgm:spPr/>
      <dgm:t>
        <a:bodyPr/>
        <a:lstStyle/>
        <a:p>
          <a:endParaRPr lang="en-US" sz="1200">
            <a:solidFill>
              <a:schemeClr val="tx1">
                <a:lumMod val="65000"/>
                <a:lumOff val="35000"/>
              </a:schemeClr>
            </a:solidFill>
          </a:endParaRPr>
        </a:p>
      </dgm:t>
    </dgm:pt>
    <dgm:pt modelId="{5D6B14C5-D823-4451-947E-647E6939C526}" type="sibTrans" cxnId="{F5C555E5-18A6-4E3B-9F14-CF01CD117236}">
      <dgm:prSet/>
      <dgm:spPr/>
      <dgm:t>
        <a:bodyPr/>
        <a:lstStyle/>
        <a:p>
          <a:endParaRPr lang="en-US" sz="1200">
            <a:solidFill>
              <a:schemeClr val="tx1">
                <a:lumMod val="65000"/>
                <a:lumOff val="35000"/>
              </a:schemeClr>
            </a:solidFill>
          </a:endParaRPr>
        </a:p>
      </dgm:t>
    </dgm:pt>
    <dgm:pt modelId="{86C62069-4321-4A02-B11E-1635B96AEB93}">
      <dgm:prSet phldrT="[Text]" custT="1"/>
      <dgm:spPr/>
      <dgm:t>
        <a:bodyPr/>
        <a:lstStyle/>
        <a:p>
          <a:r>
            <a:rPr lang="en-US" sz="1100" dirty="0" smtClean="0">
              <a:solidFill>
                <a:schemeClr val="tx1">
                  <a:lumMod val="65000"/>
                  <a:lumOff val="35000"/>
                </a:schemeClr>
              </a:solidFill>
            </a:rPr>
            <a:t>Education</a:t>
          </a:r>
          <a:endParaRPr lang="en-US" sz="1100" dirty="0">
            <a:solidFill>
              <a:schemeClr val="tx1">
                <a:lumMod val="65000"/>
                <a:lumOff val="35000"/>
              </a:schemeClr>
            </a:solidFill>
          </a:endParaRPr>
        </a:p>
      </dgm:t>
    </dgm:pt>
    <dgm:pt modelId="{C58734E2-7289-4253-A858-53AE6114207C}" type="parTrans" cxnId="{ED315E55-CDD0-441C-94B3-43AE4B08C112}">
      <dgm:prSet/>
      <dgm:spPr/>
      <dgm:t>
        <a:bodyPr/>
        <a:lstStyle/>
        <a:p>
          <a:endParaRPr lang="en-US" sz="1200">
            <a:solidFill>
              <a:schemeClr val="tx1">
                <a:lumMod val="65000"/>
                <a:lumOff val="35000"/>
              </a:schemeClr>
            </a:solidFill>
          </a:endParaRPr>
        </a:p>
      </dgm:t>
    </dgm:pt>
    <dgm:pt modelId="{E73B3FB1-C5D7-4A47-8E36-29FB2A977511}" type="sibTrans" cxnId="{ED315E55-CDD0-441C-94B3-43AE4B08C112}">
      <dgm:prSet/>
      <dgm:spPr/>
      <dgm:t>
        <a:bodyPr/>
        <a:lstStyle/>
        <a:p>
          <a:endParaRPr lang="en-US" sz="1200">
            <a:solidFill>
              <a:schemeClr val="tx1">
                <a:lumMod val="65000"/>
                <a:lumOff val="35000"/>
              </a:schemeClr>
            </a:solidFill>
          </a:endParaRPr>
        </a:p>
      </dgm:t>
    </dgm:pt>
    <dgm:pt modelId="{DA1D258D-D7AA-47AC-998A-2C090C67C621}">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8942C65E-C599-4E2D-AAD9-82EC65384FFB}" type="parTrans" cxnId="{4240365B-EE14-4712-868A-D6EF37FDB622}">
      <dgm:prSet/>
      <dgm:spPr/>
      <dgm:t>
        <a:bodyPr/>
        <a:lstStyle/>
        <a:p>
          <a:endParaRPr lang="en-US" sz="1200">
            <a:solidFill>
              <a:schemeClr val="tx1">
                <a:lumMod val="65000"/>
                <a:lumOff val="35000"/>
              </a:schemeClr>
            </a:solidFill>
          </a:endParaRPr>
        </a:p>
      </dgm:t>
    </dgm:pt>
    <dgm:pt modelId="{0A237527-484E-41AB-9EBB-EFAB79612FDB}" type="sibTrans" cxnId="{4240365B-EE14-4712-868A-D6EF37FDB622}">
      <dgm:prSet/>
      <dgm:spPr/>
      <dgm:t>
        <a:bodyPr/>
        <a:lstStyle/>
        <a:p>
          <a:endParaRPr lang="en-US" sz="1200">
            <a:solidFill>
              <a:schemeClr val="tx1">
                <a:lumMod val="65000"/>
                <a:lumOff val="35000"/>
              </a:schemeClr>
            </a:solidFill>
          </a:endParaRPr>
        </a:p>
      </dgm:t>
    </dgm:pt>
    <dgm:pt modelId="{C1B54D71-139B-43C8-B9E5-2D165C8C39FF}">
      <dgm:prSet phldrT="[Text]" custT="1"/>
      <dgm:spPr/>
      <dgm:t>
        <a:bodyPr/>
        <a:lstStyle/>
        <a:p>
          <a:r>
            <a:rPr lang="en-US" sz="1400" dirty="0" smtClean="0">
              <a:solidFill>
                <a:schemeClr val="tx1">
                  <a:lumMod val="65000"/>
                  <a:lumOff val="35000"/>
                </a:schemeClr>
              </a:solidFill>
            </a:rPr>
            <a:t>Hire #3, Position</a:t>
          </a:r>
          <a:endParaRPr lang="en-US" sz="1400" dirty="0">
            <a:solidFill>
              <a:schemeClr val="tx1">
                <a:lumMod val="65000"/>
                <a:lumOff val="35000"/>
              </a:schemeClr>
            </a:solidFill>
          </a:endParaRPr>
        </a:p>
      </dgm:t>
    </dgm:pt>
    <dgm:pt modelId="{A570D29B-AB40-4BBC-82C9-4C216BDF042B}" type="parTrans" cxnId="{2375A5DB-866A-4A8D-9AF9-BA6D022715C7}">
      <dgm:prSet/>
      <dgm:spPr/>
      <dgm:t>
        <a:bodyPr/>
        <a:lstStyle/>
        <a:p>
          <a:endParaRPr lang="en-US" sz="1200">
            <a:solidFill>
              <a:schemeClr val="tx1">
                <a:lumMod val="65000"/>
                <a:lumOff val="35000"/>
              </a:schemeClr>
            </a:solidFill>
          </a:endParaRPr>
        </a:p>
      </dgm:t>
    </dgm:pt>
    <dgm:pt modelId="{3A1BECD6-60EA-47B7-8B18-57D72819D056}" type="sibTrans" cxnId="{2375A5DB-866A-4A8D-9AF9-BA6D022715C7}">
      <dgm:prSet/>
      <dgm:spPr/>
      <dgm:t>
        <a:bodyPr/>
        <a:lstStyle/>
        <a:p>
          <a:endParaRPr lang="en-US" sz="1200">
            <a:solidFill>
              <a:schemeClr val="tx1">
                <a:lumMod val="65000"/>
                <a:lumOff val="35000"/>
              </a:schemeClr>
            </a:solidFill>
          </a:endParaRPr>
        </a:p>
      </dgm:t>
    </dgm:pt>
    <dgm:pt modelId="{00981076-FA31-46CE-8D58-0ED2AB8BB4DB}">
      <dgm:prSet phldrT="[Text]" custT="1"/>
      <dgm:spPr/>
      <dgm:t>
        <a:bodyPr/>
        <a:lstStyle/>
        <a:p>
          <a:r>
            <a:rPr lang="en-US" sz="1100" dirty="0" smtClean="0">
              <a:solidFill>
                <a:schemeClr val="tx1">
                  <a:lumMod val="65000"/>
                  <a:lumOff val="35000"/>
                </a:schemeClr>
              </a:solidFill>
            </a:rPr>
            <a:t>Education</a:t>
          </a:r>
          <a:endParaRPr lang="en-US" sz="1100" dirty="0">
            <a:solidFill>
              <a:schemeClr val="tx1">
                <a:lumMod val="65000"/>
                <a:lumOff val="35000"/>
              </a:schemeClr>
            </a:solidFill>
          </a:endParaRPr>
        </a:p>
      </dgm:t>
    </dgm:pt>
    <dgm:pt modelId="{2AF972D8-FE2F-42C6-BF8F-94DD8FF0BB85}" type="parTrans" cxnId="{97DA02E2-BC2E-4B45-B8D8-FFCFFC9B0123}">
      <dgm:prSet/>
      <dgm:spPr/>
      <dgm:t>
        <a:bodyPr/>
        <a:lstStyle/>
        <a:p>
          <a:endParaRPr lang="en-US" sz="1200">
            <a:solidFill>
              <a:schemeClr val="tx1">
                <a:lumMod val="65000"/>
                <a:lumOff val="35000"/>
              </a:schemeClr>
            </a:solidFill>
          </a:endParaRPr>
        </a:p>
      </dgm:t>
    </dgm:pt>
    <dgm:pt modelId="{5951D07C-F30C-4428-BDAB-1F2951B92C77}" type="sibTrans" cxnId="{97DA02E2-BC2E-4B45-B8D8-FFCFFC9B0123}">
      <dgm:prSet/>
      <dgm:spPr/>
      <dgm:t>
        <a:bodyPr/>
        <a:lstStyle/>
        <a:p>
          <a:endParaRPr lang="en-US" sz="1200">
            <a:solidFill>
              <a:schemeClr val="tx1">
                <a:lumMod val="65000"/>
                <a:lumOff val="35000"/>
              </a:schemeClr>
            </a:solidFill>
          </a:endParaRPr>
        </a:p>
      </dgm:t>
    </dgm:pt>
    <dgm:pt modelId="{1EFB2EBB-BD06-478E-A87D-54A5F999FD7B}">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5805C117-0ADC-4B3D-9345-B43123BA526C}" type="parTrans" cxnId="{25DE19D9-5079-4D1E-B947-4AEE75055332}">
      <dgm:prSet/>
      <dgm:spPr/>
      <dgm:t>
        <a:bodyPr/>
        <a:lstStyle/>
        <a:p>
          <a:endParaRPr lang="en-US" sz="1200">
            <a:solidFill>
              <a:schemeClr val="tx1">
                <a:lumMod val="65000"/>
                <a:lumOff val="35000"/>
              </a:schemeClr>
            </a:solidFill>
          </a:endParaRPr>
        </a:p>
      </dgm:t>
    </dgm:pt>
    <dgm:pt modelId="{36C29F93-DF51-4441-A76A-397E72FE1FFB}" type="sibTrans" cxnId="{25DE19D9-5079-4D1E-B947-4AEE75055332}">
      <dgm:prSet/>
      <dgm:spPr/>
      <dgm:t>
        <a:bodyPr/>
        <a:lstStyle/>
        <a:p>
          <a:endParaRPr lang="en-US" sz="1200">
            <a:solidFill>
              <a:schemeClr val="tx1">
                <a:lumMod val="65000"/>
                <a:lumOff val="35000"/>
              </a:schemeClr>
            </a:solidFill>
          </a:endParaRPr>
        </a:p>
      </dgm:t>
    </dgm:pt>
    <dgm:pt modelId="{941F6AC9-E962-43F7-A117-528B09B49085}">
      <dgm:prSet phldrT="[Text]" custT="1"/>
      <dgm:spPr/>
      <dgm:t>
        <a:bodyPr/>
        <a:lstStyle/>
        <a:p>
          <a:r>
            <a:rPr lang="en-US" sz="1400" dirty="0" smtClean="0">
              <a:solidFill>
                <a:schemeClr val="tx1">
                  <a:lumMod val="65000"/>
                  <a:lumOff val="35000"/>
                </a:schemeClr>
              </a:solidFill>
            </a:rPr>
            <a:t>Hire #4, Position</a:t>
          </a:r>
          <a:endParaRPr lang="en-US" sz="1400" dirty="0">
            <a:solidFill>
              <a:schemeClr val="tx1">
                <a:lumMod val="65000"/>
                <a:lumOff val="35000"/>
              </a:schemeClr>
            </a:solidFill>
          </a:endParaRPr>
        </a:p>
      </dgm:t>
    </dgm:pt>
    <dgm:pt modelId="{DA7C998C-53F8-47B9-BA4E-898FFB8A3612}" type="parTrans" cxnId="{6C19DDEB-C4A2-4213-86DC-BE297D3C17C1}">
      <dgm:prSet/>
      <dgm:spPr/>
      <dgm:t>
        <a:bodyPr/>
        <a:lstStyle/>
        <a:p>
          <a:endParaRPr lang="en-US" sz="1200">
            <a:solidFill>
              <a:schemeClr val="tx1">
                <a:lumMod val="65000"/>
                <a:lumOff val="35000"/>
              </a:schemeClr>
            </a:solidFill>
          </a:endParaRPr>
        </a:p>
      </dgm:t>
    </dgm:pt>
    <dgm:pt modelId="{40B52338-1B09-4E31-ADD4-9D73D72FDE48}" type="sibTrans" cxnId="{6C19DDEB-C4A2-4213-86DC-BE297D3C17C1}">
      <dgm:prSet/>
      <dgm:spPr/>
      <dgm:t>
        <a:bodyPr/>
        <a:lstStyle/>
        <a:p>
          <a:endParaRPr lang="en-US" sz="1200">
            <a:solidFill>
              <a:schemeClr val="tx1">
                <a:lumMod val="65000"/>
                <a:lumOff val="35000"/>
              </a:schemeClr>
            </a:solidFill>
          </a:endParaRPr>
        </a:p>
      </dgm:t>
    </dgm:pt>
    <dgm:pt modelId="{F7AB5F83-D598-4F08-804B-5F4634709A5A}">
      <dgm:prSet phldrT="[Text]" custT="1"/>
      <dgm:spPr/>
      <dgm:t>
        <a:bodyPr/>
        <a:lstStyle/>
        <a:p>
          <a:r>
            <a:rPr lang="en-US" sz="1100" dirty="0" smtClean="0">
              <a:solidFill>
                <a:schemeClr val="tx1">
                  <a:lumMod val="65000"/>
                  <a:lumOff val="35000"/>
                </a:schemeClr>
              </a:solidFill>
            </a:rPr>
            <a:t>Education</a:t>
          </a:r>
          <a:endParaRPr lang="en-US" sz="1100" dirty="0">
            <a:solidFill>
              <a:schemeClr val="tx1">
                <a:lumMod val="65000"/>
                <a:lumOff val="35000"/>
              </a:schemeClr>
            </a:solidFill>
          </a:endParaRPr>
        </a:p>
      </dgm:t>
    </dgm:pt>
    <dgm:pt modelId="{30CE50E5-7B83-44D7-A244-F667C3BB8E3E}" type="parTrans" cxnId="{92CD73A6-3126-4610-8337-356BF75A52B2}">
      <dgm:prSet/>
      <dgm:spPr/>
      <dgm:t>
        <a:bodyPr/>
        <a:lstStyle/>
        <a:p>
          <a:endParaRPr lang="en-US" sz="1200">
            <a:solidFill>
              <a:schemeClr val="tx1">
                <a:lumMod val="65000"/>
                <a:lumOff val="35000"/>
              </a:schemeClr>
            </a:solidFill>
          </a:endParaRPr>
        </a:p>
      </dgm:t>
    </dgm:pt>
    <dgm:pt modelId="{78CC39D3-C286-4558-A720-E4FE7AAC1C46}" type="sibTrans" cxnId="{92CD73A6-3126-4610-8337-356BF75A52B2}">
      <dgm:prSet/>
      <dgm:spPr/>
      <dgm:t>
        <a:bodyPr/>
        <a:lstStyle/>
        <a:p>
          <a:endParaRPr lang="en-US" sz="1200">
            <a:solidFill>
              <a:schemeClr val="tx1">
                <a:lumMod val="65000"/>
                <a:lumOff val="35000"/>
              </a:schemeClr>
            </a:solidFill>
          </a:endParaRPr>
        </a:p>
      </dgm:t>
    </dgm:pt>
    <dgm:pt modelId="{4AEB15AA-36C3-48F6-81C2-C1ACA62BB4AD}">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48E101CB-DBB0-4906-927C-317E56681D4D}" type="parTrans" cxnId="{F5550A54-E89F-4913-AD13-7D1639DA5E36}">
      <dgm:prSet/>
      <dgm:spPr/>
      <dgm:t>
        <a:bodyPr/>
        <a:lstStyle/>
        <a:p>
          <a:endParaRPr lang="en-US" sz="1200">
            <a:solidFill>
              <a:schemeClr val="tx1">
                <a:lumMod val="65000"/>
                <a:lumOff val="35000"/>
              </a:schemeClr>
            </a:solidFill>
          </a:endParaRPr>
        </a:p>
      </dgm:t>
    </dgm:pt>
    <dgm:pt modelId="{EE4F7227-A18D-4DC4-A158-9695177261B7}" type="sibTrans" cxnId="{F5550A54-E89F-4913-AD13-7D1639DA5E36}">
      <dgm:prSet/>
      <dgm:spPr/>
      <dgm:t>
        <a:bodyPr/>
        <a:lstStyle/>
        <a:p>
          <a:endParaRPr lang="en-US" sz="1200">
            <a:solidFill>
              <a:schemeClr val="tx1">
                <a:lumMod val="65000"/>
                <a:lumOff val="35000"/>
              </a:schemeClr>
            </a:solidFill>
          </a:endParaRPr>
        </a:p>
      </dgm:t>
    </dgm:pt>
    <dgm:pt modelId="{B7825F0A-55E3-4AA9-A633-618B7A5E8CA2}">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92E97DF7-1ADB-412C-839A-B50EA55E89DC}" type="parTrans" cxnId="{516A67D2-1B3A-4EBA-9A77-0EB7B0558486}">
      <dgm:prSet/>
      <dgm:spPr/>
      <dgm:t>
        <a:bodyPr/>
        <a:lstStyle/>
        <a:p>
          <a:endParaRPr lang="en-US" sz="1400">
            <a:solidFill>
              <a:schemeClr val="tx1">
                <a:lumMod val="65000"/>
                <a:lumOff val="35000"/>
              </a:schemeClr>
            </a:solidFill>
          </a:endParaRPr>
        </a:p>
      </dgm:t>
    </dgm:pt>
    <dgm:pt modelId="{882A081E-2554-461B-AB36-9EA31A270FD5}" type="sibTrans" cxnId="{516A67D2-1B3A-4EBA-9A77-0EB7B0558486}">
      <dgm:prSet/>
      <dgm:spPr/>
      <dgm:t>
        <a:bodyPr/>
        <a:lstStyle/>
        <a:p>
          <a:endParaRPr lang="en-US" sz="1400">
            <a:solidFill>
              <a:schemeClr val="tx1">
                <a:lumMod val="65000"/>
                <a:lumOff val="35000"/>
              </a:schemeClr>
            </a:solidFill>
          </a:endParaRPr>
        </a:p>
      </dgm:t>
    </dgm:pt>
    <dgm:pt modelId="{3EBC209A-0D32-493F-8F92-3159A0DEF581}" type="pres">
      <dgm:prSet presAssocID="{D35DCC92-0742-462E-9EFD-84B4C31944AA}" presName="linear" presStyleCnt="0">
        <dgm:presLayoutVars>
          <dgm:dir/>
          <dgm:resizeHandles val="exact"/>
        </dgm:presLayoutVars>
      </dgm:prSet>
      <dgm:spPr/>
      <dgm:t>
        <a:bodyPr/>
        <a:lstStyle/>
        <a:p>
          <a:endParaRPr lang="en-US"/>
        </a:p>
      </dgm:t>
    </dgm:pt>
    <dgm:pt modelId="{328B5342-6897-4848-9D49-845488B0B26D}" type="pres">
      <dgm:prSet presAssocID="{916D3453-8D13-4552-B38D-9ADF9B41D3C3}" presName="comp" presStyleCnt="0"/>
      <dgm:spPr/>
    </dgm:pt>
    <dgm:pt modelId="{CFFCD7BA-7D59-4B72-B20A-3F7194C763B5}" type="pres">
      <dgm:prSet presAssocID="{916D3453-8D13-4552-B38D-9ADF9B41D3C3}" presName="box" presStyleLbl="node1" presStyleIdx="0" presStyleCnt="5" custLinFactNeighborX="10000" custLinFactNeighborY="-7088"/>
      <dgm:spPr/>
      <dgm:t>
        <a:bodyPr/>
        <a:lstStyle/>
        <a:p>
          <a:endParaRPr lang="en-US"/>
        </a:p>
      </dgm:t>
    </dgm:pt>
    <dgm:pt modelId="{0E732B9A-4358-45A2-AC7E-27E6D3C58502}" type="pres">
      <dgm:prSet presAssocID="{916D3453-8D13-4552-B38D-9ADF9B41D3C3}" presName="img" presStyleLbl="fgImgPlace1" presStyleIdx="0" presStyleCnt="5"/>
      <dgm:spPr>
        <a:blipFill rotWithShape="1">
          <a:blip xmlns:r="http://schemas.openxmlformats.org/officeDocument/2006/relationships" r:embed="rId1"/>
          <a:stretch>
            <a:fillRect/>
          </a:stretch>
        </a:blipFill>
      </dgm:spPr>
      <dgm:t>
        <a:bodyPr/>
        <a:lstStyle/>
        <a:p>
          <a:endParaRPr lang="en-US"/>
        </a:p>
      </dgm:t>
    </dgm:pt>
    <dgm:pt modelId="{377D2BBC-121F-4753-8E64-4B82FDCA3A11}" type="pres">
      <dgm:prSet presAssocID="{916D3453-8D13-4552-B38D-9ADF9B41D3C3}" presName="text" presStyleLbl="node1" presStyleIdx="0" presStyleCnt="5">
        <dgm:presLayoutVars>
          <dgm:bulletEnabled val="1"/>
        </dgm:presLayoutVars>
      </dgm:prSet>
      <dgm:spPr/>
      <dgm:t>
        <a:bodyPr/>
        <a:lstStyle/>
        <a:p>
          <a:endParaRPr lang="en-US"/>
        </a:p>
      </dgm:t>
    </dgm:pt>
    <dgm:pt modelId="{2350EFF9-FBAF-43A3-B33B-4BA865B364E0}" type="pres">
      <dgm:prSet presAssocID="{599D4551-872C-4BE1-B831-1A23B6FEC251}" presName="spacer" presStyleCnt="0"/>
      <dgm:spPr/>
    </dgm:pt>
    <dgm:pt modelId="{79CFAAD5-02C4-47F1-BD57-DD23651CC0B5}" type="pres">
      <dgm:prSet presAssocID="{ED6343F0-4AF3-4D0E-BEC9-96619F0316AD}" presName="comp" presStyleCnt="0"/>
      <dgm:spPr/>
    </dgm:pt>
    <dgm:pt modelId="{6AACEEBC-01B6-4E7E-A7DB-C8BF1457EB09}" type="pres">
      <dgm:prSet presAssocID="{ED6343F0-4AF3-4D0E-BEC9-96619F0316AD}" presName="box" presStyleLbl="node1" presStyleIdx="1" presStyleCnt="5"/>
      <dgm:spPr/>
      <dgm:t>
        <a:bodyPr/>
        <a:lstStyle/>
        <a:p>
          <a:endParaRPr lang="en-US"/>
        </a:p>
      </dgm:t>
    </dgm:pt>
    <dgm:pt modelId="{330A7E85-DF90-46BD-BDF2-1902B2A3A3D3}" type="pres">
      <dgm:prSet presAssocID="{ED6343F0-4AF3-4D0E-BEC9-96619F0316AD}" presName="img" presStyleLbl="fgImgPlace1" presStyleIdx="1" presStyleCnt="5"/>
      <dgm:spPr>
        <a:blipFill rotWithShape="1">
          <a:blip xmlns:r="http://schemas.openxmlformats.org/officeDocument/2006/relationships" r:embed="rId2"/>
          <a:stretch>
            <a:fillRect/>
          </a:stretch>
        </a:blipFill>
      </dgm:spPr>
      <dgm:t>
        <a:bodyPr/>
        <a:lstStyle/>
        <a:p>
          <a:endParaRPr lang="en-US"/>
        </a:p>
      </dgm:t>
    </dgm:pt>
    <dgm:pt modelId="{4F08DC39-A365-4AFB-8DD8-27C7075970EB}" type="pres">
      <dgm:prSet presAssocID="{ED6343F0-4AF3-4D0E-BEC9-96619F0316AD}" presName="text" presStyleLbl="node1" presStyleIdx="1" presStyleCnt="5">
        <dgm:presLayoutVars>
          <dgm:bulletEnabled val="1"/>
        </dgm:presLayoutVars>
      </dgm:prSet>
      <dgm:spPr/>
      <dgm:t>
        <a:bodyPr/>
        <a:lstStyle/>
        <a:p>
          <a:endParaRPr lang="en-US"/>
        </a:p>
      </dgm:t>
    </dgm:pt>
    <dgm:pt modelId="{A7DA5260-62BC-4714-89AA-AB83F75E91B5}" type="pres">
      <dgm:prSet presAssocID="{6738D982-358D-40B0-AAFA-4725E2C13951}" presName="spacer" presStyleCnt="0"/>
      <dgm:spPr/>
    </dgm:pt>
    <dgm:pt modelId="{5E549C68-ECC8-455E-B1AE-A01127BE6C1B}" type="pres">
      <dgm:prSet presAssocID="{B1423584-AA18-4BC2-A418-BEC8E3346E61}" presName="comp" presStyleCnt="0"/>
      <dgm:spPr/>
    </dgm:pt>
    <dgm:pt modelId="{92FFD72C-EF01-4EE4-9C34-FB9B0B07B533}" type="pres">
      <dgm:prSet presAssocID="{B1423584-AA18-4BC2-A418-BEC8E3346E61}" presName="box" presStyleLbl="node1" presStyleIdx="2" presStyleCnt="5"/>
      <dgm:spPr/>
      <dgm:t>
        <a:bodyPr/>
        <a:lstStyle/>
        <a:p>
          <a:endParaRPr lang="en-US"/>
        </a:p>
      </dgm:t>
    </dgm:pt>
    <dgm:pt modelId="{A6A4574E-136A-43C2-BB66-768E42323831}" type="pres">
      <dgm:prSet presAssocID="{B1423584-AA18-4BC2-A418-BEC8E3346E61}" presName="img" presStyleLbl="fgImgPlace1" presStyleIdx="2" presStyleCnt="5"/>
      <dgm:spPr>
        <a:blipFill rotWithShape="1">
          <a:blip xmlns:r="http://schemas.openxmlformats.org/officeDocument/2006/relationships" r:embed="rId3"/>
          <a:stretch>
            <a:fillRect/>
          </a:stretch>
        </a:blipFill>
      </dgm:spPr>
      <dgm:t>
        <a:bodyPr/>
        <a:lstStyle/>
        <a:p>
          <a:endParaRPr lang="en-US"/>
        </a:p>
      </dgm:t>
    </dgm:pt>
    <dgm:pt modelId="{24E94CA0-EC3B-4DF8-8C1C-9EB95949007E}" type="pres">
      <dgm:prSet presAssocID="{B1423584-AA18-4BC2-A418-BEC8E3346E61}" presName="text" presStyleLbl="node1" presStyleIdx="2" presStyleCnt="5">
        <dgm:presLayoutVars>
          <dgm:bulletEnabled val="1"/>
        </dgm:presLayoutVars>
      </dgm:prSet>
      <dgm:spPr/>
      <dgm:t>
        <a:bodyPr/>
        <a:lstStyle/>
        <a:p>
          <a:endParaRPr lang="en-US"/>
        </a:p>
      </dgm:t>
    </dgm:pt>
    <dgm:pt modelId="{6B7DD8B8-FA69-41AC-BF0F-682C35130876}" type="pres">
      <dgm:prSet presAssocID="{9D83BAFE-4112-434E-AA9A-759EDA06B4A2}" presName="spacer" presStyleCnt="0"/>
      <dgm:spPr/>
    </dgm:pt>
    <dgm:pt modelId="{FE9028FF-0A02-4EE0-9EFF-678FF9696A3B}" type="pres">
      <dgm:prSet presAssocID="{C1B54D71-139B-43C8-B9E5-2D165C8C39FF}" presName="comp" presStyleCnt="0"/>
      <dgm:spPr/>
    </dgm:pt>
    <dgm:pt modelId="{BDB39735-315E-46C5-98F2-61646C5B46C7}" type="pres">
      <dgm:prSet presAssocID="{C1B54D71-139B-43C8-B9E5-2D165C8C39FF}" presName="box" presStyleLbl="node1" presStyleIdx="3" presStyleCnt="5"/>
      <dgm:spPr/>
      <dgm:t>
        <a:bodyPr/>
        <a:lstStyle/>
        <a:p>
          <a:endParaRPr lang="en-US"/>
        </a:p>
      </dgm:t>
    </dgm:pt>
    <dgm:pt modelId="{DA3DEB2F-144C-4ADF-BC9F-A1AAC88D28A0}" type="pres">
      <dgm:prSet presAssocID="{C1B54D71-139B-43C8-B9E5-2D165C8C39FF}" presName="img" presStyleLbl="fgImgPlace1" presStyleIdx="3" presStyleCnt="5"/>
      <dgm:spPr/>
    </dgm:pt>
    <dgm:pt modelId="{4D7364C3-472F-496A-B760-423F07299EF7}" type="pres">
      <dgm:prSet presAssocID="{C1B54D71-139B-43C8-B9E5-2D165C8C39FF}" presName="text" presStyleLbl="node1" presStyleIdx="3" presStyleCnt="5">
        <dgm:presLayoutVars>
          <dgm:bulletEnabled val="1"/>
        </dgm:presLayoutVars>
      </dgm:prSet>
      <dgm:spPr/>
      <dgm:t>
        <a:bodyPr/>
        <a:lstStyle/>
        <a:p>
          <a:endParaRPr lang="en-US"/>
        </a:p>
      </dgm:t>
    </dgm:pt>
    <dgm:pt modelId="{F8F9632F-65CD-4081-A07F-482523B4DFFA}" type="pres">
      <dgm:prSet presAssocID="{3A1BECD6-60EA-47B7-8B18-57D72819D056}" presName="spacer" presStyleCnt="0"/>
      <dgm:spPr/>
    </dgm:pt>
    <dgm:pt modelId="{3DFBBCCF-84AF-4993-B4E8-AB4E7D336F03}" type="pres">
      <dgm:prSet presAssocID="{941F6AC9-E962-43F7-A117-528B09B49085}" presName="comp" presStyleCnt="0"/>
      <dgm:spPr/>
    </dgm:pt>
    <dgm:pt modelId="{5795C9C5-3784-4868-804F-F68538C759D6}" type="pres">
      <dgm:prSet presAssocID="{941F6AC9-E962-43F7-A117-528B09B49085}" presName="box" presStyleLbl="node1" presStyleIdx="4" presStyleCnt="5"/>
      <dgm:spPr/>
      <dgm:t>
        <a:bodyPr/>
        <a:lstStyle/>
        <a:p>
          <a:endParaRPr lang="en-US"/>
        </a:p>
      </dgm:t>
    </dgm:pt>
    <dgm:pt modelId="{8EDA4942-AA54-478C-9A03-347C045C6A83}" type="pres">
      <dgm:prSet presAssocID="{941F6AC9-E962-43F7-A117-528B09B49085}" presName="img" presStyleLbl="fgImgPlace1" presStyleIdx="4" presStyleCnt="5"/>
      <dgm:spPr/>
    </dgm:pt>
    <dgm:pt modelId="{D79DC0E0-5012-4AAF-9575-0DC4F6A164E7}" type="pres">
      <dgm:prSet presAssocID="{941F6AC9-E962-43F7-A117-528B09B49085}" presName="text" presStyleLbl="node1" presStyleIdx="4" presStyleCnt="5">
        <dgm:presLayoutVars>
          <dgm:bulletEnabled val="1"/>
        </dgm:presLayoutVars>
      </dgm:prSet>
      <dgm:spPr/>
      <dgm:t>
        <a:bodyPr/>
        <a:lstStyle/>
        <a:p>
          <a:endParaRPr lang="en-US"/>
        </a:p>
      </dgm:t>
    </dgm:pt>
  </dgm:ptLst>
  <dgm:cxnLst>
    <dgm:cxn modelId="{8DA9E1A8-D2AC-49DC-89E5-42439BC862B3}" type="presOf" srcId="{00981076-FA31-46CE-8D58-0ED2AB8BB4DB}" destId="{BDB39735-315E-46C5-98F2-61646C5B46C7}" srcOrd="0" destOrd="1" presId="urn:microsoft.com/office/officeart/2005/8/layout/vList4"/>
    <dgm:cxn modelId="{2375A5DB-866A-4A8D-9AF9-BA6D022715C7}" srcId="{D35DCC92-0742-462E-9EFD-84B4C31944AA}" destId="{C1B54D71-139B-43C8-B9E5-2D165C8C39FF}" srcOrd="3" destOrd="0" parTransId="{A570D29B-AB40-4BBC-82C9-4C216BDF042B}" sibTransId="{3A1BECD6-60EA-47B7-8B18-57D72819D056}"/>
    <dgm:cxn modelId="{762B4AAE-0991-41B8-9430-636ABE22D1A8}" type="presOf" srcId="{86C62069-4321-4A02-B11E-1635B96AEB93}" destId="{24E94CA0-EC3B-4DF8-8C1C-9EB95949007E}" srcOrd="1" destOrd="1" presId="urn:microsoft.com/office/officeart/2005/8/layout/vList4"/>
    <dgm:cxn modelId="{7E10C440-4504-480A-A43C-84A1988A6811}" srcId="{D35DCC92-0742-462E-9EFD-84B4C31944AA}" destId="{916D3453-8D13-4552-B38D-9ADF9B41D3C3}" srcOrd="0" destOrd="0" parTransId="{31E8FFE6-931C-434B-A331-69DD6C1C7510}" sibTransId="{599D4551-872C-4BE1-B831-1A23B6FEC251}"/>
    <dgm:cxn modelId="{71AB7040-4D2C-4A48-B075-967ECF9E58AE}" srcId="{D35DCC92-0742-462E-9EFD-84B4C31944AA}" destId="{B1423584-AA18-4BC2-A418-BEC8E3346E61}" srcOrd="2" destOrd="0" parTransId="{EC84C58A-AB52-4AFD-BA86-E8EB5DF5C571}" sibTransId="{9D83BAFE-4112-434E-AA9A-759EDA06B4A2}"/>
    <dgm:cxn modelId="{59F87862-BD15-4926-9034-82E159637D3D}" type="presOf" srcId="{ABFF524F-8317-4820-BE76-6883E9B8C9CA}" destId="{CFFCD7BA-7D59-4B72-B20A-3F7194C763B5}" srcOrd="0" destOrd="3" presId="urn:microsoft.com/office/officeart/2005/8/layout/vList4"/>
    <dgm:cxn modelId="{4080C7A5-B8BB-47A4-A185-DBF0803A635C}" type="presOf" srcId="{4AEB15AA-36C3-48F6-81C2-C1ACA62BB4AD}" destId="{5795C9C5-3784-4868-804F-F68538C759D6}" srcOrd="0" destOrd="2" presId="urn:microsoft.com/office/officeart/2005/8/layout/vList4"/>
    <dgm:cxn modelId="{C586D243-6F01-4304-B82A-B6DBC5E4D9C4}" type="presOf" srcId="{DA1D258D-D7AA-47AC-998A-2C090C67C621}" destId="{92FFD72C-EF01-4EE4-9C34-FB9B0B07B533}" srcOrd="0" destOrd="2" presId="urn:microsoft.com/office/officeart/2005/8/layout/vList4"/>
    <dgm:cxn modelId="{E07705F5-6F77-4612-BE7C-9C8A0B171034}" type="presOf" srcId="{32E27BE9-EF1A-40B7-83E8-04865004C241}" destId="{377D2BBC-121F-4753-8E64-4B82FDCA3A11}" srcOrd="1" destOrd="1" presId="urn:microsoft.com/office/officeart/2005/8/layout/vList4"/>
    <dgm:cxn modelId="{622F85C7-CB49-4FF6-9840-2653D09DEC07}" type="presOf" srcId="{C1B54D71-139B-43C8-B9E5-2D165C8C39FF}" destId="{4D7364C3-472F-496A-B760-423F07299EF7}" srcOrd="1" destOrd="0" presId="urn:microsoft.com/office/officeart/2005/8/layout/vList4"/>
    <dgm:cxn modelId="{80501319-2682-43AD-B97F-53C898C8556D}" type="presOf" srcId="{D35DCC92-0742-462E-9EFD-84B4C31944AA}" destId="{3EBC209A-0D32-493F-8F92-3159A0DEF581}" srcOrd="0" destOrd="0" presId="urn:microsoft.com/office/officeart/2005/8/layout/vList4"/>
    <dgm:cxn modelId="{F81E3771-4A53-45C0-A3FA-59B2541FD3A4}" srcId="{916D3453-8D13-4552-B38D-9ADF9B41D3C3}" destId="{ABFF524F-8317-4820-BE76-6883E9B8C9CA}" srcOrd="2" destOrd="0" parTransId="{157E8F97-2B0E-43E4-B1B0-6BEAEC763B44}" sibTransId="{E881EB4B-B13B-4D40-B0E9-BFD92B7B9F8F}"/>
    <dgm:cxn modelId="{516A67D2-1B3A-4EBA-9A77-0EB7B0558486}" srcId="{916D3453-8D13-4552-B38D-9ADF9B41D3C3}" destId="{B7825F0A-55E3-4AA9-A633-618B7A5E8CA2}" srcOrd="1" destOrd="0" parTransId="{92E97DF7-1ADB-412C-839A-B50EA55E89DC}" sibTransId="{882A081E-2554-461B-AB36-9EA31A270FD5}"/>
    <dgm:cxn modelId="{B20AB2F6-62CE-4082-8F78-4A27E07B7210}" type="presOf" srcId="{B1423584-AA18-4BC2-A418-BEC8E3346E61}" destId="{24E94CA0-EC3B-4DF8-8C1C-9EB95949007E}" srcOrd="1" destOrd="0" presId="urn:microsoft.com/office/officeart/2005/8/layout/vList4"/>
    <dgm:cxn modelId="{0EF18DDD-4D25-49B8-A41A-0B8E55BF03CD}" type="presOf" srcId="{916D3453-8D13-4552-B38D-9ADF9B41D3C3}" destId="{CFFCD7BA-7D59-4B72-B20A-3F7194C763B5}" srcOrd="0" destOrd="0" presId="urn:microsoft.com/office/officeart/2005/8/layout/vList4"/>
    <dgm:cxn modelId="{4240365B-EE14-4712-868A-D6EF37FDB622}" srcId="{B1423584-AA18-4BC2-A418-BEC8E3346E61}" destId="{DA1D258D-D7AA-47AC-998A-2C090C67C621}" srcOrd="1" destOrd="0" parTransId="{8942C65E-C599-4E2D-AAD9-82EC65384FFB}" sibTransId="{0A237527-484E-41AB-9EBB-EFAB79612FDB}"/>
    <dgm:cxn modelId="{B2EA3756-5075-4257-8CF4-4A6A58FE1CF9}" type="presOf" srcId="{7742EA25-2BA2-41FF-9FAD-F51B4BCC24D9}" destId="{6AACEEBC-01B6-4E7E-A7DB-C8BF1457EB09}" srcOrd="0" destOrd="2" presId="urn:microsoft.com/office/officeart/2005/8/layout/vList4"/>
    <dgm:cxn modelId="{4E588733-4D2D-4E50-B3EE-8205B1185F35}" type="presOf" srcId="{F2AF84B4-77AA-4802-BA0E-6A28E36E384D}" destId="{4F08DC39-A365-4AFB-8DD8-27C7075970EB}" srcOrd="1" destOrd="1" presId="urn:microsoft.com/office/officeart/2005/8/layout/vList4"/>
    <dgm:cxn modelId="{92CD73A6-3126-4610-8337-356BF75A52B2}" srcId="{941F6AC9-E962-43F7-A117-528B09B49085}" destId="{F7AB5F83-D598-4F08-804B-5F4634709A5A}" srcOrd="0" destOrd="0" parTransId="{30CE50E5-7B83-44D7-A244-F667C3BB8E3E}" sibTransId="{78CC39D3-C286-4558-A720-E4FE7AAC1C46}"/>
    <dgm:cxn modelId="{4E5A67E3-DDD3-4EC7-B85F-93B324340AE4}" type="presOf" srcId="{F7AB5F83-D598-4F08-804B-5F4634709A5A}" destId="{5795C9C5-3784-4868-804F-F68538C759D6}" srcOrd="0" destOrd="1" presId="urn:microsoft.com/office/officeart/2005/8/layout/vList4"/>
    <dgm:cxn modelId="{39233940-F8FA-4656-9BD0-C6872A75197A}" srcId="{D35DCC92-0742-462E-9EFD-84B4C31944AA}" destId="{ED6343F0-4AF3-4D0E-BEC9-96619F0316AD}" srcOrd="1" destOrd="0" parTransId="{9A503843-6147-49B7-8D3E-23649692E612}" sibTransId="{6738D982-358D-40B0-AAFA-4725E2C13951}"/>
    <dgm:cxn modelId="{2275FCB2-BDD2-45D8-B098-184BF6FE2FB9}" type="presOf" srcId="{4AEB15AA-36C3-48F6-81C2-C1ACA62BB4AD}" destId="{D79DC0E0-5012-4AAF-9575-0DC4F6A164E7}" srcOrd="1" destOrd="2" presId="urn:microsoft.com/office/officeart/2005/8/layout/vList4"/>
    <dgm:cxn modelId="{3EF9A1BA-C21E-4505-B43C-8DBCB4D67185}" type="presOf" srcId="{F7AB5F83-D598-4F08-804B-5F4634709A5A}" destId="{D79DC0E0-5012-4AAF-9575-0DC4F6A164E7}" srcOrd="1" destOrd="1" presId="urn:microsoft.com/office/officeart/2005/8/layout/vList4"/>
    <dgm:cxn modelId="{E13722C7-3D6A-4991-847F-32F5834CB6A6}" type="presOf" srcId="{00981076-FA31-46CE-8D58-0ED2AB8BB4DB}" destId="{4D7364C3-472F-496A-B760-423F07299EF7}" srcOrd="1" destOrd="1" presId="urn:microsoft.com/office/officeart/2005/8/layout/vList4"/>
    <dgm:cxn modelId="{12C6CA3D-BA16-4BF3-8287-8A5999FF9CD0}" type="presOf" srcId="{C1B54D71-139B-43C8-B9E5-2D165C8C39FF}" destId="{BDB39735-315E-46C5-98F2-61646C5B46C7}" srcOrd="0" destOrd="0" presId="urn:microsoft.com/office/officeart/2005/8/layout/vList4"/>
    <dgm:cxn modelId="{6C19DDEB-C4A2-4213-86DC-BE297D3C17C1}" srcId="{D35DCC92-0742-462E-9EFD-84B4C31944AA}" destId="{941F6AC9-E962-43F7-A117-528B09B49085}" srcOrd="4" destOrd="0" parTransId="{DA7C998C-53F8-47B9-BA4E-898FFB8A3612}" sibTransId="{40B52338-1B09-4E31-ADD4-9D73D72FDE48}"/>
    <dgm:cxn modelId="{4C35873F-50A7-4918-A4EA-12F1921E34C9}" srcId="{916D3453-8D13-4552-B38D-9ADF9B41D3C3}" destId="{32E27BE9-EF1A-40B7-83E8-04865004C241}" srcOrd="0" destOrd="0" parTransId="{ED53D04B-CA62-4471-8B9A-C154CE480B1B}" sibTransId="{4A72545A-FD01-4C02-A516-118E001C8D1F}"/>
    <dgm:cxn modelId="{1F68AD97-6FBF-419F-9F77-4722D4AAC4CA}" type="presOf" srcId="{86C62069-4321-4A02-B11E-1635B96AEB93}" destId="{92FFD72C-EF01-4EE4-9C34-FB9B0B07B533}" srcOrd="0" destOrd="1" presId="urn:microsoft.com/office/officeart/2005/8/layout/vList4"/>
    <dgm:cxn modelId="{A5313441-F607-4209-BE23-70CD42F85A93}" type="presOf" srcId="{DA1D258D-D7AA-47AC-998A-2C090C67C621}" destId="{24E94CA0-EC3B-4DF8-8C1C-9EB95949007E}" srcOrd="1" destOrd="2" presId="urn:microsoft.com/office/officeart/2005/8/layout/vList4"/>
    <dgm:cxn modelId="{788D846B-B018-49E7-B020-EFDE62FB72EE}" type="presOf" srcId="{916D3453-8D13-4552-B38D-9ADF9B41D3C3}" destId="{377D2BBC-121F-4753-8E64-4B82FDCA3A11}" srcOrd="1" destOrd="0" presId="urn:microsoft.com/office/officeart/2005/8/layout/vList4"/>
    <dgm:cxn modelId="{2BF36A21-E2EE-4EDA-B3D4-9E4C3DC08C7E}" type="presOf" srcId="{B7825F0A-55E3-4AA9-A633-618B7A5E8CA2}" destId="{377D2BBC-121F-4753-8E64-4B82FDCA3A11}" srcOrd="1" destOrd="2" presId="urn:microsoft.com/office/officeart/2005/8/layout/vList4"/>
    <dgm:cxn modelId="{FBED7D84-B71D-45F9-AAED-4FF8FEBA40D5}" type="presOf" srcId="{32E27BE9-EF1A-40B7-83E8-04865004C241}" destId="{CFFCD7BA-7D59-4B72-B20A-3F7194C763B5}" srcOrd="0" destOrd="1" presId="urn:microsoft.com/office/officeart/2005/8/layout/vList4"/>
    <dgm:cxn modelId="{2C91EA1F-6230-4DD2-9D71-36AED1552EC1}" type="presOf" srcId="{941F6AC9-E962-43F7-A117-528B09B49085}" destId="{D79DC0E0-5012-4AAF-9575-0DC4F6A164E7}" srcOrd="1" destOrd="0" presId="urn:microsoft.com/office/officeart/2005/8/layout/vList4"/>
    <dgm:cxn modelId="{048C1FC8-A7C6-4E9E-86F9-DFDAE2F5D280}" type="presOf" srcId="{F2AF84B4-77AA-4802-BA0E-6A28E36E384D}" destId="{6AACEEBC-01B6-4E7E-A7DB-C8BF1457EB09}" srcOrd="0" destOrd="1" presId="urn:microsoft.com/office/officeart/2005/8/layout/vList4"/>
    <dgm:cxn modelId="{8FDC764C-2615-4239-8CFA-4DCD6B99ECF3}" type="presOf" srcId="{B7825F0A-55E3-4AA9-A633-618B7A5E8CA2}" destId="{CFFCD7BA-7D59-4B72-B20A-3F7194C763B5}" srcOrd="0" destOrd="2" presId="urn:microsoft.com/office/officeart/2005/8/layout/vList4"/>
    <dgm:cxn modelId="{F5550A54-E89F-4913-AD13-7D1639DA5E36}" srcId="{941F6AC9-E962-43F7-A117-528B09B49085}" destId="{4AEB15AA-36C3-48F6-81C2-C1ACA62BB4AD}" srcOrd="1" destOrd="0" parTransId="{48E101CB-DBB0-4906-927C-317E56681D4D}" sibTransId="{EE4F7227-A18D-4DC4-A158-9695177261B7}"/>
    <dgm:cxn modelId="{0AB0CCDD-907F-46FD-B267-8C832BC15361}" type="presOf" srcId="{1EFB2EBB-BD06-478E-A87D-54A5F999FD7B}" destId="{BDB39735-315E-46C5-98F2-61646C5B46C7}" srcOrd="0" destOrd="2" presId="urn:microsoft.com/office/officeart/2005/8/layout/vList4"/>
    <dgm:cxn modelId="{BF0961C0-3E68-4F4A-84FA-10E2ECBD2AAD}" type="presOf" srcId="{ED6343F0-4AF3-4D0E-BEC9-96619F0316AD}" destId="{6AACEEBC-01B6-4E7E-A7DB-C8BF1457EB09}" srcOrd="0" destOrd="0" presId="urn:microsoft.com/office/officeart/2005/8/layout/vList4"/>
    <dgm:cxn modelId="{439897E0-0F82-46E4-A4DD-18FE14BC54F5}" type="presOf" srcId="{ED6343F0-4AF3-4D0E-BEC9-96619F0316AD}" destId="{4F08DC39-A365-4AFB-8DD8-27C7075970EB}" srcOrd="1" destOrd="0" presId="urn:microsoft.com/office/officeart/2005/8/layout/vList4"/>
    <dgm:cxn modelId="{1C26DA1C-A2A1-41AC-893F-108CC16A620A}" type="presOf" srcId="{7742EA25-2BA2-41FF-9FAD-F51B4BCC24D9}" destId="{4F08DC39-A365-4AFB-8DD8-27C7075970EB}" srcOrd="1" destOrd="2" presId="urn:microsoft.com/office/officeart/2005/8/layout/vList4"/>
    <dgm:cxn modelId="{7E10E87C-1433-4386-A90C-34939AF46253}" type="presOf" srcId="{B1423584-AA18-4BC2-A418-BEC8E3346E61}" destId="{92FFD72C-EF01-4EE4-9C34-FB9B0B07B533}" srcOrd="0" destOrd="0" presId="urn:microsoft.com/office/officeart/2005/8/layout/vList4"/>
    <dgm:cxn modelId="{F32FD530-7516-48F8-8F6D-BF2A7F81B06E}" type="presOf" srcId="{941F6AC9-E962-43F7-A117-528B09B49085}" destId="{5795C9C5-3784-4868-804F-F68538C759D6}" srcOrd="0" destOrd="0" presId="urn:microsoft.com/office/officeart/2005/8/layout/vList4"/>
    <dgm:cxn modelId="{16AC5CE2-711F-426F-971E-F74702F478B1}" type="presOf" srcId="{ABFF524F-8317-4820-BE76-6883E9B8C9CA}" destId="{377D2BBC-121F-4753-8E64-4B82FDCA3A11}" srcOrd="1" destOrd="3" presId="urn:microsoft.com/office/officeart/2005/8/layout/vList4"/>
    <dgm:cxn modelId="{0742E8CB-FA79-419F-9A5A-9845D73AC747}" type="presOf" srcId="{1EFB2EBB-BD06-478E-A87D-54A5F999FD7B}" destId="{4D7364C3-472F-496A-B760-423F07299EF7}" srcOrd="1" destOrd="2" presId="urn:microsoft.com/office/officeart/2005/8/layout/vList4"/>
    <dgm:cxn modelId="{97DA02E2-BC2E-4B45-B8D8-FFCFFC9B0123}" srcId="{C1B54D71-139B-43C8-B9E5-2D165C8C39FF}" destId="{00981076-FA31-46CE-8D58-0ED2AB8BB4DB}" srcOrd="0" destOrd="0" parTransId="{2AF972D8-FE2F-42C6-BF8F-94DD8FF0BB85}" sibTransId="{5951D07C-F30C-4428-BDAB-1F2951B92C77}"/>
    <dgm:cxn modelId="{25DE19D9-5079-4D1E-B947-4AEE75055332}" srcId="{C1B54D71-139B-43C8-B9E5-2D165C8C39FF}" destId="{1EFB2EBB-BD06-478E-A87D-54A5F999FD7B}" srcOrd="1" destOrd="0" parTransId="{5805C117-0ADC-4B3D-9345-B43123BA526C}" sibTransId="{36C29F93-DF51-4441-A76A-397E72FE1FFB}"/>
    <dgm:cxn modelId="{3057BF67-F4C7-4E56-ADA2-8C529F3AB5C7}" srcId="{ED6343F0-4AF3-4D0E-BEC9-96619F0316AD}" destId="{F2AF84B4-77AA-4802-BA0E-6A28E36E384D}" srcOrd="0" destOrd="0" parTransId="{A5B99F5B-450B-4881-BAF5-8BAEAD1DCBCA}" sibTransId="{701BD8F4-3FE4-4EF4-8223-6BC39AAE1173}"/>
    <dgm:cxn modelId="{ED315E55-CDD0-441C-94B3-43AE4B08C112}" srcId="{B1423584-AA18-4BC2-A418-BEC8E3346E61}" destId="{86C62069-4321-4A02-B11E-1635B96AEB93}" srcOrd="0" destOrd="0" parTransId="{C58734E2-7289-4253-A858-53AE6114207C}" sibTransId="{E73B3FB1-C5D7-4A47-8E36-29FB2A977511}"/>
    <dgm:cxn modelId="{F5C555E5-18A6-4E3B-9F14-CF01CD117236}" srcId="{ED6343F0-4AF3-4D0E-BEC9-96619F0316AD}" destId="{7742EA25-2BA2-41FF-9FAD-F51B4BCC24D9}" srcOrd="1" destOrd="0" parTransId="{4E979CB0-A570-49BC-9DC4-9AE904A7242B}" sibTransId="{5D6B14C5-D823-4451-947E-647E6939C526}"/>
    <dgm:cxn modelId="{51318195-1741-4542-A97E-73D5F3C890E7}" type="presParOf" srcId="{3EBC209A-0D32-493F-8F92-3159A0DEF581}" destId="{328B5342-6897-4848-9D49-845488B0B26D}" srcOrd="0" destOrd="0" presId="urn:microsoft.com/office/officeart/2005/8/layout/vList4"/>
    <dgm:cxn modelId="{1CBF206A-3A81-438D-B635-7D0A5FF6A239}" type="presParOf" srcId="{328B5342-6897-4848-9D49-845488B0B26D}" destId="{CFFCD7BA-7D59-4B72-B20A-3F7194C763B5}" srcOrd="0" destOrd="0" presId="urn:microsoft.com/office/officeart/2005/8/layout/vList4"/>
    <dgm:cxn modelId="{46F9E004-4D7E-48B7-8167-769EA47FCDEF}" type="presParOf" srcId="{328B5342-6897-4848-9D49-845488B0B26D}" destId="{0E732B9A-4358-45A2-AC7E-27E6D3C58502}" srcOrd="1" destOrd="0" presId="urn:microsoft.com/office/officeart/2005/8/layout/vList4"/>
    <dgm:cxn modelId="{CE0F08D6-BC13-4C28-8C9D-11B97514B554}" type="presParOf" srcId="{328B5342-6897-4848-9D49-845488B0B26D}" destId="{377D2BBC-121F-4753-8E64-4B82FDCA3A11}" srcOrd="2" destOrd="0" presId="urn:microsoft.com/office/officeart/2005/8/layout/vList4"/>
    <dgm:cxn modelId="{BFCA51E8-4CED-4257-8554-36B21A2D1174}" type="presParOf" srcId="{3EBC209A-0D32-493F-8F92-3159A0DEF581}" destId="{2350EFF9-FBAF-43A3-B33B-4BA865B364E0}" srcOrd="1" destOrd="0" presId="urn:microsoft.com/office/officeart/2005/8/layout/vList4"/>
    <dgm:cxn modelId="{1DC25A01-F74B-401F-8240-023BF5E92889}" type="presParOf" srcId="{3EBC209A-0D32-493F-8F92-3159A0DEF581}" destId="{79CFAAD5-02C4-47F1-BD57-DD23651CC0B5}" srcOrd="2" destOrd="0" presId="urn:microsoft.com/office/officeart/2005/8/layout/vList4"/>
    <dgm:cxn modelId="{DA3F3080-7744-496C-B17B-984C36E35FAA}" type="presParOf" srcId="{79CFAAD5-02C4-47F1-BD57-DD23651CC0B5}" destId="{6AACEEBC-01B6-4E7E-A7DB-C8BF1457EB09}" srcOrd="0" destOrd="0" presId="urn:microsoft.com/office/officeart/2005/8/layout/vList4"/>
    <dgm:cxn modelId="{2ED50BBE-1075-4A12-A95D-841122451D5E}" type="presParOf" srcId="{79CFAAD5-02C4-47F1-BD57-DD23651CC0B5}" destId="{330A7E85-DF90-46BD-BDF2-1902B2A3A3D3}" srcOrd="1" destOrd="0" presId="urn:microsoft.com/office/officeart/2005/8/layout/vList4"/>
    <dgm:cxn modelId="{ECFC63DF-D30E-4331-A650-00F1FFB68951}" type="presParOf" srcId="{79CFAAD5-02C4-47F1-BD57-DD23651CC0B5}" destId="{4F08DC39-A365-4AFB-8DD8-27C7075970EB}" srcOrd="2" destOrd="0" presId="urn:microsoft.com/office/officeart/2005/8/layout/vList4"/>
    <dgm:cxn modelId="{B2B3EF89-4FBA-45B9-8BDE-F2D81EE4C14B}" type="presParOf" srcId="{3EBC209A-0D32-493F-8F92-3159A0DEF581}" destId="{A7DA5260-62BC-4714-89AA-AB83F75E91B5}" srcOrd="3" destOrd="0" presId="urn:microsoft.com/office/officeart/2005/8/layout/vList4"/>
    <dgm:cxn modelId="{458D2958-22BD-4210-916C-C52D320F2D7E}" type="presParOf" srcId="{3EBC209A-0D32-493F-8F92-3159A0DEF581}" destId="{5E549C68-ECC8-455E-B1AE-A01127BE6C1B}" srcOrd="4" destOrd="0" presId="urn:microsoft.com/office/officeart/2005/8/layout/vList4"/>
    <dgm:cxn modelId="{144B5B2E-FE83-4A96-82FA-E9B922446A54}" type="presParOf" srcId="{5E549C68-ECC8-455E-B1AE-A01127BE6C1B}" destId="{92FFD72C-EF01-4EE4-9C34-FB9B0B07B533}" srcOrd="0" destOrd="0" presId="urn:microsoft.com/office/officeart/2005/8/layout/vList4"/>
    <dgm:cxn modelId="{B61CE8A9-1AE8-4895-A4E9-100AEF246C80}" type="presParOf" srcId="{5E549C68-ECC8-455E-B1AE-A01127BE6C1B}" destId="{A6A4574E-136A-43C2-BB66-768E42323831}" srcOrd="1" destOrd="0" presId="urn:microsoft.com/office/officeart/2005/8/layout/vList4"/>
    <dgm:cxn modelId="{E8D54A31-7D4B-4C9D-9798-4E4C9DC15D09}" type="presParOf" srcId="{5E549C68-ECC8-455E-B1AE-A01127BE6C1B}" destId="{24E94CA0-EC3B-4DF8-8C1C-9EB95949007E}" srcOrd="2" destOrd="0" presId="urn:microsoft.com/office/officeart/2005/8/layout/vList4"/>
    <dgm:cxn modelId="{3669B80D-D7E3-4097-9072-CEFFC9DCA46A}" type="presParOf" srcId="{3EBC209A-0D32-493F-8F92-3159A0DEF581}" destId="{6B7DD8B8-FA69-41AC-BF0F-682C35130876}" srcOrd="5" destOrd="0" presId="urn:microsoft.com/office/officeart/2005/8/layout/vList4"/>
    <dgm:cxn modelId="{9A4A3C3E-C7C3-4379-81F5-7003559D1BBA}" type="presParOf" srcId="{3EBC209A-0D32-493F-8F92-3159A0DEF581}" destId="{FE9028FF-0A02-4EE0-9EFF-678FF9696A3B}" srcOrd="6" destOrd="0" presId="urn:microsoft.com/office/officeart/2005/8/layout/vList4"/>
    <dgm:cxn modelId="{3A95A7BF-5256-4C1B-88A0-7AB6D1DF759D}" type="presParOf" srcId="{FE9028FF-0A02-4EE0-9EFF-678FF9696A3B}" destId="{BDB39735-315E-46C5-98F2-61646C5B46C7}" srcOrd="0" destOrd="0" presId="urn:microsoft.com/office/officeart/2005/8/layout/vList4"/>
    <dgm:cxn modelId="{C5FA18B7-13B8-4F6B-A11D-CADE82E7ADCE}" type="presParOf" srcId="{FE9028FF-0A02-4EE0-9EFF-678FF9696A3B}" destId="{DA3DEB2F-144C-4ADF-BC9F-A1AAC88D28A0}" srcOrd="1" destOrd="0" presId="urn:microsoft.com/office/officeart/2005/8/layout/vList4"/>
    <dgm:cxn modelId="{0A765E52-FB71-4921-B202-FF97156A447E}" type="presParOf" srcId="{FE9028FF-0A02-4EE0-9EFF-678FF9696A3B}" destId="{4D7364C3-472F-496A-B760-423F07299EF7}" srcOrd="2" destOrd="0" presId="urn:microsoft.com/office/officeart/2005/8/layout/vList4"/>
    <dgm:cxn modelId="{153B3C4F-9842-455B-BF12-52E93BBB334F}" type="presParOf" srcId="{3EBC209A-0D32-493F-8F92-3159A0DEF581}" destId="{F8F9632F-65CD-4081-A07F-482523B4DFFA}" srcOrd="7" destOrd="0" presId="urn:microsoft.com/office/officeart/2005/8/layout/vList4"/>
    <dgm:cxn modelId="{BF04F474-8E5D-4A97-B233-BD72ABFE2E35}" type="presParOf" srcId="{3EBC209A-0D32-493F-8F92-3159A0DEF581}" destId="{3DFBBCCF-84AF-4993-B4E8-AB4E7D336F03}" srcOrd="8" destOrd="0" presId="urn:microsoft.com/office/officeart/2005/8/layout/vList4"/>
    <dgm:cxn modelId="{DC515CFB-828F-4C2C-B7BE-831F66F755FA}" type="presParOf" srcId="{3DFBBCCF-84AF-4993-B4E8-AB4E7D336F03}" destId="{5795C9C5-3784-4868-804F-F68538C759D6}" srcOrd="0" destOrd="0" presId="urn:microsoft.com/office/officeart/2005/8/layout/vList4"/>
    <dgm:cxn modelId="{DB05FCE7-183A-4617-BF18-E5CBAC4ABA23}" type="presParOf" srcId="{3DFBBCCF-84AF-4993-B4E8-AB4E7D336F03}" destId="{8EDA4942-AA54-478C-9A03-347C045C6A83}" srcOrd="1" destOrd="0" presId="urn:microsoft.com/office/officeart/2005/8/layout/vList4"/>
    <dgm:cxn modelId="{8A65E18F-CA65-48D3-A6DA-769C30E47466}" type="presParOf" srcId="{3DFBBCCF-84AF-4993-B4E8-AB4E7D336F03}" destId="{D79DC0E0-5012-4AAF-9575-0DC4F6A164E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CB42C5-B0AB-4435-A58F-AA6A72C10328}"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US"/>
        </a:p>
      </dgm:t>
    </dgm:pt>
    <dgm:pt modelId="{AA3ADF93-9158-42CB-A4E3-F8CEB1656A5F}">
      <dgm:prSet phldrT="[Text]" custT="1"/>
      <dgm:spPr/>
      <dgm:t>
        <a:bodyPr/>
        <a:lstStyle/>
        <a:p>
          <a:r>
            <a:rPr lang="en-US" sz="1600" dirty="0" smtClean="0"/>
            <a:t>Chief Executive Officer</a:t>
          </a:r>
          <a:endParaRPr lang="en-US" sz="1600" dirty="0"/>
        </a:p>
      </dgm:t>
    </dgm:pt>
    <dgm:pt modelId="{AE7A20C5-FD01-4321-B5B9-45346B854122}" type="parTrans" cxnId="{1B952161-E82F-47C7-BB13-9126D7448FDD}">
      <dgm:prSet/>
      <dgm:spPr/>
      <dgm:t>
        <a:bodyPr/>
        <a:lstStyle/>
        <a:p>
          <a:endParaRPr lang="en-US" sz="1600"/>
        </a:p>
      </dgm:t>
    </dgm:pt>
    <dgm:pt modelId="{DEC74B84-21BD-418A-92D9-2DD6CB47A343}" type="sibTrans" cxnId="{1B952161-E82F-47C7-BB13-9126D7448FDD}">
      <dgm:prSet/>
      <dgm:spPr/>
      <dgm:t>
        <a:bodyPr/>
        <a:lstStyle/>
        <a:p>
          <a:endParaRPr lang="en-US" sz="1600"/>
        </a:p>
      </dgm:t>
    </dgm:pt>
    <dgm:pt modelId="{F800A3ED-DB5B-404F-987B-41E6FDFB28C6}">
      <dgm:prSet phldrT="[Text]" custT="1"/>
      <dgm:spPr/>
      <dgm:t>
        <a:bodyPr/>
        <a:lstStyle/>
        <a:p>
          <a:r>
            <a:rPr lang="en-US" sz="1600" dirty="0" smtClean="0"/>
            <a:t>Research Scientist</a:t>
          </a:r>
          <a:endParaRPr lang="en-US" sz="1600" dirty="0"/>
        </a:p>
      </dgm:t>
    </dgm:pt>
    <dgm:pt modelId="{D35CF57A-F11F-4CCF-81EF-CBD6245214B0}" type="parTrans" cxnId="{64FDF662-37CC-49DF-8728-8029F4A3C1F8}">
      <dgm:prSet/>
      <dgm:spPr/>
      <dgm:t>
        <a:bodyPr/>
        <a:lstStyle/>
        <a:p>
          <a:endParaRPr lang="en-US" sz="1600"/>
        </a:p>
      </dgm:t>
    </dgm:pt>
    <dgm:pt modelId="{E8054160-D142-458D-80DE-25412C78F503}" type="sibTrans" cxnId="{64FDF662-37CC-49DF-8728-8029F4A3C1F8}">
      <dgm:prSet/>
      <dgm:spPr/>
      <dgm:t>
        <a:bodyPr/>
        <a:lstStyle/>
        <a:p>
          <a:endParaRPr lang="en-US" sz="1600"/>
        </a:p>
      </dgm:t>
    </dgm:pt>
    <dgm:pt modelId="{62823FC3-3D53-4815-ABC1-A31D836FB36F}">
      <dgm:prSet phldrT="[Text]" custT="1"/>
      <dgm:spPr/>
      <dgm:t>
        <a:bodyPr/>
        <a:lstStyle/>
        <a:p>
          <a:r>
            <a:rPr lang="en-US" sz="1600" dirty="0" smtClean="0"/>
            <a:t>Senior Engineer</a:t>
          </a:r>
          <a:endParaRPr lang="en-US" sz="1600" dirty="0"/>
        </a:p>
      </dgm:t>
    </dgm:pt>
    <dgm:pt modelId="{ED26440C-45DC-4E9C-8F1E-12EDA08B666C}" type="parTrans" cxnId="{C383D42D-59CD-4AF8-BD40-4172D6B1A81C}">
      <dgm:prSet/>
      <dgm:spPr/>
      <dgm:t>
        <a:bodyPr/>
        <a:lstStyle/>
        <a:p>
          <a:endParaRPr lang="en-US" sz="1600"/>
        </a:p>
      </dgm:t>
    </dgm:pt>
    <dgm:pt modelId="{405112C7-1306-49E3-9685-8256A33BABF7}" type="sibTrans" cxnId="{C383D42D-59CD-4AF8-BD40-4172D6B1A81C}">
      <dgm:prSet/>
      <dgm:spPr/>
      <dgm:t>
        <a:bodyPr/>
        <a:lstStyle/>
        <a:p>
          <a:endParaRPr lang="en-US" sz="1600"/>
        </a:p>
      </dgm:t>
    </dgm:pt>
    <dgm:pt modelId="{C361AEC2-D6A0-4979-A1A8-E0EDA6BD3544}">
      <dgm:prSet phldrT="[Text]" custT="1"/>
      <dgm:spPr>
        <a:ln>
          <a:solidFill>
            <a:schemeClr val="accent6">
              <a:lumMod val="75000"/>
            </a:schemeClr>
          </a:solidFill>
        </a:ln>
      </dgm:spPr>
      <dgm:t>
        <a:bodyPr/>
        <a:lstStyle/>
        <a:p>
          <a:r>
            <a:rPr lang="en-US" sz="1600" dirty="0" smtClean="0">
              <a:solidFill>
                <a:schemeClr val="accent6">
                  <a:lumMod val="75000"/>
                </a:schemeClr>
              </a:solidFill>
            </a:rPr>
            <a:t>VP Business Development</a:t>
          </a:r>
          <a:endParaRPr lang="en-US" sz="1600" dirty="0">
            <a:solidFill>
              <a:schemeClr val="accent6">
                <a:lumMod val="75000"/>
              </a:schemeClr>
            </a:solidFill>
          </a:endParaRPr>
        </a:p>
      </dgm:t>
    </dgm:pt>
    <dgm:pt modelId="{98561291-DDF1-488E-B86A-264CD0D397F0}" type="parTrans" cxnId="{D30E3A75-E036-46A3-8079-0FE63856CABE}">
      <dgm:prSet/>
      <dgm:spPr>
        <a:ln>
          <a:solidFill>
            <a:schemeClr val="accent6">
              <a:lumMod val="75000"/>
            </a:schemeClr>
          </a:solidFill>
        </a:ln>
      </dgm:spPr>
      <dgm:t>
        <a:bodyPr/>
        <a:lstStyle/>
        <a:p>
          <a:endParaRPr lang="en-US" sz="1600"/>
        </a:p>
      </dgm:t>
    </dgm:pt>
    <dgm:pt modelId="{C8458409-FFE0-4577-81A2-531B20251F07}" type="sibTrans" cxnId="{D30E3A75-E036-46A3-8079-0FE63856CABE}">
      <dgm:prSet/>
      <dgm:spPr/>
      <dgm:t>
        <a:bodyPr/>
        <a:lstStyle/>
        <a:p>
          <a:endParaRPr lang="en-US" sz="1600"/>
        </a:p>
      </dgm:t>
    </dgm:pt>
    <dgm:pt modelId="{5D335E7C-6868-4B5B-87DA-3996E56C91E2}">
      <dgm:prSet phldrT="[Text]" custT="1"/>
      <dgm:spPr>
        <a:ln>
          <a:solidFill>
            <a:schemeClr val="accent6">
              <a:lumMod val="75000"/>
            </a:schemeClr>
          </a:solidFill>
        </a:ln>
      </dgm:spPr>
      <dgm:t>
        <a:bodyPr/>
        <a:lstStyle/>
        <a:p>
          <a:r>
            <a:rPr lang="en-US" sz="1600" dirty="0" smtClean="0">
              <a:solidFill>
                <a:schemeClr val="accent6">
                  <a:lumMod val="75000"/>
                </a:schemeClr>
              </a:solidFill>
            </a:rPr>
            <a:t>Mechanical Engineer</a:t>
          </a:r>
          <a:endParaRPr lang="en-US" sz="1600" dirty="0">
            <a:solidFill>
              <a:schemeClr val="accent6">
                <a:lumMod val="75000"/>
              </a:schemeClr>
            </a:solidFill>
          </a:endParaRPr>
        </a:p>
      </dgm:t>
    </dgm:pt>
    <dgm:pt modelId="{FCAB7060-4C5E-46B0-938E-180B5CB00EE1}" type="parTrans" cxnId="{9BED29DC-AA72-4C38-938D-DCD4102274F1}">
      <dgm:prSet/>
      <dgm:spPr>
        <a:ln>
          <a:solidFill>
            <a:schemeClr val="accent6">
              <a:lumMod val="75000"/>
            </a:schemeClr>
          </a:solidFill>
        </a:ln>
      </dgm:spPr>
      <dgm:t>
        <a:bodyPr/>
        <a:lstStyle/>
        <a:p>
          <a:endParaRPr lang="en-US" sz="1600"/>
        </a:p>
      </dgm:t>
    </dgm:pt>
    <dgm:pt modelId="{1D7DBDDC-4196-41F8-BCF6-103603212FBD}" type="sibTrans" cxnId="{9BED29DC-AA72-4C38-938D-DCD4102274F1}">
      <dgm:prSet/>
      <dgm:spPr/>
      <dgm:t>
        <a:bodyPr/>
        <a:lstStyle/>
        <a:p>
          <a:endParaRPr lang="en-US" sz="1600"/>
        </a:p>
      </dgm:t>
    </dgm:pt>
    <dgm:pt modelId="{61F15679-836B-4012-A78E-A2C2DAA0DD5A}">
      <dgm:prSet phldrT="[Text]" custT="1"/>
      <dgm:spPr>
        <a:ln>
          <a:solidFill>
            <a:schemeClr val="accent6">
              <a:lumMod val="75000"/>
            </a:schemeClr>
          </a:solidFill>
        </a:ln>
      </dgm:spPr>
      <dgm:t>
        <a:bodyPr/>
        <a:lstStyle/>
        <a:p>
          <a:r>
            <a:rPr lang="en-US" sz="1600" dirty="0" smtClean="0">
              <a:solidFill>
                <a:schemeClr val="accent6">
                  <a:lumMod val="75000"/>
                </a:schemeClr>
              </a:solidFill>
            </a:rPr>
            <a:t>Chemical Engineer</a:t>
          </a:r>
          <a:endParaRPr lang="en-US" sz="1600" dirty="0">
            <a:solidFill>
              <a:schemeClr val="accent6">
                <a:lumMod val="75000"/>
              </a:schemeClr>
            </a:solidFill>
          </a:endParaRPr>
        </a:p>
      </dgm:t>
    </dgm:pt>
    <dgm:pt modelId="{961EFFC6-67F2-41AC-9BD8-BD05D1CDE17F}" type="parTrans" cxnId="{54B8C50B-FB71-490C-A8B5-9058FF29E089}">
      <dgm:prSet/>
      <dgm:spPr>
        <a:ln>
          <a:solidFill>
            <a:schemeClr val="accent6">
              <a:lumMod val="75000"/>
            </a:schemeClr>
          </a:solidFill>
        </a:ln>
      </dgm:spPr>
      <dgm:t>
        <a:bodyPr/>
        <a:lstStyle/>
        <a:p>
          <a:endParaRPr lang="en-US" sz="1600"/>
        </a:p>
      </dgm:t>
    </dgm:pt>
    <dgm:pt modelId="{D3E9C62D-70CF-4272-ADB6-E3A1B132FDA1}" type="sibTrans" cxnId="{54B8C50B-FB71-490C-A8B5-9058FF29E089}">
      <dgm:prSet/>
      <dgm:spPr/>
      <dgm:t>
        <a:bodyPr/>
        <a:lstStyle/>
        <a:p>
          <a:endParaRPr lang="en-US" sz="1600"/>
        </a:p>
      </dgm:t>
    </dgm:pt>
    <dgm:pt modelId="{56B27EF9-3D74-4D1D-9F70-0BAE35E63D42}">
      <dgm:prSet phldrT="[Text]" custT="1"/>
      <dgm:spPr>
        <a:ln>
          <a:solidFill>
            <a:schemeClr val="accent6">
              <a:lumMod val="75000"/>
            </a:schemeClr>
          </a:solidFill>
        </a:ln>
      </dgm:spPr>
      <dgm:t>
        <a:bodyPr/>
        <a:lstStyle/>
        <a:p>
          <a:r>
            <a:rPr lang="en-US" sz="1600" dirty="0" smtClean="0">
              <a:solidFill>
                <a:schemeClr val="accent6">
                  <a:lumMod val="75000"/>
                </a:schemeClr>
              </a:solidFill>
            </a:rPr>
            <a:t>Technician</a:t>
          </a:r>
          <a:endParaRPr lang="en-US" sz="1600" dirty="0">
            <a:solidFill>
              <a:schemeClr val="accent6">
                <a:lumMod val="75000"/>
              </a:schemeClr>
            </a:solidFill>
          </a:endParaRPr>
        </a:p>
      </dgm:t>
    </dgm:pt>
    <dgm:pt modelId="{4F7B5476-4B22-42D7-B274-0F8BEE99677A}" type="parTrans" cxnId="{BF6F84C0-B779-4887-98B9-429568647A2A}">
      <dgm:prSet/>
      <dgm:spPr>
        <a:ln>
          <a:solidFill>
            <a:schemeClr val="accent6">
              <a:lumMod val="75000"/>
            </a:schemeClr>
          </a:solidFill>
        </a:ln>
      </dgm:spPr>
      <dgm:t>
        <a:bodyPr/>
        <a:lstStyle/>
        <a:p>
          <a:endParaRPr lang="en-US" sz="1600"/>
        </a:p>
      </dgm:t>
    </dgm:pt>
    <dgm:pt modelId="{267946BD-082D-4DEA-B0FC-BC3D35116C71}" type="sibTrans" cxnId="{BF6F84C0-B779-4887-98B9-429568647A2A}">
      <dgm:prSet/>
      <dgm:spPr/>
      <dgm:t>
        <a:bodyPr/>
        <a:lstStyle/>
        <a:p>
          <a:endParaRPr lang="en-US" sz="1600"/>
        </a:p>
      </dgm:t>
    </dgm:pt>
    <dgm:pt modelId="{3E98D3AB-075A-4BD0-A5AB-3AC47A8D64EC}" type="pres">
      <dgm:prSet presAssocID="{FACB42C5-B0AB-4435-A58F-AA6A72C10328}" presName="hierChild1" presStyleCnt="0">
        <dgm:presLayoutVars>
          <dgm:orgChart val="1"/>
          <dgm:chPref val="1"/>
          <dgm:dir/>
          <dgm:animOne val="branch"/>
          <dgm:animLvl val="lvl"/>
          <dgm:resizeHandles/>
        </dgm:presLayoutVars>
      </dgm:prSet>
      <dgm:spPr/>
      <dgm:t>
        <a:bodyPr/>
        <a:lstStyle/>
        <a:p>
          <a:endParaRPr lang="en-US"/>
        </a:p>
      </dgm:t>
    </dgm:pt>
    <dgm:pt modelId="{5E7043E3-AD95-4922-BF46-939A743FFF79}" type="pres">
      <dgm:prSet presAssocID="{AA3ADF93-9158-42CB-A4E3-F8CEB1656A5F}" presName="hierRoot1" presStyleCnt="0">
        <dgm:presLayoutVars>
          <dgm:hierBranch val="init"/>
        </dgm:presLayoutVars>
      </dgm:prSet>
      <dgm:spPr/>
    </dgm:pt>
    <dgm:pt modelId="{86EFB1C2-7354-463C-9A30-E0CCD68F9EE7}" type="pres">
      <dgm:prSet presAssocID="{AA3ADF93-9158-42CB-A4E3-F8CEB1656A5F}" presName="rootComposite1" presStyleCnt="0"/>
      <dgm:spPr/>
    </dgm:pt>
    <dgm:pt modelId="{92EC5CFB-6B85-49E4-8602-2CF521473960}" type="pres">
      <dgm:prSet presAssocID="{AA3ADF93-9158-42CB-A4E3-F8CEB1656A5F}" presName="rootText1" presStyleLbl="node0" presStyleIdx="0" presStyleCnt="1">
        <dgm:presLayoutVars>
          <dgm:chPref val="3"/>
        </dgm:presLayoutVars>
      </dgm:prSet>
      <dgm:spPr/>
      <dgm:t>
        <a:bodyPr/>
        <a:lstStyle/>
        <a:p>
          <a:endParaRPr lang="en-US"/>
        </a:p>
      </dgm:t>
    </dgm:pt>
    <dgm:pt modelId="{783433C3-E0B4-495F-AA6E-EAFF7A122187}" type="pres">
      <dgm:prSet presAssocID="{AA3ADF93-9158-42CB-A4E3-F8CEB1656A5F}" presName="rootConnector1" presStyleLbl="node1" presStyleIdx="0" presStyleCnt="0"/>
      <dgm:spPr/>
      <dgm:t>
        <a:bodyPr/>
        <a:lstStyle/>
        <a:p>
          <a:endParaRPr lang="en-US"/>
        </a:p>
      </dgm:t>
    </dgm:pt>
    <dgm:pt modelId="{52B418D2-FB47-4702-A947-3C0462432EFB}" type="pres">
      <dgm:prSet presAssocID="{AA3ADF93-9158-42CB-A4E3-F8CEB1656A5F}" presName="hierChild2" presStyleCnt="0"/>
      <dgm:spPr/>
    </dgm:pt>
    <dgm:pt modelId="{26CF00F7-6443-416F-A8A0-4F3904D676B3}" type="pres">
      <dgm:prSet presAssocID="{D35CF57A-F11F-4CCF-81EF-CBD6245214B0}" presName="Name64" presStyleLbl="parChTrans1D2" presStyleIdx="0" presStyleCnt="3"/>
      <dgm:spPr/>
      <dgm:t>
        <a:bodyPr/>
        <a:lstStyle/>
        <a:p>
          <a:endParaRPr lang="en-US"/>
        </a:p>
      </dgm:t>
    </dgm:pt>
    <dgm:pt modelId="{49757D1E-893F-4B94-AF7C-D4B1240A58ED}" type="pres">
      <dgm:prSet presAssocID="{F800A3ED-DB5B-404F-987B-41E6FDFB28C6}" presName="hierRoot2" presStyleCnt="0">
        <dgm:presLayoutVars>
          <dgm:hierBranch val="init"/>
        </dgm:presLayoutVars>
      </dgm:prSet>
      <dgm:spPr/>
    </dgm:pt>
    <dgm:pt modelId="{C5F5EC0A-C3F7-429B-ADBF-84E3ABB56F65}" type="pres">
      <dgm:prSet presAssocID="{F800A3ED-DB5B-404F-987B-41E6FDFB28C6}" presName="rootComposite" presStyleCnt="0"/>
      <dgm:spPr/>
    </dgm:pt>
    <dgm:pt modelId="{A37D9F5E-47E6-4304-84DF-345441BDC586}" type="pres">
      <dgm:prSet presAssocID="{F800A3ED-DB5B-404F-987B-41E6FDFB28C6}" presName="rootText" presStyleLbl="node2" presStyleIdx="0" presStyleCnt="3">
        <dgm:presLayoutVars>
          <dgm:chPref val="3"/>
        </dgm:presLayoutVars>
      </dgm:prSet>
      <dgm:spPr/>
      <dgm:t>
        <a:bodyPr/>
        <a:lstStyle/>
        <a:p>
          <a:endParaRPr lang="en-US"/>
        </a:p>
      </dgm:t>
    </dgm:pt>
    <dgm:pt modelId="{787D7A91-17D7-454A-A1D7-2A7CB11EDECC}" type="pres">
      <dgm:prSet presAssocID="{F800A3ED-DB5B-404F-987B-41E6FDFB28C6}" presName="rootConnector" presStyleLbl="node2" presStyleIdx="0" presStyleCnt="3"/>
      <dgm:spPr/>
      <dgm:t>
        <a:bodyPr/>
        <a:lstStyle/>
        <a:p>
          <a:endParaRPr lang="en-US"/>
        </a:p>
      </dgm:t>
    </dgm:pt>
    <dgm:pt modelId="{67550BB6-A0AB-4C2B-A7F5-274C5C803DF2}" type="pres">
      <dgm:prSet presAssocID="{F800A3ED-DB5B-404F-987B-41E6FDFB28C6}" presName="hierChild4" presStyleCnt="0"/>
      <dgm:spPr/>
    </dgm:pt>
    <dgm:pt modelId="{7B1DA742-0F8C-42D3-BCAB-0B148377141F}" type="pres">
      <dgm:prSet presAssocID="{F800A3ED-DB5B-404F-987B-41E6FDFB28C6}" presName="hierChild5" presStyleCnt="0"/>
      <dgm:spPr/>
    </dgm:pt>
    <dgm:pt modelId="{58834CE5-9CC5-4FF2-BDA1-DBC2783C9A55}" type="pres">
      <dgm:prSet presAssocID="{ED26440C-45DC-4E9C-8F1E-12EDA08B666C}" presName="Name64" presStyleLbl="parChTrans1D2" presStyleIdx="1" presStyleCnt="3"/>
      <dgm:spPr/>
      <dgm:t>
        <a:bodyPr/>
        <a:lstStyle/>
        <a:p>
          <a:endParaRPr lang="en-US"/>
        </a:p>
      </dgm:t>
    </dgm:pt>
    <dgm:pt modelId="{876507A7-26C4-4EFA-A3B1-BD41182CF198}" type="pres">
      <dgm:prSet presAssocID="{62823FC3-3D53-4815-ABC1-A31D836FB36F}" presName="hierRoot2" presStyleCnt="0">
        <dgm:presLayoutVars>
          <dgm:hierBranch val="init"/>
        </dgm:presLayoutVars>
      </dgm:prSet>
      <dgm:spPr/>
    </dgm:pt>
    <dgm:pt modelId="{C55855FC-AF82-4521-BFA8-F30727A120F0}" type="pres">
      <dgm:prSet presAssocID="{62823FC3-3D53-4815-ABC1-A31D836FB36F}" presName="rootComposite" presStyleCnt="0"/>
      <dgm:spPr/>
    </dgm:pt>
    <dgm:pt modelId="{D40948BF-4F14-4AA0-B478-C4A203AE7F8B}" type="pres">
      <dgm:prSet presAssocID="{62823FC3-3D53-4815-ABC1-A31D836FB36F}" presName="rootText" presStyleLbl="node2" presStyleIdx="1" presStyleCnt="3">
        <dgm:presLayoutVars>
          <dgm:chPref val="3"/>
        </dgm:presLayoutVars>
      </dgm:prSet>
      <dgm:spPr/>
      <dgm:t>
        <a:bodyPr/>
        <a:lstStyle/>
        <a:p>
          <a:endParaRPr lang="en-US"/>
        </a:p>
      </dgm:t>
    </dgm:pt>
    <dgm:pt modelId="{8BF0080B-DDBB-4D63-A6CE-09B90B750386}" type="pres">
      <dgm:prSet presAssocID="{62823FC3-3D53-4815-ABC1-A31D836FB36F}" presName="rootConnector" presStyleLbl="node2" presStyleIdx="1" presStyleCnt="3"/>
      <dgm:spPr/>
      <dgm:t>
        <a:bodyPr/>
        <a:lstStyle/>
        <a:p>
          <a:endParaRPr lang="en-US"/>
        </a:p>
      </dgm:t>
    </dgm:pt>
    <dgm:pt modelId="{11AA9D38-6EB9-43B5-89DF-4E97BE37D084}" type="pres">
      <dgm:prSet presAssocID="{62823FC3-3D53-4815-ABC1-A31D836FB36F}" presName="hierChild4" presStyleCnt="0"/>
      <dgm:spPr/>
    </dgm:pt>
    <dgm:pt modelId="{5147167D-B3EE-4EC9-9509-6DD7CDB4FE4E}" type="pres">
      <dgm:prSet presAssocID="{FCAB7060-4C5E-46B0-938E-180B5CB00EE1}" presName="Name64" presStyleLbl="parChTrans1D3" presStyleIdx="0" presStyleCnt="3"/>
      <dgm:spPr/>
      <dgm:t>
        <a:bodyPr/>
        <a:lstStyle/>
        <a:p>
          <a:endParaRPr lang="en-US"/>
        </a:p>
      </dgm:t>
    </dgm:pt>
    <dgm:pt modelId="{7C81430D-00ED-4691-A5C6-B086B2728345}" type="pres">
      <dgm:prSet presAssocID="{5D335E7C-6868-4B5B-87DA-3996E56C91E2}" presName="hierRoot2" presStyleCnt="0">
        <dgm:presLayoutVars>
          <dgm:hierBranch val="init"/>
        </dgm:presLayoutVars>
      </dgm:prSet>
      <dgm:spPr/>
    </dgm:pt>
    <dgm:pt modelId="{F7981482-D3DE-4F29-AFD2-C489C042ADFD}" type="pres">
      <dgm:prSet presAssocID="{5D335E7C-6868-4B5B-87DA-3996E56C91E2}" presName="rootComposite" presStyleCnt="0"/>
      <dgm:spPr/>
    </dgm:pt>
    <dgm:pt modelId="{38A03641-1E6E-42AA-AC63-F9E82CE5D2E7}" type="pres">
      <dgm:prSet presAssocID="{5D335E7C-6868-4B5B-87DA-3996E56C91E2}" presName="rootText" presStyleLbl="node3" presStyleIdx="0" presStyleCnt="3">
        <dgm:presLayoutVars>
          <dgm:chPref val="3"/>
        </dgm:presLayoutVars>
      </dgm:prSet>
      <dgm:spPr/>
      <dgm:t>
        <a:bodyPr/>
        <a:lstStyle/>
        <a:p>
          <a:endParaRPr lang="en-US"/>
        </a:p>
      </dgm:t>
    </dgm:pt>
    <dgm:pt modelId="{E78D6EF6-FEDF-41B7-8ECC-E77D58FBD239}" type="pres">
      <dgm:prSet presAssocID="{5D335E7C-6868-4B5B-87DA-3996E56C91E2}" presName="rootConnector" presStyleLbl="node3" presStyleIdx="0" presStyleCnt="3"/>
      <dgm:spPr/>
      <dgm:t>
        <a:bodyPr/>
        <a:lstStyle/>
        <a:p>
          <a:endParaRPr lang="en-US"/>
        </a:p>
      </dgm:t>
    </dgm:pt>
    <dgm:pt modelId="{4CEAC19C-3F8F-4768-B217-18231019784B}" type="pres">
      <dgm:prSet presAssocID="{5D335E7C-6868-4B5B-87DA-3996E56C91E2}" presName="hierChild4" presStyleCnt="0"/>
      <dgm:spPr/>
    </dgm:pt>
    <dgm:pt modelId="{5B965966-551E-4237-A237-04A94B5AABA9}" type="pres">
      <dgm:prSet presAssocID="{5D335E7C-6868-4B5B-87DA-3996E56C91E2}" presName="hierChild5" presStyleCnt="0"/>
      <dgm:spPr/>
    </dgm:pt>
    <dgm:pt modelId="{35A8DB72-3819-48C3-A5A8-1C975860AD0D}" type="pres">
      <dgm:prSet presAssocID="{961EFFC6-67F2-41AC-9BD8-BD05D1CDE17F}" presName="Name64" presStyleLbl="parChTrans1D3" presStyleIdx="1" presStyleCnt="3"/>
      <dgm:spPr/>
      <dgm:t>
        <a:bodyPr/>
        <a:lstStyle/>
        <a:p>
          <a:endParaRPr lang="en-US"/>
        </a:p>
      </dgm:t>
    </dgm:pt>
    <dgm:pt modelId="{68EA9EA8-A4EC-438C-B5AC-6A7CAC1862A5}" type="pres">
      <dgm:prSet presAssocID="{61F15679-836B-4012-A78E-A2C2DAA0DD5A}" presName="hierRoot2" presStyleCnt="0">
        <dgm:presLayoutVars>
          <dgm:hierBranch val="init"/>
        </dgm:presLayoutVars>
      </dgm:prSet>
      <dgm:spPr/>
    </dgm:pt>
    <dgm:pt modelId="{9975C03B-1278-4C6E-BAA8-7F9C83AF1123}" type="pres">
      <dgm:prSet presAssocID="{61F15679-836B-4012-A78E-A2C2DAA0DD5A}" presName="rootComposite" presStyleCnt="0"/>
      <dgm:spPr/>
    </dgm:pt>
    <dgm:pt modelId="{8342E71F-46F8-4838-B812-F60F9603D7D4}" type="pres">
      <dgm:prSet presAssocID="{61F15679-836B-4012-A78E-A2C2DAA0DD5A}" presName="rootText" presStyleLbl="node3" presStyleIdx="1" presStyleCnt="3">
        <dgm:presLayoutVars>
          <dgm:chPref val="3"/>
        </dgm:presLayoutVars>
      </dgm:prSet>
      <dgm:spPr/>
      <dgm:t>
        <a:bodyPr/>
        <a:lstStyle/>
        <a:p>
          <a:endParaRPr lang="en-US"/>
        </a:p>
      </dgm:t>
    </dgm:pt>
    <dgm:pt modelId="{F3AD962E-9E5C-459B-B146-15A094614C30}" type="pres">
      <dgm:prSet presAssocID="{61F15679-836B-4012-A78E-A2C2DAA0DD5A}" presName="rootConnector" presStyleLbl="node3" presStyleIdx="1" presStyleCnt="3"/>
      <dgm:spPr/>
      <dgm:t>
        <a:bodyPr/>
        <a:lstStyle/>
        <a:p>
          <a:endParaRPr lang="en-US"/>
        </a:p>
      </dgm:t>
    </dgm:pt>
    <dgm:pt modelId="{20396772-EA5F-4C78-8A69-FB6E300524EF}" type="pres">
      <dgm:prSet presAssocID="{61F15679-836B-4012-A78E-A2C2DAA0DD5A}" presName="hierChild4" presStyleCnt="0"/>
      <dgm:spPr/>
    </dgm:pt>
    <dgm:pt modelId="{6E5AA60F-A36E-42F3-A98A-CCC87BB73BD3}" type="pres">
      <dgm:prSet presAssocID="{61F15679-836B-4012-A78E-A2C2DAA0DD5A}" presName="hierChild5" presStyleCnt="0"/>
      <dgm:spPr/>
    </dgm:pt>
    <dgm:pt modelId="{B091BAC0-1FE8-4729-A106-C8452C442CF0}" type="pres">
      <dgm:prSet presAssocID="{4F7B5476-4B22-42D7-B274-0F8BEE99677A}" presName="Name64" presStyleLbl="parChTrans1D3" presStyleIdx="2" presStyleCnt="3"/>
      <dgm:spPr/>
      <dgm:t>
        <a:bodyPr/>
        <a:lstStyle/>
        <a:p>
          <a:endParaRPr lang="en-US"/>
        </a:p>
      </dgm:t>
    </dgm:pt>
    <dgm:pt modelId="{DA5BDA96-E19A-4944-8F00-6D76691348FE}" type="pres">
      <dgm:prSet presAssocID="{56B27EF9-3D74-4D1D-9F70-0BAE35E63D42}" presName="hierRoot2" presStyleCnt="0">
        <dgm:presLayoutVars>
          <dgm:hierBranch val="init"/>
        </dgm:presLayoutVars>
      </dgm:prSet>
      <dgm:spPr/>
    </dgm:pt>
    <dgm:pt modelId="{E78E64B1-6C03-4A70-906F-293DF0DB855D}" type="pres">
      <dgm:prSet presAssocID="{56B27EF9-3D74-4D1D-9F70-0BAE35E63D42}" presName="rootComposite" presStyleCnt="0"/>
      <dgm:spPr/>
    </dgm:pt>
    <dgm:pt modelId="{0870078D-8FCE-4046-B6FD-E6B2A129BD2C}" type="pres">
      <dgm:prSet presAssocID="{56B27EF9-3D74-4D1D-9F70-0BAE35E63D42}" presName="rootText" presStyleLbl="node3" presStyleIdx="2" presStyleCnt="3">
        <dgm:presLayoutVars>
          <dgm:chPref val="3"/>
        </dgm:presLayoutVars>
      </dgm:prSet>
      <dgm:spPr/>
      <dgm:t>
        <a:bodyPr/>
        <a:lstStyle/>
        <a:p>
          <a:endParaRPr lang="en-US"/>
        </a:p>
      </dgm:t>
    </dgm:pt>
    <dgm:pt modelId="{A9DECDA6-2B67-4A9C-9F1A-843D8698E8FA}" type="pres">
      <dgm:prSet presAssocID="{56B27EF9-3D74-4D1D-9F70-0BAE35E63D42}" presName="rootConnector" presStyleLbl="node3" presStyleIdx="2" presStyleCnt="3"/>
      <dgm:spPr/>
      <dgm:t>
        <a:bodyPr/>
        <a:lstStyle/>
        <a:p>
          <a:endParaRPr lang="en-US"/>
        </a:p>
      </dgm:t>
    </dgm:pt>
    <dgm:pt modelId="{0D6C1A87-F454-42F8-BE45-123B80659C8F}" type="pres">
      <dgm:prSet presAssocID="{56B27EF9-3D74-4D1D-9F70-0BAE35E63D42}" presName="hierChild4" presStyleCnt="0"/>
      <dgm:spPr/>
    </dgm:pt>
    <dgm:pt modelId="{025994D6-B8A5-4789-9D06-99B732003B12}" type="pres">
      <dgm:prSet presAssocID="{56B27EF9-3D74-4D1D-9F70-0BAE35E63D42}" presName="hierChild5" presStyleCnt="0"/>
      <dgm:spPr/>
    </dgm:pt>
    <dgm:pt modelId="{6F247ED0-B3A7-4FED-9458-07582F043B06}" type="pres">
      <dgm:prSet presAssocID="{62823FC3-3D53-4815-ABC1-A31D836FB36F}" presName="hierChild5" presStyleCnt="0"/>
      <dgm:spPr/>
    </dgm:pt>
    <dgm:pt modelId="{B3FC18C7-A9B0-4C06-A9C7-6EF8DC7CAC2E}" type="pres">
      <dgm:prSet presAssocID="{98561291-DDF1-488E-B86A-264CD0D397F0}" presName="Name64" presStyleLbl="parChTrans1D2" presStyleIdx="2" presStyleCnt="3"/>
      <dgm:spPr/>
      <dgm:t>
        <a:bodyPr/>
        <a:lstStyle/>
        <a:p>
          <a:endParaRPr lang="en-US"/>
        </a:p>
      </dgm:t>
    </dgm:pt>
    <dgm:pt modelId="{72BAECD8-E16E-448C-A780-87BC94667905}" type="pres">
      <dgm:prSet presAssocID="{C361AEC2-D6A0-4979-A1A8-E0EDA6BD3544}" presName="hierRoot2" presStyleCnt="0">
        <dgm:presLayoutVars>
          <dgm:hierBranch val="init"/>
        </dgm:presLayoutVars>
      </dgm:prSet>
      <dgm:spPr/>
    </dgm:pt>
    <dgm:pt modelId="{32504290-C322-44BF-B88C-135A8464F556}" type="pres">
      <dgm:prSet presAssocID="{C361AEC2-D6A0-4979-A1A8-E0EDA6BD3544}" presName="rootComposite" presStyleCnt="0"/>
      <dgm:spPr/>
    </dgm:pt>
    <dgm:pt modelId="{CD1C5096-C137-41DD-B20C-44B1075226A5}" type="pres">
      <dgm:prSet presAssocID="{C361AEC2-D6A0-4979-A1A8-E0EDA6BD3544}" presName="rootText" presStyleLbl="node2" presStyleIdx="2" presStyleCnt="3">
        <dgm:presLayoutVars>
          <dgm:chPref val="3"/>
        </dgm:presLayoutVars>
      </dgm:prSet>
      <dgm:spPr/>
      <dgm:t>
        <a:bodyPr/>
        <a:lstStyle/>
        <a:p>
          <a:endParaRPr lang="en-US"/>
        </a:p>
      </dgm:t>
    </dgm:pt>
    <dgm:pt modelId="{D1A5E117-A345-42CE-B98C-F28103341175}" type="pres">
      <dgm:prSet presAssocID="{C361AEC2-D6A0-4979-A1A8-E0EDA6BD3544}" presName="rootConnector" presStyleLbl="node2" presStyleIdx="2" presStyleCnt="3"/>
      <dgm:spPr/>
      <dgm:t>
        <a:bodyPr/>
        <a:lstStyle/>
        <a:p>
          <a:endParaRPr lang="en-US"/>
        </a:p>
      </dgm:t>
    </dgm:pt>
    <dgm:pt modelId="{76776ABB-9149-40A4-9DCD-A363D7662234}" type="pres">
      <dgm:prSet presAssocID="{C361AEC2-D6A0-4979-A1A8-E0EDA6BD3544}" presName="hierChild4" presStyleCnt="0"/>
      <dgm:spPr/>
    </dgm:pt>
    <dgm:pt modelId="{72B9DE26-9A5B-4E1C-8B16-F8CDB600F274}" type="pres">
      <dgm:prSet presAssocID="{C361AEC2-D6A0-4979-A1A8-E0EDA6BD3544}" presName="hierChild5" presStyleCnt="0"/>
      <dgm:spPr/>
    </dgm:pt>
    <dgm:pt modelId="{BEB8E148-CBB4-47A2-92B6-2B2B0B2A3989}" type="pres">
      <dgm:prSet presAssocID="{AA3ADF93-9158-42CB-A4E3-F8CEB1656A5F}" presName="hierChild3" presStyleCnt="0"/>
      <dgm:spPr/>
    </dgm:pt>
  </dgm:ptLst>
  <dgm:cxnLst>
    <dgm:cxn modelId="{212C778F-4CA1-4F09-89B1-63D1DCD30434}" type="presOf" srcId="{AA3ADF93-9158-42CB-A4E3-F8CEB1656A5F}" destId="{92EC5CFB-6B85-49E4-8602-2CF521473960}" srcOrd="0" destOrd="0" presId="urn:microsoft.com/office/officeart/2009/3/layout/HorizontalOrganizationChart"/>
    <dgm:cxn modelId="{9BED29DC-AA72-4C38-938D-DCD4102274F1}" srcId="{62823FC3-3D53-4815-ABC1-A31D836FB36F}" destId="{5D335E7C-6868-4B5B-87DA-3996E56C91E2}" srcOrd="0" destOrd="0" parTransId="{FCAB7060-4C5E-46B0-938E-180B5CB00EE1}" sibTransId="{1D7DBDDC-4196-41F8-BCF6-103603212FBD}"/>
    <dgm:cxn modelId="{3546ED84-170C-4504-8C4C-A40FD658F9C3}" type="presOf" srcId="{FACB42C5-B0AB-4435-A58F-AA6A72C10328}" destId="{3E98D3AB-075A-4BD0-A5AB-3AC47A8D64EC}" srcOrd="0" destOrd="0" presId="urn:microsoft.com/office/officeart/2009/3/layout/HorizontalOrganizationChart"/>
    <dgm:cxn modelId="{BF6F84C0-B779-4887-98B9-429568647A2A}" srcId="{62823FC3-3D53-4815-ABC1-A31D836FB36F}" destId="{56B27EF9-3D74-4D1D-9F70-0BAE35E63D42}" srcOrd="2" destOrd="0" parTransId="{4F7B5476-4B22-42D7-B274-0F8BEE99677A}" sibTransId="{267946BD-082D-4DEA-B0FC-BC3D35116C71}"/>
    <dgm:cxn modelId="{340BD33C-A3BD-4700-8984-7DAE96B74DC0}" type="presOf" srcId="{62823FC3-3D53-4815-ABC1-A31D836FB36F}" destId="{D40948BF-4F14-4AA0-B478-C4A203AE7F8B}" srcOrd="0" destOrd="0" presId="urn:microsoft.com/office/officeart/2009/3/layout/HorizontalOrganizationChart"/>
    <dgm:cxn modelId="{8A4852EC-71D9-4242-94F9-C708C5AD9D4F}" type="presOf" srcId="{F800A3ED-DB5B-404F-987B-41E6FDFB28C6}" destId="{A37D9F5E-47E6-4304-84DF-345441BDC586}" srcOrd="0" destOrd="0" presId="urn:microsoft.com/office/officeart/2009/3/layout/HorizontalOrganizationChart"/>
    <dgm:cxn modelId="{C5ED4A03-87A3-47CE-A5F2-1E01B8756CEE}" type="presOf" srcId="{C361AEC2-D6A0-4979-A1A8-E0EDA6BD3544}" destId="{CD1C5096-C137-41DD-B20C-44B1075226A5}" srcOrd="0" destOrd="0" presId="urn:microsoft.com/office/officeart/2009/3/layout/HorizontalOrganizationChart"/>
    <dgm:cxn modelId="{58BF06CE-B0D5-4324-8971-B16FB0771506}" type="presOf" srcId="{56B27EF9-3D74-4D1D-9F70-0BAE35E63D42}" destId="{A9DECDA6-2B67-4A9C-9F1A-843D8698E8FA}" srcOrd="1" destOrd="0" presId="urn:microsoft.com/office/officeart/2009/3/layout/HorizontalOrganizationChart"/>
    <dgm:cxn modelId="{9A6D5184-CEA3-4190-83F8-7281DE5AB3CD}" type="presOf" srcId="{FCAB7060-4C5E-46B0-938E-180B5CB00EE1}" destId="{5147167D-B3EE-4EC9-9509-6DD7CDB4FE4E}" srcOrd="0" destOrd="0" presId="urn:microsoft.com/office/officeart/2009/3/layout/HorizontalOrganizationChart"/>
    <dgm:cxn modelId="{03F1D092-54E9-4ADF-82D5-3A2856A1C809}" type="presOf" srcId="{61F15679-836B-4012-A78E-A2C2DAA0DD5A}" destId="{F3AD962E-9E5C-459B-B146-15A094614C30}" srcOrd="1" destOrd="0" presId="urn:microsoft.com/office/officeart/2009/3/layout/HorizontalOrganizationChart"/>
    <dgm:cxn modelId="{1B952161-E82F-47C7-BB13-9126D7448FDD}" srcId="{FACB42C5-B0AB-4435-A58F-AA6A72C10328}" destId="{AA3ADF93-9158-42CB-A4E3-F8CEB1656A5F}" srcOrd="0" destOrd="0" parTransId="{AE7A20C5-FD01-4321-B5B9-45346B854122}" sibTransId="{DEC74B84-21BD-418A-92D9-2DD6CB47A343}"/>
    <dgm:cxn modelId="{54B8C50B-FB71-490C-A8B5-9058FF29E089}" srcId="{62823FC3-3D53-4815-ABC1-A31D836FB36F}" destId="{61F15679-836B-4012-A78E-A2C2DAA0DD5A}" srcOrd="1" destOrd="0" parTransId="{961EFFC6-67F2-41AC-9BD8-BD05D1CDE17F}" sibTransId="{D3E9C62D-70CF-4272-ADB6-E3A1B132FDA1}"/>
    <dgm:cxn modelId="{87376D95-B5ED-44D9-9025-F262487E3EF3}" type="presOf" srcId="{56B27EF9-3D74-4D1D-9F70-0BAE35E63D42}" destId="{0870078D-8FCE-4046-B6FD-E6B2A129BD2C}" srcOrd="0" destOrd="0" presId="urn:microsoft.com/office/officeart/2009/3/layout/HorizontalOrganizationChart"/>
    <dgm:cxn modelId="{D30E3A75-E036-46A3-8079-0FE63856CABE}" srcId="{AA3ADF93-9158-42CB-A4E3-F8CEB1656A5F}" destId="{C361AEC2-D6A0-4979-A1A8-E0EDA6BD3544}" srcOrd="2" destOrd="0" parTransId="{98561291-DDF1-488E-B86A-264CD0D397F0}" sibTransId="{C8458409-FFE0-4577-81A2-531B20251F07}"/>
    <dgm:cxn modelId="{90488F0B-8FF9-401C-82DC-458891C3C6B3}" type="presOf" srcId="{5D335E7C-6868-4B5B-87DA-3996E56C91E2}" destId="{E78D6EF6-FEDF-41B7-8ECC-E77D58FBD239}" srcOrd="1" destOrd="0" presId="urn:microsoft.com/office/officeart/2009/3/layout/HorizontalOrganizationChart"/>
    <dgm:cxn modelId="{1DD60F44-71F6-40E4-93D1-3548F145F5EF}" type="presOf" srcId="{4F7B5476-4B22-42D7-B274-0F8BEE99677A}" destId="{B091BAC0-1FE8-4729-A106-C8452C442CF0}" srcOrd="0" destOrd="0" presId="urn:microsoft.com/office/officeart/2009/3/layout/HorizontalOrganizationChart"/>
    <dgm:cxn modelId="{C383D42D-59CD-4AF8-BD40-4172D6B1A81C}" srcId="{AA3ADF93-9158-42CB-A4E3-F8CEB1656A5F}" destId="{62823FC3-3D53-4815-ABC1-A31D836FB36F}" srcOrd="1" destOrd="0" parTransId="{ED26440C-45DC-4E9C-8F1E-12EDA08B666C}" sibTransId="{405112C7-1306-49E3-9685-8256A33BABF7}"/>
    <dgm:cxn modelId="{64FDF662-37CC-49DF-8728-8029F4A3C1F8}" srcId="{AA3ADF93-9158-42CB-A4E3-F8CEB1656A5F}" destId="{F800A3ED-DB5B-404F-987B-41E6FDFB28C6}" srcOrd="0" destOrd="0" parTransId="{D35CF57A-F11F-4CCF-81EF-CBD6245214B0}" sibTransId="{E8054160-D142-458D-80DE-25412C78F503}"/>
    <dgm:cxn modelId="{B5AF1209-C6AE-4D76-92DF-A1056D605B59}" type="presOf" srcId="{C361AEC2-D6A0-4979-A1A8-E0EDA6BD3544}" destId="{D1A5E117-A345-42CE-B98C-F28103341175}" srcOrd="1" destOrd="0" presId="urn:microsoft.com/office/officeart/2009/3/layout/HorizontalOrganizationChart"/>
    <dgm:cxn modelId="{309D130F-A68D-45BE-ACF1-6A7EFAE71825}" type="presOf" srcId="{5D335E7C-6868-4B5B-87DA-3996E56C91E2}" destId="{38A03641-1E6E-42AA-AC63-F9E82CE5D2E7}" srcOrd="0" destOrd="0" presId="urn:microsoft.com/office/officeart/2009/3/layout/HorizontalOrganizationChart"/>
    <dgm:cxn modelId="{A6CD2D09-3CB2-44F2-9371-E59BEDB470C3}" type="presOf" srcId="{98561291-DDF1-488E-B86A-264CD0D397F0}" destId="{B3FC18C7-A9B0-4C06-A9C7-6EF8DC7CAC2E}" srcOrd="0" destOrd="0" presId="urn:microsoft.com/office/officeart/2009/3/layout/HorizontalOrganizationChart"/>
    <dgm:cxn modelId="{61E25E0C-87A9-4816-AB2B-F0D790329E47}" type="presOf" srcId="{61F15679-836B-4012-A78E-A2C2DAA0DD5A}" destId="{8342E71F-46F8-4838-B812-F60F9603D7D4}" srcOrd="0" destOrd="0" presId="urn:microsoft.com/office/officeart/2009/3/layout/HorizontalOrganizationChart"/>
    <dgm:cxn modelId="{71004BC5-C3EC-4073-B864-1DCE42AC5162}" type="presOf" srcId="{ED26440C-45DC-4E9C-8F1E-12EDA08B666C}" destId="{58834CE5-9CC5-4FF2-BDA1-DBC2783C9A55}" srcOrd="0" destOrd="0" presId="urn:microsoft.com/office/officeart/2009/3/layout/HorizontalOrganizationChart"/>
    <dgm:cxn modelId="{2F35D144-09DC-4379-8A47-A9006CAC1AB2}" type="presOf" srcId="{AA3ADF93-9158-42CB-A4E3-F8CEB1656A5F}" destId="{783433C3-E0B4-495F-AA6E-EAFF7A122187}" srcOrd="1" destOrd="0" presId="urn:microsoft.com/office/officeart/2009/3/layout/HorizontalOrganizationChart"/>
    <dgm:cxn modelId="{F775FDE0-5F3F-47AC-8605-8263D49C3E56}" type="presOf" srcId="{D35CF57A-F11F-4CCF-81EF-CBD6245214B0}" destId="{26CF00F7-6443-416F-A8A0-4F3904D676B3}" srcOrd="0" destOrd="0" presId="urn:microsoft.com/office/officeart/2009/3/layout/HorizontalOrganizationChart"/>
    <dgm:cxn modelId="{6F733BEC-21F1-467F-A337-006CFAFE1411}" type="presOf" srcId="{961EFFC6-67F2-41AC-9BD8-BD05D1CDE17F}" destId="{35A8DB72-3819-48C3-A5A8-1C975860AD0D}" srcOrd="0" destOrd="0" presId="urn:microsoft.com/office/officeart/2009/3/layout/HorizontalOrganizationChart"/>
    <dgm:cxn modelId="{8EF3AE0C-3259-4FD9-B620-374C948FA829}" type="presOf" srcId="{F800A3ED-DB5B-404F-987B-41E6FDFB28C6}" destId="{787D7A91-17D7-454A-A1D7-2A7CB11EDECC}" srcOrd="1" destOrd="0" presId="urn:microsoft.com/office/officeart/2009/3/layout/HorizontalOrganizationChart"/>
    <dgm:cxn modelId="{3CC3EA48-1A79-4360-9C3E-52C40AFD6CF1}" type="presOf" srcId="{62823FC3-3D53-4815-ABC1-A31D836FB36F}" destId="{8BF0080B-DDBB-4D63-A6CE-09B90B750386}" srcOrd="1" destOrd="0" presId="urn:microsoft.com/office/officeart/2009/3/layout/HorizontalOrganizationChart"/>
    <dgm:cxn modelId="{C10DE3E6-F01C-4EF7-8445-550747EECD8F}" type="presParOf" srcId="{3E98D3AB-075A-4BD0-A5AB-3AC47A8D64EC}" destId="{5E7043E3-AD95-4922-BF46-939A743FFF79}" srcOrd="0" destOrd="0" presId="urn:microsoft.com/office/officeart/2009/3/layout/HorizontalOrganizationChart"/>
    <dgm:cxn modelId="{18BD3052-3CF0-4089-B176-1DC7681AB0D1}" type="presParOf" srcId="{5E7043E3-AD95-4922-BF46-939A743FFF79}" destId="{86EFB1C2-7354-463C-9A30-E0CCD68F9EE7}" srcOrd="0" destOrd="0" presId="urn:microsoft.com/office/officeart/2009/3/layout/HorizontalOrganizationChart"/>
    <dgm:cxn modelId="{20606FB2-D98E-4AF4-95B6-764D4BFD5190}" type="presParOf" srcId="{86EFB1C2-7354-463C-9A30-E0CCD68F9EE7}" destId="{92EC5CFB-6B85-49E4-8602-2CF521473960}" srcOrd="0" destOrd="0" presId="urn:microsoft.com/office/officeart/2009/3/layout/HorizontalOrganizationChart"/>
    <dgm:cxn modelId="{A6DF8E41-D5E4-4472-99E0-930C1BA06146}" type="presParOf" srcId="{86EFB1C2-7354-463C-9A30-E0CCD68F9EE7}" destId="{783433C3-E0B4-495F-AA6E-EAFF7A122187}" srcOrd="1" destOrd="0" presId="urn:microsoft.com/office/officeart/2009/3/layout/HorizontalOrganizationChart"/>
    <dgm:cxn modelId="{E713E2F3-8E65-4175-97C7-D569F521FC52}" type="presParOf" srcId="{5E7043E3-AD95-4922-BF46-939A743FFF79}" destId="{52B418D2-FB47-4702-A947-3C0462432EFB}" srcOrd="1" destOrd="0" presId="urn:microsoft.com/office/officeart/2009/3/layout/HorizontalOrganizationChart"/>
    <dgm:cxn modelId="{7A5244B1-6140-4630-82D2-837325CF0D48}" type="presParOf" srcId="{52B418D2-FB47-4702-A947-3C0462432EFB}" destId="{26CF00F7-6443-416F-A8A0-4F3904D676B3}" srcOrd="0" destOrd="0" presId="urn:microsoft.com/office/officeart/2009/3/layout/HorizontalOrganizationChart"/>
    <dgm:cxn modelId="{96327DE7-310C-4306-8AE4-4B00E3B1AAE6}" type="presParOf" srcId="{52B418D2-FB47-4702-A947-3C0462432EFB}" destId="{49757D1E-893F-4B94-AF7C-D4B1240A58ED}" srcOrd="1" destOrd="0" presId="urn:microsoft.com/office/officeart/2009/3/layout/HorizontalOrganizationChart"/>
    <dgm:cxn modelId="{66C64FA1-4A54-4469-AFD6-AE56655F4C56}" type="presParOf" srcId="{49757D1E-893F-4B94-AF7C-D4B1240A58ED}" destId="{C5F5EC0A-C3F7-429B-ADBF-84E3ABB56F65}" srcOrd="0" destOrd="0" presId="urn:microsoft.com/office/officeart/2009/3/layout/HorizontalOrganizationChart"/>
    <dgm:cxn modelId="{EB80C9EE-E6AE-42C5-81A5-655F385C47FA}" type="presParOf" srcId="{C5F5EC0A-C3F7-429B-ADBF-84E3ABB56F65}" destId="{A37D9F5E-47E6-4304-84DF-345441BDC586}" srcOrd="0" destOrd="0" presId="urn:microsoft.com/office/officeart/2009/3/layout/HorizontalOrganizationChart"/>
    <dgm:cxn modelId="{AC8F9187-FB78-4F27-A486-6F73F7A65F92}" type="presParOf" srcId="{C5F5EC0A-C3F7-429B-ADBF-84E3ABB56F65}" destId="{787D7A91-17D7-454A-A1D7-2A7CB11EDECC}" srcOrd="1" destOrd="0" presId="urn:microsoft.com/office/officeart/2009/3/layout/HorizontalOrganizationChart"/>
    <dgm:cxn modelId="{B50BC29E-389B-4421-A01A-BE3EE39EE83E}" type="presParOf" srcId="{49757D1E-893F-4B94-AF7C-D4B1240A58ED}" destId="{67550BB6-A0AB-4C2B-A7F5-274C5C803DF2}" srcOrd="1" destOrd="0" presId="urn:microsoft.com/office/officeart/2009/3/layout/HorizontalOrganizationChart"/>
    <dgm:cxn modelId="{97932B32-FE0C-478C-848C-A4A81BFDD4F8}" type="presParOf" srcId="{49757D1E-893F-4B94-AF7C-D4B1240A58ED}" destId="{7B1DA742-0F8C-42D3-BCAB-0B148377141F}" srcOrd="2" destOrd="0" presId="urn:microsoft.com/office/officeart/2009/3/layout/HorizontalOrganizationChart"/>
    <dgm:cxn modelId="{5639848F-AD7D-4541-9E30-6D38EDEEC396}" type="presParOf" srcId="{52B418D2-FB47-4702-A947-3C0462432EFB}" destId="{58834CE5-9CC5-4FF2-BDA1-DBC2783C9A55}" srcOrd="2" destOrd="0" presId="urn:microsoft.com/office/officeart/2009/3/layout/HorizontalOrganizationChart"/>
    <dgm:cxn modelId="{F8F6C08C-647D-4124-BA34-93D7F8F801AB}" type="presParOf" srcId="{52B418D2-FB47-4702-A947-3C0462432EFB}" destId="{876507A7-26C4-4EFA-A3B1-BD41182CF198}" srcOrd="3" destOrd="0" presId="urn:microsoft.com/office/officeart/2009/3/layout/HorizontalOrganizationChart"/>
    <dgm:cxn modelId="{18B20B50-20FD-4397-8591-1DABB6932946}" type="presParOf" srcId="{876507A7-26C4-4EFA-A3B1-BD41182CF198}" destId="{C55855FC-AF82-4521-BFA8-F30727A120F0}" srcOrd="0" destOrd="0" presId="urn:microsoft.com/office/officeart/2009/3/layout/HorizontalOrganizationChart"/>
    <dgm:cxn modelId="{8DC63CC2-855C-4969-B920-9C6BFABD4F68}" type="presParOf" srcId="{C55855FC-AF82-4521-BFA8-F30727A120F0}" destId="{D40948BF-4F14-4AA0-B478-C4A203AE7F8B}" srcOrd="0" destOrd="0" presId="urn:microsoft.com/office/officeart/2009/3/layout/HorizontalOrganizationChart"/>
    <dgm:cxn modelId="{D25AFDDF-715B-43B6-AF1E-B22A7F504A7A}" type="presParOf" srcId="{C55855FC-AF82-4521-BFA8-F30727A120F0}" destId="{8BF0080B-DDBB-4D63-A6CE-09B90B750386}" srcOrd="1" destOrd="0" presId="urn:microsoft.com/office/officeart/2009/3/layout/HorizontalOrganizationChart"/>
    <dgm:cxn modelId="{93C1130D-5A86-4A3F-B024-7FC747BA5A5C}" type="presParOf" srcId="{876507A7-26C4-4EFA-A3B1-BD41182CF198}" destId="{11AA9D38-6EB9-43B5-89DF-4E97BE37D084}" srcOrd="1" destOrd="0" presId="urn:microsoft.com/office/officeart/2009/3/layout/HorizontalOrganizationChart"/>
    <dgm:cxn modelId="{AC5A8F99-8E51-4066-A5F6-89B099696CDD}" type="presParOf" srcId="{11AA9D38-6EB9-43B5-89DF-4E97BE37D084}" destId="{5147167D-B3EE-4EC9-9509-6DD7CDB4FE4E}" srcOrd="0" destOrd="0" presId="urn:microsoft.com/office/officeart/2009/3/layout/HorizontalOrganizationChart"/>
    <dgm:cxn modelId="{1B1E0BDE-0FB0-460A-81AA-CC32F180AED5}" type="presParOf" srcId="{11AA9D38-6EB9-43B5-89DF-4E97BE37D084}" destId="{7C81430D-00ED-4691-A5C6-B086B2728345}" srcOrd="1" destOrd="0" presId="urn:microsoft.com/office/officeart/2009/3/layout/HorizontalOrganizationChart"/>
    <dgm:cxn modelId="{721578F7-878A-43D5-B7C0-E7C5AC394C1E}" type="presParOf" srcId="{7C81430D-00ED-4691-A5C6-B086B2728345}" destId="{F7981482-D3DE-4F29-AFD2-C489C042ADFD}" srcOrd="0" destOrd="0" presId="urn:microsoft.com/office/officeart/2009/3/layout/HorizontalOrganizationChart"/>
    <dgm:cxn modelId="{E28D0364-830D-49E2-B596-B657E926F0AA}" type="presParOf" srcId="{F7981482-D3DE-4F29-AFD2-C489C042ADFD}" destId="{38A03641-1E6E-42AA-AC63-F9E82CE5D2E7}" srcOrd="0" destOrd="0" presId="urn:microsoft.com/office/officeart/2009/3/layout/HorizontalOrganizationChart"/>
    <dgm:cxn modelId="{36272C57-D4FF-4E61-A301-D29852948289}" type="presParOf" srcId="{F7981482-D3DE-4F29-AFD2-C489C042ADFD}" destId="{E78D6EF6-FEDF-41B7-8ECC-E77D58FBD239}" srcOrd="1" destOrd="0" presId="urn:microsoft.com/office/officeart/2009/3/layout/HorizontalOrganizationChart"/>
    <dgm:cxn modelId="{695143BC-0D0C-48EF-9BD8-4ED9ED952592}" type="presParOf" srcId="{7C81430D-00ED-4691-A5C6-B086B2728345}" destId="{4CEAC19C-3F8F-4768-B217-18231019784B}" srcOrd="1" destOrd="0" presId="urn:microsoft.com/office/officeart/2009/3/layout/HorizontalOrganizationChart"/>
    <dgm:cxn modelId="{525EFFD8-74C0-4E2F-9911-E7A0C63DD232}" type="presParOf" srcId="{7C81430D-00ED-4691-A5C6-B086B2728345}" destId="{5B965966-551E-4237-A237-04A94B5AABA9}" srcOrd="2" destOrd="0" presId="urn:microsoft.com/office/officeart/2009/3/layout/HorizontalOrganizationChart"/>
    <dgm:cxn modelId="{B4A4EAFF-97A4-47E0-A568-3142631FA072}" type="presParOf" srcId="{11AA9D38-6EB9-43B5-89DF-4E97BE37D084}" destId="{35A8DB72-3819-48C3-A5A8-1C975860AD0D}" srcOrd="2" destOrd="0" presId="urn:microsoft.com/office/officeart/2009/3/layout/HorizontalOrganizationChart"/>
    <dgm:cxn modelId="{C10762ED-30C7-4417-9975-E6CDE0592892}" type="presParOf" srcId="{11AA9D38-6EB9-43B5-89DF-4E97BE37D084}" destId="{68EA9EA8-A4EC-438C-B5AC-6A7CAC1862A5}" srcOrd="3" destOrd="0" presId="urn:microsoft.com/office/officeart/2009/3/layout/HorizontalOrganizationChart"/>
    <dgm:cxn modelId="{E6F35CB2-5DFA-4993-8673-EC3E2F5B14F9}" type="presParOf" srcId="{68EA9EA8-A4EC-438C-B5AC-6A7CAC1862A5}" destId="{9975C03B-1278-4C6E-BAA8-7F9C83AF1123}" srcOrd="0" destOrd="0" presId="urn:microsoft.com/office/officeart/2009/3/layout/HorizontalOrganizationChart"/>
    <dgm:cxn modelId="{B6AF037E-C408-4264-A8BC-CCA08FF84668}" type="presParOf" srcId="{9975C03B-1278-4C6E-BAA8-7F9C83AF1123}" destId="{8342E71F-46F8-4838-B812-F60F9603D7D4}" srcOrd="0" destOrd="0" presId="urn:microsoft.com/office/officeart/2009/3/layout/HorizontalOrganizationChart"/>
    <dgm:cxn modelId="{282980D0-1A66-4DB3-B9E6-1A33F6E38B12}" type="presParOf" srcId="{9975C03B-1278-4C6E-BAA8-7F9C83AF1123}" destId="{F3AD962E-9E5C-459B-B146-15A094614C30}" srcOrd="1" destOrd="0" presId="urn:microsoft.com/office/officeart/2009/3/layout/HorizontalOrganizationChart"/>
    <dgm:cxn modelId="{702570B1-27E0-48F8-8C36-46901BCA27AA}" type="presParOf" srcId="{68EA9EA8-A4EC-438C-B5AC-6A7CAC1862A5}" destId="{20396772-EA5F-4C78-8A69-FB6E300524EF}" srcOrd="1" destOrd="0" presId="urn:microsoft.com/office/officeart/2009/3/layout/HorizontalOrganizationChart"/>
    <dgm:cxn modelId="{5578F8EA-17DC-45A3-AB18-3A69E8D4813A}" type="presParOf" srcId="{68EA9EA8-A4EC-438C-B5AC-6A7CAC1862A5}" destId="{6E5AA60F-A36E-42F3-A98A-CCC87BB73BD3}" srcOrd="2" destOrd="0" presId="urn:microsoft.com/office/officeart/2009/3/layout/HorizontalOrganizationChart"/>
    <dgm:cxn modelId="{3FA6DB79-EB2E-4394-8730-A33C2338D2EE}" type="presParOf" srcId="{11AA9D38-6EB9-43B5-89DF-4E97BE37D084}" destId="{B091BAC0-1FE8-4729-A106-C8452C442CF0}" srcOrd="4" destOrd="0" presId="urn:microsoft.com/office/officeart/2009/3/layout/HorizontalOrganizationChart"/>
    <dgm:cxn modelId="{E89AA068-3034-4CDA-B1F7-F9CF2CCA1A0C}" type="presParOf" srcId="{11AA9D38-6EB9-43B5-89DF-4E97BE37D084}" destId="{DA5BDA96-E19A-4944-8F00-6D76691348FE}" srcOrd="5" destOrd="0" presId="urn:microsoft.com/office/officeart/2009/3/layout/HorizontalOrganizationChart"/>
    <dgm:cxn modelId="{90E1D1F8-12A9-4B5E-BF57-F1D078F76EBC}" type="presParOf" srcId="{DA5BDA96-E19A-4944-8F00-6D76691348FE}" destId="{E78E64B1-6C03-4A70-906F-293DF0DB855D}" srcOrd="0" destOrd="0" presId="urn:microsoft.com/office/officeart/2009/3/layout/HorizontalOrganizationChart"/>
    <dgm:cxn modelId="{8989B7CD-C106-4AA5-91BC-039E67DEEE83}" type="presParOf" srcId="{E78E64B1-6C03-4A70-906F-293DF0DB855D}" destId="{0870078D-8FCE-4046-B6FD-E6B2A129BD2C}" srcOrd="0" destOrd="0" presId="urn:microsoft.com/office/officeart/2009/3/layout/HorizontalOrganizationChart"/>
    <dgm:cxn modelId="{8A245615-2D6C-437D-93A7-0D952AFBADB5}" type="presParOf" srcId="{E78E64B1-6C03-4A70-906F-293DF0DB855D}" destId="{A9DECDA6-2B67-4A9C-9F1A-843D8698E8FA}" srcOrd="1" destOrd="0" presId="urn:microsoft.com/office/officeart/2009/3/layout/HorizontalOrganizationChart"/>
    <dgm:cxn modelId="{CFF50454-26E6-4E41-A9BF-EB6D182F7611}" type="presParOf" srcId="{DA5BDA96-E19A-4944-8F00-6D76691348FE}" destId="{0D6C1A87-F454-42F8-BE45-123B80659C8F}" srcOrd="1" destOrd="0" presId="urn:microsoft.com/office/officeart/2009/3/layout/HorizontalOrganizationChart"/>
    <dgm:cxn modelId="{385F0B27-F6F7-457A-93B4-F0D159DC3DF1}" type="presParOf" srcId="{DA5BDA96-E19A-4944-8F00-6D76691348FE}" destId="{025994D6-B8A5-4789-9D06-99B732003B12}" srcOrd="2" destOrd="0" presId="urn:microsoft.com/office/officeart/2009/3/layout/HorizontalOrganizationChart"/>
    <dgm:cxn modelId="{3246DF97-5563-4B0D-ADE8-62795529DF09}" type="presParOf" srcId="{876507A7-26C4-4EFA-A3B1-BD41182CF198}" destId="{6F247ED0-B3A7-4FED-9458-07582F043B06}" srcOrd="2" destOrd="0" presId="urn:microsoft.com/office/officeart/2009/3/layout/HorizontalOrganizationChart"/>
    <dgm:cxn modelId="{CAF4E5E4-4F95-4FA2-A4CA-3F3455179F30}" type="presParOf" srcId="{52B418D2-FB47-4702-A947-3C0462432EFB}" destId="{B3FC18C7-A9B0-4C06-A9C7-6EF8DC7CAC2E}" srcOrd="4" destOrd="0" presId="urn:microsoft.com/office/officeart/2009/3/layout/HorizontalOrganizationChart"/>
    <dgm:cxn modelId="{CE31F0BE-3012-4A28-8A31-F490E72B0612}" type="presParOf" srcId="{52B418D2-FB47-4702-A947-3C0462432EFB}" destId="{72BAECD8-E16E-448C-A780-87BC94667905}" srcOrd="5" destOrd="0" presId="urn:microsoft.com/office/officeart/2009/3/layout/HorizontalOrganizationChart"/>
    <dgm:cxn modelId="{043D7CA2-A4F9-4845-B18A-61425918A84C}" type="presParOf" srcId="{72BAECD8-E16E-448C-A780-87BC94667905}" destId="{32504290-C322-44BF-B88C-135A8464F556}" srcOrd="0" destOrd="0" presId="urn:microsoft.com/office/officeart/2009/3/layout/HorizontalOrganizationChart"/>
    <dgm:cxn modelId="{02857BBC-DC58-40F8-B027-949826B4374B}" type="presParOf" srcId="{32504290-C322-44BF-B88C-135A8464F556}" destId="{CD1C5096-C137-41DD-B20C-44B1075226A5}" srcOrd="0" destOrd="0" presId="urn:microsoft.com/office/officeart/2009/3/layout/HorizontalOrganizationChart"/>
    <dgm:cxn modelId="{156B4EC0-DD18-4366-9C0A-EBFF13113F69}" type="presParOf" srcId="{32504290-C322-44BF-B88C-135A8464F556}" destId="{D1A5E117-A345-42CE-B98C-F28103341175}" srcOrd="1" destOrd="0" presId="urn:microsoft.com/office/officeart/2009/3/layout/HorizontalOrganizationChart"/>
    <dgm:cxn modelId="{16204496-FF14-4F1E-BE6E-29589C566BDE}" type="presParOf" srcId="{72BAECD8-E16E-448C-A780-87BC94667905}" destId="{76776ABB-9149-40A4-9DCD-A363D7662234}" srcOrd="1" destOrd="0" presId="urn:microsoft.com/office/officeart/2009/3/layout/HorizontalOrganizationChart"/>
    <dgm:cxn modelId="{9E6A2592-C7E5-4A7A-8BD6-E624507E8447}" type="presParOf" srcId="{72BAECD8-E16E-448C-A780-87BC94667905}" destId="{72B9DE26-9A5B-4E1C-8B16-F8CDB600F274}" srcOrd="2" destOrd="0" presId="urn:microsoft.com/office/officeart/2009/3/layout/HorizontalOrganizationChart"/>
    <dgm:cxn modelId="{3CF9293E-ADBB-4090-B55E-96BB8ABDF415}" type="presParOf" srcId="{5E7043E3-AD95-4922-BF46-939A743FFF79}" destId="{BEB8E148-CBB4-47A2-92B6-2B2B0B2A3989}" srcOrd="2" destOrd="0" presId="urn:microsoft.com/office/officeart/2009/3/layout/HorizontalOrganizationChar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5DCC92-0742-462E-9EFD-84B4C31944AA}" type="doc">
      <dgm:prSet loTypeId="urn:microsoft.com/office/officeart/2005/8/layout/vList4" loCatId="picture" qsTypeId="urn:microsoft.com/office/officeart/2005/8/quickstyle/simple4" qsCatId="simple" csTypeId="urn:microsoft.com/office/officeart/2005/8/colors/accent0_1" csCatId="mainScheme" phldr="1"/>
      <dgm:spPr/>
      <dgm:t>
        <a:bodyPr/>
        <a:lstStyle/>
        <a:p>
          <a:endParaRPr lang="en-US"/>
        </a:p>
      </dgm:t>
    </dgm:pt>
    <dgm:pt modelId="{916D3453-8D13-4552-B38D-9ADF9B41D3C3}">
      <dgm:prSet phldrT="[Text]" custT="1"/>
      <dgm:spPr/>
      <dgm:t>
        <a:bodyPr/>
        <a:lstStyle/>
        <a:p>
          <a:r>
            <a:rPr lang="en-US" sz="1400" dirty="0" err="1" smtClean="0">
              <a:solidFill>
                <a:schemeClr val="tx1">
                  <a:lumMod val="65000"/>
                  <a:lumOff val="35000"/>
                </a:schemeClr>
              </a:solidFill>
            </a:rPr>
            <a:t>Arun</a:t>
          </a:r>
          <a:r>
            <a:rPr lang="en-US" sz="1400" dirty="0" smtClean="0">
              <a:solidFill>
                <a:schemeClr val="tx1">
                  <a:lumMod val="65000"/>
                  <a:lumOff val="35000"/>
                </a:schemeClr>
              </a:solidFill>
            </a:rPr>
            <a:t> </a:t>
          </a:r>
          <a:r>
            <a:rPr lang="en-US" sz="1400" dirty="0" err="1" smtClean="0">
              <a:solidFill>
                <a:schemeClr val="tx1">
                  <a:lumMod val="65000"/>
                  <a:lumOff val="35000"/>
                </a:schemeClr>
              </a:solidFill>
            </a:rPr>
            <a:t>Majumdar</a:t>
          </a:r>
          <a:r>
            <a:rPr lang="en-US" sz="1400" dirty="0" smtClean="0">
              <a:solidFill>
                <a:schemeClr val="tx1">
                  <a:lumMod val="65000"/>
                  <a:lumOff val="35000"/>
                </a:schemeClr>
              </a:solidFill>
            </a:rPr>
            <a:t>, Stanford</a:t>
          </a:r>
          <a:endParaRPr lang="en-US" sz="1400" dirty="0">
            <a:solidFill>
              <a:schemeClr val="tx1">
                <a:lumMod val="65000"/>
                <a:lumOff val="35000"/>
              </a:schemeClr>
            </a:solidFill>
          </a:endParaRPr>
        </a:p>
      </dgm:t>
    </dgm:pt>
    <dgm:pt modelId="{31E8FFE6-931C-434B-A331-69DD6C1C7510}" type="parTrans" cxnId="{7E10C440-4504-480A-A43C-84A1988A6811}">
      <dgm:prSet/>
      <dgm:spPr/>
      <dgm:t>
        <a:bodyPr/>
        <a:lstStyle/>
        <a:p>
          <a:endParaRPr lang="en-US" sz="1200">
            <a:solidFill>
              <a:schemeClr val="tx1">
                <a:lumMod val="65000"/>
                <a:lumOff val="35000"/>
              </a:schemeClr>
            </a:solidFill>
          </a:endParaRPr>
        </a:p>
      </dgm:t>
    </dgm:pt>
    <dgm:pt modelId="{599D4551-872C-4BE1-B831-1A23B6FEC251}" type="sibTrans" cxnId="{7E10C440-4504-480A-A43C-84A1988A6811}">
      <dgm:prSet/>
      <dgm:spPr/>
      <dgm:t>
        <a:bodyPr/>
        <a:lstStyle/>
        <a:p>
          <a:endParaRPr lang="en-US" sz="1200">
            <a:solidFill>
              <a:schemeClr val="tx1">
                <a:lumMod val="65000"/>
                <a:lumOff val="35000"/>
              </a:schemeClr>
            </a:solidFill>
          </a:endParaRPr>
        </a:p>
      </dgm:t>
    </dgm:pt>
    <dgm:pt modelId="{32E27BE9-EF1A-40B7-83E8-04865004C241}">
      <dgm:prSet phldrT="[Text]" custT="1"/>
      <dgm:spPr/>
      <dgm:t>
        <a:bodyPr/>
        <a:lstStyle/>
        <a:p>
          <a:r>
            <a:rPr lang="en-US" sz="1100" dirty="0" smtClean="0">
              <a:solidFill>
                <a:schemeClr val="tx1">
                  <a:lumMod val="65000"/>
                  <a:lumOff val="35000"/>
                </a:schemeClr>
              </a:solidFill>
            </a:rPr>
            <a:t>Director ARPA-E</a:t>
          </a:r>
          <a:endParaRPr lang="en-US" sz="1100" dirty="0">
            <a:solidFill>
              <a:schemeClr val="tx1">
                <a:lumMod val="65000"/>
                <a:lumOff val="35000"/>
              </a:schemeClr>
            </a:solidFill>
          </a:endParaRPr>
        </a:p>
      </dgm:t>
    </dgm:pt>
    <dgm:pt modelId="{ED53D04B-CA62-4471-8B9A-C154CE480B1B}" type="parTrans" cxnId="{4C35873F-50A7-4918-A4EA-12F1921E34C9}">
      <dgm:prSet/>
      <dgm:spPr/>
      <dgm:t>
        <a:bodyPr/>
        <a:lstStyle/>
        <a:p>
          <a:endParaRPr lang="en-US" sz="1200">
            <a:solidFill>
              <a:schemeClr val="tx1">
                <a:lumMod val="65000"/>
                <a:lumOff val="35000"/>
              </a:schemeClr>
            </a:solidFill>
          </a:endParaRPr>
        </a:p>
      </dgm:t>
    </dgm:pt>
    <dgm:pt modelId="{4A72545A-FD01-4C02-A516-118E001C8D1F}" type="sibTrans" cxnId="{4C35873F-50A7-4918-A4EA-12F1921E34C9}">
      <dgm:prSet/>
      <dgm:spPr/>
      <dgm:t>
        <a:bodyPr/>
        <a:lstStyle/>
        <a:p>
          <a:endParaRPr lang="en-US" sz="1200">
            <a:solidFill>
              <a:schemeClr val="tx1">
                <a:lumMod val="65000"/>
                <a:lumOff val="35000"/>
              </a:schemeClr>
            </a:solidFill>
          </a:endParaRPr>
        </a:p>
      </dgm:t>
    </dgm:pt>
    <dgm:pt modelId="{ED6343F0-4AF3-4D0E-BEC9-96619F0316AD}">
      <dgm:prSet phldrT="[Text]" custT="1"/>
      <dgm:spPr/>
      <dgm:t>
        <a:bodyPr/>
        <a:lstStyle/>
        <a:p>
          <a:r>
            <a:rPr lang="en-US" sz="1400" dirty="0" smtClean="0">
              <a:solidFill>
                <a:schemeClr val="tx1">
                  <a:lumMod val="65000"/>
                  <a:lumOff val="35000"/>
                </a:schemeClr>
              </a:solidFill>
            </a:rPr>
            <a:t>John </a:t>
          </a:r>
          <a:r>
            <a:rPr lang="en-US" sz="1400" dirty="0" err="1" smtClean="0">
              <a:solidFill>
                <a:schemeClr val="tx1">
                  <a:lumMod val="65000"/>
                  <a:lumOff val="35000"/>
                </a:schemeClr>
              </a:solidFill>
            </a:rPr>
            <a:t>Deutch</a:t>
          </a:r>
          <a:endParaRPr lang="en-US" sz="1400" dirty="0">
            <a:solidFill>
              <a:schemeClr val="tx1">
                <a:lumMod val="65000"/>
                <a:lumOff val="35000"/>
              </a:schemeClr>
            </a:solidFill>
          </a:endParaRPr>
        </a:p>
      </dgm:t>
    </dgm:pt>
    <dgm:pt modelId="{9A503843-6147-49B7-8D3E-23649692E612}" type="parTrans" cxnId="{39233940-F8FA-4656-9BD0-C6872A75197A}">
      <dgm:prSet/>
      <dgm:spPr/>
      <dgm:t>
        <a:bodyPr/>
        <a:lstStyle/>
        <a:p>
          <a:endParaRPr lang="en-US" sz="1200">
            <a:solidFill>
              <a:schemeClr val="tx1">
                <a:lumMod val="65000"/>
                <a:lumOff val="35000"/>
              </a:schemeClr>
            </a:solidFill>
          </a:endParaRPr>
        </a:p>
      </dgm:t>
    </dgm:pt>
    <dgm:pt modelId="{6738D982-358D-40B0-AAFA-4725E2C13951}" type="sibTrans" cxnId="{39233940-F8FA-4656-9BD0-C6872A75197A}">
      <dgm:prSet/>
      <dgm:spPr/>
      <dgm:t>
        <a:bodyPr/>
        <a:lstStyle/>
        <a:p>
          <a:endParaRPr lang="en-US" sz="1200">
            <a:solidFill>
              <a:schemeClr val="tx1">
                <a:lumMod val="65000"/>
                <a:lumOff val="35000"/>
              </a:schemeClr>
            </a:solidFill>
          </a:endParaRPr>
        </a:p>
      </dgm:t>
    </dgm:pt>
    <dgm:pt modelId="{F2AF84B4-77AA-4802-BA0E-6A28E36E384D}">
      <dgm:prSet phldrT="[Text]" custT="1"/>
      <dgm:spPr/>
      <dgm:t>
        <a:bodyPr/>
        <a:lstStyle/>
        <a:p>
          <a:r>
            <a:rPr lang="en-US" sz="1100" dirty="0" smtClean="0">
              <a:solidFill>
                <a:schemeClr val="tx1">
                  <a:lumMod val="65000"/>
                  <a:lumOff val="35000"/>
                </a:schemeClr>
              </a:solidFill>
            </a:rPr>
            <a:t>Director, CIA</a:t>
          </a:r>
          <a:endParaRPr lang="en-US" sz="1100" dirty="0">
            <a:solidFill>
              <a:schemeClr val="tx1">
                <a:lumMod val="65000"/>
                <a:lumOff val="35000"/>
              </a:schemeClr>
            </a:solidFill>
          </a:endParaRPr>
        </a:p>
      </dgm:t>
    </dgm:pt>
    <dgm:pt modelId="{A5B99F5B-450B-4881-BAF5-8BAEAD1DCBCA}" type="parTrans" cxnId="{3057BF67-F4C7-4E56-ADA2-8C529F3AB5C7}">
      <dgm:prSet/>
      <dgm:spPr/>
      <dgm:t>
        <a:bodyPr/>
        <a:lstStyle/>
        <a:p>
          <a:endParaRPr lang="en-US" sz="1200">
            <a:solidFill>
              <a:schemeClr val="tx1">
                <a:lumMod val="65000"/>
                <a:lumOff val="35000"/>
              </a:schemeClr>
            </a:solidFill>
          </a:endParaRPr>
        </a:p>
      </dgm:t>
    </dgm:pt>
    <dgm:pt modelId="{701BD8F4-3FE4-4EF4-8223-6BC39AAE1173}" type="sibTrans" cxnId="{3057BF67-F4C7-4E56-ADA2-8C529F3AB5C7}">
      <dgm:prSet/>
      <dgm:spPr/>
      <dgm:t>
        <a:bodyPr/>
        <a:lstStyle/>
        <a:p>
          <a:endParaRPr lang="en-US" sz="1200">
            <a:solidFill>
              <a:schemeClr val="tx1">
                <a:lumMod val="65000"/>
                <a:lumOff val="35000"/>
              </a:schemeClr>
            </a:solidFill>
          </a:endParaRPr>
        </a:p>
      </dgm:t>
    </dgm:pt>
    <dgm:pt modelId="{B1423584-AA18-4BC2-A418-BEC8E3346E61}">
      <dgm:prSet phldrT="[Text]" custT="1"/>
      <dgm:spPr/>
      <dgm:t>
        <a:bodyPr/>
        <a:lstStyle/>
        <a:p>
          <a:r>
            <a:rPr lang="en-US" sz="1400" dirty="0" smtClean="0">
              <a:solidFill>
                <a:schemeClr val="tx1">
                  <a:lumMod val="65000"/>
                  <a:lumOff val="35000"/>
                </a:schemeClr>
              </a:solidFill>
            </a:rPr>
            <a:t>Carlos Cabrera</a:t>
          </a:r>
          <a:endParaRPr lang="en-US" sz="1400" dirty="0">
            <a:solidFill>
              <a:schemeClr val="tx1">
                <a:lumMod val="65000"/>
                <a:lumOff val="35000"/>
              </a:schemeClr>
            </a:solidFill>
          </a:endParaRPr>
        </a:p>
      </dgm:t>
    </dgm:pt>
    <dgm:pt modelId="{EC84C58A-AB52-4AFD-BA86-E8EB5DF5C571}" type="parTrans" cxnId="{71AB7040-4D2C-4A48-B075-967ECF9E58AE}">
      <dgm:prSet/>
      <dgm:spPr/>
      <dgm:t>
        <a:bodyPr/>
        <a:lstStyle/>
        <a:p>
          <a:endParaRPr lang="en-US" sz="1200">
            <a:solidFill>
              <a:schemeClr val="tx1">
                <a:lumMod val="65000"/>
                <a:lumOff val="35000"/>
              </a:schemeClr>
            </a:solidFill>
          </a:endParaRPr>
        </a:p>
      </dgm:t>
    </dgm:pt>
    <dgm:pt modelId="{9D83BAFE-4112-434E-AA9A-759EDA06B4A2}" type="sibTrans" cxnId="{71AB7040-4D2C-4A48-B075-967ECF9E58AE}">
      <dgm:prSet/>
      <dgm:spPr/>
      <dgm:t>
        <a:bodyPr/>
        <a:lstStyle/>
        <a:p>
          <a:endParaRPr lang="en-US" sz="1200">
            <a:solidFill>
              <a:schemeClr val="tx1">
                <a:lumMod val="65000"/>
                <a:lumOff val="35000"/>
              </a:schemeClr>
            </a:solidFill>
          </a:endParaRPr>
        </a:p>
      </dgm:t>
    </dgm:pt>
    <dgm:pt modelId="{7742EA25-2BA2-41FF-9FAD-F51B4BCC24D9}">
      <dgm:prSet phldrT="[Text]" custT="1"/>
      <dgm:spPr/>
      <dgm:t>
        <a:bodyPr/>
        <a:lstStyle/>
        <a:p>
          <a:r>
            <a:rPr lang="en-US" sz="1100" dirty="0" smtClean="0">
              <a:solidFill>
                <a:schemeClr val="tx1">
                  <a:lumMod val="65000"/>
                  <a:lumOff val="35000"/>
                </a:schemeClr>
              </a:solidFill>
            </a:rPr>
            <a:t>Chairman, Schlumberger</a:t>
          </a:r>
          <a:endParaRPr lang="en-US" sz="1100" dirty="0">
            <a:solidFill>
              <a:schemeClr val="tx1">
                <a:lumMod val="65000"/>
                <a:lumOff val="35000"/>
              </a:schemeClr>
            </a:solidFill>
          </a:endParaRPr>
        </a:p>
      </dgm:t>
    </dgm:pt>
    <dgm:pt modelId="{4E979CB0-A570-49BC-9DC4-9AE904A7242B}" type="parTrans" cxnId="{F5C555E5-18A6-4E3B-9F14-CF01CD117236}">
      <dgm:prSet/>
      <dgm:spPr/>
      <dgm:t>
        <a:bodyPr/>
        <a:lstStyle/>
        <a:p>
          <a:endParaRPr lang="en-US" sz="1200">
            <a:solidFill>
              <a:schemeClr val="tx1">
                <a:lumMod val="65000"/>
                <a:lumOff val="35000"/>
              </a:schemeClr>
            </a:solidFill>
          </a:endParaRPr>
        </a:p>
      </dgm:t>
    </dgm:pt>
    <dgm:pt modelId="{5D6B14C5-D823-4451-947E-647E6939C526}" type="sibTrans" cxnId="{F5C555E5-18A6-4E3B-9F14-CF01CD117236}">
      <dgm:prSet/>
      <dgm:spPr/>
      <dgm:t>
        <a:bodyPr/>
        <a:lstStyle/>
        <a:p>
          <a:endParaRPr lang="en-US" sz="1200">
            <a:solidFill>
              <a:schemeClr val="tx1">
                <a:lumMod val="65000"/>
                <a:lumOff val="35000"/>
              </a:schemeClr>
            </a:solidFill>
          </a:endParaRPr>
        </a:p>
      </dgm:t>
    </dgm:pt>
    <dgm:pt modelId="{86C62069-4321-4A02-B11E-1635B96AEB93}">
      <dgm:prSet phldrT="[Text]" custT="1"/>
      <dgm:spPr/>
      <dgm:t>
        <a:bodyPr/>
        <a:lstStyle/>
        <a:p>
          <a:r>
            <a:rPr lang="en-US" sz="1100" dirty="0" smtClean="0">
              <a:solidFill>
                <a:schemeClr val="tx1">
                  <a:lumMod val="65000"/>
                  <a:lumOff val="35000"/>
                </a:schemeClr>
              </a:solidFill>
            </a:rPr>
            <a:t>Chairman, </a:t>
          </a:r>
          <a:r>
            <a:rPr lang="en-US" sz="1100" dirty="0" err="1" smtClean="0">
              <a:solidFill>
                <a:schemeClr val="tx1">
                  <a:lumMod val="65000"/>
                  <a:lumOff val="35000"/>
                </a:schemeClr>
              </a:solidFill>
            </a:rPr>
            <a:t>Genomatica</a:t>
          </a:r>
          <a:endParaRPr lang="en-US" sz="1100" dirty="0">
            <a:solidFill>
              <a:schemeClr val="tx1">
                <a:lumMod val="65000"/>
                <a:lumOff val="35000"/>
              </a:schemeClr>
            </a:solidFill>
          </a:endParaRPr>
        </a:p>
      </dgm:t>
    </dgm:pt>
    <dgm:pt modelId="{C58734E2-7289-4253-A858-53AE6114207C}" type="parTrans" cxnId="{ED315E55-CDD0-441C-94B3-43AE4B08C112}">
      <dgm:prSet/>
      <dgm:spPr/>
      <dgm:t>
        <a:bodyPr/>
        <a:lstStyle/>
        <a:p>
          <a:endParaRPr lang="en-US" sz="1200">
            <a:solidFill>
              <a:schemeClr val="tx1">
                <a:lumMod val="65000"/>
                <a:lumOff val="35000"/>
              </a:schemeClr>
            </a:solidFill>
          </a:endParaRPr>
        </a:p>
      </dgm:t>
    </dgm:pt>
    <dgm:pt modelId="{E73B3FB1-C5D7-4A47-8E36-29FB2A977511}" type="sibTrans" cxnId="{ED315E55-CDD0-441C-94B3-43AE4B08C112}">
      <dgm:prSet/>
      <dgm:spPr/>
      <dgm:t>
        <a:bodyPr/>
        <a:lstStyle/>
        <a:p>
          <a:endParaRPr lang="en-US" sz="1200">
            <a:solidFill>
              <a:schemeClr val="tx1">
                <a:lumMod val="65000"/>
                <a:lumOff val="35000"/>
              </a:schemeClr>
            </a:solidFill>
          </a:endParaRPr>
        </a:p>
      </dgm:t>
    </dgm:pt>
    <dgm:pt modelId="{DA1D258D-D7AA-47AC-998A-2C090C67C621}">
      <dgm:prSet phldrT="[Text]" custT="1"/>
      <dgm:spPr/>
      <dgm:t>
        <a:bodyPr/>
        <a:lstStyle/>
        <a:p>
          <a:r>
            <a:rPr lang="en-US" sz="1100" dirty="0" smtClean="0">
              <a:solidFill>
                <a:schemeClr val="tx1">
                  <a:lumMod val="65000"/>
                  <a:lumOff val="35000"/>
                </a:schemeClr>
              </a:solidFill>
            </a:rPr>
            <a:t>CEO, UOP</a:t>
          </a:r>
          <a:endParaRPr lang="en-US" sz="1100" dirty="0">
            <a:solidFill>
              <a:schemeClr val="tx1">
                <a:lumMod val="65000"/>
                <a:lumOff val="35000"/>
              </a:schemeClr>
            </a:solidFill>
          </a:endParaRPr>
        </a:p>
      </dgm:t>
    </dgm:pt>
    <dgm:pt modelId="{8942C65E-C599-4E2D-AAD9-82EC65384FFB}" type="parTrans" cxnId="{4240365B-EE14-4712-868A-D6EF37FDB622}">
      <dgm:prSet/>
      <dgm:spPr/>
      <dgm:t>
        <a:bodyPr/>
        <a:lstStyle/>
        <a:p>
          <a:endParaRPr lang="en-US" sz="1200">
            <a:solidFill>
              <a:schemeClr val="tx1">
                <a:lumMod val="65000"/>
                <a:lumOff val="35000"/>
              </a:schemeClr>
            </a:solidFill>
          </a:endParaRPr>
        </a:p>
      </dgm:t>
    </dgm:pt>
    <dgm:pt modelId="{0A237527-484E-41AB-9EBB-EFAB79612FDB}" type="sibTrans" cxnId="{4240365B-EE14-4712-868A-D6EF37FDB622}">
      <dgm:prSet/>
      <dgm:spPr/>
      <dgm:t>
        <a:bodyPr/>
        <a:lstStyle/>
        <a:p>
          <a:endParaRPr lang="en-US" sz="1200">
            <a:solidFill>
              <a:schemeClr val="tx1">
                <a:lumMod val="65000"/>
                <a:lumOff val="35000"/>
              </a:schemeClr>
            </a:solidFill>
          </a:endParaRPr>
        </a:p>
      </dgm:t>
    </dgm:pt>
    <dgm:pt modelId="{C1B54D71-139B-43C8-B9E5-2D165C8C39FF}">
      <dgm:prSet phldrT="[Text]" custT="1"/>
      <dgm:spPr/>
      <dgm:t>
        <a:bodyPr/>
        <a:lstStyle/>
        <a:p>
          <a:r>
            <a:rPr lang="en-US" sz="1400" dirty="0" smtClean="0">
              <a:solidFill>
                <a:schemeClr val="tx1">
                  <a:lumMod val="65000"/>
                  <a:lumOff val="35000"/>
                </a:schemeClr>
              </a:solidFill>
            </a:rPr>
            <a:t>Hire #3, Position</a:t>
          </a:r>
          <a:endParaRPr lang="en-US" sz="1400" dirty="0">
            <a:solidFill>
              <a:schemeClr val="tx1">
                <a:lumMod val="65000"/>
                <a:lumOff val="35000"/>
              </a:schemeClr>
            </a:solidFill>
          </a:endParaRPr>
        </a:p>
      </dgm:t>
    </dgm:pt>
    <dgm:pt modelId="{A570D29B-AB40-4BBC-82C9-4C216BDF042B}" type="parTrans" cxnId="{2375A5DB-866A-4A8D-9AF9-BA6D022715C7}">
      <dgm:prSet/>
      <dgm:spPr/>
      <dgm:t>
        <a:bodyPr/>
        <a:lstStyle/>
        <a:p>
          <a:endParaRPr lang="en-US" sz="1200">
            <a:solidFill>
              <a:schemeClr val="tx1">
                <a:lumMod val="65000"/>
                <a:lumOff val="35000"/>
              </a:schemeClr>
            </a:solidFill>
          </a:endParaRPr>
        </a:p>
      </dgm:t>
    </dgm:pt>
    <dgm:pt modelId="{3A1BECD6-60EA-47B7-8B18-57D72819D056}" type="sibTrans" cxnId="{2375A5DB-866A-4A8D-9AF9-BA6D022715C7}">
      <dgm:prSet/>
      <dgm:spPr/>
      <dgm:t>
        <a:bodyPr/>
        <a:lstStyle/>
        <a:p>
          <a:endParaRPr lang="en-US" sz="1200">
            <a:solidFill>
              <a:schemeClr val="tx1">
                <a:lumMod val="65000"/>
                <a:lumOff val="35000"/>
              </a:schemeClr>
            </a:solidFill>
          </a:endParaRPr>
        </a:p>
      </dgm:t>
    </dgm:pt>
    <dgm:pt modelId="{00981076-FA31-46CE-8D58-0ED2AB8BB4DB}">
      <dgm:prSet phldrT="[Text]" custT="1"/>
      <dgm:spPr/>
      <dgm:t>
        <a:bodyPr/>
        <a:lstStyle/>
        <a:p>
          <a:r>
            <a:rPr lang="en-US" sz="1100" dirty="0" smtClean="0">
              <a:solidFill>
                <a:schemeClr val="tx1">
                  <a:lumMod val="65000"/>
                  <a:lumOff val="35000"/>
                </a:schemeClr>
              </a:solidFill>
            </a:rPr>
            <a:t>Education</a:t>
          </a:r>
          <a:endParaRPr lang="en-US" sz="1100" dirty="0">
            <a:solidFill>
              <a:schemeClr val="tx1">
                <a:lumMod val="65000"/>
                <a:lumOff val="35000"/>
              </a:schemeClr>
            </a:solidFill>
          </a:endParaRPr>
        </a:p>
      </dgm:t>
    </dgm:pt>
    <dgm:pt modelId="{2AF972D8-FE2F-42C6-BF8F-94DD8FF0BB85}" type="parTrans" cxnId="{97DA02E2-BC2E-4B45-B8D8-FFCFFC9B0123}">
      <dgm:prSet/>
      <dgm:spPr/>
      <dgm:t>
        <a:bodyPr/>
        <a:lstStyle/>
        <a:p>
          <a:endParaRPr lang="en-US" sz="1200">
            <a:solidFill>
              <a:schemeClr val="tx1">
                <a:lumMod val="65000"/>
                <a:lumOff val="35000"/>
              </a:schemeClr>
            </a:solidFill>
          </a:endParaRPr>
        </a:p>
      </dgm:t>
    </dgm:pt>
    <dgm:pt modelId="{5951D07C-F30C-4428-BDAB-1F2951B92C77}" type="sibTrans" cxnId="{97DA02E2-BC2E-4B45-B8D8-FFCFFC9B0123}">
      <dgm:prSet/>
      <dgm:spPr/>
      <dgm:t>
        <a:bodyPr/>
        <a:lstStyle/>
        <a:p>
          <a:endParaRPr lang="en-US" sz="1200">
            <a:solidFill>
              <a:schemeClr val="tx1">
                <a:lumMod val="65000"/>
                <a:lumOff val="35000"/>
              </a:schemeClr>
            </a:solidFill>
          </a:endParaRPr>
        </a:p>
      </dgm:t>
    </dgm:pt>
    <dgm:pt modelId="{1EFB2EBB-BD06-478E-A87D-54A5F999FD7B}">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5805C117-0ADC-4B3D-9345-B43123BA526C}" type="parTrans" cxnId="{25DE19D9-5079-4D1E-B947-4AEE75055332}">
      <dgm:prSet/>
      <dgm:spPr/>
      <dgm:t>
        <a:bodyPr/>
        <a:lstStyle/>
        <a:p>
          <a:endParaRPr lang="en-US" sz="1200">
            <a:solidFill>
              <a:schemeClr val="tx1">
                <a:lumMod val="65000"/>
                <a:lumOff val="35000"/>
              </a:schemeClr>
            </a:solidFill>
          </a:endParaRPr>
        </a:p>
      </dgm:t>
    </dgm:pt>
    <dgm:pt modelId="{36C29F93-DF51-4441-A76A-397E72FE1FFB}" type="sibTrans" cxnId="{25DE19D9-5079-4D1E-B947-4AEE75055332}">
      <dgm:prSet/>
      <dgm:spPr/>
      <dgm:t>
        <a:bodyPr/>
        <a:lstStyle/>
        <a:p>
          <a:endParaRPr lang="en-US" sz="1200">
            <a:solidFill>
              <a:schemeClr val="tx1">
                <a:lumMod val="65000"/>
                <a:lumOff val="35000"/>
              </a:schemeClr>
            </a:solidFill>
          </a:endParaRPr>
        </a:p>
      </dgm:t>
    </dgm:pt>
    <dgm:pt modelId="{941F6AC9-E962-43F7-A117-528B09B49085}">
      <dgm:prSet phldrT="[Text]" custT="1"/>
      <dgm:spPr/>
      <dgm:t>
        <a:bodyPr/>
        <a:lstStyle/>
        <a:p>
          <a:r>
            <a:rPr lang="en-US" sz="1400" dirty="0" smtClean="0">
              <a:solidFill>
                <a:schemeClr val="tx1">
                  <a:lumMod val="65000"/>
                  <a:lumOff val="35000"/>
                </a:schemeClr>
              </a:solidFill>
            </a:rPr>
            <a:t>Hire #4, Position</a:t>
          </a:r>
          <a:endParaRPr lang="en-US" sz="1400" dirty="0">
            <a:solidFill>
              <a:schemeClr val="tx1">
                <a:lumMod val="65000"/>
                <a:lumOff val="35000"/>
              </a:schemeClr>
            </a:solidFill>
          </a:endParaRPr>
        </a:p>
      </dgm:t>
    </dgm:pt>
    <dgm:pt modelId="{DA7C998C-53F8-47B9-BA4E-898FFB8A3612}" type="parTrans" cxnId="{6C19DDEB-C4A2-4213-86DC-BE297D3C17C1}">
      <dgm:prSet/>
      <dgm:spPr/>
      <dgm:t>
        <a:bodyPr/>
        <a:lstStyle/>
        <a:p>
          <a:endParaRPr lang="en-US" sz="1200">
            <a:solidFill>
              <a:schemeClr val="tx1">
                <a:lumMod val="65000"/>
                <a:lumOff val="35000"/>
              </a:schemeClr>
            </a:solidFill>
          </a:endParaRPr>
        </a:p>
      </dgm:t>
    </dgm:pt>
    <dgm:pt modelId="{40B52338-1B09-4E31-ADD4-9D73D72FDE48}" type="sibTrans" cxnId="{6C19DDEB-C4A2-4213-86DC-BE297D3C17C1}">
      <dgm:prSet/>
      <dgm:spPr/>
      <dgm:t>
        <a:bodyPr/>
        <a:lstStyle/>
        <a:p>
          <a:endParaRPr lang="en-US" sz="1200">
            <a:solidFill>
              <a:schemeClr val="tx1">
                <a:lumMod val="65000"/>
                <a:lumOff val="35000"/>
              </a:schemeClr>
            </a:solidFill>
          </a:endParaRPr>
        </a:p>
      </dgm:t>
    </dgm:pt>
    <dgm:pt modelId="{F7AB5F83-D598-4F08-804B-5F4634709A5A}">
      <dgm:prSet phldrT="[Text]" custT="1"/>
      <dgm:spPr/>
      <dgm:t>
        <a:bodyPr/>
        <a:lstStyle/>
        <a:p>
          <a:r>
            <a:rPr lang="en-US" sz="1100" dirty="0" smtClean="0">
              <a:solidFill>
                <a:schemeClr val="tx1">
                  <a:lumMod val="65000"/>
                  <a:lumOff val="35000"/>
                </a:schemeClr>
              </a:solidFill>
            </a:rPr>
            <a:t>Education</a:t>
          </a:r>
          <a:endParaRPr lang="en-US" sz="1100" dirty="0">
            <a:solidFill>
              <a:schemeClr val="tx1">
                <a:lumMod val="65000"/>
                <a:lumOff val="35000"/>
              </a:schemeClr>
            </a:solidFill>
          </a:endParaRPr>
        </a:p>
      </dgm:t>
    </dgm:pt>
    <dgm:pt modelId="{30CE50E5-7B83-44D7-A244-F667C3BB8E3E}" type="parTrans" cxnId="{92CD73A6-3126-4610-8337-356BF75A52B2}">
      <dgm:prSet/>
      <dgm:spPr/>
      <dgm:t>
        <a:bodyPr/>
        <a:lstStyle/>
        <a:p>
          <a:endParaRPr lang="en-US" sz="1200">
            <a:solidFill>
              <a:schemeClr val="tx1">
                <a:lumMod val="65000"/>
                <a:lumOff val="35000"/>
              </a:schemeClr>
            </a:solidFill>
          </a:endParaRPr>
        </a:p>
      </dgm:t>
    </dgm:pt>
    <dgm:pt modelId="{78CC39D3-C286-4558-A720-E4FE7AAC1C46}" type="sibTrans" cxnId="{92CD73A6-3126-4610-8337-356BF75A52B2}">
      <dgm:prSet/>
      <dgm:spPr/>
      <dgm:t>
        <a:bodyPr/>
        <a:lstStyle/>
        <a:p>
          <a:endParaRPr lang="en-US" sz="1200">
            <a:solidFill>
              <a:schemeClr val="tx1">
                <a:lumMod val="65000"/>
                <a:lumOff val="35000"/>
              </a:schemeClr>
            </a:solidFill>
          </a:endParaRPr>
        </a:p>
      </dgm:t>
    </dgm:pt>
    <dgm:pt modelId="{4AEB15AA-36C3-48F6-81C2-C1ACA62BB4AD}">
      <dgm:prSet phldrT="[Text]" custT="1"/>
      <dgm:spPr/>
      <dgm:t>
        <a:bodyPr/>
        <a:lstStyle/>
        <a:p>
          <a:r>
            <a:rPr lang="en-US" sz="1100" dirty="0" smtClean="0">
              <a:solidFill>
                <a:schemeClr val="tx1">
                  <a:lumMod val="65000"/>
                  <a:lumOff val="35000"/>
                </a:schemeClr>
              </a:solidFill>
            </a:rPr>
            <a:t>Experience</a:t>
          </a:r>
          <a:endParaRPr lang="en-US" sz="1100" dirty="0">
            <a:solidFill>
              <a:schemeClr val="tx1">
                <a:lumMod val="65000"/>
                <a:lumOff val="35000"/>
              </a:schemeClr>
            </a:solidFill>
          </a:endParaRPr>
        </a:p>
      </dgm:t>
    </dgm:pt>
    <dgm:pt modelId="{48E101CB-DBB0-4906-927C-317E56681D4D}" type="parTrans" cxnId="{F5550A54-E89F-4913-AD13-7D1639DA5E36}">
      <dgm:prSet/>
      <dgm:spPr/>
      <dgm:t>
        <a:bodyPr/>
        <a:lstStyle/>
        <a:p>
          <a:endParaRPr lang="en-US" sz="1200">
            <a:solidFill>
              <a:schemeClr val="tx1">
                <a:lumMod val="65000"/>
                <a:lumOff val="35000"/>
              </a:schemeClr>
            </a:solidFill>
          </a:endParaRPr>
        </a:p>
      </dgm:t>
    </dgm:pt>
    <dgm:pt modelId="{EE4F7227-A18D-4DC4-A158-9695177261B7}" type="sibTrans" cxnId="{F5550A54-E89F-4913-AD13-7D1639DA5E36}">
      <dgm:prSet/>
      <dgm:spPr/>
      <dgm:t>
        <a:bodyPr/>
        <a:lstStyle/>
        <a:p>
          <a:endParaRPr lang="en-US" sz="1200">
            <a:solidFill>
              <a:schemeClr val="tx1">
                <a:lumMod val="65000"/>
                <a:lumOff val="35000"/>
              </a:schemeClr>
            </a:solidFill>
          </a:endParaRPr>
        </a:p>
      </dgm:t>
    </dgm:pt>
    <dgm:pt modelId="{B7825F0A-55E3-4AA9-A633-618B7A5E8CA2}">
      <dgm:prSet phldrT="[Text]" custT="1"/>
      <dgm:spPr/>
      <dgm:t>
        <a:bodyPr/>
        <a:lstStyle/>
        <a:p>
          <a:r>
            <a:rPr lang="en-US" sz="1100" dirty="0" smtClean="0">
              <a:solidFill>
                <a:schemeClr val="tx1">
                  <a:lumMod val="65000"/>
                  <a:lumOff val="35000"/>
                </a:schemeClr>
              </a:solidFill>
            </a:rPr>
            <a:t>National Academies</a:t>
          </a:r>
          <a:endParaRPr lang="en-US" sz="1100" dirty="0">
            <a:solidFill>
              <a:schemeClr val="tx1">
                <a:lumMod val="65000"/>
                <a:lumOff val="35000"/>
              </a:schemeClr>
            </a:solidFill>
          </a:endParaRPr>
        </a:p>
      </dgm:t>
    </dgm:pt>
    <dgm:pt modelId="{92E97DF7-1ADB-412C-839A-B50EA55E89DC}" type="parTrans" cxnId="{516A67D2-1B3A-4EBA-9A77-0EB7B0558486}">
      <dgm:prSet/>
      <dgm:spPr/>
      <dgm:t>
        <a:bodyPr/>
        <a:lstStyle/>
        <a:p>
          <a:endParaRPr lang="en-US" sz="1400">
            <a:solidFill>
              <a:schemeClr val="tx1">
                <a:lumMod val="65000"/>
                <a:lumOff val="35000"/>
              </a:schemeClr>
            </a:solidFill>
          </a:endParaRPr>
        </a:p>
      </dgm:t>
    </dgm:pt>
    <dgm:pt modelId="{882A081E-2554-461B-AB36-9EA31A270FD5}" type="sibTrans" cxnId="{516A67D2-1B3A-4EBA-9A77-0EB7B0558486}">
      <dgm:prSet/>
      <dgm:spPr/>
      <dgm:t>
        <a:bodyPr/>
        <a:lstStyle/>
        <a:p>
          <a:endParaRPr lang="en-US" sz="1400">
            <a:solidFill>
              <a:schemeClr val="tx1">
                <a:lumMod val="65000"/>
                <a:lumOff val="35000"/>
              </a:schemeClr>
            </a:solidFill>
          </a:endParaRPr>
        </a:p>
      </dgm:t>
    </dgm:pt>
    <dgm:pt modelId="{7604A375-BC33-419E-872C-A3A8D4BF8C1D}">
      <dgm:prSet phldrT="[Text]" custT="1"/>
      <dgm:spPr/>
      <dgm:t>
        <a:bodyPr/>
        <a:lstStyle/>
        <a:p>
          <a:r>
            <a:rPr lang="en-US" sz="1100" dirty="0" smtClean="0">
              <a:solidFill>
                <a:schemeClr val="tx1">
                  <a:lumMod val="65000"/>
                  <a:lumOff val="35000"/>
                </a:schemeClr>
              </a:solidFill>
            </a:rPr>
            <a:t>Professor, Stanford</a:t>
          </a:r>
          <a:endParaRPr lang="en-US" sz="1100" dirty="0">
            <a:solidFill>
              <a:schemeClr val="tx1">
                <a:lumMod val="65000"/>
                <a:lumOff val="35000"/>
              </a:schemeClr>
            </a:solidFill>
          </a:endParaRPr>
        </a:p>
      </dgm:t>
    </dgm:pt>
    <dgm:pt modelId="{2D5F4949-8BBB-494A-9B06-E0E303907210}" type="sibTrans" cxnId="{8BCE9A4A-D454-43BB-96EC-CAD24F3E1167}">
      <dgm:prSet/>
      <dgm:spPr/>
      <dgm:t>
        <a:bodyPr/>
        <a:lstStyle/>
        <a:p>
          <a:endParaRPr lang="en-US"/>
        </a:p>
      </dgm:t>
    </dgm:pt>
    <dgm:pt modelId="{98A8D760-D4CD-4CE7-BA0C-A337CE8B5AF8}" type="parTrans" cxnId="{8BCE9A4A-D454-43BB-96EC-CAD24F3E1167}">
      <dgm:prSet/>
      <dgm:spPr/>
      <dgm:t>
        <a:bodyPr/>
        <a:lstStyle/>
        <a:p>
          <a:endParaRPr lang="en-US"/>
        </a:p>
      </dgm:t>
    </dgm:pt>
    <dgm:pt modelId="{388C4DDE-9B70-4143-8894-E21286BAC0FD}">
      <dgm:prSet phldrT="[Text]" custT="1"/>
      <dgm:spPr/>
      <dgm:t>
        <a:bodyPr/>
        <a:lstStyle/>
        <a:p>
          <a:r>
            <a:rPr lang="en-US" sz="1100" dirty="0" smtClean="0">
              <a:solidFill>
                <a:schemeClr val="tx1">
                  <a:lumMod val="65000"/>
                  <a:lumOff val="35000"/>
                </a:schemeClr>
              </a:solidFill>
            </a:rPr>
            <a:t>Professor, MIT</a:t>
          </a:r>
          <a:endParaRPr lang="en-US" sz="1100" dirty="0">
            <a:solidFill>
              <a:schemeClr val="tx1">
                <a:lumMod val="65000"/>
                <a:lumOff val="35000"/>
              </a:schemeClr>
            </a:solidFill>
          </a:endParaRPr>
        </a:p>
      </dgm:t>
    </dgm:pt>
    <dgm:pt modelId="{D6DB1A10-7B32-4081-B60C-88FAFEDC1CAF}" type="parTrans" cxnId="{9B8D5BC4-3A64-4D7D-86A7-73FED58FA137}">
      <dgm:prSet/>
      <dgm:spPr/>
      <dgm:t>
        <a:bodyPr/>
        <a:lstStyle/>
        <a:p>
          <a:endParaRPr lang="en-US"/>
        </a:p>
      </dgm:t>
    </dgm:pt>
    <dgm:pt modelId="{6DEDE254-92C1-4B09-B0EB-CBF976C87D2B}" type="sibTrans" cxnId="{9B8D5BC4-3A64-4D7D-86A7-73FED58FA137}">
      <dgm:prSet/>
      <dgm:spPr/>
      <dgm:t>
        <a:bodyPr/>
        <a:lstStyle/>
        <a:p>
          <a:endParaRPr lang="en-US"/>
        </a:p>
      </dgm:t>
    </dgm:pt>
    <dgm:pt modelId="{3EBC209A-0D32-493F-8F92-3159A0DEF581}" type="pres">
      <dgm:prSet presAssocID="{D35DCC92-0742-462E-9EFD-84B4C31944AA}" presName="linear" presStyleCnt="0">
        <dgm:presLayoutVars>
          <dgm:dir/>
          <dgm:resizeHandles val="exact"/>
        </dgm:presLayoutVars>
      </dgm:prSet>
      <dgm:spPr/>
      <dgm:t>
        <a:bodyPr/>
        <a:lstStyle/>
        <a:p>
          <a:endParaRPr lang="en-US"/>
        </a:p>
      </dgm:t>
    </dgm:pt>
    <dgm:pt modelId="{328B5342-6897-4848-9D49-845488B0B26D}" type="pres">
      <dgm:prSet presAssocID="{916D3453-8D13-4552-B38D-9ADF9B41D3C3}" presName="comp" presStyleCnt="0"/>
      <dgm:spPr/>
    </dgm:pt>
    <dgm:pt modelId="{CFFCD7BA-7D59-4B72-B20A-3F7194C763B5}" type="pres">
      <dgm:prSet presAssocID="{916D3453-8D13-4552-B38D-9ADF9B41D3C3}" presName="box" presStyleLbl="node1" presStyleIdx="0" presStyleCnt="5" custLinFactNeighborX="10000" custLinFactNeighborY="-7088"/>
      <dgm:spPr/>
      <dgm:t>
        <a:bodyPr/>
        <a:lstStyle/>
        <a:p>
          <a:endParaRPr lang="en-US"/>
        </a:p>
      </dgm:t>
    </dgm:pt>
    <dgm:pt modelId="{0E732B9A-4358-45A2-AC7E-27E6D3C58502}" type="pres">
      <dgm:prSet presAssocID="{916D3453-8D13-4552-B38D-9ADF9B41D3C3}" presName="img" presStyleLbl="fgImgPlace1" presStyleIdx="0" presStyleCnt="5"/>
      <dgm:spPr>
        <a:blipFill rotWithShape="1">
          <a:blip xmlns:r="http://schemas.openxmlformats.org/officeDocument/2006/relationships" r:embed="rId1"/>
          <a:stretch>
            <a:fillRect/>
          </a:stretch>
        </a:blipFill>
      </dgm:spPr>
      <dgm:t>
        <a:bodyPr/>
        <a:lstStyle/>
        <a:p>
          <a:endParaRPr lang="en-US"/>
        </a:p>
      </dgm:t>
    </dgm:pt>
    <dgm:pt modelId="{377D2BBC-121F-4753-8E64-4B82FDCA3A11}" type="pres">
      <dgm:prSet presAssocID="{916D3453-8D13-4552-B38D-9ADF9B41D3C3}" presName="text" presStyleLbl="node1" presStyleIdx="0" presStyleCnt="5">
        <dgm:presLayoutVars>
          <dgm:bulletEnabled val="1"/>
        </dgm:presLayoutVars>
      </dgm:prSet>
      <dgm:spPr/>
      <dgm:t>
        <a:bodyPr/>
        <a:lstStyle/>
        <a:p>
          <a:endParaRPr lang="en-US"/>
        </a:p>
      </dgm:t>
    </dgm:pt>
    <dgm:pt modelId="{2350EFF9-FBAF-43A3-B33B-4BA865B364E0}" type="pres">
      <dgm:prSet presAssocID="{599D4551-872C-4BE1-B831-1A23B6FEC251}" presName="spacer" presStyleCnt="0"/>
      <dgm:spPr/>
    </dgm:pt>
    <dgm:pt modelId="{79CFAAD5-02C4-47F1-BD57-DD23651CC0B5}" type="pres">
      <dgm:prSet presAssocID="{ED6343F0-4AF3-4D0E-BEC9-96619F0316AD}" presName="comp" presStyleCnt="0"/>
      <dgm:spPr/>
    </dgm:pt>
    <dgm:pt modelId="{6AACEEBC-01B6-4E7E-A7DB-C8BF1457EB09}" type="pres">
      <dgm:prSet presAssocID="{ED6343F0-4AF3-4D0E-BEC9-96619F0316AD}" presName="box" presStyleLbl="node1" presStyleIdx="1" presStyleCnt="5"/>
      <dgm:spPr/>
      <dgm:t>
        <a:bodyPr/>
        <a:lstStyle/>
        <a:p>
          <a:endParaRPr lang="en-US"/>
        </a:p>
      </dgm:t>
    </dgm:pt>
    <dgm:pt modelId="{330A7E85-DF90-46BD-BDF2-1902B2A3A3D3}" type="pres">
      <dgm:prSet presAssocID="{ED6343F0-4AF3-4D0E-BEC9-96619F0316AD}" presName="img" presStyleLbl="fgImgPlace1" presStyleIdx="1" presStyleCnt="5"/>
      <dgm:spPr>
        <a:blipFill rotWithShape="1">
          <a:blip xmlns:r="http://schemas.openxmlformats.org/officeDocument/2006/relationships" r:embed="rId2"/>
          <a:stretch>
            <a:fillRect/>
          </a:stretch>
        </a:blipFill>
      </dgm:spPr>
      <dgm:t>
        <a:bodyPr/>
        <a:lstStyle/>
        <a:p>
          <a:endParaRPr lang="en-US"/>
        </a:p>
      </dgm:t>
    </dgm:pt>
    <dgm:pt modelId="{4F08DC39-A365-4AFB-8DD8-27C7075970EB}" type="pres">
      <dgm:prSet presAssocID="{ED6343F0-4AF3-4D0E-BEC9-96619F0316AD}" presName="text" presStyleLbl="node1" presStyleIdx="1" presStyleCnt="5">
        <dgm:presLayoutVars>
          <dgm:bulletEnabled val="1"/>
        </dgm:presLayoutVars>
      </dgm:prSet>
      <dgm:spPr/>
      <dgm:t>
        <a:bodyPr/>
        <a:lstStyle/>
        <a:p>
          <a:endParaRPr lang="en-US"/>
        </a:p>
      </dgm:t>
    </dgm:pt>
    <dgm:pt modelId="{A7DA5260-62BC-4714-89AA-AB83F75E91B5}" type="pres">
      <dgm:prSet presAssocID="{6738D982-358D-40B0-AAFA-4725E2C13951}" presName="spacer" presStyleCnt="0"/>
      <dgm:spPr/>
    </dgm:pt>
    <dgm:pt modelId="{5E549C68-ECC8-455E-B1AE-A01127BE6C1B}" type="pres">
      <dgm:prSet presAssocID="{B1423584-AA18-4BC2-A418-BEC8E3346E61}" presName="comp" presStyleCnt="0"/>
      <dgm:spPr/>
    </dgm:pt>
    <dgm:pt modelId="{92FFD72C-EF01-4EE4-9C34-FB9B0B07B533}" type="pres">
      <dgm:prSet presAssocID="{B1423584-AA18-4BC2-A418-BEC8E3346E61}" presName="box" presStyleLbl="node1" presStyleIdx="2" presStyleCnt="5"/>
      <dgm:spPr/>
      <dgm:t>
        <a:bodyPr/>
        <a:lstStyle/>
        <a:p>
          <a:endParaRPr lang="en-US"/>
        </a:p>
      </dgm:t>
    </dgm:pt>
    <dgm:pt modelId="{A6A4574E-136A-43C2-BB66-768E42323831}" type="pres">
      <dgm:prSet presAssocID="{B1423584-AA18-4BC2-A418-BEC8E3346E61}" presName="img" presStyleLbl="fgImgPlace1" presStyleIdx="2" presStyleCnt="5"/>
      <dgm:spPr>
        <a:blipFill rotWithShape="1">
          <a:blip xmlns:r="http://schemas.openxmlformats.org/officeDocument/2006/relationships" r:embed="rId3"/>
          <a:stretch>
            <a:fillRect/>
          </a:stretch>
        </a:blipFill>
      </dgm:spPr>
      <dgm:t>
        <a:bodyPr/>
        <a:lstStyle/>
        <a:p>
          <a:endParaRPr lang="en-US"/>
        </a:p>
      </dgm:t>
    </dgm:pt>
    <dgm:pt modelId="{24E94CA0-EC3B-4DF8-8C1C-9EB95949007E}" type="pres">
      <dgm:prSet presAssocID="{B1423584-AA18-4BC2-A418-BEC8E3346E61}" presName="text" presStyleLbl="node1" presStyleIdx="2" presStyleCnt="5">
        <dgm:presLayoutVars>
          <dgm:bulletEnabled val="1"/>
        </dgm:presLayoutVars>
      </dgm:prSet>
      <dgm:spPr/>
      <dgm:t>
        <a:bodyPr/>
        <a:lstStyle/>
        <a:p>
          <a:endParaRPr lang="en-US"/>
        </a:p>
      </dgm:t>
    </dgm:pt>
    <dgm:pt modelId="{6B7DD8B8-FA69-41AC-BF0F-682C35130876}" type="pres">
      <dgm:prSet presAssocID="{9D83BAFE-4112-434E-AA9A-759EDA06B4A2}" presName="spacer" presStyleCnt="0"/>
      <dgm:spPr/>
    </dgm:pt>
    <dgm:pt modelId="{FE9028FF-0A02-4EE0-9EFF-678FF9696A3B}" type="pres">
      <dgm:prSet presAssocID="{C1B54D71-139B-43C8-B9E5-2D165C8C39FF}" presName="comp" presStyleCnt="0"/>
      <dgm:spPr/>
    </dgm:pt>
    <dgm:pt modelId="{BDB39735-315E-46C5-98F2-61646C5B46C7}" type="pres">
      <dgm:prSet presAssocID="{C1B54D71-139B-43C8-B9E5-2D165C8C39FF}" presName="box" presStyleLbl="node1" presStyleIdx="3" presStyleCnt="5"/>
      <dgm:spPr/>
      <dgm:t>
        <a:bodyPr/>
        <a:lstStyle/>
        <a:p>
          <a:endParaRPr lang="en-US"/>
        </a:p>
      </dgm:t>
    </dgm:pt>
    <dgm:pt modelId="{DA3DEB2F-144C-4ADF-BC9F-A1AAC88D28A0}" type="pres">
      <dgm:prSet presAssocID="{C1B54D71-139B-43C8-B9E5-2D165C8C39FF}" presName="img" presStyleLbl="fgImgPlace1" presStyleIdx="3" presStyleCnt="5"/>
      <dgm:spPr/>
    </dgm:pt>
    <dgm:pt modelId="{4D7364C3-472F-496A-B760-423F07299EF7}" type="pres">
      <dgm:prSet presAssocID="{C1B54D71-139B-43C8-B9E5-2D165C8C39FF}" presName="text" presStyleLbl="node1" presStyleIdx="3" presStyleCnt="5">
        <dgm:presLayoutVars>
          <dgm:bulletEnabled val="1"/>
        </dgm:presLayoutVars>
      </dgm:prSet>
      <dgm:spPr/>
      <dgm:t>
        <a:bodyPr/>
        <a:lstStyle/>
        <a:p>
          <a:endParaRPr lang="en-US"/>
        </a:p>
      </dgm:t>
    </dgm:pt>
    <dgm:pt modelId="{F8F9632F-65CD-4081-A07F-482523B4DFFA}" type="pres">
      <dgm:prSet presAssocID="{3A1BECD6-60EA-47B7-8B18-57D72819D056}" presName="spacer" presStyleCnt="0"/>
      <dgm:spPr/>
    </dgm:pt>
    <dgm:pt modelId="{3DFBBCCF-84AF-4993-B4E8-AB4E7D336F03}" type="pres">
      <dgm:prSet presAssocID="{941F6AC9-E962-43F7-A117-528B09B49085}" presName="comp" presStyleCnt="0"/>
      <dgm:spPr/>
    </dgm:pt>
    <dgm:pt modelId="{5795C9C5-3784-4868-804F-F68538C759D6}" type="pres">
      <dgm:prSet presAssocID="{941F6AC9-E962-43F7-A117-528B09B49085}" presName="box" presStyleLbl="node1" presStyleIdx="4" presStyleCnt="5"/>
      <dgm:spPr/>
      <dgm:t>
        <a:bodyPr/>
        <a:lstStyle/>
        <a:p>
          <a:endParaRPr lang="en-US"/>
        </a:p>
      </dgm:t>
    </dgm:pt>
    <dgm:pt modelId="{8EDA4942-AA54-478C-9A03-347C045C6A83}" type="pres">
      <dgm:prSet presAssocID="{941F6AC9-E962-43F7-A117-528B09B49085}" presName="img" presStyleLbl="fgImgPlace1" presStyleIdx="4" presStyleCnt="5"/>
      <dgm:spPr/>
    </dgm:pt>
    <dgm:pt modelId="{D79DC0E0-5012-4AAF-9575-0DC4F6A164E7}" type="pres">
      <dgm:prSet presAssocID="{941F6AC9-E962-43F7-A117-528B09B49085}" presName="text" presStyleLbl="node1" presStyleIdx="4" presStyleCnt="5">
        <dgm:presLayoutVars>
          <dgm:bulletEnabled val="1"/>
        </dgm:presLayoutVars>
      </dgm:prSet>
      <dgm:spPr/>
      <dgm:t>
        <a:bodyPr/>
        <a:lstStyle/>
        <a:p>
          <a:endParaRPr lang="en-US"/>
        </a:p>
      </dgm:t>
    </dgm:pt>
  </dgm:ptLst>
  <dgm:cxnLst>
    <dgm:cxn modelId="{8DA9E1A8-D2AC-49DC-89E5-42439BC862B3}" type="presOf" srcId="{00981076-FA31-46CE-8D58-0ED2AB8BB4DB}" destId="{BDB39735-315E-46C5-98F2-61646C5B46C7}" srcOrd="0" destOrd="1" presId="urn:microsoft.com/office/officeart/2005/8/layout/vList4"/>
    <dgm:cxn modelId="{2375A5DB-866A-4A8D-9AF9-BA6D022715C7}" srcId="{D35DCC92-0742-462E-9EFD-84B4C31944AA}" destId="{C1B54D71-139B-43C8-B9E5-2D165C8C39FF}" srcOrd="3" destOrd="0" parTransId="{A570D29B-AB40-4BBC-82C9-4C216BDF042B}" sibTransId="{3A1BECD6-60EA-47B7-8B18-57D72819D056}"/>
    <dgm:cxn modelId="{762B4AAE-0991-41B8-9430-636ABE22D1A8}" type="presOf" srcId="{86C62069-4321-4A02-B11E-1635B96AEB93}" destId="{24E94CA0-EC3B-4DF8-8C1C-9EB95949007E}" srcOrd="1" destOrd="1" presId="urn:microsoft.com/office/officeart/2005/8/layout/vList4"/>
    <dgm:cxn modelId="{7E10C440-4504-480A-A43C-84A1988A6811}" srcId="{D35DCC92-0742-462E-9EFD-84B4C31944AA}" destId="{916D3453-8D13-4552-B38D-9ADF9B41D3C3}" srcOrd="0" destOrd="0" parTransId="{31E8FFE6-931C-434B-A331-69DD6C1C7510}" sibTransId="{599D4551-872C-4BE1-B831-1A23B6FEC251}"/>
    <dgm:cxn modelId="{71AB7040-4D2C-4A48-B075-967ECF9E58AE}" srcId="{D35DCC92-0742-462E-9EFD-84B4C31944AA}" destId="{B1423584-AA18-4BC2-A418-BEC8E3346E61}" srcOrd="2" destOrd="0" parTransId="{EC84C58A-AB52-4AFD-BA86-E8EB5DF5C571}" sibTransId="{9D83BAFE-4112-434E-AA9A-759EDA06B4A2}"/>
    <dgm:cxn modelId="{4080C7A5-B8BB-47A4-A185-DBF0803A635C}" type="presOf" srcId="{4AEB15AA-36C3-48F6-81C2-C1ACA62BB4AD}" destId="{5795C9C5-3784-4868-804F-F68538C759D6}" srcOrd="0" destOrd="2" presId="urn:microsoft.com/office/officeart/2005/8/layout/vList4"/>
    <dgm:cxn modelId="{C586D243-6F01-4304-B82A-B6DBC5E4D9C4}" type="presOf" srcId="{DA1D258D-D7AA-47AC-998A-2C090C67C621}" destId="{92FFD72C-EF01-4EE4-9C34-FB9B0B07B533}" srcOrd="0" destOrd="2" presId="urn:microsoft.com/office/officeart/2005/8/layout/vList4"/>
    <dgm:cxn modelId="{E07705F5-6F77-4612-BE7C-9C8A0B171034}" type="presOf" srcId="{32E27BE9-EF1A-40B7-83E8-04865004C241}" destId="{377D2BBC-121F-4753-8E64-4B82FDCA3A11}" srcOrd="1" destOrd="2" presId="urn:microsoft.com/office/officeart/2005/8/layout/vList4"/>
    <dgm:cxn modelId="{622F85C7-CB49-4FF6-9840-2653D09DEC07}" type="presOf" srcId="{C1B54D71-139B-43C8-B9E5-2D165C8C39FF}" destId="{4D7364C3-472F-496A-B760-423F07299EF7}" srcOrd="1" destOrd="0" presId="urn:microsoft.com/office/officeart/2005/8/layout/vList4"/>
    <dgm:cxn modelId="{80501319-2682-43AD-B97F-53C898C8556D}" type="presOf" srcId="{D35DCC92-0742-462E-9EFD-84B4C31944AA}" destId="{3EBC209A-0D32-493F-8F92-3159A0DEF581}" srcOrd="0" destOrd="0" presId="urn:microsoft.com/office/officeart/2005/8/layout/vList4"/>
    <dgm:cxn modelId="{516A67D2-1B3A-4EBA-9A77-0EB7B0558486}" srcId="{916D3453-8D13-4552-B38D-9ADF9B41D3C3}" destId="{B7825F0A-55E3-4AA9-A633-618B7A5E8CA2}" srcOrd="2" destOrd="0" parTransId="{92E97DF7-1ADB-412C-839A-B50EA55E89DC}" sibTransId="{882A081E-2554-461B-AB36-9EA31A270FD5}"/>
    <dgm:cxn modelId="{B20AB2F6-62CE-4082-8F78-4A27E07B7210}" type="presOf" srcId="{B1423584-AA18-4BC2-A418-BEC8E3346E61}" destId="{24E94CA0-EC3B-4DF8-8C1C-9EB95949007E}" srcOrd="1" destOrd="0" presId="urn:microsoft.com/office/officeart/2005/8/layout/vList4"/>
    <dgm:cxn modelId="{4A72FFF6-4E01-4B7A-8F52-F22ED4EEF773}" type="presOf" srcId="{7604A375-BC33-419E-872C-A3A8D4BF8C1D}" destId="{CFFCD7BA-7D59-4B72-B20A-3F7194C763B5}" srcOrd="0" destOrd="1" presId="urn:microsoft.com/office/officeart/2005/8/layout/vList4"/>
    <dgm:cxn modelId="{FB9D50FA-AC99-43F8-91F8-989C48F6D92E}" type="presOf" srcId="{7604A375-BC33-419E-872C-A3A8D4BF8C1D}" destId="{377D2BBC-121F-4753-8E64-4B82FDCA3A11}" srcOrd="1" destOrd="1" presId="urn:microsoft.com/office/officeart/2005/8/layout/vList4"/>
    <dgm:cxn modelId="{0EF18DDD-4D25-49B8-A41A-0B8E55BF03CD}" type="presOf" srcId="{916D3453-8D13-4552-B38D-9ADF9B41D3C3}" destId="{CFFCD7BA-7D59-4B72-B20A-3F7194C763B5}" srcOrd="0" destOrd="0" presId="urn:microsoft.com/office/officeart/2005/8/layout/vList4"/>
    <dgm:cxn modelId="{4240365B-EE14-4712-868A-D6EF37FDB622}" srcId="{B1423584-AA18-4BC2-A418-BEC8E3346E61}" destId="{DA1D258D-D7AA-47AC-998A-2C090C67C621}" srcOrd="1" destOrd="0" parTransId="{8942C65E-C599-4E2D-AAD9-82EC65384FFB}" sibTransId="{0A237527-484E-41AB-9EBB-EFAB79612FDB}"/>
    <dgm:cxn modelId="{B2EA3756-5075-4257-8CF4-4A6A58FE1CF9}" type="presOf" srcId="{7742EA25-2BA2-41FF-9FAD-F51B4BCC24D9}" destId="{6AACEEBC-01B6-4E7E-A7DB-C8BF1457EB09}" srcOrd="0" destOrd="3" presId="urn:microsoft.com/office/officeart/2005/8/layout/vList4"/>
    <dgm:cxn modelId="{4E588733-4D2D-4E50-B3EE-8205B1185F35}" type="presOf" srcId="{F2AF84B4-77AA-4802-BA0E-6A28E36E384D}" destId="{4F08DC39-A365-4AFB-8DD8-27C7075970EB}" srcOrd="1" destOrd="2" presId="urn:microsoft.com/office/officeart/2005/8/layout/vList4"/>
    <dgm:cxn modelId="{92CD73A6-3126-4610-8337-356BF75A52B2}" srcId="{941F6AC9-E962-43F7-A117-528B09B49085}" destId="{F7AB5F83-D598-4F08-804B-5F4634709A5A}" srcOrd="0" destOrd="0" parTransId="{30CE50E5-7B83-44D7-A244-F667C3BB8E3E}" sibTransId="{78CC39D3-C286-4558-A720-E4FE7AAC1C46}"/>
    <dgm:cxn modelId="{4E5A67E3-DDD3-4EC7-B85F-93B324340AE4}" type="presOf" srcId="{F7AB5F83-D598-4F08-804B-5F4634709A5A}" destId="{5795C9C5-3784-4868-804F-F68538C759D6}" srcOrd="0" destOrd="1" presId="urn:microsoft.com/office/officeart/2005/8/layout/vList4"/>
    <dgm:cxn modelId="{8BCE9A4A-D454-43BB-96EC-CAD24F3E1167}" srcId="{916D3453-8D13-4552-B38D-9ADF9B41D3C3}" destId="{7604A375-BC33-419E-872C-A3A8D4BF8C1D}" srcOrd="0" destOrd="0" parTransId="{98A8D760-D4CD-4CE7-BA0C-A337CE8B5AF8}" sibTransId="{2D5F4949-8BBB-494A-9B06-E0E303907210}"/>
    <dgm:cxn modelId="{39233940-F8FA-4656-9BD0-C6872A75197A}" srcId="{D35DCC92-0742-462E-9EFD-84B4C31944AA}" destId="{ED6343F0-4AF3-4D0E-BEC9-96619F0316AD}" srcOrd="1" destOrd="0" parTransId="{9A503843-6147-49B7-8D3E-23649692E612}" sibTransId="{6738D982-358D-40B0-AAFA-4725E2C13951}"/>
    <dgm:cxn modelId="{2275FCB2-BDD2-45D8-B098-184BF6FE2FB9}" type="presOf" srcId="{4AEB15AA-36C3-48F6-81C2-C1ACA62BB4AD}" destId="{D79DC0E0-5012-4AAF-9575-0DC4F6A164E7}" srcOrd="1" destOrd="2" presId="urn:microsoft.com/office/officeart/2005/8/layout/vList4"/>
    <dgm:cxn modelId="{3EF9A1BA-C21E-4505-B43C-8DBCB4D67185}" type="presOf" srcId="{F7AB5F83-D598-4F08-804B-5F4634709A5A}" destId="{D79DC0E0-5012-4AAF-9575-0DC4F6A164E7}" srcOrd="1" destOrd="1" presId="urn:microsoft.com/office/officeart/2005/8/layout/vList4"/>
    <dgm:cxn modelId="{E13722C7-3D6A-4991-847F-32F5834CB6A6}" type="presOf" srcId="{00981076-FA31-46CE-8D58-0ED2AB8BB4DB}" destId="{4D7364C3-472F-496A-B760-423F07299EF7}" srcOrd="1" destOrd="1" presId="urn:microsoft.com/office/officeart/2005/8/layout/vList4"/>
    <dgm:cxn modelId="{12C6CA3D-BA16-4BF3-8287-8A5999FF9CD0}" type="presOf" srcId="{C1B54D71-139B-43C8-B9E5-2D165C8C39FF}" destId="{BDB39735-315E-46C5-98F2-61646C5B46C7}" srcOrd="0" destOrd="0" presId="urn:microsoft.com/office/officeart/2005/8/layout/vList4"/>
    <dgm:cxn modelId="{6C19DDEB-C4A2-4213-86DC-BE297D3C17C1}" srcId="{D35DCC92-0742-462E-9EFD-84B4C31944AA}" destId="{941F6AC9-E962-43F7-A117-528B09B49085}" srcOrd="4" destOrd="0" parTransId="{DA7C998C-53F8-47B9-BA4E-898FFB8A3612}" sibTransId="{40B52338-1B09-4E31-ADD4-9D73D72FDE48}"/>
    <dgm:cxn modelId="{4C35873F-50A7-4918-A4EA-12F1921E34C9}" srcId="{916D3453-8D13-4552-B38D-9ADF9B41D3C3}" destId="{32E27BE9-EF1A-40B7-83E8-04865004C241}" srcOrd="1" destOrd="0" parTransId="{ED53D04B-CA62-4471-8B9A-C154CE480B1B}" sibTransId="{4A72545A-FD01-4C02-A516-118E001C8D1F}"/>
    <dgm:cxn modelId="{1F68AD97-6FBF-419F-9F77-4722D4AAC4CA}" type="presOf" srcId="{86C62069-4321-4A02-B11E-1635B96AEB93}" destId="{92FFD72C-EF01-4EE4-9C34-FB9B0B07B533}" srcOrd="0" destOrd="1" presId="urn:microsoft.com/office/officeart/2005/8/layout/vList4"/>
    <dgm:cxn modelId="{73B81549-2109-4CD0-89EC-0BB484FC8D96}" type="presOf" srcId="{388C4DDE-9B70-4143-8894-E21286BAC0FD}" destId="{6AACEEBC-01B6-4E7E-A7DB-C8BF1457EB09}" srcOrd="0" destOrd="1" presId="urn:microsoft.com/office/officeart/2005/8/layout/vList4"/>
    <dgm:cxn modelId="{A5313441-F607-4209-BE23-70CD42F85A93}" type="presOf" srcId="{DA1D258D-D7AA-47AC-998A-2C090C67C621}" destId="{24E94CA0-EC3B-4DF8-8C1C-9EB95949007E}" srcOrd="1" destOrd="2" presId="urn:microsoft.com/office/officeart/2005/8/layout/vList4"/>
    <dgm:cxn modelId="{788D846B-B018-49E7-B020-EFDE62FB72EE}" type="presOf" srcId="{916D3453-8D13-4552-B38D-9ADF9B41D3C3}" destId="{377D2BBC-121F-4753-8E64-4B82FDCA3A11}" srcOrd="1" destOrd="0" presId="urn:microsoft.com/office/officeart/2005/8/layout/vList4"/>
    <dgm:cxn modelId="{2BF36A21-E2EE-4EDA-B3D4-9E4C3DC08C7E}" type="presOf" srcId="{B7825F0A-55E3-4AA9-A633-618B7A5E8CA2}" destId="{377D2BBC-121F-4753-8E64-4B82FDCA3A11}" srcOrd="1" destOrd="3" presId="urn:microsoft.com/office/officeart/2005/8/layout/vList4"/>
    <dgm:cxn modelId="{FBED7D84-B71D-45F9-AAED-4FF8FEBA40D5}" type="presOf" srcId="{32E27BE9-EF1A-40B7-83E8-04865004C241}" destId="{CFFCD7BA-7D59-4B72-B20A-3F7194C763B5}" srcOrd="0" destOrd="2" presId="urn:microsoft.com/office/officeart/2005/8/layout/vList4"/>
    <dgm:cxn modelId="{2C91EA1F-6230-4DD2-9D71-36AED1552EC1}" type="presOf" srcId="{941F6AC9-E962-43F7-A117-528B09B49085}" destId="{D79DC0E0-5012-4AAF-9575-0DC4F6A164E7}" srcOrd="1" destOrd="0" presId="urn:microsoft.com/office/officeart/2005/8/layout/vList4"/>
    <dgm:cxn modelId="{048C1FC8-A7C6-4E9E-86F9-DFDAE2F5D280}" type="presOf" srcId="{F2AF84B4-77AA-4802-BA0E-6A28E36E384D}" destId="{6AACEEBC-01B6-4E7E-A7DB-C8BF1457EB09}" srcOrd="0" destOrd="2" presId="urn:microsoft.com/office/officeart/2005/8/layout/vList4"/>
    <dgm:cxn modelId="{8FDC764C-2615-4239-8CFA-4DCD6B99ECF3}" type="presOf" srcId="{B7825F0A-55E3-4AA9-A633-618B7A5E8CA2}" destId="{CFFCD7BA-7D59-4B72-B20A-3F7194C763B5}" srcOrd="0" destOrd="3" presId="urn:microsoft.com/office/officeart/2005/8/layout/vList4"/>
    <dgm:cxn modelId="{B47424F0-2507-41E7-B6D4-45582CB7020B}" type="presOf" srcId="{388C4DDE-9B70-4143-8894-E21286BAC0FD}" destId="{4F08DC39-A365-4AFB-8DD8-27C7075970EB}" srcOrd="1" destOrd="1" presId="urn:microsoft.com/office/officeart/2005/8/layout/vList4"/>
    <dgm:cxn modelId="{F5550A54-E89F-4913-AD13-7D1639DA5E36}" srcId="{941F6AC9-E962-43F7-A117-528B09B49085}" destId="{4AEB15AA-36C3-48F6-81C2-C1ACA62BB4AD}" srcOrd="1" destOrd="0" parTransId="{48E101CB-DBB0-4906-927C-317E56681D4D}" sibTransId="{EE4F7227-A18D-4DC4-A158-9695177261B7}"/>
    <dgm:cxn modelId="{0AB0CCDD-907F-46FD-B267-8C832BC15361}" type="presOf" srcId="{1EFB2EBB-BD06-478E-A87D-54A5F999FD7B}" destId="{BDB39735-315E-46C5-98F2-61646C5B46C7}" srcOrd="0" destOrd="2" presId="urn:microsoft.com/office/officeart/2005/8/layout/vList4"/>
    <dgm:cxn modelId="{BF0961C0-3E68-4F4A-84FA-10E2ECBD2AAD}" type="presOf" srcId="{ED6343F0-4AF3-4D0E-BEC9-96619F0316AD}" destId="{6AACEEBC-01B6-4E7E-A7DB-C8BF1457EB09}" srcOrd="0" destOrd="0" presId="urn:microsoft.com/office/officeart/2005/8/layout/vList4"/>
    <dgm:cxn modelId="{439897E0-0F82-46E4-A4DD-18FE14BC54F5}" type="presOf" srcId="{ED6343F0-4AF3-4D0E-BEC9-96619F0316AD}" destId="{4F08DC39-A365-4AFB-8DD8-27C7075970EB}" srcOrd="1" destOrd="0" presId="urn:microsoft.com/office/officeart/2005/8/layout/vList4"/>
    <dgm:cxn modelId="{9B8D5BC4-3A64-4D7D-86A7-73FED58FA137}" srcId="{ED6343F0-4AF3-4D0E-BEC9-96619F0316AD}" destId="{388C4DDE-9B70-4143-8894-E21286BAC0FD}" srcOrd="0" destOrd="0" parTransId="{D6DB1A10-7B32-4081-B60C-88FAFEDC1CAF}" sibTransId="{6DEDE254-92C1-4B09-B0EB-CBF976C87D2B}"/>
    <dgm:cxn modelId="{1C26DA1C-A2A1-41AC-893F-108CC16A620A}" type="presOf" srcId="{7742EA25-2BA2-41FF-9FAD-F51B4BCC24D9}" destId="{4F08DC39-A365-4AFB-8DD8-27C7075970EB}" srcOrd="1" destOrd="3" presId="urn:microsoft.com/office/officeart/2005/8/layout/vList4"/>
    <dgm:cxn modelId="{7E10E87C-1433-4386-A90C-34939AF46253}" type="presOf" srcId="{B1423584-AA18-4BC2-A418-BEC8E3346E61}" destId="{92FFD72C-EF01-4EE4-9C34-FB9B0B07B533}" srcOrd="0" destOrd="0" presId="urn:microsoft.com/office/officeart/2005/8/layout/vList4"/>
    <dgm:cxn modelId="{F32FD530-7516-48F8-8F6D-BF2A7F81B06E}" type="presOf" srcId="{941F6AC9-E962-43F7-A117-528B09B49085}" destId="{5795C9C5-3784-4868-804F-F68538C759D6}" srcOrd="0" destOrd="0" presId="urn:microsoft.com/office/officeart/2005/8/layout/vList4"/>
    <dgm:cxn modelId="{0742E8CB-FA79-419F-9A5A-9845D73AC747}" type="presOf" srcId="{1EFB2EBB-BD06-478E-A87D-54A5F999FD7B}" destId="{4D7364C3-472F-496A-B760-423F07299EF7}" srcOrd="1" destOrd="2" presId="urn:microsoft.com/office/officeart/2005/8/layout/vList4"/>
    <dgm:cxn modelId="{97DA02E2-BC2E-4B45-B8D8-FFCFFC9B0123}" srcId="{C1B54D71-139B-43C8-B9E5-2D165C8C39FF}" destId="{00981076-FA31-46CE-8D58-0ED2AB8BB4DB}" srcOrd="0" destOrd="0" parTransId="{2AF972D8-FE2F-42C6-BF8F-94DD8FF0BB85}" sibTransId="{5951D07C-F30C-4428-BDAB-1F2951B92C77}"/>
    <dgm:cxn modelId="{25DE19D9-5079-4D1E-B947-4AEE75055332}" srcId="{C1B54D71-139B-43C8-B9E5-2D165C8C39FF}" destId="{1EFB2EBB-BD06-478E-A87D-54A5F999FD7B}" srcOrd="1" destOrd="0" parTransId="{5805C117-0ADC-4B3D-9345-B43123BA526C}" sibTransId="{36C29F93-DF51-4441-A76A-397E72FE1FFB}"/>
    <dgm:cxn modelId="{3057BF67-F4C7-4E56-ADA2-8C529F3AB5C7}" srcId="{ED6343F0-4AF3-4D0E-BEC9-96619F0316AD}" destId="{F2AF84B4-77AA-4802-BA0E-6A28E36E384D}" srcOrd="1" destOrd="0" parTransId="{A5B99F5B-450B-4881-BAF5-8BAEAD1DCBCA}" sibTransId="{701BD8F4-3FE4-4EF4-8223-6BC39AAE1173}"/>
    <dgm:cxn modelId="{ED315E55-CDD0-441C-94B3-43AE4B08C112}" srcId="{B1423584-AA18-4BC2-A418-BEC8E3346E61}" destId="{86C62069-4321-4A02-B11E-1635B96AEB93}" srcOrd="0" destOrd="0" parTransId="{C58734E2-7289-4253-A858-53AE6114207C}" sibTransId="{E73B3FB1-C5D7-4A47-8E36-29FB2A977511}"/>
    <dgm:cxn modelId="{F5C555E5-18A6-4E3B-9F14-CF01CD117236}" srcId="{ED6343F0-4AF3-4D0E-BEC9-96619F0316AD}" destId="{7742EA25-2BA2-41FF-9FAD-F51B4BCC24D9}" srcOrd="2" destOrd="0" parTransId="{4E979CB0-A570-49BC-9DC4-9AE904A7242B}" sibTransId="{5D6B14C5-D823-4451-947E-647E6939C526}"/>
    <dgm:cxn modelId="{51318195-1741-4542-A97E-73D5F3C890E7}" type="presParOf" srcId="{3EBC209A-0D32-493F-8F92-3159A0DEF581}" destId="{328B5342-6897-4848-9D49-845488B0B26D}" srcOrd="0" destOrd="0" presId="urn:microsoft.com/office/officeart/2005/8/layout/vList4"/>
    <dgm:cxn modelId="{1CBF206A-3A81-438D-B635-7D0A5FF6A239}" type="presParOf" srcId="{328B5342-6897-4848-9D49-845488B0B26D}" destId="{CFFCD7BA-7D59-4B72-B20A-3F7194C763B5}" srcOrd="0" destOrd="0" presId="urn:microsoft.com/office/officeart/2005/8/layout/vList4"/>
    <dgm:cxn modelId="{46F9E004-4D7E-48B7-8167-769EA47FCDEF}" type="presParOf" srcId="{328B5342-6897-4848-9D49-845488B0B26D}" destId="{0E732B9A-4358-45A2-AC7E-27E6D3C58502}" srcOrd="1" destOrd="0" presId="urn:microsoft.com/office/officeart/2005/8/layout/vList4"/>
    <dgm:cxn modelId="{CE0F08D6-BC13-4C28-8C9D-11B97514B554}" type="presParOf" srcId="{328B5342-6897-4848-9D49-845488B0B26D}" destId="{377D2BBC-121F-4753-8E64-4B82FDCA3A11}" srcOrd="2" destOrd="0" presId="urn:microsoft.com/office/officeart/2005/8/layout/vList4"/>
    <dgm:cxn modelId="{BFCA51E8-4CED-4257-8554-36B21A2D1174}" type="presParOf" srcId="{3EBC209A-0D32-493F-8F92-3159A0DEF581}" destId="{2350EFF9-FBAF-43A3-B33B-4BA865B364E0}" srcOrd="1" destOrd="0" presId="urn:microsoft.com/office/officeart/2005/8/layout/vList4"/>
    <dgm:cxn modelId="{1DC25A01-F74B-401F-8240-023BF5E92889}" type="presParOf" srcId="{3EBC209A-0D32-493F-8F92-3159A0DEF581}" destId="{79CFAAD5-02C4-47F1-BD57-DD23651CC0B5}" srcOrd="2" destOrd="0" presId="urn:microsoft.com/office/officeart/2005/8/layout/vList4"/>
    <dgm:cxn modelId="{DA3F3080-7744-496C-B17B-984C36E35FAA}" type="presParOf" srcId="{79CFAAD5-02C4-47F1-BD57-DD23651CC0B5}" destId="{6AACEEBC-01B6-4E7E-A7DB-C8BF1457EB09}" srcOrd="0" destOrd="0" presId="urn:microsoft.com/office/officeart/2005/8/layout/vList4"/>
    <dgm:cxn modelId="{2ED50BBE-1075-4A12-A95D-841122451D5E}" type="presParOf" srcId="{79CFAAD5-02C4-47F1-BD57-DD23651CC0B5}" destId="{330A7E85-DF90-46BD-BDF2-1902B2A3A3D3}" srcOrd="1" destOrd="0" presId="urn:microsoft.com/office/officeart/2005/8/layout/vList4"/>
    <dgm:cxn modelId="{ECFC63DF-D30E-4331-A650-00F1FFB68951}" type="presParOf" srcId="{79CFAAD5-02C4-47F1-BD57-DD23651CC0B5}" destId="{4F08DC39-A365-4AFB-8DD8-27C7075970EB}" srcOrd="2" destOrd="0" presId="urn:microsoft.com/office/officeart/2005/8/layout/vList4"/>
    <dgm:cxn modelId="{B2B3EF89-4FBA-45B9-8BDE-F2D81EE4C14B}" type="presParOf" srcId="{3EBC209A-0D32-493F-8F92-3159A0DEF581}" destId="{A7DA5260-62BC-4714-89AA-AB83F75E91B5}" srcOrd="3" destOrd="0" presId="urn:microsoft.com/office/officeart/2005/8/layout/vList4"/>
    <dgm:cxn modelId="{458D2958-22BD-4210-916C-C52D320F2D7E}" type="presParOf" srcId="{3EBC209A-0D32-493F-8F92-3159A0DEF581}" destId="{5E549C68-ECC8-455E-B1AE-A01127BE6C1B}" srcOrd="4" destOrd="0" presId="urn:microsoft.com/office/officeart/2005/8/layout/vList4"/>
    <dgm:cxn modelId="{144B5B2E-FE83-4A96-82FA-E9B922446A54}" type="presParOf" srcId="{5E549C68-ECC8-455E-B1AE-A01127BE6C1B}" destId="{92FFD72C-EF01-4EE4-9C34-FB9B0B07B533}" srcOrd="0" destOrd="0" presId="urn:microsoft.com/office/officeart/2005/8/layout/vList4"/>
    <dgm:cxn modelId="{B61CE8A9-1AE8-4895-A4E9-100AEF246C80}" type="presParOf" srcId="{5E549C68-ECC8-455E-B1AE-A01127BE6C1B}" destId="{A6A4574E-136A-43C2-BB66-768E42323831}" srcOrd="1" destOrd="0" presId="urn:microsoft.com/office/officeart/2005/8/layout/vList4"/>
    <dgm:cxn modelId="{E8D54A31-7D4B-4C9D-9798-4E4C9DC15D09}" type="presParOf" srcId="{5E549C68-ECC8-455E-B1AE-A01127BE6C1B}" destId="{24E94CA0-EC3B-4DF8-8C1C-9EB95949007E}" srcOrd="2" destOrd="0" presId="urn:microsoft.com/office/officeart/2005/8/layout/vList4"/>
    <dgm:cxn modelId="{3669B80D-D7E3-4097-9072-CEFFC9DCA46A}" type="presParOf" srcId="{3EBC209A-0D32-493F-8F92-3159A0DEF581}" destId="{6B7DD8B8-FA69-41AC-BF0F-682C35130876}" srcOrd="5" destOrd="0" presId="urn:microsoft.com/office/officeart/2005/8/layout/vList4"/>
    <dgm:cxn modelId="{9A4A3C3E-C7C3-4379-81F5-7003559D1BBA}" type="presParOf" srcId="{3EBC209A-0D32-493F-8F92-3159A0DEF581}" destId="{FE9028FF-0A02-4EE0-9EFF-678FF9696A3B}" srcOrd="6" destOrd="0" presId="urn:microsoft.com/office/officeart/2005/8/layout/vList4"/>
    <dgm:cxn modelId="{3A95A7BF-5256-4C1B-88A0-7AB6D1DF759D}" type="presParOf" srcId="{FE9028FF-0A02-4EE0-9EFF-678FF9696A3B}" destId="{BDB39735-315E-46C5-98F2-61646C5B46C7}" srcOrd="0" destOrd="0" presId="urn:microsoft.com/office/officeart/2005/8/layout/vList4"/>
    <dgm:cxn modelId="{C5FA18B7-13B8-4F6B-A11D-CADE82E7ADCE}" type="presParOf" srcId="{FE9028FF-0A02-4EE0-9EFF-678FF9696A3B}" destId="{DA3DEB2F-144C-4ADF-BC9F-A1AAC88D28A0}" srcOrd="1" destOrd="0" presId="urn:microsoft.com/office/officeart/2005/8/layout/vList4"/>
    <dgm:cxn modelId="{0A765E52-FB71-4921-B202-FF97156A447E}" type="presParOf" srcId="{FE9028FF-0A02-4EE0-9EFF-678FF9696A3B}" destId="{4D7364C3-472F-496A-B760-423F07299EF7}" srcOrd="2" destOrd="0" presId="urn:microsoft.com/office/officeart/2005/8/layout/vList4"/>
    <dgm:cxn modelId="{153B3C4F-9842-455B-BF12-52E93BBB334F}" type="presParOf" srcId="{3EBC209A-0D32-493F-8F92-3159A0DEF581}" destId="{F8F9632F-65CD-4081-A07F-482523B4DFFA}" srcOrd="7" destOrd="0" presId="urn:microsoft.com/office/officeart/2005/8/layout/vList4"/>
    <dgm:cxn modelId="{BF04F474-8E5D-4A97-B233-BD72ABFE2E35}" type="presParOf" srcId="{3EBC209A-0D32-493F-8F92-3159A0DEF581}" destId="{3DFBBCCF-84AF-4993-B4E8-AB4E7D336F03}" srcOrd="8" destOrd="0" presId="urn:microsoft.com/office/officeart/2005/8/layout/vList4"/>
    <dgm:cxn modelId="{DC515CFB-828F-4C2C-B7BE-831F66F755FA}" type="presParOf" srcId="{3DFBBCCF-84AF-4993-B4E8-AB4E7D336F03}" destId="{5795C9C5-3784-4868-804F-F68538C759D6}" srcOrd="0" destOrd="0" presId="urn:microsoft.com/office/officeart/2005/8/layout/vList4"/>
    <dgm:cxn modelId="{DB05FCE7-183A-4617-BF18-E5CBAC4ABA23}" type="presParOf" srcId="{3DFBBCCF-84AF-4993-B4E8-AB4E7D336F03}" destId="{8EDA4942-AA54-478C-9A03-347C045C6A83}" srcOrd="1" destOrd="0" presId="urn:microsoft.com/office/officeart/2005/8/layout/vList4"/>
    <dgm:cxn modelId="{8A65E18F-CA65-48D3-A6DA-769C30E47466}" type="presParOf" srcId="{3DFBBCCF-84AF-4993-B4E8-AB4E7D336F03}" destId="{D79DC0E0-5012-4AAF-9575-0DC4F6A164E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CD7BA-7D59-4B72-B20A-3F7194C763B5}">
      <dsp:nvSpPr>
        <dsp:cNvPr id="0" name=""/>
        <dsp:cNvSpPr/>
      </dsp:nvSpPr>
      <dsp:spPr>
        <a:xfrm>
          <a:off x="0" y="0"/>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Name, CEO &amp; Founder</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Degree School</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Award</a:t>
          </a:r>
          <a:endParaRPr lang="en-US" sz="1100" kern="1200" dirty="0">
            <a:solidFill>
              <a:schemeClr val="tx1">
                <a:lumMod val="65000"/>
                <a:lumOff val="35000"/>
              </a:schemeClr>
            </a:solidFill>
          </a:endParaRPr>
        </a:p>
      </dsp:txBody>
      <dsp:txXfrm>
        <a:off x="854080" y="0"/>
        <a:ext cx="2950972" cy="930696"/>
      </dsp:txXfrm>
    </dsp:sp>
    <dsp:sp modelId="{0E732B9A-4358-45A2-AC7E-27E6D3C58502}">
      <dsp:nvSpPr>
        <dsp:cNvPr id="0" name=""/>
        <dsp:cNvSpPr/>
      </dsp:nvSpPr>
      <dsp:spPr>
        <a:xfrm>
          <a:off x="93069" y="93069"/>
          <a:ext cx="761010" cy="744557"/>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ACEEBC-01B6-4E7E-A7DB-C8BF1457EB09}">
      <dsp:nvSpPr>
        <dsp:cNvPr id="0" name=""/>
        <dsp:cNvSpPr/>
      </dsp:nvSpPr>
      <dsp:spPr>
        <a:xfrm>
          <a:off x="0" y="1023766"/>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Hire #1, Position</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Education</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dsp:txBody>
      <dsp:txXfrm>
        <a:off x="854080" y="1023766"/>
        <a:ext cx="2950972" cy="930696"/>
      </dsp:txXfrm>
    </dsp:sp>
    <dsp:sp modelId="{330A7E85-DF90-46BD-BDF2-1902B2A3A3D3}">
      <dsp:nvSpPr>
        <dsp:cNvPr id="0" name=""/>
        <dsp:cNvSpPr/>
      </dsp:nvSpPr>
      <dsp:spPr>
        <a:xfrm>
          <a:off x="93069" y="1116835"/>
          <a:ext cx="761010" cy="744557"/>
        </a:xfrm>
        <a:prstGeom prst="roundRect">
          <a:avLst>
            <a:gd name="adj" fmla="val 10000"/>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2FFD72C-EF01-4EE4-9C34-FB9B0B07B533}">
      <dsp:nvSpPr>
        <dsp:cNvPr id="0" name=""/>
        <dsp:cNvSpPr/>
      </dsp:nvSpPr>
      <dsp:spPr>
        <a:xfrm>
          <a:off x="0" y="2047532"/>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Hire #2, Position</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Education</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dsp:txBody>
      <dsp:txXfrm>
        <a:off x="854080" y="2047532"/>
        <a:ext cx="2950972" cy="930696"/>
      </dsp:txXfrm>
    </dsp:sp>
    <dsp:sp modelId="{A6A4574E-136A-43C2-BB66-768E42323831}">
      <dsp:nvSpPr>
        <dsp:cNvPr id="0" name=""/>
        <dsp:cNvSpPr/>
      </dsp:nvSpPr>
      <dsp:spPr>
        <a:xfrm>
          <a:off x="93069" y="2140601"/>
          <a:ext cx="761010" cy="744557"/>
        </a:xfrm>
        <a:prstGeom prst="roundRect">
          <a:avLst>
            <a:gd name="adj" fmla="val 10000"/>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DB39735-315E-46C5-98F2-61646C5B46C7}">
      <dsp:nvSpPr>
        <dsp:cNvPr id="0" name=""/>
        <dsp:cNvSpPr/>
      </dsp:nvSpPr>
      <dsp:spPr>
        <a:xfrm>
          <a:off x="0" y="3071298"/>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Hire #3, Position</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Education</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dsp:txBody>
      <dsp:txXfrm>
        <a:off x="854080" y="3071298"/>
        <a:ext cx="2950972" cy="930696"/>
      </dsp:txXfrm>
    </dsp:sp>
    <dsp:sp modelId="{DA3DEB2F-144C-4ADF-BC9F-A1AAC88D28A0}">
      <dsp:nvSpPr>
        <dsp:cNvPr id="0" name=""/>
        <dsp:cNvSpPr/>
      </dsp:nvSpPr>
      <dsp:spPr>
        <a:xfrm>
          <a:off x="93069" y="3164368"/>
          <a:ext cx="761010" cy="744557"/>
        </a:xfrm>
        <a:prstGeom prst="roundRect">
          <a:avLst>
            <a:gd name="adj" fmla="val 10000"/>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795C9C5-3784-4868-804F-F68538C759D6}">
      <dsp:nvSpPr>
        <dsp:cNvPr id="0" name=""/>
        <dsp:cNvSpPr/>
      </dsp:nvSpPr>
      <dsp:spPr>
        <a:xfrm>
          <a:off x="0" y="4095064"/>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Hire #4, Position</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Education</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dsp:txBody>
      <dsp:txXfrm>
        <a:off x="854080" y="4095064"/>
        <a:ext cx="2950972" cy="930696"/>
      </dsp:txXfrm>
    </dsp:sp>
    <dsp:sp modelId="{8EDA4942-AA54-478C-9A03-347C045C6A83}">
      <dsp:nvSpPr>
        <dsp:cNvPr id="0" name=""/>
        <dsp:cNvSpPr/>
      </dsp:nvSpPr>
      <dsp:spPr>
        <a:xfrm>
          <a:off x="93069" y="4188134"/>
          <a:ext cx="761010" cy="744557"/>
        </a:xfrm>
        <a:prstGeom prst="roundRect">
          <a:avLst>
            <a:gd name="adj" fmla="val 10000"/>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C18C7-A9B0-4C06-A9C7-6EF8DC7CAC2E}">
      <dsp:nvSpPr>
        <dsp:cNvPr id="0" name=""/>
        <dsp:cNvSpPr/>
      </dsp:nvSpPr>
      <dsp:spPr>
        <a:xfrm>
          <a:off x="2421814" y="1675174"/>
          <a:ext cx="483710" cy="1039976"/>
        </a:xfrm>
        <a:custGeom>
          <a:avLst/>
          <a:gdLst/>
          <a:ahLst/>
          <a:cxnLst/>
          <a:rect l="0" t="0" r="0" b="0"/>
          <a:pathLst>
            <a:path>
              <a:moveTo>
                <a:pt x="0" y="0"/>
              </a:moveTo>
              <a:lnTo>
                <a:pt x="241855" y="0"/>
              </a:lnTo>
              <a:lnTo>
                <a:pt x="241855" y="1039976"/>
              </a:lnTo>
              <a:lnTo>
                <a:pt x="483710" y="1039976"/>
              </a:lnTo>
            </a:path>
          </a:pathLst>
        </a:custGeom>
        <a:noFill/>
        <a:ln w="254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B091BAC0-1FE8-4729-A106-C8452C442CF0}">
      <dsp:nvSpPr>
        <dsp:cNvPr id="0" name=""/>
        <dsp:cNvSpPr/>
      </dsp:nvSpPr>
      <dsp:spPr>
        <a:xfrm>
          <a:off x="5324075" y="1675174"/>
          <a:ext cx="483710" cy="1039976"/>
        </a:xfrm>
        <a:custGeom>
          <a:avLst/>
          <a:gdLst/>
          <a:ahLst/>
          <a:cxnLst/>
          <a:rect l="0" t="0" r="0" b="0"/>
          <a:pathLst>
            <a:path>
              <a:moveTo>
                <a:pt x="0" y="0"/>
              </a:moveTo>
              <a:lnTo>
                <a:pt x="241855" y="0"/>
              </a:lnTo>
              <a:lnTo>
                <a:pt x="241855" y="1039976"/>
              </a:lnTo>
              <a:lnTo>
                <a:pt x="483710" y="1039976"/>
              </a:lnTo>
            </a:path>
          </a:pathLst>
        </a:custGeom>
        <a:noFill/>
        <a:ln w="254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35A8DB72-3819-48C3-A5A8-1C975860AD0D}">
      <dsp:nvSpPr>
        <dsp:cNvPr id="0" name=""/>
        <dsp:cNvSpPr/>
      </dsp:nvSpPr>
      <dsp:spPr>
        <a:xfrm>
          <a:off x="5324075" y="1629454"/>
          <a:ext cx="483710" cy="91440"/>
        </a:xfrm>
        <a:custGeom>
          <a:avLst/>
          <a:gdLst/>
          <a:ahLst/>
          <a:cxnLst/>
          <a:rect l="0" t="0" r="0" b="0"/>
          <a:pathLst>
            <a:path>
              <a:moveTo>
                <a:pt x="0" y="45720"/>
              </a:moveTo>
              <a:lnTo>
                <a:pt x="483710" y="45720"/>
              </a:lnTo>
            </a:path>
          </a:pathLst>
        </a:custGeom>
        <a:noFill/>
        <a:ln w="254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5147167D-B3EE-4EC9-9509-6DD7CDB4FE4E}">
      <dsp:nvSpPr>
        <dsp:cNvPr id="0" name=""/>
        <dsp:cNvSpPr/>
      </dsp:nvSpPr>
      <dsp:spPr>
        <a:xfrm>
          <a:off x="5324075" y="635197"/>
          <a:ext cx="483710" cy="1039976"/>
        </a:xfrm>
        <a:custGeom>
          <a:avLst/>
          <a:gdLst/>
          <a:ahLst/>
          <a:cxnLst/>
          <a:rect l="0" t="0" r="0" b="0"/>
          <a:pathLst>
            <a:path>
              <a:moveTo>
                <a:pt x="0" y="1039976"/>
              </a:moveTo>
              <a:lnTo>
                <a:pt x="241855" y="1039976"/>
              </a:lnTo>
              <a:lnTo>
                <a:pt x="241855" y="0"/>
              </a:lnTo>
              <a:lnTo>
                <a:pt x="483710" y="0"/>
              </a:lnTo>
            </a:path>
          </a:pathLst>
        </a:custGeom>
        <a:noFill/>
        <a:ln w="254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sp>
    <dsp:sp modelId="{58834CE5-9CC5-4FF2-BDA1-DBC2783C9A55}">
      <dsp:nvSpPr>
        <dsp:cNvPr id="0" name=""/>
        <dsp:cNvSpPr/>
      </dsp:nvSpPr>
      <dsp:spPr>
        <a:xfrm>
          <a:off x="2421814" y="1629453"/>
          <a:ext cx="483710" cy="91440"/>
        </a:xfrm>
        <a:custGeom>
          <a:avLst/>
          <a:gdLst/>
          <a:ahLst/>
          <a:cxnLst/>
          <a:rect l="0" t="0" r="0" b="0"/>
          <a:pathLst>
            <a:path>
              <a:moveTo>
                <a:pt x="0" y="45720"/>
              </a:moveTo>
              <a:lnTo>
                <a:pt x="483710" y="4572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F00F7-6443-416F-A8A0-4F3904D676B3}">
      <dsp:nvSpPr>
        <dsp:cNvPr id="0" name=""/>
        <dsp:cNvSpPr/>
      </dsp:nvSpPr>
      <dsp:spPr>
        <a:xfrm>
          <a:off x="2421814" y="635197"/>
          <a:ext cx="483710" cy="1039976"/>
        </a:xfrm>
        <a:custGeom>
          <a:avLst/>
          <a:gdLst/>
          <a:ahLst/>
          <a:cxnLst/>
          <a:rect l="0" t="0" r="0" b="0"/>
          <a:pathLst>
            <a:path>
              <a:moveTo>
                <a:pt x="0" y="1039976"/>
              </a:moveTo>
              <a:lnTo>
                <a:pt x="241855" y="1039976"/>
              </a:lnTo>
              <a:lnTo>
                <a:pt x="241855" y="0"/>
              </a:lnTo>
              <a:lnTo>
                <a:pt x="483710"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EC5CFB-6B85-49E4-8602-2CF521473960}">
      <dsp:nvSpPr>
        <dsp:cNvPr id="0" name=""/>
        <dsp:cNvSpPr/>
      </dsp:nvSpPr>
      <dsp:spPr>
        <a:xfrm>
          <a:off x="3264" y="1306345"/>
          <a:ext cx="2418550" cy="7376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Chief Executive Officer</a:t>
          </a:r>
          <a:endParaRPr lang="en-US" sz="1600" kern="1200" dirty="0"/>
        </a:p>
      </dsp:txBody>
      <dsp:txXfrm>
        <a:off x="3264" y="1306345"/>
        <a:ext cx="2418550" cy="737657"/>
      </dsp:txXfrm>
    </dsp:sp>
    <dsp:sp modelId="{A37D9F5E-47E6-4304-84DF-345441BDC586}">
      <dsp:nvSpPr>
        <dsp:cNvPr id="0" name=""/>
        <dsp:cNvSpPr/>
      </dsp:nvSpPr>
      <dsp:spPr>
        <a:xfrm>
          <a:off x="2905524" y="266368"/>
          <a:ext cx="2418550" cy="7376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Research Scientist</a:t>
          </a:r>
          <a:endParaRPr lang="en-US" sz="1600" kern="1200" dirty="0"/>
        </a:p>
      </dsp:txBody>
      <dsp:txXfrm>
        <a:off x="2905524" y="266368"/>
        <a:ext cx="2418550" cy="737657"/>
      </dsp:txXfrm>
    </dsp:sp>
    <dsp:sp modelId="{D40948BF-4F14-4AA0-B478-C4A203AE7F8B}">
      <dsp:nvSpPr>
        <dsp:cNvPr id="0" name=""/>
        <dsp:cNvSpPr/>
      </dsp:nvSpPr>
      <dsp:spPr>
        <a:xfrm>
          <a:off x="2905524" y="1306345"/>
          <a:ext cx="2418550" cy="7376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Senior Engineer</a:t>
          </a:r>
          <a:endParaRPr lang="en-US" sz="1600" kern="1200" dirty="0"/>
        </a:p>
      </dsp:txBody>
      <dsp:txXfrm>
        <a:off x="2905524" y="1306345"/>
        <a:ext cx="2418550" cy="737657"/>
      </dsp:txXfrm>
    </dsp:sp>
    <dsp:sp modelId="{38A03641-1E6E-42AA-AC63-F9E82CE5D2E7}">
      <dsp:nvSpPr>
        <dsp:cNvPr id="0" name=""/>
        <dsp:cNvSpPr/>
      </dsp:nvSpPr>
      <dsp:spPr>
        <a:xfrm>
          <a:off x="5807785" y="266368"/>
          <a:ext cx="2418550" cy="737657"/>
        </a:xfrm>
        <a:prstGeom prst="rect">
          <a:avLst/>
        </a:prstGeom>
        <a:solidFill>
          <a:schemeClr val="lt1">
            <a:hueOff val="0"/>
            <a:satOff val="0"/>
            <a:lumOff val="0"/>
            <a:alphaOff val="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accent6">
                  <a:lumMod val="75000"/>
                </a:schemeClr>
              </a:solidFill>
            </a:rPr>
            <a:t>Mechanical Engineer</a:t>
          </a:r>
          <a:endParaRPr lang="en-US" sz="1600" kern="1200" dirty="0">
            <a:solidFill>
              <a:schemeClr val="accent6">
                <a:lumMod val="75000"/>
              </a:schemeClr>
            </a:solidFill>
          </a:endParaRPr>
        </a:p>
      </dsp:txBody>
      <dsp:txXfrm>
        <a:off x="5807785" y="266368"/>
        <a:ext cx="2418550" cy="737657"/>
      </dsp:txXfrm>
    </dsp:sp>
    <dsp:sp modelId="{8342E71F-46F8-4838-B812-F60F9603D7D4}">
      <dsp:nvSpPr>
        <dsp:cNvPr id="0" name=""/>
        <dsp:cNvSpPr/>
      </dsp:nvSpPr>
      <dsp:spPr>
        <a:xfrm>
          <a:off x="5807785" y="1306345"/>
          <a:ext cx="2418550" cy="737657"/>
        </a:xfrm>
        <a:prstGeom prst="rect">
          <a:avLst/>
        </a:prstGeom>
        <a:solidFill>
          <a:schemeClr val="lt1">
            <a:hueOff val="0"/>
            <a:satOff val="0"/>
            <a:lumOff val="0"/>
            <a:alphaOff val="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accent6">
                  <a:lumMod val="75000"/>
                </a:schemeClr>
              </a:solidFill>
            </a:rPr>
            <a:t>Chemical Engineer</a:t>
          </a:r>
          <a:endParaRPr lang="en-US" sz="1600" kern="1200" dirty="0">
            <a:solidFill>
              <a:schemeClr val="accent6">
                <a:lumMod val="75000"/>
              </a:schemeClr>
            </a:solidFill>
          </a:endParaRPr>
        </a:p>
      </dsp:txBody>
      <dsp:txXfrm>
        <a:off x="5807785" y="1306345"/>
        <a:ext cx="2418550" cy="737657"/>
      </dsp:txXfrm>
    </dsp:sp>
    <dsp:sp modelId="{0870078D-8FCE-4046-B6FD-E6B2A129BD2C}">
      <dsp:nvSpPr>
        <dsp:cNvPr id="0" name=""/>
        <dsp:cNvSpPr/>
      </dsp:nvSpPr>
      <dsp:spPr>
        <a:xfrm>
          <a:off x="5807785" y="2346321"/>
          <a:ext cx="2418550" cy="737657"/>
        </a:xfrm>
        <a:prstGeom prst="rect">
          <a:avLst/>
        </a:prstGeom>
        <a:solidFill>
          <a:schemeClr val="lt1">
            <a:hueOff val="0"/>
            <a:satOff val="0"/>
            <a:lumOff val="0"/>
            <a:alphaOff val="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accent6">
                  <a:lumMod val="75000"/>
                </a:schemeClr>
              </a:solidFill>
            </a:rPr>
            <a:t>Technician</a:t>
          </a:r>
          <a:endParaRPr lang="en-US" sz="1600" kern="1200" dirty="0">
            <a:solidFill>
              <a:schemeClr val="accent6">
                <a:lumMod val="75000"/>
              </a:schemeClr>
            </a:solidFill>
          </a:endParaRPr>
        </a:p>
      </dsp:txBody>
      <dsp:txXfrm>
        <a:off x="5807785" y="2346321"/>
        <a:ext cx="2418550" cy="737657"/>
      </dsp:txXfrm>
    </dsp:sp>
    <dsp:sp modelId="{CD1C5096-C137-41DD-B20C-44B1075226A5}">
      <dsp:nvSpPr>
        <dsp:cNvPr id="0" name=""/>
        <dsp:cNvSpPr/>
      </dsp:nvSpPr>
      <dsp:spPr>
        <a:xfrm>
          <a:off x="2905524" y="2346321"/>
          <a:ext cx="2418550" cy="737657"/>
        </a:xfrm>
        <a:prstGeom prst="rect">
          <a:avLst/>
        </a:prstGeom>
        <a:solidFill>
          <a:schemeClr val="lt1">
            <a:hueOff val="0"/>
            <a:satOff val="0"/>
            <a:lumOff val="0"/>
            <a:alphaOff val="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accent6">
                  <a:lumMod val="75000"/>
                </a:schemeClr>
              </a:solidFill>
            </a:rPr>
            <a:t>VP Business Development</a:t>
          </a:r>
          <a:endParaRPr lang="en-US" sz="1600" kern="1200" dirty="0">
            <a:solidFill>
              <a:schemeClr val="accent6">
                <a:lumMod val="75000"/>
              </a:schemeClr>
            </a:solidFill>
          </a:endParaRPr>
        </a:p>
      </dsp:txBody>
      <dsp:txXfrm>
        <a:off x="2905524" y="2346321"/>
        <a:ext cx="2418550" cy="737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CD7BA-7D59-4B72-B20A-3F7194C763B5}">
      <dsp:nvSpPr>
        <dsp:cNvPr id="0" name=""/>
        <dsp:cNvSpPr/>
      </dsp:nvSpPr>
      <dsp:spPr>
        <a:xfrm>
          <a:off x="0" y="0"/>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err="1" smtClean="0">
              <a:solidFill>
                <a:schemeClr val="tx1">
                  <a:lumMod val="65000"/>
                  <a:lumOff val="35000"/>
                </a:schemeClr>
              </a:solidFill>
            </a:rPr>
            <a:t>Arun</a:t>
          </a:r>
          <a:r>
            <a:rPr lang="en-US" sz="1400" kern="1200" dirty="0" smtClean="0">
              <a:solidFill>
                <a:schemeClr val="tx1">
                  <a:lumMod val="65000"/>
                  <a:lumOff val="35000"/>
                </a:schemeClr>
              </a:solidFill>
            </a:rPr>
            <a:t> </a:t>
          </a:r>
          <a:r>
            <a:rPr lang="en-US" sz="1400" kern="1200" dirty="0" err="1" smtClean="0">
              <a:solidFill>
                <a:schemeClr val="tx1">
                  <a:lumMod val="65000"/>
                  <a:lumOff val="35000"/>
                </a:schemeClr>
              </a:solidFill>
            </a:rPr>
            <a:t>Majumdar</a:t>
          </a:r>
          <a:r>
            <a:rPr lang="en-US" sz="1400" kern="1200" dirty="0" smtClean="0">
              <a:solidFill>
                <a:schemeClr val="tx1">
                  <a:lumMod val="65000"/>
                  <a:lumOff val="35000"/>
                </a:schemeClr>
              </a:solidFill>
            </a:rPr>
            <a:t>, Stanford</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Professor, Stanford</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Director ARPA-E</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National Academies</a:t>
          </a:r>
          <a:endParaRPr lang="en-US" sz="1100" kern="1200" dirty="0">
            <a:solidFill>
              <a:schemeClr val="tx1">
                <a:lumMod val="65000"/>
                <a:lumOff val="35000"/>
              </a:schemeClr>
            </a:solidFill>
          </a:endParaRPr>
        </a:p>
      </dsp:txBody>
      <dsp:txXfrm>
        <a:off x="854080" y="0"/>
        <a:ext cx="2950972" cy="930696"/>
      </dsp:txXfrm>
    </dsp:sp>
    <dsp:sp modelId="{0E732B9A-4358-45A2-AC7E-27E6D3C58502}">
      <dsp:nvSpPr>
        <dsp:cNvPr id="0" name=""/>
        <dsp:cNvSpPr/>
      </dsp:nvSpPr>
      <dsp:spPr>
        <a:xfrm>
          <a:off x="93069" y="93069"/>
          <a:ext cx="761010" cy="744557"/>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ACEEBC-01B6-4E7E-A7DB-C8BF1457EB09}">
      <dsp:nvSpPr>
        <dsp:cNvPr id="0" name=""/>
        <dsp:cNvSpPr/>
      </dsp:nvSpPr>
      <dsp:spPr>
        <a:xfrm>
          <a:off x="0" y="1023766"/>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John </a:t>
          </a:r>
          <a:r>
            <a:rPr lang="en-US" sz="1400" kern="1200" dirty="0" err="1" smtClean="0">
              <a:solidFill>
                <a:schemeClr val="tx1">
                  <a:lumMod val="65000"/>
                  <a:lumOff val="35000"/>
                </a:schemeClr>
              </a:solidFill>
            </a:rPr>
            <a:t>Deutch</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Professor, MIT</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Director, CIA</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Chairman, Schlumberger</a:t>
          </a:r>
          <a:endParaRPr lang="en-US" sz="1100" kern="1200" dirty="0">
            <a:solidFill>
              <a:schemeClr val="tx1">
                <a:lumMod val="65000"/>
                <a:lumOff val="35000"/>
              </a:schemeClr>
            </a:solidFill>
          </a:endParaRPr>
        </a:p>
      </dsp:txBody>
      <dsp:txXfrm>
        <a:off x="854080" y="1023766"/>
        <a:ext cx="2950972" cy="930696"/>
      </dsp:txXfrm>
    </dsp:sp>
    <dsp:sp modelId="{330A7E85-DF90-46BD-BDF2-1902B2A3A3D3}">
      <dsp:nvSpPr>
        <dsp:cNvPr id="0" name=""/>
        <dsp:cNvSpPr/>
      </dsp:nvSpPr>
      <dsp:spPr>
        <a:xfrm>
          <a:off x="93069" y="1116835"/>
          <a:ext cx="761010" cy="744557"/>
        </a:xfrm>
        <a:prstGeom prst="roundRect">
          <a:avLst>
            <a:gd name="adj" fmla="val 10000"/>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2FFD72C-EF01-4EE4-9C34-FB9B0B07B533}">
      <dsp:nvSpPr>
        <dsp:cNvPr id="0" name=""/>
        <dsp:cNvSpPr/>
      </dsp:nvSpPr>
      <dsp:spPr>
        <a:xfrm>
          <a:off x="0" y="2047532"/>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Carlos Cabrera</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Chairman, </a:t>
          </a:r>
          <a:r>
            <a:rPr lang="en-US" sz="1100" kern="1200" dirty="0" err="1" smtClean="0">
              <a:solidFill>
                <a:schemeClr val="tx1">
                  <a:lumMod val="65000"/>
                  <a:lumOff val="35000"/>
                </a:schemeClr>
              </a:solidFill>
            </a:rPr>
            <a:t>Genomatica</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CEO, UOP</a:t>
          </a:r>
          <a:endParaRPr lang="en-US" sz="1100" kern="1200" dirty="0">
            <a:solidFill>
              <a:schemeClr val="tx1">
                <a:lumMod val="65000"/>
                <a:lumOff val="35000"/>
              </a:schemeClr>
            </a:solidFill>
          </a:endParaRPr>
        </a:p>
      </dsp:txBody>
      <dsp:txXfrm>
        <a:off x="854080" y="2047532"/>
        <a:ext cx="2950972" cy="930696"/>
      </dsp:txXfrm>
    </dsp:sp>
    <dsp:sp modelId="{A6A4574E-136A-43C2-BB66-768E42323831}">
      <dsp:nvSpPr>
        <dsp:cNvPr id="0" name=""/>
        <dsp:cNvSpPr/>
      </dsp:nvSpPr>
      <dsp:spPr>
        <a:xfrm>
          <a:off x="93069" y="2140601"/>
          <a:ext cx="761010" cy="744557"/>
        </a:xfrm>
        <a:prstGeom prst="roundRect">
          <a:avLst>
            <a:gd name="adj" fmla="val 10000"/>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DB39735-315E-46C5-98F2-61646C5B46C7}">
      <dsp:nvSpPr>
        <dsp:cNvPr id="0" name=""/>
        <dsp:cNvSpPr/>
      </dsp:nvSpPr>
      <dsp:spPr>
        <a:xfrm>
          <a:off x="0" y="3071298"/>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Hire #3, Position</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Education</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dsp:txBody>
      <dsp:txXfrm>
        <a:off x="854080" y="3071298"/>
        <a:ext cx="2950972" cy="930696"/>
      </dsp:txXfrm>
    </dsp:sp>
    <dsp:sp modelId="{DA3DEB2F-144C-4ADF-BC9F-A1AAC88D28A0}">
      <dsp:nvSpPr>
        <dsp:cNvPr id="0" name=""/>
        <dsp:cNvSpPr/>
      </dsp:nvSpPr>
      <dsp:spPr>
        <a:xfrm>
          <a:off x="93069" y="3164368"/>
          <a:ext cx="761010" cy="744557"/>
        </a:xfrm>
        <a:prstGeom prst="roundRect">
          <a:avLst>
            <a:gd name="adj" fmla="val 10000"/>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795C9C5-3784-4868-804F-F68538C759D6}">
      <dsp:nvSpPr>
        <dsp:cNvPr id="0" name=""/>
        <dsp:cNvSpPr/>
      </dsp:nvSpPr>
      <dsp:spPr>
        <a:xfrm>
          <a:off x="0" y="4095064"/>
          <a:ext cx="3805053" cy="930696"/>
        </a:xfrm>
        <a:prstGeom prst="roundRect">
          <a:avLst>
            <a:gd name="adj" fmla="val 1000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tx1">
                  <a:lumMod val="65000"/>
                  <a:lumOff val="35000"/>
                </a:schemeClr>
              </a:solidFill>
            </a:rPr>
            <a:t>Hire #4, Position</a:t>
          </a:r>
          <a:endParaRPr lang="en-US" sz="14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Education</a:t>
          </a:r>
          <a:endParaRPr lang="en-US" sz="1100" kern="1200" dirty="0">
            <a:solidFill>
              <a:schemeClr val="tx1">
                <a:lumMod val="65000"/>
                <a:lumOff val="35000"/>
              </a:schemeClr>
            </a:solidFill>
          </a:endParaRPr>
        </a:p>
        <a:p>
          <a:pPr marL="57150" lvl="1" indent="-57150" algn="l" defTabSz="488950">
            <a:lnSpc>
              <a:spcPct val="90000"/>
            </a:lnSpc>
            <a:spcBef>
              <a:spcPct val="0"/>
            </a:spcBef>
            <a:spcAft>
              <a:spcPct val="15000"/>
            </a:spcAft>
            <a:buChar char="••"/>
          </a:pPr>
          <a:r>
            <a:rPr lang="en-US" sz="1100" kern="1200" dirty="0" smtClean="0">
              <a:solidFill>
                <a:schemeClr val="tx1">
                  <a:lumMod val="65000"/>
                  <a:lumOff val="35000"/>
                </a:schemeClr>
              </a:solidFill>
            </a:rPr>
            <a:t>Experience</a:t>
          </a:r>
          <a:endParaRPr lang="en-US" sz="1100" kern="1200" dirty="0">
            <a:solidFill>
              <a:schemeClr val="tx1">
                <a:lumMod val="65000"/>
                <a:lumOff val="35000"/>
              </a:schemeClr>
            </a:solidFill>
          </a:endParaRPr>
        </a:p>
      </dsp:txBody>
      <dsp:txXfrm>
        <a:off x="854080" y="4095064"/>
        <a:ext cx="2950972" cy="930696"/>
      </dsp:txXfrm>
    </dsp:sp>
    <dsp:sp modelId="{8EDA4942-AA54-478C-9A03-347C045C6A83}">
      <dsp:nvSpPr>
        <dsp:cNvPr id="0" name=""/>
        <dsp:cNvSpPr/>
      </dsp:nvSpPr>
      <dsp:spPr>
        <a:xfrm>
          <a:off x="93069" y="4188134"/>
          <a:ext cx="761010" cy="744557"/>
        </a:xfrm>
        <a:prstGeom prst="roundRect">
          <a:avLst>
            <a:gd name="adj" fmla="val 10000"/>
          </a:avLst>
        </a:prstGeom>
        <a:solidFill>
          <a:schemeClr val="dk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64" tIns="48332" rIns="96664" bIns="48332"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1728"/>
          </a:xfrm>
          <a:prstGeom prst="rect">
            <a:avLst/>
          </a:prstGeom>
        </p:spPr>
        <p:txBody>
          <a:bodyPr vert="horz" lIns="96664" tIns="48332" rIns="96664" bIns="48332" rtlCol="0"/>
          <a:lstStyle>
            <a:lvl1pPr algn="r">
              <a:defRPr sz="1300"/>
            </a:lvl1pPr>
          </a:lstStyle>
          <a:p>
            <a:fld id="{4EFA6DAA-D4BF-4E9B-8954-96345B35B541}" type="datetimeFigureOut">
              <a:rPr lang="en-US" smtClean="0"/>
              <a:t>10/11/2016</a:t>
            </a:fld>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64" tIns="48332" rIns="96664" bIns="48332"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1727"/>
          </a:xfrm>
          <a:prstGeom prst="rect">
            <a:avLst/>
          </a:prstGeom>
        </p:spPr>
        <p:txBody>
          <a:bodyPr vert="horz" lIns="96664" tIns="48332" rIns="96664" bIns="48332" rtlCol="0" anchor="b"/>
          <a:lstStyle>
            <a:lvl1pPr algn="r">
              <a:defRPr sz="1300"/>
            </a:lvl1pPr>
          </a:lstStyle>
          <a:p>
            <a:fld id="{D5838E1B-7108-466F-ABAB-8B634EB641F8}" type="slidenum">
              <a:rPr lang="en-US" smtClean="0"/>
              <a:t>‹#›</a:t>
            </a:fld>
            <a:endParaRPr lang="en-US"/>
          </a:p>
        </p:txBody>
      </p:sp>
    </p:spTree>
    <p:extLst>
      <p:ext uri="{BB962C8B-B14F-4D97-AF65-F5344CB8AC3E}">
        <p14:creationId xmlns:p14="http://schemas.microsoft.com/office/powerpoint/2010/main" val="54026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64" tIns="48332" rIns="96664" bIns="48332" rtlCol="0"/>
          <a:lstStyle>
            <a:lvl1pPr algn="l">
              <a:defRPr sz="1300"/>
            </a:lvl1pPr>
          </a:lstStyle>
          <a:p>
            <a:endParaRPr lang="en-US"/>
          </a:p>
        </p:txBody>
      </p:sp>
      <p:sp>
        <p:nvSpPr>
          <p:cNvPr id="3" name="Date Placeholder 2"/>
          <p:cNvSpPr>
            <a:spLocks noGrp="1"/>
          </p:cNvSpPr>
          <p:nvPr>
            <p:ph type="dt" idx="1"/>
          </p:nvPr>
        </p:nvSpPr>
        <p:spPr>
          <a:xfrm>
            <a:off x="4143588" y="0"/>
            <a:ext cx="3169920" cy="481728"/>
          </a:xfrm>
          <a:prstGeom prst="rect">
            <a:avLst/>
          </a:prstGeom>
        </p:spPr>
        <p:txBody>
          <a:bodyPr vert="horz" lIns="96664" tIns="48332" rIns="96664" bIns="48332" rtlCol="0"/>
          <a:lstStyle>
            <a:lvl1pPr algn="r">
              <a:defRPr sz="1300"/>
            </a:lvl1pPr>
          </a:lstStyle>
          <a:p>
            <a:fld id="{2D3BF880-0D37-4882-A7DC-ACFC8094D060}" type="datetimeFigureOut">
              <a:rPr lang="en-US"/>
              <a:t>10/11/2016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4" tIns="48332" rIns="96664" bIns="48332"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4" tIns="48332" rIns="96664" bIns="4833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7"/>
          </a:xfrm>
          <a:prstGeom prst="rect">
            <a:avLst/>
          </a:prstGeom>
        </p:spPr>
        <p:txBody>
          <a:bodyPr vert="horz" lIns="96664" tIns="48332" rIns="96664" bIns="48332"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1727"/>
          </a:xfrm>
          <a:prstGeom prst="rect">
            <a:avLst/>
          </a:prstGeom>
        </p:spPr>
        <p:txBody>
          <a:bodyPr vert="horz" lIns="96664" tIns="48332" rIns="96664" bIns="48332" rtlCol="0" anchor="b"/>
          <a:lstStyle>
            <a:lvl1pPr algn="r">
              <a:defRPr sz="1300"/>
            </a:lvl1pPr>
          </a:lstStyle>
          <a:p>
            <a:fld id="{5895BC70-7E7C-494F-89B4-FEF6BBE90B9F}" type="slidenum">
              <a:rPr lang="en-US"/>
              <a:t>‹#›</a:t>
            </a:fld>
            <a:endParaRPr lang="en-US"/>
          </a:p>
        </p:txBody>
      </p:sp>
    </p:spTree>
    <p:extLst>
      <p:ext uri="{BB962C8B-B14F-4D97-AF65-F5344CB8AC3E}">
        <p14:creationId xmlns:p14="http://schemas.microsoft.com/office/powerpoint/2010/main" val="3513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sym typeface="Wingdings"/>
            </a:endParaRPr>
          </a:p>
        </p:txBody>
      </p:sp>
      <p:sp>
        <p:nvSpPr>
          <p:cNvPr id="4" name="Slide Number Placeholder 3"/>
          <p:cNvSpPr>
            <a:spLocks noGrp="1"/>
          </p:cNvSpPr>
          <p:nvPr>
            <p:ph type="sldNum" sz="quarter" idx="10"/>
          </p:nvPr>
        </p:nvSpPr>
        <p:spPr/>
        <p:txBody>
          <a:bodyPr/>
          <a:lstStyle/>
          <a:p>
            <a:fld id="{5895BC70-7E7C-494F-89B4-FEF6BBE90B9F}" type="slidenum">
              <a:rPr lang="en-US"/>
              <a:t>1</a:t>
            </a:fld>
            <a:endParaRPr lang="en-US"/>
          </a:p>
        </p:txBody>
      </p:sp>
    </p:spTree>
    <p:extLst>
      <p:ext uri="{BB962C8B-B14F-4D97-AF65-F5344CB8AC3E}">
        <p14:creationId xmlns:p14="http://schemas.microsoft.com/office/powerpoint/2010/main" val="104106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2C98D-13CC-4122-9D79-C962F1AF27E0}" type="datetime1">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3145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F9ED0-EA31-487F-BCCB-F020AD2DF932}" type="datetime1">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604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9CA9E-8E75-4C17-AB08-BF0693F7002E}" type="datetime1">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27218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34DFC-BA41-419C-8566-A685A15CDC12}" type="datetime1">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207654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2C760-18B8-43C8-B917-B9065B1854D4}" type="datetime1">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0931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D3F62-C9B5-4D96-8FB1-4B20F06A11BC}" type="datetime1">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9328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9C4E29-2BF5-4845-A322-E064DF6EE1A6}" type="datetime1">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1957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E86D7-6765-42E9-8C0E-86439037F78F}" type="datetime1">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73201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A7DB0-CF70-4E60-8974-DFE2108988B3}" type="datetime1">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434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D297-6AA4-4623-90B1-FCF6B398C60F}" type="datetime1">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6081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D4DA5-9EE2-43A6-8252-6F11480B152C}" type="datetime1">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0815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375" y="274638"/>
            <a:ext cx="8229600" cy="51693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983226"/>
            <a:ext cx="8229600" cy="51429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3A04-B489-4EC0-8449-DA4A21B12E2C}" type="datetime1">
              <a:rPr lang="en-US" smtClean="0"/>
              <a:t>10/11/2016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userDrawn="1"/>
        </p:nvSpPr>
        <p:spPr>
          <a:xfrm>
            <a:off x="0" y="6400800"/>
            <a:ext cx="9144000" cy="45720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lIns="91416" tIns="45709" rIns="91416" bIns="45709" anchor="ctr"/>
          <a:lstStyle/>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p:txBody>
      </p:sp>
      <p:pic>
        <p:nvPicPr>
          <p:cNvPr id="10" name="Picture 9" descr="CRlogo_white_grey.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79461" y="6522587"/>
            <a:ext cx="1344539" cy="274320"/>
          </a:xfrm>
          <a:prstGeom prst="rect">
            <a:avLst/>
          </a:prstGeom>
        </p:spPr>
      </p:pic>
      <p:sp>
        <p:nvSpPr>
          <p:cNvPr id="12" name="TextBox 11"/>
          <p:cNvSpPr txBox="1"/>
          <p:nvPr userDrawn="1"/>
        </p:nvSpPr>
        <p:spPr>
          <a:xfrm>
            <a:off x="1632041" y="6458353"/>
            <a:ext cx="1701428" cy="338554"/>
          </a:xfrm>
          <a:prstGeom prst="rect">
            <a:avLst/>
          </a:prstGeom>
          <a:noFill/>
        </p:spPr>
        <p:txBody>
          <a:bodyPr wrap="none" rtlCol="0">
            <a:spAutoFit/>
          </a:bodyPr>
          <a:lstStyle/>
          <a:p>
            <a:r>
              <a:rPr lang="en-US" sz="1600" b="0" dirty="0" smtClean="0">
                <a:solidFill>
                  <a:schemeClr val="bg1"/>
                </a:solidFill>
                <a:latin typeface="+mj-lt"/>
              </a:rPr>
              <a:t>Company Name</a:t>
            </a:r>
            <a:endParaRPr lang="en-US" sz="1600" b="0" dirty="0">
              <a:solidFill>
                <a:schemeClr val="bg1"/>
              </a:solidFill>
              <a:latin typeface="+mj-lt"/>
            </a:endParaRPr>
          </a:p>
        </p:txBody>
      </p:sp>
      <p:cxnSp>
        <p:nvCxnSpPr>
          <p:cNvPr id="14" name="Straight Connector 13"/>
          <p:cNvCxnSpPr/>
          <p:nvPr userDrawn="1"/>
        </p:nvCxnSpPr>
        <p:spPr>
          <a:xfrm flipV="1">
            <a:off x="1609377" y="6528078"/>
            <a:ext cx="0" cy="22860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Slide Number Placeholder 5"/>
          <p:cNvSpPr>
            <a:spLocks noGrp="1"/>
          </p:cNvSpPr>
          <p:nvPr>
            <p:ph type="sldNum" sz="quarter" idx="4"/>
          </p:nvPr>
        </p:nvSpPr>
        <p:spPr>
          <a:xfrm>
            <a:off x="6553200" y="6448816"/>
            <a:ext cx="2133600" cy="365125"/>
          </a:xfrm>
          <a:prstGeom prst="rect">
            <a:avLst/>
          </a:prstGeom>
        </p:spPr>
        <p:txBody>
          <a:bodyPr vert="horz" lIns="91440" tIns="45720" rIns="91440" bIns="45720" rtlCol="0" anchor="ctr"/>
          <a:lstStyle>
            <a:lvl1pPr algn="r">
              <a:defRPr sz="1200">
                <a:solidFill>
                  <a:schemeClr val="bg1"/>
                </a:solidFill>
              </a:defRPr>
            </a:lvl1pPr>
          </a:lstStyle>
          <a:p>
            <a:fld id="{A46C3BD5-0BCA-734F-9F00-223B18BBED49}" type="slidenum">
              <a:rPr lang="en-US" smtClean="0"/>
              <a:pPr/>
              <a:t>‹#›</a:t>
            </a:fld>
            <a:endParaRPr lang="en-US"/>
          </a:p>
        </p:txBody>
      </p:sp>
    </p:spTree>
    <p:extLst>
      <p:ext uri="{BB962C8B-B14F-4D97-AF65-F5344CB8AC3E}">
        <p14:creationId xmlns:p14="http://schemas.microsoft.com/office/powerpoint/2010/main" val="404947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0" y="2381950"/>
            <a:ext cx="9144000" cy="2769989"/>
          </a:xfrm>
          <a:prstGeom prst="rect">
            <a:avLst/>
          </a:prstGeom>
          <a:noFill/>
        </p:spPr>
        <p:txBody>
          <a:bodyPr wrap="square" rtlCol="0">
            <a:spAutoFit/>
          </a:bodyPr>
          <a:lstStyle/>
          <a:p>
            <a:pPr algn="ctr">
              <a:spcAft>
                <a:spcPts val="600"/>
              </a:spcAft>
            </a:pPr>
            <a:r>
              <a:rPr lang="en-US" sz="6000" dirty="0" smtClean="0">
                <a:solidFill>
                  <a:schemeClr val="bg2">
                    <a:lumMod val="25000"/>
                  </a:schemeClr>
                </a:solidFill>
                <a:latin typeface="Rockwell"/>
                <a:cs typeface="Rockwell"/>
              </a:rPr>
              <a:t>Company Name</a:t>
            </a:r>
            <a:endParaRPr lang="en-US" sz="4800" dirty="0" smtClean="0">
              <a:solidFill>
                <a:schemeClr val="bg2">
                  <a:lumMod val="25000"/>
                </a:schemeClr>
              </a:solidFill>
              <a:latin typeface="Rockwell"/>
              <a:cs typeface="Rockwell"/>
            </a:endParaRPr>
          </a:p>
          <a:p>
            <a:pPr algn="ctr">
              <a:spcAft>
                <a:spcPts val="600"/>
              </a:spcAft>
            </a:pPr>
            <a:r>
              <a:rPr lang="en-US" sz="3200" b="1" dirty="0" smtClean="0">
                <a:solidFill>
                  <a:schemeClr val="bg2">
                    <a:lumMod val="25000"/>
                  </a:schemeClr>
                </a:solidFill>
                <a:latin typeface="+mj-lt"/>
                <a:cs typeface="Arial" panose="020B0604020202020204" pitchFamily="34" charset="0"/>
              </a:rPr>
              <a:t>QUARTERLY REVIEW (Q#)</a:t>
            </a:r>
          </a:p>
          <a:p>
            <a:pPr algn="ctr"/>
            <a:endParaRPr lang="en-US" sz="3200" dirty="0">
              <a:solidFill>
                <a:srgbClr val="9C9B9B"/>
              </a:solidFill>
              <a:latin typeface="+mj-lt"/>
              <a:cs typeface="Arial" panose="020B0604020202020204" pitchFamily="34" charset="0"/>
            </a:endParaRPr>
          </a:p>
          <a:p>
            <a:pPr algn="ctr"/>
            <a:r>
              <a:rPr lang="en-US" sz="2000" dirty="0" smtClean="0">
                <a:solidFill>
                  <a:schemeClr val="tx1">
                    <a:lumMod val="65000"/>
                    <a:lumOff val="35000"/>
                  </a:schemeClr>
                </a:solidFill>
                <a:latin typeface="Arial" panose="020B0604020202020204" pitchFamily="34" charset="0"/>
                <a:cs typeface="Arial" panose="020B0604020202020204" pitchFamily="34" charset="0"/>
              </a:rPr>
              <a:t>project lead names</a:t>
            </a:r>
          </a:p>
          <a:p>
            <a:pPr algn="ctr"/>
            <a:r>
              <a:rPr lang="en-US" sz="2000" dirty="0" smtClean="0">
                <a:solidFill>
                  <a:schemeClr val="tx1">
                    <a:lumMod val="65000"/>
                    <a:lumOff val="35000"/>
                  </a:schemeClr>
                </a:solidFill>
                <a:latin typeface="Arial" panose="020B0604020202020204" pitchFamily="34" charset="0"/>
                <a:cs typeface="Arial" panose="020B0604020202020204" pitchFamily="34" charset="0"/>
              </a:rPr>
              <a:t>month </a:t>
            </a:r>
            <a:r>
              <a:rPr lang="en-US" sz="2000" dirty="0" err="1" smtClean="0">
                <a:solidFill>
                  <a:schemeClr val="tx1">
                    <a:lumMod val="65000"/>
                    <a:lumOff val="35000"/>
                  </a:schemeClr>
                </a:solidFill>
                <a:latin typeface="Arial" panose="020B0604020202020204" pitchFamily="34" charset="0"/>
                <a:cs typeface="Arial" panose="020B0604020202020204" pitchFamily="34" charset="0"/>
              </a:rPr>
              <a:t>dd</a:t>
            </a:r>
            <a:r>
              <a:rPr lang="en-US" sz="2000" dirty="0" smtClean="0">
                <a:solidFill>
                  <a:schemeClr val="tx1">
                    <a:lumMod val="65000"/>
                    <a:lumOff val="35000"/>
                  </a:schemeClr>
                </a:solidFill>
                <a:latin typeface="Arial" panose="020B0604020202020204" pitchFamily="34" charset="0"/>
                <a:cs typeface="Arial" panose="020B0604020202020204" pitchFamily="34" charset="0"/>
              </a:rPr>
              <a:t>, </a:t>
            </a:r>
            <a:r>
              <a:rPr lang="en-US" sz="2000" dirty="0" err="1" smtClean="0">
                <a:solidFill>
                  <a:schemeClr val="tx1">
                    <a:lumMod val="65000"/>
                    <a:lumOff val="35000"/>
                  </a:schemeClr>
                </a:solidFill>
                <a:latin typeface="Arial" panose="020B0604020202020204" pitchFamily="34" charset="0"/>
                <a:cs typeface="Arial" panose="020B0604020202020204" pitchFamily="34" charset="0"/>
              </a:rPr>
              <a:t>yyyy</a:t>
            </a:r>
            <a:endParaRPr lang="en-US" sz="2000" dirty="0" smtClean="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A46C3BD5-0BCA-734F-9F00-223B18BBED49}" type="slidenum">
              <a:rPr lang="en-US" smtClean="0"/>
              <a:t>1</a:t>
            </a:fld>
            <a:endParaRPr lang="en-US"/>
          </a:p>
        </p:txBody>
      </p:sp>
      <p:sp>
        <p:nvSpPr>
          <p:cNvPr id="3" name="Rectangle 2"/>
          <p:cNvSpPr/>
          <p:nvPr/>
        </p:nvSpPr>
        <p:spPr>
          <a:xfrm>
            <a:off x="8464731" y="6448816"/>
            <a:ext cx="222069" cy="28291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589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TEAM</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t>10</a:t>
            </a:fld>
            <a:endParaRPr lang="en-US"/>
          </a:p>
        </p:txBody>
      </p:sp>
    </p:spTree>
    <p:extLst>
      <p:ext uri="{BB962C8B-B14F-4D97-AF65-F5344CB8AC3E}">
        <p14:creationId xmlns:p14="http://schemas.microsoft.com/office/powerpoint/2010/main" val="343236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Current Team</a:t>
            </a:r>
            <a:endParaRPr lang="en-US" dirty="0"/>
          </a:p>
        </p:txBody>
      </p:sp>
      <p:sp>
        <p:nvSpPr>
          <p:cNvPr id="9" name="Content Placeholder 8"/>
          <p:cNvSpPr>
            <a:spLocks noGrp="1"/>
          </p:cNvSpPr>
          <p:nvPr>
            <p:ph sz="half" idx="2"/>
          </p:nvPr>
        </p:nvSpPr>
        <p:spPr>
          <a:xfrm>
            <a:off x="4648200" y="982375"/>
            <a:ext cx="4038600" cy="5143789"/>
          </a:xfrm>
        </p:spPr>
        <p:txBody>
          <a:bodyPr>
            <a:normAutofit/>
          </a:bodyPr>
          <a:lstStyle/>
          <a:p>
            <a:pPr marL="0" indent="0">
              <a:buNone/>
            </a:pPr>
            <a:r>
              <a:rPr lang="en-US" sz="2000" b="1" dirty="0" smtClean="0">
                <a:solidFill>
                  <a:schemeClr val="bg2">
                    <a:lumMod val="25000"/>
                  </a:schemeClr>
                </a:solidFill>
                <a:latin typeface="+mj-lt"/>
              </a:rPr>
              <a:t>NEW HIRES</a:t>
            </a:r>
          </a:p>
          <a:p>
            <a:r>
              <a:rPr lang="en-US" sz="1600" dirty="0" smtClean="0"/>
              <a:t>Capability gaps?</a:t>
            </a:r>
          </a:p>
          <a:p>
            <a:r>
              <a:rPr lang="en-US" sz="1600" dirty="0" smtClean="0"/>
              <a:t>Looking for x, y, z</a:t>
            </a:r>
          </a:p>
          <a:p>
            <a:r>
              <a:rPr lang="en-US" sz="1600" dirty="0" smtClean="0"/>
              <a:t>Timeline</a:t>
            </a:r>
          </a:p>
          <a:p>
            <a:r>
              <a:rPr lang="en-US" sz="1600" dirty="0" smtClean="0"/>
              <a:t>Who? When?</a:t>
            </a:r>
            <a:endParaRPr lang="en-US" sz="1600" dirty="0"/>
          </a:p>
        </p:txBody>
      </p:sp>
      <p:sp>
        <p:nvSpPr>
          <p:cNvPr id="4" name="Slide Number Placeholder 3"/>
          <p:cNvSpPr>
            <a:spLocks noGrp="1"/>
          </p:cNvSpPr>
          <p:nvPr>
            <p:ph type="sldNum" sz="quarter" idx="12"/>
          </p:nvPr>
        </p:nvSpPr>
        <p:spPr/>
        <p:txBody>
          <a:bodyPr/>
          <a:lstStyle/>
          <a:p>
            <a:fld id="{A46C3BD5-0BCA-734F-9F00-223B18BBED49}" type="slidenum">
              <a:rPr lang="en-US" smtClean="0"/>
              <a:t>11</a:t>
            </a:fld>
            <a:endParaRPr lang="en-US"/>
          </a:p>
        </p:txBody>
      </p:sp>
      <p:graphicFrame>
        <p:nvGraphicFramePr>
          <p:cNvPr id="6" name="Diagram 5"/>
          <p:cNvGraphicFramePr/>
          <p:nvPr>
            <p:extLst>
              <p:ext uri="{D42A27DB-BD31-4B8C-83A1-F6EECF244321}">
                <p14:modId xmlns:p14="http://schemas.microsoft.com/office/powerpoint/2010/main" val="3551830316"/>
              </p:ext>
            </p:extLst>
          </p:nvPr>
        </p:nvGraphicFramePr>
        <p:xfrm>
          <a:off x="440376" y="1110343"/>
          <a:ext cx="3805053" cy="502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166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Hiring Plan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03304343"/>
              </p:ext>
            </p:extLst>
          </p:nvPr>
        </p:nvGraphicFramePr>
        <p:xfrm>
          <a:off x="457200" y="982663"/>
          <a:ext cx="8229600" cy="3350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46C3BD5-0BCA-734F-9F00-223B18BBED49}" type="slidenum">
              <a:rPr lang="en-US" smtClean="0"/>
              <a:t>12</a:t>
            </a:fld>
            <a:endParaRPr lang="en-US"/>
          </a:p>
        </p:txBody>
      </p:sp>
      <p:sp>
        <p:nvSpPr>
          <p:cNvPr id="9" name="TextBox 8"/>
          <p:cNvSpPr txBox="1"/>
          <p:nvPr/>
        </p:nvSpPr>
        <p:spPr>
          <a:xfrm>
            <a:off x="3614045" y="4865862"/>
            <a:ext cx="1915909" cy="369332"/>
          </a:xfrm>
          <a:prstGeom prst="rect">
            <a:avLst/>
          </a:prstGeom>
          <a:noFill/>
        </p:spPr>
        <p:txBody>
          <a:bodyPr wrap="none" rtlCol="0">
            <a:spAutoFit/>
          </a:bodyPr>
          <a:lstStyle/>
          <a:p>
            <a:r>
              <a:rPr lang="en-US" dirty="0" smtClean="0">
                <a:solidFill>
                  <a:schemeClr val="accent6">
                    <a:lumMod val="75000"/>
                  </a:schemeClr>
                </a:solidFill>
              </a:rPr>
              <a:t>2016 future hires</a:t>
            </a:r>
          </a:p>
        </p:txBody>
      </p:sp>
      <p:sp>
        <p:nvSpPr>
          <p:cNvPr id="10" name="Right Brace 9"/>
          <p:cNvSpPr/>
          <p:nvPr/>
        </p:nvSpPr>
        <p:spPr>
          <a:xfrm rot="5400000">
            <a:off x="5839506" y="1972914"/>
            <a:ext cx="369618" cy="5291319"/>
          </a:xfrm>
          <a:prstGeom prst="rightBrace">
            <a:avLst>
              <a:gd name="adj1" fmla="val 102554"/>
              <a:gd name="adj2" fmla="val 77099"/>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7001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Advisory Board</a:t>
            </a:r>
            <a:endParaRPr lang="en-US" dirty="0"/>
          </a:p>
        </p:txBody>
      </p:sp>
      <p:sp>
        <p:nvSpPr>
          <p:cNvPr id="9" name="Content Placeholder 8"/>
          <p:cNvSpPr>
            <a:spLocks noGrp="1"/>
          </p:cNvSpPr>
          <p:nvPr>
            <p:ph sz="half" idx="2"/>
          </p:nvPr>
        </p:nvSpPr>
        <p:spPr>
          <a:xfrm>
            <a:off x="4648200" y="982375"/>
            <a:ext cx="4038600" cy="5143789"/>
          </a:xfrm>
        </p:spPr>
        <p:txBody>
          <a:bodyPr>
            <a:normAutofit/>
          </a:bodyPr>
          <a:lstStyle/>
          <a:p>
            <a:pPr marL="0" indent="0">
              <a:buNone/>
            </a:pPr>
            <a:r>
              <a:rPr lang="en-US" sz="2000" b="1" dirty="0" smtClean="0">
                <a:solidFill>
                  <a:schemeClr val="bg2">
                    <a:lumMod val="25000"/>
                  </a:schemeClr>
                </a:solidFill>
                <a:latin typeface="+mj-lt"/>
              </a:rPr>
              <a:t>NEW ADVISORS</a:t>
            </a:r>
          </a:p>
          <a:p>
            <a:r>
              <a:rPr lang="en-US" sz="1600" dirty="0" smtClean="0"/>
              <a:t>Knowledge gaps?</a:t>
            </a:r>
          </a:p>
          <a:p>
            <a:r>
              <a:rPr lang="en-US" sz="1600" dirty="0" smtClean="0"/>
              <a:t>Network gaps?</a:t>
            </a:r>
          </a:p>
        </p:txBody>
      </p:sp>
      <p:sp>
        <p:nvSpPr>
          <p:cNvPr id="4" name="Slide Number Placeholder 3"/>
          <p:cNvSpPr>
            <a:spLocks noGrp="1"/>
          </p:cNvSpPr>
          <p:nvPr>
            <p:ph type="sldNum" sz="quarter" idx="12"/>
          </p:nvPr>
        </p:nvSpPr>
        <p:spPr/>
        <p:txBody>
          <a:bodyPr/>
          <a:lstStyle/>
          <a:p>
            <a:fld id="{A46C3BD5-0BCA-734F-9F00-223B18BBED49}" type="slidenum">
              <a:rPr lang="en-US" smtClean="0"/>
              <a:t>13</a:t>
            </a:fld>
            <a:endParaRPr lang="en-US"/>
          </a:p>
        </p:txBody>
      </p:sp>
      <p:graphicFrame>
        <p:nvGraphicFramePr>
          <p:cNvPr id="6" name="Diagram 5"/>
          <p:cNvGraphicFramePr/>
          <p:nvPr>
            <p:extLst>
              <p:ext uri="{D42A27DB-BD31-4B8C-83A1-F6EECF244321}">
                <p14:modId xmlns:p14="http://schemas.microsoft.com/office/powerpoint/2010/main" val="3780045792"/>
              </p:ext>
            </p:extLst>
          </p:nvPr>
        </p:nvGraphicFramePr>
        <p:xfrm>
          <a:off x="440376" y="1110343"/>
          <a:ext cx="3805053" cy="502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578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Partners</a:t>
            </a:r>
            <a:endParaRPr lang="en-US" dirty="0"/>
          </a:p>
        </p:txBody>
      </p:sp>
      <p:sp>
        <p:nvSpPr>
          <p:cNvPr id="7" name="Content Placeholder 6"/>
          <p:cNvSpPr>
            <a:spLocks noGrp="1"/>
          </p:cNvSpPr>
          <p:nvPr>
            <p:ph sz="half" idx="1"/>
          </p:nvPr>
        </p:nvSpPr>
        <p:spPr>
          <a:xfrm>
            <a:off x="457200" y="1186544"/>
            <a:ext cx="4038600" cy="4939620"/>
          </a:xfrm>
          <a:noFill/>
        </p:spPr>
        <p:txBody>
          <a:bodyPr lIns="182880" tIns="91440" rIns="91440" bIns="91440">
            <a:normAutofit/>
          </a:bodyPr>
          <a:lstStyle/>
          <a:p>
            <a:pPr marL="0" indent="0">
              <a:buNone/>
            </a:pPr>
            <a:r>
              <a:rPr lang="en-US" sz="2000" b="1" dirty="0" smtClean="0">
                <a:solidFill>
                  <a:schemeClr val="bg2">
                    <a:lumMod val="25000"/>
                  </a:schemeClr>
                </a:solidFill>
                <a:latin typeface="+mj-lt"/>
              </a:rPr>
              <a:t>BERKELEY LAB</a:t>
            </a:r>
          </a:p>
          <a:p>
            <a:r>
              <a:rPr lang="en-US" sz="1600" dirty="0" smtClean="0"/>
              <a:t>Staff Scientist, Division</a:t>
            </a:r>
          </a:p>
          <a:p>
            <a:r>
              <a:rPr lang="en-US" sz="1600" dirty="0" smtClean="0"/>
              <a:t>Staff Scientist, Division</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marL="0" indent="0">
              <a:buNone/>
            </a:pPr>
            <a:r>
              <a:rPr lang="en-US" sz="2000" b="1" dirty="0" smtClean="0">
                <a:solidFill>
                  <a:schemeClr val="bg2">
                    <a:lumMod val="25000"/>
                  </a:schemeClr>
                </a:solidFill>
                <a:latin typeface="+mj-lt"/>
              </a:rPr>
              <a:t>KLA TENCOR</a:t>
            </a:r>
          </a:p>
          <a:p>
            <a:r>
              <a:rPr lang="en-US" sz="1600" dirty="0" smtClean="0"/>
              <a:t>Name, Position</a:t>
            </a:r>
          </a:p>
          <a:p>
            <a:r>
              <a:rPr lang="en-US" sz="1600" dirty="0" smtClean="0"/>
              <a:t>Name, Position</a:t>
            </a:r>
            <a:endParaRPr lang="en-US" sz="1600" dirty="0"/>
          </a:p>
        </p:txBody>
      </p:sp>
      <p:sp>
        <p:nvSpPr>
          <p:cNvPr id="9" name="Content Placeholder 8"/>
          <p:cNvSpPr>
            <a:spLocks noGrp="1"/>
          </p:cNvSpPr>
          <p:nvPr>
            <p:ph sz="half" idx="2"/>
          </p:nvPr>
        </p:nvSpPr>
        <p:spPr>
          <a:xfrm>
            <a:off x="5682342" y="1186544"/>
            <a:ext cx="3004457" cy="4939619"/>
          </a:xfrm>
        </p:spPr>
        <p:txBody>
          <a:bodyPr>
            <a:normAutofit/>
          </a:bodyPr>
          <a:lstStyle/>
          <a:p>
            <a:pPr marL="0" indent="0">
              <a:buNone/>
            </a:pPr>
            <a:r>
              <a:rPr lang="en-US" sz="2000" b="1" dirty="0" smtClean="0">
                <a:solidFill>
                  <a:schemeClr val="bg2">
                    <a:lumMod val="25000"/>
                  </a:schemeClr>
                </a:solidFill>
                <a:latin typeface="+mj-lt"/>
              </a:rPr>
              <a:t>PARTNERS NEEDED</a:t>
            </a:r>
            <a:endParaRPr lang="en-US" sz="2000" b="1" dirty="0">
              <a:solidFill>
                <a:schemeClr val="bg2">
                  <a:lumMod val="25000"/>
                </a:schemeClr>
              </a:solidFill>
              <a:latin typeface="+mj-lt"/>
            </a:endParaRPr>
          </a:p>
          <a:p>
            <a:r>
              <a:rPr lang="en-US" sz="1600" dirty="0" smtClean="0"/>
              <a:t>Capability 1</a:t>
            </a:r>
          </a:p>
          <a:p>
            <a:r>
              <a:rPr lang="en-US" sz="1600" dirty="0" smtClean="0"/>
              <a:t>Capability 2</a:t>
            </a:r>
            <a:endParaRPr lang="en-US" sz="1600" dirty="0"/>
          </a:p>
          <a:p>
            <a:r>
              <a:rPr lang="en-US" sz="1600" dirty="0" smtClean="0"/>
              <a:t>Capability 3</a:t>
            </a:r>
            <a:endParaRPr lang="en-US" sz="1600" dirty="0"/>
          </a:p>
        </p:txBody>
      </p:sp>
      <p:sp>
        <p:nvSpPr>
          <p:cNvPr id="5" name="Slide Number Placeholder 4"/>
          <p:cNvSpPr>
            <a:spLocks noGrp="1"/>
          </p:cNvSpPr>
          <p:nvPr>
            <p:ph type="sldNum" sz="quarter" idx="12"/>
          </p:nvPr>
        </p:nvSpPr>
        <p:spPr/>
        <p:txBody>
          <a:bodyPr/>
          <a:lstStyle/>
          <a:p>
            <a:fld id="{A46C3BD5-0BCA-734F-9F00-223B18BBED49}" type="slidenum">
              <a:rPr lang="en-US" smtClean="0"/>
              <a:t>14</a:t>
            </a:fld>
            <a:endParaRPr lang="en-US"/>
          </a:p>
        </p:txBody>
      </p:sp>
      <p:pic>
        <p:nvPicPr>
          <p:cNvPr id="5122" name="Picture 2" descr="https://upload.wikimedia.org/wikipedia/en/thumb/9/94/LBNL_logo.svg/1280px-LBNL_logo.svg.png"/>
          <p:cNvPicPr>
            <a:picLocks noChangeAspect="1" noChangeArrowheads="1"/>
          </p:cNvPicPr>
          <p:nvPr/>
        </p:nvPicPr>
        <p:blipFill>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70960" y="1186544"/>
            <a:ext cx="1000415" cy="6236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16294-presscdn-0-20-pagely.netdna-ssl.com/wp-content/uploads/150413-KLA-Tencor-Logo-lg.2.jpg"/>
          <p:cNvPicPr>
            <a:picLocks noChangeAspect="1" noChangeArrowheads="1"/>
          </p:cNvPicPr>
          <p:nvPr/>
        </p:nvPicPr>
        <p:blipFill rotWithShape="1">
          <a:blip r:embed="rId4">
            <a:clrChange>
              <a:clrFrom>
                <a:srgbClr val="FFFFFF"/>
              </a:clrFrom>
              <a:clrTo>
                <a:srgbClr val="FFFFFF">
                  <a:alpha val="0"/>
                </a:srgbClr>
              </a:clrTo>
            </a:clrChange>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r="-3386"/>
          <a:stretch/>
        </p:blipFill>
        <p:spPr bwMode="auto">
          <a:xfrm>
            <a:off x="3301000" y="3914642"/>
            <a:ext cx="1254175" cy="44503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5564853" y="1186544"/>
            <a:ext cx="0" cy="4572000"/>
          </a:xfrm>
          <a:prstGeom prst="line">
            <a:avLst/>
          </a:prstGeom>
          <a:ln w="31750" cap="rnd">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4924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TECHNOLOGY</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15</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00299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Technology</a:t>
            </a:r>
            <a:endParaRPr lang="en-US" dirty="0"/>
          </a:p>
        </p:txBody>
      </p:sp>
      <p:sp>
        <p:nvSpPr>
          <p:cNvPr id="6" name="Content Placeholder 5"/>
          <p:cNvSpPr>
            <a:spLocks noGrp="1"/>
          </p:cNvSpPr>
          <p:nvPr>
            <p:ph idx="1"/>
          </p:nvPr>
        </p:nvSpPr>
        <p:spPr/>
        <p:txBody>
          <a:bodyPr/>
          <a:lstStyle/>
          <a:p>
            <a:pPr marL="0" indent="0">
              <a:spcAft>
                <a:spcPts val="1200"/>
              </a:spcAft>
              <a:buNone/>
            </a:pPr>
            <a:r>
              <a:rPr lang="en-US" sz="2000" b="1" dirty="0" smtClean="0">
                <a:solidFill>
                  <a:schemeClr val="bg2">
                    <a:lumMod val="25000"/>
                  </a:schemeClr>
                </a:solidFill>
                <a:latin typeface="+mj-lt"/>
              </a:rPr>
              <a:t>POSSIBLE SECTION TOPICS</a:t>
            </a:r>
            <a:endParaRPr lang="en-US" dirty="0" smtClean="0">
              <a:solidFill>
                <a:schemeClr val="bg2">
                  <a:lumMod val="25000"/>
                </a:schemeClr>
              </a:solidFill>
            </a:endParaRPr>
          </a:p>
          <a:p>
            <a:r>
              <a:rPr lang="en-US" dirty="0" smtClean="0"/>
              <a:t>Intellectual Property (filed, freedom to operation, strategy, license)</a:t>
            </a:r>
          </a:p>
          <a:p>
            <a:r>
              <a:rPr lang="en-US" dirty="0" smtClean="0"/>
              <a:t>Performance Requirements (Customer Validated)</a:t>
            </a:r>
          </a:p>
          <a:p>
            <a:r>
              <a:rPr lang="en-US" dirty="0" smtClean="0"/>
              <a:t>Key Technical Risks</a:t>
            </a:r>
          </a:p>
          <a:p>
            <a:r>
              <a:rPr lang="en-US" dirty="0" smtClean="0"/>
              <a:t>Development Plan (Work Breakdown Structure)</a:t>
            </a:r>
          </a:p>
          <a:p>
            <a:r>
              <a:rPr lang="en-US" dirty="0" smtClean="0"/>
              <a:t>Product Requirements Document (Spec </a:t>
            </a:r>
            <a:r>
              <a:rPr lang="en-US" dirty="0" smtClean="0"/>
              <a:t>Sheet)</a:t>
            </a:r>
          </a:p>
          <a:p>
            <a:r>
              <a:rPr lang="en-US" dirty="0" smtClean="0"/>
              <a:t>Techno-Economic Analysis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16</a:t>
            </a:fld>
            <a:endParaRPr lang="en-US"/>
          </a:p>
        </p:txBody>
      </p:sp>
    </p:spTree>
    <p:extLst>
      <p:ext uri="{BB962C8B-B14F-4D97-AF65-F5344CB8AC3E}">
        <p14:creationId xmlns:p14="http://schemas.microsoft.com/office/powerpoint/2010/main" val="224620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smtClean="0"/>
              <a:t>MARKET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17</a:t>
            </a:fld>
            <a:endParaRPr lang="en-US"/>
          </a:p>
        </p:txBody>
      </p:sp>
    </p:spTree>
    <p:extLst>
      <p:ext uri="{BB962C8B-B14F-4D97-AF65-F5344CB8AC3E}">
        <p14:creationId xmlns:p14="http://schemas.microsoft.com/office/powerpoint/2010/main" val="3815351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46C3BD5-0BCA-734F-9F00-223B18BBED49}" type="slidenum">
              <a:rPr lang="en-US" smtClean="0"/>
              <a:t>18</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47444226"/>
              </p:ext>
            </p:extLst>
          </p:nvPr>
        </p:nvGraphicFramePr>
        <p:xfrm>
          <a:off x="237744" y="657432"/>
          <a:ext cx="8650226" cy="5710634"/>
        </p:xfrm>
        <a:graphic>
          <a:graphicData uri="http://schemas.openxmlformats.org/drawingml/2006/table">
            <a:tbl>
              <a:tblPr firstRow="1" bandRow="1">
                <a:tableStyleId>{5940675A-B579-460E-94D1-54222C63F5DA}</a:tableStyleId>
              </a:tblPr>
              <a:tblGrid>
                <a:gridCol w="1730045">
                  <a:extLst>
                    <a:ext uri="{9D8B030D-6E8A-4147-A177-3AD203B41FA5}">
                      <a16:colId xmlns:a16="http://schemas.microsoft.com/office/drawing/2014/main" val="1295372475"/>
                    </a:ext>
                  </a:extLst>
                </a:gridCol>
                <a:gridCol w="1730045">
                  <a:extLst>
                    <a:ext uri="{9D8B030D-6E8A-4147-A177-3AD203B41FA5}">
                      <a16:colId xmlns:a16="http://schemas.microsoft.com/office/drawing/2014/main" val="3970222223"/>
                    </a:ext>
                  </a:extLst>
                </a:gridCol>
                <a:gridCol w="865023">
                  <a:extLst>
                    <a:ext uri="{9D8B030D-6E8A-4147-A177-3AD203B41FA5}">
                      <a16:colId xmlns:a16="http://schemas.microsoft.com/office/drawing/2014/main" val="367084464"/>
                    </a:ext>
                  </a:extLst>
                </a:gridCol>
                <a:gridCol w="865023">
                  <a:extLst>
                    <a:ext uri="{9D8B030D-6E8A-4147-A177-3AD203B41FA5}">
                      <a16:colId xmlns:a16="http://schemas.microsoft.com/office/drawing/2014/main" val="2258478710"/>
                    </a:ext>
                  </a:extLst>
                </a:gridCol>
                <a:gridCol w="1730045">
                  <a:extLst>
                    <a:ext uri="{9D8B030D-6E8A-4147-A177-3AD203B41FA5}">
                      <a16:colId xmlns:a16="http://schemas.microsoft.com/office/drawing/2014/main" val="2722816477"/>
                    </a:ext>
                  </a:extLst>
                </a:gridCol>
                <a:gridCol w="1730045">
                  <a:extLst>
                    <a:ext uri="{9D8B030D-6E8A-4147-A177-3AD203B41FA5}">
                      <a16:colId xmlns:a16="http://schemas.microsoft.com/office/drawing/2014/main" val="77300562"/>
                    </a:ext>
                  </a:extLst>
                </a:gridCol>
              </a:tblGrid>
              <a:tr h="2370685">
                <a:tc rowSpan="2">
                  <a:txBody>
                    <a:bodyPr/>
                    <a:lstStyle/>
                    <a:p>
                      <a:pPr marL="0" indent="0" algn="l" defTabSz="457200" rtl="0" eaLnBrk="1" latinLnBrk="0" hangingPunct="1">
                        <a:lnSpc>
                          <a:spcPct val="90000"/>
                        </a:lnSpc>
                        <a:spcAft>
                          <a:spcPts val="0"/>
                        </a:spcAft>
                        <a:buFont typeface="Arial" panose="020B0604020202020204" pitchFamily="34" charset="0"/>
                        <a:buNone/>
                      </a:pPr>
                      <a:r>
                        <a:rPr lang="en-US" sz="1600" kern="1200" dirty="0" smtClean="0">
                          <a:solidFill>
                            <a:schemeClr val="tx1"/>
                          </a:solidFill>
                          <a:latin typeface="+mn-lt"/>
                          <a:ea typeface="+mn-ea"/>
                          <a:cs typeface="+mn-cs"/>
                        </a:rPr>
                        <a:t>Key                 Partners</a:t>
                      </a:r>
                    </a:p>
                    <a:p>
                      <a:pPr marL="55563" indent="-55563" algn="l" defTabSz="457200" rtl="0" eaLnBrk="1" latinLnBrk="0" hangingPunct="1">
                        <a:lnSpc>
                          <a:spcPct val="90000"/>
                        </a:lnSpc>
                        <a:spcAft>
                          <a:spcPts val="0"/>
                        </a:spcAft>
                        <a:buFont typeface="Arial" panose="020B0604020202020204" pitchFamily="34" charset="0"/>
                        <a:buChar char="•"/>
                      </a:pPr>
                      <a:endParaRPr lang="en-US" sz="600" kern="1200" dirty="0" smtClean="0">
                        <a:solidFill>
                          <a:schemeClr val="bg1">
                            <a:lumMod val="75000"/>
                          </a:schemeClr>
                        </a:solidFill>
                        <a:latin typeface="+mn-lt"/>
                        <a:ea typeface="+mn-ea"/>
                        <a:cs typeface="+mn-cs"/>
                      </a:endParaRP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Who are our Key Partners?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Who are our key suppliers?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Which Key Resources are we acquiring from partners?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Which Key Activities do partners perform?</a:t>
                      </a:r>
                    </a:p>
                    <a:p>
                      <a:pPr marL="55563" indent="-55563" algn="l" defTabSz="457200" rtl="0" eaLnBrk="1" latinLnBrk="0" hangingPunct="1">
                        <a:lnSpc>
                          <a:spcPct val="90000"/>
                        </a:lnSpc>
                        <a:spcAft>
                          <a:spcPts val="0"/>
                        </a:spcAft>
                        <a:buFont typeface="Arial" panose="020B0604020202020204" pitchFamily="34" charset="0"/>
                        <a:buChar char="•"/>
                      </a:pPr>
                      <a:endParaRPr lang="en-US" sz="600" kern="1200" dirty="0" smtClean="0">
                        <a:solidFill>
                          <a:schemeClr val="bg1">
                            <a:lumMod val="75000"/>
                          </a:schemeClr>
                        </a:solidFill>
                        <a:latin typeface="+mn-lt"/>
                        <a:ea typeface="+mn-ea"/>
                        <a:cs typeface="+mn-cs"/>
                      </a:endParaRP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MOTIVATIONS FOR PARTNERSHIPS: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Optimization and economy</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Reduction of risk and uncertainty</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Acquisition of particular resources and activities</a:t>
                      </a:r>
                      <a:endParaRPr lang="en-US" sz="600" kern="1200" dirty="0">
                        <a:solidFill>
                          <a:schemeClr val="bg1">
                            <a:lumMod val="75000"/>
                          </a:schemeClr>
                        </a:solidFill>
                        <a:latin typeface="+mn-lt"/>
                        <a:ea typeface="+mn-ea"/>
                        <a:cs typeface="+mn-cs"/>
                      </a:endParaRPr>
                    </a:p>
                  </a:txBody>
                  <a:tcPr/>
                </a:tc>
                <a:tc>
                  <a:txBody>
                    <a:bodyPr/>
                    <a:lstStyle/>
                    <a:p>
                      <a:pPr marL="0" indent="0" algn="l" defTabSz="457200" rtl="0" eaLnBrk="1" latinLnBrk="0" hangingPunct="1">
                        <a:lnSpc>
                          <a:spcPct val="90000"/>
                        </a:lnSpc>
                        <a:spcAft>
                          <a:spcPts val="0"/>
                        </a:spcAft>
                        <a:buFont typeface="Arial" panose="020B0604020202020204" pitchFamily="34" charset="0"/>
                        <a:buNone/>
                      </a:pPr>
                      <a:r>
                        <a:rPr lang="en-US" sz="1600" kern="1200" dirty="0" smtClean="0">
                          <a:solidFill>
                            <a:schemeClr val="tx1"/>
                          </a:solidFill>
                          <a:latin typeface="+mn-lt"/>
                          <a:ea typeface="+mn-ea"/>
                          <a:cs typeface="+mn-cs"/>
                        </a:rPr>
                        <a:t>Key                 Activities</a:t>
                      </a:r>
                    </a:p>
                    <a:p>
                      <a:pPr marL="55563" indent="-55563" algn="l" defTabSz="457200" rtl="0" eaLnBrk="1" latinLnBrk="0" hangingPunct="1">
                        <a:lnSpc>
                          <a:spcPct val="90000"/>
                        </a:lnSpc>
                        <a:spcAft>
                          <a:spcPts val="0"/>
                        </a:spcAft>
                        <a:buFont typeface="Arial" panose="020B0604020202020204" pitchFamily="34" charset="0"/>
                        <a:buChar char="•"/>
                      </a:pPr>
                      <a:endParaRPr lang="en-US" sz="600" kern="1200" dirty="0" smtClean="0">
                        <a:solidFill>
                          <a:schemeClr val="bg1">
                            <a:lumMod val="75000"/>
                          </a:schemeClr>
                        </a:solidFill>
                        <a:latin typeface="+mn-lt"/>
                        <a:ea typeface="+mn-ea"/>
                        <a:cs typeface="+mn-cs"/>
                      </a:endParaRP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What Key Activities do our Value Propositions require?</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Our Distribution Channels?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Customer Relationships?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Revenue streams?</a:t>
                      </a:r>
                    </a:p>
                    <a:p>
                      <a:pPr marL="55563" indent="-55563" algn="l" defTabSz="457200" rtl="0" eaLnBrk="1" latinLnBrk="0" hangingPunct="1">
                        <a:lnSpc>
                          <a:spcPct val="90000"/>
                        </a:lnSpc>
                        <a:spcAft>
                          <a:spcPts val="0"/>
                        </a:spcAft>
                        <a:buFont typeface="Arial" panose="020B0604020202020204" pitchFamily="34" charset="0"/>
                        <a:buChar char="•"/>
                      </a:pPr>
                      <a:endParaRPr lang="en-US" sz="600" kern="1200" dirty="0" smtClean="0">
                        <a:solidFill>
                          <a:schemeClr val="bg1">
                            <a:lumMod val="75000"/>
                          </a:schemeClr>
                        </a:solidFill>
                        <a:latin typeface="+mn-lt"/>
                        <a:ea typeface="+mn-ea"/>
                        <a:cs typeface="+mn-cs"/>
                      </a:endParaRP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CATEGORIES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Production</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Problem Solving</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Platform/Network</a:t>
                      </a:r>
                      <a:endParaRPr lang="en-US" sz="600" kern="1200" dirty="0">
                        <a:solidFill>
                          <a:schemeClr val="bg1">
                            <a:lumMod val="75000"/>
                          </a:schemeClr>
                        </a:solidFill>
                        <a:latin typeface="+mn-lt"/>
                        <a:ea typeface="+mn-ea"/>
                        <a:cs typeface="+mn-cs"/>
                      </a:endParaRPr>
                    </a:p>
                  </a:txBody>
                  <a:tcPr/>
                </a:tc>
                <a:tc rowSpan="2" gridSpan="2">
                  <a:txBody>
                    <a:bodyPr/>
                    <a:lstStyle/>
                    <a:p>
                      <a:pPr>
                        <a:lnSpc>
                          <a:spcPct val="90000"/>
                        </a:lnSpc>
                        <a:spcAft>
                          <a:spcPts val="0"/>
                        </a:spcAft>
                      </a:pPr>
                      <a:r>
                        <a:rPr lang="en-US" sz="1600" dirty="0" smtClean="0"/>
                        <a:t>Value        Propositions</a:t>
                      </a:r>
                    </a:p>
                    <a:p>
                      <a:pPr>
                        <a:lnSpc>
                          <a:spcPct val="90000"/>
                        </a:lnSpc>
                        <a:spcAft>
                          <a:spcPts val="0"/>
                        </a:spcAft>
                      </a:pPr>
                      <a:endParaRPr lang="en-US" sz="600" dirty="0" smtClean="0">
                        <a:solidFill>
                          <a:schemeClr val="bg1">
                            <a:lumMod val="75000"/>
                          </a:schemeClr>
                        </a:solidFill>
                      </a:endParaRPr>
                    </a:p>
                    <a:p>
                      <a:pPr>
                        <a:lnSpc>
                          <a:spcPct val="90000"/>
                        </a:lnSpc>
                        <a:spcAft>
                          <a:spcPts val="0"/>
                        </a:spcAft>
                      </a:pPr>
                      <a:r>
                        <a:rPr lang="en-US" sz="600" dirty="0" smtClean="0">
                          <a:solidFill>
                            <a:schemeClr val="bg1">
                              <a:lumMod val="75000"/>
                            </a:schemeClr>
                          </a:solidFill>
                        </a:rPr>
                        <a:t>What value do we deliver to the customer?</a:t>
                      </a:r>
                    </a:p>
                    <a:p>
                      <a:pPr>
                        <a:lnSpc>
                          <a:spcPct val="90000"/>
                        </a:lnSpc>
                        <a:spcAft>
                          <a:spcPts val="0"/>
                        </a:spcAft>
                      </a:pPr>
                      <a:r>
                        <a:rPr lang="en-US" sz="600" dirty="0" smtClean="0">
                          <a:solidFill>
                            <a:schemeClr val="bg1">
                              <a:lumMod val="75000"/>
                            </a:schemeClr>
                          </a:solidFill>
                        </a:rPr>
                        <a:t>Which one of our customer’s problems are we helping to solve?</a:t>
                      </a:r>
                    </a:p>
                    <a:p>
                      <a:pPr>
                        <a:lnSpc>
                          <a:spcPct val="90000"/>
                        </a:lnSpc>
                        <a:spcAft>
                          <a:spcPts val="0"/>
                        </a:spcAft>
                      </a:pPr>
                      <a:r>
                        <a:rPr lang="en-US" sz="600" dirty="0" smtClean="0">
                          <a:solidFill>
                            <a:schemeClr val="bg1">
                              <a:lumMod val="75000"/>
                            </a:schemeClr>
                          </a:solidFill>
                        </a:rPr>
                        <a:t>What bundles of products and services are we offering to each Customer Segment?</a:t>
                      </a:r>
                    </a:p>
                    <a:p>
                      <a:pPr>
                        <a:lnSpc>
                          <a:spcPct val="90000"/>
                        </a:lnSpc>
                        <a:spcAft>
                          <a:spcPts val="0"/>
                        </a:spcAft>
                      </a:pPr>
                      <a:r>
                        <a:rPr lang="en-US" sz="600" dirty="0" smtClean="0">
                          <a:solidFill>
                            <a:schemeClr val="bg1">
                              <a:lumMod val="75000"/>
                            </a:schemeClr>
                          </a:solidFill>
                        </a:rPr>
                        <a:t>Which customer needs are we satisfying?</a:t>
                      </a:r>
                    </a:p>
                    <a:p>
                      <a:pPr>
                        <a:lnSpc>
                          <a:spcPct val="90000"/>
                        </a:lnSpc>
                        <a:spcAft>
                          <a:spcPts val="0"/>
                        </a:spcAft>
                      </a:pPr>
                      <a:endParaRPr lang="en-US" sz="600" dirty="0" smtClean="0">
                        <a:solidFill>
                          <a:schemeClr val="bg1">
                            <a:lumMod val="75000"/>
                          </a:schemeClr>
                        </a:solidFill>
                      </a:endParaRPr>
                    </a:p>
                    <a:p>
                      <a:pPr>
                        <a:lnSpc>
                          <a:spcPct val="90000"/>
                        </a:lnSpc>
                        <a:spcAft>
                          <a:spcPts val="0"/>
                        </a:spcAft>
                      </a:pPr>
                      <a:r>
                        <a:rPr lang="en-US" sz="600" dirty="0" smtClean="0">
                          <a:solidFill>
                            <a:schemeClr val="bg1">
                              <a:lumMod val="75000"/>
                            </a:schemeClr>
                          </a:solidFill>
                        </a:rPr>
                        <a:t>CHARACTERISTICS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Newness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Performance</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Customization</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“Getting the Job Done”</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Design</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Brand/Status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Price</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Cost Reduction</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Risk Reduction</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Accessibility</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Convenience/U</a:t>
                      </a:r>
                      <a:r>
                        <a:rPr lang="en-US" sz="600" dirty="0" smtClean="0">
                          <a:solidFill>
                            <a:schemeClr val="bg1">
                              <a:lumMod val="75000"/>
                            </a:schemeClr>
                          </a:solidFill>
                        </a:rPr>
                        <a:t>sability</a:t>
                      </a:r>
                      <a:endParaRPr lang="en-US" sz="600" dirty="0">
                        <a:solidFill>
                          <a:schemeClr val="bg1">
                            <a:lumMod val="75000"/>
                          </a:schemeClr>
                        </a:solidFill>
                      </a:endParaRPr>
                    </a:p>
                  </a:txBody>
                  <a:tcPr/>
                </a:tc>
                <a:tc rowSpan="2" hMerge="1">
                  <a:txBody>
                    <a:bodyPr/>
                    <a:lstStyle/>
                    <a:p>
                      <a:endParaRPr lang="en-US"/>
                    </a:p>
                  </a:txBody>
                  <a:tcPr/>
                </a:tc>
                <a:tc>
                  <a:txBody>
                    <a:bodyPr/>
                    <a:lstStyle/>
                    <a:p>
                      <a:pPr>
                        <a:lnSpc>
                          <a:spcPct val="90000"/>
                        </a:lnSpc>
                        <a:spcAft>
                          <a:spcPts val="0"/>
                        </a:spcAft>
                      </a:pPr>
                      <a:r>
                        <a:rPr lang="en-US" sz="1600" dirty="0" smtClean="0"/>
                        <a:t>Customer  Relationships</a:t>
                      </a:r>
                      <a:endParaRPr lang="en-US" sz="1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r>
                        <a:rPr lang="en-US" sz="600" kern="1200" dirty="0" smtClean="0">
                          <a:solidFill>
                            <a:schemeClr val="bg1">
                              <a:lumMod val="75000"/>
                            </a:schemeClr>
                          </a:solidFill>
                          <a:latin typeface="+mn-lt"/>
                          <a:ea typeface="+mn-ea"/>
                          <a:cs typeface="+mn-cs"/>
                        </a:rPr>
                        <a:t>What type of relationship does each of our Customer Segments expect us to establish and maintain with them? Which ones have we established? How are they integrated with the rest of our business model? How costly are they?</a:t>
                      </a: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r>
                        <a:rPr lang="en-US" sz="600" kern="1200" dirty="0" smtClean="0">
                          <a:solidFill>
                            <a:schemeClr val="bg1">
                              <a:lumMod val="75000"/>
                            </a:schemeClr>
                          </a:solidFill>
                          <a:latin typeface="+mn-lt"/>
                          <a:ea typeface="+mn-ea"/>
                          <a:cs typeface="+mn-cs"/>
                        </a:rPr>
                        <a:t>EXAMPLES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Personal assistance</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Dedicated Personal Assistance</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Self-Service</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Automated Services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Communities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Co-creation</a:t>
                      </a:r>
                      <a:endParaRPr lang="en-US" sz="600" kern="1200" dirty="0">
                        <a:solidFill>
                          <a:schemeClr val="bg1">
                            <a:lumMod val="75000"/>
                          </a:schemeClr>
                        </a:solidFill>
                        <a:latin typeface="+mn-lt"/>
                        <a:ea typeface="+mn-ea"/>
                        <a:cs typeface="+mn-cs"/>
                      </a:endParaRPr>
                    </a:p>
                  </a:txBody>
                  <a:tcPr marR="18288"/>
                </a:tc>
                <a:tc rowSpan="2">
                  <a:txBody>
                    <a:bodyPr/>
                    <a:lstStyle/>
                    <a:p>
                      <a:pPr>
                        <a:lnSpc>
                          <a:spcPct val="90000"/>
                        </a:lnSpc>
                        <a:spcAft>
                          <a:spcPts val="0"/>
                        </a:spcAft>
                      </a:pPr>
                      <a:r>
                        <a:rPr lang="en-US" sz="1600" dirty="0" smtClean="0"/>
                        <a:t>Customer     Segments</a:t>
                      </a:r>
                    </a:p>
                    <a:p>
                      <a:pPr marL="0" algn="l" defTabSz="457200" rtl="0" eaLnBrk="1" latinLnBrk="0" hangingPunct="1">
                        <a:lnSpc>
                          <a:spcPct val="90000"/>
                        </a:lnSpc>
                        <a:spcAft>
                          <a:spcPts val="0"/>
                        </a:spcAft>
                      </a:pPr>
                      <a:endParaRPr lang="en-US" sz="800" kern="1200" dirty="0" smtClean="0">
                        <a:solidFill>
                          <a:schemeClr val="bg1">
                            <a:lumMod val="75000"/>
                          </a:schemeClr>
                        </a:solidFill>
                        <a:latin typeface="+mn-lt"/>
                        <a:ea typeface="+mn-ea"/>
                        <a:cs typeface="+mn-cs"/>
                      </a:endParaRPr>
                    </a:p>
                    <a:p>
                      <a:pPr marL="0" algn="l" defTabSz="457200" rtl="0" eaLnBrk="1" latinLnBrk="0" hangingPunct="1">
                        <a:lnSpc>
                          <a:spcPct val="90000"/>
                        </a:lnSpc>
                        <a:spcAft>
                          <a:spcPts val="0"/>
                        </a:spcAft>
                      </a:pPr>
                      <a:r>
                        <a:rPr lang="en-US" sz="600" kern="1200" dirty="0" smtClean="0">
                          <a:solidFill>
                            <a:schemeClr val="bg1">
                              <a:lumMod val="75000"/>
                            </a:schemeClr>
                          </a:solidFill>
                          <a:latin typeface="+mn-lt"/>
                          <a:ea typeface="+mn-ea"/>
                          <a:cs typeface="+mn-cs"/>
                        </a:rPr>
                        <a:t>For whom are we creating value?</a:t>
                      </a:r>
                    </a:p>
                    <a:p>
                      <a:pPr marL="0" algn="l" defTabSz="457200" rtl="0" eaLnBrk="1" latinLnBrk="0" hangingPunct="1">
                        <a:lnSpc>
                          <a:spcPct val="90000"/>
                        </a:lnSpc>
                        <a:spcAft>
                          <a:spcPts val="0"/>
                        </a:spcAft>
                      </a:pPr>
                      <a:r>
                        <a:rPr lang="en-US" sz="600" kern="1200" dirty="0" smtClean="0">
                          <a:solidFill>
                            <a:schemeClr val="bg1">
                              <a:lumMod val="75000"/>
                            </a:schemeClr>
                          </a:solidFill>
                          <a:latin typeface="+mn-lt"/>
                          <a:ea typeface="+mn-ea"/>
                          <a:cs typeface="+mn-cs"/>
                        </a:rPr>
                        <a:t>Who are our most important customers?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Mass Market</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Niche Market</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Segmented</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Diversified</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Multi-sided Platform</a:t>
                      </a:r>
                      <a:endParaRPr lang="en-US" sz="600" kern="1200" dirty="0">
                        <a:solidFill>
                          <a:schemeClr val="bg1">
                            <a:lumMod val="75000"/>
                          </a:schemeClr>
                        </a:solidFill>
                        <a:latin typeface="+mn-lt"/>
                        <a:ea typeface="+mn-ea"/>
                        <a:cs typeface="+mn-cs"/>
                      </a:endParaRPr>
                    </a:p>
                  </a:txBody>
                  <a:tcPr/>
                </a:tc>
                <a:extLst>
                  <a:ext uri="{0D108BD9-81ED-4DB2-BD59-A6C34878D82A}">
                    <a16:rowId xmlns:a16="http://schemas.microsoft.com/office/drawing/2014/main" val="4198892371"/>
                  </a:ext>
                </a:extLst>
              </a:tr>
              <a:tr h="2370685">
                <a:tc vMerge="1">
                  <a:txBody>
                    <a:bodyPr/>
                    <a:lstStyle/>
                    <a:p>
                      <a:endParaRPr lang="en-US"/>
                    </a:p>
                  </a:txBody>
                  <a:tcPr/>
                </a:tc>
                <a:tc>
                  <a:txBody>
                    <a:bodyPr/>
                    <a:lstStyle/>
                    <a:p>
                      <a:pPr marL="0" indent="0" algn="l" defTabSz="457200" rtl="0" eaLnBrk="1" latinLnBrk="0" hangingPunct="1">
                        <a:lnSpc>
                          <a:spcPct val="90000"/>
                        </a:lnSpc>
                        <a:spcAft>
                          <a:spcPts val="0"/>
                        </a:spcAft>
                        <a:buFont typeface="Arial" panose="020B0604020202020204" pitchFamily="34" charset="0"/>
                        <a:buNone/>
                      </a:pPr>
                      <a:r>
                        <a:rPr lang="en-US" sz="1600" kern="1200" dirty="0" smtClean="0">
                          <a:solidFill>
                            <a:schemeClr val="tx1"/>
                          </a:solidFill>
                          <a:latin typeface="+mn-lt"/>
                          <a:ea typeface="+mn-ea"/>
                          <a:cs typeface="+mn-cs"/>
                        </a:rPr>
                        <a:t>Key              Resources</a:t>
                      </a:r>
                    </a:p>
                    <a:p>
                      <a:pPr marL="0" indent="0" algn="l" defTabSz="457200" rtl="0" eaLnBrk="1" latinLnBrk="0" hangingPunct="1">
                        <a:lnSpc>
                          <a:spcPct val="90000"/>
                        </a:lnSpc>
                        <a:spcAft>
                          <a:spcPts val="0"/>
                        </a:spcAft>
                        <a:buFont typeface="Arial" panose="020B0604020202020204" pitchFamily="34" charset="0"/>
                        <a:buNone/>
                      </a:pPr>
                      <a:endParaRPr lang="en-US" sz="1200" kern="1200" dirty="0" smtClean="0">
                        <a:solidFill>
                          <a:schemeClr val="tx1"/>
                        </a:solidFill>
                        <a:latin typeface="+mn-lt"/>
                        <a:ea typeface="+mn-ea"/>
                        <a:cs typeface="+mn-cs"/>
                      </a:endParaRP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What Key Resources do our Value Propositions require?</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Our Distribution Channels?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Customer Relationships?</a:t>
                      </a: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Revenue Streams?</a:t>
                      </a:r>
                    </a:p>
                    <a:p>
                      <a:pPr marL="0" indent="0" algn="l" defTabSz="457200" rtl="0" eaLnBrk="1" latinLnBrk="0" hangingPunct="1">
                        <a:lnSpc>
                          <a:spcPct val="90000"/>
                        </a:lnSpc>
                        <a:spcAft>
                          <a:spcPts val="0"/>
                        </a:spcAft>
                        <a:buFont typeface="Arial" panose="020B0604020202020204" pitchFamily="34" charset="0"/>
                        <a:buNone/>
                      </a:pPr>
                      <a:endParaRPr lang="en-US" sz="600" kern="1200" dirty="0" smtClean="0">
                        <a:solidFill>
                          <a:schemeClr val="bg1">
                            <a:lumMod val="75000"/>
                          </a:schemeClr>
                        </a:solidFill>
                        <a:latin typeface="+mn-lt"/>
                        <a:ea typeface="+mn-ea"/>
                        <a:cs typeface="+mn-cs"/>
                      </a:endParaRPr>
                    </a:p>
                    <a:p>
                      <a:pPr marL="0" indent="0" algn="l" defTabSz="457200" rtl="0" eaLnBrk="1" latinLnBrk="0" hangingPunct="1">
                        <a:lnSpc>
                          <a:spcPct val="90000"/>
                        </a:lnSpc>
                        <a:spcAft>
                          <a:spcPts val="0"/>
                        </a:spcAft>
                        <a:buFont typeface="Arial" panose="020B0604020202020204" pitchFamily="34" charset="0"/>
                        <a:buNone/>
                      </a:pPr>
                      <a:r>
                        <a:rPr lang="en-US" sz="600" kern="1200" dirty="0" smtClean="0">
                          <a:solidFill>
                            <a:schemeClr val="bg1">
                              <a:lumMod val="75000"/>
                            </a:schemeClr>
                          </a:solidFill>
                          <a:latin typeface="+mn-lt"/>
                          <a:ea typeface="+mn-ea"/>
                          <a:cs typeface="+mn-cs"/>
                        </a:rPr>
                        <a:t>TYPES OF RESOURCES</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Physical</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Intellectual (brand patents, copyrights, data)</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Human</a:t>
                      </a:r>
                    </a:p>
                    <a:p>
                      <a:pPr marL="55563" indent="-55563" algn="l" defTabSz="457200" rtl="0" eaLnBrk="1" latinLnBrk="0" hangingPunct="1">
                        <a:lnSpc>
                          <a:spcPct val="90000"/>
                        </a:lnSpc>
                        <a:spcAft>
                          <a:spcPts val="0"/>
                        </a:spcAft>
                        <a:buFont typeface="Arial" panose="020B0604020202020204" pitchFamily="34" charset="0"/>
                        <a:buChar char="•"/>
                      </a:pPr>
                      <a:r>
                        <a:rPr lang="en-US" sz="600" kern="1200" dirty="0" smtClean="0">
                          <a:solidFill>
                            <a:schemeClr val="bg1">
                              <a:lumMod val="75000"/>
                            </a:schemeClr>
                          </a:solidFill>
                          <a:latin typeface="+mn-lt"/>
                          <a:ea typeface="+mn-ea"/>
                          <a:cs typeface="+mn-cs"/>
                        </a:rPr>
                        <a:t>Financial</a:t>
                      </a:r>
                      <a:endParaRPr lang="en-US" sz="600" kern="1200" dirty="0">
                        <a:solidFill>
                          <a:schemeClr val="bg1">
                            <a:lumMod val="75000"/>
                          </a:schemeClr>
                        </a:solidFill>
                        <a:latin typeface="+mn-lt"/>
                        <a:ea typeface="+mn-ea"/>
                        <a:cs typeface="+mn-cs"/>
                      </a:endParaRPr>
                    </a:p>
                  </a:txBody>
                  <a:tcPr/>
                </a:tc>
                <a:tc gridSpan="2" vMerge="1">
                  <a:txBody>
                    <a:bodyPr/>
                    <a:lstStyle/>
                    <a:p>
                      <a:endParaRPr lang="en-US"/>
                    </a:p>
                  </a:txBody>
                  <a:tcPr/>
                </a:tc>
                <a:tc hMerge="1" vMerge="1">
                  <a:txBody>
                    <a:bodyPr/>
                    <a:lstStyle/>
                    <a:p>
                      <a:endParaRPr lang="en-US"/>
                    </a:p>
                  </a:txBody>
                  <a:tcPr/>
                </a:tc>
                <a:tc>
                  <a:txBody>
                    <a:bodyPr/>
                    <a:lstStyle/>
                    <a:p>
                      <a:pPr>
                        <a:lnSpc>
                          <a:spcPct val="90000"/>
                        </a:lnSpc>
                        <a:spcAft>
                          <a:spcPts val="0"/>
                        </a:spcAft>
                      </a:pPr>
                      <a:r>
                        <a:rPr lang="en-US" sz="1600" dirty="0" smtClean="0"/>
                        <a:t>Channels</a:t>
                      </a: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r>
                        <a:rPr lang="en-US" sz="600" kern="1200" dirty="0" smtClean="0">
                          <a:solidFill>
                            <a:schemeClr val="bg1">
                              <a:lumMod val="75000"/>
                            </a:schemeClr>
                          </a:solidFill>
                          <a:latin typeface="+mn-lt"/>
                          <a:ea typeface="+mn-ea"/>
                          <a:cs typeface="+mn-cs"/>
                        </a:rPr>
                        <a:t>Through which Channels do our Customer Segments want to be reached?</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are we reaching them now?</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are our Channels integrated?</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Which ones work best?</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Which ones are most cost-efficient?</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are we integrating them with customer routines?</a:t>
                      </a:r>
                    </a:p>
                    <a:p>
                      <a:pPr algn="l" defTabSz="457200" rtl="0" eaLnBrk="1" latinLnBrk="0" hangingPunct="1">
                        <a:lnSpc>
                          <a:spcPct val="90000"/>
                        </a:lnSpc>
                        <a:spcAft>
                          <a:spcPts val="0"/>
                        </a:spcAft>
                      </a:pPr>
                      <a:endParaRPr lang="en-US" sz="600" kern="1200" dirty="0" smtClean="0">
                        <a:solidFill>
                          <a:schemeClr val="bg1">
                            <a:lumMod val="75000"/>
                          </a:schemeClr>
                        </a:solidFill>
                        <a:latin typeface="+mn-lt"/>
                        <a:ea typeface="+mn-ea"/>
                        <a:cs typeface="+mn-cs"/>
                      </a:endParaRPr>
                    </a:p>
                    <a:p>
                      <a:pPr algn="l" defTabSz="457200" rtl="0" eaLnBrk="1" latinLnBrk="0" hangingPunct="1">
                        <a:lnSpc>
                          <a:spcPct val="90000"/>
                        </a:lnSpc>
                        <a:spcAft>
                          <a:spcPts val="0"/>
                        </a:spcAft>
                      </a:pPr>
                      <a:r>
                        <a:rPr lang="en-US" sz="600" kern="1200" dirty="0" smtClean="0">
                          <a:solidFill>
                            <a:schemeClr val="bg1">
                              <a:lumMod val="75000"/>
                            </a:schemeClr>
                          </a:solidFill>
                          <a:latin typeface="+mn-lt"/>
                          <a:ea typeface="+mn-ea"/>
                          <a:cs typeface="+mn-cs"/>
                        </a:rPr>
                        <a:t>CHANNEL PHASES:</a:t>
                      </a:r>
                    </a:p>
                    <a:p>
                      <a:pPr marL="112713" indent="-112713" algn="l" defTabSz="457200" rtl="0" eaLnBrk="1" latinLnBrk="0" hangingPunct="1">
                        <a:lnSpc>
                          <a:spcPct val="90000"/>
                        </a:lnSpc>
                        <a:spcAft>
                          <a:spcPts val="0"/>
                        </a:spcAft>
                        <a:buFont typeface="+mj-lt"/>
                        <a:buAutoNum type="arabicPeriod"/>
                      </a:pPr>
                      <a:r>
                        <a:rPr lang="en-US" sz="600" kern="1200" dirty="0" smtClean="0">
                          <a:solidFill>
                            <a:schemeClr val="bg1">
                              <a:lumMod val="75000"/>
                            </a:schemeClr>
                          </a:solidFill>
                          <a:latin typeface="+mn-lt"/>
                          <a:ea typeface="+mn-ea"/>
                          <a:cs typeface="+mn-cs"/>
                        </a:rPr>
                        <a:t>Awareness</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do we raise awareness about our company’s products and services?</a:t>
                      </a:r>
                    </a:p>
                    <a:p>
                      <a:pPr marL="112713" indent="-112713" algn="l" defTabSz="457200" rtl="0" eaLnBrk="1" latinLnBrk="0" hangingPunct="1">
                        <a:lnSpc>
                          <a:spcPct val="90000"/>
                        </a:lnSpc>
                        <a:spcAft>
                          <a:spcPts val="0"/>
                        </a:spcAft>
                        <a:buFont typeface="+mj-lt"/>
                        <a:buAutoNum type="arabicPeriod"/>
                      </a:pPr>
                      <a:r>
                        <a:rPr lang="en-US" sz="600" kern="1200" dirty="0" smtClean="0">
                          <a:solidFill>
                            <a:schemeClr val="bg1">
                              <a:lumMod val="75000"/>
                            </a:schemeClr>
                          </a:solidFill>
                          <a:latin typeface="+mn-lt"/>
                          <a:ea typeface="+mn-ea"/>
                          <a:cs typeface="+mn-cs"/>
                        </a:rPr>
                        <a:t>Evaluation:</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do we help customers evaluate our organization’s Value Proposition?</a:t>
                      </a:r>
                    </a:p>
                    <a:p>
                      <a:pPr marL="112713" indent="-112713" algn="l" defTabSz="457200" rtl="0" eaLnBrk="1" latinLnBrk="0" hangingPunct="1">
                        <a:lnSpc>
                          <a:spcPct val="90000"/>
                        </a:lnSpc>
                        <a:spcAft>
                          <a:spcPts val="0"/>
                        </a:spcAft>
                        <a:buFont typeface="+mj-lt"/>
                        <a:buAutoNum type="arabicPeriod"/>
                      </a:pPr>
                      <a:r>
                        <a:rPr lang="en-US" sz="600" kern="1200" dirty="0" smtClean="0">
                          <a:solidFill>
                            <a:schemeClr val="bg1">
                              <a:lumMod val="75000"/>
                            </a:schemeClr>
                          </a:solidFill>
                          <a:latin typeface="+mn-lt"/>
                          <a:ea typeface="+mn-ea"/>
                          <a:cs typeface="+mn-cs"/>
                        </a:rPr>
                        <a:t>Purchase</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do we allow customers to purchase specific products and services?</a:t>
                      </a:r>
                    </a:p>
                    <a:p>
                      <a:pPr marL="112713" indent="-112713" algn="l" defTabSz="457200" rtl="0" eaLnBrk="1" latinLnBrk="0" hangingPunct="1">
                        <a:lnSpc>
                          <a:spcPct val="90000"/>
                        </a:lnSpc>
                        <a:spcAft>
                          <a:spcPts val="0"/>
                        </a:spcAft>
                        <a:buFont typeface="+mj-lt"/>
                        <a:buAutoNum type="arabicPeriod"/>
                      </a:pPr>
                      <a:r>
                        <a:rPr lang="en-US" sz="600" kern="1200" dirty="0" smtClean="0">
                          <a:solidFill>
                            <a:schemeClr val="bg1">
                              <a:lumMod val="75000"/>
                            </a:schemeClr>
                          </a:solidFill>
                          <a:latin typeface="+mn-lt"/>
                          <a:ea typeface="+mn-ea"/>
                          <a:cs typeface="+mn-cs"/>
                        </a:rPr>
                        <a:t>Delivery</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do we deliver a Value Proposition to customers?</a:t>
                      </a:r>
                    </a:p>
                    <a:p>
                      <a:pPr marL="112713" indent="-112713" algn="l" defTabSz="457200" rtl="0" eaLnBrk="1" latinLnBrk="0" hangingPunct="1">
                        <a:lnSpc>
                          <a:spcPct val="90000"/>
                        </a:lnSpc>
                        <a:spcAft>
                          <a:spcPts val="0"/>
                        </a:spcAft>
                        <a:buFont typeface="+mj-lt"/>
                        <a:buAutoNum type="arabicPeriod"/>
                      </a:pPr>
                      <a:r>
                        <a:rPr lang="en-US" sz="600" kern="1200" dirty="0" smtClean="0">
                          <a:solidFill>
                            <a:schemeClr val="bg1">
                              <a:lumMod val="75000"/>
                            </a:schemeClr>
                          </a:solidFill>
                          <a:latin typeface="+mn-lt"/>
                          <a:ea typeface="+mn-ea"/>
                          <a:cs typeface="+mn-cs"/>
                        </a:rPr>
                        <a:t>After Sales</a:t>
                      </a:r>
                      <a:r>
                        <a:rPr lang="en-US" sz="600" kern="1200" baseline="0" dirty="0" smtClean="0">
                          <a:solidFill>
                            <a:schemeClr val="bg1">
                              <a:lumMod val="75000"/>
                            </a:schemeClr>
                          </a:solidFill>
                          <a:latin typeface="+mn-lt"/>
                          <a:ea typeface="+mn-ea"/>
                          <a:cs typeface="+mn-cs"/>
                        </a:rPr>
                        <a:t>: </a:t>
                      </a:r>
                      <a:r>
                        <a:rPr lang="en-US" sz="600" kern="1200" dirty="0" smtClean="0">
                          <a:solidFill>
                            <a:schemeClr val="bg1">
                              <a:lumMod val="75000"/>
                            </a:schemeClr>
                          </a:solidFill>
                          <a:latin typeface="+mn-lt"/>
                          <a:ea typeface="+mn-ea"/>
                          <a:cs typeface="+mn-cs"/>
                        </a:rPr>
                        <a:t>How do we provide post-purchase customer support?</a:t>
                      </a:r>
                      <a:endParaRPr lang="en-US" sz="600" kern="1200" dirty="0">
                        <a:solidFill>
                          <a:schemeClr val="bg1">
                            <a:lumMod val="75000"/>
                          </a:schemeClr>
                        </a:solidFill>
                        <a:latin typeface="+mn-lt"/>
                        <a:ea typeface="+mn-ea"/>
                        <a:cs typeface="+mn-cs"/>
                      </a:endParaRPr>
                    </a:p>
                  </a:txBody>
                  <a:tcPr/>
                </a:tc>
                <a:tc vMerge="1">
                  <a:txBody>
                    <a:bodyPr/>
                    <a:lstStyle/>
                    <a:p>
                      <a:endParaRPr lang="en-US"/>
                    </a:p>
                  </a:txBody>
                  <a:tcPr/>
                </a:tc>
                <a:extLst>
                  <a:ext uri="{0D108BD9-81ED-4DB2-BD59-A6C34878D82A}">
                    <a16:rowId xmlns:a16="http://schemas.microsoft.com/office/drawing/2014/main" val="798221013"/>
                  </a:ext>
                </a:extLst>
              </a:tr>
              <a:tr h="948274">
                <a:tc gridSpan="3">
                  <a:txBody>
                    <a:bodyPr/>
                    <a:lstStyle/>
                    <a:p>
                      <a:pPr>
                        <a:lnSpc>
                          <a:spcPct val="90000"/>
                        </a:lnSpc>
                      </a:pPr>
                      <a:r>
                        <a:rPr lang="en-US" sz="1600" dirty="0" smtClean="0"/>
                        <a:t>Cost Structure</a:t>
                      </a:r>
                    </a:p>
                    <a:p>
                      <a:pPr marL="0" algn="l" defTabSz="457200" rtl="0" eaLnBrk="1" latinLnBrk="0" hangingPunct="1">
                        <a:lnSpc>
                          <a:spcPct val="90000"/>
                        </a:lnSpc>
                      </a:pPr>
                      <a:endParaRPr lang="en-US" sz="600" kern="1200" dirty="0" smtClean="0">
                        <a:solidFill>
                          <a:schemeClr val="bg1">
                            <a:lumMod val="75000"/>
                          </a:schemeClr>
                        </a:solidFill>
                        <a:latin typeface="+mn-lt"/>
                        <a:ea typeface="+mn-ea"/>
                        <a:cs typeface="+mn-cs"/>
                      </a:endParaRPr>
                    </a:p>
                    <a:p>
                      <a:pPr marL="0" algn="l" defTabSz="457200" rtl="0" eaLnBrk="1" latinLnBrk="0" hangingPunct="1">
                        <a:lnSpc>
                          <a:spcPct val="90000"/>
                        </a:lnSpc>
                      </a:pPr>
                      <a:r>
                        <a:rPr lang="en-US" sz="600" kern="1200" dirty="0" smtClean="0">
                          <a:solidFill>
                            <a:schemeClr val="bg1">
                              <a:lumMod val="75000"/>
                            </a:schemeClr>
                          </a:solidFill>
                          <a:latin typeface="+mn-lt"/>
                          <a:ea typeface="+mn-ea"/>
                          <a:cs typeface="+mn-cs"/>
                        </a:rPr>
                        <a:t>What are the most important costs inherent in our business model?</a:t>
                      </a:r>
                    </a:p>
                    <a:p>
                      <a:pPr marL="0" algn="l" defTabSz="457200" rtl="0" eaLnBrk="1" latinLnBrk="0" hangingPunct="1">
                        <a:lnSpc>
                          <a:spcPct val="90000"/>
                        </a:lnSpc>
                      </a:pPr>
                      <a:r>
                        <a:rPr lang="en-US" sz="600" kern="1200" dirty="0" smtClean="0">
                          <a:solidFill>
                            <a:schemeClr val="bg1">
                              <a:lumMod val="75000"/>
                            </a:schemeClr>
                          </a:solidFill>
                          <a:latin typeface="+mn-lt"/>
                          <a:ea typeface="+mn-ea"/>
                          <a:cs typeface="+mn-cs"/>
                        </a:rPr>
                        <a:t>Which Key Resources are most expensive?</a:t>
                      </a:r>
                    </a:p>
                    <a:p>
                      <a:pPr marL="0" algn="l" defTabSz="457200" rtl="0" eaLnBrk="1" latinLnBrk="0" hangingPunct="1">
                        <a:lnSpc>
                          <a:spcPct val="90000"/>
                        </a:lnSpc>
                      </a:pPr>
                      <a:r>
                        <a:rPr lang="en-US" sz="600" kern="1200" dirty="0" smtClean="0">
                          <a:solidFill>
                            <a:schemeClr val="bg1">
                              <a:lumMod val="75000"/>
                            </a:schemeClr>
                          </a:solidFill>
                          <a:latin typeface="+mn-lt"/>
                          <a:ea typeface="+mn-ea"/>
                          <a:cs typeface="+mn-cs"/>
                        </a:rPr>
                        <a:t>Which Key Activities are most expensive?</a:t>
                      </a:r>
                    </a:p>
                    <a:p>
                      <a:pPr marL="0" algn="l" defTabSz="457200" rtl="0" eaLnBrk="1" latinLnBrk="0" hangingPunct="1">
                        <a:lnSpc>
                          <a:spcPct val="90000"/>
                        </a:lnSpc>
                      </a:pPr>
                      <a:endParaRPr lang="en-US" sz="600" kern="1200" dirty="0" smtClean="0">
                        <a:solidFill>
                          <a:schemeClr val="bg1">
                            <a:lumMod val="75000"/>
                          </a:schemeClr>
                        </a:solidFill>
                        <a:latin typeface="+mn-lt"/>
                        <a:ea typeface="+mn-ea"/>
                        <a:cs typeface="+mn-cs"/>
                      </a:endParaRPr>
                    </a:p>
                    <a:p>
                      <a:pPr marL="0" algn="l" defTabSz="457200" rtl="0" eaLnBrk="1" latinLnBrk="0" hangingPunct="1">
                        <a:lnSpc>
                          <a:spcPct val="90000"/>
                        </a:lnSpc>
                      </a:pPr>
                      <a:r>
                        <a:rPr lang="en-US" sz="600" kern="1200" dirty="0" smtClean="0">
                          <a:solidFill>
                            <a:schemeClr val="bg1">
                              <a:lumMod val="75000"/>
                            </a:schemeClr>
                          </a:solidFill>
                          <a:latin typeface="+mn-lt"/>
                          <a:ea typeface="+mn-ea"/>
                          <a:cs typeface="+mn-cs"/>
                        </a:rPr>
                        <a:t>IS YOUR BUSINESS MORE:</a:t>
                      </a:r>
                    </a:p>
                    <a:p>
                      <a:pPr marL="0" algn="l" defTabSz="457200" rtl="0" eaLnBrk="1" latinLnBrk="0" hangingPunct="1">
                        <a:lnSpc>
                          <a:spcPct val="90000"/>
                        </a:lnSpc>
                      </a:pPr>
                      <a:r>
                        <a:rPr lang="en-US" sz="600" kern="1200" dirty="0" smtClean="0">
                          <a:solidFill>
                            <a:schemeClr val="bg1">
                              <a:lumMod val="75000"/>
                            </a:schemeClr>
                          </a:solidFill>
                          <a:latin typeface="+mn-lt"/>
                          <a:ea typeface="+mn-ea"/>
                          <a:cs typeface="+mn-cs"/>
                        </a:rPr>
                        <a:t>Cost Driven (leanest cost structure, low price value proposition, maximum automation, extensive outsourcing)</a:t>
                      </a:r>
                    </a:p>
                    <a:p>
                      <a:pPr marL="0" algn="l" defTabSz="457200" rtl="0" eaLnBrk="1" latinLnBrk="0" hangingPunct="1">
                        <a:lnSpc>
                          <a:spcPct val="90000"/>
                        </a:lnSpc>
                      </a:pPr>
                      <a:r>
                        <a:rPr lang="en-US" sz="600" kern="1200" dirty="0" smtClean="0">
                          <a:solidFill>
                            <a:schemeClr val="bg1">
                              <a:lumMod val="75000"/>
                            </a:schemeClr>
                          </a:solidFill>
                          <a:latin typeface="+mn-lt"/>
                          <a:ea typeface="+mn-ea"/>
                          <a:cs typeface="+mn-cs"/>
                        </a:rPr>
                        <a:t>Value Driven (focused on value creation, premium value proposition)</a:t>
                      </a:r>
                      <a:endParaRPr lang="en-US" sz="600" kern="1200" dirty="0">
                        <a:solidFill>
                          <a:schemeClr val="bg1">
                            <a:lumMod val="75000"/>
                          </a:schemeClr>
                        </a:solidFill>
                        <a:latin typeface="+mn-lt"/>
                        <a:ea typeface="+mn-ea"/>
                        <a:cs typeface="+mn-cs"/>
                      </a:endParaRPr>
                    </a:p>
                  </a:txBody>
                  <a:tcPr/>
                </a:tc>
                <a:tc hMerge="1">
                  <a:txBody>
                    <a:bodyPr/>
                    <a:lstStyle/>
                    <a:p>
                      <a:endParaRPr lang="en-US" dirty="0"/>
                    </a:p>
                  </a:txBody>
                  <a:tcPr/>
                </a:tc>
                <a:tc hMerge="1">
                  <a:txBody>
                    <a:bodyPr/>
                    <a:lstStyle/>
                    <a:p>
                      <a:endParaRPr lang="en-US" dirty="0"/>
                    </a:p>
                  </a:txBody>
                  <a:tcPr/>
                </a:tc>
                <a:tc gridSpan="3">
                  <a:txBody>
                    <a:bodyPr/>
                    <a:lstStyle/>
                    <a:p>
                      <a:pPr>
                        <a:lnSpc>
                          <a:spcPct val="90000"/>
                        </a:lnSpc>
                      </a:pPr>
                      <a:r>
                        <a:rPr lang="en-US" sz="1600" dirty="0" smtClean="0"/>
                        <a:t>Revenue</a:t>
                      </a:r>
                      <a:r>
                        <a:rPr lang="en-US" sz="1600" baseline="0" dirty="0" smtClean="0"/>
                        <a:t> Streams</a:t>
                      </a:r>
                    </a:p>
                    <a:p>
                      <a:pPr>
                        <a:lnSpc>
                          <a:spcPct val="90000"/>
                        </a:lnSpc>
                      </a:pPr>
                      <a:endParaRPr lang="en-US" sz="600" kern="1200" dirty="0" smtClean="0">
                        <a:solidFill>
                          <a:schemeClr val="bg1">
                            <a:lumMod val="75000"/>
                          </a:schemeClr>
                        </a:solidFill>
                        <a:latin typeface="+mn-lt"/>
                        <a:ea typeface="+mn-ea"/>
                        <a:cs typeface="+mn-cs"/>
                      </a:endParaRPr>
                    </a:p>
                    <a:p>
                      <a:pPr>
                        <a:lnSpc>
                          <a:spcPct val="90000"/>
                        </a:lnSpc>
                      </a:pPr>
                      <a:r>
                        <a:rPr lang="en-US" sz="600" kern="1200" dirty="0" smtClean="0">
                          <a:solidFill>
                            <a:schemeClr val="bg1">
                              <a:lumMod val="75000"/>
                            </a:schemeClr>
                          </a:solidFill>
                          <a:latin typeface="+mn-lt"/>
                          <a:ea typeface="+mn-ea"/>
                          <a:cs typeface="+mn-cs"/>
                        </a:rPr>
                        <a:t>For what value are our customers really willing to pay?</a:t>
                      </a:r>
                    </a:p>
                    <a:p>
                      <a:pPr>
                        <a:lnSpc>
                          <a:spcPct val="90000"/>
                        </a:lnSpc>
                      </a:pPr>
                      <a:r>
                        <a:rPr lang="en-US" sz="600" kern="1200" dirty="0" smtClean="0">
                          <a:solidFill>
                            <a:schemeClr val="bg1">
                              <a:lumMod val="75000"/>
                            </a:schemeClr>
                          </a:solidFill>
                          <a:latin typeface="+mn-lt"/>
                          <a:ea typeface="+mn-ea"/>
                          <a:cs typeface="+mn-cs"/>
                        </a:rPr>
                        <a:t>For what do they currently pay?</a:t>
                      </a:r>
                    </a:p>
                    <a:p>
                      <a:pPr>
                        <a:lnSpc>
                          <a:spcPct val="90000"/>
                        </a:lnSpc>
                      </a:pPr>
                      <a:r>
                        <a:rPr lang="en-US" sz="600" kern="1200" dirty="0" smtClean="0">
                          <a:solidFill>
                            <a:schemeClr val="bg1">
                              <a:lumMod val="75000"/>
                            </a:schemeClr>
                          </a:solidFill>
                          <a:latin typeface="+mn-lt"/>
                          <a:ea typeface="+mn-ea"/>
                          <a:cs typeface="+mn-cs"/>
                        </a:rPr>
                        <a:t>How are they currently paying?</a:t>
                      </a:r>
                    </a:p>
                    <a:p>
                      <a:pPr>
                        <a:lnSpc>
                          <a:spcPct val="90000"/>
                        </a:lnSpc>
                      </a:pPr>
                      <a:r>
                        <a:rPr lang="en-US" sz="600" kern="1200" dirty="0" smtClean="0">
                          <a:solidFill>
                            <a:schemeClr val="bg1">
                              <a:lumMod val="75000"/>
                            </a:schemeClr>
                          </a:solidFill>
                          <a:latin typeface="+mn-lt"/>
                          <a:ea typeface="+mn-ea"/>
                          <a:cs typeface="+mn-cs"/>
                        </a:rPr>
                        <a:t>How would they prefer to pay?</a:t>
                      </a:r>
                    </a:p>
                    <a:p>
                      <a:pPr>
                        <a:lnSpc>
                          <a:spcPct val="90000"/>
                        </a:lnSpc>
                      </a:pPr>
                      <a:r>
                        <a:rPr lang="en-US" sz="600" kern="1200" dirty="0" smtClean="0">
                          <a:solidFill>
                            <a:schemeClr val="bg1">
                              <a:lumMod val="75000"/>
                            </a:schemeClr>
                          </a:solidFill>
                          <a:latin typeface="+mn-lt"/>
                          <a:ea typeface="+mn-ea"/>
                          <a:cs typeface="+mn-cs"/>
                        </a:rPr>
                        <a:t>How much does each Revenue Stream contribute to overall revenues?</a:t>
                      </a:r>
                      <a:endParaRPr lang="en-US" sz="600" kern="1200" dirty="0">
                        <a:solidFill>
                          <a:schemeClr val="bg1">
                            <a:lumMod val="75000"/>
                          </a:schemeClr>
                        </a:solidFill>
                        <a:latin typeface="+mn-lt"/>
                        <a:ea typeface="+mn-ea"/>
                        <a:cs typeface="+mn-cs"/>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92593301"/>
                  </a:ext>
                </a:extLst>
              </a:tr>
            </a:tbl>
          </a:graphicData>
        </a:graphic>
      </p:graphicFrame>
      <p:pic>
        <p:nvPicPr>
          <p:cNvPr id="10"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9074" y="693102"/>
            <a:ext cx="38171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4086" y="664619"/>
            <a:ext cx="4380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rotWithShape="1">
          <a:blip r:embed="rId4">
            <a:extLst>
              <a:ext uri="{28A0092B-C50C-407E-A947-70E740481C1C}">
                <a14:useLocalDpi xmlns:a14="http://schemas.microsoft.com/office/drawing/2010/main" val="0"/>
              </a:ext>
            </a:extLst>
          </a:blip>
          <a:srcRect l="1220" t="9772" r="4512" b="1184"/>
          <a:stretch/>
        </p:blipFill>
        <p:spPr bwMode="auto">
          <a:xfrm>
            <a:off x="6658744" y="3035725"/>
            <a:ext cx="46908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p:cNvPicPr>
          <p:nvPr/>
        </p:nvPicPr>
        <p:blipFill rotWithShape="1">
          <a:blip r:embed="rId5">
            <a:extLst>
              <a:ext uri="{28A0092B-C50C-407E-A947-70E740481C1C}">
                <a14:useLocalDpi xmlns:a14="http://schemas.microsoft.com/office/drawing/2010/main" val="0"/>
              </a:ext>
            </a:extLst>
          </a:blip>
          <a:srcRect l="10761" t="23065"/>
          <a:stretch/>
        </p:blipFill>
        <p:spPr bwMode="auto">
          <a:xfrm>
            <a:off x="6714302" y="693101"/>
            <a:ext cx="5170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6">
            <a:extLst>
              <a:ext uri="{28A0092B-C50C-407E-A947-70E740481C1C}">
                <a14:useLocalDpi xmlns:a14="http://schemas.microsoft.com/office/drawing/2010/main" val="0"/>
              </a:ext>
            </a:extLst>
          </a:blip>
          <a:srcRect l="11171"/>
          <a:stretch>
            <a:fillRect/>
          </a:stretch>
        </p:blipFill>
        <p:spPr bwMode="auto">
          <a:xfrm>
            <a:off x="8515990" y="5451286"/>
            <a:ext cx="36094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8"/>
          <p:cNvPicPr>
            <a:picLocks noChangeAspect="1"/>
          </p:cNvPicPr>
          <p:nvPr/>
        </p:nvPicPr>
        <p:blipFill>
          <a:blip r:embed="rId7">
            <a:extLst>
              <a:ext uri="{28A0092B-C50C-407E-A947-70E740481C1C}">
                <a14:useLocalDpi xmlns:a14="http://schemas.microsoft.com/office/drawing/2010/main" val="0"/>
              </a:ext>
            </a:extLst>
          </a:blip>
          <a:srcRect b="6728"/>
          <a:stretch>
            <a:fillRect/>
          </a:stretch>
        </p:blipFill>
        <p:spPr bwMode="auto">
          <a:xfrm>
            <a:off x="3176363" y="3050424"/>
            <a:ext cx="517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98534" y="659560"/>
            <a:ext cx="48688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21216" y="664259"/>
            <a:ext cx="44397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p:cNvPicPr>
            <a:picLocks noChangeAspect="1"/>
          </p:cNvPicPr>
          <p:nvPr/>
        </p:nvPicPr>
        <p:blipFill>
          <a:blip r:embed="rId10">
            <a:extLst>
              <a:ext uri="{28A0092B-C50C-407E-A947-70E740481C1C}">
                <a14:useLocalDpi xmlns:a14="http://schemas.microsoft.com/office/drawing/2010/main" val="0"/>
              </a:ext>
            </a:extLst>
          </a:blip>
          <a:srcRect t="8025" r="6839"/>
          <a:stretch>
            <a:fillRect/>
          </a:stretch>
        </p:blipFill>
        <p:spPr bwMode="auto">
          <a:xfrm>
            <a:off x="4058893" y="5435235"/>
            <a:ext cx="47408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6"/>
          <p:cNvSpPr txBox="1">
            <a:spLocks/>
          </p:cNvSpPr>
          <p:nvPr/>
        </p:nvSpPr>
        <p:spPr>
          <a:xfrm>
            <a:off x="440375" y="106230"/>
            <a:ext cx="8229600" cy="5294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kern="1200">
                <a:solidFill>
                  <a:schemeClr val="bg2">
                    <a:lumMod val="25000"/>
                  </a:schemeClr>
                </a:solidFill>
                <a:latin typeface="+mj-lt"/>
                <a:ea typeface="+mj-ea"/>
                <a:cs typeface="+mj-cs"/>
              </a:defRPr>
            </a:lvl1pPr>
          </a:lstStyle>
          <a:p>
            <a:r>
              <a:rPr lang="en-US" sz="3200" dirty="0" smtClean="0"/>
              <a:t>Business Model</a:t>
            </a:r>
            <a:endParaRPr lang="en-US" sz="3200" dirty="0"/>
          </a:p>
        </p:txBody>
      </p:sp>
      <p:sp>
        <p:nvSpPr>
          <p:cNvPr id="26" name="TextBox 25"/>
          <p:cNvSpPr txBox="1"/>
          <p:nvPr/>
        </p:nvSpPr>
        <p:spPr>
          <a:xfrm>
            <a:off x="5502746" y="358662"/>
            <a:ext cx="3339376" cy="276999"/>
          </a:xfrm>
          <a:prstGeom prst="rect">
            <a:avLst/>
          </a:prstGeom>
          <a:noFill/>
        </p:spPr>
        <p:txBody>
          <a:bodyPr wrap="none" rtlCol="0">
            <a:spAutoFit/>
          </a:bodyPr>
          <a:lstStyle/>
          <a:p>
            <a:r>
              <a:rPr lang="en-US" sz="1200" b="1" dirty="0" smtClean="0">
                <a:solidFill>
                  <a:schemeClr val="bg2">
                    <a:lumMod val="25000"/>
                  </a:schemeClr>
                </a:solidFill>
                <a:latin typeface="+mj-lt"/>
              </a:rPr>
              <a:t>LAST UPDATE:  JUN 5, 2016	VERSION 1</a:t>
            </a:r>
            <a:endParaRPr lang="en-US" sz="1200" b="1" dirty="0">
              <a:solidFill>
                <a:schemeClr val="bg2">
                  <a:lumMod val="25000"/>
                </a:schemeClr>
              </a:solidFill>
              <a:latin typeface="+mj-lt"/>
            </a:endParaRPr>
          </a:p>
        </p:txBody>
      </p:sp>
      <p:sp>
        <p:nvSpPr>
          <p:cNvPr id="27" name="Rectangle 26"/>
          <p:cNvSpPr/>
          <p:nvPr/>
        </p:nvSpPr>
        <p:spPr>
          <a:xfrm>
            <a:off x="3732215" y="2958984"/>
            <a:ext cx="1645920" cy="1097280"/>
          </a:xfrm>
          <a:prstGeom prst="rect">
            <a:avLst/>
          </a:prstGeom>
          <a:solidFill>
            <a:srgbClr val="FFFF99"/>
          </a:solidFill>
          <a:ln>
            <a:noFill/>
          </a:ln>
          <a:effectLst>
            <a:outerShdw blurRad="152400" dist="127000" dir="5400000" rotWithShape="0">
              <a:srgbClr val="000000">
                <a:alpha val="27000"/>
              </a:srgbClr>
            </a:outerShdw>
          </a:effectLst>
        </p:spPr>
        <p:style>
          <a:lnRef idx="1">
            <a:schemeClr val="accent1"/>
          </a:lnRef>
          <a:fillRef idx="3">
            <a:schemeClr val="accent1"/>
          </a:fillRef>
          <a:effectRef idx="2">
            <a:schemeClr val="accent1"/>
          </a:effectRef>
          <a:fontRef idx="minor">
            <a:schemeClr val="lt1"/>
          </a:fontRef>
        </p:style>
        <p:txBody>
          <a:bodyPr rtlCol="0" anchor="t"/>
          <a:lstStyle/>
          <a:p>
            <a:r>
              <a:rPr lang="en-US" sz="900" i="1" dirty="0" smtClean="0">
                <a:solidFill>
                  <a:srgbClr val="0033CC"/>
                </a:solidFill>
                <a:latin typeface="Arial Narrow" panose="020B0606020202030204" pitchFamily="34" charset="0"/>
              </a:rPr>
              <a:t>Jun 5, 2016</a:t>
            </a:r>
          </a:p>
          <a:p>
            <a:r>
              <a:rPr lang="en-US" sz="900" b="1" u="sng" dirty="0" smtClean="0">
                <a:solidFill>
                  <a:srgbClr val="0033CC"/>
                </a:solidFill>
                <a:latin typeface="Arial Narrow" panose="020B0606020202030204" pitchFamily="34" charset="0"/>
              </a:rPr>
              <a:t>HYPOTHESIS</a:t>
            </a:r>
          </a:p>
          <a:p>
            <a:r>
              <a:rPr lang="en-US" sz="1050" dirty="0" smtClean="0">
                <a:solidFill>
                  <a:srgbClr val="0033CC"/>
                </a:solidFill>
                <a:latin typeface="Arial Narrow" panose="020B0606020202030204" pitchFamily="34" charset="0"/>
              </a:rPr>
              <a:t>Our customers want our product because it is cheaper.</a:t>
            </a:r>
            <a:endParaRPr lang="en-US" sz="1050" dirty="0">
              <a:solidFill>
                <a:srgbClr val="0033CC"/>
              </a:solidFill>
              <a:latin typeface="Arial Narrow" panose="020B0606020202030204" pitchFamily="34" charset="0"/>
            </a:endParaRPr>
          </a:p>
        </p:txBody>
      </p:sp>
    </p:spTree>
    <p:extLst>
      <p:ext uri="{BB962C8B-B14F-4D97-AF65-F5344CB8AC3E}">
        <p14:creationId xmlns:p14="http://schemas.microsoft.com/office/powerpoint/2010/main" val="777433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Market</a:t>
            </a:r>
            <a:endParaRPr lang="en-US" dirty="0"/>
          </a:p>
        </p:txBody>
      </p:sp>
      <p:sp>
        <p:nvSpPr>
          <p:cNvPr id="3" name="Content Placeholder 2"/>
          <p:cNvSpPr>
            <a:spLocks noGrp="1"/>
          </p:cNvSpPr>
          <p:nvPr>
            <p:ph idx="1"/>
          </p:nvPr>
        </p:nvSpPr>
        <p:spPr/>
        <p:txBody>
          <a:bodyPr/>
          <a:lstStyle/>
          <a:p>
            <a:pPr marL="0" indent="0">
              <a:buNone/>
            </a:pPr>
            <a:r>
              <a:rPr lang="en-US" dirty="0" smtClean="0"/>
              <a:t>Possible topics:</a:t>
            </a:r>
          </a:p>
          <a:p>
            <a:r>
              <a:rPr lang="en-US" dirty="0" smtClean="0"/>
              <a:t>Opportunity</a:t>
            </a:r>
          </a:p>
          <a:p>
            <a:r>
              <a:rPr lang="en-US" dirty="0" smtClean="0"/>
              <a:t>Market Size</a:t>
            </a:r>
          </a:p>
          <a:p>
            <a:r>
              <a:rPr lang="en-US" dirty="0" smtClean="0"/>
              <a:t>Competitors</a:t>
            </a:r>
          </a:p>
          <a:p>
            <a:r>
              <a:rPr lang="en-US" dirty="0" smtClean="0"/>
              <a:t>Value Chain (Supply Chain + Sales Channels)</a:t>
            </a:r>
          </a:p>
          <a:p>
            <a:r>
              <a:rPr lang="en-US" dirty="0" smtClean="0"/>
              <a:t>Market Segmentation</a:t>
            </a:r>
          </a:p>
          <a:p>
            <a:r>
              <a:rPr lang="en-US" dirty="0" smtClean="0"/>
              <a:t>Market Entry Point (First Customer)</a:t>
            </a:r>
          </a:p>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19</a:t>
            </a:fld>
            <a:endParaRPr lang="en-US"/>
          </a:p>
        </p:txBody>
      </p:sp>
    </p:spTree>
    <p:extLst>
      <p:ext uri="{BB962C8B-B14F-4D97-AF65-F5344CB8AC3E}">
        <p14:creationId xmlns:p14="http://schemas.microsoft.com/office/powerpoint/2010/main" val="2010546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OPEN SESSION</a:t>
            </a:r>
            <a:endParaRPr lang="en-US" dirty="0"/>
          </a:p>
        </p:txBody>
      </p:sp>
      <p:sp>
        <p:nvSpPr>
          <p:cNvPr id="6" name="Text Placeholder 5"/>
          <p:cNvSpPr>
            <a:spLocks noGrp="1"/>
          </p:cNvSpPr>
          <p:nvPr>
            <p:ph type="body" idx="1"/>
          </p:nvPr>
        </p:nvSpPr>
        <p:spPr/>
        <p:txBody>
          <a:bodyPr/>
          <a:lstStyle/>
          <a:p>
            <a:r>
              <a:rPr lang="en-US" dirty="0" smtClean="0"/>
              <a:t>9:00-10:00 am</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2</a:t>
            </a:fld>
            <a:endParaRPr lang="en-US"/>
          </a:p>
        </p:txBody>
      </p:sp>
    </p:spTree>
    <p:extLst>
      <p:ext uri="{BB962C8B-B14F-4D97-AF65-F5344CB8AC3E}">
        <p14:creationId xmlns:p14="http://schemas.microsoft.com/office/powerpoint/2010/main" val="3670347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Model</a:t>
            </a:r>
            <a:endParaRPr lang="en-US" dirty="0"/>
          </a:p>
        </p:txBody>
      </p:sp>
      <p:sp>
        <p:nvSpPr>
          <p:cNvPr id="3" name="Content Placeholder 2"/>
          <p:cNvSpPr>
            <a:spLocks noGrp="1"/>
          </p:cNvSpPr>
          <p:nvPr>
            <p:ph idx="1"/>
          </p:nvPr>
        </p:nvSpPr>
        <p:spPr/>
        <p:txBody>
          <a:bodyPr/>
          <a:lstStyle/>
          <a:p>
            <a:pPr marL="0" indent="0">
              <a:buNone/>
            </a:pPr>
            <a:r>
              <a:rPr lang="en-US" dirty="0" smtClean="0"/>
              <a:t>Possible topics:</a:t>
            </a:r>
          </a:p>
          <a:p>
            <a:r>
              <a:rPr lang="en-US" dirty="0" smtClean="0"/>
              <a:t>Value Propositions</a:t>
            </a:r>
          </a:p>
          <a:p>
            <a:r>
              <a:rPr lang="en-US" dirty="0" smtClean="0"/>
              <a:t>Target Customer Segments</a:t>
            </a:r>
          </a:p>
          <a:p>
            <a:r>
              <a:rPr lang="en-US" dirty="0" smtClean="0"/>
              <a:t>Distribution Channels</a:t>
            </a:r>
          </a:p>
          <a:p>
            <a:r>
              <a:rPr lang="en-US" dirty="0" smtClean="0"/>
              <a:t>Customer Relationships</a:t>
            </a:r>
          </a:p>
          <a:p>
            <a:r>
              <a:rPr lang="en-US" dirty="0" smtClean="0"/>
              <a:t>Value Configurations</a:t>
            </a:r>
          </a:p>
          <a:p>
            <a:r>
              <a:rPr lang="en-US" dirty="0" smtClean="0"/>
              <a:t>Core Capabilities</a:t>
            </a:r>
          </a:p>
          <a:p>
            <a:r>
              <a:rPr lang="en-US" dirty="0" smtClean="0"/>
              <a:t>Commercial Network</a:t>
            </a:r>
          </a:p>
          <a:p>
            <a:r>
              <a:rPr lang="en-US" dirty="0" smtClean="0"/>
              <a:t>Partner Network</a:t>
            </a:r>
          </a:p>
          <a:p>
            <a:r>
              <a:rPr lang="en-US" dirty="0" smtClean="0"/>
              <a:t>Cost Structure</a:t>
            </a:r>
          </a:p>
          <a:p>
            <a:r>
              <a:rPr lang="en-US" dirty="0" smtClean="0"/>
              <a:t>Revenue Model</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20</a:t>
            </a:fld>
            <a:endParaRPr lang="en-US"/>
          </a:p>
        </p:txBody>
      </p:sp>
    </p:spTree>
    <p:extLst>
      <p:ext uri="{BB962C8B-B14F-4D97-AF65-F5344CB8AC3E}">
        <p14:creationId xmlns:p14="http://schemas.microsoft.com/office/powerpoint/2010/main" val="2272719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Customer</a:t>
            </a:r>
            <a:endParaRPr lang="en-US" dirty="0"/>
          </a:p>
        </p:txBody>
      </p:sp>
      <p:sp>
        <p:nvSpPr>
          <p:cNvPr id="3" name="Content Placeholder 2"/>
          <p:cNvSpPr>
            <a:spLocks noGrp="1"/>
          </p:cNvSpPr>
          <p:nvPr>
            <p:ph idx="1"/>
          </p:nvPr>
        </p:nvSpPr>
        <p:spPr/>
        <p:txBody>
          <a:bodyPr/>
          <a:lstStyle/>
          <a:p>
            <a:pPr marL="0" indent="0">
              <a:buNone/>
            </a:pPr>
            <a:r>
              <a:rPr lang="en-US" dirty="0" smtClean="0"/>
              <a:t>Possible topics:</a:t>
            </a:r>
          </a:p>
          <a:p>
            <a:r>
              <a:rPr lang="en-US" dirty="0" smtClean="0"/>
              <a:t>Interviews</a:t>
            </a:r>
          </a:p>
          <a:p>
            <a:r>
              <a:rPr lang="en-US" dirty="0" smtClean="0"/>
              <a:t>First Customer</a:t>
            </a:r>
          </a:p>
          <a:p>
            <a:r>
              <a:rPr lang="en-US" dirty="0" smtClean="0"/>
              <a:t>Product Requirements</a:t>
            </a:r>
          </a:p>
          <a:p>
            <a:r>
              <a:rPr lang="en-US" dirty="0" smtClean="0"/>
              <a:t>Test and Evaluation</a:t>
            </a:r>
          </a:p>
          <a:p>
            <a:r>
              <a:rPr lang="en-US" dirty="0" smtClean="0"/>
              <a:t>Traction</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21</a:t>
            </a:fld>
            <a:endParaRPr lang="en-US"/>
          </a:p>
        </p:txBody>
      </p:sp>
    </p:spTree>
    <p:extLst>
      <p:ext uri="{BB962C8B-B14F-4D97-AF65-F5344CB8AC3E}">
        <p14:creationId xmlns:p14="http://schemas.microsoft.com/office/powerpoint/2010/main" val="3350083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smtClean="0"/>
              <a:t>FUNDING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t>22</a:t>
            </a:fld>
            <a:endParaRPr lang="en-US"/>
          </a:p>
        </p:txBody>
      </p:sp>
    </p:spTree>
    <p:extLst>
      <p:ext uri="{BB962C8B-B14F-4D97-AF65-F5344CB8AC3E}">
        <p14:creationId xmlns:p14="http://schemas.microsoft.com/office/powerpoint/2010/main" val="1171127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Balance Sheet</a:t>
            </a: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269773532"/>
              </p:ext>
            </p:extLst>
          </p:nvPr>
        </p:nvGraphicFramePr>
        <p:xfrm>
          <a:off x="457200" y="1292424"/>
          <a:ext cx="4038021" cy="4646235"/>
        </p:xfrm>
        <a:graphic>
          <a:graphicData uri="http://schemas.openxmlformats.org/drawingml/2006/table">
            <a:tbl>
              <a:tblPr firstRow="1" bandRow="1">
                <a:tableStyleId>{5940675A-B579-460E-94D1-54222C63F5DA}</a:tableStyleId>
              </a:tblPr>
              <a:tblGrid>
                <a:gridCol w="2654755">
                  <a:extLst>
                    <a:ext uri="{9D8B030D-6E8A-4147-A177-3AD203B41FA5}">
                      <a16:colId xmlns:a16="http://schemas.microsoft.com/office/drawing/2014/main" val="2383153940"/>
                    </a:ext>
                  </a:extLst>
                </a:gridCol>
                <a:gridCol w="1383266">
                  <a:extLst>
                    <a:ext uri="{9D8B030D-6E8A-4147-A177-3AD203B41FA5}">
                      <a16:colId xmlns:a16="http://schemas.microsoft.com/office/drawing/2014/main" val="1344956532"/>
                    </a:ext>
                  </a:extLst>
                </a:gridCol>
              </a:tblGrid>
              <a:tr h="309749">
                <a:tc>
                  <a:txBody>
                    <a:bodyPr/>
                    <a:lstStyle/>
                    <a:p>
                      <a:r>
                        <a:rPr lang="en-US" sz="1200" u="none" baseline="0" dirty="0" smtClean="0"/>
                        <a:t>ASSETS</a:t>
                      </a:r>
                      <a:endParaRPr lang="en-US" sz="1200" u="none"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598352"/>
                  </a:ext>
                </a:extLst>
              </a:tr>
              <a:tr h="309749">
                <a:tc>
                  <a:txBody>
                    <a:bodyPr/>
                    <a:lstStyle/>
                    <a:p>
                      <a:pPr marL="0" indent="119063"/>
                      <a:r>
                        <a:rPr lang="en-US" sz="1200" dirty="0" smtClean="0"/>
                        <a:t>Cash</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05241576"/>
                  </a:ext>
                </a:extLst>
              </a:tr>
              <a:tr h="309749">
                <a:tc>
                  <a:txBody>
                    <a:bodyPr/>
                    <a:lstStyle/>
                    <a:p>
                      <a:pPr marL="0" indent="119063"/>
                      <a:r>
                        <a:rPr lang="en-US" sz="1200" dirty="0" smtClean="0"/>
                        <a:t>Accounts receivable</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4113179"/>
                  </a:ext>
                </a:extLst>
              </a:tr>
              <a:tr h="309749">
                <a:tc>
                  <a:txBody>
                    <a:bodyPr/>
                    <a:lstStyle/>
                    <a:p>
                      <a:pPr marL="0" indent="119063"/>
                      <a:r>
                        <a:rPr lang="en-US" sz="1200" dirty="0" smtClean="0"/>
                        <a:t>Equipment</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32880360"/>
                  </a:ext>
                </a:extLst>
              </a:tr>
              <a:tr h="309749">
                <a:tc>
                  <a:txBody>
                    <a:bodyPr/>
                    <a:lstStyle/>
                    <a:p>
                      <a:pPr marL="0" indent="119063"/>
                      <a:r>
                        <a:rPr lang="en-US" sz="1200" dirty="0" smtClean="0"/>
                        <a:t>Other</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05746598"/>
                  </a:ext>
                </a:extLst>
              </a:tr>
              <a:tr h="3097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u="sng" baseline="0" dirty="0" smtClean="0"/>
                        <a:t>Total Assets</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u="sng" baseline="0" dirty="0" smtClean="0"/>
                        <a:t>$  4,000</a:t>
                      </a:r>
                      <a:endParaRPr lang="en-US" sz="1200" u="sng"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7463023"/>
                  </a:ext>
                </a:extLst>
              </a:tr>
              <a:tr h="309749">
                <a:tc>
                  <a:txBody>
                    <a:bodyPr/>
                    <a:lstStyle/>
                    <a:p>
                      <a:pPr marL="0" algn="l" defTabSz="457200" rtl="0" eaLnBrk="1" latinLnBrk="0" hangingPunct="1"/>
                      <a:r>
                        <a:rPr lang="en-US" sz="1200" u="none" kern="1200" baseline="0" dirty="0" smtClean="0">
                          <a:solidFill>
                            <a:schemeClr val="tx1"/>
                          </a:solidFill>
                          <a:latin typeface="+mn-lt"/>
                          <a:ea typeface="+mn-ea"/>
                          <a:cs typeface="+mn-cs"/>
                        </a:rPr>
                        <a:t>LIABILITIES</a:t>
                      </a:r>
                      <a:endParaRPr lang="en-US" sz="1200" u="none"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27406247"/>
                  </a:ext>
                </a:extLst>
              </a:tr>
              <a:tr h="309749">
                <a:tc>
                  <a:txBody>
                    <a:bodyPr/>
                    <a:lstStyle/>
                    <a:p>
                      <a:pPr marL="0" indent="119063"/>
                      <a:r>
                        <a:rPr lang="en-US" sz="1200" dirty="0" smtClean="0"/>
                        <a:t>Accounts payable</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4970621"/>
                  </a:ext>
                </a:extLst>
              </a:tr>
              <a:tr h="309749">
                <a:tc>
                  <a:txBody>
                    <a:bodyPr/>
                    <a:lstStyle/>
                    <a:p>
                      <a:pPr marL="0" indent="119063"/>
                      <a:r>
                        <a:rPr lang="en-US" sz="1200" dirty="0" smtClean="0"/>
                        <a:t>Loans payable</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30999242"/>
                  </a:ext>
                </a:extLst>
              </a:tr>
              <a:tr h="309749">
                <a:tc>
                  <a:txBody>
                    <a:bodyPr/>
                    <a:lstStyle/>
                    <a:p>
                      <a:pPr marL="0" indent="119063" algn="l" defTabSz="457200" rtl="0" eaLnBrk="1" latinLnBrk="0" hangingPunct="1"/>
                      <a:r>
                        <a:rPr lang="en-US" sz="1200" u="sng" kern="1200" baseline="0" dirty="0" smtClean="0">
                          <a:solidFill>
                            <a:schemeClr val="tx1"/>
                          </a:solidFill>
                          <a:latin typeface="+mn-lt"/>
                          <a:ea typeface="+mn-ea"/>
                          <a:cs typeface="+mn-cs"/>
                        </a:rPr>
                        <a:t>Total Liabilities</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2,000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61261113"/>
                  </a:ext>
                </a:extLst>
              </a:tr>
              <a:tr h="309749">
                <a:tc>
                  <a:txBody>
                    <a:bodyPr/>
                    <a:lstStyle/>
                    <a:p>
                      <a:r>
                        <a:rPr lang="en-US" sz="1200" u="none" dirty="0" smtClean="0"/>
                        <a:t>EQUITY</a:t>
                      </a:r>
                      <a:endParaRPr lang="en-US" sz="1200" u="none"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15872704"/>
                  </a:ext>
                </a:extLst>
              </a:tr>
              <a:tr h="309749">
                <a:tc>
                  <a:txBody>
                    <a:bodyPr/>
                    <a:lstStyle/>
                    <a:p>
                      <a:pPr marL="0" indent="119063"/>
                      <a:r>
                        <a:rPr lang="en-US" sz="1200" dirty="0" smtClean="0"/>
                        <a:t>Capital Stock</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27091247"/>
                  </a:ext>
                </a:extLst>
              </a:tr>
              <a:tr h="309749">
                <a:tc>
                  <a:txBody>
                    <a:bodyPr/>
                    <a:lstStyle/>
                    <a:p>
                      <a:pPr marL="0" indent="119063"/>
                      <a:r>
                        <a:rPr lang="en-US" sz="1200" dirty="0" smtClean="0"/>
                        <a:t>Retained earnings</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6093693"/>
                  </a:ext>
                </a:extLst>
              </a:tr>
              <a:tr h="309749">
                <a:tc>
                  <a:txBody>
                    <a:bodyPr/>
                    <a:lstStyle/>
                    <a:p>
                      <a:pPr marL="0" indent="119063"/>
                      <a:r>
                        <a:rPr lang="en-US" sz="1200" u="sng" dirty="0" smtClean="0"/>
                        <a:t>Total Equity</a:t>
                      </a:r>
                      <a:endParaRPr lang="en-US" sz="1200" u="sng"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u="sng" dirty="0" smtClean="0"/>
                        <a:t>2,000</a:t>
                      </a:r>
                      <a:endParaRPr lang="en-US" sz="1200" u="sng"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88679764"/>
                  </a:ext>
                </a:extLst>
              </a:tr>
              <a:tr h="309749">
                <a:tc>
                  <a:txBody>
                    <a:bodyPr/>
                    <a:lstStyle/>
                    <a:p>
                      <a:pPr marL="0" algn="l" defTabSz="457200" rtl="0" eaLnBrk="1" latinLnBrk="0" hangingPunct="1"/>
                      <a:r>
                        <a:rPr lang="en-US" sz="1200" u="sng" kern="1200" baseline="0" dirty="0" smtClean="0">
                          <a:solidFill>
                            <a:schemeClr val="tx1"/>
                          </a:solidFill>
                          <a:latin typeface="+mn-lt"/>
                          <a:ea typeface="+mn-ea"/>
                          <a:cs typeface="+mn-cs"/>
                        </a:rPr>
                        <a:t>Total Liabilities &amp; Equity</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  4,000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028857"/>
                  </a:ext>
                </a:extLst>
              </a:tr>
            </a:tbl>
          </a:graphicData>
        </a:graphic>
      </p:graphicFrame>
      <p:sp>
        <p:nvSpPr>
          <p:cNvPr id="9" name="Content Placeholder 8"/>
          <p:cNvSpPr>
            <a:spLocks noGrp="1"/>
          </p:cNvSpPr>
          <p:nvPr>
            <p:ph sz="half" idx="2"/>
          </p:nvPr>
        </p:nvSpPr>
        <p:spPr/>
        <p:txBody>
          <a:bodyPr>
            <a:normAutofit/>
          </a:bodyPr>
          <a:lstStyle/>
          <a:p>
            <a:pPr>
              <a:spcBef>
                <a:spcPts val="1200"/>
              </a:spcBef>
            </a:pPr>
            <a:r>
              <a:rPr lang="en-US" sz="1800" dirty="0" smtClean="0"/>
              <a:t>Comment #1</a:t>
            </a:r>
          </a:p>
          <a:p>
            <a:pPr>
              <a:spcBef>
                <a:spcPts val="1200"/>
              </a:spcBef>
            </a:pPr>
            <a:r>
              <a:rPr lang="en-US" sz="1800" dirty="0" smtClean="0"/>
              <a:t>Comment #2</a:t>
            </a:r>
          </a:p>
          <a:p>
            <a:pPr>
              <a:spcBef>
                <a:spcPts val="1200"/>
              </a:spcBef>
            </a:pPr>
            <a:r>
              <a:rPr lang="en-US" sz="1800" dirty="0" smtClean="0"/>
              <a:t>Comment #3</a:t>
            </a:r>
            <a:endParaRPr lang="en-US" sz="1800" dirty="0"/>
          </a:p>
        </p:txBody>
      </p:sp>
      <p:sp>
        <p:nvSpPr>
          <p:cNvPr id="4" name="Slide Number Placeholder 3"/>
          <p:cNvSpPr>
            <a:spLocks noGrp="1"/>
          </p:cNvSpPr>
          <p:nvPr>
            <p:ph type="sldNum" sz="quarter" idx="12"/>
          </p:nvPr>
        </p:nvSpPr>
        <p:spPr/>
        <p:txBody>
          <a:bodyPr/>
          <a:lstStyle/>
          <a:p>
            <a:fld id="{A46C3BD5-0BCA-734F-9F00-223B18BBED49}" type="slidenum">
              <a:rPr lang="en-US" smtClean="0"/>
              <a:t>23</a:t>
            </a:fld>
            <a:endParaRPr lang="en-US"/>
          </a:p>
        </p:txBody>
      </p:sp>
      <p:sp>
        <p:nvSpPr>
          <p:cNvPr id="8" name="TextBox 7"/>
          <p:cNvSpPr txBox="1"/>
          <p:nvPr/>
        </p:nvSpPr>
        <p:spPr>
          <a:xfrm>
            <a:off x="440375" y="984647"/>
            <a:ext cx="1369286" cy="276999"/>
          </a:xfrm>
          <a:prstGeom prst="rect">
            <a:avLst/>
          </a:prstGeom>
          <a:noFill/>
        </p:spPr>
        <p:txBody>
          <a:bodyPr wrap="none" rtlCol="0">
            <a:spAutoFit/>
          </a:bodyPr>
          <a:lstStyle/>
          <a:p>
            <a:r>
              <a:rPr lang="en-US" sz="1200" dirty="0" smtClean="0"/>
              <a:t>January 31, 2016</a:t>
            </a:r>
            <a:endParaRPr lang="en-US" sz="1200" dirty="0"/>
          </a:p>
        </p:txBody>
      </p:sp>
    </p:spTree>
    <p:extLst>
      <p:ext uri="{BB962C8B-B14F-4D97-AF65-F5344CB8AC3E}">
        <p14:creationId xmlns:p14="http://schemas.microsoft.com/office/powerpoint/2010/main" val="1631561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Cash Flow Statement </a:t>
            </a:r>
            <a:endParaRPr lang="en-US" dirty="0"/>
          </a:p>
        </p:txBody>
      </p:sp>
      <p:sp>
        <p:nvSpPr>
          <p:cNvPr id="5" name="Slide Number Placeholder 4"/>
          <p:cNvSpPr>
            <a:spLocks noGrp="1"/>
          </p:cNvSpPr>
          <p:nvPr>
            <p:ph type="sldNum" sz="quarter" idx="12"/>
          </p:nvPr>
        </p:nvSpPr>
        <p:spPr/>
        <p:txBody>
          <a:bodyPr/>
          <a:lstStyle/>
          <a:p>
            <a:fld id="{A46C3BD5-0BCA-734F-9F00-223B18BBED49}" type="slidenum">
              <a:rPr lang="en-US" smtClean="0"/>
              <a:t>24</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947442559"/>
              </p:ext>
            </p:extLst>
          </p:nvPr>
        </p:nvGraphicFramePr>
        <p:xfrm>
          <a:off x="457200" y="1292427"/>
          <a:ext cx="4038021" cy="4672948"/>
        </p:xfrm>
        <a:graphic>
          <a:graphicData uri="http://schemas.openxmlformats.org/drawingml/2006/table">
            <a:tbl>
              <a:tblPr firstRow="1" bandRow="1">
                <a:tableStyleId>{5940675A-B579-460E-94D1-54222C63F5DA}</a:tableStyleId>
              </a:tblPr>
              <a:tblGrid>
                <a:gridCol w="2654755">
                  <a:extLst>
                    <a:ext uri="{9D8B030D-6E8A-4147-A177-3AD203B41FA5}">
                      <a16:colId xmlns:a16="http://schemas.microsoft.com/office/drawing/2014/main" val="2383153940"/>
                    </a:ext>
                  </a:extLst>
                </a:gridCol>
                <a:gridCol w="1383266">
                  <a:extLst>
                    <a:ext uri="{9D8B030D-6E8A-4147-A177-3AD203B41FA5}">
                      <a16:colId xmlns:a16="http://schemas.microsoft.com/office/drawing/2014/main" val="1344956532"/>
                    </a:ext>
                  </a:extLst>
                </a:gridCol>
              </a:tblGrid>
              <a:tr h="333782">
                <a:tc>
                  <a:txBody>
                    <a:bodyPr/>
                    <a:lstStyle/>
                    <a:p>
                      <a:r>
                        <a:rPr lang="en-US" sz="1200" u="none" baseline="0" dirty="0" smtClean="0"/>
                        <a:t>OPERATING ACTIVITIES</a:t>
                      </a:r>
                      <a:endParaRPr lang="en-US" sz="1200" u="none"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598352"/>
                  </a:ext>
                </a:extLst>
              </a:tr>
              <a:tr h="333782">
                <a:tc>
                  <a:txBody>
                    <a:bodyPr/>
                    <a:lstStyle/>
                    <a:p>
                      <a:pPr marL="0" indent="119063"/>
                      <a:r>
                        <a:rPr lang="en-US" sz="1200" u="none" baseline="0" dirty="0" smtClean="0"/>
                        <a:t>Cash received from customers</a:t>
                      </a:r>
                      <a:endParaRPr lang="en-US" sz="1200" u="none"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35807044"/>
                  </a:ext>
                </a:extLst>
              </a:tr>
              <a:tr h="333782">
                <a:tc>
                  <a:txBody>
                    <a:bodyPr/>
                    <a:lstStyle/>
                    <a:p>
                      <a:pPr marL="0" marR="0" indent="119063" algn="l" defTabSz="457200" rtl="0" eaLnBrk="1" fontAlgn="auto" latinLnBrk="0" hangingPunct="1">
                        <a:lnSpc>
                          <a:spcPct val="100000"/>
                        </a:lnSpc>
                        <a:spcBef>
                          <a:spcPts val="0"/>
                        </a:spcBef>
                        <a:spcAft>
                          <a:spcPts val="0"/>
                        </a:spcAft>
                        <a:buClrTx/>
                        <a:buSzTx/>
                        <a:buFontTx/>
                        <a:buNone/>
                        <a:tabLst/>
                        <a:defRPr/>
                      </a:pPr>
                      <a:r>
                        <a:rPr lang="en-US" sz="1200" u="none" baseline="0" dirty="0" smtClean="0"/>
                        <a:t>Cash received from interest</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53597684"/>
                  </a:ext>
                </a:extLst>
              </a:tr>
              <a:tr h="333782">
                <a:tc>
                  <a:txBody>
                    <a:bodyPr/>
                    <a:lstStyle/>
                    <a:p>
                      <a:pPr marL="0" marR="0" indent="119063" algn="l" defTabSz="457200" rtl="0" eaLnBrk="1" fontAlgn="auto" latinLnBrk="0" hangingPunct="1">
                        <a:lnSpc>
                          <a:spcPct val="100000"/>
                        </a:lnSpc>
                        <a:spcBef>
                          <a:spcPts val="0"/>
                        </a:spcBef>
                        <a:spcAft>
                          <a:spcPts val="0"/>
                        </a:spcAft>
                        <a:buClrTx/>
                        <a:buSzTx/>
                        <a:buFontTx/>
                        <a:buNone/>
                        <a:tabLst/>
                        <a:defRPr/>
                      </a:pPr>
                      <a:r>
                        <a:rPr lang="en-US" sz="1200" u="none" baseline="0" dirty="0" smtClean="0"/>
                        <a:t>Cash paid for salaries</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26788582"/>
                  </a:ext>
                </a:extLst>
              </a:tr>
              <a:tr h="333782">
                <a:tc>
                  <a:txBody>
                    <a:bodyPr/>
                    <a:lstStyle/>
                    <a:p>
                      <a:pPr marL="0" marR="0" indent="119063" algn="l" defTabSz="457200" rtl="0" eaLnBrk="1" fontAlgn="auto" latinLnBrk="0" hangingPunct="1">
                        <a:lnSpc>
                          <a:spcPct val="100000"/>
                        </a:lnSpc>
                        <a:spcBef>
                          <a:spcPts val="0"/>
                        </a:spcBef>
                        <a:spcAft>
                          <a:spcPts val="0"/>
                        </a:spcAft>
                        <a:buClrTx/>
                        <a:buSzTx/>
                        <a:buFontTx/>
                        <a:buNone/>
                        <a:tabLst/>
                        <a:defRPr/>
                      </a:pPr>
                      <a:r>
                        <a:rPr lang="en-US" sz="1200" u="none" baseline="0" dirty="0" smtClean="0"/>
                        <a:t>Cash paid for customers</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45751908"/>
                  </a:ext>
                </a:extLst>
              </a:tr>
              <a:tr h="333782">
                <a:tc>
                  <a:txBody>
                    <a:bodyPr/>
                    <a:lstStyle/>
                    <a:p>
                      <a:pPr marL="0" marR="0" indent="119063" algn="l" defTabSz="457200" rtl="0" eaLnBrk="1" fontAlgn="auto" latinLnBrk="0" hangingPunct="1">
                        <a:lnSpc>
                          <a:spcPct val="100000"/>
                        </a:lnSpc>
                        <a:spcBef>
                          <a:spcPts val="0"/>
                        </a:spcBef>
                        <a:spcAft>
                          <a:spcPts val="0"/>
                        </a:spcAft>
                        <a:buClrTx/>
                        <a:buSzTx/>
                        <a:buFontTx/>
                        <a:buNone/>
                        <a:tabLst/>
                        <a:defRPr/>
                      </a:pPr>
                      <a:r>
                        <a:rPr lang="en-US" sz="1200" u="none" baseline="0" dirty="0" smtClean="0"/>
                        <a:t>Cash paid for other </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14170985"/>
                  </a:ext>
                </a:extLst>
              </a:tr>
              <a:tr h="333782">
                <a:tc>
                  <a:txBody>
                    <a:bodyPr/>
                    <a:lstStyle/>
                    <a:p>
                      <a:pPr marL="0" marR="0" indent="119063" algn="l" defTabSz="457200" rtl="0" eaLnBrk="1" fontAlgn="auto" latinLnBrk="0" hangingPunct="1">
                        <a:lnSpc>
                          <a:spcPct val="100000"/>
                        </a:lnSpc>
                        <a:spcBef>
                          <a:spcPts val="0"/>
                        </a:spcBef>
                        <a:spcAft>
                          <a:spcPts val="0"/>
                        </a:spcAft>
                        <a:buClrTx/>
                        <a:buSzTx/>
                        <a:buFontTx/>
                        <a:buNone/>
                        <a:tabLst/>
                        <a:defRPr/>
                      </a:pPr>
                      <a:r>
                        <a:rPr lang="en-US" sz="1200" u="sng" baseline="0" dirty="0" smtClean="0"/>
                        <a:t>Cash from operating activities</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1200" u="sng"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473124"/>
                  </a:ext>
                </a:extLst>
              </a:tr>
              <a:tr h="333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INVESTING ACTIVITIES</a:t>
                      </a: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05241576"/>
                  </a:ext>
                </a:extLst>
              </a:tr>
              <a:tr h="333782">
                <a:tc>
                  <a:txBody>
                    <a:bodyPr/>
                    <a:lstStyle/>
                    <a:p>
                      <a:pPr marL="0" indent="119063"/>
                      <a:r>
                        <a:rPr lang="en-US" sz="1200" u="none" baseline="0" dirty="0" smtClean="0"/>
                        <a:t>Purchase of land</a:t>
                      </a:r>
                      <a:endParaRPr lang="en-US" sz="1200" u="none"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5685367"/>
                  </a:ext>
                </a:extLst>
              </a:tr>
              <a:tr h="333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a:ea typeface="+mn-ea"/>
                          <a:cs typeface="+mn-cs"/>
                        </a:rPr>
                        <a:t>FINANCING ACTIVITIES</a:t>
                      </a: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4113179"/>
                  </a:ext>
                </a:extLst>
              </a:tr>
              <a:tr h="333782">
                <a:tc>
                  <a:txBody>
                    <a:bodyPr/>
                    <a:lstStyle/>
                    <a:p>
                      <a:pPr marL="0" indent="119063"/>
                      <a:r>
                        <a:rPr lang="en-US" sz="1200" u="none" baseline="0" dirty="0" smtClean="0"/>
                        <a:t>Payment of dividend</a:t>
                      </a:r>
                      <a:endParaRPr lang="en-US" sz="1200" u="none"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5892529"/>
                  </a:ext>
                </a:extLst>
              </a:tr>
              <a:tr h="333782">
                <a:tc>
                  <a:txBody>
                    <a:bodyPr/>
                    <a:lstStyle/>
                    <a:p>
                      <a:pPr marL="0" algn="l" defTabSz="457200" rtl="0" eaLnBrk="1" latinLnBrk="0" hangingPunct="1"/>
                      <a:r>
                        <a:rPr lang="en-US" sz="1200" u="sng" kern="1200" baseline="0" dirty="0" smtClean="0">
                          <a:solidFill>
                            <a:schemeClr val="tx1"/>
                          </a:solidFill>
                          <a:latin typeface="+mn-lt"/>
                          <a:ea typeface="+mn-ea"/>
                          <a:cs typeface="+mn-cs"/>
                        </a:rPr>
                        <a:t>Net change in cash</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(3,000)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028857"/>
                  </a:ext>
                </a:extLst>
              </a:tr>
              <a:tr h="333782">
                <a:tc>
                  <a:txBody>
                    <a:bodyPr/>
                    <a:lstStyle/>
                    <a:p>
                      <a:pPr marL="0" algn="l" defTabSz="457200" rtl="0" eaLnBrk="1" latinLnBrk="0" hangingPunct="1"/>
                      <a:r>
                        <a:rPr lang="en-US" sz="1200" u="sng" kern="1200" baseline="0" dirty="0" smtClean="0">
                          <a:solidFill>
                            <a:schemeClr val="tx1"/>
                          </a:solidFill>
                          <a:latin typeface="+mn-lt"/>
                          <a:ea typeface="+mn-ea"/>
                          <a:cs typeface="+mn-cs"/>
                        </a:rPr>
                        <a:t>Beginning cash balance</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10,000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5255318"/>
                  </a:ext>
                </a:extLst>
              </a:tr>
              <a:tr h="333782">
                <a:tc>
                  <a:txBody>
                    <a:bodyPr/>
                    <a:lstStyle/>
                    <a:p>
                      <a:pPr marL="0" algn="l" defTabSz="457200" rtl="0" eaLnBrk="1" latinLnBrk="0" hangingPunct="1"/>
                      <a:r>
                        <a:rPr lang="en-US" sz="1200" u="sng" kern="1200" baseline="0" dirty="0" smtClean="0">
                          <a:solidFill>
                            <a:schemeClr val="tx1"/>
                          </a:solidFill>
                          <a:latin typeface="+mn-lt"/>
                          <a:ea typeface="+mn-ea"/>
                          <a:cs typeface="+mn-cs"/>
                        </a:rPr>
                        <a:t>Ending cash balance </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   7,000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2590360"/>
                  </a:ext>
                </a:extLst>
              </a:tr>
            </a:tbl>
          </a:graphicData>
        </a:graphic>
      </p:graphicFrame>
      <p:sp>
        <p:nvSpPr>
          <p:cNvPr id="9" name="TextBox 8"/>
          <p:cNvSpPr txBox="1"/>
          <p:nvPr/>
        </p:nvSpPr>
        <p:spPr>
          <a:xfrm>
            <a:off x="457200" y="984650"/>
            <a:ext cx="2974660" cy="276999"/>
          </a:xfrm>
          <a:prstGeom prst="rect">
            <a:avLst/>
          </a:prstGeom>
          <a:noFill/>
        </p:spPr>
        <p:txBody>
          <a:bodyPr wrap="none" rtlCol="0">
            <a:spAutoFit/>
          </a:bodyPr>
          <a:lstStyle/>
          <a:p>
            <a:r>
              <a:rPr lang="en-US" sz="1200" dirty="0" smtClean="0"/>
              <a:t>For the Year Ending December 31, 2016 </a:t>
            </a:r>
            <a:endParaRPr lang="en-US" sz="1200" dirty="0"/>
          </a:p>
        </p:txBody>
      </p:sp>
      <p:sp>
        <p:nvSpPr>
          <p:cNvPr id="10" name="Content Placeholder 8"/>
          <p:cNvSpPr>
            <a:spLocks noGrp="1"/>
          </p:cNvSpPr>
          <p:nvPr>
            <p:ph sz="half" idx="2"/>
          </p:nvPr>
        </p:nvSpPr>
        <p:spPr/>
        <p:txBody>
          <a:bodyPr>
            <a:normAutofit/>
          </a:bodyPr>
          <a:lstStyle/>
          <a:p>
            <a:pPr>
              <a:spcBef>
                <a:spcPts val="1200"/>
              </a:spcBef>
            </a:pPr>
            <a:r>
              <a:rPr lang="en-US" sz="1800" dirty="0" smtClean="0"/>
              <a:t>Comment #1</a:t>
            </a:r>
          </a:p>
          <a:p>
            <a:pPr>
              <a:spcBef>
                <a:spcPts val="1200"/>
              </a:spcBef>
            </a:pPr>
            <a:r>
              <a:rPr lang="en-US" sz="1800" dirty="0" smtClean="0"/>
              <a:t>Comment #2</a:t>
            </a:r>
          </a:p>
          <a:p>
            <a:pPr>
              <a:spcBef>
                <a:spcPts val="1200"/>
              </a:spcBef>
            </a:pPr>
            <a:r>
              <a:rPr lang="en-US" sz="1800" dirty="0" smtClean="0"/>
              <a:t>Comment #3</a:t>
            </a:r>
            <a:endParaRPr lang="en-US" sz="1800" dirty="0"/>
          </a:p>
        </p:txBody>
      </p:sp>
    </p:spTree>
    <p:extLst>
      <p:ext uri="{BB962C8B-B14F-4D97-AF65-F5344CB8AC3E}">
        <p14:creationId xmlns:p14="http://schemas.microsoft.com/office/powerpoint/2010/main" val="3474016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Income Statement</a:t>
            </a:r>
            <a:endParaRPr lang="en-US" dirty="0"/>
          </a:p>
        </p:txBody>
      </p:sp>
      <p:sp>
        <p:nvSpPr>
          <p:cNvPr id="5" name="Slide Number Placeholder 4"/>
          <p:cNvSpPr>
            <a:spLocks noGrp="1"/>
          </p:cNvSpPr>
          <p:nvPr>
            <p:ph type="sldNum" sz="quarter" idx="12"/>
          </p:nvPr>
        </p:nvSpPr>
        <p:spPr/>
        <p:txBody>
          <a:bodyPr/>
          <a:lstStyle/>
          <a:p>
            <a:fld id="{A46C3BD5-0BCA-734F-9F00-223B18BBED49}" type="slidenum">
              <a:rPr lang="en-US" smtClean="0"/>
              <a:t>25</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215226831"/>
              </p:ext>
            </p:extLst>
          </p:nvPr>
        </p:nvGraphicFramePr>
        <p:xfrm>
          <a:off x="439863" y="1272173"/>
          <a:ext cx="4038021" cy="2949430"/>
        </p:xfrm>
        <a:graphic>
          <a:graphicData uri="http://schemas.openxmlformats.org/drawingml/2006/table">
            <a:tbl>
              <a:tblPr firstRow="1" bandRow="1">
                <a:tableStyleId>{5940675A-B579-460E-94D1-54222C63F5DA}</a:tableStyleId>
              </a:tblPr>
              <a:tblGrid>
                <a:gridCol w="2654755">
                  <a:extLst>
                    <a:ext uri="{9D8B030D-6E8A-4147-A177-3AD203B41FA5}">
                      <a16:colId xmlns:a16="http://schemas.microsoft.com/office/drawing/2014/main" val="2383153940"/>
                    </a:ext>
                  </a:extLst>
                </a:gridCol>
                <a:gridCol w="1383266">
                  <a:extLst>
                    <a:ext uri="{9D8B030D-6E8A-4147-A177-3AD203B41FA5}">
                      <a16:colId xmlns:a16="http://schemas.microsoft.com/office/drawing/2014/main" val="1344956532"/>
                    </a:ext>
                  </a:extLst>
                </a:gridCol>
              </a:tblGrid>
              <a:tr h="294943">
                <a:tc>
                  <a:txBody>
                    <a:bodyPr/>
                    <a:lstStyle/>
                    <a:p>
                      <a:r>
                        <a:rPr lang="en-US" sz="1200" u="none" baseline="0" dirty="0" smtClean="0"/>
                        <a:t>REVENUES</a:t>
                      </a:r>
                      <a:endParaRPr lang="en-US" sz="1200" u="none"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6598352"/>
                  </a:ext>
                </a:extLst>
              </a:tr>
              <a:tr h="294943">
                <a:tc>
                  <a:txBody>
                    <a:bodyPr/>
                    <a:lstStyle/>
                    <a:p>
                      <a:pPr marL="0" indent="119063"/>
                      <a:r>
                        <a:rPr lang="en-US" sz="1200" dirty="0" smtClean="0"/>
                        <a:t>Services</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05241576"/>
                  </a:ext>
                </a:extLst>
              </a:tr>
              <a:tr h="294943">
                <a:tc>
                  <a:txBody>
                    <a:bodyPr/>
                    <a:lstStyle/>
                    <a:p>
                      <a:pPr marL="0" indent="119063"/>
                      <a:r>
                        <a:rPr lang="en-US" sz="1200" dirty="0" smtClean="0"/>
                        <a:t>Interest</a:t>
                      </a:r>
                      <a:r>
                        <a:rPr lang="en-US" sz="1200" baseline="0" dirty="0" smtClean="0"/>
                        <a:t> Revenue</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04113179"/>
                  </a:ext>
                </a:extLst>
              </a:tr>
              <a:tr h="294943">
                <a:tc>
                  <a:txBody>
                    <a:bodyPr/>
                    <a:lstStyle/>
                    <a:p>
                      <a:pPr marL="0" indent="119063"/>
                      <a:r>
                        <a:rPr lang="en-US" sz="1200" dirty="0" smtClean="0"/>
                        <a:t>Other</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05746598"/>
                  </a:ext>
                </a:extLst>
              </a:tr>
              <a:tr h="294943">
                <a:tc>
                  <a:txBody>
                    <a:bodyPr/>
                    <a:lstStyle/>
                    <a:p>
                      <a:pPr marL="0" marR="0" indent="119063" algn="l" defTabSz="457200" rtl="0" eaLnBrk="1" fontAlgn="auto" latinLnBrk="0" hangingPunct="1">
                        <a:lnSpc>
                          <a:spcPct val="100000"/>
                        </a:lnSpc>
                        <a:spcBef>
                          <a:spcPts val="0"/>
                        </a:spcBef>
                        <a:spcAft>
                          <a:spcPts val="0"/>
                        </a:spcAft>
                        <a:buClrTx/>
                        <a:buSzTx/>
                        <a:buFontTx/>
                        <a:buNone/>
                        <a:tabLst/>
                        <a:defRPr/>
                      </a:pPr>
                      <a:r>
                        <a:rPr lang="en-US" sz="1200" u="sng" baseline="0" dirty="0" smtClean="0"/>
                        <a:t>Total Revenues</a:t>
                      </a: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u="sng" baseline="0" dirty="0" smtClean="0"/>
                        <a:t>$  3,000</a:t>
                      </a:r>
                      <a:endParaRPr lang="en-US" sz="1200" u="sng" baseline="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7463023"/>
                  </a:ext>
                </a:extLst>
              </a:tr>
              <a:tr h="294943">
                <a:tc>
                  <a:txBody>
                    <a:bodyPr/>
                    <a:lstStyle/>
                    <a:p>
                      <a:pPr marL="0" algn="l" defTabSz="457200" rtl="0" eaLnBrk="1" latinLnBrk="0" hangingPunct="1"/>
                      <a:r>
                        <a:rPr lang="en-US" sz="1200" u="none" kern="1200" baseline="0" dirty="0" smtClean="0">
                          <a:solidFill>
                            <a:schemeClr val="tx1"/>
                          </a:solidFill>
                          <a:latin typeface="+mn-lt"/>
                          <a:ea typeface="+mn-ea"/>
                          <a:cs typeface="+mn-cs"/>
                        </a:rPr>
                        <a:t>EXPENSES</a:t>
                      </a:r>
                      <a:endParaRPr lang="en-US" sz="1200" u="none"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27406247"/>
                  </a:ext>
                </a:extLst>
              </a:tr>
              <a:tr h="294943">
                <a:tc>
                  <a:txBody>
                    <a:bodyPr/>
                    <a:lstStyle/>
                    <a:p>
                      <a:pPr marL="0" indent="119063"/>
                      <a:r>
                        <a:rPr lang="en-US" sz="1200" dirty="0" smtClean="0"/>
                        <a:t>Salaries</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4970621"/>
                  </a:ext>
                </a:extLst>
              </a:tr>
              <a:tr h="294943">
                <a:tc>
                  <a:txBody>
                    <a:bodyPr/>
                    <a:lstStyle/>
                    <a:p>
                      <a:pPr marL="0" indent="119063"/>
                      <a:r>
                        <a:rPr lang="en-US" sz="1200" dirty="0" smtClean="0"/>
                        <a:t>Rent</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a:r>
                        <a:rPr lang="en-US" sz="1200" dirty="0" smtClean="0"/>
                        <a:t>1,000</a:t>
                      </a:r>
                      <a:endParaRPr lang="en-US" sz="1200" dirty="0"/>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30999242"/>
                  </a:ext>
                </a:extLst>
              </a:tr>
              <a:tr h="294943">
                <a:tc>
                  <a:txBody>
                    <a:bodyPr/>
                    <a:lstStyle/>
                    <a:p>
                      <a:pPr marL="0" indent="119063" algn="l" defTabSz="457200" rtl="0" eaLnBrk="1" latinLnBrk="0" hangingPunct="1"/>
                      <a:r>
                        <a:rPr lang="en-US" sz="1200" u="sng" kern="1200" baseline="0" dirty="0" smtClean="0">
                          <a:solidFill>
                            <a:schemeClr val="tx1"/>
                          </a:solidFill>
                          <a:latin typeface="+mn-lt"/>
                          <a:ea typeface="+mn-ea"/>
                          <a:cs typeface="+mn-cs"/>
                        </a:rPr>
                        <a:t>Total Expenses</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2,000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61261113"/>
                  </a:ext>
                </a:extLst>
              </a:tr>
              <a:tr h="294943">
                <a:tc>
                  <a:txBody>
                    <a:bodyPr/>
                    <a:lstStyle/>
                    <a:p>
                      <a:pPr marL="0" algn="l" defTabSz="457200" rtl="0" eaLnBrk="1" latinLnBrk="0" hangingPunct="1"/>
                      <a:r>
                        <a:rPr lang="en-US" sz="1200" u="sng" kern="1200" baseline="0" dirty="0" smtClean="0">
                          <a:solidFill>
                            <a:schemeClr val="tx1"/>
                          </a:solidFill>
                          <a:latin typeface="+mn-lt"/>
                          <a:ea typeface="+mn-ea"/>
                          <a:cs typeface="+mn-cs"/>
                        </a:rPr>
                        <a:t>Net Income (Loss)</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r" defTabSz="457200" rtl="0" eaLnBrk="1" latinLnBrk="0" hangingPunct="1"/>
                      <a:r>
                        <a:rPr lang="en-US" sz="1200" u="sng" kern="1200" baseline="0" dirty="0" smtClean="0">
                          <a:solidFill>
                            <a:schemeClr val="tx1"/>
                          </a:solidFill>
                          <a:latin typeface="+mn-lt"/>
                          <a:ea typeface="+mn-ea"/>
                          <a:cs typeface="+mn-cs"/>
                        </a:rPr>
                        <a:t>$  1,000</a:t>
                      </a:r>
                      <a:endParaRPr lang="en-US" sz="1200" u="sng" kern="1200" baseline="0" dirty="0">
                        <a:solidFill>
                          <a:schemeClr val="tx1"/>
                        </a:solidFill>
                        <a:latin typeface="+mn-lt"/>
                        <a:ea typeface="+mn-ea"/>
                        <a:cs typeface="+mn-cs"/>
                      </a:endParaRPr>
                    </a:p>
                  </a:txBody>
                  <a:tcPr marL="117368" marR="11736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028857"/>
                  </a:ext>
                </a:extLst>
              </a:tr>
            </a:tbl>
          </a:graphicData>
        </a:graphic>
      </p:graphicFrame>
      <p:sp>
        <p:nvSpPr>
          <p:cNvPr id="8" name="Content Placeholder 8"/>
          <p:cNvSpPr>
            <a:spLocks noGrp="1"/>
          </p:cNvSpPr>
          <p:nvPr>
            <p:ph sz="half" idx="2"/>
          </p:nvPr>
        </p:nvSpPr>
        <p:spPr/>
        <p:txBody>
          <a:bodyPr>
            <a:normAutofit/>
          </a:bodyPr>
          <a:lstStyle/>
          <a:p>
            <a:pPr>
              <a:spcBef>
                <a:spcPts val="1200"/>
              </a:spcBef>
            </a:pPr>
            <a:r>
              <a:rPr lang="en-US" sz="1800" dirty="0" smtClean="0"/>
              <a:t>Comment #1</a:t>
            </a:r>
          </a:p>
          <a:p>
            <a:pPr>
              <a:spcBef>
                <a:spcPts val="1200"/>
              </a:spcBef>
            </a:pPr>
            <a:r>
              <a:rPr lang="en-US" sz="1800" dirty="0" smtClean="0"/>
              <a:t>Comment #2</a:t>
            </a:r>
          </a:p>
          <a:p>
            <a:pPr>
              <a:spcBef>
                <a:spcPts val="1200"/>
              </a:spcBef>
            </a:pPr>
            <a:r>
              <a:rPr lang="en-US" sz="1800" dirty="0" smtClean="0"/>
              <a:t>Comment #3</a:t>
            </a:r>
            <a:endParaRPr lang="en-US" sz="1800" dirty="0"/>
          </a:p>
        </p:txBody>
      </p:sp>
      <p:sp>
        <p:nvSpPr>
          <p:cNvPr id="9" name="TextBox 8"/>
          <p:cNvSpPr txBox="1"/>
          <p:nvPr/>
        </p:nvSpPr>
        <p:spPr>
          <a:xfrm>
            <a:off x="457200" y="962851"/>
            <a:ext cx="2974660" cy="276999"/>
          </a:xfrm>
          <a:prstGeom prst="rect">
            <a:avLst/>
          </a:prstGeom>
          <a:noFill/>
        </p:spPr>
        <p:txBody>
          <a:bodyPr wrap="none" rtlCol="0">
            <a:spAutoFit/>
          </a:bodyPr>
          <a:lstStyle/>
          <a:p>
            <a:r>
              <a:rPr lang="en-US" sz="1200" dirty="0" smtClean="0"/>
              <a:t>For the Year Ending December 31, 2016 </a:t>
            </a:r>
            <a:endParaRPr lang="en-US" sz="1200" dirty="0"/>
          </a:p>
        </p:txBody>
      </p:sp>
    </p:spTree>
    <p:extLst>
      <p:ext uri="{BB962C8B-B14F-4D97-AF65-F5344CB8AC3E}">
        <p14:creationId xmlns:p14="http://schemas.microsoft.com/office/powerpoint/2010/main" val="1506846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Budget</a:t>
            </a:r>
            <a:endParaRPr lang="en-US" dirty="0"/>
          </a:p>
        </p:txBody>
      </p:sp>
      <p:sp>
        <p:nvSpPr>
          <p:cNvPr id="5" name="Slide Number Placeholder 4"/>
          <p:cNvSpPr>
            <a:spLocks noGrp="1"/>
          </p:cNvSpPr>
          <p:nvPr>
            <p:ph type="sldNum" sz="quarter" idx="12"/>
          </p:nvPr>
        </p:nvSpPr>
        <p:spPr/>
        <p:txBody>
          <a:bodyPr/>
          <a:lstStyle/>
          <a:p>
            <a:fld id="{A46C3BD5-0BCA-734F-9F00-223B18BBED49}" type="slidenum">
              <a:rPr lang="en-US" smtClean="0"/>
              <a:t>26</a:t>
            </a:fld>
            <a:endParaRPr lang="en-US"/>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92069707"/>
              </p:ext>
            </p:extLst>
          </p:nvPr>
        </p:nvGraphicFramePr>
        <p:xfrm>
          <a:off x="440371" y="1406551"/>
          <a:ext cx="8229604" cy="4756493"/>
        </p:xfrm>
        <a:graphic>
          <a:graphicData uri="http://schemas.openxmlformats.org/drawingml/2006/table">
            <a:tbl>
              <a:tblPr>
                <a:tableStyleId>{5C22544A-7EE6-4342-B048-85BDC9FD1C3A}</a:tableStyleId>
              </a:tblPr>
              <a:tblGrid>
                <a:gridCol w="1141540">
                  <a:extLst>
                    <a:ext uri="{9D8B030D-6E8A-4147-A177-3AD203B41FA5}">
                      <a16:colId xmlns:a16="http://schemas.microsoft.com/office/drawing/2014/main" val="508904507"/>
                    </a:ext>
                  </a:extLst>
                </a:gridCol>
                <a:gridCol w="590672">
                  <a:extLst>
                    <a:ext uri="{9D8B030D-6E8A-4147-A177-3AD203B41FA5}">
                      <a16:colId xmlns:a16="http://schemas.microsoft.com/office/drawing/2014/main" val="1144322655"/>
                    </a:ext>
                  </a:extLst>
                </a:gridCol>
                <a:gridCol w="590672">
                  <a:extLst>
                    <a:ext uri="{9D8B030D-6E8A-4147-A177-3AD203B41FA5}">
                      <a16:colId xmlns:a16="http://schemas.microsoft.com/office/drawing/2014/main" val="919937538"/>
                    </a:ext>
                  </a:extLst>
                </a:gridCol>
                <a:gridCol w="590672">
                  <a:extLst>
                    <a:ext uri="{9D8B030D-6E8A-4147-A177-3AD203B41FA5}">
                      <a16:colId xmlns:a16="http://schemas.microsoft.com/office/drawing/2014/main" val="166230049"/>
                    </a:ext>
                  </a:extLst>
                </a:gridCol>
                <a:gridCol w="590672">
                  <a:extLst>
                    <a:ext uri="{9D8B030D-6E8A-4147-A177-3AD203B41FA5}">
                      <a16:colId xmlns:a16="http://schemas.microsoft.com/office/drawing/2014/main" val="50625198"/>
                    </a:ext>
                  </a:extLst>
                </a:gridCol>
                <a:gridCol w="590672">
                  <a:extLst>
                    <a:ext uri="{9D8B030D-6E8A-4147-A177-3AD203B41FA5}">
                      <a16:colId xmlns:a16="http://schemas.microsoft.com/office/drawing/2014/main" val="4082182264"/>
                    </a:ext>
                  </a:extLst>
                </a:gridCol>
                <a:gridCol w="590672">
                  <a:extLst>
                    <a:ext uri="{9D8B030D-6E8A-4147-A177-3AD203B41FA5}">
                      <a16:colId xmlns:a16="http://schemas.microsoft.com/office/drawing/2014/main" val="4197281511"/>
                    </a:ext>
                  </a:extLst>
                </a:gridCol>
                <a:gridCol w="590672">
                  <a:extLst>
                    <a:ext uri="{9D8B030D-6E8A-4147-A177-3AD203B41FA5}">
                      <a16:colId xmlns:a16="http://schemas.microsoft.com/office/drawing/2014/main" val="2223759518"/>
                    </a:ext>
                  </a:extLst>
                </a:gridCol>
                <a:gridCol w="590672">
                  <a:extLst>
                    <a:ext uri="{9D8B030D-6E8A-4147-A177-3AD203B41FA5}">
                      <a16:colId xmlns:a16="http://schemas.microsoft.com/office/drawing/2014/main" val="2922447975"/>
                    </a:ext>
                  </a:extLst>
                </a:gridCol>
                <a:gridCol w="590672">
                  <a:extLst>
                    <a:ext uri="{9D8B030D-6E8A-4147-A177-3AD203B41FA5}">
                      <a16:colId xmlns:a16="http://schemas.microsoft.com/office/drawing/2014/main" val="387486508"/>
                    </a:ext>
                  </a:extLst>
                </a:gridCol>
                <a:gridCol w="590672">
                  <a:extLst>
                    <a:ext uri="{9D8B030D-6E8A-4147-A177-3AD203B41FA5}">
                      <a16:colId xmlns:a16="http://schemas.microsoft.com/office/drawing/2014/main" val="3723708910"/>
                    </a:ext>
                  </a:extLst>
                </a:gridCol>
                <a:gridCol w="590672">
                  <a:extLst>
                    <a:ext uri="{9D8B030D-6E8A-4147-A177-3AD203B41FA5}">
                      <a16:colId xmlns:a16="http://schemas.microsoft.com/office/drawing/2014/main" val="1410515719"/>
                    </a:ext>
                  </a:extLst>
                </a:gridCol>
                <a:gridCol w="590672">
                  <a:extLst>
                    <a:ext uri="{9D8B030D-6E8A-4147-A177-3AD203B41FA5}">
                      <a16:colId xmlns:a16="http://schemas.microsoft.com/office/drawing/2014/main" val="1139930758"/>
                    </a:ext>
                  </a:extLst>
                </a:gridCol>
              </a:tblGrid>
              <a:tr h="164017">
                <a:tc>
                  <a:txBody>
                    <a:bodyPr/>
                    <a:lstStyle/>
                    <a:p>
                      <a:pPr algn="l" fontAlgn="ct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2016,Q1</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2016,Q2</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2016,Q3</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2016,Q4</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2017,Q1</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2017,Q2</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2017,Q3</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2017,Q4</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2018,Q1</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2018,Q2</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2018,Q3</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2018,Q4</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26997420"/>
                  </a:ext>
                </a:extLst>
              </a:tr>
              <a:tr h="164017">
                <a:tc>
                  <a:txBody>
                    <a:bodyPr/>
                    <a:lstStyle/>
                    <a:p>
                      <a:pPr algn="l" fontAlgn="ctr"/>
                      <a:r>
                        <a:rPr lang="en-US" sz="900" u="none" strike="noStrike" dirty="0">
                          <a:effectLst/>
                        </a:rPr>
                        <a:t>CASH-IN</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55075496"/>
                  </a:ext>
                </a:extLst>
              </a:tr>
              <a:tr h="164017">
                <a:tc>
                  <a:txBody>
                    <a:bodyPr/>
                    <a:lstStyle/>
                    <a:p>
                      <a:pPr algn="l" fontAlgn="ctr"/>
                      <a:r>
                        <a:rPr lang="en-US" sz="900" u="none" strike="noStrike" dirty="0" smtClean="0">
                          <a:effectLst/>
                        </a:rPr>
                        <a:t>Cyclotron </a:t>
                      </a:r>
                      <a:r>
                        <a:rPr lang="en-US" sz="900" u="none" strike="noStrike" dirty="0">
                          <a:effectLst/>
                        </a:rPr>
                        <a:t>Road</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97971635"/>
                  </a:ext>
                </a:extLst>
              </a:tr>
              <a:tr h="164017">
                <a:tc>
                  <a:txBody>
                    <a:bodyPr/>
                    <a:lstStyle/>
                    <a:p>
                      <a:pPr algn="l" fontAlgn="ctr"/>
                      <a:r>
                        <a:rPr lang="en-US" sz="900" u="none" strike="noStrike" dirty="0" smtClean="0">
                          <a:effectLst/>
                        </a:rPr>
                        <a:t>ORISE </a:t>
                      </a:r>
                      <a:r>
                        <a:rPr lang="en-US" sz="900" u="none" strike="noStrike" dirty="0">
                          <a:effectLst/>
                        </a:rPr>
                        <a:t>Fellowship</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40,038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22,240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22,240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60,056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20,019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7659"/>
                  </a:ext>
                </a:extLst>
              </a:tr>
              <a:tr h="164017">
                <a:tc>
                  <a:txBody>
                    <a:bodyPr/>
                    <a:lstStyle/>
                    <a:p>
                      <a:pPr algn="l" fontAlgn="ctr"/>
                      <a:r>
                        <a:rPr lang="en-US" sz="900" u="none" strike="noStrike" dirty="0" smtClean="0">
                          <a:effectLst/>
                        </a:rPr>
                        <a:t>Seed </a:t>
                      </a:r>
                      <a:r>
                        <a:rPr lang="en-US" sz="900" u="none" strike="noStrike" dirty="0">
                          <a:effectLst/>
                        </a:rPr>
                        <a:t>Investment</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800,000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16964279"/>
                  </a:ext>
                </a:extLst>
              </a:tr>
              <a:tr h="164017">
                <a:tc>
                  <a:txBody>
                    <a:bodyPr/>
                    <a:lstStyle/>
                    <a:p>
                      <a:pPr algn="l" fontAlgn="ctr"/>
                      <a:r>
                        <a:rPr lang="en-US" sz="900" u="none" strike="noStrike" dirty="0" smtClean="0">
                          <a:effectLst/>
                        </a:rPr>
                        <a:t>Government </a:t>
                      </a:r>
                      <a:r>
                        <a:rPr lang="en-US" sz="900" u="none" strike="noStrike" dirty="0">
                          <a:effectLst/>
                        </a:rPr>
                        <a:t>Contract</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8,359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45,158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69,453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146,607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163,759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179,118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37660649"/>
                  </a:ext>
                </a:extLst>
              </a:tr>
              <a:tr h="164017">
                <a:tc>
                  <a:txBody>
                    <a:bodyPr/>
                    <a:lstStyle/>
                    <a:p>
                      <a:pPr algn="l" fontAlgn="ctr"/>
                      <a:r>
                        <a:rPr lang="en-US" sz="900" u="sng" strike="noStrike" dirty="0" smtClean="0">
                          <a:effectLst/>
                        </a:rPr>
                        <a:t>TOTAL</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             -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   140,038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     60,056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60,056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860,056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60,056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60,056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           -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60,056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20,019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      -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             </a:t>
                      </a:r>
                      <a:r>
                        <a:rPr lang="en-US" sz="900" u="sng" strike="noStrike" dirty="0">
                          <a:effectLst/>
                        </a:rPr>
                        <a:t>-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096952"/>
                  </a:ext>
                </a:extLst>
              </a:tr>
              <a:tr h="164017">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910269"/>
                  </a:ext>
                </a:extLst>
              </a:tr>
              <a:tr h="164017">
                <a:tc>
                  <a:txBody>
                    <a:bodyPr/>
                    <a:lstStyle/>
                    <a:p>
                      <a:pPr algn="l" fontAlgn="ctr"/>
                      <a:r>
                        <a:rPr lang="en-US" sz="900" u="none" strike="noStrike" dirty="0">
                          <a:effectLst/>
                        </a:rPr>
                        <a:t>CASH-OUT</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47661638"/>
                  </a:ext>
                </a:extLst>
              </a:tr>
              <a:tr h="164017">
                <a:tc>
                  <a:txBody>
                    <a:bodyPr/>
                    <a:lstStyle/>
                    <a:p>
                      <a:pPr algn="l" fontAlgn="ctr"/>
                      <a:r>
                        <a:rPr lang="en-US" sz="900" u="none" strike="noStrike" dirty="0" smtClean="0">
                          <a:effectLst/>
                        </a:rPr>
                        <a:t>Personnel</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31,320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46,980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46,980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55,730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22,240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79,480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22,240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100,313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110,730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120,730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125,730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7059555"/>
                  </a:ext>
                </a:extLst>
              </a:tr>
              <a:tr h="164017">
                <a:tc>
                  <a:txBody>
                    <a:bodyPr/>
                    <a:lstStyle/>
                    <a:p>
                      <a:pPr algn="l" fontAlgn="ctr"/>
                      <a:r>
                        <a:rPr lang="en-US" sz="900" u="none" strike="noStrike" dirty="0" smtClean="0">
                          <a:effectLst/>
                        </a:rPr>
                        <a:t>Fringe </a:t>
                      </a:r>
                      <a:r>
                        <a:rPr lang="en-US" sz="900" u="none" strike="noStrike" dirty="0">
                          <a:effectLst/>
                        </a:rPr>
                        <a:t>Benefits</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2,051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3,076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3,076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3,845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14,167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6,153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8,204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9,229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10,254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10,767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81043291"/>
                  </a:ext>
                </a:extLst>
              </a:tr>
              <a:tr h="164017">
                <a:tc>
                  <a:txBody>
                    <a:bodyPr/>
                    <a:lstStyle/>
                    <a:p>
                      <a:pPr algn="l" fontAlgn="ctr"/>
                      <a:r>
                        <a:rPr lang="en-US" sz="900" u="none" strike="noStrike" dirty="0" smtClean="0">
                          <a:effectLst/>
                        </a:rPr>
                        <a:t>Travel</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6,667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12,500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26,667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33,333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35,000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1780469"/>
                  </a:ext>
                </a:extLst>
              </a:tr>
              <a:tr h="164017">
                <a:tc>
                  <a:txBody>
                    <a:bodyPr/>
                    <a:lstStyle/>
                    <a:p>
                      <a:pPr algn="l" fontAlgn="ctr"/>
                      <a:r>
                        <a:rPr lang="en-US" sz="900" u="none" strike="noStrike" dirty="0" smtClean="0">
                          <a:effectLst/>
                        </a:rPr>
                        <a:t>Equipment</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50,000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5,000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45,603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38198051"/>
                  </a:ext>
                </a:extLst>
              </a:tr>
              <a:tr h="164017">
                <a:tc>
                  <a:txBody>
                    <a:bodyPr/>
                    <a:lstStyle/>
                    <a:p>
                      <a:pPr algn="l" fontAlgn="ctr"/>
                      <a:r>
                        <a:rPr lang="en-US" sz="900" u="none" strike="noStrike" dirty="0" smtClean="0">
                          <a:effectLst/>
                        </a:rPr>
                        <a:t>Supplies</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2,000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3,750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6,000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8,000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9,000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10,500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58812044"/>
                  </a:ext>
                </a:extLst>
              </a:tr>
              <a:tr h="164017">
                <a:tc>
                  <a:txBody>
                    <a:bodyPr/>
                    <a:lstStyle/>
                    <a:p>
                      <a:pPr algn="l" fontAlgn="ctr"/>
                      <a:r>
                        <a:rPr lang="en-US" sz="900" u="none" strike="noStrike" dirty="0" smtClean="0">
                          <a:effectLst/>
                        </a:rPr>
                        <a:t>Contractual</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1,600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3,000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4,800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1814077"/>
                  </a:ext>
                </a:extLst>
              </a:tr>
              <a:tr h="164017">
                <a:tc>
                  <a:txBody>
                    <a:bodyPr/>
                    <a:lstStyle/>
                    <a:p>
                      <a:pPr algn="l" fontAlgn="ctr"/>
                      <a:r>
                        <a:rPr lang="en-US" sz="900" u="none" strike="noStrike" dirty="0" smtClean="0">
                          <a:effectLst/>
                        </a:rPr>
                        <a:t>Other</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949282"/>
                  </a:ext>
                </a:extLst>
              </a:tr>
              <a:tr h="164017">
                <a:tc>
                  <a:txBody>
                    <a:bodyPr/>
                    <a:lstStyle/>
                    <a:p>
                      <a:pPr algn="l" fontAlgn="ctr"/>
                      <a:r>
                        <a:rPr lang="en-US" sz="900" u="none" strike="noStrike" dirty="0" smtClean="0">
                          <a:effectLst/>
                        </a:rPr>
                        <a:t>Overhead</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92,138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116,433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r>
                        <a:rPr lang="en-US" sz="900" u="none" strike="noStrike" dirty="0" smtClean="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19971565"/>
                  </a:ext>
                </a:extLst>
              </a:tr>
              <a:tr h="164017">
                <a:tc>
                  <a:txBody>
                    <a:bodyPr/>
                    <a:lstStyle/>
                    <a:p>
                      <a:pPr algn="l" fontAlgn="ctr"/>
                      <a:r>
                        <a:rPr lang="en-US" sz="900" u="sng" strike="noStrike" dirty="0" smtClean="0">
                          <a:effectLst/>
                        </a:rPr>
                        <a:t>TOTAL</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smtClean="0">
                          <a:effectLst/>
                        </a:rPr>
                        <a:t>              </a:t>
                      </a:r>
                      <a:r>
                        <a:rPr lang="en-US" sz="900" u="sng" strike="noStrike" dirty="0">
                          <a:effectLst/>
                        </a:rPr>
                        <a:t>-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92,038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63,056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66,056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77,425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121,433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193,587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163,759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179,118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186,797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48221"/>
                  </a:ext>
                </a:extLst>
              </a:tr>
              <a:tr h="164017">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3485098"/>
                  </a:ext>
                </a:extLst>
              </a:tr>
              <a:tr h="164017">
                <a:tc>
                  <a:txBody>
                    <a:bodyPr/>
                    <a:lstStyle/>
                    <a:p>
                      <a:pPr algn="l" fontAlgn="ctr"/>
                      <a:r>
                        <a:rPr lang="en-US" sz="900" u="sng" strike="noStrike" dirty="0">
                          <a:effectLst/>
                        </a:rPr>
                        <a:t>NET </a:t>
                      </a:r>
                      <a:r>
                        <a:rPr lang="en-US" sz="900" u="sng" strike="noStrike" dirty="0" smtClean="0">
                          <a:effectLst/>
                        </a:rPr>
                        <a:t>CHANGE</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            </a:t>
                      </a:r>
                      <a:r>
                        <a:rPr lang="en-US" sz="900" u="sng" strike="noStrike" dirty="0" smtClean="0">
                          <a:effectLst/>
                        </a:rPr>
                        <a:t>-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48,000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 (</a:t>
                      </a:r>
                      <a:r>
                        <a:rPr lang="en-US" sz="900" u="sng" strike="noStrike" dirty="0">
                          <a:effectLst/>
                        </a:rPr>
                        <a:t>3,000)</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a:t>
                      </a:r>
                      <a:r>
                        <a:rPr lang="en-US" sz="900" u="sng" strike="noStrike" dirty="0">
                          <a:effectLst/>
                        </a:rPr>
                        <a:t>6,000)</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 782,631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baseline="0" dirty="0" smtClean="0">
                          <a:effectLst/>
                        </a:rPr>
                        <a:t> </a:t>
                      </a:r>
                      <a:r>
                        <a:rPr lang="en-US" sz="900" u="sng" strike="noStrike" dirty="0" smtClean="0">
                          <a:effectLst/>
                        </a:rPr>
                        <a:t>2,401,986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baseline="0" dirty="0" smtClean="0">
                          <a:effectLst/>
                        </a:rPr>
                        <a:t>  </a:t>
                      </a:r>
                      <a:r>
                        <a:rPr lang="en-US" sz="900" u="sng" strike="noStrike" dirty="0" smtClean="0">
                          <a:effectLst/>
                        </a:rPr>
                        <a:t>(</a:t>
                      </a:r>
                      <a:r>
                        <a:rPr lang="en-US" sz="900" u="sng" strike="noStrike" dirty="0">
                          <a:effectLst/>
                        </a:rPr>
                        <a:t>61,376)</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dirty="0" smtClean="0">
                          <a:effectLst/>
                        </a:rPr>
                        <a:t>2,071,766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dirty="0" smtClean="0">
                          <a:effectLst/>
                        </a:rPr>
                        <a:t>(</a:t>
                      </a:r>
                      <a:r>
                        <a:rPr lang="en-US" sz="900" u="sng" strike="noStrike" dirty="0">
                          <a:effectLst/>
                        </a:rPr>
                        <a:t>133,530)</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dirty="0" smtClean="0">
                          <a:effectLst/>
                        </a:rPr>
                        <a:t>(</a:t>
                      </a:r>
                      <a:r>
                        <a:rPr lang="en-US" sz="900" u="sng" strike="noStrike" dirty="0">
                          <a:effectLst/>
                        </a:rPr>
                        <a:t>143,740)</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dirty="0" smtClean="0">
                          <a:effectLst/>
                        </a:rPr>
                        <a:t>(</a:t>
                      </a:r>
                      <a:r>
                        <a:rPr lang="en-US" sz="900" u="sng" strike="noStrike" dirty="0">
                          <a:effectLst/>
                        </a:rPr>
                        <a:t>179,118)</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a:t>
                      </a:r>
                      <a:r>
                        <a:rPr lang="en-US" sz="900" u="sng" strike="noStrike" dirty="0" smtClean="0">
                          <a:effectLst/>
                        </a:rPr>
                        <a:t>(</a:t>
                      </a:r>
                      <a:r>
                        <a:rPr lang="en-US" sz="900" u="sng" strike="noStrike" dirty="0">
                          <a:effectLst/>
                        </a:rPr>
                        <a:t>186,797)</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3196943"/>
                  </a:ext>
                </a:extLst>
              </a:tr>
              <a:tr h="164017">
                <a:tc>
                  <a:txBody>
                    <a:bodyPr/>
                    <a:lstStyle/>
                    <a:p>
                      <a:pPr algn="l" fontAlgn="ctr"/>
                      <a:r>
                        <a:rPr lang="en-US" sz="900" u="sng" strike="noStrike" kern="1200" dirty="0">
                          <a:solidFill>
                            <a:schemeClr val="dk1"/>
                          </a:solidFill>
                          <a:effectLst/>
                          <a:latin typeface="+mn-lt"/>
                          <a:ea typeface="+mn-ea"/>
                          <a:cs typeface="+mn-cs"/>
                        </a:rPr>
                        <a:t>ENDING BALANCE</a:t>
                      </a: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            </a:t>
                      </a:r>
                      <a:r>
                        <a:rPr lang="en-US" sz="900" u="sng" strike="noStrike" kern="1200" dirty="0" smtClean="0">
                          <a:solidFill>
                            <a:schemeClr val="dk1"/>
                          </a:solidFill>
                          <a:effectLst/>
                          <a:latin typeface="+mn-lt"/>
                          <a:ea typeface="+mn-ea"/>
                          <a:cs typeface="+mn-cs"/>
                        </a:rPr>
                        <a:t>-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baseline="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48,000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baseline="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45,000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39,000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821,631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789,549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baseline="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728,173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671,796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538,266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394,526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215,408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kern="1200" dirty="0">
                          <a:solidFill>
                            <a:schemeClr val="dk1"/>
                          </a:solidFill>
                          <a:effectLst/>
                          <a:latin typeface="+mn-lt"/>
                          <a:ea typeface="+mn-ea"/>
                          <a:cs typeface="+mn-cs"/>
                        </a:rPr>
                        <a:t> </a:t>
                      </a:r>
                      <a:r>
                        <a:rPr lang="en-US" sz="900" u="sng" strike="noStrike" kern="1200" baseline="0" dirty="0" smtClean="0">
                          <a:solidFill>
                            <a:schemeClr val="dk1"/>
                          </a:solidFill>
                          <a:effectLst/>
                          <a:latin typeface="+mn-lt"/>
                          <a:ea typeface="+mn-ea"/>
                          <a:cs typeface="+mn-cs"/>
                        </a:rPr>
                        <a:t>    </a:t>
                      </a:r>
                      <a:r>
                        <a:rPr lang="en-US" sz="900" u="sng" strike="noStrike" kern="1200" dirty="0" smtClean="0">
                          <a:solidFill>
                            <a:schemeClr val="dk1"/>
                          </a:solidFill>
                          <a:effectLst/>
                          <a:latin typeface="+mn-lt"/>
                          <a:ea typeface="+mn-ea"/>
                          <a:cs typeface="+mn-cs"/>
                        </a:rPr>
                        <a:t>28,611 </a:t>
                      </a:r>
                      <a:endParaRPr lang="en-US" sz="900" u="sng" strike="noStrike" kern="1200" dirty="0">
                        <a:solidFill>
                          <a:schemeClr val="dk1"/>
                        </a:solidFill>
                        <a:effectLst/>
                        <a:latin typeface="+mn-lt"/>
                        <a:ea typeface="+mn-ea"/>
                        <a:cs typeface="+mn-cs"/>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42294094"/>
                  </a:ext>
                </a:extLst>
              </a:tr>
              <a:tr h="164017">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a:effectLst/>
                        </a:rPr>
                        <a:t>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086123"/>
                  </a:ext>
                </a:extLst>
              </a:tr>
              <a:tr h="164017">
                <a:tc>
                  <a:txBody>
                    <a:bodyPr/>
                    <a:lstStyle/>
                    <a:p>
                      <a:pPr algn="l" fontAlgn="ctr"/>
                      <a:r>
                        <a:rPr lang="en-US" sz="900" u="none" strike="noStrike" dirty="0">
                          <a:effectLst/>
                        </a:rPr>
                        <a:t>HIRING PLAN</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3990835"/>
                  </a:ext>
                </a:extLst>
              </a:tr>
              <a:tr h="164017">
                <a:tc>
                  <a:txBody>
                    <a:bodyPr/>
                    <a:lstStyle/>
                    <a:p>
                      <a:pPr algn="l" fontAlgn="ctr"/>
                      <a:r>
                        <a:rPr lang="en-US" sz="900" u="none" strike="noStrike" dirty="0" smtClean="0">
                          <a:effectLst/>
                        </a:rPr>
                        <a:t>Employee </a:t>
                      </a:r>
                      <a:r>
                        <a:rPr lang="en-US" sz="900" u="none" strike="noStrike" dirty="0">
                          <a:effectLst/>
                        </a:rPr>
                        <a:t>1</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790207"/>
                  </a:ext>
                </a:extLst>
              </a:tr>
              <a:tr h="164017">
                <a:tc>
                  <a:txBody>
                    <a:bodyPr/>
                    <a:lstStyle/>
                    <a:p>
                      <a:pPr algn="l" fontAlgn="ctr"/>
                      <a:r>
                        <a:rPr lang="en-US" sz="900" u="none" strike="noStrike" dirty="0" smtClean="0">
                          <a:effectLst/>
                        </a:rPr>
                        <a:t>Employee </a:t>
                      </a:r>
                      <a:r>
                        <a:rPr lang="en-US" sz="900" u="none" strike="noStrike" dirty="0">
                          <a:effectLst/>
                        </a:rPr>
                        <a:t>2</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81919713"/>
                  </a:ext>
                </a:extLst>
              </a:tr>
              <a:tr h="164017">
                <a:tc>
                  <a:txBody>
                    <a:bodyPr/>
                    <a:lstStyle/>
                    <a:p>
                      <a:pPr algn="l" fontAlgn="ctr"/>
                      <a:r>
                        <a:rPr lang="en-US" sz="900" u="none" strike="noStrike" dirty="0" smtClean="0">
                          <a:effectLst/>
                        </a:rPr>
                        <a:t>Employee </a:t>
                      </a:r>
                      <a:r>
                        <a:rPr lang="en-US" sz="900" u="none" strike="noStrike" dirty="0">
                          <a:effectLst/>
                        </a:rPr>
                        <a:t>3</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0.5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1.0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2.0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2.0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2.0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2.0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92484042"/>
                  </a:ext>
                </a:extLst>
              </a:tr>
              <a:tr h="164017">
                <a:tc>
                  <a:txBody>
                    <a:bodyPr/>
                    <a:lstStyle/>
                    <a:p>
                      <a:pPr algn="l" fontAlgn="ctr"/>
                      <a:r>
                        <a:rPr lang="en-US" sz="900" u="none" strike="noStrike" dirty="0" smtClean="0">
                          <a:effectLst/>
                        </a:rPr>
                        <a:t>Employee </a:t>
                      </a:r>
                      <a:r>
                        <a:rPr lang="en-US" sz="900" u="none" strike="noStrike" dirty="0">
                          <a:effectLst/>
                        </a:rPr>
                        <a:t>4</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2.0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2.0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94836827"/>
                  </a:ext>
                </a:extLst>
              </a:tr>
              <a:tr h="164017">
                <a:tc>
                  <a:txBody>
                    <a:bodyPr/>
                    <a:lstStyle/>
                    <a:p>
                      <a:pPr algn="l" fontAlgn="ctr"/>
                      <a:r>
                        <a:rPr lang="en-US" sz="900" u="none" strike="noStrike" dirty="0" smtClean="0">
                          <a:effectLst/>
                        </a:rPr>
                        <a:t>Employee </a:t>
                      </a:r>
                      <a:r>
                        <a:rPr lang="en-US" sz="900" u="none" strike="noStrike" dirty="0">
                          <a:effectLst/>
                        </a:rPr>
                        <a:t>5</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a:effectLst/>
                        </a:rPr>
                        <a:t> -  </a:t>
                      </a:r>
                      <a:endParaRPr lang="en-US" sz="900" b="0" i="0" u="none" strike="noStrike">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none" strike="noStrike" dirty="0">
                          <a:effectLst/>
                        </a:rPr>
                        <a:t> 1.0 </a:t>
                      </a:r>
                      <a:endParaRPr lang="en-US" sz="900" b="0" i="0" u="none"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99769051"/>
                  </a:ext>
                </a:extLst>
              </a:tr>
              <a:tr h="164017">
                <a:tc>
                  <a:txBody>
                    <a:bodyPr/>
                    <a:lstStyle/>
                    <a:p>
                      <a:pPr algn="l" fontAlgn="ctr"/>
                      <a:r>
                        <a:rPr lang="en-US" sz="900" u="sng" strike="noStrike" dirty="0" smtClean="0">
                          <a:effectLst/>
                        </a:rPr>
                        <a:t>TOTAL</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2.0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2.0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2.0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2.5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3.0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4.0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4.0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6.0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6.0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7.0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900" u="sng" strike="noStrike" dirty="0">
                          <a:effectLst/>
                        </a:rPr>
                        <a:t> 7.0 </a:t>
                      </a:r>
                      <a:endParaRPr lang="en-US" sz="900" b="0" i="0" u="sng" strike="noStrike" dirty="0">
                        <a:solidFill>
                          <a:srgbClr val="000000"/>
                        </a:solidFill>
                        <a:effectLst/>
                        <a:latin typeface="Arial" panose="020B0604020202020204" pitchFamily="34" charset="0"/>
                      </a:endParaRPr>
                    </a:p>
                  </a:txBody>
                  <a:tcPr marL="3287" marR="3287" marT="3287"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8294851"/>
                  </a:ext>
                </a:extLst>
              </a:tr>
            </a:tbl>
          </a:graphicData>
        </a:graphic>
      </p:graphicFrame>
      <p:sp>
        <p:nvSpPr>
          <p:cNvPr id="13" name="Rectangle 12"/>
          <p:cNvSpPr/>
          <p:nvPr/>
        </p:nvSpPr>
        <p:spPr>
          <a:xfrm>
            <a:off x="457200" y="936113"/>
            <a:ext cx="2098395" cy="369332"/>
          </a:xfrm>
          <a:prstGeom prst="rect">
            <a:avLst/>
          </a:prstGeom>
        </p:spPr>
        <p:txBody>
          <a:bodyPr wrap="none">
            <a:spAutoFit/>
          </a:bodyPr>
          <a:lstStyle/>
          <a:p>
            <a:r>
              <a:rPr lang="en-US" b="1" dirty="0" smtClean="0">
                <a:solidFill>
                  <a:schemeClr val="bg2">
                    <a:lumMod val="25000"/>
                  </a:schemeClr>
                </a:solidFill>
                <a:latin typeface="+mj-lt"/>
              </a:rPr>
              <a:t>3-YEAR BUDGET</a:t>
            </a:r>
            <a:endParaRPr lang="en-US" b="1" dirty="0">
              <a:solidFill>
                <a:schemeClr val="bg2">
                  <a:lumMod val="25000"/>
                </a:schemeClr>
              </a:solidFill>
              <a:latin typeface="+mj-lt"/>
            </a:endParaRPr>
          </a:p>
        </p:txBody>
      </p:sp>
    </p:spTree>
    <p:extLst>
      <p:ext uri="{BB962C8B-B14F-4D97-AF65-F5344CB8AC3E}">
        <p14:creationId xmlns:p14="http://schemas.microsoft.com/office/powerpoint/2010/main" val="3241133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Budget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60759569"/>
              </p:ext>
            </p:extLst>
          </p:nvPr>
        </p:nvGraphicFramePr>
        <p:xfrm>
          <a:off x="440373" y="1406568"/>
          <a:ext cx="4719457" cy="4727448"/>
        </p:xfrm>
        <a:graphic>
          <a:graphicData uri="http://schemas.openxmlformats.org/drawingml/2006/table">
            <a:tbl>
              <a:tblPr>
                <a:tableStyleId>{5C22544A-7EE6-4342-B048-85BDC9FD1C3A}</a:tableStyleId>
              </a:tblPr>
              <a:tblGrid>
                <a:gridCol w="1671511">
                  <a:extLst>
                    <a:ext uri="{9D8B030D-6E8A-4147-A177-3AD203B41FA5}">
                      <a16:colId xmlns:a16="http://schemas.microsoft.com/office/drawing/2014/main" val="3059093353"/>
                    </a:ext>
                  </a:extLst>
                </a:gridCol>
                <a:gridCol w="1015982">
                  <a:extLst>
                    <a:ext uri="{9D8B030D-6E8A-4147-A177-3AD203B41FA5}">
                      <a16:colId xmlns:a16="http://schemas.microsoft.com/office/drawing/2014/main" val="4092889711"/>
                    </a:ext>
                  </a:extLst>
                </a:gridCol>
                <a:gridCol w="1015982">
                  <a:extLst>
                    <a:ext uri="{9D8B030D-6E8A-4147-A177-3AD203B41FA5}">
                      <a16:colId xmlns:a16="http://schemas.microsoft.com/office/drawing/2014/main" val="3859236242"/>
                    </a:ext>
                  </a:extLst>
                </a:gridCol>
                <a:gridCol w="1015982">
                  <a:extLst>
                    <a:ext uri="{9D8B030D-6E8A-4147-A177-3AD203B41FA5}">
                      <a16:colId xmlns:a16="http://schemas.microsoft.com/office/drawing/2014/main" val="324833237"/>
                    </a:ext>
                  </a:extLst>
                </a:gridCol>
              </a:tblGrid>
              <a:tr h="204423">
                <a:tc>
                  <a:txBody>
                    <a:bodyPr/>
                    <a:lstStyle/>
                    <a:p>
                      <a:pPr algn="l" fontAlgn="ct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ctr" fontAlgn="ctr"/>
                      <a:r>
                        <a:rPr lang="en-US" sz="1050" b="0" i="0" u="none" strike="noStrike" dirty="0" smtClean="0">
                          <a:solidFill>
                            <a:schemeClr val="tx1"/>
                          </a:solidFill>
                          <a:effectLst/>
                          <a:latin typeface="Arial" panose="020B0604020202020204" pitchFamily="34" charset="0"/>
                        </a:rPr>
                        <a:t>2016,Q3</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r" fontAlgn="ctr"/>
                      <a:endParaRPr lang="en-US" sz="900" b="0" i="0" u="sng" strike="noStrike" dirty="0">
                        <a:solidFill>
                          <a:schemeClr val="tx1"/>
                        </a:solidFill>
                        <a:effectLst/>
                        <a:latin typeface="Arial" panose="020B0604020202020204" pitchFamily="34" charset="0"/>
                      </a:endParaRPr>
                    </a:p>
                  </a:txBody>
                  <a:tcPr marL="3759" marR="3759" marT="27432" marB="27432"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ctr"/>
                      <a:endParaRPr lang="en-US" sz="900" b="0" i="0" u="sng" strike="noStrike" dirty="0">
                        <a:solidFill>
                          <a:schemeClr val="tx1"/>
                        </a:solidFill>
                        <a:effectLst/>
                        <a:latin typeface="Arial" panose="020B0604020202020204" pitchFamily="34" charset="0"/>
                      </a:endParaRPr>
                    </a:p>
                  </a:txBody>
                  <a:tcPr marL="3759" marR="3759" marT="27432" marB="27432"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488971"/>
                  </a:ext>
                </a:extLst>
              </a:tr>
              <a:tr h="204423">
                <a:tc>
                  <a:txBody>
                    <a:bodyPr/>
                    <a:lstStyle/>
                    <a:p>
                      <a:pPr algn="l" fontAlgn="ct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1050" b="0" i="0" u="sng" strike="noStrike" dirty="0" smtClean="0">
                          <a:solidFill>
                            <a:schemeClr val="tx1"/>
                          </a:solidFill>
                          <a:effectLst/>
                          <a:latin typeface="Arial" panose="020B0604020202020204" pitchFamily="34" charset="0"/>
                        </a:rPr>
                        <a:t>BUDGET</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1050" b="0" i="0" u="sng" strike="noStrike" dirty="0" smtClean="0">
                          <a:solidFill>
                            <a:schemeClr val="tx1"/>
                          </a:solidFill>
                          <a:effectLst/>
                          <a:latin typeface="Arial" panose="020B0604020202020204" pitchFamily="34" charset="0"/>
                        </a:rPr>
                        <a:t>ACTUAL</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US" sz="1050" b="0" i="0" u="sng" strike="noStrike" dirty="0" smtClean="0">
                          <a:solidFill>
                            <a:schemeClr val="tx1"/>
                          </a:solidFill>
                          <a:effectLst/>
                          <a:latin typeface="Arial" panose="020B0604020202020204" pitchFamily="34" charset="0"/>
                        </a:rPr>
                        <a:t>VARIANCE</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194295"/>
                  </a:ext>
                </a:extLst>
              </a:tr>
              <a:tr h="204423">
                <a:tc>
                  <a:txBody>
                    <a:bodyPr/>
                    <a:lstStyle/>
                    <a:p>
                      <a:pPr algn="l" fontAlgn="ctr"/>
                      <a:r>
                        <a:rPr lang="en-US" sz="1050" u="none" strike="noStrike" dirty="0">
                          <a:solidFill>
                            <a:schemeClr val="tx1"/>
                          </a:solidFill>
                          <a:effectLst/>
                        </a:rPr>
                        <a:t>CASH-IN</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46563107"/>
                  </a:ext>
                </a:extLst>
              </a:tr>
              <a:tr h="204423">
                <a:tc>
                  <a:txBody>
                    <a:bodyPr/>
                    <a:lstStyle/>
                    <a:p>
                      <a:pPr algn="l" fontAlgn="ctr"/>
                      <a:r>
                        <a:rPr lang="en-US" sz="1050" u="none" strike="noStrike" dirty="0" smtClean="0">
                          <a:solidFill>
                            <a:schemeClr val="tx1"/>
                          </a:solidFill>
                          <a:effectLst/>
                        </a:rPr>
                        <a:t>Cyclotron </a:t>
                      </a:r>
                      <a:r>
                        <a:rPr lang="en-US" sz="1050" u="none" strike="noStrike" dirty="0">
                          <a:solidFill>
                            <a:schemeClr val="tx1"/>
                          </a:solidFill>
                          <a:effectLst/>
                        </a:rPr>
                        <a:t>Road</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2264638"/>
                  </a:ext>
                </a:extLst>
              </a:tr>
              <a:tr h="204423">
                <a:tc>
                  <a:txBody>
                    <a:bodyPr/>
                    <a:lstStyle/>
                    <a:p>
                      <a:pPr algn="l" fontAlgn="ctr"/>
                      <a:r>
                        <a:rPr lang="en-US" sz="1050" u="none" strike="noStrike" dirty="0" smtClean="0">
                          <a:solidFill>
                            <a:schemeClr val="tx1"/>
                          </a:solidFill>
                          <a:effectLst/>
                        </a:rPr>
                        <a:t>ORISE </a:t>
                      </a:r>
                      <a:r>
                        <a:rPr lang="en-US" sz="1050" u="none" strike="noStrike" dirty="0">
                          <a:solidFill>
                            <a:schemeClr val="tx1"/>
                          </a:solidFill>
                          <a:effectLst/>
                        </a:rPr>
                        <a:t>Fellowship</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60,056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60,056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20725239"/>
                  </a:ext>
                </a:extLst>
              </a:tr>
              <a:tr h="204423">
                <a:tc>
                  <a:txBody>
                    <a:bodyPr/>
                    <a:lstStyle/>
                    <a:p>
                      <a:pPr algn="l" fontAlgn="ctr"/>
                      <a:r>
                        <a:rPr lang="en-US" sz="1050" u="none" strike="noStrike" dirty="0" smtClean="0">
                          <a:solidFill>
                            <a:schemeClr val="tx1"/>
                          </a:solidFill>
                          <a:effectLst/>
                        </a:rPr>
                        <a:t>Seed </a:t>
                      </a:r>
                      <a:r>
                        <a:rPr lang="en-US" sz="1050" u="none" strike="noStrike" dirty="0">
                          <a:solidFill>
                            <a:schemeClr val="tx1"/>
                          </a:solidFill>
                          <a:effectLst/>
                        </a:rPr>
                        <a:t>Investment</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39991298"/>
                  </a:ext>
                </a:extLst>
              </a:tr>
              <a:tr h="204423">
                <a:tc>
                  <a:txBody>
                    <a:bodyPr/>
                    <a:lstStyle/>
                    <a:p>
                      <a:pPr algn="l" fontAlgn="ctr"/>
                      <a:r>
                        <a:rPr lang="en-US" sz="1050" u="none" strike="noStrike" dirty="0" smtClean="0">
                          <a:solidFill>
                            <a:schemeClr val="tx1"/>
                          </a:solidFill>
                          <a:effectLst/>
                        </a:rPr>
                        <a:t>Government </a:t>
                      </a:r>
                      <a:r>
                        <a:rPr lang="en-US" sz="1050" u="none" strike="noStrike" dirty="0">
                          <a:solidFill>
                            <a:schemeClr val="tx1"/>
                          </a:solidFill>
                          <a:effectLst/>
                        </a:rPr>
                        <a:t>Contract</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49499744"/>
                  </a:ext>
                </a:extLst>
              </a:tr>
              <a:tr h="204423">
                <a:tc>
                  <a:txBody>
                    <a:bodyPr/>
                    <a:lstStyle/>
                    <a:p>
                      <a:pPr algn="l" fontAlgn="ctr"/>
                      <a:r>
                        <a:rPr lang="en-US" sz="1050" u="sng" strike="noStrike" dirty="0" smtClean="0">
                          <a:solidFill>
                            <a:schemeClr val="tx1"/>
                          </a:solidFill>
                          <a:effectLst/>
                        </a:rPr>
                        <a:t>TOTAL</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      60,056 </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      60,056 </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ctr" latinLnBrk="0" hangingPunct="1">
                        <a:lnSpc>
                          <a:spcPct val="100000"/>
                        </a:lnSpc>
                        <a:spcBef>
                          <a:spcPts val="0"/>
                        </a:spcBef>
                        <a:spcAft>
                          <a:spcPts val="0"/>
                        </a:spcAft>
                        <a:buClrTx/>
                        <a:buSzTx/>
                        <a:buFontTx/>
                        <a:buNone/>
                        <a:tabLst/>
                        <a:defRPr/>
                      </a:pPr>
                      <a:r>
                        <a:rPr lang="en-US" sz="1050" u="sng" strike="noStrike" dirty="0">
                          <a:solidFill>
                            <a:schemeClr val="tx1"/>
                          </a:solidFill>
                          <a:effectLst/>
                        </a:rPr>
                        <a:t> </a:t>
                      </a:r>
                      <a:r>
                        <a:rPr lang="en-US" sz="1050" u="sng" strike="noStrike" dirty="0" smtClean="0">
                          <a:solidFill>
                            <a:schemeClr val="tx1"/>
                          </a:solidFill>
                          <a:effectLst/>
                        </a:rPr>
                        <a:t> </a:t>
                      </a:r>
                      <a:r>
                        <a:rPr lang="en-US" sz="1050" u="sng" strike="noStrike" kern="1200" dirty="0" smtClean="0">
                          <a:solidFill>
                            <a:schemeClr val="tx1"/>
                          </a:solidFill>
                          <a:effectLst/>
                          <a:latin typeface="+mn-lt"/>
                          <a:ea typeface="+mn-ea"/>
                          <a:cs typeface="+mn-cs"/>
                        </a:rPr>
                        <a:t>$                -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08936638"/>
                  </a:ext>
                </a:extLst>
              </a:tr>
              <a:tr h="204423">
                <a:tc>
                  <a:txBody>
                    <a:bodyPr/>
                    <a:lstStyle/>
                    <a:p>
                      <a:pPr algn="l" fontAlgn="ctr"/>
                      <a:r>
                        <a:rPr lang="en-US" sz="1050" u="none" strike="noStrike">
                          <a:solidFill>
                            <a:schemeClr val="tx1"/>
                          </a:solidFill>
                          <a:effectLst/>
                        </a:rPr>
                        <a:t> </a:t>
                      </a:r>
                      <a:endParaRPr lang="en-US" sz="1050" b="0" i="0" u="none" strike="noStrike">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65733085"/>
                  </a:ext>
                </a:extLst>
              </a:tr>
              <a:tr h="204423">
                <a:tc>
                  <a:txBody>
                    <a:bodyPr/>
                    <a:lstStyle/>
                    <a:p>
                      <a:pPr algn="l" fontAlgn="ctr"/>
                      <a:r>
                        <a:rPr lang="en-US" sz="1050" u="none" strike="noStrike" dirty="0">
                          <a:solidFill>
                            <a:schemeClr val="tx1"/>
                          </a:solidFill>
                          <a:effectLst/>
                        </a:rPr>
                        <a:t>CASH-OUT</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3561174"/>
                  </a:ext>
                </a:extLst>
              </a:tr>
              <a:tr h="204423">
                <a:tc>
                  <a:txBody>
                    <a:bodyPr/>
                    <a:lstStyle/>
                    <a:p>
                      <a:pPr algn="l" fontAlgn="ctr"/>
                      <a:r>
                        <a:rPr lang="en-US" sz="1050" u="none" strike="noStrike" dirty="0" smtClean="0">
                          <a:solidFill>
                            <a:schemeClr val="tx1"/>
                          </a:solidFill>
                          <a:effectLst/>
                        </a:rPr>
                        <a:t>Personnel</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46,980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46,980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503250"/>
                  </a:ext>
                </a:extLst>
              </a:tr>
              <a:tr h="204423">
                <a:tc>
                  <a:txBody>
                    <a:bodyPr/>
                    <a:lstStyle/>
                    <a:p>
                      <a:pPr algn="l" fontAlgn="ctr"/>
                      <a:r>
                        <a:rPr lang="en-US" sz="1050" u="none" strike="noStrike" dirty="0" smtClean="0">
                          <a:solidFill>
                            <a:schemeClr val="tx1"/>
                          </a:solidFill>
                          <a:effectLst/>
                        </a:rPr>
                        <a:t>Fringe </a:t>
                      </a:r>
                      <a:r>
                        <a:rPr lang="en-US" sz="1050" u="none" strike="noStrike" dirty="0">
                          <a:solidFill>
                            <a:schemeClr val="tx1"/>
                          </a:solidFill>
                          <a:effectLst/>
                        </a:rPr>
                        <a:t>Benefits</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3,076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3,076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22564598"/>
                  </a:ext>
                </a:extLst>
              </a:tr>
              <a:tr h="204423">
                <a:tc>
                  <a:txBody>
                    <a:bodyPr/>
                    <a:lstStyle/>
                    <a:p>
                      <a:pPr algn="l" fontAlgn="ctr"/>
                      <a:r>
                        <a:rPr lang="en-US" sz="1050" u="none" strike="noStrike" dirty="0" smtClean="0">
                          <a:solidFill>
                            <a:schemeClr val="tx1"/>
                          </a:solidFill>
                          <a:effectLst/>
                        </a:rPr>
                        <a:t>Travel</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10,000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10,000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4054441"/>
                  </a:ext>
                </a:extLst>
              </a:tr>
              <a:tr h="204423">
                <a:tc>
                  <a:txBody>
                    <a:bodyPr/>
                    <a:lstStyle/>
                    <a:p>
                      <a:pPr algn="l" fontAlgn="ctr"/>
                      <a:r>
                        <a:rPr lang="en-US" sz="1050" u="none" strike="noStrike" dirty="0" smtClean="0">
                          <a:solidFill>
                            <a:schemeClr val="tx1"/>
                          </a:solidFill>
                          <a:effectLst/>
                        </a:rPr>
                        <a:t>Equipment</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22808304"/>
                  </a:ext>
                </a:extLst>
              </a:tr>
              <a:tr h="204423">
                <a:tc>
                  <a:txBody>
                    <a:bodyPr/>
                    <a:lstStyle/>
                    <a:p>
                      <a:pPr algn="l" fontAlgn="ctr"/>
                      <a:r>
                        <a:rPr lang="en-US" sz="1050" u="none" strike="noStrike" dirty="0" smtClean="0">
                          <a:solidFill>
                            <a:schemeClr val="tx1"/>
                          </a:solidFill>
                          <a:effectLst/>
                        </a:rPr>
                        <a:t>Supplies</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3,000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3,000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3278289"/>
                  </a:ext>
                </a:extLst>
              </a:tr>
              <a:tr h="204423">
                <a:tc>
                  <a:txBody>
                    <a:bodyPr/>
                    <a:lstStyle/>
                    <a:p>
                      <a:pPr algn="l" fontAlgn="ctr"/>
                      <a:r>
                        <a:rPr lang="en-US" sz="1050" u="none" strike="noStrike" dirty="0" smtClean="0">
                          <a:solidFill>
                            <a:schemeClr val="tx1"/>
                          </a:solidFill>
                          <a:effectLst/>
                        </a:rPr>
                        <a:t>Contractual</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57084217"/>
                  </a:ext>
                </a:extLst>
              </a:tr>
              <a:tr h="204423">
                <a:tc>
                  <a:txBody>
                    <a:bodyPr/>
                    <a:lstStyle/>
                    <a:p>
                      <a:pPr algn="l" fontAlgn="ctr"/>
                      <a:r>
                        <a:rPr lang="en-US" sz="1050" u="none" strike="noStrike" dirty="0" smtClean="0">
                          <a:solidFill>
                            <a:schemeClr val="tx1"/>
                          </a:solidFill>
                          <a:effectLst/>
                        </a:rPr>
                        <a:t>Other</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tx1"/>
                          </a:solidFill>
                          <a:effectLst/>
                          <a:uLnTx/>
                          <a:uFillTx/>
                          <a:latin typeface="Arial"/>
                          <a:ea typeface="+mn-ea"/>
                          <a:cs typeface="+mn-cs"/>
                        </a:rPr>
                        <a:t>                  - </a:t>
                      </a:r>
                      <a:endParaRPr kumimoji="0" lang="en-US" sz="105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7710981"/>
                  </a:ext>
                </a:extLst>
              </a:tr>
              <a:tr h="204423">
                <a:tc>
                  <a:txBody>
                    <a:bodyPr/>
                    <a:lstStyle/>
                    <a:p>
                      <a:pPr algn="l" fontAlgn="ctr"/>
                      <a:r>
                        <a:rPr lang="en-US" sz="1050" u="none" strike="noStrike" dirty="0" smtClean="0">
                          <a:solidFill>
                            <a:schemeClr val="tx1"/>
                          </a:solidFill>
                          <a:effectLst/>
                        </a:rPr>
                        <a:t>Overhead</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38602"/>
                  </a:ext>
                </a:extLst>
              </a:tr>
              <a:tr h="204423">
                <a:tc>
                  <a:txBody>
                    <a:bodyPr/>
                    <a:lstStyle/>
                    <a:p>
                      <a:pPr algn="l" fontAlgn="ctr"/>
                      <a:r>
                        <a:rPr lang="en-US" sz="1050" u="sng" strike="noStrike" dirty="0" smtClean="0">
                          <a:solidFill>
                            <a:schemeClr val="tx1"/>
                          </a:solidFill>
                          <a:effectLst/>
                        </a:rPr>
                        <a:t>TOTAL</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      63,056 </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      63,056 </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a:t>
                      </a:r>
                      <a:r>
                        <a:rPr lang="en-US" sz="1050" u="sng" strike="noStrike" kern="1200" dirty="0">
                          <a:solidFill>
                            <a:schemeClr val="tx1"/>
                          </a:solidFill>
                          <a:effectLst/>
                          <a:latin typeface="+mn-lt"/>
                          <a:ea typeface="+mn-ea"/>
                          <a:cs typeface="+mn-cs"/>
                        </a:rPr>
                        <a:t>$  </a:t>
                      </a:r>
                      <a:r>
                        <a:rPr lang="en-US" sz="1050" u="sng" strike="noStrike" kern="1200" dirty="0" smtClean="0">
                          <a:solidFill>
                            <a:schemeClr val="tx1"/>
                          </a:solidFill>
                          <a:effectLst/>
                          <a:latin typeface="+mn-lt"/>
                          <a:ea typeface="+mn-ea"/>
                          <a:cs typeface="+mn-cs"/>
                        </a:rPr>
                        <a:t>              - </a:t>
                      </a:r>
                      <a:endParaRPr lang="en-US" sz="1050" u="sng" strike="noStrike" kern="1200" dirty="0">
                        <a:solidFill>
                          <a:schemeClr val="tx1"/>
                        </a:solidFill>
                        <a:effectLst/>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6002464"/>
                  </a:ext>
                </a:extLst>
              </a:tr>
              <a:tr h="204423">
                <a:tc>
                  <a:txBody>
                    <a:bodyPr/>
                    <a:lstStyle/>
                    <a:p>
                      <a:pPr algn="l" fontAlgn="ctr"/>
                      <a:r>
                        <a:rPr lang="en-US" sz="1050" u="none" strike="noStrike">
                          <a:solidFill>
                            <a:schemeClr val="tx1"/>
                          </a:solidFill>
                          <a:effectLst/>
                        </a:rPr>
                        <a:t> </a:t>
                      </a:r>
                      <a:endParaRPr lang="en-US" sz="1050" b="0" i="0" u="none" strike="noStrike">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none" strike="noStrike" dirty="0">
                          <a:solidFill>
                            <a:schemeClr val="tx1"/>
                          </a:solidFill>
                          <a:effectLst/>
                        </a:rPr>
                        <a:t> </a:t>
                      </a:r>
                      <a:endParaRPr lang="en-US" sz="1050" b="0" i="0" u="none"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94120622"/>
                  </a:ext>
                </a:extLst>
              </a:tr>
              <a:tr h="204423">
                <a:tc>
                  <a:txBody>
                    <a:bodyPr/>
                    <a:lstStyle/>
                    <a:p>
                      <a:pPr algn="l" fontAlgn="ctr"/>
                      <a:r>
                        <a:rPr lang="en-US" sz="1050" u="sng" strike="noStrike" dirty="0">
                          <a:solidFill>
                            <a:schemeClr val="tx1"/>
                          </a:solidFill>
                          <a:effectLst/>
                        </a:rPr>
                        <a:t>NET </a:t>
                      </a:r>
                      <a:r>
                        <a:rPr lang="en-US" sz="1050" u="sng" strike="noStrike" dirty="0" smtClean="0">
                          <a:solidFill>
                            <a:schemeClr val="tx1"/>
                          </a:solidFill>
                          <a:effectLst/>
                        </a:rPr>
                        <a:t>CHANGE</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      (3,000)</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a:solidFill>
                            <a:schemeClr val="tx1"/>
                          </a:solidFill>
                          <a:effectLst/>
                        </a:rPr>
                        <a:t> $      (3,000)</a:t>
                      </a:r>
                      <a:endParaRPr lang="en-US" sz="1050" b="0" i="0" u="sng" strike="noStrike" dirty="0">
                        <a:solidFill>
                          <a:schemeClr val="tx1"/>
                        </a:solidFill>
                        <a:effectLst/>
                        <a:latin typeface="Arial" panose="020B0604020202020204" pitchFamily="34" charset="0"/>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dirty="0" smtClean="0">
                          <a:solidFill>
                            <a:schemeClr val="tx1"/>
                          </a:solidFill>
                          <a:effectLst/>
                        </a:rPr>
                        <a:t> </a:t>
                      </a:r>
                      <a:r>
                        <a:rPr lang="en-US" sz="1050" u="sng" strike="noStrike" kern="1200" dirty="0" smtClean="0">
                          <a:solidFill>
                            <a:schemeClr val="tx1"/>
                          </a:solidFill>
                          <a:effectLst/>
                          <a:latin typeface="+mn-lt"/>
                          <a:ea typeface="+mn-ea"/>
                          <a:cs typeface="+mn-cs"/>
                        </a:rPr>
                        <a:t>$                - </a:t>
                      </a:r>
                      <a:endParaRPr lang="en-US" sz="1050" u="sng" strike="noStrike" kern="1200" dirty="0">
                        <a:solidFill>
                          <a:schemeClr val="tx1"/>
                        </a:solidFill>
                        <a:effectLst/>
                        <a:latin typeface="+mn-lt"/>
                        <a:ea typeface="+mn-ea"/>
                        <a:cs typeface="+mn-cs"/>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2454494"/>
                  </a:ext>
                </a:extLst>
              </a:tr>
              <a:tr h="204423">
                <a:tc>
                  <a:txBody>
                    <a:bodyPr/>
                    <a:lstStyle/>
                    <a:p>
                      <a:pPr algn="l" fontAlgn="ctr"/>
                      <a:r>
                        <a:rPr lang="en-US" sz="1050" u="sng" strike="noStrike" kern="1200" dirty="0">
                          <a:solidFill>
                            <a:schemeClr val="tx1"/>
                          </a:solidFill>
                          <a:effectLst/>
                          <a:latin typeface="+mn-lt"/>
                          <a:ea typeface="+mn-ea"/>
                          <a:cs typeface="+mn-cs"/>
                        </a:rPr>
                        <a:t>ENDING BALANCE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kern="1200" dirty="0">
                          <a:solidFill>
                            <a:schemeClr val="tx1"/>
                          </a:solidFill>
                          <a:effectLst/>
                          <a:latin typeface="+mn-lt"/>
                          <a:ea typeface="+mn-ea"/>
                          <a:cs typeface="+mn-cs"/>
                        </a:rPr>
                        <a:t> $      45,000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r" fontAlgn="ctr"/>
                      <a:r>
                        <a:rPr lang="en-US" sz="1050" u="sng" strike="noStrike" kern="1200" dirty="0">
                          <a:solidFill>
                            <a:schemeClr val="tx1"/>
                          </a:solidFill>
                          <a:effectLst/>
                          <a:latin typeface="+mn-lt"/>
                          <a:ea typeface="+mn-ea"/>
                          <a:cs typeface="+mn-cs"/>
                        </a:rPr>
                        <a:t> $      45,000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r" defTabSz="457200" rtl="0" eaLnBrk="1" fontAlgn="ctr" latinLnBrk="0" hangingPunct="1">
                        <a:lnSpc>
                          <a:spcPct val="100000"/>
                        </a:lnSpc>
                        <a:spcBef>
                          <a:spcPts val="0"/>
                        </a:spcBef>
                        <a:spcAft>
                          <a:spcPts val="0"/>
                        </a:spcAft>
                        <a:buClrTx/>
                        <a:buSzTx/>
                        <a:buFontTx/>
                        <a:buNone/>
                        <a:tabLst/>
                        <a:defRPr/>
                      </a:pPr>
                      <a:r>
                        <a:rPr lang="en-US" sz="1050" u="sng" strike="noStrike" kern="1200" dirty="0">
                          <a:solidFill>
                            <a:schemeClr val="tx1"/>
                          </a:solidFill>
                          <a:effectLst/>
                          <a:latin typeface="+mn-lt"/>
                          <a:ea typeface="+mn-ea"/>
                          <a:cs typeface="+mn-cs"/>
                        </a:rPr>
                        <a:t> </a:t>
                      </a:r>
                      <a:r>
                        <a:rPr lang="en-US" sz="1050" u="sng" strike="noStrike" dirty="0" smtClean="0">
                          <a:solidFill>
                            <a:schemeClr val="tx1"/>
                          </a:solidFill>
                          <a:effectLst/>
                        </a:rPr>
                        <a:t> </a:t>
                      </a:r>
                      <a:r>
                        <a:rPr lang="en-US" sz="1050" u="sng" strike="noStrike" kern="1200" dirty="0" smtClean="0">
                          <a:solidFill>
                            <a:schemeClr val="tx1"/>
                          </a:solidFill>
                          <a:effectLst/>
                          <a:latin typeface="+mn-lt"/>
                          <a:ea typeface="+mn-ea"/>
                          <a:cs typeface="+mn-cs"/>
                        </a:rPr>
                        <a:t>$                -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71435"/>
                  </a:ext>
                </a:extLst>
              </a:tr>
            </a:tbl>
          </a:graphicData>
        </a:graphic>
      </p:graphicFrame>
      <p:sp>
        <p:nvSpPr>
          <p:cNvPr id="4" name="Slide Number Placeholder 3"/>
          <p:cNvSpPr>
            <a:spLocks noGrp="1"/>
          </p:cNvSpPr>
          <p:nvPr>
            <p:ph type="sldNum" sz="quarter" idx="12"/>
          </p:nvPr>
        </p:nvSpPr>
        <p:spPr/>
        <p:txBody>
          <a:bodyPr/>
          <a:lstStyle/>
          <a:p>
            <a:fld id="{A46C3BD5-0BCA-734F-9F00-223B18BBED49}" type="slidenum">
              <a:rPr lang="en-US" smtClean="0"/>
              <a:t>27</a:t>
            </a:fld>
            <a:endParaRPr lang="en-US"/>
          </a:p>
        </p:txBody>
      </p:sp>
      <p:sp>
        <p:nvSpPr>
          <p:cNvPr id="6" name="Rectangle 5"/>
          <p:cNvSpPr/>
          <p:nvPr/>
        </p:nvSpPr>
        <p:spPr>
          <a:xfrm>
            <a:off x="457200" y="914400"/>
            <a:ext cx="2431050" cy="369332"/>
          </a:xfrm>
          <a:prstGeom prst="rect">
            <a:avLst/>
          </a:prstGeom>
        </p:spPr>
        <p:txBody>
          <a:bodyPr wrap="none">
            <a:spAutoFit/>
          </a:bodyPr>
          <a:lstStyle/>
          <a:p>
            <a:r>
              <a:rPr lang="en-US" b="1" dirty="0" smtClean="0">
                <a:solidFill>
                  <a:schemeClr val="bg2">
                    <a:lumMod val="25000"/>
                  </a:schemeClr>
                </a:solidFill>
                <a:latin typeface="+mj-lt"/>
              </a:rPr>
              <a:t>BUDGET / ACTUAL</a:t>
            </a:r>
            <a:endParaRPr lang="en-US" b="1" dirty="0">
              <a:solidFill>
                <a:schemeClr val="bg2">
                  <a:lumMod val="25000"/>
                </a:schemeClr>
              </a:solidFill>
              <a:latin typeface="+mj-lt"/>
            </a:endParaRPr>
          </a:p>
        </p:txBody>
      </p:sp>
      <p:sp>
        <p:nvSpPr>
          <p:cNvPr id="7" name="Content Placeholder 8"/>
          <p:cNvSpPr txBox="1">
            <a:spLocks/>
          </p:cNvSpPr>
          <p:nvPr/>
        </p:nvSpPr>
        <p:spPr>
          <a:xfrm>
            <a:off x="5691498" y="1600200"/>
            <a:ext cx="2995301" cy="4525963"/>
          </a:xfrm>
          <a:prstGeom prst="rect">
            <a:avLst/>
          </a:prstGeom>
        </p:spPr>
        <p:txBody>
          <a:bodyPr>
            <a:normAutofit/>
          </a:bodyPr>
          <a:lst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pPr>
            <a:r>
              <a:rPr lang="en-US" smtClean="0"/>
              <a:t>Comment #1</a:t>
            </a:r>
          </a:p>
          <a:p>
            <a:pPr>
              <a:spcBef>
                <a:spcPts val="1200"/>
              </a:spcBef>
            </a:pPr>
            <a:r>
              <a:rPr lang="en-US" smtClean="0"/>
              <a:t>Comment #2</a:t>
            </a:r>
          </a:p>
          <a:p>
            <a:pPr>
              <a:spcBef>
                <a:spcPts val="1200"/>
              </a:spcBef>
            </a:pPr>
            <a:r>
              <a:rPr lang="en-US" smtClean="0"/>
              <a:t>Comment #3</a:t>
            </a:r>
            <a:endParaRPr lang="en-US" dirty="0"/>
          </a:p>
        </p:txBody>
      </p:sp>
    </p:spTree>
    <p:extLst>
      <p:ext uri="{BB962C8B-B14F-4D97-AF65-F5344CB8AC3E}">
        <p14:creationId xmlns:p14="http://schemas.microsoft.com/office/powerpoint/2010/main" val="1021364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Budget</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28</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57328050"/>
              </p:ext>
            </p:extLst>
          </p:nvPr>
        </p:nvGraphicFramePr>
        <p:xfrm>
          <a:off x="593768" y="1365355"/>
          <a:ext cx="8093033" cy="1726190"/>
        </p:xfrm>
        <a:graphic>
          <a:graphicData uri="http://schemas.openxmlformats.org/drawingml/2006/table">
            <a:tbl>
              <a:tblPr>
                <a:tableStyleId>{5C22544A-7EE6-4342-B048-85BDC9FD1C3A}</a:tableStyleId>
              </a:tblPr>
              <a:tblGrid>
                <a:gridCol w="622541">
                  <a:extLst>
                    <a:ext uri="{9D8B030D-6E8A-4147-A177-3AD203B41FA5}">
                      <a16:colId xmlns:a16="http://schemas.microsoft.com/office/drawing/2014/main" val="2919953531"/>
                    </a:ext>
                  </a:extLst>
                </a:gridCol>
                <a:gridCol w="622541">
                  <a:extLst>
                    <a:ext uri="{9D8B030D-6E8A-4147-A177-3AD203B41FA5}">
                      <a16:colId xmlns:a16="http://schemas.microsoft.com/office/drawing/2014/main" val="2994479172"/>
                    </a:ext>
                  </a:extLst>
                </a:gridCol>
                <a:gridCol w="622541">
                  <a:extLst>
                    <a:ext uri="{9D8B030D-6E8A-4147-A177-3AD203B41FA5}">
                      <a16:colId xmlns:a16="http://schemas.microsoft.com/office/drawing/2014/main" val="1578726987"/>
                    </a:ext>
                  </a:extLst>
                </a:gridCol>
                <a:gridCol w="622541">
                  <a:extLst>
                    <a:ext uri="{9D8B030D-6E8A-4147-A177-3AD203B41FA5}">
                      <a16:colId xmlns:a16="http://schemas.microsoft.com/office/drawing/2014/main" val="3041839605"/>
                    </a:ext>
                  </a:extLst>
                </a:gridCol>
                <a:gridCol w="622541">
                  <a:extLst>
                    <a:ext uri="{9D8B030D-6E8A-4147-A177-3AD203B41FA5}">
                      <a16:colId xmlns:a16="http://schemas.microsoft.com/office/drawing/2014/main" val="2610052135"/>
                    </a:ext>
                  </a:extLst>
                </a:gridCol>
                <a:gridCol w="622541">
                  <a:extLst>
                    <a:ext uri="{9D8B030D-6E8A-4147-A177-3AD203B41FA5}">
                      <a16:colId xmlns:a16="http://schemas.microsoft.com/office/drawing/2014/main" val="793524137"/>
                    </a:ext>
                  </a:extLst>
                </a:gridCol>
                <a:gridCol w="622541">
                  <a:extLst>
                    <a:ext uri="{9D8B030D-6E8A-4147-A177-3AD203B41FA5}">
                      <a16:colId xmlns:a16="http://schemas.microsoft.com/office/drawing/2014/main" val="2172901880"/>
                    </a:ext>
                  </a:extLst>
                </a:gridCol>
                <a:gridCol w="622541">
                  <a:extLst>
                    <a:ext uri="{9D8B030D-6E8A-4147-A177-3AD203B41FA5}">
                      <a16:colId xmlns:a16="http://schemas.microsoft.com/office/drawing/2014/main" val="3087696235"/>
                    </a:ext>
                  </a:extLst>
                </a:gridCol>
                <a:gridCol w="622541">
                  <a:extLst>
                    <a:ext uri="{9D8B030D-6E8A-4147-A177-3AD203B41FA5}">
                      <a16:colId xmlns:a16="http://schemas.microsoft.com/office/drawing/2014/main" val="2697418856"/>
                    </a:ext>
                  </a:extLst>
                </a:gridCol>
                <a:gridCol w="622541">
                  <a:extLst>
                    <a:ext uri="{9D8B030D-6E8A-4147-A177-3AD203B41FA5}">
                      <a16:colId xmlns:a16="http://schemas.microsoft.com/office/drawing/2014/main" val="3287210896"/>
                    </a:ext>
                  </a:extLst>
                </a:gridCol>
                <a:gridCol w="622541">
                  <a:extLst>
                    <a:ext uri="{9D8B030D-6E8A-4147-A177-3AD203B41FA5}">
                      <a16:colId xmlns:a16="http://schemas.microsoft.com/office/drawing/2014/main" val="326638420"/>
                    </a:ext>
                  </a:extLst>
                </a:gridCol>
                <a:gridCol w="622541">
                  <a:extLst>
                    <a:ext uri="{9D8B030D-6E8A-4147-A177-3AD203B41FA5}">
                      <a16:colId xmlns:a16="http://schemas.microsoft.com/office/drawing/2014/main" val="1010248605"/>
                    </a:ext>
                  </a:extLst>
                </a:gridCol>
                <a:gridCol w="622541">
                  <a:extLst>
                    <a:ext uri="{9D8B030D-6E8A-4147-A177-3AD203B41FA5}">
                      <a16:colId xmlns:a16="http://schemas.microsoft.com/office/drawing/2014/main" val="2245517511"/>
                    </a:ext>
                  </a:extLst>
                </a:gridCol>
              </a:tblGrid>
              <a:tr h="345238">
                <a:tc>
                  <a:txBody>
                    <a:bodyPr/>
                    <a:lstStyle/>
                    <a:p>
                      <a:pPr algn="ctr" fontAlgn="b"/>
                      <a:endParaRPr lang="en-US" sz="900" b="0" i="0" u="none" strike="noStrike" dirty="0">
                        <a:solidFill>
                          <a:srgbClr val="000000"/>
                        </a:solidFill>
                        <a:effectLst/>
                        <a:latin typeface="Arial" panose="020B0604020202020204" pitchFamily="34" charset="0"/>
                      </a:endParaRPr>
                    </a:p>
                  </a:txBody>
                  <a:tcPr marL="4812" marR="4812" marT="481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2016,Q1</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2016,Q2</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2016,Q3</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2016,Q4</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2017,Q1</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2017,Q2</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2017,Q3</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2017,Q4</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2018,Q1</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2018,Q2</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2018,Q3</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u="none" strike="noStrike" dirty="0" smtClean="0">
                          <a:effectLst/>
                        </a:rPr>
                        <a:t>2018,Q4</a:t>
                      </a:r>
                      <a:endParaRPr lang="en-US" sz="900" b="0" i="0" u="none" strike="noStrike" dirty="0">
                        <a:solidFill>
                          <a:srgbClr val="000000"/>
                        </a:solidFill>
                        <a:effectLst/>
                        <a:latin typeface="Arial" panose="020B0604020202020204" pitchFamily="34" charset="0"/>
                      </a:endParaRPr>
                    </a:p>
                  </a:txBody>
                  <a:tcPr marL="4812" marR="4812" marT="481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3842565"/>
                  </a:ext>
                </a:extLst>
              </a:tr>
              <a:tr h="345238">
                <a:tc>
                  <a:txBody>
                    <a:bodyPr/>
                    <a:lstStyle/>
                    <a:p>
                      <a:pPr algn="l" fontAlgn="b"/>
                      <a:r>
                        <a:rPr lang="en-US" sz="900" u="none" strike="noStrike" dirty="0">
                          <a:effectLst/>
                        </a:rPr>
                        <a:t>BUDGET</a:t>
                      </a:r>
                      <a:endParaRPr lang="en-US" sz="900" b="0" i="0" u="none" strike="noStrike" dirty="0">
                        <a:solidFill>
                          <a:srgbClr val="000000"/>
                        </a:solidFill>
                        <a:effectLst/>
                        <a:latin typeface="Arial" panose="020B0604020202020204" pitchFamily="34" charset="0"/>
                      </a:endParaRPr>
                    </a:p>
                  </a:txBody>
                  <a:tcPr marL="4812" marR="4812" marT="481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rgbClr val="000000"/>
                          </a:solidFill>
                          <a:effectLst/>
                          <a:latin typeface="Arial" panose="020B0604020202020204" pitchFamily="34" charset="0"/>
                        </a:rPr>
                        <a:t>$200,000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$100,000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$600,000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$575,000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$574,000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$974,000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$1,474,000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$1,449,000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$1,949,000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$1,924,000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$1,923,000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$2,323,000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9995738"/>
                  </a:ext>
                </a:extLst>
              </a:tr>
              <a:tr h="345238">
                <a:tc>
                  <a:txBody>
                    <a:bodyPr/>
                    <a:lstStyle/>
                    <a:p>
                      <a:pPr algn="l" fontAlgn="b"/>
                      <a:r>
                        <a:rPr lang="en-US" sz="900" b="0" i="0" u="none" strike="noStrike" dirty="0" smtClean="0">
                          <a:solidFill>
                            <a:schemeClr val="dk1"/>
                          </a:solidFill>
                          <a:effectLst/>
                          <a:latin typeface="+mn-lt"/>
                        </a:rPr>
                        <a:t>ACTUAL</a:t>
                      </a:r>
                      <a:endParaRPr lang="en-US" sz="900" b="0" i="0" u="none" strike="noStrike" dirty="0">
                        <a:solidFill>
                          <a:srgbClr val="000000"/>
                        </a:solidFill>
                        <a:effectLst/>
                        <a:latin typeface="Arial" panose="020B0604020202020204" pitchFamily="34" charset="0"/>
                      </a:endParaRPr>
                    </a:p>
                  </a:txBody>
                  <a:tcPr marL="4812" marR="4812" marT="4812" marB="0" anchor="ctr">
                    <a:lnL w="12700" cap="flat" cmpd="sng" algn="ctr">
                      <a:solidFill>
                        <a:schemeClr val="bg1"/>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900" b="0" i="0" u="none" strike="noStrike" dirty="0">
                          <a:solidFill>
                            <a:srgbClr val="000000"/>
                          </a:solidFill>
                          <a:effectLst/>
                          <a:latin typeface="Arial" panose="020B0604020202020204" pitchFamily="34" charset="0"/>
                        </a:rPr>
                        <a:t>$180,000 </a:t>
                      </a:r>
                    </a:p>
                  </a:txBody>
                  <a:tcPr marL="5443" marR="5443" marT="5443"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$155,000 </a:t>
                      </a:r>
                    </a:p>
                  </a:txBody>
                  <a:tcPr marL="5443" marR="5443" marT="5443" marB="0" anchor="ctr">
                    <a:lnL w="19050" cap="flat" cmpd="sng" algn="ctr">
                      <a:solidFill>
                        <a:schemeClr val="tx1">
                          <a:lumMod val="65000"/>
                          <a:lumOff val="3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$154,000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$554,000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$529,000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$528,000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$928,000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$903,000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$878,000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$853,000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$852,000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$1,252,000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4985474"/>
                  </a:ext>
                </a:extLst>
              </a:tr>
              <a:tr h="345238">
                <a:tc>
                  <a:txBody>
                    <a:bodyPr/>
                    <a:lstStyle/>
                    <a:p>
                      <a:endParaRPr lang="en-US" dirty="0"/>
                    </a:p>
                  </a:txBody>
                  <a:tcPr marL="4812" marR="4812" marT="481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5443" marR="5443" marT="5443" marB="0" anchor="ctr">
                    <a:lnL w="12700" cap="flat" cmpd="sng" algn="ctr">
                      <a:solidFill>
                        <a:schemeClr val="bg1"/>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rgbClr val="000000"/>
                          </a:solidFill>
                          <a:effectLst/>
                          <a:latin typeface="Arial" panose="020B0604020202020204" pitchFamily="34" charset="0"/>
                        </a:rPr>
                        <a:t>$155,000 </a:t>
                      </a:r>
                    </a:p>
                  </a:txBody>
                  <a:tcPr marL="5443" marR="5443" marT="5443"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smtClean="0">
                          <a:solidFill>
                            <a:srgbClr val="000000"/>
                          </a:solidFill>
                          <a:effectLst/>
                          <a:latin typeface="Arial" panose="020B0604020202020204" pitchFamily="34" charset="0"/>
                        </a:rPr>
                        <a:t>$45,000</a:t>
                      </a:r>
                      <a:endParaRPr lang="en-US" sz="900" b="0" i="0" u="none" strike="noStrike" dirty="0">
                        <a:solidFill>
                          <a:srgbClr val="000000"/>
                        </a:solidFill>
                        <a:effectLst/>
                        <a:latin typeface="Arial" panose="020B0604020202020204" pitchFamily="34" charset="0"/>
                      </a:endParaRPr>
                    </a:p>
                  </a:txBody>
                  <a:tcPr marL="5443" marR="5443" marT="5443" marB="0" anchor="ctr">
                    <a:lnL w="19050" cap="flat" cmpd="sng" algn="ctr">
                      <a:solidFill>
                        <a:schemeClr val="tx1">
                          <a:lumMod val="65000"/>
                          <a:lumOff val="3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$530,000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$529,000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$129,000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$104,000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$79,000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$53,000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$453,000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$853,000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9090693"/>
                  </a:ext>
                </a:extLst>
              </a:tr>
              <a:tr h="345238">
                <a:tc>
                  <a:txBody>
                    <a:bodyPr/>
                    <a:lstStyle/>
                    <a:p>
                      <a:endParaRPr lang="en-US"/>
                    </a:p>
                  </a:txBody>
                  <a:tcPr marL="4812" marR="4812" marT="481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900" b="0" i="0" u="none" strike="noStrike" dirty="0">
                        <a:solidFill>
                          <a:srgbClr val="000000"/>
                        </a:solidFill>
                        <a:effectLst/>
                        <a:latin typeface="Arial" panose="020B0604020202020204" pitchFamily="34" charset="0"/>
                      </a:endParaRPr>
                    </a:p>
                  </a:txBody>
                  <a:tcPr marL="5443" marR="5443" marT="5443" marB="0" anchor="ctr">
                    <a:lnL w="12700" cap="flat" cmpd="sng" algn="ctr">
                      <a:solidFill>
                        <a:schemeClr val="bg1"/>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smtClean="0">
                          <a:solidFill>
                            <a:srgbClr val="000000"/>
                          </a:solidFill>
                          <a:effectLst/>
                          <a:latin typeface="Arial" panose="020B0604020202020204" pitchFamily="34" charset="0"/>
                        </a:rPr>
                        <a:t>$45,000 </a:t>
                      </a:r>
                      <a:endParaRPr lang="en-US" sz="900" b="0" i="0" u="none" strike="noStrike" dirty="0">
                        <a:solidFill>
                          <a:srgbClr val="000000"/>
                        </a:solidFill>
                        <a:effectLst/>
                        <a:latin typeface="Arial" panose="020B0604020202020204" pitchFamily="34" charset="0"/>
                      </a:endParaRPr>
                    </a:p>
                  </a:txBody>
                  <a:tcPr marL="5443" marR="5443" marT="5443" marB="0" anchor="ctr">
                    <a:lnL w="19050" cap="flat" cmpd="sng" algn="ctr">
                      <a:solidFill>
                        <a:schemeClr val="tx1">
                          <a:lumMod val="65000"/>
                          <a:lumOff val="35000"/>
                        </a:schemeClr>
                      </a:solidFill>
                      <a:prstDash val="solid"/>
                      <a:round/>
                      <a:headEnd type="none" w="med" len="med"/>
                      <a:tailEnd type="none" w="med" len="med"/>
                    </a:lnL>
                    <a:lnR w="19050"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$700,000 </a:t>
                      </a:r>
                    </a:p>
                  </a:txBody>
                  <a:tcPr marL="5443" marR="5443" marT="5443" marB="0" anchor="ctr">
                    <a:lnL w="19050" cap="flat" cmpd="sng" algn="ctr">
                      <a:solidFill>
                        <a:schemeClr val="tx1">
                          <a:lumMod val="65000"/>
                          <a:lumOff val="3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$699,000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$299,000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FF0000"/>
                          </a:solidFill>
                          <a:effectLst/>
                          <a:latin typeface="Arial" panose="020B0604020202020204" pitchFamily="34" charset="0"/>
                        </a:rPr>
                        <a:t>($201,000)</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FF0000"/>
                          </a:solidFill>
                          <a:effectLst/>
                          <a:latin typeface="Arial" panose="020B0604020202020204" pitchFamily="34" charset="0"/>
                        </a:rPr>
                        <a:t>($226,000)</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$274,000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$249,000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$248,000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900" b="0" i="0" u="none" strike="noStrike" dirty="0">
                          <a:solidFill>
                            <a:srgbClr val="000000"/>
                          </a:solidFill>
                          <a:effectLst/>
                          <a:latin typeface="Arial" panose="020B0604020202020204" pitchFamily="34" charset="0"/>
                        </a:rPr>
                        <a:t>$648,000 </a:t>
                      </a:r>
                    </a:p>
                  </a:txBody>
                  <a:tcPr marL="5443" marR="5443" marT="544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016785"/>
                  </a:ext>
                </a:extLst>
              </a:tr>
            </a:tbl>
          </a:graphicData>
        </a:graphic>
      </p:graphicFrame>
      <p:sp>
        <p:nvSpPr>
          <p:cNvPr id="8" name="Rectangle 7"/>
          <p:cNvSpPr/>
          <p:nvPr/>
        </p:nvSpPr>
        <p:spPr>
          <a:xfrm>
            <a:off x="457202" y="914400"/>
            <a:ext cx="2526974" cy="369332"/>
          </a:xfrm>
          <a:prstGeom prst="rect">
            <a:avLst/>
          </a:prstGeom>
        </p:spPr>
        <p:txBody>
          <a:bodyPr wrap="none">
            <a:spAutoFit/>
          </a:bodyPr>
          <a:lstStyle/>
          <a:p>
            <a:r>
              <a:rPr lang="en-US" b="1" dirty="0" smtClean="0">
                <a:solidFill>
                  <a:schemeClr val="bg2">
                    <a:lumMod val="25000"/>
                  </a:schemeClr>
                </a:solidFill>
                <a:latin typeface="+mj-lt"/>
              </a:rPr>
              <a:t>WATERFALL CHART</a:t>
            </a:r>
            <a:endParaRPr lang="en-US" b="1" dirty="0">
              <a:solidFill>
                <a:schemeClr val="bg2">
                  <a:lumMod val="25000"/>
                </a:schemeClr>
              </a:solidFill>
              <a:latin typeface="+mj-lt"/>
            </a:endParaRPr>
          </a:p>
        </p:txBody>
      </p:sp>
      <p:sp>
        <p:nvSpPr>
          <p:cNvPr id="6" name="Content Placeholder 8"/>
          <p:cNvSpPr txBox="1">
            <a:spLocks/>
          </p:cNvSpPr>
          <p:nvPr/>
        </p:nvSpPr>
        <p:spPr>
          <a:xfrm>
            <a:off x="593768" y="3768695"/>
            <a:ext cx="8093031" cy="2357468"/>
          </a:xfrm>
          <a:prstGeom prst="rect">
            <a:avLst/>
          </a:prstGeom>
        </p:spPr>
        <p:txBody>
          <a:bodyPr>
            <a:normAutofit/>
          </a:bodyPr>
          <a:lst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pPr>
            <a:r>
              <a:rPr lang="en-US" smtClean="0"/>
              <a:t>Comment #1</a:t>
            </a:r>
          </a:p>
          <a:p>
            <a:pPr>
              <a:spcBef>
                <a:spcPts val="1200"/>
              </a:spcBef>
            </a:pPr>
            <a:r>
              <a:rPr lang="en-US" smtClean="0"/>
              <a:t>Comment #2</a:t>
            </a:r>
          </a:p>
          <a:p>
            <a:pPr>
              <a:spcBef>
                <a:spcPts val="1200"/>
              </a:spcBef>
            </a:pPr>
            <a:r>
              <a:rPr lang="en-US" smtClean="0"/>
              <a:t>Comment #3</a:t>
            </a:r>
            <a:endParaRPr lang="en-US" dirty="0"/>
          </a:p>
        </p:txBody>
      </p:sp>
    </p:spTree>
    <p:extLst>
      <p:ext uri="{BB962C8B-B14F-4D97-AF65-F5344CB8AC3E}">
        <p14:creationId xmlns:p14="http://schemas.microsoft.com/office/powerpoint/2010/main" val="3480174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5868751"/>
              </p:ext>
            </p:extLst>
          </p:nvPr>
        </p:nvGraphicFramePr>
        <p:xfrm>
          <a:off x="540960" y="1640181"/>
          <a:ext cx="8229600" cy="4328247"/>
        </p:xfrm>
        <a:graphic>
          <a:graphicData uri="http://schemas.openxmlformats.org/drawingml/2006/table">
            <a:tbl>
              <a:tblPr firstRow="1" bandRow="1">
                <a:tableStyleId>{5940675A-B579-460E-94D1-54222C63F5DA}</a:tableStyleId>
              </a:tblPr>
              <a:tblGrid>
                <a:gridCol w="2296886">
                  <a:extLst>
                    <a:ext uri="{9D8B030D-6E8A-4147-A177-3AD203B41FA5}">
                      <a16:colId xmlns:a16="http://schemas.microsoft.com/office/drawing/2014/main" val="2733134029"/>
                    </a:ext>
                  </a:extLst>
                </a:gridCol>
                <a:gridCol w="5932714">
                  <a:extLst>
                    <a:ext uri="{9D8B030D-6E8A-4147-A177-3AD203B41FA5}">
                      <a16:colId xmlns:a16="http://schemas.microsoft.com/office/drawing/2014/main" val="2619921948"/>
                    </a:ext>
                  </a:extLst>
                </a:gridCol>
              </a:tblGrid>
              <a:tr h="393477">
                <a:tc>
                  <a:txBody>
                    <a:bodyPr/>
                    <a:lstStyle/>
                    <a:p>
                      <a:r>
                        <a:rPr lang="en-US" sz="1600" dirty="0" smtClean="0">
                          <a:solidFill>
                            <a:srgbClr val="4C4A49"/>
                          </a:solidFill>
                        </a:rPr>
                        <a:t>Agency:</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Advanced Research Projects Agency-Energy, DOE</a:t>
                      </a:r>
                      <a:endParaRPr lang="en-US" sz="1600" baseline="0" dirty="0" smtClean="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6378159"/>
                  </a:ext>
                </a:extLst>
              </a:tr>
              <a:tr h="393477">
                <a:tc>
                  <a:txBody>
                    <a:bodyPr/>
                    <a:lstStyle/>
                    <a:p>
                      <a:r>
                        <a:rPr lang="en-US" sz="1600" dirty="0" smtClean="0">
                          <a:solidFill>
                            <a:srgbClr val="4C4A49"/>
                          </a:solidFill>
                        </a:rPr>
                        <a:t>Solicitation:</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4C4A49"/>
                          </a:solidFill>
                        </a:rPr>
                        <a:t>DE-FOA-0001478</a:t>
                      </a:r>
                      <a:r>
                        <a:rPr lang="en-US" sz="1600" baseline="0" dirty="0" smtClean="0">
                          <a:solidFill>
                            <a:srgbClr val="4C4A49"/>
                          </a:solidFill>
                        </a:rPr>
                        <a:t>, </a:t>
                      </a:r>
                      <a:r>
                        <a:rPr lang="en-US" sz="1600" dirty="0" smtClean="0">
                          <a:solidFill>
                            <a:srgbClr val="4C4A49"/>
                          </a:solidFill>
                        </a:rPr>
                        <a:t>IONICS</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7417430"/>
                  </a:ext>
                </a:extLst>
              </a:tr>
              <a:tr h="393477">
                <a:tc>
                  <a:txBody>
                    <a:bodyPr/>
                    <a:lstStyle/>
                    <a:p>
                      <a:r>
                        <a:rPr lang="en-US" sz="1600" dirty="0" smtClean="0">
                          <a:solidFill>
                            <a:srgbClr val="4C4A49"/>
                          </a:solidFill>
                        </a:rPr>
                        <a:t>Application Title:</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“Really</a:t>
                      </a:r>
                      <a:r>
                        <a:rPr lang="en-US" sz="1600" baseline="0" dirty="0" smtClean="0">
                          <a:solidFill>
                            <a:srgbClr val="4C4A49"/>
                          </a:solidFill>
                        </a:rPr>
                        <a:t> Awesome Technology”</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396537"/>
                  </a:ext>
                </a:extLst>
              </a:tr>
              <a:tr h="393477">
                <a:tc>
                  <a:txBody>
                    <a:bodyPr/>
                    <a:lstStyle/>
                    <a:p>
                      <a:r>
                        <a:rPr lang="en-US" sz="1600" dirty="0" smtClean="0">
                          <a:solidFill>
                            <a:srgbClr val="4C4A49"/>
                          </a:solidFill>
                        </a:rPr>
                        <a:t>Project Cost:</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$3,500,000 (total), $2,800,000</a:t>
                      </a:r>
                      <a:r>
                        <a:rPr lang="en-US" sz="1600" baseline="0" dirty="0" smtClean="0">
                          <a:solidFill>
                            <a:srgbClr val="4C4A49"/>
                          </a:solidFill>
                        </a:rPr>
                        <a:t> (federal), $700,000 (cost share)</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5035584"/>
                  </a:ext>
                </a:extLst>
              </a:tr>
              <a:tr h="393477">
                <a:tc>
                  <a:txBody>
                    <a:bodyPr/>
                    <a:lstStyle/>
                    <a:p>
                      <a:r>
                        <a:rPr lang="en-US" sz="1600" dirty="0" smtClean="0">
                          <a:solidFill>
                            <a:srgbClr val="4C4A49"/>
                          </a:solidFill>
                        </a:rPr>
                        <a:t>Principle</a:t>
                      </a:r>
                      <a:r>
                        <a:rPr lang="en-US" sz="1600" baseline="0" dirty="0" smtClean="0">
                          <a:solidFill>
                            <a:srgbClr val="4C4A49"/>
                          </a:solidFill>
                        </a:rPr>
                        <a:t> Investigator:</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Doctor</a:t>
                      </a:r>
                      <a:r>
                        <a:rPr lang="en-US" sz="1600" baseline="0" dirty="0" smtClean="0">
                          <a:solidFill>
                            <a:srgbClr val="4C4A49"/>
                          </a:solidFill>
                        </a:rPr>
                        <a:t> Seuss</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5022505"/>
                  </a:ext>
                </a:extLst>
              </a:tr>
              <a:tr h="393477">
                <a:tc>
                  <a:txBody>
                    <a:bodyPr/>
                    <a:lstStyle/>
                    <a:p>
                      <a:r>
                        <a:rPr lang="en-US" sz="1600" dirty="0" smtClean="0">
                          <a:solidFill>
                            <a:srgbClr val="4C4A49"/>
                          </a:solidFill>
                        </a:rPr>
                        <a:t>Lead Organization:</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solidFill>
                            <a:srgbClr val="4C4A49"/>
                          </a:solidFill>
                        </a:rPr>
                        <a:t>NewCo</a:t>
                      </a:r>
                      <a:r>
                        <a:rPr lang="en-US" sz="1600" dirty="0" smtClean="0">
                          <a:solidFill>
                            <a:srgbClr val="4C4A49"/>
                          </a:solidFill>
                        </a:rPr>
                        <a:t> Inc.</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4299519"/>
                  </a:ext>
                </a:extLst>
              </a:tr>
              <a:tr h="393477">
                <a:tc>
                  <a:txBody>
                    <a:bodyPr/>
                    <a:lstStyle/>
                    <a:p>
                      <a:r>
                        <a:rPr lang="en-US" sz="1600" dirty="0" smtClean="0">
                          <a:solidFill>
                            <a:srgbClr val="4C4A49"/>
                          </a:solidFill>
                        </a:rPr>
                        <a:t>Subcontractors:</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LBNL ($600,000),</a:t>
                      </a:r>
                      <a:r>
                        <a:rPr lang="en-US" sz="1600" baseline="0" dirty="0" smtClean="0">
                          <a:solidFill>
                            <a:srgbClr val="4C4A49"/>
                          </a:solidFill>
                        </a:rPr>
                        <a:t> Stanford ($300,000)</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7082523"/>
                  </a:ext>
                </a:extLst>
              </a:tr>
              <a:tr h="393477">
                <a:tc>
                  <a:txBody>
                    <a:bodyPr/>
                    <a:lstStyle/>
                    <a:p>
                      <a:r>
                        <a:rPr lang="en-US" sz="1600" dirty="0" smtClean="0">
                          <a:solidFill>
                            <a:srgbClr val="4C4A49"/>
                          </a:solidFill>
                        </a:rPr>
                        <a:t>Submission Date:</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June 27, 2016</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9690851"/>
                  </a:ext>
                </a:extLst>
              </a:tr>
              <a:tr h="393477">
                <a:tc>
                  <a:txBody>
                    <a:bodyPr/>
                    <a:lstStyle/>
                    <a:p>
                      <a:r>
                        <a:rPr lang="en-US" sz="1600" dirty="0" smtClean="0">
                          <a:solidFill>
                            <a:srgbClr val="4C4A49"/>
                          </a:solidFill>
                        </a:rPr>
                        <a:t>Selection Date:</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August,</a:t>
                      </a:r>
                      <a:r>
                        <a:rPr lang="en-US" sz="1600" baseline="0" dirty="0" smtClean="0">
                          <a:solidFill>
                            <a:srgbClr val="4C4A49"/>
                          </a:solidFill>
                        </a:rPr>
                        <a:t> 2016</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456085"/>
                  </a:ext>
                </a:extLst>
              </a:tr>
              <a:tr h="393477">
                <a:tc>
                  <a:txBody>
                    <a:bodyPr/>
                    <a:lstStyle/>
                    <a:p>
                      <a:r>
                        <a:rPr lang="en-US" sz="1600" dirty="0" smtClean="0">
                          <a:solidFill>
                            <a:srgbClr val="4C4A49"/>
                          </a:solidFill>
                        </a:rPr>
                        <a:t>Start</a:t>
                      </a:r>
                      <a:r>
                        <a:rPr lang="en-US" sz="1600" baseline="0" dirty="0" smtClean="0">
                          <a:solidFill>
                            <a:srgbClr val="4C4A49"/>
                          </a:solidFill>
                        </a:rPr>
                        <a:t> Date:</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TBD</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2285291"/>
                  </a:ext>
                </a:extLst>
              </a:tr>
              <a:tr h="393477">
                <a:tc>
                  <a:txBody>
                    <a:bodyPr/>
                    <a:lstStyle/>
                    <a:p>
                      <a:r>
                        <a:rPr lang="en-US" sz="1600" dirty="0" smtClean="0">
                          <a:solidFill>
                            <a:srgbClr val="4C4A49"/>
                          </a:solidFill>
                        </a:rPr>
                        <a:t>Project Duration:</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rgbClr val="4C4A49"/>
                          </a:solidFill>
                        </a:rPr>
                        <a:t>36 month</a:t>
                      </a:r>
                      <a:endParaRPr lang="en-US" sz="1600" dirty="0">
                        <a:solidFill>
                          <a:srgbClr val="4C4A49"/>
                        </a:solidFill>
                      </a:endParaRPr>
                    </a:p>
                  </a:txBody>
                  <a:tcPr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3002875"/>
                  </a:ext>
                </a:extLst>
              </a:tr>
            </a:tbl>
          </a:graphicData>
        </a:graphic>
      </p:graphicFrame>
      <p:sp>
        <p:nvSpPr>
          <p:cNvPr id="4" name="Slide Number Placeholder 3"/>
          <p:cNvSpPr>
            <a:spLocks noGrp="1"/>
          </p:cNvSpPr>
          <p:nvPr>
            <p:ph type="sldNum" sz="quarter" idx="12"/>
          </p:nvPr>
        </p:nvSpPr>
        <p:spPr/>
        <p:txBody>
          <a:bodyPr/>
          <a:lstStyle/>
          <a:p>
            <a:fld id="{A46C3BD5-0BCA-734F-9F00-223B18BBED49}" type="slidenum">
              <a:rPr lang="en-US" smtClean="0"/>
              <a:t>29</a:t>
            </a:fld>
            <a:endParaRPr lang="en-US"/>
          </a:p>
        </p:txBody>
      </p:sp>
      <p:sp>
        <p:nvSpPr>
          <p:cNvPr id="6" name="Rectangle 5"/>
          <p:cNvSpPr/>
          <p:nvPr/>
        </p:nvSpPr>
        <p:spPr>
          <a:xfrm>
            <a:off x="457202" y="953483"/>
            <a:ext cx="3163687" cy="369332"/>
          </a:xfrm>
          <a:prstGeom prst="rect">
            <a:avLst/>
          </a:prstGeom>
        </p:spPr>
        <p:txBody>
          <a:bodyPr wrap="none">
            <a:spAutoFit/>
          </a:bodyPr>
          <a:lstStyle/>
          <a:p>
            <a:r>
              <a:rPr lang="en-US" b="1" dirty="0" smtClean="0">
                <a:solidFill>
                  <a:schemeClr val="bg2">
                    <a:lumMod val="25000"/>
                  </a:schemeClr>
                </a:solidFill>
                <a:latin typeface="+mj-lt"/>
              </a:rPr>
              <a:t>FUNDING OPPORTUNITY</a:t>
            </a:r>
            <a:endParaRPr lang="en-US" b="1" dirty="0">
              <a:solidFill>
                <a:schemeClr val="bg2">
                  <a:lumMod val="25000"/>
                </a:schemeClr>
              </a:solidFill>
              <a:latin typeface="+mj-lt"/>
            </a:endParaRPr>
          </a:p>
        </p:txBody>
      </p:sp>
    </p:spTree>
    <p:extLst>
      <p:ext uri="{BB962C8B-B14F-4D97-AF65-F5344CB8AC3E}">
        <p14:creationId xmlns:p14="http://schemas.microsoft.com/office/powerpoint/2010/main" val="590862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620486" y="1230086"/>
            <a:ext cx="8066314" cy="4896077"/>
          </a:xfrm>
        </p:spPr>
        <p:txBody>
          <a:bodyPr>
            <a:normAutofit/>
          </a:bodyPr>
          <a:lstStyle/>
          <a:p>
            <a:pPr marL="457200" indent="-457200">
              <a:spcBef>
                <a:spcPts val="600"/>
              </a:spcBef>
              <a:buFont typeface="+mj-lt"/>
              <a:buAutoNum type="arabicPeriod"/>
            </a:pPr>
            <a:r>
              <a:rPr lang="en-US" sz="2000" dirty="0" smtClean="0"/>
              <a:t>Executive Summary</a:t>
            </a:r>
          </a:p>
          <a:p>
            <a:pPr marL="457200" indent="-457200">
              <a:spcBef>
                <a:spcPts val="600"/>
              </a:spcBef>
              <a:buFont typeface="+mj-lt"/>
              <a:buAutoNum type="arabicPeriod"/>
            </a:pPr>
            <a:r>
              <a:rPr lang="en-US" sz="2000" dirty="0" smtClean="0"/>
              <a:t>Team</a:t>
            </a:r>
          </a:p>
          <a:p>
            <a:pPr marL="457200" indent="-457200">
              <a:spcBef>
                <a:spcPts val="600"/>
              </a:spcBef>
              <a:buFont typeface="+mj-lt"/>
              <a:buAutoNum type="arabicPeriod"/>
            </a:pPr>
            <a:r>
              <a:rPr lang="en-US" sz="2000" dirty="0" smtClean="0"/>
              <a:t>Technology</a:t>
            </a:r>
          </a:p>
          <a:p>
            <a:pPr marL="457200" indent="-457200">
              <a:spcBef>
                <a:spcPts val="600"/>
              </a:spcBef>
              <a:buFont typeface="+mj-lt"/>
              <a:buAutoNum type="arabicPeriod"/>
            </a:pPr>
            <a:r>
              <a:rPr lang="en-US" sz="2000" dirty="0" smtClean="0"/>
              <a:t>Market</a:t>
            </a:r>
          </a:p>
          <a:p>
            <a:pPr marL="457200" indent="-457200">
              <a:spcBef>
                <a:spcPts val="600"/>
              </a:spcBef>
              <a:buFont typeface="+mj-lt"/>
              <a:buAutoNum type="arabicPeriod"/>
            </a:pPr>
            <a:r>
              <a:rPr lang="en-US" sz="2000" dirty="0" smtClean="0"/>
              <a:t>Funding</a:t>
            </a:r>
          </a:p>
        </p:txBody>
      </p:sp>
      <p:sp>
        <p:nvSpPr>
          <p:cNvPr id="4" name="Slide Number Placeholder 3"/>
          <p:cNvSpPr>
            <a:spLocks noGrp="1"/>
          </p:cNvSpPr>
          <p:nvPr>
            <p:ph type="sldNum" sz="quarter" idx="12"/>
          </p:nvPr>
        </p:nvSpPr>
        <p:spPr/>
        <p:txBody>
          <a:bodyPr/>
          <a:lstStyle/>
          <a:p>
            <a:fld id="{A46C3BD5-0BCA-734F-9F00-223B18BBED49}" type="slidenum">
              <a:rPr lang="en-US" smtClean="0"/>
              <a:t>3</a:t>
            </a:fld>
            <a:endParaRPr lang="en-US"/>
          </a:p>
        </p:txBody>
      </p:sp>
    </p:spTree>
    <p:extLst>
      <p:ext uri="{BB962C8B-B14F-4D97-AF65-F5344CB8AC3E}">
        <p14:creationId xmlns:p14="http://schemas.microsoft.com/office/powerpoint/2010/main" val="1762873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CLOSED SESSION</a:t>
            </a:r>
            <a:endParaRPr lang="en-US" dirty="0"/>
          </a:p>
        </p:txBody>
      </p:sp>
      <p:sp>
        <p:nvSpPr>
          <p:cNvPr id="6" name="Text Placeholder 5"/>
          <p:cNvSpPr>
            <a:spLocks noGrp="1"/>
          </p:cNvSpPr>
          <p:nvPr>
            <p:ph type="body" idx="1"/>
          </p:nvPr>
        </p:nvSpPr>
        <p:spPr/>
        <p:txBody>
          <a:bodyPr/>
          <a:lstStyle/>
          <a:p>
            <a:r>
              <a:rPr lang="en-US" dirty="0" smtClean="0"/>
              <a:t>10:00-11:00 am</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30</a:t>
            </a:fld>
            <a:endParaRPr lang="en-US"/>
          </a:p>
        </p:txBody>
      </p:sp>
    </p:spTree>
    <p:extLst>
      <p:ext uri="{BB962C8B-B14F-4D97-AF65-F5344CB8AC3E}">
        <p14:creationId xmlns:p14="http://schemas.microsoft.com/office/powerpoint/2010/main" val="4109805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a:t>
            </a:r>
            <a:endParaRPr lang="en-US" dirty="0"/>
          </a:p>
        </p:txBody>
      </p:sp>
      <p:sp>
        <p:nvSpPr>
          <p:cNvPr id="3" name="Content Placeholder 2"/>
          <p:cNvSpPr>
            <a:spLocks noGrp="1"/>
          </p:cNvSpPr>
          <p:nvPr>
            <p:ph idx="1"/>
          </p:nvPr>
        </p:nvSpPr>
        <p:spPr>
          <a:xfrm>
            <a:off x="620486" y="1230086"/>
            <a:ext cx="8066314" cy="4896077"/>
          </a:xfrm>
        </p:spPr>
        <p:txBody>
          <a:bodyPr>
            <a:normAutofit/>
          </a:bodyPr>
          <a:lstStyle/>
          <a:p>
            <a:pPr>
              <a:spcBef>
                <a:spcPts val="600"/>
              </a:spcBef>
            </a:pPr>
            <a:r>
              <a:rPr lang="en-US" sz="2000" dirty="0" smtClean="0"/>
              <a:t>Discussion Topic #1</a:t>
            </a:r>
          </a:p>
          <a:p>
            <a:pPr>
              <a:spcBef>
                <a:spcPts val="600"/>
              </a:spcBef>
            </a:pPr>
            <a:r>
              <a:rPr lang="en-US" sz="2000" dirty="0"/>
              <a:t>Discussion Topic </a:t>
            </a:r>
            <a:r>
              <a:rPr lang="en-US" sz="2000" dirty="0" smtClean="0"/>
              <a:t>#2</a:t>
            </a:r>
          </a:p>
          <a:p>
            <a:pPr>
              <a:spcBef>
                <a:spcPts val="600"/>
              </a:spcBef>
            </a:pPr>
            <a:r>
              <a:rPr lang="en-US" sz="2000" dirty="0" smtClean="0"/>
              <a:t>Discussion Topic #3</a:t>
            </a:r>
          </a:p>
          <a:p>
            <a:pPr>
              <a:spcBef>
                <a:spcPts val="600"/>
              </a:spcBef>
            </a:pPr>
            <a:r>
              <a:rPr lang="en-US" sz="2000" dirty="0" smtClean="0"/>
              <a:t>Follow-up / Action </a:t>
            </a:r>
            <a:r>
              <a:rPr lang="en-US" sz="2000" dirty="0" smtClean="0"/>
              <a:t>Items</a:t>
            </a:r>
          </a:p>
          <a:p>
            <a:pPr>
              <a:spcBef>
                <a:spcPts val="600"/>
              </a:spcBef>
            </a:pPr>
            <a:r>
              <a:rPr lang="en-US" sz="2000" dirty="0" smtClean="0"/>
              <a:t>Next Meeting Date</a:t>
            </a:r>
            <a:endParaRPr lang="en-US" sz="2000" dirty="0" smtClean="0"/>
          </a:p>
          <a:p>
            <a:pPr>
              <a:spcBef>
                <a:spcPts val="600"/>
              </a:spcBef>
            </a:pPr>
            <a:endParaRPr lang="en-US" sz="2000" dirty="0"/>
          </a:p>
        </p:txBody>
      </p:sp>
      <p:sp>
        <p:nvSpPr>
          <p:cNvPr id="4" name="Slide Number Placeholder 3"/>
          <p:cNvSpPr>
            <a:spLocks noGrp="1"/>
          </p:cNvSpPr>
          <p:nvPr>
            <p:ph type="sldNum" sz="quarter" idx="12"/>
          </p:nvPr>
        </p:nvSpPr>
        <p:spPr/>
        <p:txBody>
          <a:bodyPr/>
          <a:lstStyle/>
          <a:p>
            <a:fld id="{A46C3BD5-0BCA-734F-9F00-223B18BBED49}" type="slidenum">
              <a:rPr lang="en-US" smtClean="0"/>
              <a:t>31</a:t>
            </a:fld>
            <a:endParaRPr lang="en-US"/>
          </a:p>
        </p:txBody>
      </p:sp>
    </p:spTree>
    <p:extLst>
      <p:ext uri="{BB962C8B-B14F-4D97-AF65-F5344CB8AC3E}">
        <p14:creationId xmlns:p14="http://schemas.microsoft.com/office/powerpoint/2010/main" val="1431083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Company Logistics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23666888"/>
              </p:ext>
            </p:extLst>
          </p:nvPr>
        </p:nvGraphicFramePr>
        <p:xfrm>
          <a:off x="457200" y="982663"/>
          <a:ext cx="8229600" cy="33375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628186661"/>
                    </a:ext>
                  </a:extLst>
                </a:gridCol>
                <a:gridCol w="4114800">
                  <a:extLst>
                    <a:ext uri="{9D8B030D-6E8A-4147-A177-3AD203B41FA5}">
                      <a16:colId xmlns:a16="http://schemas.microsoft.com/office/drawing/2014/main" val="3889402023"/>
                    </a:ext>
                  </a:extLst>
                </a:gridCol>
              </a:tblGrid>
              <a:tr h="370840">
                <a:tc>
                  <a:txBody>
                    <a:bodyPr/>
                    <a:lstStyle/>
                    <a:p>
                      <a:r>
                        <a:rPr lang="en-US" sz="1600" dirty="0" smtClean="0">
                          <a:solidFill>
                            <a:schemeClr val="tx1">
                              <a:lumMod val="65000"/>
                              <a:lumOff val="35000"/>
                            </a:schemeClr>
                          </a:solidFill>
                        </a:rPr>
                        <a:t>General Counsel</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21727020"/>
                  </a:ext>
                </a:extLst>
              </a:tr>
              <a:tr h="370840">
                <a:tc>
                  <a:txBody>
                    <a:bodyPr/>
                    <a:lstStyle/>
                    <a:p>
                      <a:r>
                        <a:rPr lang="en-US" sz="1600" dirty="0" smtClean="0">
                          <a:solidFill>
                            <a:schemeClr val="tx1">
                              <a:lumMod val="65000"/>
                              <a:lumOff val="35000"/>
                            </a:schemeClr>
                          </a:solidFill>
                        </a:rPr>
                        <a:t>IP Counsel</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9587233"/>
                  </a:ext>
                </a:extLst>
              </a:tr>
              <a:tr h="370840">
                <a:tc>
                  <a:txBody>
                    <a:bodyPr/>
                    <a:lstStyle/>
                    <a:p>
                      <a:r>
                        <a:rPr lang="en-US" sz="1600" dirty="0" smtClean="0">
                          <a:solidFill>
                            <a:schemeClr val="tx1">
                              <a:lumMod val="65000"/>
                              <a:lumOff val="35000"/>
                            </a:schemeClr>
                          </a:solidFill>
                        </a:rPr>
                        <a:t>Bank Account</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78672601"/>
                  </a:ext>
                </a:extLst>
              </a:tr>
              <a:tr h="370840">
                <a:tc>
                  <a:txBody>
                    <a:bodyPr/>
                    <a:lstStyle/>
                    <a:p>
                      <a:r>
                        <a:rPr lang="en-US" sz="1600" dirty="0" smtClean="0">
                          <a:solidFill>
                            <a:schemeClr val="tx1">
                              <a:lumMod val="65000"/>
                              <a:lumOff val="35000"/>
                            </a:schemeClr>
                          </a:solidFill>
                        </a:rPr>
                        <a:t>Accountant</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641277747"/>
                  </a:ext>
                </a:extLst>
              </a:tr>
              <a:tr h="370840">
                <a:tc>
                  <a:txBody>
                    <a:bodyPr/>
                    <a:lstStyle/>
                    <a:p>
                      <a:r>
                        <a:rPr lang="en-US" sz="1600" dirty="0" smtClean="0">
                          <a:solidFill>
                            <a:schemeClr val="tx1">
                              <a:lumMod val="65000"/>
                              <a:lumOff val="35000"/>
                            </a:schemeClr>
                          </a:solidFill>
                        </a:rPr>
                        <a:t>Bookkeeper</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46008516"/>
                  </a:ext>
                </a:extLst>
              </a:tr>
              <a:tr h="370840">
                <a:tc>
                  <a:txBody>
                    <a:bodyPr/>
                    <a:lstStyle/>
                    <a:p>
                      <a:r>
                        <a:rPr lang="en-US" sz="1600" dirty="0" smtClean="0">
                          <a:solidFill>
                            <a:schemeClr val="tx1">
                              <a:lumMod val="65000"/>
                              <a:lumOff val="35000"/>
                            </a:schemeClr>
                          </a:solidFill>
                        </a:rPr>
                        <a:t>Payroll</a:t>
                      </a:r>
                      <a:r>
                        <a:rPr lang="en-US" sz="1600" baseline="0" dirty="0" smtClean="0">
                          <a:solidFill>
                            <a:schemeClr val="tx1">
                              <a:lumMod val="65000"/>
                              <a:lumOff val="35000"/>
                            </a:schemeClr>
                          </a:solidFill>
                        </a:rPr>
                        <a:t> Service</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636263918"/>
                  </a:ext>
                </a:extLst>
              </a:tr>
              <a:tr h="370840">
                <a:tc>
                  <a:txBody>
                    <a:bodyPr/>
                    <a:lstStyle/>
                    <a:p>
                      <a:r>
                        <a:rPr lang="en-US" sz="1600" dirty="0" smtClean="0">
                          <a:solidFill>
                            <a:schemeClr val="tx1">
                              <a:lumMod val="65000"/>
                              <a:lumOff val="35000"/>
                            </a:schemeClr>
                          </a:solidFill>
                        </a:rPr>
                        <a:t>Employee Benefits</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600" dirty="0" smtClean="0">
                          <a:solidFill>
                            <a:schemeClr val="tx1">
                              <a:lumMod val="65000"/>
                              <a:lumOff val="35000"/>
                            </a:schemeClr>
                          </a:solidFill>
                        </a:rPr>
                        <a:t>Health,</a:t>
                      </a:r>
                      <a:r>
                        <a:rPr lang="en-US" sz="1600" baseline="0" dirty="0" smtClean="0">
                          <a:solidFill>
                            <a:schemeClr val="tx1">
                              <a:lumMod val="65000"/>
                              <a:lumOff val="35000"/>
                            </a:schemeClr>
                          </a:solidFill>
                        </a:rPr>
                        <a:t> Dental, Vision, Retirement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91584297"/>
                  </a:ext>
                </a:extLst>
              </a:tr>
              <a:tr h="370840">
                <a:tc>
                  <a:txBody>
                    <a:bodyPr/>
                    <a:lstStyle/>
                    <a:p>
                      <a:r>
                        <a:rPr lang="en-US" sz="1600" dirty="0" smtClean="0">
                          <a:solidFill>
                            <a:schemeClr val="tx1">
                              <a:lumMod val="65000"/>
                              <a:lumOff val="35000"/>
                            </a:schemeClr>
                          </a:solidFill>
                        </a:rPr>
                        <a:t>General Liability</a:t>
                      </a:r>
                      <a:r>
                        <a:rPr lang="en-US" sz="1600" baseline="0" dirty="0" smtClean="0">
                          <a:solidFill>
                            <a:schemeClr val="tx1">
                              <a:lumMod val="65000"/>
                              <a:lumOff val="35000"/>
                            </a:schemeClr>
                          </a:solidFill>
                        </a:rPr>
                        <a:t> Insurance</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baseline="0" dirty="0" smtClean="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4929718"/>
                  </a:ext>
                </a:extLst>
              </a:tr>
              <a:tr h="370840">
                <a:tc>
                  <a:txBody>
                    <a:bodyPr/>
                    <a:lstStyle/>
                    <a:p>
                      <a:r>
                        <a:rPr lang="en-US" sz="1600" dirty="0" smtClean="0">
                          <a:solidFill>
                            <a:schemeClr val="tx1">
                              <a:lumMod val="65000"/>
                              <a:lumOff val="35000"/>
                            </a:schemeClr>
                          </a:solidFill>
                        </a:rPr>
                        <a:t>Workman’s</a:t>
                      </a:r>
                      <a:r>
                        <a:rPr lang="en-US" sz="1600" baseline="0" dirty="0" smtClean="0">
                          <a:solidFill>
                            <a:schemeClr val="tx1">
                              <a:lumMod val="65000"/>
                              <a:lumOff val="35000"/>
                            </a:schemeClr>
                          </a:solidFill>
                        </a:rPr>
                        <a:t> Compensation Insurance</a:t>
                      </a:r>
                      <a:endParaRPr lang="en-US" sz="1600" dirty="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1600" baseline="0" dirty="0" smtClean="0">
                        <a:solidFill>
                          <a:schemeClr val="tx1">
                            <a:lumMod val="65000"/>
                            <a:lumOff val="35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76056614"/>
                  </a:ext>
                </a:extLst>
              </a:tr>
            </a:tbl>
          </a:graphicData>
        </a:graphic>
      </p:graphicFrame>
      <p:sp>
        <p:nvSpPr>
          <p:cNvPr id="4" name="Slide Number Placeholder 3"/>
          <p:cNvSpPr>
            <a:spLocks noGrp="1"/>
          </p:cNvSpPr>
          <p:nvPr>
            <p:ph type="sldNum" sz="quarter" idx="12"/>
          </p:nvPr>
        </p:nvSpPr>
        <p:spPr/>
        <p:txBody>
          <a:bodyPr/>
          <a:lstStyle/>
          <a:p>
            <a:fld id="{A46C3BD5-0BCA-734F-9F00-223B18BBED49}" type="slidenum">
              <a:rPr lang="en-US" smtClean="0"/>
              <a:t>32</a:t>
            </a:fld>
            <a:endParaRPr lang="en-US"/>
          </a:p>
        </p:txBody>
      </p:sp>
    </p:spTree>
    <p:extLst>
      <p:ext uri="{BB962C8B-B14F-4D97-AF65-F5344CB8AC3E}">
        <p14:creationId xmlns:p14="http://schemas.microsoft.com/office/powerpoint/2010/main" val="2553482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1.  Executive Summary</a:t>
            </a: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4</a:t>
            </a:fld>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0850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Highlights</a:t>
            </a:r>
            <a:endParaRPr lang="en-US" dirty="0"/>
          </a:p>
        </p:txBody>
      </p:sp>
      <p:sp>
        <p:nvSpPr>
          <p:cNvPr id="6" name="Content Placeholder 5"/>
          <p:cNvSpPr>
            <a:spLocks noGrp="1"/>
          </p:cNvSpPr>
          <p:nvPr>
            <p:ph idx="1"/>
          </p:nvPr>
        </p:nvSpPr>
        <p:spPr>
          <a:xfrm>
            <a:off x="457200" y="1175657"/>
            <a:ext cx="8229600" cy="4950506"/>
          </a:xfrm>
        </p:spPr>
        <p:txBody>
          <a:bodyPr>
            <a:normAutofit/>
          </a:bodyPr>
          <a:lstStyle/>
          <a:p>
            <a:pPr marL="0" indent="0">
              <a:buNone/>
            </a:pPr>
            <a:r>
              <a:rPr lang="en-US" b="1" dirty="0" smtClean="0">
                <a:solidFill>
                  <a:schemeClr val="bg2">
                    <a:lumMod val="25000"/>
                  </a:schemeClr>
                </a:solidFill>
                <a:latin typeface="+mj-lt"/>
              </a:rPr>
              <a:t>QUARTER HIGHLIGHTS</a:t>
            </a:r>
          </a:p>
          <a:p>
            <a:r>
              <a:rPr lang="en-US" sz="1600" dirty="0" smtClean="0"/>
              <a:t>Highlight #1</a:t>
            </a:r>
          </a:p>
          <a:p>
            <a:r>
              <a:rPr lang="en-US" sz="1600" dirty="0" smtClean="0"/>
              <a:t>Highlight #2</a:t>
            </a:r>
          </a:p>
          <a:p>
            <a:r>
              <a:rPr lang="en-US" sz="1600" dirty="0" smtClean="0"/>
              <a:t>Highlight #3</a:t>
            </a:r>
          </a:p>
          <a:p>
            <a:endParaRPr lang="en-US" dirty="0" smtClean="0"/>
          </a:p>
          <a:p>
            <a:pPr marL="0" indent="0">
              <a:buNone/>
            </a:pPr>
            <a:r>
              <a:rPr lang="en-US" b="1" dirty="0">
                <a:solidFill>
                  <a:schemeClr val="bg2">
                    <a:lumMod val="25000"/>
                  </a:schemeClr>
                </a:solidFill>
                <a:latin typeface="+mj-lt"/>
              </a:rPr>
              <a:t>RISKS &amp; CHALLENGES</a:t>
            </a:r>
          </a:p>
          <a:p>
            <a:r>
              <a:rPr lang="en-US" sz="1600" dirty="0"/>
              <a:t>Issue #1</a:t>
            </a:r>
          </a:p>
          <a:p>
            <a:r>
              <a:rPr lang="en-US" sz="1600" dirty="0"/>
              <a:t>Issue #2</a:t>
            </a:r>
          </a:p>
          <a:p>
            <a:r>
              <a:rPr lang="en-US" sz="1600" dirty="0"/>
              <a:t>Issue #</a:t>
            </a:r>
            <a:r>
              <a:rPr lang="en-US" sz="1600" dirty="0" smtClean="0"/>
              <a:t>3</a:t>
            </a:r>
          </a:p>
          <a:p>
            <a:endParaRPr lang="en-US" dirty="0"/>
          </a:p>
          <a:p>
            <a:pPr marL="0" indent="0">
              <a:buNone/>
            </a:pPr>
            <a:r>
              <a:rPr lang="en-US" b="1" dirty="0" smtClean="0">
                <a:solidFill>
                  <a:schemeClr val="bg2">
                    <a:lumMod val="25000"/>
                  </a:schemeClr>
                </a:solidFill>
                <a:latin typeface="+mj-lt"/>
              </a:rPr>
              <a:t>WORK IN PROGRESS</a:t>
            </a:r>
          </a:p>
          <a:p>
            <a:r>
              <a:rPr lang="en-US" sz="1600" dirty="0" smtClean="0"/>
              <a:t>Item </a:t>
            </a:r>
            <a:r>
              <a:rPr lang="en-US" sz="1600" dirty="0"/>
              <a:t>#1</a:t>
            </a:r>
          </a:p>
          <a:p>
            <a:r>
              <a:rPr lang="en-US" sz="1600" dirty="0" smtClean="0"/>
              <a:t>Item </a:t>
            </a:r>
            <a:r>
              <a:rPr lang="en-US" sz="1600" dirty="0"/>
              <a:t>#2</a:t>
            </a:r>
          </a:p>
          <a:p>
            <a:r>
              <a:rPr lang="en-US" sz="1600" dirty="0" smtClean="0"/>
              <a:t>Item #3</a:t>
            </a:r>
            <a:endParaRPr lang="en-US" sz="1600" dirty="0"/>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5</a:t>
            </a:fld>
            <a:endParaRPr lang="en-US"/>
          </a:p>
        </p:txBody>
      </p:sp>
    </p:spTree>
    <p:extLst>
      <p:ext uri="{BB962C8B-B14F-4D97-AF65-F5344CB8AC3E}">
        <p14:creationId xmlns:p14="http://schemas.microsoft.com/office/powerpoint/2010/main" val="322969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Tested Hypothesis</a:t>
            </a:r>
            <a:endParaRPr lang="en-US" dirty="0"/>
          </a:p>
        </p:txBody>
      </p:sp>
      <p:sp>
        <p:nvSpPr>
          <p:cNvPr id="3" name="Content Placeholder 2"/>
          <p:cNvSpPr>
            <a:spLocks noGrp="1"/>
          </p:cNvSpPr>
          <p:nvPr>
            <p:ph idx="1"/>
          </p:nvPr>
        </p:nvSpPr>
        <p:spPr>
          <a:xfrm>
            <a:off x="457200" y="2100943"/>
            <a:ext cx="8229600" cy="4025220"/>
          </a:xfrm>
        </p:spPr>
        <p:txBody>
          <a:bodyPr/>
          <a:lstStyle/>
          <a:p>
            <a:pPr marL="0" indent="0">
              <a:buNone/>
            </a:pPr>
            <a:r>
              <a:rPr lang="en-US" b="1" dirty="0" smtClean="0">
                <a:solidFill>
                  <a:schemeClr val="bg2">
                    <a:lumMod val="25000"/>
                  </a:schemeClr>
                </a:solidFill>
                <a:latin typeface="+mj-lt"/>
              </a:rPr>
              <a:t>EXPERIMENT</a:t>
            </a:r>
            <a:endParaRPr lang="en-US" b="1" dirty="0">
              <a:solidFill>
                <a:schemeClr val="bg2">
                  <a:lumMod val="25000"/>
                </a:schemeClr>
              </a:solidFill>
              <a:latin typeface="+mj-lt"/>
            </a:endParaRPr>
          </a:p>
          <a:p>
            <a:pPr marL="0" indent="0">
              <a:buNone/>
            </a:pPr>
            <a:r>
              <a:rPr lang="en-US" sz="1600" dirty="0"/>
              <a:t>W</a:t>
            </a:r>
            <a:r>
              <a:rPr lang="en-US" sz="1600" dirty="0" smtClean="0"/>
              <a:t>hat was the experimental method that you used to test the hypothesis?</a:t>
            </a:r>
          </a:p>
          <a:p>
            <a:pPr marL="0" indent="0">
              <a:buNone/>
            </a:pPr>
            <a:r>
              <a:rPr lang="en-US" sz="1600" dirty="0" smtClean="0"/>
              <a:t>We </a:t>
            </a:r>
            <a:r>
              <a:rPr lang="en-US" sz="1600" dirty="0"/>
              <a:t>have succeeded when &lt;</a:t>
            </a:r>
            <a:r>
              <a:rPr lang="en-US" sz="1600" i="1" dirty="0"/>
              <a:t>we see a measurable signal</a:t>
            </a:r>
            <a:r>
              <a:rPr lang="en-US" sz="1600" dirty="0" smtClean="0"/>
              <a:t>&gt;</a:t>
            </a:r>
            <a:endParaRPr lang="en-US" sz="1600" dirty="0"/>
          </a:p>
          <a:p>
            <a:pPr marL="0" indent="0">
              <a:buNone/>
            </a:pPr>
            <a:endParaRPr lang="en-US" b="1" dirty="0" smtClean="0"/>
          </a:p>
          <a:p>
            <a:pPr marL="0" indent="0">
              <a:buNone/>
            </a:pPr>
            <a:r>
              <a:rPr lang="en-US" b="1" dirty="0" smtClean="0">
                <a:solidFill>
                  <a:schemeClr val="bg2">
                    <a:lumMod val="25000"/>
                  </a:schemeClr>
                </a:solidFill>
                <a:latin typeface="+mj-lt"/>
              </a:rPr>
              <a:t>RESULTS</a:t>
            </a:r>
            <a:endParaRPr lang="en-US" b="1" dirty="0">
              <a:solidFill>
                <a:schemeClr val="bg2">
                  <a:lumMod val="25000"/>
                </a:schemeClr>
              </a:solidFill>
              <a:latin typeface="+mj-lt"/>
            </a:endParaRPr>
          </a:p>
          <a:p>
            <a:pPr marL="0" indent="0">
              <a:buNone/>
            </a:pPr>
            <a:r>
              <a:rPr lang="en-US" sz="1600" dirty="0"/>
              <a:t>W</a:t>
            </a:r>
            <a:r>
              <a:rPr lang="en-US" sz="1600" dirty="0" smtClean="0"/>
              <a:t>hat were the results of your experiments?</a:t>
            </a:r>
            <a:endParaRPr lang="en-US" sz="1600" dirty="0"/>
          </a:p>
          <a:p>
            <a:pPr marL="0" indent="0">
              <a:buNone/>
            </a:pPr>
            <a:endParaRPr lang="en-US" dirty="0" smtClean="0"/>
          </a:p>
          <a:p>
            <a:pPr marL="0" indent="0">
              <a:buNone/>
            </a:pPr>
            <a:r>
              <a:rPr lang="en-US" b="1" dirty="0" smtClean="0">
                <a:solidFill>
                  <a:schemeClr val="bg2">
                    <a:lumMod val="25000"/>
                  </a:schemeClr>
                </a:solidFill>
                <a:latin typeface="+mj-lt"/>
              </a:rPr>
              <a:t>CONCLUSIONS</a:t>
            </a:r>
            <a:endParaRPr lang="en-US" b="1" dirty="0">
              <a:solidFill>
                <a:schemeClr val="bg2">
                  <a:lumMod val="25000"/>
                </a:schemeClr>
              </a:solidFill>
              <a:latin typeface="+mj-lt"/>
            </a:endParaRPr>
          </a:p>
          <a:p>
            <a:pPr marL="0" indent="0">
              <a:buNone/>
            </a:pPr>
            <a:r>
              <a:rPr lang="en-US" sz="1600" dirty="0"/>
              <a:t>W</a:t>
            </a:r>
            <a:r>
              <a:rPr lang="en-US" sz="1600" dirty="0" smtClean="0"/>
              <a:t>as your hypothesis correct? If not, how does that change your business? What is your new hypothesis? If yes, what is the next critical element/unknown leading to risk in your business?</a:t>
            </a:r>
            <a:endParaRPr lang="en-US" sz="1600" dirty="0"/>
          </a:p>
        </p:txBody>
      </p:sp>
      <p:sp>
        <p:nvSpPr>
          <p:cNvPr id="4" name="Slide Number Placeholder 3"/>
          <p:cNvSpPr>
            <a:spLocks noGrp="1"/>
          </p:cNvSpPr>
          <p:nvPr>
            <p:ph type="sldNum" sz="quarter" idx="12"/>
          </p:nvPr>
        </p:nvSpPr>
        <p:spPr/>
        <p:txBody>
          <a:bodyPr/>
          <a:lstStyle/>
          <a:p>
            <a:fld id="{A46C3BD5-0BCA-734F-9F00-223B18BBED49}" type="slidenum">
              <a:rPr lang="en-US" smtClean="0"/>
              <a:t>6</a:t>
            </a:fld>
            <a:endParaRPr lang="en-US"/>
          </a:p>
        </p:txBody>
      </p:sp>
      <p:sp>
        <p:nvSpPr>
          <p:cNvPr id="5" name="Rectangle 4"/>
          <p:cNvSpPr/>
          <p:nvPr/>
        </p:nvSpPr>
        <p:spPr>
          <a:xfrm>
            <a:off x="598713" y="1012783"/>
            <a:ext cx="8071261" cy="910610"/>
          </a:xfrm>
          <a:prstGeom prst="rect">
            <a:avLst/>
          </a:prstGeom>
          <a:solidFill>
            <a:schemeClr val="bg1">
              <a:lumMod val="95000"/>
            </a:schemeClr>
          </a:solidFill>
        </p:spPr>
        <p:txBody>
          <a:bodyPr wrap="square" lIns="182880" tIns="182880" rIns="182880" bIns="182880">
            <a:noAutofit/>
          </a:bodyPr>
          <a:lstStyle/>
          <a:p>
            <a:r>
              <a:rPr lang="en-US" sz="1600" dirty="0"/>
              <a:t>What is the business/technology/market hypothesis that you tested last quarter</a:t>
            </a:r>
            <a:r>
              <a:rPr lang="en-US" sz="1600" dirty="0" smtClean="0"/>
              <a:t>?</a:t>
            </a:r>
          </a:p>
          <a:p>
            <a:r>
              <a:rPr lang="en-US" sz="1600" dirty="0"/>
              <a:t>We believe &lt;</a:t>
            </a:r>
            <a:r>
              <a:rPr lang="en-US" sz="1600" i="1" dirty="0"/>
              <a:t>this </a:t>
            </a:r>
            <a:r>
              <a:rPr lang="en-US" sz="1600" i="1" dirty="0" smtClean="0"/>
              <a:t>action</a:t>
            </a:r>
            <a:r>
              <a:rPr lang="en-US" sz="1600" dirty="0" smtClean="0"/>
              <a:t>&gt; will </a:t>
            </a:r>
            <a:r>
              <a:rPr lang="en-US" sz="1600" dirty="0"/>
              <a:t>result in &lt;</a:t>
            </a:r>
            <a:r>
              <a:rPr lang="en-US" sz="1600" i="1" dirty="0"/>
              <a:t>this </a:t>
            </a:r>
            <a:r>
              <a:rPr lang="en-US" sz="1600" i="1" dirty="0" smtClean="0"/>
              <a:t>outcome</a:t>
            </a:r>
            <a:r>
              <a:rPr lang="en-US" sz="1600" dirty="0" smtClean="0"/>
              <a:t>&gt;</a:t>
            </a:r>
            <a:endParaRPr lang="en-US" sz="1600" dirty="0"/>
          </a:p>
          <a:p>
            <a:endParaRPr lang="en-US" sz="1600" b="1" dirty="0"/>
          </a:p>
        </p:txBody>
      </p:sp>
    </p:spTree>
    <p:extLst>
      <p:ext uri="{BB962C8B-B14F-4D97-AF65-F5344CB8AC3E}">
        <p14:creationId xmlns:p14="http://schemas.microsoft.com/office/powerpoint/2010/main" val="1991296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Next Quarter</a:t>
            </a:r>
            <a:endParaRPr lang="en-US" dirty="0"/>
          </a:p>
        </p:txBody>
      </p:sp>
      <p:sp>
        <p:nvSpPr>
          <p:cNvPr id="6" name="Content Placeholder 5"/>
          <p:cNvSpPr>
            <a:spLocks noGrp="1"/>
          </p:cNvSpPr>
          <p:nvPr>
            <p:ph idx="1"/>
          </p:nvPr>
        </p:nvSpPr>
        <p:spPr>
          <a:xfrm>
            <a:off x="457200" y="1153886"/>
            <a:ext cx="8229600" cy="4972277"/>
          </a:xfrm>
        </p:spPr>
        <p:txBody>
          <a:bodyPr/>
          <a:lstStyle/>
          <a:p>
            <a:pPr marL="0" indent="0">
              <a:buNone/>
            </a:pPr>
            <a:r>
              <a:rPr lang="en-US" b="1" dirty="0" smtClean="0">
                <a:solidFill>
                  <a:schemeClr val="bg2">
                    <a:lumMod val="25000"/>
                  </a:schemeClr>
                </a:solidFill>
                <a:latin typeface="+mj-lt"/>
              </a:rPr>
              <a:t>NEW HYPOTHESIS</a:t>
            </a:r>
          </a:p>
          <a:p>
            <a:pPr marL="0" indent="0">
              <a:buNone/>
            </a:pPr>
            <a:r>
              <a:rPr lang="en-US" sz="1600" dirty="0"/>
              <a:t>W</a:t>
            </a:r>
            <a:r>
              <a:rPr lang="en-US" sz="1600" dirty="0" smtClean="0"/>
              <a:t>hat is a new business hypothesis that would provide a solution to a key risk to your business?</a:t>
            </a:r>
            <a:endParaRPr lang="en-US" sz="1600" dirty="0"/>
          </a:p>
          <a:p>
            <a:pPr marL="0" indent="0">
              <a:buNone/>
            </a:pPr>
            <a:endParaRPr lang="en-US" dirty="0" smtClean="0"/>
          </a:p>
          <a:p>
            <a:pPr marL="0" indent="0">
              <a:buNone/>
            </a:pPr>
            <a:endParaRPr lang="en-US" b="1" dirty="0">
              <a:latin typeface="+mj-lt"/>
            </a:endParaRPr>
          </a:p>
          <a:p>
            <a:pPr marL="0" indent="0">
              <a:buNone/>
            </a:pPr>
            <a:r>
              <a:rPr lang="en-US" b="1" dirty="0" smtClean="0">
                <a:solidFill>
                  <a:schemeClr val="bg2">
                    <a:lumMod val="25000"/>
                  </a:schemeClr>
                </a:solidFill>
                <a:latin typeface="+mj-lt"/>
              </a:rPr>
              <a:t>KEY OBJECTIVES</a:t>
            </a:r>
            <a:endParaRPr lang="en-US" b="1" dirty="0">
              <a:solidFill>
                <a:schemeClr val="bg2">
                  <a:lumMod val="25000"/>
                </a:schemeClr>
              </a:solidFill>
              <a:latin typeface="+mj-lt"/>
            </a:endParaRPr>
          </a:p>
          <a:p>
            <a:r>
              <a:rPr lang="en-US" sz="1600" dirty="0"/>
              <a:t>Objective #1</a:t>
            </a:r>
          </a:p>
          <a:p>
            <a:r>
              <a:rPr lang="en-US" sz="1600" dirty="0"/>
              <a:t>Objective #2</a:t>
            </a:r>
          </a:p>
          <a:p>
            <a:r>
              <a:rPr lang="en-US" sz="1600" dirty="0"/>
              <a:t>Objective #3</a:t>
            </a:r>
          </a:p>
          <a:p>
            <a:pPr marL="0" indent="0">
              <a:buNone/>
            </a:pPr>
            <a:endParaRPr lang="en-US" dirty="0"/>
          </a:p>
        </p:txBody>
      </p:sp>
      <p:sp>
        <p:nvSpPr>
          <p:cNvPr id="4" name="Slide Number Placeholder 3"/>
          <p:cNvSpPr>
            <a:spLocks noGrp="1"/>
          </p:cNvSpPr>
          <p:nvPr>
            <p:ph type="sldNum" sz="quarter" idx="12"/>
          </p:nvPr>
        </p:nvSpPr>
        <p:spPr/>
        <p:txBody>
          <a:bodyPr/>
          <a:lstStyle/>
          <a:p>
            <a:fld id="{A46C3BD5-0BCA-734F-9F00-223B18BBED49}" type="slidenum">
              <a:rPr lang="en-US" smtClean="0"/>
              <a:t>7</a:t>
            </a:fld>
            <a:endParaRPr lang="en-US"/>
          </a:p>
        </p:txBody>
      </p:sp>
    </p:spTree>
    <p:extLst>
      <p:ext uri="{BB962C8B-B14F-4D97-AF65-F5344CB8AC3E}">
        <p14:creationId xmlns:p14="http://schemas.microsoft.com/office/powerpoint/2010/main" val="278781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0375" y="73572"/>
            <a:ext cx="8229600" cy="529431"/>
          </a:xfrm>
        </p:spPr>
        <p:txBody>
          <a:bodyPr>
            <a:noAutofit/>
          </a:bodyPr>
          <a:lstStyle/>
          <a:p>
            <a:r>
              <a:rPr lang="en-US" sz="3200" dirty="0" smtClean="0"/>
              <a:t>Company Dashboard</a:t>
            </a:r>
            <a:endParaRPr lang="en-US" sz="3200" dirty="0"/>
          </a:p>
        </p:txBody>
      </p:sp>
      <p:sp>
        <p:nvSpPr>
          <p:cNvPr id="4" name="Slide Number Placeholder 3"/>
          <p:cNvSpPr>
            <a:spLocks noGrp="1"/>
          </p:cNvSpPr>
          <p:nvPr>
            <p:ph type="sldNum" sz="quarter" idx="12"/>
          </p:nvPr>
        </p:nvSpPr>
        <p:spPr/>
        <p:txBody>
          <a:bodyPr/>
          <a:lstStyle/>
          <a:p>
            <a:fld id="{A46C3BD5-0BCA-734F-9F00-223B18BBED49}" type="slidenum">
              <a:rPr lang="en-US" smtClean="0"/>
              <a:t>8</a:t>
            </a:fld>
            <a:endParaRPr lang="en-US"/>
          </a:p>
        </p:txBody>
      </p:sp>
      <p:sp>
        <p:nvSpPr>
          <p:cNvPr id="8" name="TextBox 7"/>
          <p:cNvSpPr txBox="1"/>
          <p:nvPr/>
        </p:nvSpPr>
        <p:spPr>
          <a:xfrm>
            <a:off x="440375" y="666786"/>
            <a:ext cx="4114800" cy="2743200"/>
          </a:xfrm>
          <a:prstGeom prst="rect">
            <a:avLst/>
          </a:prstGeom>
          <a:solidFill>
            <a:schemeClr val="bg1">
              <a:lumMod val="95000"/>
            </a:schemeClr>
          </a:solidFill>
        </p:spPr>
        <p:txBody>
          <a:bodyPr wrap="square" rtlCol="0">
            <a:noAutofit/>
          </a:bodyPr>
          <a:lstStyle/>
          <a:p>
            <a:pPr algn="ctr">
              <a:spcAft>
                <a:spcPts val="600"/>
              </a:spcAft>
            </a:pPr>
            <a:r>
              <a:rPr lang="en-US" b="1" dirty="0" smtClean="0">
                <a:solidFill>
                  <a:srgbClr val="4C4A49"/>
                </a:solidFill>
                <a:latin typeface="+mj-lt"/>
              </a:rPr>
              <a:t>TEAM</a:t>
            </a:r>
          </a:p>
          <a:p>
            <a:pPr marL="168275" indent="-168275">
              <a:spcAft>
                <a:spcPts val="600"/>
              </a:spcAft>
              <a:buFont typeface="Arial" panose="020B0604020202020204" pitchFamily="34" charset="0"/>
              <a:buChar char="•"/>
              <a:tabLst>
                <a:tab pos="3605213" algn="r"/>
              </a:tabLst>
            </a:pPr>
            <a:r>
              <a:rPr lang="en-US" sz="1400" dirty="0" smtClean="0">
                <a:solidFill>
                  <a:srgbClr val="4C4A49"/>
                </a:solidFill>
              </a:rPr>
              <a:t>Employees (new/total):	## / ##</a:t>
            </a:r>
          </a:p>
          <a:p>
            <a:pPr marL="168275" indent="-168275">
              <a:spcAft>
                <a:spcPts val="600"/>
              </a:spcAft>
              <a:buFont typeface="Arial" panose="020B0604020202020204" pitchFamily="34" charset="0"/>
              <a:buChar char="•"/>
              <a:tabLst>
                <a:tab pos="3605213" algn="r"/>
              </a:tabLst>
            </a:pPr>
            <a:r>
              <a:rPr lang="en-US" sz="1400" dirty="0" smtClean="0">
                <a:solidFill>
                  <a:srgbClr val="4C4A49"/>
                </a:solidFill>
              </a:rPr>
              <a:t>Key Hires:	position #1</a:t>
            </a:r>
          </a:p>
          <a:p>
            <a:pPr marL="168275" indent="-168275">
              <a:spcAft>
                <a:spcPts val="600"/>
              </a:spcAft>
              <a:tabLst>
                <a:tab pos="3605213" algn="r"/>
              </a:tabLst>
            </a:pPr>
            <a:r>
              <a:rPr lang="en-US" sz="1400" dirty="0">
                <a:solidFill>
                  <a:srgbClr val="4C4A49"/>
                </a:solidFill>
              </a:rPr>
              <a:t>	</a:t>
            </a:r>
            <a:r>
              <a:rPr lang="en-US" sz="1400" dirty="0" smtClean="0">
                <a:solidFill>
                  <a:srgbClr val="4C4A49"/>
                </a:solidFill>
              </a:rPr>
              <a:t>	position #2</a:t>
            </a:r>
          </a:p>
          <a:p>
            <a:pPr marL="168275" indent="-168275">
              <a:spcAft>
                <a:spcPts val="600"/>
              </a:spcAft>
              <a:buFont typeface="Arial" panose="020B0604020202020204" pitchFamily="34" charset="0"/>
              <a:buChar char="•"/>
              <a:tabLst>
                <a:tab pos="3605213" algn="r"/>
              </a:tabLst>
            </a:pPr>
            <a:r>
              <a:rPr lang="en-US" sz="1400" dirty="0" smtClean="0">
                <a:solidFill>
                  <a:srgbClr val="4C4A49"/>
                </a:solidFill>
              </a:rPr>
              <a:t>Advisors:	gap #1</a:t>
            </a:r>
          </a:p>
          <a:p>
            <a:pPr marL="168275" indent="-168275">
              <a:spcAft>
                <a:spcPts val="600"/>
              </a:spcAft>
              <a:tabLst>
                <a:tab pos="3605213" algn="r"/>
              </a:tabLst>
            </a:pPr>
            <a:r>
              <a:rPr lang="en-US" sz="1400" dirty="0">
                <a:solidFill>
                  <a:srgbClr val="4C4A49"/>
                </a:solidFill>
              </a:rPr>
              <a:t>	</a:t>
            </a:r>
            <a:r>
              <a:rPr lang="en-US" sz="1400" dirty="0" smtClean="0">
                <a:solidFill>
                  <a:srgbClr val="4C4A49"/>
                </a:solidFill>
              </a:rPr>
              <a:t>	gap #2</a:t>
            </a:r>
          </a:p>
          <a:p>
            <a:pPr marL="168275" indent="-168275">
              <a:spcAft>
                <a:spcPts val="600"/>
              </a:spcAft>
              <a:buFont typeface="Arial" panose="020B0604020202020204" pitchFamily="34" charset="0"/>
              <a:buChar char="•"/>
              <a:tabLst>
                <a:tab pos="3605213" algn="r"/>
              </a:tabLst>
            </a:pPr>
            <a:r>
              <a:rPr lang="en-US" sz="1400" dirty="0" smtClean="0">
                <a:solidFill>
                  <a:srgbClr val="4C4A49"/>
                </a:solidFill>
              </a:rPr>
              <a:t>Partners:	partner #1</a:t>
            </a:r>
          </a:p>
          <a:p>
            <a:pPr>
              <a:spcAft>
                <a:spcPts val="600"/>
              </a:spcAft>
              <a:tabLst>
                <a:tab pos="3605213" algn="r"/>
              </a:tabLst>
            </a:pPr>
            <a:r>
              <a:rPr lang="en-US" sz="1400" dirty="0">
                <a:solidFill>
                  <a:srgbClr val="4C4A49"/>
                </a:solidFill>
              </a:rPr>
              <a:t>	</a:t>
            </a:r>
            <a:r>
              <a:rPr lang="en-US" sz="1400" dirty="0" smtClean="0">
                <a:solidFill>
                  <a:srgbClr val="4C4A49"/>
                </a:solidFill>
              </a:rPr>
              <a:t>partner #2</a:t>
            </a:r>
          </a:p>
          <a:p>
            <a:pPr marL="285750" indent="-285750">
              <a:spcAft>
                <a:spcPts val="600"/>
              </a:spcAft>
              <a:buFont typeface="Arial" panose="020B0604020202020204" pitchFamily="34" charset="0"/>
              <a:buChar char="•"/>
              <a:tabLst>
                <a:tab pos="3605213" algn="r"/>
              </a:tabLst>
            </a:pPr>
            <a:endParaRPr lang="en-US" sz="1400" dirty="0" smtClean="0">
              <a:solidFill>
                <a:srgbClr val="4C4A49"/>
              </a:solidFill>
            </a:endParaRPr>
          </a:p>
          <a:p>
            <a:endParaRPr lang="en-US" dirty="0">
              <a:solidFill>
                <a:srgbClr val="4C4A49"/>
              </a:solidFill>
            </a:endParaRPr>
          </a:p>
        </p:txBody>
      </p:sp>
      <p:sp>
        <p:nvSpPr>
          <p:cNvPr id="9" name="TextBox 8"/>
          <p:cNvSpPr txBox="1"/>
          <p:nvPr/>
        </p:nvSpPr>
        <p:spPr>
          <a:xfrm>
            <a:off x="440375" y="3526940"/>
            <a:ext cx="4114800" cy="2743200"/>
          </a:xfrm>
          <a:prstGeom prst="rect">
            <a:avLst/>
          </a:prstGeom>
          <a:solidFill>
            <a:schemeClr val="bg1">
              <a:lumMod val="95000"/>
            </a:schemeClr>
          </a:solidFill>
        </p:spPr>
        <p:txBody>
          <a:bodyPr wrap="square" rtlCol="0">
            <a:noAutofit/>
          </a:bodyPr>
          <a:lstStyle/>
          <a:p>
            <a:pPr algn="ctr">
              <a:spcAft>
                <a:spcPts val="600"/>
              </a:spcAft>
            </a:pPr>
            <a:r>
              <a:rPr lang="en-US" b="1" dirty="0">
                <a:solidFill>
                  <a:srgbClr val="4C4A49"/>
                </a:solidFill>
                <a:latin typeface="+mj-lt"/>
              </a:rPr>
              <a:t>TECHNOLOGY</a:t>
            </a:r>
          </a:p>
          <a:p>
            <a:pPr marL="168275" indent="-168275">
              <a:spcAft>
                <a:spcPts val="600"/>
              </a:spcAft>
              <a:buFont typeface="Arial" panose="020B0604020202020204" pitchFamily="34" charset="0"/>
              <a:buChar char="•"/>
              <a:tabLst>
                <a:tab pos="3657600" algn="r"/>
              </a:tabLst>
            </a:pPr>
            <a:r>
              <a:rPr lang="en-US" sz="1400" dirty="0" smtClean="0"/>
              <a:t>Patent applications (new/total):	# / #</a:t>
            </a:r>
            <a:endParaRPr lang="en-US" sz="1400" dirty="0"/>
          </a:p>
          <a:p>
            <a:pPr marL="168275" indent="-168275">
              <a:spcAft>
                <a:spcPts val="600"/>
              </a:spcAft>
              <a:buFont typeface="Arial" panose="020B0604020202020204" pitchFamily="34" charset="0"/>
              <a:buChar char="•"/>
              <a:tabLst>
                <a:tab pos="3657600" algn="r"/>
              </a:tabLst>
            </a:pPr>
            <a:r>
              <a:rPr lang="en-US" sz="1400" dirty="0" smtClean="0"/>
              <a:t>Product definition:	hypo/valid/test </a:t>
            </a:r>
            <a:endParaRPr lang="en-US" sz="1400" dirty="0"/>
          </a:p>
          <a:p>
            <a:pPr marL="168275" indent="-168275">
              <a:spcAft>
                <a:spcPts val="600"/>
              </a:spcAft>
              <a:buFont typeface="Arial" panose="020B0604020202020204" pitchFamily="34" charset="0"/>
              <a:buChar char="•"/>
              <a:tabLst>
                <a:tab pos="3657600" algn="r"/>
              </a:tabLst>
            </a:pPr>
            <a:r>
              <a:rPr lang="en-US" sz="1400" dirty="0" smtClean="0"/>
              <a:t>Techno-economics:	0</a:t>
            </a:r>
            <a:r>
              <a:rPr lang="en-US" sz="1400" baseline="30000" dirty="0" smtClean="0"/>
              <a:t>th</a:t>
            </a:r>
            <a:r>
              <a:rPr lang="en-US" sz="1400" dirty="0" smtClean="0"/>
              <a:t>, 1</a:t>
            </a:r>
            <a:r>
              <a:rPr lang="en-US" sz="1400" baseline="30000" dirty="0" smtClean="0"/>
              <a:t>st</a:t>
            </a:r>
            <a:r>
              <a:rPr lang="en-US" sz="1400" dirty="0" smtClean="0"/>
              <a:t> …order</a:t>
            </a:r>
            <a:endParaRPr lang="en-US" dirty="0" smtClean="0"/>
          </a:p>
        </p:txBody>
      </p:sp>
      <p:sp>
        <p:nvSpPr>
          <p:cNvPr id="10" name="TextBox 9"/>
          <p:cNvSpPr txBox="1"/>
          <p:nvPr/>
        </p:nvSpPr>
        <p:spPr>
          <a:xfrm>
            <a:off x="4640317" y="666786"/>
            <a:ext cx="4114800" cy="2743200"/>
          </a:xfrm>
          <a:prstGeom prst="rect">
            <a:avLst/>
          </a:prstGeom>
          <a:solidFill>
            <a:schemeClr val="bg1">
              <a:lumMod val="95000"/>
            </a:schemeClr>
          </a:solidFill>
        </p:spPr>
        <p:txBody>
          <a:bodyPr wrap="square" rtlCol="0">
            <a:noAutofit/>
          </a:bodyPr>
          <a:lstStyle/>
          <a:p>
            <a:pPr algn="ctr">
              <a:spcAft>
                <a:spcPts val="600"/>
              </a:spcAft>
            </a:pPr>
            <a:r>
              <a:rPr lang="en-US" b="1" dirty="0">
                <a:solidFill>
                  <a:srgbClr val="4C4A49"/>
                </a:solidFill>
                <a:latin typeface="+mj-lt"/>
              </a:rPr>
              <a:t>MARKET</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Customer interviews:	##</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Market traction:	1</a:t>
            </a:r>
            <a:r>
              <a:rPr lang="en-US" sz="1400" baseline="30000" dirty="0" smtClean="0">
                <a:solidFill>
                  <a:srgbClr val="4C4A49"/>
                </a:solidFill>
              </a:rPr>
              <a:t>st</a:t>
            </a:r>
            <a:r>
              <a:rPr lang="en-US" sz="1400" dirty="0" smtClean="0">
                <a:solidFill>
                  <a:srgbClr val="4C4A49"/>
                </a:solidFill>
              </a:rPr>
              <a:t> customer, sale, </a:t>
            </a:r>
            <a:r>
              <a:rPr lang="en-US" sz="1400" dirty="0" err="1" smtClean="0">
                <a:solidFill>
                  <a:srgbClr val="4C4A49"/>
                </a:solidFill>
              </a:rPr>
              <a:t>etc</a:t>
            </a:r>
            <a:endParaRPr lang="en-US" sz="1400" dirty="0">
              <a:solidFill>
                <a:srgbClr val="4C4A49"/>
              </a:solidFill>
            </a:endParaRP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Business model:	license, service, </a:t>
            </a:r>
            <a:r>
              <a:rPr lang="en-US" sz="1400" dirty="0" err="1" smtClean="0">
                <a:solidFill>
                  <a:srgbClr val="4C4A49"/>
                </a:solidFill>
              </a:rPr>
              <a:t>etc</a:t>
            </a:r>
            <a:r>
              <a:rPr lang="en-US" dirty="0" smtClean="0">
                <a:solidFill>
                  <a:srgbClr val="4C4A49"/>
                </a:solidFill>
              </a:rPr>
              <a:t>	</a:t>
            </a:r>
            <a:endParaRPr lang="en-US" dirty="0">
              <a:solidFill>
                <a:srgbClr val="4C4A49"/>
              </a:solidFill>
            </a:endParaRPr>
          </a:p>
        </p:txBody>
      </p:sp>
      <p:sp>
        <p:nvSpPr>
          <p:cNvPr id="11" name="TextBox 10"/>
          <p:cNvSpPr txBox="1"/>
          <p:nvPr/>
        </p:nvSpPr>
        <p:spPr>
          <a:xfrm>
            <a:off x="4640317" y="3526940"/>
            <a:ext cx="4114800" cy="2743200"/>
          </a:xfrm>
          <a:prstGeom prst="rect">
            <a:avLst/>
          </a:prstGeom>
          <a:solidFill>
            <a:schemeClr val="bg1">
              <a:lumMod val="95000"/>
            </a:schemeClr>
          </a:solidFill>
        </p:spPr>
        <p:txBody>
          <a:bodyPr wrap="square" rtlCol="0">
            <a:noAutofit/>
          </a:bodyPr>
          <a:lstStyle/>
          <a:p>
            <a:pPr algn="ctr">
              <a:spcAft>
                <a:spcPts val="600"/>
              </a:spcAft>
            </a:pPr>
            <a:r>
              <a:rPr lang="en-US" b="1" dirty="0">
                <a:solidFill>
                  <a:srgbClr val="4C4A49"/>
                </a:solidFill>
                <a:latin typeface="+mj-lt"/>
              </a:rPr>
              <a:t>FUNDING</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Cash available:	$$$</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Accounts payable:	$$$</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Monthly burn </a:t>
            </a:r>
            <a:r>
              <a:rPr lang="en-US" sz="1400" dirty="0" smtClean="0">
                <a:solidFill>
                  <a:srgbClr val="4C4A49"/>
                </a:solidFill>
              </a:rPr>
              <a:t>rate:</a:t>
            </a:r>
            <a:r>
              <a:rPr lang="en-US" sz="1400" dirty="0" smtClean="0">
                <a:solidFill>
                  <a:srgbClr val="4C4A49"/>
                </a:solidFill>
              </a:rPr>
              <a:t>	$$$</a:t>
            </a:r>
          </a:p>
          <a:p>
            <a:pPr marL="168275" indent="-168275">
              <a:spcAft>
                <a:spcPts val="600"/>
              </a:spcAft>
              <a:buFont typeface="Arial" panose="020B0604020202020204" pitchFamily="34" charset="0"/>
              <a:buChar char="•"/>
              <a:tabLst>
                <a:tab pos="3657600" algn="r"/>
              </a:tabLst>
            </a:pPr>
            <a:r>
              <a:rPr lang="en-US" sz="1400" dirty="0">
                <a:solidFill>
                  <a:srgbClr val="4C4A49"/>
                </a:solidFill>
              </a:rPr>
              <a:t>G</a:t>
            </a:r>
            <a:r>
              <a:rPr lang="en-US" sz="1400" dirty="0" smtClean="0">
                <a:solidFill>
                  <a:srgbClr val="4C4A49"/>
                </a:solidFill>
              </a:rPr>
              <a:t>rant applications (new/total):	# / #</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Grant awards (new/total):	# / #</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Funds requested (new/total):	$$$ / $$$</a:t>
            </a:r>
          </a:p>
          <a:p>
            <a:pPr marL="168275" indent="-168275">
              <a:spcAft>
                <a:spcPts val="600"/>
              </a:spcAft>
              <a:buFont typeface="Arial" panose="020B0604020202020204" pitchFamily="34" charset="0"/>
              <a:buChar char="•"/>
              <a:tabLst>
                <a:tab pos="3657600" algn="r"/>
              </a:tabLst>
            </a:pPr>
            <a:r>
              <a:rPr lang="en-US" sz="1400" dirty="0">
                <a:solidFill>
                  <a:srgbClr val="4C4A49"/>
                </a:solidFill>
              </a:rPr>
              <a:t>F</a:t>
            </a:r>
            <a:r>
              <a:rPr lang="en-US" sz="1400" dirty="0" smtClean="0">
                <a:solidFill>
                  <a:srgbClr val="4C4A49"/>
                </a:solidFill>
              </a:rPr>
              <a:t>unds awarded (new/total):	$$$ / $$$</a:t>
            </a:r>
          </a:p>
          <a:p>
            <a:pPr marL="168275" indent="-168275">
              <a:spcAft>
                <a:spcPts val="600"/>
              </a:spcAft>
              <a:buFont typeface="Arial" panose="020B0604020202020204" pitchFamily="34" charset="0"/>
              <a:buChar char="•"/>
              <a:tabLst>
                <a:tab pos="3657600" algn="r"/>
              </a:tabLst>
            </a:pPr>
            <a:r>
              <a:rPr lang="en-US" sz="1400" dirty="0" smtClean="0">
                <a:solidFill>
                  <a:srgbClr val="4C4A49"/>
                </a:solidFill>
              </a:rPr>
              <a:t>Equity investments (new/total):	$$$ / $$$</a:t>
            </a:r>
          </a:p>
          <a:p>
            <a:endParaRPr lang="en-US" dirty="0">
              <a:solidFill>
                <a:srgbClr val="4C4A49"/>
              </a:solidFill>
            </a:endParaRPr>
          </a:p>
        </p:txBody>
      </p:sp>
    </p:spTree>
    <p:extLst>
      <p:ext uri="{BB962C8B-B14F-4D97-AF65-F5344CB8AC3E}">
        <p14:creationId xmlns:p14="http://schemas.microsoft.com/office/powerpoint/2010/main" val="326223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p:cNvGrpSpPr/>
          <p:nvPr/>
        </p:nvGrpSpPr>
        <p:grpSpPr>
          <a:xfrm>
            <a:off x="1073036" y="1398468"/>
            <a:ext cx="7315200" cy="4432632"/>
            <a:chOff x="1125586" y="1403544"/>
            <a:chExt cx="7315200" cy="4432632"/>
          </a:xfrm>
        </p:grpSpPr>
        <p:cxnSp>
          <p:nvCxnSpPr>
            <p:cNvPr id="126" name="Straight Connector 125"/>
            <p:cNvCxnSpPr/>
            <p:nvPr/>
          </p:nvCxnSpPr>
          <p:spPr>
            <a:xfrm>
              <a:off x="1125586" y="5836176"/>
              <a:ext cx="73152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115" name="Group 114"/>
            <p:cNvGrpSpPr/>
            <p:nvPr/>
          </p:nvGrpSpPr>
          <p:grpSpPr>
            <a:xfrm>
              <a:off x="1125586" y="1403544"/>
              <a:ext cx="7315200" cy="1097063"/>
              <a:chOff x="506113" y="1708645"/>
              <a:chExt cx="5486400" cy="1097063"/>
            </a:xfrm>
          </p:grpSpPr>
          <p:cxnSp>
            <p:nvCxnSpPr>
              <p:cNvPr id="111" name="Straight Connector 110"/>
              <p:cNvCxnSpPr/>
              <p:nvPr/>
            </p:nvCxnSpPr>
            <p:spPr>
              <a:xfrm>
                <a:off x="506113" y="2427909"/>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506113" y="1708645"/>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506113" y="2074333"/>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506113" y="2805708"/>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125586" y="2886001"/>
              <a:ext cx="7315200" cy="1097063"/>
              <a:chOff x="506113" y="1708645"/>
              <a:chExt cx="5486400" cy="1097063"/>
            </a:xfrm>
          </p:grpSpPr>
          <p:cxnSp>
            <p:nvCxnSpPr>
              <p:cNvPr id="117" name="Straight Connector 116"/>
              <p:cNvCxnSpPr/>
              <p:nvPr/>
            </p:nvCxnSpPr>
            <p:spPr>
              <a:xfrm>
                <a:off x="506113" y="2440021"/>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06113" y="1708645"/>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506113" y="2074333"/>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506113" y="2805708"/>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125586" y="4377101"/>
              <a:ext cx="7315200" cy="1097063"/>
              <a:chOff x="506113" y="1708645"/>
              <a:chExt cx="5486400" cy="1097063"/>
            </a:xfrm>
          </p:grpSpPr>
          <p:cxnSp>
            <p:nvCxnSpPr>
              <p:cNvPr id="122" name="Straight Connector 121"/>
              <p:cNvCxnSpPr/>
              <p:nvPr/>
            </p:nvCxnSpPr>
            <p:spPr>
              <a:xfrm>
                <a:off x="506113" y="2440021"/>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506113" y="1708645"/>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506113" y="2074333"/>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506113" y="2805708"/>
                <a:ext cx="5486400" cy="0"/>
              </a:xfrm>
              <a:prstGeom prst="line">
                <a:avLst/>
              </a:prstGeom>
              <a:ln cap="rnd">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sp>
        <p:nvSpPr>
          <p:cNvPr id="2" name="Title 1"/>
          <p:cNvSpPr>
            <a:spLocks noGrp="1"/>
          </p:cNvSpPr>
          <p:nvPr>
            <p:ph type="title"/>
          </p:nvPr>
        </p:nvSpPr>
        <p:spPr/>
        <p:txBody>
          <a:bodyPr>
            <a:normAutofit fontScale="90000"/>
          </a:bodyPr>
          <a:lstStyle/>
          <a:p>
            <a:r>
              <a:rPr lang="en-US" dirty="0" smtClean="0"/>
              <a:t>Timeline</a:t>
            </a:r>
            <a:endParaRPr lang="en-US" dirty="0"/>
          </a:p>
        </p:txBody>
      </p:sp>
      <p:sp>
        <p:nvSpPr>
          <p:cNvPr id="3" name="Slide Number Placeholder 2"/>
          <p:cNvSpPr>
            <a:spLocks noGrp="1"/>
          </p:cNvSpPr>
          <p:nvPr>
            <p:ph type="sldNum" sz="quarter" idx="12"/>
          </p:nvPr>
        </p:nvSpPr>
        <p:spPr/>
        <p:txBody>
          <a:bodyPr/>
          <a:lstStyle/>
          <a:p>
            <a:fld id="{A46C3BD5-0BCA-734F-9F00-223B18BBED49}" type="slidenum">
              <a:rPr lang="en-US" smtClean="0"/>
              <a:t>9</a:t>
            </a:fld>
            <a:endParaRPr lang="en-US"/>
          </a:p>
        </p:txBody>
      </p:sp>
      <p:grpSp>
        <p:nvGrpSpPr>
          <p:cNvPr id="18" name="Group 17"/>
          <p:cNvGrpSpPr/>
          <p:nvPr/>
        </p:nvGrpSpPr>
        <p:grpSpPr>
          <a:xfrm>
            <a:off x="191506" y="1131714"/>
            <a:ext cx="905774" cy="5029200"/>
            <a:chOff x="706511" y="1131714"/>
            <a:chExt cx="905774" cy="5029200"/>
          </a:xfrm>
        </p:grpSpPr>
        <p:cxnSp>
          <p:nvCxnSpPr>
            <p:cNvPr id="5" name="Straight Arrow Connector 4"/>
            <p:cNvCxnSpPr/>
            <p:nvPr/>
          </p:nvCxnSpPr>
          <p:spPr>
            <a:xfrm>
              <a:off x="1525436" y="1131714"/>
              <a:ext cx="0" cy="5029200"/>
            </a:xfrm>
            <a:prstGeom prst="straightConnector1">
              <a:avLst/>
            </a:prstGeom>
            <a:ln w="38100" cap="rnd">
              <a:solidFill>
                <a:srgbClr val="4C4A49"/>
              </a:solidFill>
              <a:headEnd type="none" w="med" len="med"/>
              <a:tailEnd type="none" w="med" len="lg"/>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06511" y="1201292"/>
              <a:ext cx="755335" cy="4839145"/>
            </a:xfrm>
            <a:prstGeom prst="rect">
              <a:avLst/>
            </a:prstGeom>
            <a:noFill/>
          </p:spPr>
          <p:txBody>
            <a:bodyPr wrap="none" rtlCol="0">
              <a:spAutoFit/>
            </a:bodyPr>
            <a:lstStyle/>
            <a:p>
              <a:pPr>
                <a:lnSpc>
                  <a:spcPct val="97000"/>
                </a:lnSpc>
              </a:pPr>
              <a:r>
                <a:rPr lang="en-US" sz="2000" dirty="0" smtClean="0">
                  <a:solidFill>
                    <a:srgbClr val="4C4A49"/>
                  </a:solidFill>
                </a:rPr>
                <a:t>2016</a:t>
              </a:r>
            </a:p>
            <a:p>
              <a:pPr>
                <a:lnSpc>
                  <a:spcPct val="97000"/>
                </a:lnSpc>
              </a:pPr>
              <a:endParaRPr lang="en-US" sz="2000" dirty="0">
                <a:solidFill>
                  <a:srgbClr val="4C4A49"/>
                </a:solidFill>
              </a:endParaRPr>
            </a:p>
            <a:p>
              <a:pPr>
                <a:lnSpc>
                  <a:spcPct val="97000"/>
                </a:lnSpc>
              </a:pPr>
              <a:endParaRPr lang="en-US" sz="2000" dirty="0" smtClean="0">
                <a:solidFill>
                  <a:srgbClr val="4C4A49"/>
                </a:solidFill>
              </a:endParaRPr>
            </a:p>
            <a:p>
              <a:pPr>
                <a:lnSpc>
                  <a:spcPct val="97000"/>
                </a:lnSpc>
              </a:pPr>
              <a:endParaRPr lang="en-US" sz="2000" dirty="0" smtClean="0">
                <a:solidFill>
                  <a:srgbClr val="4C4A49"/>
                </a:solidFill>
              </a:endParaRPr>
            </a:p>
            <a:p>
              <a:pPr>
                <a:lnSpc>
                  <a:spcPct val="97000"/>
                </a:lnSpc>
              </a:pPr>
              <a:endParaRPr lang="en-US" sz="2000" dirty="0">
                <a:solidFill>
                  <a:srgbClr val="4C4A49"/>
                </a:solidFill>
              </a:endParaRPr>
            </a:p>
            <a:p>
              <a:pPr>
                <a:lnSpc>
                  <a:spcPct val="97000"/>
                </a:lnSpc>
              </a:pPr>
              <a:r>
                <a:rPr lang="en-US" sz="2000" dirty="0" smtClean="0">
                  <a:solidFill>
                    <a:srgbClr val="4C4A49"/>
                  </a:solidFill>
                </a:rPr>
                <a:t>2017</a:t>
              </a:r>
            </a:p>
            <a:p>
              <a:pPr>
                <a:lnSpc>
                  <a:spcPct val="97000"/>
                </a:lnSpc>
              </a:pPr>
              <a:endParaRPr lang="en-US" sz="2000" dirty="0">
                <a:solidFill>
                  <a:srgbClr val="4C4A49"/>
                </a:solidFill>
              </a:endParaRPr>
            </a:p>
            <a:p>
              <a:pPr>
                <a:lnSpc>
                  <a:spcPct val="97000"/>
                </a:lnSpc>
              </a:pPr>
              <a:endParaRPr lang="en-US" sz="2000" dirty="0" smtClean="0">
                <a:solidFill>
                  <a:srgbClr val="4C4A49"/>
                </a:solidFill>
              </a:endParaRPr>
            </a:p>
            <a:p>
              <a:pPr>
                <a:lnSpc>
                  <a:spcPct val="97000"/>
                </a:lnSpc>
              </a:pPr>
              <a:endParaRPr lang="en-US" sz="2000" dirty="0" smtClean="0">
                <a:solidFill>
                  <a:srgbClr val="4C4A49"/>
                </a:solidFill>
              </a:endParaRPr>
            </a:p>
            <a:p>
              <a:pPr>
                <a:lnSpc>
                  <a:spcPct val="97000"/>
                </a:lnSpc>
              </a:pPr>
              <a:endParaRPr lang="en-US" sz="2000" dirty="0">
                <a:solidFill>
                  <a:srgbClr val="4C4A49"/>
                </a:solidFill>
              </a:endParaRPr>
            </a:p>
            <a:p>
              <a:pPr>
                <a:lnSpc>
                  <a:spcPct val="97000"/>
                </a:lnSpc>
              </a:pPr>
              <a:r>
                <a:rPr lang="en-US" sz="2000" dirty="0" smtClean="0">
                  <a:solidFill>
                    <a:srgbClr val="4C4A49"/>
                  </a:solidFill>
                </a:rPr>
                <a:t>2018</a:t>
              </a:r>
            </a:p>
            <a:p>
              <a:pPr>
                <a:lnSpc>
                  <a:spcPct val="97000"/>
                </a:lnSpc>
              </a:pPr>
              <a:endParaRPr lang="en-US" sz="2000" dirty="0" smtClean="0">
                <a:solidFill>
                  <a:srgbClr val="4C4A49"/>
                </a:solidFill>
              </a:endParaRPr>
            </a:p>
            <a:p>
              <a:pPr>
                <a:lnSpc>
                  <a:spcPct val="97000"/>
                </a:lnSpc>
              </a:pPr>
              <a:endParaRPr lang="en-US" sz="2000" dirty="0">
                <a:solidFill>
                  <a:srgbClr val="4C4A49"/>
                </a:solidFill>
              </a:endParaRPr>
            </a:p>
            <a:p>
              <a:pPr>
                <a:lnSpc>
                  <a:spcPct val="97000"/>
                </a:lnSpc>
              </a:pPr>
              <a:endParaRPr lang="en-US" sz="2000" dirty="0" smtClean="0">
                <a:solidFill>
                  <a:srgbClr val="4C4A49"/>
                </a:solidFill>
              </a:endParaRPr>
            </a:p>
            <a:p>
              <a:pPr>
                <a:lnSpc>
                  <a:spcPct val="97000"/>
                </a:lnSpc>
              </a:pPr>
              <a:endParaRPr lang="en-US" sz="2000" dirty="0">
                <a:solidFill>
                  <a:srgbClr val="4C4A49"/>
                </a:solidFill>
              </a:endParaRPr>
            </a:p>
            <a:p>
              <a:pPr>
                <a:lnSpc>
                  <a:spcPct val="97000"/>
                </a:lnSpc>
              </a:pPr>
              <a:r>
                <a:rPr lang="en-US" sz="2000" dirty="0" smtClean="0">
                  <a:solidFill>
                    <a:srgbClr val="4C4A49"/>
                  </a:solidFill>
                </a:rPr>
                <a:t>2019</a:t>
              </a:r>
              <a:endParaRPr lang="en-US" sz="2000" dirty="0">
                <a:solidFill>
                  <a:srgbClr val="4C4A49"/>
                </a:solidFill>
              </a:endParaRPr>
            </a:p>
          </p:txBody>
        </p:sp>
        <p:cxnSp>
          <p:nvCxnSpPr>
            <p:cNvPr id="11" name="Straight Connector 10"/>
            <p:cNvCxnSpPr/>
            <p:nvPr/>
          </p:nvCxnSpPr>
          <p:spPr>
            <a:xfrm>
              <a:off x="1429405" y="2875764"/>
              <a:ext cx="182880" cy="0"/>
            </a:xfrm>
            <a:prstGeom prst="line">
              <a:avLst/>
            </a:prstGeom>
            <a:ln w="38100" cap="rnd">
              <a:solidFill>
                <a:srgbClr val="4C4A49"/>
              </a:solidFill>
              <a:headEnd type="none" w="med" len="med"/>
              <a:tailEnd type="none" w="med" len="lg"/>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29405" y="4355970"/>
              <a:ext cx="182880" cy="0"/>
            </a:xfrm>
            <a:prstGeom prst="line">
              <a:avLst/>
            </a:prstGeom>
            <a:ln w="38100" cap="rnd">
              <a:solidFill>
                <a:srgbClr val="4C4A49"/>
              </a:solidFill>
              <a:headEnd type="none" w="med" len="med"/>
              <a:tailEnd type="none" w="med" len="lg"/>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29405" y="5836176"/>
              <a:ext cx="182880" cy="0"/>
            </a:xfrm>
            <a:prstGeom prst="line">
              <a:avLst/>
            </a:prstGeom>
            <a:ln w="38100" cap="rnd">
              <a:solidFill>
                <a:srgbClr val="4C4A49"/>
              </a:solidFill>
              <a:headEnd type="none" w="med" len="med"/>
              <a:tailEnd type="none" w="med" len="lg"/>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429405" y="1395558"/>
              <a:ext cx="182880" cy="0"/>
            </a:xfrm>
            <a:prstGeom prst="line">
              <a:avLst/>
            </a:prstGeom>
            <a:ln w="38100" cap="rnd">
              <a:solidFill>
                <a:srgbClr val="4C4A49"/>
              </a:solidFill>
              <a:headEnd type="none" w="med" len="med"/>
              <a:tailEnd type="none" w="med" len="lg"/>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914400" y="1688349"/>
            <a:ext cx="914400" cy="285157"/>
            <a:chOff x="1421243" y="1986618"/>
            <a:chExt cx="914400" cy="285157"/>
          </a:xfrm>
        </p:grpSpPr>
        <p:cxnSp>
          <p:nvCxnSpPr>
            <p:cNvPr id="22" name="Elbow Connector 21"/>
            <p:cNvCxnSpPr>
              <a:stCxn id="24" idx="6"/>
              <a:endCxn id="132" idx="1"/>
            </p:cNvCxnSpPr>
            <p:nvPr/>
          </p:nvCxnSpPr>
          <p:spPr>
            <a:xfrm flipV="1">
              <a:off x="1604123" y="1986618"/>
              <a:ext cx="731520" cy="193717"/>
            </a:xfrm>
            <a:prstGeom prst="bentConnector3">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24" name="Oval 23"/>
            <p:cNvSpPr/>
            <p:nvPr/>
          </p:nvSpPr>
          <p:spPr>
            <a:xfrm>
              <a:off x="1421243" y="2088895"/>
              <a:ext cx="182880" cy="182880"/>
            </a:xfrm>
            <a:prstGeom prst="ellipse">
              <a:avLst/>
            </a:prstGeom>
            <a:solidFill>
              <a:schemeClr val="accent6"/>
            </a:solidFill>
            <a:ln w="3175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914400" y="2032417"/>
            <a:ext cx="914400" cy="182880"/>
            <a:chOff x="1421243" y="2282319"/>
            <a:chExt cx="914400" cy="182880"/>
          </a:xfrm>
        </p:grpSpPr>
        <p:cxnSp>
          <p:nvCxnSpPr>
            <p:cNvPr id="32" name="Elbow Connector 31"/>
            <p:cNvCxnSpPr>
              <a:stCxn id="31" idx="6"/>
            </p:cNvCxnSpPr>
            <p:nvPr/>
          </p:nvCxnSpPr>
          <p:spPr>
            <a:xfrm flipV="1">
              <a:off x="1604123" y="2369609"/>
              <a:ext cx="731520" cy="0"/>
            </a:xfrm>
            <a:prstGeom prst="bentConnector3">
              <a:avLst>
                <a:gd name="adj1" fmla="val 50000"/>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31" name="Oval 30"/>
            <p:cNvSpPr/>
            <p:nvPr/>
          </p:nvSpPr>
          <p:spPr>
            <a:xfrm>
              <a:off x="1421243" y="2282319"/>
              <a:ext cx="182880" cy="182880"/>
            </a:xfrm>
            <a:prstGeom prst="ellipse">
              <a:avLst/>
            </a:prstGeom>
            <a:solidFill>
              <a:schemeClr val="accent6"/>
            </a:solidFill>
            <a:ln w="3175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1828800" y="3302281"/>
            <a:ext cx="2338461" cy="246221"/>
          </a:xfrm>
          <a:prstGeom prst="rect">
            <a:avLst/>
          </a:prstGeom>
          <a:noFill/>
        </p:spPr>
        <p:txBody>
          <a:bodyPr wrap="none" lIns="45720" tIns="0" rIns="0" bIns="0" rtlCol="0">
            <a:spAutoFit/>
          </a:bodyPr>
          <a:lstStyle>
            <a:defPPr>
              <a:defRPr lang="en-US"/>
            </a:defPPr>
            <a:lvl1pPr>
              <a:defRPr sz="1600"/>
            </a:lvl1pPr>
          </a:lstStyle>
          <a:p>
            <a:r>
              <a:rPr lang="en-US" b="1" dirty="0" smtClean="0">
                <a:solidFill>
                  <a:schemeClr val="accent6">
                    <a:lumMod val="75000"/>
                  </a:schemeClr>
                </a:solidFill>
              </a:rPr>
              <a:t>Mar: </a:t>
            </a:r>
            <a:r>
              <a:rPr lang="en-US" dirty="0" smtClean="0">
                <a:solidFill>
                  <a:schemeClr val="accent6">
                    <a:lumMod val="75000"/>
                  </a:schemeClr>
                </a:solidFill>
              </a:rPr>
              <a:t>hire Senior Scientist</a:t>
            </a:r>
            <a:endParaRPr lang="en-US" dirty="0">
              <a:solidFill>
                <a:schemeClr val="accent6">
                  <a:lumMod val="75000"/>
                </a:schemeClr>
              </a:solidFill>
            </a:endParaRPr>
          </a:p>
        </p:txBody>
      </p:sp>
      <p:grpSp>
        <p:nvGrpSpPr>
          <p:cNvPr id="58" name="Group 57"/>
          <p:cNvGrpSpPr/>
          <p:nvPr/>
        </p:nvGrpSpPr>
        <p:grpSpPr>
          <a:xfrm>
            <a:off x="914400" y="3162847"/>
            <a:ext cx="914400" cy="262545"/>
            <a:chOff x="1421243" y="3035327"/>
            <a:chExt cx="914400" cy="262545"/>
          </a:xfrm>
        </p:grpSpPr>
        <p:cxnSp>
          <p:nvCxnSpPr>
            <p:cNvPr id="59" name="Elbow Connector 58"/>
            <p:cNvCxnSpPr>
              <a:stCxn id="60" idx="6"/>
              <a:endCxn id="52" idx="1"/>
            </p:cNvCxnSpPr>
            <p:nvPr/>
          </p:nvCxnSpPr>
          <p:spPr>
            <a:xfrm>
              <a:off x="1604123" y="3126767"/>
              <a:ext cx="731520" cy="171105"/>
            </a:xfrm>
            <a:prstGeom prst="bentConnector3">
              <a:avLst>
                <a:gd name="adj1" fmla="val 50000"/>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60" name="Oval 59"/>
            <p:cNvSpPr/>
            <p:nvPr/>
          </p:nvSpPr>
          <p:spPr>
            <a:xfrm>
              <a:off x="1421243" y="3035327"/>
              <a:ext cx="182880" cy="182880"/>
            </a:xfrm>
            <a:prstGeom prst="ellipse">
              <a:avLst/>
            </a:prstGeom>
            <a:solidFill>
              <a:schemeClr val="bg1"/>
            </a:solidFill>
            <a:ln w="31750" cap="rnd">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920456" y="4014385"/>
            <a:ext cx="908344" cy="182880"/>
            <a:chOff x="1421243" y="3035327"/>
            <a:chExt cx="908344" cy="182880"/>
          </a:xfrm>
        </p:grpSpPr>
        <p:cxnSp>
          <p:nvCxnSpPr>
            <p:cNvPr id="66" name="Elbow Connector 65"/>
            <p:cNvCxnSpPr>
              <a:stCxn id="67" idx="6"/>
              <a:endCxn id="68" idx="1"/>
            </p:cNvCxnSpPr>
            <p:nvPr/>
          </p:nvCxnSpPr>
          <p:spPr>
            <a:xfrm>
              <a:off x="1604123" y="3126767"/>
              <a:ext cx="725464" cy="618"/>
            </a:xfrm>
            <a:prstGeom prst="bentConnector3">
              <a:avLst>
                <a:gd name="adj1" fmla="val 50000"/>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67" name="Oval 66"/>
            <p:cNvSpPr/>
            <p:nvPr/>
          </p:nvSpPr>
          <p:spPr>
            <a:xfrm>
              <a:off x="1421243" y="3035327"/>
              <a:ext cx="182880" cy="182880"/>
            </a:xfrm>
            <a:prstGeom prst="ellipse">
              <a:avLst/>
            </a:prstGeom>
            <a:solidFill>
              <a:schemeClr val="bg1"/>
            </a:solidFill>
            <a:ln w="31750" cap="rnd">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1828800" y="3983332"/>
            <a:ext cx="2782493" cy="246221"/>
          </a:xfrm>
          <a:prstGeom prst="rect">
            <a:avLst/>
          </a:prstGeom>
          <a:solidFill>
            <a:schemeClr val="bg1"/>
          </a:solidFill>
        </p:spPr>
        <p:txBody>
          <a:bodyPr wrap="none" lIns="45720" tIns="0" rIns="0" bIns="0" rtlCol="0">
            <a:spAutoFit/>
          </a:bodyPr>
          <a:lstStyle>
            <a:defPPr>
              <a:defRPr lang="en-US"/>
            </a:defPPr>
            <a:lvl1pPr>
              <a:defRPr sz="1600"/>
            </a:lvl1pPr>
          </a:lstStyle>
          <a:p>
            <a:r>
              <a:rPr lang="en-US" b="1" dirty="0" smtClean="0">
                <a:solidFill>
                  <a:schemeClr val="accent6">
                    <a:lumMod val="75000"/>
                  </a:schemeClr>
                </a:solidFill>
              </a:rPr>
              <a:t>Nov: </a:t>
            </a:r>
            <a:r>
              <a:rPr lang="en-US" dirty="0" smtClean="0">
                <a:solidFill>
                  <a:schemeClr val="accent6">
                    <a:lumMod val="75000"/>
                  </a:schemeClr>
                </a:solidFill>
              </a:rPr>
              <a:t>raise Seed capital ($1M)</a:t>
            </a:r>
            <a:endParaRPr lang="en-US" dirty="0">
              <a:solidFill>
                <a:schemeClr val="accent6">
                  <a:lumMod val="75000"/>
                </a:schemeClr>
              </a:solidFill>
            </a:endParaRPr>
          </a:p>
        </p:txBody>
      </p:sp>
      <p:grpSp>
        <p:nvGrpSpPr>
          <p:cNvPr id="70" name="Group 69"/>
          <p:cNvGrpSpPr/>
          <p:nvPr/>
        </p:nvGrpSpPr>
        <p:grpSpPr>
          <a:xfrm>
            <a:off x="914400" y="2641501"/>
            <a:ext cx="914400" cy="182880"/>
            <a:chOff x="1421243" y="3035327"/>
            <a:chExt cx="914400" cy="182880"/>
          </a:xfrm>
        </p:grpSpPr>
        <p:cxnSp>
          <p:nvCxnSpPr>
            <p:cNvPr id="71" name="Elbow Connector 70"/>
            <p:cNvCxnSpPr>
              <a:stCxn id="72" idx="6"/>
            </p:cNvCxnSpPr>
            <p:nvPr/>
          </p:nvCxnSpPr>
          <p:spPr>
            <a:xfrm>
              <a:off x="1604123" y="3126767"/>
              <a:ext cx="731520" cy="0"/>
            </a:xfrm>
            <a:prstGeom prst="bentConnector3">
              <a:avLst>
                <a:gd name="adj1" fmla="val 50000"/>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72" name="Oval 71"/>
            <p:cNvSpPr/>
            <p:nvPr/>
          </p:nvSpPr>
          <p:spPr>
            <a:xfrm>
              <a:off x="1421243" y="3035327"/>
              <a:ext cx="182880" cy="182880"/>
            </a:xfrm>
            <a:prstGeom prst="ellipse">
              <a:avLst/>
            </a:prstGeom>
            <a:solidFill>
              <a:schemeClr val="bg1"/>
            </a:solidFill>
            <a:ln w="31750" cap="rnd">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917725" y="4754053"/>
            <a:ext cx="911075" cy="182880"/>
            <a:chOff x="1421243" y="2088895"/>
            <a:chExt cx="911075" cy="182880"/>
          </a:xfrm>
        </p:grpSpPr>
        <p:cxnSp>
          <p:nvCxnSpPr>
            <p:cNvPr id="75" name="Elbow Connector 74"/>
            <p:cNvCxnSpPr>
              <a:stCxn id="76" idx="6"/>
              <a:endCxn id="77" idx="1"/>
            </p:cNvCxnSpPr>
            <p:nvPr/>
          </p:nvCxnSpPr>
          <p:spPr>
            <a:xfrm>
              <a:off x="1604123" y="2180335"/>
              <a:ext cx="728195" cy="0"/>
            </a:xfrm>
            <a:prstGeom prst="bentConnector3">
              <a:avLst>
                <a:gd name="adj1" fmla="val 50000"/>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76" name="Oval 75"/>
            <p:cNvSpPr/>
            <p:nvPr/>
          </p:nvSpPr>
          <p:spPr>
            <a:xfrm>
              <a:off x="1421243" y="2088895"/>
              <a:ext cx="182880" cy="182880"/>
            </a:xfrm>
            <a:prstGeom prst="ellipse">
              <a:avLst/>
            </a:prstGeom>
            <a:solidFill>
              <a:schemeClr val="accent6"/>
            </a:solidFill>
            <a:ln w="31750" cap="rnd">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TextBox 76"/>
          <p:cNvSpPr txBox="1"/>
          <p:nvPr/>
        </p:nvSpPr>
        <p:spPr>
          <a:xfrm>
            <a:off x="1828800" y="4727419"/>
            <a:ext cx="3603230" cy="246221"/>
          </a:xfrm>
          <a:prstGeom prst="rect">
            <a:avLst/>
          </a:prstGeom>
          <a:solidFill>
            <a:schemeClr val="bg1"/>
          </a:solidFill>
        </p:spPr>
        <p:txBody>
          <a:bodyPr wrap="none" lIns="45720" tIns="0" rIns="0" bIns="0" rtlCol="0">
            <a:spAutoFit/>
          </a:bodyPr>
          <a:lstStyle>
            <a:defPPr>
              <a:defRPr lang="en-US"/>
            </a:defPPr>
            <a:lvl1pPr>
              <a:defRPr sz="1600"/>
            </a:lvl1pPr>
          </a:lstStyle>
          <a:p>
            <a:r>
              <a:rPr lang="en-US" b="1" dirty="0" smtClean="0">
                <a:solidFill>
                  <a:srgbClr val="4C4A49"/>
                </a:solidFill>
              </a:rPr>
              <a:t>Apr 28: </a:t>
            </a:r>
            <a:r>
              <a:rPr lang="en-US" dirty="0" smtClean="0">
                <a:solidFill>
                  <a:srgbClr val="4C4A49"/>
                </a:solidFill>
              </a:rPr>
              <a:t>finish Cyclotron Road Program</a:t>
            </a:r>
            <a:endParaRPr lang="en-US" dirty="0">
              <a:solidFill>
                <a:srgbClr val="4C4A49"/>
              </a:solidFill>
            </a:endParaRPr>
          </a:p>
        </p:txBody>
      </p:sp>
      <p:grpSp>
        <p:nvGrpSpPr>
          <p:cNvPr id="55" name="Group 54"/>
          <p:cNvGrpSpPr/>
          <p:nvPr/>
        </p:nvGrpSpPr>
        <p:grpSpPr>
          <a:xfrm>
            <a:off x="914400" y="3035327"/>
            <a:ext cx="922414" cy="182880"/>
            <a:chOff x="1421243" y="3035327"/>
            <a:chExt cx="922414" cy="182880"/>
          </a:xfrm>
        </p:grpSpPr>
        <p:cxnSp>
          <p:nvCxnSpPr>
            <p:cNvPr id="46" name="Elbow Connector 45"/>
            <p:cNvCxnSpPr>
              <a:stCxn id="39" idx="6"/>
            </p:cNvCxnSpPr>
            <p:nvPr/>
          </p:nvCxnSpPr>
          <p:spPr>
            <a:xfrm>
              <a:off x="1604123" y="3126767"/>
              <a:ext cx="739534" cy="0"/>
            </a:xfrm>
            <a:prstGeom prst="bentConnector3">
              <a:avLst>
                <a:gd name="adj1" fmla="val 50000"/>
              </a:avLst>
            </a:prstGeom>
            <a:ln w="19050" cap="rnd">
              <a:solidFill>
                <a:schemeClr val="accent6"/>
              </a:solidFill>
            </a:ln>
          </p:spPr>
          <p:style>
            <a:lnRef idx="1">
              <a:schemeClr val="accent6"/>
            </a:lnRef>
            <a:fillRef idx="0">
              <a:schemeClr val="accent6"/>
            </a:fillRef>
            <a:effectRef idx="0">
              <a:schemeClr val="accent6"/>
            </a:effectRef>
            <a:fontRef idx="minor">
              <a:schemeClr val="tx1"/>
            </a:fontRef>
          </p:style>
        </p:cxnSp>
        <p:sp>
          <p:nvSpPr>
            <p:cNvPr id="39" name="Oval 38"/>
            <p:cNvSpPr/>
            <p:nvPr/>
          </p:nvSpPr>
          <p:spPr>
            <a:xfrm>
              <a:off x="1421243" y="3035327"/>
              <a:ext cx="182880" cy="182880"/>
            </a:xfrm>
            <a:prstGeom prst="ellipse">
              <a:avLst/>
            </a:prstGeom>
            <a:solidFill>
              <a:schemeClr val="bg1"/>
            </a:solidFill>
            <a:ln w="31750" cap="rnd">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0" name="TextBox 109"/>
          <p:cNvSpPr txBox="1"/>
          <p:nvPr/>
        </p:nvSpPr>
        <p:spPr>
          <a:xfrm>
            <a:off x="7918706" y="1730551"/>
            <a:ext cx="274114" cy="3053144"/>
          </a:xfrm>
          <a:prstGeom prst="rect">
            <a:avLst/>
          </a:prstGeom>
          <a:noFill/>
        </p:spPr>
        <p:txBody>
          <a:bodyPr wrap="none" lIns="0" tIns="0" rIns="0" bIns="0" rtlCol="0">
            <a:spAutoFit/>
          </a:bodyPr>
          <a:lstStyle/>
          <a:p>
            <a:pPr>
              <a:lnSpc>
                <a:spcPct val="154000"/>
              </a:lnSpc>
            </a:pPr>
            <a:r>
              <a:rPr lang="en-US" sz="1600" dirty="0" smtClean="0">
                <a:solidFill>
                  <a:schemeClr val="bg1">
                    <a:lumMod val="75000"/>
                  </a:schemeClr>
                </a:solidFill>
              </a:rPr>
              <a:t>Q1</a:t>
            </a:r>
          </a:p>
          <a:p>
            <a:pPr>
              <a:lnSpc>
                <a:spcPct val="154000"/>
              </a:lnSpc>
            </a:pPr>
            <a:r>
              <a:rPr lang="en-US" sz="1600" dirty="0" smtClean="0">
                <a:solidFill>
                  <a:schemeClr val="bg1">
                    <a:lumMod val="75000"/>
                  </a:schemeClr>
                </a:solidFill>
              </a:rPr>
              <a:t>Q2</a:t>
            </a:r>
          </a:p>
          <a:p>
            <a:pPr>
              <a:lnSpc>
                <a:spcPct val="154000"/>
              </a:lnSpc>
            </a:pPr>
            <a:r>
              <a:rPr lang="en-US" sz="1600" dirty="0" smtClean="0">
                <a:solidFill>
                  <a:schemeClr val="bg1">
                    <a:lumMod val="75000"/>
                  </a:schemeClr>
                </a:solidFill>
              </a:rPr>
              <a:t>Q3</a:t>
            </a:r>
          </a:p>
          <a:p>
            <a:pPr>
              <a:lnSpc>
                <a:spcPct val="154000"/>
              </a:lnSpc>
            </a:pPr>
            <a:r>
              <a:rPr lang="en-US" sz="1600" dirty="0" smtClean="0">
                <a:solidFill>
                  <a:schemeClr val="bg1">
                    <a:lumMod val="75000"/>
                  </a:schemeClr>
                </a:solidFill>
              </a:rPr>
              <a:t>Q4</a:t>
            </a:r>
          </a:p>
          <a:p>
            <a:pPr>
              <a:lnSpc>
                <a:spcPct val="154000"/>
              </a:lnSpc>
            </a:pPr>
            <a:r>
              <a:rPr lang="en-US" sz="1600" dirty="0" smtClean="0">
                <a:solidFill>
                  <a:schemeClr val="bg1">
                    <a:lumMod val="75000"/>
                  </a:schemeClr>
                </a:solidFill>
              </a:rPr>
              <a:t>Q5</a:t>
            </a:r>
          </a:p>
          <a:p>
            <a:pPr>
              <a:lnSpc>
                <a:spcPct val="154000"/>
              </a:lnSpc>
            </a:pPr>
            <a:r>
              <a:rPr lang="en-US" sz="1600" dirty="0" smtClean="0">
                <a:solidFill>
                  <a:schemeClr val="bg1">
                    <a:lumMod val="75000"/>
                  </a:schemeClr>
                </a:solidFill>
              </a:rPr>
              <a:t>Q6</a:t>
            </a:r>
          </a:p>
          <a:p>
            <a:pPr>
              <a:lnSpc>
                <a:spcPct val="154000"/>
              </a:lnSpc>
            </a:pPr>
            <a:r>
              <a:rPr lang="en-US" sz="1600" dirty="0" smtClean="0">
                <a:solidFill>
                  <a:schemeClr val="bg1">
                    <a:lumMod val="75000"/>
                  </a:schemeClr>
                </a:solidFill>
              </a:rPr>
              <a:t>Q7</a:t>
            </a:r>
          </a:p>
          <a:p>
            <a:pPr>
              <a:lnSpc>
                <a:spcPct val="154000"/>
              </a:lnSpc>
            </a:pPr>
            <a:r>
              <a:rPr lang="en-US" sz="1600" dirty="0" smtClean="0">
                <a:solidFill>
                  <a:schemeClr val="bg1">
                    <a:lumMod val="75000"/>
                  </a:schemeClr>
                </a:solidFill>
              </a:rPr>
              <a:t>Q8</a:t>
            </a:r>
            <a:endParaRPr lang="en-US" sz="1600" dirty="0">
              <a:solidFill>
                <a:schemeClr val="bg1">
                  <a:lumMod val="75000"/>
                </a:schemeClr>
              </a:solidFill>
            </a:endParaRPr>
          </a:p>
        </p:txBody>
      </p:sp>
      <p:sp>
        <p:nvSpPr>
          <p:cNvPr id="132" name="TextBox 131"/>
          <p:cNvSpPr txBox="1"/>
          <p:nvPr/>
        </p:nvSpPr>
        <p:spPr>
          <a:xfrm>
            <a:off x="1828800" y="1565238"/>
            <a:ext cx="3436518" cy="246221"/>
          </a:xfrm>
          <a:prstGeom prst="rect">
            <a:avLst/>
          </a:prstGeom>
          <a:solidFill>
            <a:schemeClr val="bg1"/>
          </a:solidFill>
        </p:spPr>
        <p:txBody>
          <a:bodyPr wrap="none" lIns="45720" tIns="0" rIns="0" bIns="0" rtlCol="0">
            <a:spAutoFit/>
          </a:bodyPr>
          <a:lstStyle>
            <a:defPPr>
              <a:defRPr lang="en-US"/>
            </a:defPPr>
            <a:lvl1pPr>
              <a:defRPr sz="1600"/>
            </a:lvl1pPr>
          </a:lstStyle>
          <a:p>
            <a:r>
              <a:rPr lang="en-US" b="1" dirty="0" smtClean="0">
                <a:solidFill>
                  <a:srgbClr val="4C4A49"/>
                </a:solidFill>
              </a:rPr>
              <a:t>May 1: </a:t>
            </a:r>
            <a:r>
              <a:rPr lang="en-US" dirty="0" smtClean="0">
                <a:solidFill>
                  <a:srgbClr val="4C4A49"/>
                </a:solidFill>
              </a:rPr>
              <a:t>start </a:t>
            </a:r>
            <a:r>
              <a:rPr lang="en-US" dirty="0">
                <a:solidFill>
                  <a:srgbClr val="4C4A49"/>
                </a:solidFill>
              </a:rPr>
              <a:t>Cyclotron Road Program</a:t>
            </a:r>
          </a:p>
        </p:txBody>
      </p:sp>
      <p:sp>
        <p:nvSpPr>
          <p:cNvPr id="133" name="TextBox 132"/>
          <p:cNvSpPr txBox="1"/>
          <p:nvPr/>
        </p:nvSpPr>
        <p:spPr>
          <a:xfrm>
            <a:off x="1828800" y="1984680"/>
            <a:ext cx="3873176" cy="246221"/>
          </a:xfrm>
          <a:prstGeom prst="rect">
            <a:avLst/>
          </a:prstGeom>
          <a:solidFill>
            <a:schemeClr val="bg1"/>
          </a:solidFill>
        </p:spPr>
        <p:txBody>
          <a:bodyPr wrap="none" lIns="45720" tIns="0" rIns="0" bIns="0" rtlCol="0">
            <a:spAutoFit/>
          </a:bodyPr>
          <a:lstStyle>
            <a:defPPr>
              <a:defRPr lang="en-US"/>
            </a:defPPr>
            <a:lvl1pPr>
              <a:defRPr sz="1600"/>
            </a:lvl1pPr>
          </a:lstStyle>
          <a:p>
            <a:r>
              <a:rPr lang="en-US" b="1" dirty="0" smtClean="0">
                <a:solidFill>
                  <a:srgbClr val="4C4A49"/>
                </a:solidFill>
              </a:rPr>
              <a:t>Jun 25: </a:t>
            </a:r>
            <a:r>
              <a:rPr lang="en-US" dirty="0" smtClean="0">
                <a:solidFill>
                  <a:srgbClr val="4C4A49"/>
                </a:solidFill>
              </a:rPr>
              <a:t>applied </a:t>
            </a:r>
            <a:r>
              <a:rPr lang="en-US" dirty="0">
                <a:solidFill>
                  <a:srgbClr val="4C4A49"/>
                </a:solidFill>
              </a:rPr>
              <a:t>ARPA-E IONICS ($3.3M)</a:t>
            </a:r>
          </a:p>
        </p:txBody>
      </p:sp>
      <p:sp>
        <p:nvSpPr>
          <p:cNvPr id="134" name="TextBox 133"/>
          <p:cNvSpPr txBox="1"/>
          <p:nvPr/>
        </p:nvSpPr>
        <p:spPr>
          <a:xfrm>
            <a:off x="1828800" y="2964620"/>
            <a:ext cx="3748142" cy="246221"/>
          </a:xfrm>
          <a:prstGeom prst="rect">
            <a:avLst/>
          </a:prstGeom>
          <a:solidFill>
            <a:schemeClr val="bg1"/>
          </a:solidFill>
        </p:spPr>
        <p:txBody>
          <a:bodyPr wrap="none" lIns="45720" tIns="0" rIns="0" bIns="0" rtlCol="0">
            <a:spAutoFit/>
          </a:bodyPr>
          <a:lstStyle>
            <a:defPPr>
              <a:defRPr lang="en-US"/>
            </a:defPPr>
            <a:lvl1pPr>
              <a:defRPr sz="1600"/>
            </a:lvl1pPr>
          </a:lstStyle>
          <a:p>
            <a:r>
              <a:rPr lang="en-US" b="1" dirty="0" smtClean="0">
                <a:solidFill>
                  <a:schemeClr val="accent6">
                    <a:lumMod val="75000"/>
                  </a:schemeClr>
                </a:solidFill>
              </a:rPr>
              <a:t>Feb: </a:t>
            </a:r>
            <a:r>
              <a:rPr lang="en-US" dirty="0" smtClean="0">
                <a:solidFill>
                  <a:schemeClr val="accent6">
                    <a:lumMod val="75000"/>
                  </a:schemeClr>
                </a:solidFill>
              </a:rPr>
              <a:t>selections ARPA-E </a:t>
            </a:r>
            <a:r>
              <a:rPr lang="en-US" dirty="0">
                <a:solidFill>
                  <a:schemeClr val="accent6">
                    <a:lumMod val="75000"/>
                  </a:schemeClr>
                </a:solidFill>
              </a:rPr>
              <a:t>IONICS ($3.3M)</a:t>
            </a:r>
          </a:p>
        </p:txBody>
      </p:sp>
      <p:sp>
        <p:nvSpPr>
          <p:cNvPr id="136" name="TextBox 135"/>
          <p:cNvSpPr txBox="1"/>
          <p:nvPr/>
        </p:nvSpPr>
        <p:spPr>
          <a:xfrm>
            <a:off x="1828800" y="2579934"/>
            <a:ext cx="4621137" cy="246221"/>
          </a:xfrm>
          <a:prstGeom prst="rect">
            <a:avLst/>
          </a:prstGeom>
          <a:solidFill>
            <a:schemeClr val="bg1"/>
          </a:solidFill>
        </p:spPr>
        <p:txBody>
          <a:bodyPr wrap="none" lIns="45720" tIns="0" rIns="0" bIns="0" rtlCol="0">
            <a:spAutoFit/>
          </a:bodyPr>
          <a:lstStyle>
            <a:defPPr>
              <a:defRPr lang="en-US"/>
            </a:defPPr>
            <a:lvl1pPr>
              <a:defRPr sz="1600"/>
            </a:lvl1pPr>
          </a:lstStyle>
          <a:p>
            <a:r>
              <a:rPr lang="en-US" b="1" dirty="0" smtClean="0">
                <a:solidFill>
                  <a:schemeClr val="accent6">
                    <a:lumMod val="75000"/>
                  </a:schemeClr>
                </a:solidFill>
              </a:rPr>
              <a:t>Dec:</a:t>
            </a:r>
            <a:r>
              <a:rPr lang="en-US" dirty="0" smtClean="0">
                <a:solidFill>
                  <a:schemeClr val="accent6">
                    <a:lumMod val="75000"/>
                  </a:schemeClr>
                </a:solidFill>
              </a:rPr>
              <a:t> customer-validated performance requirement</a:t>
            </a:r>
            <a:endParaRPr lang="en-US" dirty="0">
              <a:solidFill>
                <a:schemeClr val="accent6">
                  <a:lumMod val="75000"/>
                </a:schemeClr>
              </a:solidFill>
            </a:endParaRPr>
          </a:p>
        </p:txBody>
      </p:sp>
      <p:grpSp>
        <p:nvGrpSpPr>
          <p:cNvPr id="143" name="Group 142"/>
          <p:cNvGrpSpPr/>
          <p:nvPr/>
        </p:nvGrpSpPr>
        <p:grpSpPr>
          <a:xfrm>
            <a:off x="-1524088" y="3926973"/>
            <a:ext cx="1069398" cy="1631607"/>
            <a:chOff x="-1524088" y="3926973"/>
            <a:chExt cx="1069398" cy="1631607"/>
          </a:xfrm>
        </p:grpSpPr>
        <p:grpSp>
          <p:nvGrpSpPr>
            <p:cNvPr id="102" name="Group 101"/>
            <p:cNvGrpSpPr/>
            <p:nvPr/>
          </p:nvGrpSpPr>
          <p:grpSpPr>
            <a:xfrm>
              <a:off x="-546130" y="4007273"/>
              <a:ext cx="91440" cy="1551307"/>
              <a:chOff x="1289711" y="4312298"/>
              <a:chExt cx="91440" cy="1551307"/>
            </a:xfrm>
          </p:grpSpPr>
          <p:sp>
            <p:nvSpPr>
              <p:cNvPr id="85" name="Oval 84"/>
              <p:cNvSpPr/>
              <p:nvPr/>
            </p:nvSpPr>
            <p:spPr>
              <a:xfrm>
                <a:off x="1289711" y="4312298"/>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1289711" y="4555610"/>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1289711" y="4798922"/>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1289711" y="5163890"/>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1289711" y="5407202"/>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1289711" y="5650514"/>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1289711" y="4433954"/>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289711" y="4677266"/>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1289711" y="4920578"/>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1289711" y="5285546"/>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1289711" y="5528858"/>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1289711" y="5042234"/>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1289711" y="5772165"/>
                <a:ext cx="91440" cy="91440"/>
              </a:xfrm>
              <a:prstGeom prst="ellipse">
                <a:avLst/>
              </a:prstGeom>
              <a:solidFill>
                <a:schemeClr val="bg1"/>
              </a:solidFill>
              <a:ln w="317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2" name="TextBox 141"/>
            <p:cNvSpPr txBox="1"/>
            <p:nvPr/>
          </p:nvSpPr>
          <p:spPr>
            <a:xfrm>
              <a:off x="-1524088" y="3926973"/>
              <a:ext cx="1005403" cy="646331"/>
            </a:xfrm>
            <a:prstGeom prst="rect">
              <a:avLst/>
            </a:prstGeom>
            <a:noFill/>
          </p:spPr>
          <p:txBody>
            <a:bodyPr wrap="none" rtlCol="0">
              <a:spAutoFit/>
            </a:bodyPr>
            <a:lstStyle/>
            <a:p>
              <a:r>
                <a:rPr lang="en-US" dirty="0" smtClean="0">
                  <a:solidFill>
                    <a:schemeClr val="bg1">
                      <a:lumMod val="65000"/>
                    </a:schemeClr>
                  </a:solidFill>
                </a:rPr>
                <a:t>spacing</a:t>
              </a:r>
            </a:p>
            <a:p>
              <a:r>
                <a:rPr lang="en-US" dirty="0" smtClean="0">
                  <a:solidFill>
                    <a:schemeClr val="bg1">
                      <a:lumMod val="65000"/>
                    </a:schemeClr>
                  </a:solidFill>
                </a:rPr>
                <a:t>Jan-Jan</a:t>
              </a:r>
              <a:endParaRPr lang="en-US" dirty="0">
                <a:solidFill>
                  <a:schemeClr val="bg1">
                    <a:lumMod val="65000"/>
                  </a:schemeClr>
                </a:solidFill>
              </a:endParaRPr>
            </a:p>
          </p:txBody>
        </p:sp>
      </p:grpSp>
    </p:spTree>
    <p:extLst>
      <p:ext uri="{BB962C8B-B14F-4D97-AF65-F5344CB8AC3E}">
        <p14:creationId xmlns:p14="http://schemas.microsoft.com/office/powerpoint/2010/main" val="2815925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15851</TotalTime>
  <Words>2286</Words>
  <Application>Microsoft Office PowerPoint</Application>
  <PresentationFormat>On-screen Show (4:3)</PresentationFormat>
  <Paragraphs>1002</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ＭＳ Ｐゴシック</vt:lpstr>
      <vt:lpstr>Arial</vt:lpstr>
      <vt:lpstr>Arial Narrow</vt:lpstr>
      <vt:lpstr>Calibri</vt:lpstr>
      <vt:lpstr>Rockwell</vt:lpstr>
      <vt:lpstr>Wingdings</vt:lpstr>
      <vt:lpstr>Office Theme</vt:lpstr>
      <vt:lpstr>PowerPoint Presentation</vt:lpstr>
      <vt:lpstr>OPEN SESSION</vt:lpstr>
      <vt:lpstr>Contents</vt:lpstr>
      <vt:lpstr>1.  Executive Summary</vt:lpstr>
      <vt:lpstr>Highlights</vt:lpstr>
      <vt:lpstr>Tested Hypothesis</vt:lpstr>
      <vt:lpstr>Next Quarter</vt:lpstr>
      <vt:lpstr>Company Dashboard</vt:lpstr>
      <vt:lpstr>Timeline</vt:lpstr>
      <vt:lpstr>2.  TEAM</vt:lpstr>
      <vt:lpstr>Current Team</vt:lpstr>
      <vt:lpstr>Hiring Plan</vt:lpstr>
      <vt:lpstr>Advisory Board</vt:lpstr>
      <vt:lpstr>Partners</vt:lpstr>
      <vt:lpstr>3.  TECHNOLOGY</vt:lpstr>
      <vt:lpstr>Technology</vt:lpstr>
      <vt:lpstr>4.  MARKET</vt:lpstr>
      <vt:lpstr>PowerPoint Presentation</vt:lpstr>
      <vt:lpstr>Market</vt:lpstr>
      <vt:lpstr>Business Model</vt:lpstr>
      <vt:lpstr>Customer</vt:lpstr>
      <vt:lpstr>5.  FUNDING</vt:lpstr>
      <vt:lpstr>Balance Sheet</vt:lpstr>
      <vt:lpstr>Cash Flow Statement </vt:lpstr>
      <vt:lpstr>Income Statement</vt:lpstr>
      <vt:lpstr>Budget</vt:lpstr>
      <vt:lpstr>Budget</vt:lpstr>
      <vt:lpstr>Budget</vt:lpstr>
      <vt:lpstr>Funding</vt:lpstr>
      <vt:lpstr>CLOSED SESSION</vt:lpstr>
      <vt:lpstr>Contents</vt:lpstr>
      <vt:lpstr>Company Logistics</vt:lpstr>
    </vt:vector>
  </TitlesOfParts>
  <Company>Berkeley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 Gur</dc:creator>
  <cp:lastModifiedBy>Dane</cp:lastModifiedBy>
  <cp:revision>948</cp:revision>
  <cp:lastPrinted>2016-08-01T02:21:18Z</cp:lastPrinted>
  <dcterms:created xsi:type="dcterms:W3CDTF">2014-11-16T05:54:12Z</dcterms:created>
  <dcterms:modified xsi:type="dcterms:W3CDTF">2016-10-12T04:24:39Z</dcterms:modified>
</cp:coreProperties>
</file>