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31"/>
  </p:notesMasterIdLst>
  <p:handoutMasterIdLst>
    <p:handoutMasterId r:id="rId32"/>
  </p:handoutMasterIdLst>
  <p:sldIdLst>
    <p:sldId id="282" r:id="rId2"/>
    <p:sldId id="320" r:id="rId3"/>
    <p:sldId id="321" r:id="rId4"/>
    <p:sldId id="323" r:id="rId5"/>
    <p:sldId id="322" r:id="rId6"/>
    <p:sldId id="324" r:id="rId7"/>
    <p:sldId id="325" r:id="rId8"/>
    <p:sldId id="326" r:id="rId9"/>
    <p:sldId id="327" r:id="rId10"/>
    <p:sldId id="329" r:id="rId11"/>
    <p:sldId id="300" r:id="rId12"/>
    <p:sldId id="330" r:id="rId13"/>
    <p:sldId id="331" r:id="rId14"/>
    <p:sldId id="332" r:id="rId15"/>
    <p:sldId id="333" r:id="rId16"/>
    <p:sldId id="334" r:id="rId17"/>
    <p:sldId id="335" r:id="rId18"/>
    <p:sldId id="336" r:id="rId19"/>
    <p:sldId id="337" r:id="rId20"/>
    <p:sldId id="338" r:id="rId21"/>
    <p:sldId id="339" r:id="rId22"/>
    <p:sldId id="341" r:id="rId23"/>
    <p:sldId id="328" r:id="rId24"/>
    <p:sldId id="342" r:id="rId25"/>
    <p:sldId id="348" r:id="rId26"/>
    <p:sldId id="349" r:id="rId27"/>
    <p:sldId id="351" r:id="rId28"/>
    <p:sldId id="350" r:id="rId29"/>
    <p:sldId id="340" r:id="rId30"/>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Types" id="{32FB2BEB-3125-A740-9BAC-0B48254924AF}">
          <p14:sldIdLst>
            <p14:sldId id="282"/>
            <p14:sldId id="320"/>
            <p14:sldId id="321"/>
            <p14:sldId id="323"/>
            <p14:sldId id="322"/>
            <p14:sldId id="324"/>
            <p14:sldId id="325"/>
            <p14:sldId id="326"/>
            <p14:sldId id="327"/>
            <p14:sldId id="329"/>
            <p14:sldId id="300"/>
            <p14:sldId id="330"/>
            <p14:sldId id="331"/>
            <p14:sldId id="332"/>
            <p14:sldId id="333"/>
            <p14:sldId id="334"/>
            <p14:sldId id="335"/>
            <p14:sldId id="336"/>
            <p14:sldId id="337"/>
            <p14:sldId id="338"/>
            <p14:sldId id="339"/>
            <p14:sldId id="341"/>
            <p14:sldId id="328"/>
            <p14:sldId id="342"/>
            <p14:sldId id="348"/>
            <p14:sldId id="349"/>
            <p14:sldId id="351"/>
            <p14:sldId id="350"/>
            <p14:sldId id="340"/>
          </p14:sldIdLst>
        </p14:section>
      </p14:sectionLst>
    </p:ext>
    <p:ext uri="{EFAFB233-063F-42B5-8137-9DF3F51BA10A}">
      <p15:sldGuideLst xmlns:p15="http://schemas.microsoft.com/office/powerpoint/2012/main">
        <p15:guide id="1" orient="horz" pos="3031">
          <p15:clr>
            <a:srgbClr val="A4A3A4"/>
          </p15:clr>
        </p15:guide>
        <p15:guide id="2" orient="horz" pos="708">
          <p15:clr>
            <a:srgbClr val="A4A3A4"/>
          </p15:clr>
        </p15:guide>
        <p15:guide id="3" orient="horz" pos="207">
          <p15:clr>
            <a:srgbClr val="A4A3A4"/>
          </p15:clr>
        </p15:guide>
        <p15:guide id="4" pos="287">
          <p15:clr>
            <a:srgbClr val="A4A3A4"/>
          </p15:clr>
        </p15:guide>
        <p15:guide id="5" pos="5474">
          <p15:clr>
            <a:srgbClr val="A4A3A4"/>
          </p15:clr>
        </p15:guide>
        <p15:guide id="6" pos="2880">
          <p15:clr>
            <a:srgbClr val="A4A3A4"/>
          </p15:clr>
        </p15:guide>
        <p15:guide id="7" orient="horz" pos="4319">
          <p15:clr>
            <a:srgbClr val="A4A3A4"/>
          </p15:clr>
        </p15:guide>
        <p15:guide id="8"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9B9"/>
    <a:srgbClr val="186C9B"/>
    <a:srgbClr val="12597F"/>
    <a:srgbClr val="FFDF9B"/>
    <a:srgbClr val="1C353D"/>
    <a:srgbClr val="193631"/>
    <a:srgbClr val="112025"/>
    <a:srgbClr val="FFA206"/>
    <a:srgbClr val="FFA542"/>
    <a:srgbClr val="FFBF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39" autoAdjust="0"/>
    <p:restoredTop sz="86207" autoAdjust="0"/>
  </p:normalViewPr>
  <p:slideViewPr>
    <p:cSldViewPr snapToGrid="0" snapToObjects="1" showGuides="1">
      <p:cViewPr varScale="1">
        <p:scale>
          <a:sx n="45" d="100"/>
          <a:sy n="45" d="100"/>
        </p:scale>
        <p:origin x="1605" y="24"/>
      </p:cViewPr>
      <p:guideLst>
        <p:guide orient="horz" pos="3031"/>
        <p:guide orient="horz" pos="708"/>
        <p:guide orient="horz" pos="207"/>
        <p:guide pos="287"/>
        <p:guide pos="5474"/>
        <p:guide pos="2880"/>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74BAF5-3B37-654E-A74F-521371AC9504}" type="datetimeFigureOut">
              <a:rPr lang="en-US" smtClean="0"/>
              <a:t>5/21/2016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A21201-581C-3049-9BA8-DDF27C7A8A0A}" type="slidenum">
              <a:rPr lang="en-US" smtClean="0"/>
              <a:t>‹#›</a:t>
            </a:fld>
            <a:endParaRPr lang="en-US"/>
          </a:p>
        </p:txBody>
      </p:sp>
    </p:spTree>
    <p:extLst>
      <p:ext uri="{BB962C8B-B14F-4D97-AF65-F5344CB8AC3E}">
        <p14:creationId xmlns:p14="http://schemas.microsoft.com/office/powerpoint/2010/main" val="295995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87051-C2FA-694B-8817-08E3CE5FEDD7}" type="datetimeFigureOut">
              <a:rPr lang="en-US" smtClean="0"/>
              <a:t>5/21/2016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C12B0C-0C07-E641-8F34-10A0521EE122}" type="slidenum">
              <a:rPr lang="en-US" smtClean="0"/>
              <a:t>‹#›</a:t>
            </a:fld>
            <a:endParaRPr lang="en-US"/>
          </a:p>
        </p:txBody>
      </p:sp>
    </p:spTree>
    <p:extLst>
      <p:ext uri="{BB962C8B-B14F-4D97-AF65-F5344CB8AC3E}">
        <p14:creationId xmlns:p14="http://schemas.microsoft.com/office/powerpoint/2010/main" val="2799222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t>6</a:t>
            </a:fld>
            <a:endParaRPr lang="en-US"/>
          </a:p>
        </p:txBody>
      </p:sp>
    </p:spTree>
    <p:extLst>
      <p:ext uri="{BB962C8B-B14F-4D97-AF65-F5344CB8AC3E}">
        <p14:creationId xmlns:p14="http://schemas.microsoft.com/office/powerpoint/2010/main" val="15158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8.wdp"/><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6.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E85BB"/>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0" hasCustomPrompt="1"/>
          </p:nvPr>
        </p:nvSpPr>
        <p:spPr>
          <a:xfrm>
            <a:off x="804335" y="1768593"/>
            <a:ext cx="7535333" cy="1878457"/>
          </a:xfrm>
        </p:spPr>
        <p:txBody>
          <a:bodyPr>
            <a:normAutofit/>
          </a:bodyPr>
          <a:lstStyle>
            <a:lvl1pPr marL="0" indent="0" algn="ctr">
              <a:buNone/>
              <a:defRPr sz="5400" b="1" baseline="0">
                <a:solidFill>
                  <a:schemeClr val="bg1"/>
                </a:solidFill>
                <a:latin typeface="Microsoft Sans Serif"/>
                <a:cs typeface="Microsoft Sans Serif"/>
              </a:defRPr>
            </a:lvl1pPr>
          </a:lstStyle>
          <a:p>
            <a:pPr lvl="0"/>
            <a:r>
              <a:rPr lang="en-US" dirty="0" smtClean="0"/>
              <a:t>CLICK TO ADD TITLE</a:t>
            </a:r>
            <a:endParaRPr lang="en-US" dirty="0"/>
          </a:p>
        </p:txBody>
      </p:sp>
      <p:sp>
        <p:nvSpPr>
          <p:cNvPr id="5" name="Text Placeholder 20"/>
          <p:cNvSpPr>
            <a:spLocks noGrp="1"/>
          </p:cNvSpPr>
          <p:nvPr>
            <p:ph type="body" sz="quarter" idx="11" hasCustomPrompt="1"/>
          </p:nvPr>
        </p:nvSpPr>
        <p:spPr>
          <a:xfrm>
            <a:off x="1890713" y="4252384"/>
            <a:ext cx="5275362" cy="677333"/>
          </a:xfrm>
        </p:spPr>
        <p:txBody>
          <a:bodyPr>
            <a:noAutofit/>
          </a:bodyPr>
          <a:lstStyle>
            <a:lvl1pPr marL="0" indent="0" algn="ctr">
              <a:buNone/>
              <a:defRPr sz="2800" baseline="0">
                <a:solidFill>
                  <a:schemeClr val="accent5"/>
                </a:solidFill>
              </a:defRPr>
            </a:lvl1pPr>
          </a:lstStyle>
          <a:p>
            <a:pPr lvl="0"/>
            <a:r>
              <a:rPr lang="en-US" dirty="0" smtClean="0"/>
              <a:t>CLICK TO ADD SUBHEADING</a:t>
            </a:r>
            <a:endParaRPr lang="en-US" dirty="0"/>
          </a:p>
        </p:txBody>
      </p:sp>
    </p:spTree>
    <p:extLst>
      <p:ext uri="{BB962C8B-B14F-4D97-AF65-F5344CB8AC3E}">
        <p14:creationId xmlns:p14="http://schemas.microsoft.com/office/powerpoint/2010/main" val="18815307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FBF35"/>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1447867" y="2244203"/>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1447867" y="2134953"/>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1447867" y="4034688"/>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447867" y="3925439"/>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0" hasCustomPrompt="1"/>
          </p:nvPr>
        </p:nvSpPr>
        <p:spPr>
          <a:xfrm>
            <a:off x="777015" y="2243668"/>
            <a:ext cx="7397555" cy="1488017"/>
          </a:xfrm>
        </p:spPr>
        <p:txBody>
          <a:bodyPr>
            <a:noAutofit/>
          </a:bodyPr>
          <a:lstStyle>
            <a:lvl1pPr marL="0" indent="0">
              <a:buNone/>
              <a:defRPr sz="6000" baseline="0">
                <a:latin typeface="Helvetica"/>
                <a:cs typeface="Helvetica"/>
              </a:defRPr>
            </a:lvl1pPr>
          </a:lstStyle>
          <a:p>
            <a:pPr lvl="0"/>
            <a:r>
              <a:rPr lang="en-US" dirty="0" smtClean="0"/>
              <a:t>ADD A THANK YOU!</a:t>
            </a:r>
            <a:endParaRPr lang="en-US" dirty="0"/>
          </a:p>
        </p:txBody>
      </p:sp>
      <p:grpSp>
        <p:nvGrpSpPr>
          <p:cNvPr id="14" name="Group 13"/>
          <p:cNvGrpSpPr/>
          <p:nvPr userDrawn="1"/>
        </p:nvGrpSpPr>
        <p:grpSpPr>
          <a:xfrm>
            <a:off x="6066927" y="161939"/>
            <a:ext cx="2827756" cy="498764"/>
            <a:chOff x="6066927" y="161939"/>
            <a:chExt cx="2827756" cy="498764"/>
          </a:xfrm>
        </p:grpSpPr>
        <p:cxnSp>
          <p:nvCxnSpPr>
            <p:cNvPr id="15" name="Straight Connector 14"/>
            <p:cNvCxnSpPr/>
            <p:nvPr userDrawn="1"/>
          </p:nvCxnSpPr>
          <p:spPr>
            <a:xfrm>
              <a:off x="7506602" y="163841"/>
              <a:ext cx="0" cy="483700"/>
            </a:xfrm>
            <a:prstGeom prst="line">
              <a:avLst/>
            </a:prstGeom>
            <a:ln w="3175" cmpd="sng">
              <a:solidFill>
                <a:srgbClr val="E79E00"/>
              </a:solidFill>
            </a:ln>
          </p:spPr>
          <p:style>
            <a:lnRef idx="2">
              <a:schemeClr val="accent1"/>
            </a:lnRef>
            <a:fillRef idx="0">
              <a:schemeClr val="accent1"/>
            </a:fillRef>
            <a:effectRef idx="1">
              <a:schemeClr val="accent1"/>
            </a:effectRef>
            <a:fontRef idx="minor">
              <a:schemeClr val="tx1"/>
            </a:fontRef>
          </p:style>
        </p:cxnSp>
        <p:pic>
          <p:nvPicPr>
            <p:cNvPr id="16" name="Picture 15" descr="GrowthGuides_final copy.png"/>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6066927" y="161939"/>
              <a:ext cx="1452375" cy="498764"/>
            </a:xfrm>
            <a:prstGeom prst="rect">
              <a:avLst/>
            </a:prstGeom>
          </p:spPr>
        </p:pic>
        <p:pic>
          <p:nvPicPr>
            <p:cNvPr id="17" name="Picture 16" descr="UPDATED nextview logo - big.png"/>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620902" y="229730"/>
              <a:ext cx="1273781" cy="340663"/>
            </a:xfrm>
            <a:prstGeom prst="rect">
              <a:avLst/>
            </a:prstGeom>
          </p:spPr>
        </p:pic>
      </p:grpSp>
    </p:spTree>
    <p:extLst>
      <p:ext uri="{BB962C8B-B14F-4D97-AF65-F5344CB8AC3E}">
        <p14:creationId xmlns:p14="http://schemas.microsoft.com/office/powerpoint/2010/main" val="32262599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7313" y="461433"/>
            <a:ext cx="8201562" cy="1083733"/>
          </a:xfrm>
        </p:spPr>
        <p:txBody>
          <a:bodyPr/>
          <a:lstStyle>
            <a:lvl1pPr marL="0" indent="0">
              <a:buNone/>
              <a:defRPr/>
            </a:lvl1pPr>
          </a:lstStyle>
          <a:p>
            <a:pPr lvl="0"/>
            <a:endParaRPr lang="en-US" dirty="0"/>
          </a:p>
        </p:txBody>
      </p:sp>
      <p:sp>
        <p:nvSpPr>
          <p:cNvPr id="3" name="Rectangle 2"/>
          <p:cNvSpPr/>
          <p:nvPr userDrawn="1"/>
        </p:nvSpPr>
        <p:spPr>
          <a:xfrm>
            <a:off x="1" y="-4727"/>
            <a:ext cx="449021" cy="6875464"/>
          </a:xfrm>
          <a:prstGeom prst="rect">
            <a:avLst/>
          </a:prstGeom>
          <a:solidFill>
            <a:srgbClr val="1E85BB">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6054824" y="157783"/>
            <a:ext cx="2846238" cy="502920"/>
            <a:chOff x="6054824" y="157783"/>
            <a:chExt cx="2846238" cy="502920"/>
          </a:xfrm>
        </p:grpSpPr>
        <p:pic>
          <p:nvPicPr>
            <p:cNvPr id="12" name="Picture 11" descr="GrowthGuides_final copy.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54824" y="157783"/>
              <a:ext cx="1464478" cy="502920"/>
            </a:xfrm>
            <a:prstGeom prst="rect">
              <a:avLst/>
            </a:prstGeom>
          </p:spPr>
        </p:pic>
        <p:pic>
          <p:nvPicPr>
            <p:cNvPr id="13" name="Picture 12" descr="UPDATED nextview logo - bi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20902" y="228025"/>
              <a:ext cx="1280160" cy="342368"/>
            </a:xfrm>
            <a:prstGeom prst="rect">
              <a:avLst/>
            </a:prstGeom>
          </p:spPr>
        </p:pic>
        <p:cxnSp>
          <p:nvCxnSpPr>
            <p:cNvPr id="14" name="Straight Connector 13"/>
            <p:cNvCxnSpPr/>
            <p:nvPr userDrawn="1"/>
          </p:nvCxnSpPr>
          <p:spPr>
            <a:xfrm>
              <a:off x="7506602" y="163841"/>
              <a:ext cx="0" cy="483700"/>
            </a:xfrm>
            <a:prstGeom prst="line">
              <a:avLst/>
            </a:prstGeom>
            <a:ln w="3175" cmpd="sng">
              <a:solidFill>
                <a:schemeClr val="accent1">
                  <a:lumMod val="50000"/>
                  <a:lumOff val="5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2676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Introduction ">
    <p:bg>
      <p:bgPr>
        <a:solidFill>
          <a:srgbClr val="1E85BB"/>
        </a:solidFill>
        <a:effectLst/>
      </p:bgPr>
    </p:bg>
    <p:spTree>
      <p:nvGrpSpPr>
        <p:cNvPr id="1" name=""/>
        <p:cNvGrpSpPr/>
        <p:nvPr/>
      </p:nvGrpSpPr>
      <p:grpSpPr>
        <a:xfrm>
          <a:off x="0" y="0"/>
          <a:ext cx="0" cy="0"/>
          <a:chOff x="0" y="0"/>
          <a:chExt cx="0" cy="0"/>
        </a:xfrm>
      </p:grpSpPr>
      <p:cxnSp>
        <p:nvCxnSpPr>
          <p:cNvPr id="12" name="Straight Connector 11"/>
          <p:cNvCxnSpPr/>
          <p:nvPr/>
        </p:nvCxnSpPr>
        <p:spPr>
          <a:xfrm>
            <a:off x="5158634" y="4379876"/>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sp>
        <p:nvSpPr>
          <p:cNvPr id="10" name="Text Placeholder 9"/>
          <p:cNvSpPr>
            <a:spLocks noGrp="1"/>
          </p:cNvSpPr>
          <p:nvPr>
            <p:ph type="body" sz="quarter" idx="11" hasCustomPrompt="1"/>
          </p:nvPr>
        </p:nvSpPr>
        <p:spPr>
          <a:xfrm>
            <a:off x="5123692" y="4532747"/>
            <a:ext cx="3478213" cy="1892300"/>
          </a:xfrm>
        </p:spPr>
        <p:txBody>
          <a:bodyPr>
            <a:normAutofit/>
          </a:bodyPr>
          <a:lstStyle>
            <a:lvl1pPr marL="0" indent="0">
              <a:buNone/>
              <a:defRPr sz="2200" baseline="0">
                <a:solidFill>
                  <a:srgbClr val="FFFFFF"/>
                </a:solidFill>
              </a:defRPr>
            </a:lvl1pPr>
          </a:lstStyle>
          <a:p>
            <a:pPr lvl="0"/>
            <a:r>
              <a:rPr lang="en-US" dirty="0" smtClean="0"/>
              <a:t>Add a little bit more about yourself here.</a:t>
            </a:r>
            <a:endParaRPr lang="en-US" dirty="0"/>
          </a:p>
        </p:txBody>
      </p:sp>
      <p:sp>
        <p:nvSpPr>
          <p:cNvPr id="16" name="Picture Placeholder 15"/>
          <p:cNvSpPr>
            <a:spLocks noGrp="1"/>
          </p:cNvSpPr>
          <p:nvPr>
            <p:ph type="pic" sz="quarter" idx="12" hasCustomPrompt="1"/>
          </p:nvPr>
        </p:nvSpPr>
        <p:spPr>
          <a:xfrm>
            <a:off x="1" y="0"/>
            <a:ext cx="4689859" cy="6858000"/>
          </a:xfrm>
          <a:noFill/>
          <a:ln w="57150" cmpd="sng">
            <a:noFill/>
          </a:ln>
        </p:spPr>
        <p:txBody>
          <a:bodyPr>
            <a:normAutofit/>
          </a:bodyPr>
          <a:lstStyle>
            <a:lvl1pPr marL="0" marR="0" indent="0" algn="l" defTabSz="457200" rtl="0" eaLnBrk="1" fontAlgn="auto" latinLnBrk="0" hangingPunct="1">
              <a:lnSpc>
                <a:spcPct val="100000"/>
              </a:lnSpc>
              <a:spcBef>
                <a:spcPct val="20000"/>
              </a:spcBef>
              <a:spcAft>
                <a:spcPts val="0"/>
              </a:spcAft>
              <a:buClr>
                <a:schemeClr val="bg1"/>
              </a:buClr>
              <a:buSzTx/>
              <a:buFont typeface="Arial"/>
              <a:buNone/>
              <a:tabLst/>
              <a:defRPr sz="2200" baseline="0">
                <a:solidFill>
                  <a:schemeClr val="bg1"/>
                </a:solidFill>
                <a:sym typeface="Wingdings"/>
              </a:defRPr>
            </a:lvl1pPr>
          </a:lstStyle>
          <a:p>
            <a:r>
              <a:rPr lang="en-US" dirty="0" smtClean="0"/>
              <a:t>Click the photo icon below to add your own image. </a:t>
            </a:r>
          </a:p>
        </p:txBody>
      </p:sp>
      <p:sp>
        <p:nvSpPr>
          <p:cNvPr id="3" name="Text Placeholder 2"/>
          <p:cNvSpPr>
            <a:spLocks noGrp="1"/>
          </p:cNvSpPr>
          <p:nvPr>
            <p:ph type="body" sz="quarter" idx="13" hasCustomPrompt="1"/>
          </p:nvPr>
        </p:nvSpPr>
        <p:spPr>
          <a:xfrm>
            <a:off x="5124451" y="2154767"/>
            <a:ext cx="3478213" cy="1781064"/>
          </a:xfrm>
        </p:spPr>
        <p:txBody>
          <a:bodyPr>
            <a:normAutofit/>
          </a:bodyPr>
          <a:lstStyle>
            <a:lvl1pPr marL="0" indent="0">
              <a:buNone/>
              <a:defRPr sz="2200" baseline="0">
                <a:solidFill>
                  <a:srgbClr val="FFFFFF"/>
                </a:solidFill>
              </a:defRPr>
            </a:lvl1pPr>
          </a:lstStyle>
          <a:p>
            <a:pPr lvl="0"/>
            <a:r>
              <a:rPr lang="en-US" dirty="0" smtClean="0"/>
              <a:t>Your Name                              Your </a:t>
            </a:r>
            <a:r>
              <a:rPr lang="en-US" smtClean="0"/>
              <a:t>Company                     Your Twitter </a:t>
            </a:r>
            <a:r>
              <a:rPr lang="en-US" dirty="0" smtClean="0"/>
              <a:t>Handle</a:t>
            </a:r>
          </a:p>
          <a:p>
            <a:pPr lvl="0"/>
            <a:endParaRPr lang="en-US" dirty="0"/>
          </a:p>
        </p:txBody>
      </p:sp>
      <p:cxnSp>
        <p:nvCxnSpPr>
          <p:cNvPr id="9" name="Straight Connector 8"/>
          <p:cNvCxnSpPr/>
          <p:nvPr/>
        </p:nvCxnSpPr>
        <p:spPr>
          <a:xfrm>
            <a:off x="5158634" y="4379876"/>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userDrawn="1"/>
        </p:nvCxnSpPr>
        <p:spPr>
          <a:xfrm>
            <a:off x="5158634" y="4379876"/>
            <a:ext cx="3378215" cy="0"/>
          </a:xfrm>
          <a:prstGeom prst="line">
            <a:avLst/>
          </a:prstGeom>
          <a:ln>
            <a:solidFill>
              <a:srgbClr val="FFBF35"/>
            </a:solidFill>
          </a:ln>
          <a:effectLst/>
        </p:spPr>
        <p:style>
          <a:lnRef idx="2">
            <a:schemeClr val="accent6"/>
          </a:lnRef>
          <a:fillRef idx="0">
            <a:schemeClr val="accent6"/>
          </a:fillRef>
          <a:effectRef idx="1">
            <a:schemeClr val="accent6"/>
          </a:effectRef>
          <a:fontRef idx="minor">
            <a:schemeClr val="tx1"/>
          </a:fontRef>
        </p:style>
      </p:cxnSp>
      <p:sp>
        <p:nvSpPr>
          <p:cNvPr id="11" name="Text Placeholder 20"/>
          <p:cNvSpPr>
            <a:spLocks noGrp="1"/>
          </p:cNvSpPr>
          <p:nvPr>
            <p:ph type="body" sz="quarter" idx="14" hasCustomPrompt="1"/>
          </p:nvPr>
        </p:nvSpPr>
        <p:spPr>
          <a:xfrm>
            <a:off x="5123691" y="949575"/>
            <a:ext cx="3566286" cy="623568"/>
          </a:xfrm>
        </p:spPr>
        <p:txBody>
          <a:bodyPr>
            <a:noAutofit/>
          </a:bodyPr>
          <a:lstStyle>
            <a:lvl1pPr marL="0" marR="0" indent="0" algn="l" defTabSz="457200" rtl="0" eaLnBrk="1" fontAlgn="auto" latinLnBrk="0" hangingPunct="1">
              <a:lnSpc>
                <a:spcPct val="80000"/>
              </a:lnSpc>
              <a:spcBef>
                <a:spcPct val="20000"/>
              </a:spcBef>
              <a:spcAft>
                <a:spcPts val="0"/>
              </a:spcAft>
              <a:buClrTx/>
              <a:buSzTx/>
              <a:buFont typeface="Arial"/>
              <a:buNone/>
              <a:tabLst/>
              <a:defRPr sz="4000" b="0" i="0" baseline="0">
                <a:solidFill>
                  <a:schemeClr val="bg1"/>
                </a:solidFill>
                <a:latin typeface="Helvetica"/>
                <a:cs typeface="Helvetic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n-US" dirty="0" smtClean="0"/>
              <a:t>HELLO!</a:t>
            </a:r>
          </a:p>
        </p:txBody>
      </p:sp>
      <p:grpSp>
        <p:nvGrpSpPr>
          <p:cNvPr id="5" name="Group 4"/>
          <p:cNvGrpSpPr/>
          <p:nvPr userDrawn="1"/>
        </p:nvGrpSpPr>
        <p:grpSpPr>
          <a:xfrm>
            <a:off x="6066927" y="161939"/>
            <a:ext cx="2827756" cy="498764"/>
            <a:chOff x="6066927" y="161939"/>
            <a:chExt cx="2827756" cy="498764"/>
          </a:xfrm>
        </p:grpSpPr>
        <p:cxnSp>
          <p:nvCxnSpPr>
            <p:cNvPr id="17" name="Straight Connector 16"/>
            <p:cNvCxnSpPr/>
            <p:nvPr userDrawn="1"/>
          </p:nvCxnSpPr>
          <p:spPr>
            <a:xfrm>
              <a:off x="7506602" y="163841"/>
              <a:ext cx="0" cy="483700"/>
            </a:xfrm>
            <a:prstGeom prst="line">
              <a:avLst/>
            </a:prstGeom>
            <a:ln w="3175" cmpd="sng">
              <a:solidFill>
                <a:schemeClr val="accent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2" name="Picture 1" descr="GrowthGuides_final copy.png"/>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6066927" y="161939"/>
              <a:ext cx="1452375" cy="498764"/>
            </a:xfrm>
            <a:prstGeom prst="rect">
              <a:avLst/>
            </a:prstGeom>
          </p:spPr>
        </p:pic>
        <p:pic>
          <p:nvPicPr>
            <p:cNvPr id="4" name="Picture 3" descr="UPDATED nextview logo - big.png"/>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620902" y="229730"/>
              <a:ext cx="1273781" cy="340663"/>
            </a:xfrm>
            <a:prstGeom prst="rect">
              <a:avLst/>
            </a:prstGeom>
          </p:spPr>
        </p:pic>
      </p:grpSp>
    </p:spTree>
    <p:extLst>
      <p:ext uri="{BB962C8B-B14F-4D97-AF65-F5344CB8AC3E}">
        <p14:creationId xmlns:p14="http://schemas.microsoft.com/office/powerpoint/2010/main" val="3431693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bg>
      <p:bgPr>
        <a:solidFill>
          <a:schemeClr val="bg1"/>
        </a:solidFill>
        <a:effectLst/>
      </p:bgPr>
    </p:bg>
    <p:spTree>
      <p:nvGrpSpPr>
        <p:cNvPr id="1" name=""/>
        <p:cNvGrpSpPr/>
        <p:nvPr/>
      </p:nvGrpSpPr>
      <p:grpSpPr>
        <a:xfrm>
          <a:off x="0" y="0"/>
          <a:ext cx="0" cy="0"/>
          <a:chOff x="0" y="0"/>
          <a:chExt cx="0" cy="0"/>
        </a:xfrm>
      </p:grpSpPr>
      <p:sp>
        <p:nvSpPr>
          <p:cNvPr id="5" name="Text Placeholder 20"/>
          <p:cNvSpPr>
            <a:spLocks noGrp="1"/>
          </p:cNvSpPr>
          <p:nvPr>
            <p:ph type="body" sz="quarter" idx="13" hasCustomPrompt="1"/>
          </p:nvPr>
        </p:nvSpPr>
        <p:spPr>
          <a:xfrm>
            <a:off x="455614" y="456619"/>
            <a:ext cx="8231186" cy="597984"/>
          </a:xfrm>
        </p:spPr>
        <p:txBody>
          <a:bodyPr>
            <a:noAutofit/>
          </a:bodyPr>
          <a:lstStyle>
            <a:lvl1pPr marL="0" indent="0">
              <a:lnSpc>
                <a:spcPct val="80000"/>
              </a:lnSpc>
              <a:buNone/>
              <a:defRPr sz="4000" b="0" i="0" baseline="0">
                <a:solidFill>
                  <a:schemeClr val="tx1">
                    <a:lumMod val="50000"/>
                  </a:schemeClr>
                </a:solidFill>
                <a:latin typeface="Helvetica"/>
                <a:cs typeface="Helvetic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AGENDA</a:t>
            </a:r>
          </a:p>
        </p:txBody>
      </p:sp>
      <p:sp>
        <p:nvSpPr>
          <p:cNvPr id="3" name="Text Placeholder 2"/>
          <p:cNvSpPr>
            <a:spLocks noGrp="1"/>
          </p:cNvSpPr>
          <p:nvPr>
            <p:ph type="body" sz="quarter" idx="14" hasCustomPrompt="1"/>
          </p:nvPr>
        </p:nvSpPr>
        <p:spPr>
          <a:xfrm>
            <a:off x="778985" y="1886468"/>
            <a:ext cx="7019737" cy="4292045"/>
          </a:xfrm>
        </p:spPr>
        <p:txBody>
          <a:bodyPr>
            <a:normAutofit/>
          </a:bodyPr>
          <a:lstStyle>
            <a:lvl1pPr marL="514350" indent="-514350">
              <a:lnSpc>
                <a:spcPct val="150000"/>
              </a:lnSpc>
              <a:buClr>
                <a:schemeClr val="tx1"/>
              </a:buClr>
              <a:buSzPct val="150000"/>
              <a:buFont typeface="Wingdings" charset="2"/>
              <a:buAutoNum type="arabicPlain"/>
              <a:defRPr sz="2400" b="0" i="0" baseline="0">
                <a:solidFill>
                  <a:schemeClr val="tx1">
                    <a:lumMod val="50000"/>
                  </a:schemeClr>
                </a:solidFill>
                <a:latin typeface="+mn-lt"/>
              </a:defRPr>
            </a:lvl1pPr>
          </a:lstStyle>
          <a:p>
            <a:pPr lvl="0"/>
            <a:r>
              <a:rPr lang="en-US" dirty="0" smtClean="0"/>
              <a:t> Add Section One</a:t>
            </a:r>
          </a:p>
          <a:p>
            <a:pPr lvl="0"/>
            <a:endParaRPr lang="en-US" dirty="0" smtClean="0"/>
          </a:p>
          <a:p>
            <a:pPr lvl="0"/>
            <a:endParaRPr lang="en-US" dirty="0" smtClean="0"/>
          </a:p>
          <a:p>
            <a:pPr lvl="0"/>
            <a:endParaRPr lang="en-US" dirty="0" smtClean="0"/>
          </a:p>
        </p:txBody>
      </p:sp>
      <p:grpSp>
        <p:nvGrpSpPr>
          <p:cNvPr id="26" name="Group 25"/>
          <p:cNvGrpSpPr/>
          <p:nvPr userDrawn="1"/>
        </p:nvGrpSpPr>
        <p:grpSpPr>
          <a:xfrm>
            <a:off x="6054824" y="157783"/>
            <a:ext cx="2846238" cy="502920"/>
            <a:chOff x="6054824" y="157783"/>
            <a:chExt cx="2846238" cy="502920"/>
          </a:xfrm>
        </p:grpSpPr>
        <p:pic>
          <p:nvPicPr>
            <p:cNvPr id="24" name="Picture 23" descr="GrowthGuides_final copy.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54824" y="157783"/>
              <a:ext cx="1464478" cy="502920"/>
            </a:xfrm>
            <a:prstGeom prst="rect">
              <a:avLst/>
            </a:prstGeom>
          </p:spPr>
        </p:pic>
        <p:pic>
          <p:nvPicPr>
            <p:cNvPr id="25" name="Picture 24" descr="UPDATED nextview logo - bi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20902" y="228025"/>
              <a:ext cx="1280160" cy="342368"/>
            </a:xfrm>
            <a:prstGeom prst="rect">
              <a:avLst/>
            </a:prstGeom>
          </p:spPr>
        </p:pic>
        <p:cxnSp>
          <p:nvCxnSpPr>
            <p:cNvPr id="21" name="Straight Connector 20"/>
            <p:cNvCxnSpPr/>
            <p:nvPr userDrawn="1"/>
          </p:nvCxnSpPr>
          <p:spPr>
            <a:xfrm>
              <a:off x="7506602" y="163841"/>
              <a:ext cx="0" cy="483700"/>
            </a:xfrm>
            <a:prstGeom prst="line">
              <a:avLst/>
            </a:prstGeom>
            <a:ln w="3175" cmpd="sng">
              <a:solidFill>
                <a:schemeClr val="accent1">
                  <a:lumMod val="50000"/>
                  <a:lumOff val="5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48149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rgbClr val="1E85BB"/>
        </a:solidFill>
        <a:effectLst/>
      </p:bgPr>
    </p:bg>
    <p:spTree>
      <p:nvGrpSpPr>
        <p:cNvPr id="1" name=""/>
        <p:cNvGrpSpPr/>
        <p:nvPr/>
      </p:nvGrpSpPr>
      <p:grpSpPr>
        <a:xfrm>
          <a:off x="0" y="0"/>
          <a:ext cx="0" cy="0"/>
          <a:chOff x="0" y="0"/>
          <a:chExt cx="0" cy="0"/>
        </a:xfrm>
      </p:grpSpPr>
      <p:sp>
        <p:nvSpPr>
          <p:cNvPr id="12" name="Text Placeholder 21"/>
          <p:cNvSpPr>
            <a:spLocks noGrp="1"/>
          </p:cNvSpPr>
          <p:nvPr>
            <p:ph type="body" sz="quarter" idx="19" hasCustomPrompt="1"/>
          </p:nvPr>
        </p:nvSpPr>
        <p:spPr>
          <a:xfrm>
            <a:off x="1230325" y="1556856"/>
            <a:ext cx="1270492" cy="3136437"/>
          </a:xfrm>
        </p:spPr>
        <p:txBody>
          <a:bodyPr>
            <a:noAutofit/>
          </a:bodyPr>
          <a:lstStyle>
            <a:lvl1pPr marL="0" indent="0">
              <a:buNone/>
              <a:defRPr sz="13800" b="1" i="0">
                <a:solidFill>
                  <a:srgbClr val="FFD936"/>
                </a:solidFill>
                <a:latin typeface="Palatino Linotype"/>
                <a:cs typeface="Palatino Linotype"/>
              </a:defRPr>
            </a:lvl1pPr>
          </a:lstStyle>
          <a:p>
            <a:pPr lvl="0"/>
            <a:r>
              <a:rPr lang="en-US" dirty="0" smtClean="0"/>
              <a:t>1</a:t>
            </a:r>
            <a:endParaRPr lang="en-US" dirty="0"/>
          </a:p>
        </p:txBody>
      </p:sp>
      <p:sp>
        <p:nvSpPr>
          <p:cNvPr id="13" name="Text Placeholder 2"/>
          <p:cNvSpPr>
            <a:spLocks noGrp="1"/>
          </p:cNvSpPr>
          <p:nvPr>
            <p:ph type="body" sz="quarter" idx="18" hasCustomPrompt="1"/>
          </p:nvPr>
        </p:nvSpPr>
        <p:spPr>
          <a:xfrm>
            <a:off x="2651512" y="2175455"/>
            <a:ext cx="5222488" cy="1797051"/>
          </a:xfrm>
        </p:spPr>
        <p:txBody>
          <a:bodyPr>
            <a:noAutofit/>
          </a:bodyPr>
          <a:lstStyle>
            <a:lvl1pPr marL="0" indent="0">
              <a:lnSpc>
                <a:spcPct val="130000"/>
              </a:lnSpc>
              <a:buNone/>
              <a:defRPr sz="3600" b="1" baseline="0">
                <a:solidFill>
                  <a:schemeClr val="bg1"/>
                </a:solidFill>
              </a:defRPr>
            </a:lvl1pPr>
          </a:lstStyle>
          <a:p>
            <a:pPr>
              <a:lnSpc>
                <a:spcPct val="120000"/>
              </a:lnSpc>
            </a:pPr>
            <a:r>
              <a:rPr lang="en-US" dirty="0" smtClean="0">
                <a:latin typeface="Arial"/>
                <a:cs typeface="Arial"/>
              </a:rPr>
              <a:t>Section 1 Header Here</a:t>
            </a:r>
          </a:p>
          <a:p>
            <a:pPr>
              <a:lnSpc>
                <a:spcPct val="140000"/>
              </a:lnSpc>
            </a:pPr>
            <a:r>
              <a:rPr lang="en-US" sz="2800" dirty="0" smtClean="0">
                <a:latin typeface="Microsoft Sans Serif"/>
                <a:cs typeface="Microsoft Sans Serif"/>
              </a:rPr>
              <a:t>Section 1 Sub Header Here</a:t>
            </a:r>
            <a:endParaRPr lang="en-US" sz="2800" dirty="0">
              <a:latin typeface="Microsoft Sans Serif"/>
              <a:cs typeface="Microsoft Sans Serif"/>
            </a:endParaRPr>
          </a:p>
        </p:txBody>
      </p:sp>
      <p:grpSp>
        <p:nvGrpSpPr>
          <p:cNvPr id="21" name="Group 20"/>
          <p:cNvGrpSpPr/>
          <p:nvPr userDrawn="1"/>
        </p:nvGrpSpPr>
        <p:grpSpPr>
          <a:xfrm>
            <a:off x="6066927" y="161939"/>
            <a:ext cx="2827756" cy="498764"/>
            <a:chOff x="6066927" y="161939"/>
            <a:chExt cx="2827756" cy="498764"/>
          </a:xfrm>
        </p:grpSpPr>
        <p:cxnSp>
          <p:nvCxnSpPr>
            <p:cNvPr id="22" name="Straight Connector 21"/>
            <p:cNvCxnSpPr/>
            <p:nvPr userDrawn="1"/>
          </p:nvCxnSpPr>
          <p:spPr>
            <a:xfrm>
              <a:off x="7506602" y="163841"/>
              <a:ext cx="0" cy="483700"/>
            </a:xfrm>
            <a:prstGeom prst="line">
              <a:avLst/>
            </a:prstGeom>
            <a:ln w="3175" cmpd="sng">
              <a:solidFill>
                <a:schemeClr val="accent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23" name="Picture 22" descr="GrowthGuides_final copy.png"/>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6066927" y="161939"/>
              <a:ext cx="1452375" cy="498764"/>
            </a:xfrm>
            <a:prstGeom prst="rect">
              <a:avLst/>
            </a:prstGeom>
          </p:spPr>
        </p:pic>
        <p:pic>
          <p:nvPicPr>
            <p:cNvPr id="24" name="Picture 23" descr="UPDATED nextview logo - big.png"/>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620902" y="229730"/>
              <a:ext cx="1273781" cy="340663"/>
            </a:xfrm>
            <a:prstGeom prst="rect">
              <a:avLst/>
            </a:prstGeom>
          </p:spPr>
        </p:pic>
      </p:grpSp>
    </p:spTree>
    <p:extLst>
      <p:ext uri="{BB962C8B-B14F-4D97-AF65-F5344CB8AC3E}">
        <p14:creationId xmlns:p14="http://schemas.microsoft.com/office/powerpoint/2010/main" val="2579080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p:spTree>
      <p:nvGrpSpPr>
        <p:cNvPr id="1" name=""/>
        <p:cNvGrpSpPr/>
        <p:nvPr/>
      </p:nvGrpSpPr>
      <p:grpSpPr>
        <a:xfrm>
          <a:off x="0" y="0"/>
          <a:ext cx="0" cy="0"/>
          <a:chOff x="0" y="0"/>
          <a:chExt cx="0" cy="0"/>
        </a:xfrm>
      </p:grpSpPr>
      <p:cxnSp>
        <p:nvCxnSpPr>
          <p:cNvPr id="4" name="Straight Connector 3"/>
          <p:cNvCxnSpPr/>
          <p:nvPr userDrawn="1"/>
        </p:nvCxnSpPr>
        <p:spPr>
          <a:xfrm>
            <a:off x="0" y="802017"/>
            <a:ext cx="9144000" cy="0"/>
          </a:xfrm>
          <a:prstGeom prst="line">
            <a:avLst/>
          </a:prstGeom>
          <a:ln>
            <a:solidFill>
              <a:srgbClr val="1E85BB"/>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7567" y="886401"/>
            <a:ext cx="9144000" cy="0"/>
          </a:xfrm>
          <a:prstGeom prst="line">
            <a:avLst/>
          </a:prstGeom>
          <a:ln>
            <a:solidFill>
              <a:srgbClr val="1E85BB"/>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0" y="6403974"/>
            <a:ext cx="9144000" cy="454025"/>
          </a:xfrm>
          <a:prstGeom prst="rect">
            <a:avLst/>
          </a:prstGeom>
          <a:solidFill>
            <a:srgbClr val="FFD936"/>
          </a:solidFill>
          <a:ln>
            <a:solidFill>
              <a:srgbClr val="FFBF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0" hasCustomPrompt="1"/>
          </p:nvPr>
        </p:nvSpPr>
        <p:spPr>
          <a:xfrm>
            <a:off x="779892" y="1784245"/>
            <a:ext cx="7788275" cy="4605867"/>
          </a:xfrm>
        </p:spPr>
        <p:txBody>
          <a:bodyPr/>
          <a:lstStyle>
            <a:lvl1pPr marL="0" indent="0" algn="ctr">
              <a:buNone/>
              <a:defRPr baseline="0"/>
            </a:lvl1pPr>
          </a:lstStyle>
          <a:p>
            <a:pPr lvl="0"/>
            <a:r>
              <a:rPr lang="en-US" dirty="0" smtClean="0"/>
              <a:t>Add Text, an Image, or Both</a:t>
            </a:r>
            <a:endParaRPr lang="en-US" dirty="0"/>
          </a:p>
        </p:txBody>
      </p:sp>
      <p:grpSp>
        <p:nvGrpSpPr>
          <p:cNvPr id="16" name="Group 15"/>
          <p:cNvGrpSpPr/>
          <p:nvPr userDrawn="1"/>
        </p:nvGrpSpPr>
        <p:grpSpPr>
          <a:xfrm>
            <a:off x="6054824" y="157783"/>
            <a:ext cx="2846238" cy="502920"/>
            <a:chOff x="6054824" y="157783"/>
            <a:chExt cx="2846238" cy="502920"/>
          </a:xfrm>
        </p:grpSpPr>
        <p:pic>
          <p:nvPicPr>
            <p:cNvPr id="17" name="Picture 16" descr="GrowthGuides_final copy.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54824" y="157783"/>
              <a:ext cx="1464478" cy="502920"/>
            </a:xfrm>
            <a:prstGeom prst="rect">
              <a:avLst/>
            </a:prstGeom>
          </p:spPr>
        </p:pic>
        <p:pic>
          <p:nvPicPr>
            <p:cNvPr id="18" name="Picture 17" descr="UPDATED nextview logo - bi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20902" y="228025"/>
              <a:ext cx="1280160" cy="342368"/>
            </a:xfrm>
            <a:prstGeom prst="rect">
              <a:avLst/>
            </a:prstGeom>
          </p:spPr>
        </p:pic>
        <p:cxnSp>
          <p:nvCxnSpPr>
            <p:cNvPr id="19" name="Straight Connector 18"/>
            <p:cNvCxnSpPr/>
            <p:nvPr userDrawn="1"/>
          </p:nvCxnSpPr>
          <p:spPr>
            <a:xfrm>
              <a:off x="7506602" y="163841"/>
              <a:ext cx="0" cy="483700"/>
            </a:xfrm>
            <a:prstGeom prst="line">
              <a:avLst/>
            </a:prstGeom>
            <a:ln w="3175" cmpd="sng">
              <a:solidFill>
                <a:schemeClr val="accent1">
                  <a:lumMod val="50000"/>
                  <a:lumOff val="5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6210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s Backgroun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1" y="6505104"/>
            <a:ext cx="9144001" cy="371073"/>
          </a:xfrm>
          <a:prstGeom prst="rect">
            <a:avLst/>
          </a:prstGeom>
          <a:solidFill>
            <a:srgbClr val="FFD936">
              <a:alpha val="87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0" hasCustomPrompt="1"/>
          </p:nvPr>
        </p:nvSpPr>
        <p:spPr>
          <a:xfrm>
            <a:off x="-1" y="0"/>
            <a:ext cx="9144001" cy="6504517"/>
          </a:xfrm>
        </p:spPr>
        <p:txBody>
          <a:bodyPr>
            <a:normAutofit/>
          </a:bodyPr>
          <a:lstStyle>
            <a:lvl1pPr marL="0" indent="0">
              <a:buNone/>
              <a:defRPr sz="2000" baseline="0"/>
            </a:lvl1pPr>
          </a:lstStyle>
          <a:p>
            <a:r>
              <a:rPr lang="en-US" dirty="0" smtClean="0"/>
              <a:t>Click the icon to add an image as your background. Make sure to use a high-quality photo. </a:t>
            </a:r>
            <a:endParaRPr lang="en-US" dirty="0"/>
          </a:p>
        </p:txBody>
      </p:sp>
      <p:grpSp>
        <p:nvGrpSpPr>
          <p:cNvPr id="12" name="Group 11"/>
          <p:cNvGrpSpPr/>
          <p:nvPr userDrawn="1"/>
        </p:nvGrpSpPr>
        <p:grpSpPr>
          <a:xfrm>
            <a:off x="6054824" y="157783"/>
            <a:ext cx="2846238" cy="502920"/>
            <a:chOff x="6054824" y="157783"/>
            <a:chExt cx="2846238" cy="502920"/>
          </a:xfrm>
        </p:grpSpPr>
        <p:pic>
          <p:nvPicPr>
            <p:cNvPr id="13" name="Picture 12" descr="GrowthGuides_final copy.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54824" y="157783"/>
              <a:ext cx="1464478" cy="502920"/>
            </a:xfrm>
            <a:prstGeom prst="rect">
              <a:avLst/>
            </a:prstGeom>
          </p:spPr>
        </p:pic>
        <p:pic>
          <p:nvPicPr>
            <p:cNvPr id="14" name="Picture 13" descr="UPDATED nextview logo - bi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20902" y="228025"/>
              <a:ext cx="1280160" cy="342368"/>
            </a:xfrm>
            <a:prstGeom prst="rect">
              <a:avLst/>
            </a:prstGeom>
          </p:spPr>
        </p:pic>
        <p:cxnSp>
          <p:nvCxnSpPr>
            <p:cNvPr id="15" name="Straight Connector 14"/>
            <p:cNvCxnSpPr/>
            <p:nvPr userDrawn="1"/>
          </p:nvCxnSpPr>
          <p:spPr>
            <a:xfrm>
              <a:off x="7506602" y="163841"/>
              <a:ext cx="0" cy="483700"/>
            </a:xfrm>
            <a:prstGeom prst="line">
              <a:avLst/>
            </a:prstGeom>
            <a:ln w="3175" cmpd="sng">
              <a:solidFill>
                <a:schemeClr val="accent1">
                  <a:lumMod val="50000"/>
                  <a:lumOff val="5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84893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Light">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8" hasCustomPrompt="1"/>
          </p:nvPr>
        </p:nvSpPr>
        <p:spPr>
          <a:xfrm>
            <a:off x="2651513" y="2175455"/>
            <a:ext cx="5174289" cy="1797051"/>
          </a:xfrm>
        </p:spPr>
        <p:txBody>
          <a:bodyPr>
            <a:noAutofit/>
          </a:bodyPr>
          <a:lstStyle>
            <a:lvl1pPr marL="0" indent="0">
              <a:lnSpc>
                <a:spcPct val="130000"/>
              </a:lnSpc>
              <a:buNone/>
              <a:defRPr sz="3600" b="1">
                <a:solidFill>
                  <a:srgbClr val="1C353D"/>
                </a:solidFill>
              </a:defRPr>
            </a:lvl1pPr>
          </a:lstStyle>
          <a:p>
            <a:pPr>
              <a:lnSpc>
                <a:spcPct val="120000"/>
              </a:lnSpc>
            </a:pPr>
            <a:r>
              <a:rPr lang="en-US" dirty="0" smtClean="0">
                <a:latin typeface="Arial"/>
                <a:cs typeface="Arial"/>
              </a:rPr>
              <a:t>Section 2 Header Here</a:t>
            </a:r>
          </a:p>
          <a:p>
            <a:pPr>
              <a:lnSpc>
                <a:spcPct val="140000"/>
              </a:lnSpc>
            </a:pPr>
            <a:r>
              <a:rPr lang="en-US" sz="2800" dirty="0" smtClean="0">
                <a:latin typeface="Microsoft Sans Serif"/>
                <a:cs typeface="Microsoft Sans Serif"/>
              </a:rPr>
              <a:t>Section 2 Sub Header Here</a:t>
            </a:r>
            <a:endParaRPr lang="en-US" sz="2800" dirty="0">
              <a:latin typeface="Microsoft Sans Serif"/>
              <a:cs typeface="Microsoft Sans Serif"/>
            </a:endParaRPr>
          </a:p>
        </p:txBody>
      </p:sp>
      <p:sp>
        <p:nvSpPr>
          <p:cNvPr id="22" name="Text Placeholder 21"/>
          <p:cNvSpPr>
            <a:spLocks noGrp="1"/>
          </p:cNvSpPr>
          <p:nvPr>
            <p:ph type="body" sz="quarter" idx="19" hasCustomPrompt="1"/>
          </p:nvPr>
        </p:nvSpPr>
        <p:spPr>
          <a:xfrm>
            <a:off x="1230325" y="1556856"/>
            <a:ext cx="1270492" cy="3022629"/>
          </a:xfrm>
        </p:spPr>
        <p:txBody>
          <a:bodyPr>
            <a:noAutofit/>
          </a:bodyPr>
          <a:lstStyle>
            <a:lvl1pPr marL="0" indent="0">
              <a:buNone/>
              <a:defRPr sz="13800" b="1" i="0">
                <a:solidFill>
                  <a:srgbClr val="1C353D"/>
                </a:solidFill>
                <a:latin typeface="Palatino Linotype"/>
                <a:cs typeface="Palatino Linotype"/>
              </a:defRPr>
            </a:lvl1pPr>
          </a:lstStyle>
          <a:p>
            <a:pPr lvl="0"/>
            <a:r>
              <a:rPr lang="en-US" dirty="0" smtClean="0"/>
              <a:t>2</a:t>
            </a:r>
            <a:endParaRPr lang="en-US" dirty="0"/>
          </a:p>
        </p:txBody>
      </p:sp>
      <p:sp>
        <p:nvSpPr>
          <p:cNvPr id="8" name="Rectangle 7"/>
          <p:cNvSpPr/>
          <p:nvPr userDrawn="1"/>
        </p:nvSpPr>
        <p:spPr>
          <a:xfrm>
            <a:off x="1" y="-4727"/>
            <a:ext cx="449021" cy="6875464"/>
          </a:xfrm>
          <a:prstGeom prst="rect">
            <a:avLst/>
          </a:prstGeom>
          <a:solidFill>
            <a:srgbClr val="1E85BB">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userDrawn="1"/>
        </p:nvGrpSpPr>
        <p:grpSpPr>
          <a:xfrm>
            <a:off x="6054824" y="157783"/>
            <a:ext cx="2846238" cy="502920"/>
            <a:chOff x="6054824" y="157783"/>
            <a:chExt cx="2846238" cy="502920"/>
          </a:xfrm>
        </p:grpSpPr>
        <p:pic>
          <p:nvPicPr>
            <p:cNvPr id="17" name="Picture 16" descr="GrowthGuides_final copy.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54824" y="157783"/>
              <a:ext cx="1464478" cy="502920"/>
            </a:xfrm>
            <a:prstGeom prst="rect">
              <a:avLst/>
            </a:prstGeom>
          </p:spPr>
        </p:pic>
        <p:pic>
          <p:nvPicPr>
            <p:cNvPr id="19" name="Picture 18" descr="UPDATED nextview logo - bi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20902" y="228025"/>
              <a:ext cx="1280160" cy="342368"/>
            </a:xfrm>
            <a:prstGeom prst="rect">
              <a:avLst/>
            </a:prstGeom>
          </p:spPr>
        </p:pic>
        <p:cxnSp>
          <p:nvCxnSpPr>
            <p:cNvPr id="20" name="Straight Connector 19"/>
            <p:cNvCxnSpPr/>
            <p:nvPr userDrawn="1"/>
          </p:nvCxnSpPr>
          <p:spPr>
            <a:xfrm>
              <a:off x="7506602" y="163841"/>
              <a:ext cx="0" cy="483700"/>
            </a:xfrm>
            <a:prstGeom prst="line">
              <a:avLst/>
            </a:prstGeom>
            <a:ln w="3175" cmpd="sng">
              <a:solidFill>
                <a:schemeClr val="accent1">
                  <a:lumMod val="50000"/>
                  <a:lumOff val="5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656850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pact Statement">
    <p:bg>
      <p:bgPr>
        <a:solidFill>
          <a:srgbClr val="FFBF35"/>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297681" y="1669004"/>
            <a:ext cx="6790591" cy="2939547"/>
          </a:xfrm>
        </p:spPr>
        <p:txBody>
          <a:bodyPr>
            <a:noAutofit/>
          </a:bodyPr>
          <a:lstStyle>
            <a:lvl1pPr marL="0" indent="0">
              <a:buNone/>
              <a:defRPr sz="2800" baseline="0">
                <a:solidFill>
                  <a:schemeClr val="tx1">
                    <a:lumMod val="50000"/>
                  </a:schemeClr>
                </a:solidFill>
                <a:latin typeface="Helvetica"/>
                <a:cs typeface="Helvetica"/>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 quote here. For large quotations, copy and paste them from the previous slide, or hit the quotation key in the textboxes to the left and right. </a:t>
            </a:r>
            <a:endParaRPr lang="en-US" dirty="0"/>
          </a:p>
        </p:txBody>
      </p:sp>
      <p:sp>
        <p:nvSpPr>
          <p:cNvPr id="7" name="Text Placeholder 6"/>
          <p:cNvSpPr>
            <a:spLocks noGrp="1"/>
          </p:cNvSpPr>
          <p:nvPr>
            <p:ph type="body" sz="quarter" idx="11" hasCustomPrompt="1"/>
          </p:nvPr>
        </p:nvSpPr>
        <p:spPr>
          <a:xfrm>
            <a:off x="422853" y="257323"/>
            <a:ext cx="776190" cy="1753636"/>
          </a:xfrm>
        </p:spPr>
        <p:txBody>
          <a:bodyPr>
            <a:noAutofit/>
          </a:bodyPr>
          <a:lstStyle>
            <a:lvl1pPr marL="0" indent="0">
              <a:buNone/>
              <a:defRPr sz="18700" b="1">
                <a:solidFill>
                  <a:schemeClr val="bg1"/>
                </a:solidFill>
                <a:latin typeface="Microsoft Sans Serif"/>
                <a:cs typeface="Microsoft Sans Serif"/>
              </a:defRPr>
            </a:lvl1pPr>
          </a:lstStyle>
          <a:p>
            <a:pPr lvl="0"/>
            <a:r>
              <a:rPr lang="en-US" dirty="0" smtClean="0"/>
              <a:t>“</a:t>
            </a:r>
            <a:endParaRPr lang="en-US" dirty="0"/>
          </a:p>
        </p:txBody>
      </p:sp>
      <p:sp>
        <p:nvSpPr>
          <p:cNvPr id="8" name="Text Placeholder 6"/>
          <p:cNvSpPr>
            <a:spLocks noGrp="1"/>
          </p:cNvSpPr>
          <p:nvPr>
            <p:ph type="body" sz="quarter" idx="12" hasCustomPrompt="1"/>
          </p:nvPr>
        </p:nvSpPr>
        <p:spPr>
          <a:xfrm>
            <a:off x="5987983" y="2772709"/>
            <a:ext cx="776190" cy="1753636"/>
          </a:xfrm>
        </p:spPr>
        <p:txBody>
          <a:bodyPr>
            <a:noAutofit/>
          </a:bodyPr>
          <a:lstStyle>
            <a:lvl1pPr marL="0" marR="0" indent="0" algn="l" defTabSz="457200" rtl="0" eaLnBrk="1" fontAlgn="auto" latinLnBrk="0" hangingPunct="1">
              <a:lnSpc>
                <a:spcPct val="100000"/>
              </a:lnSpc>
              <a:spcBef>
                <a:spcPct val="20000"/>
              </a:spcBef>
              <a:spcAft>
                <a:spcPts val="0"/>
              </a:spcAft>
              <a:buClr>
                <a:srgbClr val="FFBF35"/>
              </a:buClr>
              <a:buSzTx/>
              <a:buFont typeface="Arial"/>
              <a:buNone/>
              <a:tabLst/>
              <a:defRPr sz="18700" b="1">
                <a:solidFill>
                  <a:schemeClr val="bg1"/>
                </a:solidFill>
                <a:latin typeface="Microsoft Sans Serif"/>
                <a:cs typeface="Microsoft Sans Serif"/>
              </a:defRPr>
            </a:lvl1pPr>
          </a:lstStyle>
          <a:p>
            <a:pPr marL="0" marR="0" lvl="0" indent="0" algn="l" defTabSz="457200" rtl="0" eaLnBrk="1" fontAlgn="auto" latinLnBrk="0" hangingPunct="1">
              <a:lnSpc>
                <a:spcPct val="100000"/>
              </a:lnSpc>
              <a:spcBef>
                <a:spcPct val="20000"/>
              </a:spcBef>
              <a:spcAft>
                <a:spcPts val="0"/>
              </a:spcAft>
              <a:buClr>
                <a:srgbClr val="FFBF35"/>
              </a:buClr>
              <a:buSzTx/>
              <a:buFont typeface="Arial"/>
              <a:buNone/>
              <a:tabLst/>
              <a:defRPr/>
            </a:pPr>
            <a:r>
              <a:rPr lang="en-US" dirty="0" smtClean="0"/>
              <a:t>”</a:t>
            </a:r>
          </a:p>
        </p:txBody>
      </p:sp>
      <p:grpSp>
        <p:nvGrpSpPr>
          <p:cNvPr id="15" name="Group 14"/>
          <p:cNvGrpSpPr/>
          <p:nvPr userDrawn="1"/>
        </p:nvGrpSpPr>
        <p:grpSpPr>
          <a:xfrm>
            <a:off x="6066927" y="161939"/>
            <a:ext cx="2827756" cy="498764"/>
            <a:chOff x="6066927" y="161939"/>
            <a:chExt cx="2827756" cy="498764"/>
          </a:xfrm>
        </p:grpSpPr>
        <p:cxnSp>
          <p:nvCxnSpPr>
            <p:cNvPr id="16" name="Straight Connector 15"/>
            <p:cNvCxnSpPr/>
            <p:nvPr userDrawn="1"/>
          </p:nvCxnSpPr>
          <p:spPr>
            <a:xfrm>
              <a:off x="7506602" y="163841"/>
              <a:ext cx="0" cy="483700"/>
            </a:xfrm>
            <a:prstGeom prst="line">
              <a:avLst/>
            </a:pr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pic>
          <p:nvPicPr>
            <p:cNvPr id="17" name="Picture 16" descr="GrowthGuides_final copy.png"/>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6066927" y="161939"/>
              <a:ext cx="1452375" cy="498764"/>
            </a:xfrm>
            <a:prstGeom prst="rect">
              <a:avLst/>
            </a:prstGeom>
          </p:spPr>
        </p:pic>
        <p:pic>
          <p:nvPicPr>
            <p:cNvPr id="18" name="Picture 17" descr="UPDATED nextview logo - big.png"/>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620902" y="229730"/>
              <a:ext cx="1273781" cy="340663"/>
            </a:xfrm>
            <a:prstGeom prst="rect">
              <a:avLst/>
            </a:prstGeom>
          </p:spPr>
        </p:pic>
      </p:grpSp>
    </p:spTree>
    <p:extLst>
      <p:ext uri="{BB962C8B-B14F-4D97-AF65-F5344CB8AC3E}">
        <p14:creationId xmlns:p14="http://schemas.microsoft.com/office/powerpoint/2010/main" val="30582588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ta Point">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1" y="-4727"/>
            <a:ext cx="449021" cy="6875464"/>
          </a:xfrm>
          <a:prstGeom prst="rect">
            <a:avLst/>
          </a:prstGeom>
          <a:solidFill>
            <a:srgbClr val="1E85BB">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26"/>
          <p:cNvGrpSpPr/>
          <p:nvPr userDrawn="1"/>
        </p:nvGrpSpPr>
        <p:grpSpPr>
          <a:xfrm>
            <a:off x="6054824" y="157783"/>
            <a:ext cx="2846238" cy="502920"/>
            <a:chOff x="6054824" y="157783"/>
            <a:chExt cx="2846238" cy="502920"/>
          </a:xfrm>
        </p:grpSpPr>
        <p:pic>
          <p:nvPicPr>
            <p:cNvPr id="28" name="Picture 27" descr="GrowthGuides_final copy.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54824" y="157783"/>
              <a:ext cx="1464478" cy="502920"/>
            </a:xfrm>
            <a:prstGeom prst="rect">
              <a:avLst/>
            </a:prstGeom>
          </p:spPr>
        </p:pic>
        <p:pic>
          <p:nvPicPr>
            <p:cNvPr id="29" name="Picture 28" descr="UPDATED nextview logo - big.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20902" y="228025"/>
              <a:ext cx="1280160" cy="342368"/>
            </a:xfrm>
            <a:prstGeom prst="rect">
              <a:avLst/>
            </a:prstGeom>
          </p:spPr>
        </p:pic>
        <p:cxnSp>
          <p:nvCxnSpPr>
            <p:cNvPr id="30" name="Straight Connector 29"/>
            <p:cNvCxnSpPr/>
            <p:nvPr userDrawn="1"/>
          </p:nvCxnSpPr>
          <p:spPr>
            <a:xfrm>
              <a:off x="7506602" y="163841"/>
              <a:ext cx="0" cy="483700"/>
            </a:xfrm>
            <a:prstGeom prst="line">
              <a:avLst/>
            </a:prstGeom>
            <a:ln w="3175" cmpd="sng">
              <a:solidFill>
                <a:schemeClr val="accent1">
                  <a:lumMod val="50000"/>
                  <a:lumOff val="5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575452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smtClean="0"/>
              <a:t>CLICK TO EDIT MASTER TITLE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8012920"/>
      </p:ext>
    </p:extLst>
  </p:cSld>
  <p:clrMap bg1="lt1" tx1="dk1" bg2="lt2" tx2="dk2" accent1="accent1" accent2="accent2" accent3="accent3" accent4="accent4" accent5="accent5" accent6="accent6" hlink="hlink" folHlink="folHlink"/>
  <p:sldLayoutIdLst>
    <p:sldLayoutId id="2147483786" r:id="rId1"/>
    <p:sldLayoutId id="2147483763" r:id="rId2"/>
    <p:sldLayoutId id="2147483787" r:id="rId3"/>
    <p:sldLayoutId id="2147483747" r:id="rId4"/>
    <p:sldLayoutId id="2147483790" r:id="rId5"/>
    <p:sldLayoutId id="2147483760" r:id="rId6"/>
    <p:sldLayoutId id="2147483788" r:id="rId7"/>
    <p:sldLayoutId id="2147483758" r:id="rId8"/>
    <p:sldLayoutId id="2147483789" r:id="rId9"/>
    <p:sldLayoutId id="2147483764" r:id="rId10"/>
    <p:sldLayoutId id="2147483791" r:id="rId11"/>
  </p:sldLayoutIdLst>
  <p:timing>
    <p:tnLst>
      <p:par>
        <p:cTn id="1" dur="indefinite" restart="never" nodeType="tmRoot"/>
      </p:par>
    </p:tnLst>
  </p:timing>
  <p:txStyles>
    <p:titleStyle>
      <a:lvl1pPr algn="l" defTabSz="457200" rtl="0" eaLnBrk="1" latinLnBrk="0" hangingPunct="1">
        <a:spcBef>
          <a:spcPct val="0"/>
        </a:spcBef>
        <a:buNone/>
        <a:defRPr sz="3600" b="1" i="0" kern="0" baseline="0">
          <a:solidFill>
            <a:schemeClr val="tx1">
              <a:lumMod val="75000"/>
            </a:schemeClr>
          </a:solidFill>
          <a:latin typeface="Helvetica"/>
          <a:ea typeface="+mj-ea"/>
          <a:cs typeface="Helvetica"/>
        </a:defRPr>
      </a:lvl1pPr>
    </p:titleStyle>
    <p:bodyStyle>
      <a:lvl1pPr marL="342900" indent="-342900" algn="l" defTabSz="457200" rtl="0" eaLnBrk="1" latinLnBrk="0" hangingPunct="1">
        <a:spcBef>
          <a:spcPct val="20000"/>
        </a:spcBef>
        <a:buClr>
          <a:srgbClr val="FFBF35"/>
        </a:buClr>
        <a:buFont typeface="Arial"/>
        <a:buChar char="•"/>
        <a:defRPr sz="3200" b="0" i="0" kern="1200">
          <a:solidFill>
            <a:schemeClr val="tx1">
              <a:lumMod val="50000"/>
            </a:schemeClr>
          </a:solidFill>
          <a:latin typeface="Helvetica"/>
          <a:ea typeface="+mn-ea"/>
          <a:cs typeface="Helvetica"/>
        </a:defRPr>
      </a:lvl1pPr>
      <a:lvl2pPr marL="742950" indent="-285750" algn="l" defTabSz="457200" rtl="0" eaLnBrk="1" latinLnBrk="0" hangingPunct="1">
        <a:spcBef>
          <a:spcPct val="20000"/>
        </a:spcBef>
        <a:buClr>
          <a:srgbClr val="FFBF35"/>
        </a:buClr>
        <a:buFont typeface="Arial" panose="020B0604020202020204" pitchFamily="34" charset="0"/>
        <a:buChar char="•"/>
        <a:defRPr sz="2400" b="0" i="0" kern="1200">
          <a:solidFill>
            <a:schemeClr val="tx1">
              <a:lumMod val="50000"/>
            </a:schemeClr>
          </a:solidFill>
          <a:latin typeface="Helvetica"/>
          <a:ea typeface="+mn-ea"/>
          <a:cs typeface="Helvetica"/>
        </a:defRPr>
      </a:lvl2pPr>
      <a:lvl3pPr marL="1143000" indent="-228600" algn="l" defTabSz="457200" rtl="0" eaLnBrk="1" latinLnBrk="0" hangingPunct="1">
        <a:spcBef>
          <a:spcPct val="20000"/>
        </a:spcBef>
        <a:buClr>
          <a:srgbClr val="FFBF35"/>
        </a:buClr>
        <a:buFont typeface="Arial"/>
        <a:buChar char="•"/>
        <a:defRPr sz="2400" b="0" i="0" kern="1200">
          <a:solidFill>
            <a:schemeClr val="tx1">
              <a:lumMod val="50000"/>
            </a:schemeClr>
          </a:solidFill>
          <a:latin typeface="Helvetica"/>
          <a:ea typeface="+mn-ea"/>
          <a:cs typeface="Helvetica"/>
        </a:defRPr>
      </a:lvl3pPr>
      <a:lvl4pPr marL="1600200" indent="-228600" algn="l" defTabSz="457200" rtl="0" eaLnBrk="1" latinLnBrk="0" hangingPunct="1">
        <a:spcBef>
          <a:spcPct val="20000"/>
        </a:spcBef>
        <a:buClr>
          <a:srgbClr val="FFBF35"/>
        </a:buClr>
        <a:buFont typeface="Arial" panose="020B0604020202020204" pitchFamily="34" charset="0"/>
        <a:buChar char="•"/>
        <a:defRPr sz="2000" b="0" i="0" kern="1200">
          <a:solidFill>
            <a:schemeClr val="tx1">
              <a:lumMod val="50000"/>
            </a:schemeClr>
          </a:solidFill>
          <a:latin typeface="Helvetica"/>
          <a:ea typeface="+mn-ea"/>
          <a:cs typeface="Helvetica"/>
        </a:defRPr>
      </a:lvl4pPr>
      <a:lvl5pPr marL="2057400" indent="-228600" algn="l" defTabSz="457200" rtl="0" eaLnBrk="1" latinLnBrk="0" hangingPunct="1">
        <a:spcBef>
          <a:spcPct val="20000"/>
        </a:spcBef>
        <a:buClr>
          <a:srgbClr val="FFBF35"/>
        </a:buClr>
        <a:buFont typeface="Arial" panose="020B0604020202020204" pitchFamily="34" charset="0"/>
        <a:buChar char="•"/>
        <a:defRPr sz="2000" b="0" i="0" kern="1200">
          <a:solidFill>
            <a:schemeClr val="tx1">
              <a:lumMod val="50000"/>
            </a:schemeClr>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5.png"/><Relationship Id="rId1" Type="http://schemas.openxmlformats.org/officeDocument/2006/relationships/slideLayout" Target="../slideLayouts/slideLayout1.xml"/><Relationship Id="rId5" Type="http://schemas.microsoft.com/office/2007/relationships/hdphoto" Target="../media/hdphoto10.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1.png"/><Relationship Id="rId1" Type="http://schemas.openxmlformats.org/officeDocument/2006/relationships/slideLayout" Target="../slideLayouts/slideLayout1.xml"/><Relationship Id="rId5" Type="http://schemas.microsoft.com/office/2007/relationships/hdphoto" Target="../media/hdphoto12.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85BB"/>
        </a:solidFill>
        <a:effectLst/>
      </p:bgPr>
    </p:bg>
    <p:spTree>
      <p:nvGrpSpPr>
        <p:cNvPr id="1" name=""/>
        <p:cNvGrpSpPr/>
        <p:nvPr/>
      </p:nvGrpSpPr>
      <p:grpSpPr>
        <a:xfrm>
          <a:off x="0" y="0"/>
          <a:ext cx="0" cy="0"/>
          <a:chOff x="0" y="0"/>
          <a:chExt cx="0" cy="0"/>
        </a:xfrm>
      </p:grpSpPr>
      <p:cxnSp>
        <p:nvCxnSpPr>
          <p:cNvPr id="18" name="Straight Connector 17"/>
          <p:cNvCxnSpPr/>
          <p:nvPr/>
        </p:nvCxnSpPr>
        <p:spPr>
          <a:xfrm flipH="1">
            <a:off x="-9687" y="1114045"/>
            <a:ext cx="9153687"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572" y="2327192"/>
            <a:ext cx="9153144"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572" y="3525491"/>
            <a:ext cx="9153144"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572" y="4679225"/>
            <a:ext cx="9153144"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572" y="5788407"/>
            <a:ext cx="9153144"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057137" y="0"/>
            <a:ext cx="0" cy="6858000"/>
          </a:xfrm>
          <a:prstGeom prst="line">
            <a:avLst/>
          </a:prstGeom>
          <a:ln>
            <a:solidFill>
              <a:srgbClr val="186C9B"/>
            </a:solidFill>
          </a:ln>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704789" y="-4727"/>
            <a:ext cx="1734425" cy="6872852"/>
            <a:chOff x="3780423" y="-3546"/>
            <a:chExt cx="1734425" cy="5154639"/>
          </a:xfrm>
        </p:grpSpPr>
        <p:cxnSp>
          <p:nvCxnSpPr>
            <p:cNvPr id="24" name="Straight Connector 23"/>
            <p:cNvCxnSpPr/>
            <p:nvPr/>
          </p:nvCxnSpPr>
          <p:spPr>
            <a:xfrm>
              <a:off x="3780423" y="7593"/>
              <a:ext cx="0" cy="5143500"/>
            </a:xfrm>
            <a:prstGeom prst="line">
              <a:avLst/>
            </a:prstGeom>
            <a:ln>
              <a:solidFill>
                <a:srgbClr val="186C9B"/>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514848" y="-3546"/>
              <a:ext cx="0" cy="5143500"/>
            </a:xfrm>
            <a:prstGeom prst="line">
              <a:avLst/>
            </a:prstGeom>
            <a:ln>
              <a:solidFill>
                <a:srgbClr val="186C9B"/>
              </a:solidFill>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7293838" y="-4728"/>
            <a:ext cx="0" cy="6858000"/>
          </a:xfrm>
          <a:prstGeom prst="line">
            <a:avLst/>
          </a:prstGeom>
          <a:ln>
            <a:solidFill>
              <a:srgbClr val="186C9B"/>
            </a:solidFill>
          </a:ln>
        </p:spPr>
        <p:style>
          <a:lnRef idx="2">
            <a:schemeClr val="accent1"/>
          </a:lnRef>
          <a:fillRef idx="0">
            <a:schemeClr val="accent1"/>
          </a:fillRef>
          <a:effectRef idx="1">
            <a:schemeClr val="accent1"/>
          </a:effectRef>
          <a:fontRef idx="minor">
            <a:schemeClr val="tx1"/>
          </a:fontRef>
        </p:style>
      </p:cxnSp>
      <p:sp>
        <p:nvSpPr>
          <p:cNvPr id="9" name="Text Placeholder 7"/>
          <p:cNvSpPr>
            <a:spLocks noGrp="1"/>
          </p:cNvSpPr>
          <p:nvPr>
            <p:ph type="body" sz="quarter" idx="4294967295"/>
          </p:nvPr>
        </p:nvSpPr>
        <p:spPr>
          <a:xfrm>
            <a:off x="1229537" y="3378739"/>
            <a:ext cx="6640546" cy="531839"/>
          </a:xfrm>
        </p:spPr>
        <p:txBody>
          <a:bodyPr>
            <a:noAutofit/>
          </a:bodyPr>
          <a:lstStyle/>
          <a:p>
            <a:pPr marL="0" indent="0" algn="dist">
              <a:buNone/>
            </a:pPr>
            <a:r>
              <a:rPr lang="en-US" sz="3000" b="1" spc="300" dirty="0" smtClean="0">
                <a:solidFill>
                  <a:srgbClr val="FFDD39"/>
                </a:solidFill>
                <a:effectLst>
                  <a:outerShdw blurRad="50800" dist="38100" dir="2700000" algn="tl" rotWithShape="0">
                    <a:prstClr val="black">
                      <a:alpha val="40000"/>
                    </a:prstClr>
                  </a:outerShdw>
                </a:effectLst>
                <a:latin typeface="Times New Roman"/>
                <a:cs typeface="Times New Roman"/>
              </a:rPr>
              <a:t>FOR SEED-STAGE STARTUPS</a:t>
            </a:r>
            <a:endParaRPr lang="en-US" sz="3000" b="1" spc="300" dirty="0">
              <a:solidFill>
                <a:srgbClr val="FFDD39"/>
              </a:solidFill>
              <a:effectLst>
                <a:outerShdw blurRad="50800" dist="38100" dir="2700000" algn="tl" rotWithShape="0">
                  <a:prstClr val="black">
                    <a:alpha val="40000"/>
                  </a:prstClr>
                </a:outerShdw>
              </a:effectLst>
              <a:latin typeface="Times New Roman"/>
              <a:cs typeface="Times New Roman"/>
            </a:endParaRPr>
          </a:p>
        </p:txBody>
      </p:sp>
      <p:sp>
        <p:nvSpPr>
          <p:cNvPr id="11" name="Text Placeholder 7"/>
          <p:cNvSpPr>
            <a:spLocks noGrp="1"/>
          </p:cNvSpPr>
          <p:nvPr>
            <p:ph type="body" sz="quarter" idx="4294967295"/>
          </p:nvPr>
        </p:nvSpPr>
        <p:spPr>
          <a:xfrm>
            <a:off x="1229537" y="1679416"/>
            <a:ext cx="6640547" cy="1085285"/>
          </a:xfrm>
          <a:prstGeom prst="rect">
            <a:avLst/>
          </a:prstGeom>
        </p:spPr>
        <p:txBody>
          <a:bodyPr>
            <a:noAutofit/>
          </a:bodyPr>
          <a:lstStyle/>
          <a:p>
            <a:pPr marL="0" indent="0" algn="dist">
              <a:lnSpc>
                <a:spcPct val="70000"/>
              </a:lnSpc>
              <a:buNone/>
            </a:pPr>
            <a:r>
              <a:rPr lang="en-US" sz="7600" dirty="0" smtClean="0">
                <a:solidFill>
                  <a:schemeClr val="bg1"/>
                </a:solidFill>
                <a:effectLst>
                  <a:outerShdw blurRad="50800" dist="38100" dir="2700000" algn="tl" rotWithShape="0">
                    <a:prstClr val="black">
                      <a:alpha val="40000"/>
                    </a:prstClr>
                  </a:outerShdw>
                </a:effectLst>
              </a:rPr>
              <a:t>BOARD DECK</a:t>
            </a:r>
          </a:p>
        </p:txBody>
      </p:sp>
      <p:sp>
        <p:nvSpPr>
          <p:cNvPr id="16" name="Text Placeholder 7"/>
          <p:cNvSpPr>
            <a:spLocks noGrp="1"/>
          </p:cNvSpPr>
          <p:nvPr>
            <p:ph type="body" sz="quarter" idx="4294967295"/>
          </p:nvPr>
        </p:nvSpPr>
        <p:spPr>
          <a:xfrm>
            <a:off x="1229537" y="2539010"/>
            <a:ext cx="6640547" cy="1085285"/>
          </a:xfrm>
          <a:prstGeom prst="rect">
            <a:avLst/>
          </a:prstGeom>
        </p:spPr>
        <p:txBody>
          <a:bodyPr>
            <a:noAutofit/>
          </a:bodyPr>
          <a:lstStyle/>
          <a:p>
            <a:pPr marL="0" indent="0" algn="dist">
              <a:lnSpc>
                <a:spcPct val="70000"/>
              </a:lnSpc>
              <a:buNone/>
            </a:pPr>
            <a:r>
              <a:rPr lang="en-US" sz="7600" dirty="0" smtClean="0">
                <a:solidFill>
                  <a:schemeClr val="bg1"/>
                </a:solidFill>
                <a:effectLst>
                  <a:outerShdw blurRad="50800" dist="38100" dir="2700000" algn="tl" rotWithShape="0">
                    <a:prstClr val="black">
                      <a:alpha val="40000"/>
                    </a:prstClr>
                  </a:outerShdw>
                </a:effectLst>
              </a:rPr>
              <a:t>TEMPLATES</a:t>
            </a:r>
          </a:p>
        </p:txBody>
      </p:sp>
      <p:grpSp>
        <p:nvGrpSpPr>
          <p:cNvPr id="7" name="Group 6"/>
          <p:cNvGrpSpPr/>
          <p:nvPr/>
        </p:nvGrpSpPr>
        <p:grpSpPr>
          <a:xfrm>
            <a:off x="1316859" y="4033798"/>
            <a:ext cx="6510282" cy="87960"/>
            <a:chOff x="1756759" y="4228167"/>
            <a:chExt cx="5380398" cy="87960"/>
          </a:xfrm>
        </p:grpSpPr>
        <p:cxnSp>
          <p:nvCxnSpPr>
            <p:cNvPr id="27" name="Straight Connector 26"/>
            <p:cNvCxnSpPr/>
            <p:nvPr/>
          </p:nvCxnSpPr>
          <p:spPr>
            <a:xfrm>
              <a:off x="1756759" y="4228167"/>
              <a:ext cx="53803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56759" y="4316127"/>
              <a:ext cx="53803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31" name="Text Placeholder 7"/>
          <p:cNvSpPr>
            <a:spLocks noGrp="1"/>
          </p:cNvSpPr>
          <p:nvPr>
            <p:ph type="body" sz="quarter" idx="4294967295"/>
          </p:nvPr>
        </p:nvSpPr>
        <p:spPr>
          <a:xfrm>
            <a:off x="2224095" y="4640981"/>
            <a:ext cx="4695811" cy="368443"/>
          </a:xfrm>
        </p:spPr>
        <p:txBody>
          <a:bodyPr>
            <a:noAutofit/>
          </a:bodyPr>
          <a:lstStyle/>
          <a:p>
            <a:pPr marL="0" indent="0" algn="ctr">
              <a:lnSpc>
                <a:spcPct val="70000"/>
              </a:lnSpc>
              <a:buNone/>
            </a:pPr>
            <a:r>
              <a:rPr lang="en-US" sz="2000" b="1" spc="300" dirty="0" smtClean="0">
                <a:solidFill>
                  <a:schemeClr val="bg1"/>
                </a:solidFill>
                <a:effectLst>
                  <a:outerShdw blurRad="50800" dist="38100" dir="2700000" algn="tl" rotWithShape="0">
                    <a:prstClr val="black">
                      <a:alpha val="40000"/>
                    </a:prstClr>
                  </a:outerShdw>
                </a:effectLst>
                <a:latin typeface="Times New Roman"/>
                <a:cs typeface="Times New Roman"/>
              </a:rPr>
              <a:t>Customizable Slides</a:t>
            </a:r>
          </a:p>
          <a:p>
            <a:pPr marL="0" indent="0" algn="ctr">
              <a:lnSpc>
                <a:spcPct val="70000"/>
              </a:lnSpc>
              <a:buNone/>
            </a:pPr>
            <a:r>
              <a:rPr lang="en-US" sz="2000" b="1" spc="300" dirty="0" smtClean="0">
                <a:solidFill>
                  <a:schemeClr val="accent3">
                    <a:lumMod val="75000"/>
                  </a:schemeClr>
                </a:solidFill>
                <a:effectLst>
                  <a:outerShdw blurRad="50800" dist="38100" dir="2700000" algn="tl" rotWithShape="0">
                    <a:prstClr val="black">
                      <a:alpha val="40000"/>
                    </a:prstClr>
                  </a:outerShdw>
                </a:effectLst>
                <a:latin typeface="Times New Roman"/>
                <a:cs typeface="Times New Roman"/>
              </a:rPr>
              <a:t>&amp; </a:t>
            </a:r>
            <a:endParaRPr lang="en-US" sz="2000" b="1" spc="300" dirty="0">
              <a:solidFill>
                <a:schemeClr val="bg1"/>
              </a:solidFill>
              <a:effectLst>
                <a:outerShdw blurRad="50800" dist="38100" dir="2700000" algn="tl" rotWithShape="0">
                  <a:prstClr val="black">
                    <a:alpha val="40000"/>
                  </a:prstClr>
                </a:outerShdw>
              </a:effectLst>
              <a:latin typeface="Times New Roman"/>
              <a:cs typeface="Times New Roman"/>
            </a:endParaRPr>
          </a:p>
          <a:p>
            <a:pPr marL="0" indent="0" algn="ctr">
              <a:lnSpc>
                <a:spcPct val="70000"/>
              </a:lnSpc>
              <a:buNone/>
            </a:pPr>
            <a:r>
              <a:rPr lang="en-US" sz="2000" b="1" spc="300" dirty="0" smtClean="0">
                <a:solidFill>
                  <a:schemeClr val="bg1"/>
                </a:solidFill>
                <a:effectLst>
                  <a:outerShdw blurRad="50800" dist="38100" dir="2700000" algn="tl" rotWithShape="0">
                    <a:prstClr val="black">
                      <a:alpha val="40000"/>
                    </a:prstClr>
                  </a:outerShdw>
                </a:effectLst>
                <a:latin typeface="Times New Roman"/>
                <a:cs typeface="Times New Roman"/>
              </a:rPr>
              <a:t>Tips from the VCs</a:t>
            </a:r>
          </a:p>
          <a:p>
            <a:pPr marL="0" indent="0" algn="ctr">
              <a:lnSpc>
                <a:spcPct val="70000"/>
              </a:lnSpc>
              <a:buNone/>
            </a:pPr>
            <a:r>
              <a:rPr lang="en-US" sz="2000" b="1" spc="300" dirty="0" smtClean="0">
                <a:solidFill>
                  <a:srgbClr val="FFDD39"/>
                </a:solidFill>
                <a:effectLst>
                  <a:outerShdw blurRad="50800" dist="38100" dir="2700000" algn="tl" rotWithShape="0">
                    <a:prstClr val="black">
                      <a:alpha val="40000"/>
                    </a:prstClr>
                  </a:outerShdw>
                </a:effectLst>
                <a:latin typeface="Times New Roman"/>
                <a:cs typeface="Times New Roman"/>
              </a:rPr>
              <a:t>at</a:t>
            </a:r>
          </a:p>
        </p:txBody>
      </p:sp>
      <p:cxnSp>
        <p:nvCxnSpPr>
          <p:cNvPr id="32" name="Straight Connector 31"/>
          <p:cNvCxnSpPr/>
          <p:nvPr/>
        </p:nvCxnSpPr>
        <p:spPr>
          <a:xfrm>
            <a:off x="1339743" y="1508070"/>
            <a:ext cx="646451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34" name="Picture 33" descr="GrowthGuides_final copy.png"/>
          <p:cNvPicPr>
            <a:picLocks noChangeAspect="1"/>
          </p:cNvPicPr>
          <p:nvPr/>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667454" y="285852"/>
            <a:ext cx="1809092" cy="621265"/>
          </a:xfrm>
          <a:prstGeom prst="rect">
            <a:avLst/>
          </a:prstGeom>
          <a:effectLst>
            <a:outerShdw blurRad="50800" dist="38100" dir="2700000" algn="tl" rotWithShape="0">
              <a:prstClr val="black">
                <a:alpha val="40000"/>
              </a:prstClr>
            </a:outerShdw>
          </a:effectLst>
        </p:spPr>
      </p:pic>
      <p:pic>
        <p:nvPicPr>
          <p:cNvPr id="44" name="Picture 43" descr="Updated NextView Logo - White Ventures.png"/>
          <p:cNvPicPr>
            <a:picLocks noChangeAspect="1"/>
          </p:cNvPicPr>
          <p:nvPr/>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383810" y="5823625"/>
            <a:ext cx="2189001" cy="58543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61810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4294967295"/>
          </p:nvPr>
        </p:nvSpPr>
        <p:spPr>
          <a:xfrm>
            <a:off x="1225551" y="3463587"/>
            <a:ext cx="6692899" cy="1414000"/>
          </a:xfrm>
        </p:spPr>
        <p:txBody>
          <a:bodyPr>
            <a:noAutofit/>
          </a:bodyPr>
          <a:lstStyle/>
          <a:p>
            <a:pPr marL="0" indent="0" algn="ctr">
              <a:buNone/>
            </a:pPr>
            <a:r>
              <a:rPr lang="en-US" sz="3600" b="1" spc="300" dirty="0" smtClean="0"/>
              <a:t>BOARD MEETING</a:t>
            </a:r>
          </a:p>
          <a:p>
            <a:pPr marL="0" indent="0" algn="ctr">
              <a:buNone/>
            </a:pPr>
            <a:r>
              <a:rPr lang="en-US" sz="3600" b="1" spc="300" dirty="0" smtClean="0"/>
              <a:t>MM.DD.YY</a:t>
            </a:r>
            <a:endParaRPr lang="en-US" sz="3600" b="1" spc="300"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pic>
        <p:nvPicPr>
          <p:cNvPr id="29" name="Picture 2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30455" y="1310220"/>
            <a:ext cx="1173851" cy="1173851"/>
          </a:xfrm>
          <a:prstGeom prst="ellipse">
            <a:avLst/>
          </a:prstGeom>
          <a:ln w="38100" cmpd="sng">
            <a:solidFill>
              <a:schemeClr val="bg1"/>
            </a:solidFill>
            <a:prstDash val="dash"/>
          </a:ln>
          <a:effectLst>
            <a:outerShdw blurRad="63500" sx="102000" sy="102000" algn="ctr" rotWithShape="0">
              <a:prstClr val="black">
                <a:alpha val="40000"/>
              </a:prstClr>
            </a:outerShdw>
          </a:effectLst>
        </p:spPr>
      </p:pic>
      <p:sp>
        <p:nvSpPr>
          <p:cNvPr id="31" name="Text Placeholder 7"/>
          <p:cNvSpPr>
            <a:spLocks noGrp="1"/>
          </p:cNvSpPr>
          <p:nvPr>
            <p:ph type="body" sz="quarter" idx="4294967295"/>
          </p:nvPr>
        </p:nvSpPr>
        <p:spPr>
          <a:xfrm>
            <a:off x="1982934" y="1455192"/>
            <a:ext cx="6119976" cy="1414000"/>
          </a:xfrm>
        </p:spPr>
        <p:txBody>
          <a:bodyPr>
            <a:noAutofit/>
          </a:bodyPr>
          <a:lstStyle/>
          <a:p>
            <a:pPr marL="0" indent="0" algn="ctr">
              <a:buNone/>
            </a:pPr>
            <a:r>
              <a:rPr lang="en-US" sz="4800" b="1" i="1" spc="300" dirty="0" smtClean="0">
                <a:latin typeface="Times New Roman"/>
                <a:cs typeface="Times New Roman"/>
              </a:rPr>
              <a:t>Company Logo</a:t>
            </a:r>
            <a:endParaRPr lang="en-US" sz="4800" b="1" i="1" spc="300" dirty="0">
              <a:latin typeface="Times New Roman"/>
              <a:cs typeface="Times New Roman"/>
            </a:endParaRPr>
          </a:p>
        </p:txBody>
      </p:sp>
      <p:grpSp>
        <p:nvGrpSpPr>
          <p:cNvPr id="17" name="Group 16"/>
          <p:cNvGrpSpPr/>
          <p:nvPr/>
        </p:nvGrpSpPr>
        <p:grpSpPr>
          <a:xfrm>
            <a:off x="-1918520" y="671514"/>
            <a:ext cx="2478298" cy="1920698"/>
            <a:chOff x="-1918520" y="671514"/>
            <a:chExt cx="2478298" cy="1920698"/>
          </a:xfrm>
        </p:grpSpPr>
        <p:grpSp>
          <p:nvGrpSpPr>
            <p:cNvPr id="33" name="Group 32"/>
            <p:cNvGrpSpPr/>
            <p:nvPr/>
          </p:nvGrpSpPr>
          <p:grpSpPr>
            <a:xfrm>
              <a:off x="-1918520" y="671514"/>
              <a:ext cx="2478298" cy="1920698"/>
              <a:chOff x="5900131" y="4748123"/>
              <a:chExt cx="2478298" cy="1920698"/>
            </a:xfrm>
          </p:grpSpPr>
          <p:sp>
            <p:nvSpPr>
              <p:cNvPr id="34" name="Folded Corner 33"/>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6" name="TextBox 35"/>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David Beisel</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37" name="Rectangle 36"/>
              <p:cNvSpPr/>
              <p:nvPr/>
            </p:nvSpPr>
            <p:spPr>
              <a:xfrm>
                <a:off x="5941344" y="4798225"/>
                <a:ext cx="2408438" cy="1015663"/>
              </a:xfrm>
              <a:prstGeom prst="rect">
                <a:avLst/>
              </a:prstGeom>
            </p:spPr>
            <p:txBody>
              <a:bodyPr wrap="square">
                <a:spAutoFit/>
              </a:bodyPr>
              <a:lstStyle/>
              <a:p>
                <a:pPr algn="dist"/>
                <a:r>
                  <a:rPr lang="en-US" sz="1200" dirty="0" smtClean="0">
                    <a:solidFill>
                      <a:srgbClr val="414141"/>
                    </a:solidFill>
                    <a:latin typeface="Times New Roman"/>
                    <a:cs typeface="Times New Roman"/>
                  </a:rPr>
                  <a:t>While you should feel free to use some unique branding and layout of your own, don’t spend tons of time designing and re-designing your board deck. The goal is clarity. </a:t>
                </a:r>
                <a:endParaRPr lang="en-US" sz="1200" dirty="0">
                  <a:solidFill>
                    <a:srgbClr val="414141"/>
                  </a:solidFill>
                  <a:latin typeface="Times New Roman"/>
                  <a:cs typeface="Times New Roman"/>
                </a:endParaRPr>
              </a:p>
            </p:txBody>
          </p:sp>
        </p:grpSp>
        <p:pic>
          <p:nvPicPr>
            <p:cNvPr id="12" name="Picture 11" descr="beisel_01_sq.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833009" y="1740008"/>
              <a:ext cx="724678" cy="822960"/>
            </a:xfrm>
            <a:prstGeom prst="ellipse">
              <a:avLst/>
            </a:prstGeom>
          </p:spPr>
        </p:pic>
      </p:grpSp>
    </p:spTree>
    <p:extLst>
      <p:ext uri="{BB962C8B-B14F-4D97-AF65-F5344CB8AC3E}">
        <p14:creationId xmlns:p14="http://schemas.microsoft.com/office/powerpoint/2010/main" val="3949373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val 5"/>
          <p:cNvSpPr/>
          <p:nvPr/>
        </p:nvSpPr>
        <p:spPr>
          <a:xfrm>
            <a:off x="634151" y="1939359"/>
            <a:ext cx="713914" cy="865351"/>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p>
        </p:txBody>
      </p:sp>
      <p:sp>
        <p:nvSpPr>
          <p:cNvPr id="3" name="Text Placeholder 2"/>
          <p:cNvSpPr>
            <a:spLocks noGrp="1"/>
          </p:cNvSpPr>
          <p:nvPr>
            <p:ph type="body" sz="quarter" idx="14"/>
          </p:nvPr>
        </p:nvSpPr>
        <p:spPr>
          <a:xfrm>
            <a:off x="809110" y="1724000"/>
            <a:ext cx="7412970" cy="4862944"/>
          </a:xfrm>
        </p:spPr>
        <p:txBody>
          <a:bodyPr>
            <a:normAutofit/>
          </a:bodyPr>
          <a:lstStyle/>
          <a:p>
            <a:pPr>
              <a:buClr>
                <a:srgbClr val="1C353D"/>
              </a:buClr>
              <a:buSzPct val="125000"/>
            </a:pPr>
            <a:r>
              <a:rPr lang="en-US" sz="3200" dirty="0" smtClean="0">
                <a:solidFill>
                  <a:schemeClr val="tx1">
                    <a:lumMod val="75000"/>
                  </a:schemeClr>
                </a:solidFill>
                <a:latin typeface="Helvetica"/>
              </a:rPr>
              <a:t>Housekeeping &amp; Board Updates</a:t>
            </a:r>
            <a:endParaRPr lang="en-US" sz="3200" dirty="0">
              <a:solidFill>
                <a:schemeClr val="tx1">
                  <a:lumMod val="75000"/>
                </a:schemeClr>
              </a:solidFill>
              <a:latin typeface="Helvetica"/>
            </a:endParaRPr>
          </a:p>
          <a:p>
            <a:pPr>
              <a:buClr>
                <a:srgbClr val="1C353D"/>
              </a:buClr>
              <a:buSzPct val="125000"/>
            </a:pPr>
            <a:r>
              <a:rPr lang="en-US" sz="3200" dirty="0" smtClean="0">
                <a:solidFill>
                  <a:schemeClr val="tx1">
                    <a:lumMod val="75000"/>
                  </a:schemeClr>
                </a:solidFill>
                <a:latin typeface="Helvetica"/>
              </a:rPr>
              <a:t>High-Level Progress Dashboard</a:t>
            </a:r>
          </a:p>
          <a:p>
            <a:pPr>
              <a:buClr>
                <a:srgbClr val="1C353D"/>
              </a:buClr>
              <a:buSzPct val="125000"/>
            </a:pPr>
            <a:r>
              <a:rPr lang="en-US" sz="3200" dirty="0" smtClean="0">
                <a:solidFill>
                  <a:schemeClr val="tx1">
                    <a:lumMod val="75000"/>
                  </a:schemeClr>
                </a:solidFill>
                <a:latin typeface="Helvetica"/>
              </a:rPr>
              <a:t>Team Update</a:t>
            </a:r>
          </a:p>
          <a:p>
            <a:pPr>
              <a:buClr>
                <a:srgbClr val="1C353D"/>
              </a:buClr>
              <a:buSzPct val="125000"/>
            </a:pPr>
            <a:r>
              <a:rPr lang="en-US" sz="3200" dirty="0" smtClean="0">
                <a:solidFill>
                  <a:schemeClr val="tx1">
                    <a:lumMod val="75000"/>
                  </a:schemeClr>
                </a:solidFill>
                <a:latin typeface="Helvetica"/>
              </a:rPr>
              <a:t>Current Priorities/Major Issues</a:t>
            </a:r>
          </a:p>
        </p:txBody>
      </p:sp>
      <p:sp>
        <p:nvSpPr>
          <p:cNvPr id="17" name="TextBox 16"/>
          <p:cNvSpPr txBox="1"/>
          <p:nvPr/>
        </p:nvSpPr>
        <p:spPr>
          <a:xfrm>
            <a:off x="731338" y="246940"/>
            <a:ext cx="7336750" cy="1015663"/>
          </a:xfrm>
          <a:prstGeom prst="rect">
            <a:avLst/>
          </a:prstGeom>
          <a:noFill/>
        </p:spPr>
        <p:txBody>
          <a:bodyPr wrap="square" rtlCol="0">
            <a:spAutoFit/>
          </a:bodyPr>
          <a:lstStyle/>
          <a:p>
            <a:pPr>
              <a:lnSpc>
                <a:spcPct val="130000"/>
              </a:lnSpc>
            </a:pPr>
            <a:r>
              <a:rPr lang="en-US" sz="4800" b="1" dirty="0" smtClean="0">
                <a:solidFill>
                  <a:schemeClr val="tx2">
                    <a:lumMod val="75000"/>
                  </a:schemeClr>
                </a:solidFill>
                <a:latin typeface="Helvetica"/>
                <a:cs typeface="Helvetica"/>
              </a:rPr>
              <a:t>Agenda</a:t>
            </a:r>
            <a:endParaRPr lang="en-US" sz="4800" b="1" dirty="0">
              <a:solidFill>
                <a:schemeClr val="tx2">
                  <a:lumMod val="75000"/>
                </a:schemeClr>
              </a:solidFill>
              <a:latin typeface="Helvetica"/>
              <a:cs typeface="Helvetica"/>
            </a:endParaRPr>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9535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09110" y="1597000"/>
            <a:ext cx="7412970" cy="4862944"/>
          </a:xfrm>
        </p:spPr>
        <p:txBody>
          <a:bodyPr>
            <a:normAutofit/>
          </a:bodyPr>
          <a:lstStyle/>
          <a:p>
            <a:pPr>
              <a:lnSpc>
                <a:spcPct val="100000"/>
              </a:lnSpc>
              <a:buClr>
                <a:srgbClr val="1C353D"/>
              </a:buClr>
              <a:buSzPct val="125000"/>
            </a:pPr>
            <a:r>
              <a:rPr lang="en-US" sz="2800" dirty="0" smtClean="0">
                <a:solidFill>
                  <a:schemeClr val="tx1">
                    <a:lumMod val="75000"/>
                  </a:schemeClr>
                </a:solidFill>
                <a:latin typeface="Helvetica"/>
              </a:rPr>
              <a:t>Item</a:t>
            </a:r>
          </a:p>
          <a:p>
            <a:pPr lvl="1">
              <a:buClr>
                <a:srgbClr val="1C353D"/>
              </a:buClr>
              <a:buSzPct val="125000"/>
            </a:pPr>
            <a:r>
              <a:rPr lang="en-US" sz="2800" dirty="0" smtClean="0">
                <a:solidFill>
                  <a:schemeClr val="tx1">
                    <a:lumMod val="75000"/>
                  </a:schemeClr>
                </a:solidFill>
              </a:rPr>
              <a:t>Context if needed</a:t>
            </a:r>
          </a:p>
          <a:p>
            <a:pPr>
              <a:buClr>
                <a:srgbClr val="1C353D"/>
              </a:buClr>
              <a:buSzPct val="125000"/>
            </a:pPr>
            <a:r>
              <a:rPr lang="en-US" sz="2800" dirty="0" smtClean="0">
                <a:solidFill>
                  <a:schemeClr val="tx1">
                    <a:lumMod val="75000"/>
                  </a:schemeClr>
                </a:solidFill>
              </a:rPr>
              <a:t>Item</a:t>
            </a:r>
          </a:p>
          <a:p>
            <a:pPr lvl="1">
              <a:buClr>
                <a:srgbClr val="1C353D"/>
              </a:buClr>
              <a:buSzPct val="125000"/>
            </a:pPr>
            <a:r>
              <a:rPr lang="en-US" sz="2800" dirty="0" smtClean="0">
                <a:solidFill>
                  <a:schemeClr val="tx1">
                    <a:lumMod val="75000"/>
                  </a:schemeClr>
                </a:solidFill>
              </a:rPr>
              <a:t>Context if needed</a:t>
            </a:r>
          </a:p>
          <a:p>
            <a:pPr>
              <a:buClr>
                <a:srgbClr val="1C353D"/>
              </a:buClr>
              <a:buSzPct val="125000"/>
            </a:pPr>
            <a:r>
              <a:rPr lang="en-US" sz="2800" dirty="0" smtClean="0">
                <a:solidFill>
                  <a:schemeClr val="tx1">
                    <a:lumMod val="75000"/>
                  </a:schemeClr>
                </a:solidFill>
              </a:rPr>
              <a:t>Item</a:t>
            </a:r>
          </a:p>
          <a:p>
            <a:pPr lvl="1">
              <a:buClr>
                <a:srgbClr val="1C353D"/>
              </a:buClr>
              <a:buSzPct val="125000"/>
            </a:pPr>
            <a:r>
              <a:rPr lang="en-US" sz="2800" dirty="0" smtClean="0">
                <a:solidFill>
                  <a:schemeClr val="tx1">
                    <a:lumMod val="75000"/>
                  </a:schemeClr>
                </a:solidFill>
              </a:rPr>
              <a:t>Context if needed</a:t>
            </a:r>
          </a:p>
        </p:txBody>
      </p:sp>
      <p:sp>
        <p:nvSpPr>
          <p:cNvPr id="17" name="TextBox 16"/>
          <p:cNvSpPr txBox="1"/>
          <p:nvPr/>
        </p:nvSpPr>
        <p:spPr>
          <a:xfrm>
            <a:off x="731338" y="373940"/>
            <a:ext cx="7336750" cy="707886"/>
          </a:xfrm>
          <a:prstGeom prst="rect">
            <a:avLst/>
          </a:prstGeom>
          <a:noFill/>
        </p:spPr>
        <p:txBody>
          <a:bodyPr wrap="square" rtlCol="0">
            <a:spAutoFit/>
          </a:bodyPr>
          <a:lstStyle/>
          <a:p>
            <a:pPr>
              <a:lnSpc>
                <a:spcPct val="130000"/>
              </a:lnSpc>
            </a:pPr>
            <a:r>
              <a:rPr lang="en-US" sz="3200" b="1" dirty="0" smtClean="0">
                <a:solidFill>
                  <a:schemeClr val="tx2">
                    <a:lumMod val="75000"/>
                  </a:schemeClr>
                </a:solidFill>
                <a:latin typeface="Helvetica"/>
                <a:cs typeface="Helvetica"/>
              </a:rPr>
              <a:t>Housekeeping</a:t>
            </a:r>
            <a:endParaRPr lang="en-US" sz="3200" b="1" dirty="0">
              <a:solidFill>
                <a:schemeClr val="tx2">
                  <a:lumMod val="75000"/>
                </a:schemeClr>
              </a:solidFill>
              <a:latin typeface="Helvetica"/>
              <a:cs typeface="Helvetica"/>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3620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442856" y="505606"/>
            <a:ext cx="8701144" cy="6388289"/>
          </a:xfrm>
          <a:custGeom>
            <a:avLst/>
            <a:gdLst>
              <a:gd name="connsiteX0" fmla="*/ 0 w 8701144"/>
              <a:gd name="connsiteY0" fmla="*/ 3475413 h 5135146"/>
              <a:gd name="connsiteX1" fmla="*/ 1693437 w 8701144"/>
              <a:gd name="connsiteY1" fmla="*/ 2929595 h 5135146"/>
              <a:gd name="connsiteX2" fmla="*/ 3420296 w 8701144"/>
              <a:gd name="connsiteY2" fmla="*/ 2083020 h 5135146"/>
              <a:gd name="connsiteX3" fmla="*/ 5158297 w 8701144"/>
              <a:gd name="connsiteY3" fmla="*/ 1715429 h 5135146"/>
              <a:gd name="connsiteX4" fmla="*/ 6929721 w 8701144"/>
              <a:gd name="connsiteY4" fmla="*/ 1180750 h 5135146"/>
              <a:gd name="connsiteX5" fmla="*/ 8701144 w 8701144"/>
              <a:gd name="connsiteY5" fmla="*/ 0 h 5135146"/>
              <a:gd name="connsiteX6" fmla="*/ 8701144 w 8701144"/>
              <a:gd name="connsiteY6" fmla="*/ 5135146 h 5135146"/>
              <a:gd name="connsiteX7" fmla="*/ 11141 w 8701144"/>
              <a:gd name="connsiteY7" fmla="*/ 5090589 h 5135146"/>
              <a:gd name="connsiteX8" fmla="*/ 0 w 8701144"/>
              <a:gd name="connsiteY8" fmla="*/ 3475413 h 513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01144" h="5135146">
                <a:moveTo>
                  <a:pt x="0" y="3475413"/>
                </a:moveTo>
                <a:lnTo>
                  <a:pt x="1693437" y="2929595"/>
                </a:lnTo>
                <a:lnTo>
                  <a:pt x="3420296" y="2083020"/>
                </a:lnTo>
                <a:lnTo>
                  <a:pt x="5158297" y="1715429"/>
                </a:lnTo>
                <a:lnTo>
                  <a:pt x="6929721" y="1180750"/>
                </a:lnTo>
                <a:lnTo>
                  <a:pt x="8701144" y="0"/>
                </a:lnTo>
                <a:lnTo>
                  <a:pt x="8701144" y="5135146"/>
                </a:lnTo>
                <a:lnTo>
                  <a:pt x="11141" y="5090589"/>
                </a:lnTo>
                <a:cubicBezTo>
                  <a:pt x="7427" y="4552197"/>
                  <a:pt x="3714" y="4013805"/>
                  <a:pt x="0" y="3475413"/>
                </a:cubicBezTo>
                <a:close/>
              </a:path>
            </a:pathLst>
          </a:custGeom>
          <a:solidFill>
            <a:srgbClr val="FFDF9B">
              <a:alpha val="3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731338" y="246940"/>
            <a:ext cx="7336750" cy="630942"/>
          </a:xfrm>
          <a:prstGeom prst="rect">
            <a:avLst/>
          </a:prstGeom>
          <a:noFill/>
        </p:spPr>
        <p:txBody>
          <a:bodyPr wrap="square" rtlCol="0">
            <a:spAutoFit/>
          </a:bodyPr>
          <a:lstStyle/>
          <a:p>
            <a:pPr>
              <a:lnSpc>
                <a:spcPct val="130000"/>
              </a:lnSpc>
            </a:pPr>
            <a:r>
              <a:rPr lang="en-US" sz="2800" b="1" dirty="0" smtClean="0">
                <a:solidFill>
                  <a:schemeClr val="tx2">
                    <a:lumMod val="75000"/>
                  </a:schemeClr>
                </a:solidFill>
                <a:latin typeface="Times New Roman"/>
                <a:cs typeface="Times New Roman"/>
              </a:rPr>
              <a:t>Examples of Housekeeping</a:t>
            </a:r>
            <a:endParaRPr lang="en-US" sz="2800" b="1" dirty="0">
              <a:solidFill>
                <a:schemeClr val="tx2">
                  <a:lumMod val="75000"/>
                </a:schemeClr>
              </a:solidFill>
              <a:latin typeface="Times New Roman"/>
              <a:cs typeface="Times New Roman"/>
            </a:endParaRPr>
          </a:p>
        </p:txBody>
      </p:sp>
      <p:sp>
        <p:nvSpPr>
          <p:cNvPr id="28" name="TextBox 27"/>
          <p:cNvSpPr txBox="1"/>
          <p:nvPr/>
        </p:nvSpPr>
        <p:spPr>
          <a:xfrm>
            <a:off x="764508" y="1152609"/>
            <a:ext cx="7731792" cy="4401205"/>
          </a:xfrm>
          <a:prstGeom prst="rect">
            <a:avLst/>
          </a:prstGeom>
          <a:noFill/>
        </p:spPr>
        <p:txBody>
          <a:bodyPr wrap="square" rtlCol="0">
            <a:spAutoFit/>
          </a:bodyPr>
          <a:lstStyle/>
          <a:p>
            <a:pPr marL="457200" indent="-457200">
              <a:buFont typeface="+mj-lt"/>
              <a:buAutoNum type="arabicPeriod"/>
            </a:pPr>
            <a:r>
              <a:rPr lang="en-US" sz="2400" b="1" dirty="0" smtClean="0">
                <a:latin typeface="Times New Roman"/>
                <a:cs typeface="Times New Roman"/>
              </a:rPr>
              <a:t>Finance (often included in dashboard)</a:t>
            </a:r>
          </a:p>
          <a:p>
            <a:pPr marL="914400" lvl="1" indent="-457200">
              <a:buFont typeface="+mj-lt"/>
              <a:buAutoNum type="arabicPeriod"/>
            </a:pPr>
            <a:r>
              <a:rPr lang="en-US" sz="2000" dirty="0" smtClean="0">
                <a:latin typeface="Times New Roman"/>
                <a:cs typeface="Times New Roman"/>
              </a:rPr>
              <a:t>Cash out date and burn</a:t>
            </a:r>
          </a:p>
          <a:p>
            <a:pPr marL="914400" lvl="1" indent="-457200">
              <a:buFont typeface="+mj-lt"/>
              <a:buAutoNum type="arabicPeriod"/>
            </a:pPr>
            <a:r>
              <a:rPr lang="en-US" sz="2000" dirty="0" smtClean="0">
                <a:latin typeface="Times New Roman"/>
                <a:cs typeface="Times New Roman"/>
              </a:rPr>
              <a:t>409A valuation</a:t>
            </a:r>
          </a:p>
          <a:p>
            <a:pPr marL="914400" lvl="1" indent="-457200">
              <a:buFont typeface="+mj-lt"/>
              <a:buAutoNum type="arabicPeriod"/>
            </a:pPr>
            <a:r>
              <a:rPr lang="en-US" sz="2000" dirty="0" smtClean="0">
                <a:latin typeface="Times New Roman"/>
                <a:cs typeface="Times New Roman"/>
              </a:rPr>
              <a:t>Cap tables</a:t>
            </a:r>
          </a:p>
          <a:p>
            <a:pPr marL="914400" lvl="1" indent="-457200">
              <a:buFont typeface="+mj-lt"/>
              <a:buAutoNum type="arabicPeriod"/>
            </a:pPr>
            <a:r>
              <a:rPr lang="en-US" sz="2000" dirty="0" smtClean="0">
                <a:latin typeface="Times New Roman"/>
                <a:cs typeface="Times New Roman"/>
              </a:rPr>
              <a:t>Common/preferred stock dashboard</a:t>
            </a:r>
          </a:p>
          <a:p>
            <a:pPr marL="457200" indent="-457200">
              <a:buFont typeface="+mj-lt"/>
              <a:buAutoNum type="arabicPeriod"/>
            </a:pPr>
            <a:r>
              <a:rPr lang="en-US" sz="2400" b="1" dirty="0" smtClean="0">
                <a:latin typeface="Times New Roman"/>
                <a:cs typeface="Times New Roman"/>
              </a:rPr>
              <a:t>Hiring (use dedicated slides early on)</a:t>
            </a:r>
          </a:p>
          <a:p>
            <a:pPr marL="914400" lvl="1" indent="-457200">
              <a:buFont typeface="+mj-lt"/>
              <a:buAutoNum type="arabicPeriod"/>
            </a:pPr>
            <a:r>
              <a:rPr lang="en-US" sz="2000" dirty="0" smtClean="0">
                <a:latin typeface="Times New Roman"/>
                <a:cs typeface="Times New Roman"/>
              </a:rPr>
              <a:t>Current org chart</a:t>
            </a:r>
          </a:p>
          <a:p>
            <a:pPr marL="914400" lvl="1" indent="-457200">
              <a:buFont typeface="+mj-lt"/>
              <a:buAutoNum type="arabicPeriod"/>
            </a:pPr>
            <a:r>
              <a:rPr lang="en-US" sz="2000" dirty="0" smtClean="0">
                <a:latin typeface="Times New Roman"/>
                <a:cs typeface="Times New Roman"/>
              </a:rPr>
              <a:t>Openings and request for help</a:t>
            </a:r>
          </a:p>
          <a:p>
            <a:pPr marL="457200" indent="-457200">
              <a:buFont typeface="+mj-lt"/>
              <a:buAutoNum type="arabicPeriod"/>
            </a:pPr>
            <a:r>
              <a:rPr lang="en-US" sz="2400" b="1" dirty="0" smtClean="0">
                <a:latin typeface="Times New Roman"/>
                <a:cs typeface="Times New Roman"/>
              </a:rPr>
              <a:t>Office and Logistics</a:t>
            </a:r>
          </a:p>
          <a:p>
            <a:pPr marL="914400" lvl="1" indent="-457200">
              <a:buFont typeface="+mj-lt"/>
              <a:buAutoNum type="arabicPeriod"/>
            </a:pPr>
            <a:r>
              <a:rPr lang="en-US" sz="2000" dirty="0" smtClean="0">
                <a:latin typeface="Times New Roman"/>
                <a:cs typeface="Times New Roman"/>
              </a:rPr>
              <a:t>Potential moves and cost (rent + $/</a:t>
            </a:r>
            <a:r>
              <a:rPr lang="en-US" sz="2000" dirty="0" err="1" smtClean="0">
                <a:latin typeface="Times New Roman"/>
                <a:cs typeface="Times New Roman"/>
              </a:rPr>
              <a:t>sq.ft</a:t>
            </a:r>
            <a:r>
              <a:rPr lang="en-US" sz="2000" dirty="0" smtClean="0">
                <a:latin typeface="Times New Roman"/>
                <a:cs typeface="Times New Roman"/>
              </a:rPr>
              <a:t>. + lease length)</a:t>
            </a:r>
          </a:p>
          <a:p>
            <a:pPr marL="914400" lvl="1" indent="-457200">
              <a:buFont typeface="+mj-lt"/>
              <a:buAutoNum type="arabicPeriod"/>
            </a:pPr>
            <a:r>
              <a:rPr lang="en-US" sz="2000" dirty="0" smtClean="0">
                <a:latin typeface="Times New Roman"/>
                <a:cs typeface="Times New Roman"/>
              </a:rPr>
              <a:t>Insurance, healthcare, legal, and other service providers</a:t>
            </a:r>
          </a:p>
          <a:p>
            <a:pPr marL="457200" indent="-457200">
              <a:buFont typeface="+mj-lt"/>
              <a:buAutoNum type="arabicPeriod"/>
            </a:pPr>
            <a:r>
              <a:rPr lang="en-US" sz="2400" b="1" dirty="0" smtClean="0">
                <a:latin typeface="Times New Roman"/>
                <a:cs typeface="Times New Roman"/>
              </a:rPr>
              <a:t>Meeting Minutes</a:t>
            </a:r>
          </a:p>
          <a:p>
            <a:pPr marL="914400" lvl="1" indent="-457200">
              <a:buFont typeface="+mj-lt"/>
              <a:buAutoNum type="arabicPeriod"/>
            </a:pPr>
            <a:r>
              <a:rPr lang="en-US" sz="2000" dirty="0" smtClean="0">
                <a:latin typeface="Times New Roman"/>
                <a:cs typeface="Times New Roman"/>
              </a:rPr>
              <a:t>Approve last meeting’s minutes (if in use)</a:t>
            </a:r>
          </a:p>
        </p:txBody>
      </p:sp>
      <p:sp>
        <p:nvSpPr>
          <p:cNvPr id="3" name="Octagon 2"/>
          <p:cNvSpPr/>
          <p:nvPr/>
        </p:nvSpPr>
        <p:spPr>
          <a:xfrm>
            <a:off x="6503448" y="4946937"/>
            <a:ext cx="1564640" cy="1564640"/>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latin typeface="Times New Roman"/>
                <a:cs typeface="Times New Roman"/>
              </a:rPr>
              <a:t>Remove</a:t>
            </a:r>
          </a:p>
          <a:p>
            <a:pPr algn="ctr"/>
            <a:r>
              <a:rPr lang="en-US" b="1" dirty="0" smtClean="0">
                <a:latin typeface="Times New Roman"/>
                <a:cs typeface="Times New Roman"/>
              </a:rPr>
              <a:t>This Slide</a:t>
            </a:r>
            <a:endParaRPr lang="en-US" b="1" dirty="0">
              <a:latin typeface="Times New Roman"/>
              <a:cs typeface="Times New Roman"/>
            </a:endParaRPr>
          </a:p>
        </p:txBody>
      </p:sp>
      <p:grpSp>
        <p:nvGrpSpPr>
          <p:cNvPr id="30" name="Group 29"/>
          <p:cNvGrpSpPr/>
          <p:nvPr/>
        </p:nvGrpSpPr>
        <p:grpSpPr>
          <a:xfrm>
            <a:off x="-1918520" y="671514"/>
            <a:ext cx="2478298" cy="1920698"/>
            <a:chOff x="-1918520" y="671514"/>
            <a:chExt cx="2478298" cy="1920698"/>
          </a:xfrm>
        </p:grpSpPr>
        <p:grpSp>
          <p:nvGrpSpPr>
            <p:cNvPr id="31" name="Group 30"/>
            <p:cNvGrpSpPr/>
            <p:nvPr/>
          </p:nvGrpSpPr>
          <p:grpSpPr>
            <a:xfrm>
              <a:off x="-1918520" y="671514"/>
              <a:ext cx="2478298" cy="1920698"/>
              <a:chOff x="5900131" y="4748123"/>
              <a:chExt cx="2478298" cy="1920698"/>
            </a:xfrm>
          </p:grpSpPr>
          <p:sp>
            <p:nvSpPr>
              <p:cNvPr id="33" name="Folded Corner 32"/>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TextBox 33"/>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Rob Go</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35" name="Rectangle 34"/>
              <p:cNvSpPr/>
              <p:nvPr/>
            </p:nvSpPr>
            <p:spPr>
              <a:xfrm>
                <a:off x="5941344" y="4798225"/>
                <a:ext cx="2408438" cy="1015663"/>
              </a:xfrm>
              <a:prstGeom prst="rect">
                <a:avLst/>
              </a:prstGeom>
            </p:spPr>
            <p:txBody>
              <a:bodyPr wrap="square">
                <a:spAutoFit/>
              </a:bodyPr>
              <a:lstStyle/>
              <a:p>
                <a:pPr algn="dist"/>
                <a:r>
                  <a:rPr lang="en-US" sz="1200" dirty="0" smtClean="0">
                    <a:solidFill>
                      <a:srgbClr val="414141"/>
                    </a:solidFill>
                    <a:latin typeface="Times New Roman"/>
                    <a:cs typeface="Times New Roman"/>
                  </a:rPr>
                  <a:t>“</a:t>
                </a:r>
                <a:r>
                  <a:rPr lang="en-US" sz="1200" dirty="0">
                    <a:solidFill>
                      <a:srgbClr val="414141"/>
                    </a:solidFill>
                    <a:latin typeface="Times New Roman"/>
                    <a:cs typeface="Times New Roman"/>
                  </a:rPr>
                  <a:t>H</a:t>
                </a:r>
                <a:r>
                  <a:rPr lang="en-US" sz="1200" dirty="0" smtClean="0">
                    <a:solidFill>
                      <a:srgbClr val="414141"/>
                    </a:solidFill>
                    <a:latin typeface="Times New Roman"/>
                    <a:cs typeface="Times New Roman"/>
                  </a:rPr>
                  <a:t>ousekeeping” doesn’t mean “not important.” Finance is critical – it just appears on a recurring basis. Same with hiring, which fluctuates in volume and urgency.</a:t>
                </a:r>
                <a:endParaRPr lang="en-US" sz="1200" dirty="0">
                  <a:solidFill>
                    <a:srgbClr val="414141"/>
                  </a:solidFill>
                  <a:latin typeface="Times New Roman"/>
                  <a:cs typeface="Times New Roman"/>
                </a:endParaRPr>
              </a:p>
            </p:txBody>
          </p:sp>
        </p:grpSp>
        <p:pic>
          <p:nvPicPr>
            <p:cNvPr id="32" name="Picture 31" descr="go_01_cr.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43721" y="1738688"/>
              <a:ext cx="654497" cy="822960"/>
            </a:xfrm>
            <a:prstGeom prst="ellipse">
              <a:avLst/>
            </a:prstGeom>
          </p:spPr>
        </p:pic>
      </p:grpSp>
    </p:spTree>
    <p:extLst>
      <p:ext uri="{BB962C8B-B14F-4D97-AF65-F5344CB8AC3E}">
        <p14:creationId xmlns:p14="http://schemas.microsoft.com/office/powerpoint/2010/main" val="1155596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sp>
        <p:nvSpPr>
          <p:cNvPr id="2" name="Rectangle 1"/>
          <p:cNvSpPr/>
          <p:nvPr/>
        </p:nvSpPr>
        <p:spPr>
          <a:xfrm>
            <a:off x="731338" y="1552315"/>
            <a:ext cx="2019300" cy="510936"/>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Helvetica"/>
                <a:cs typeface="Helvetica"/>
              </a:rPr>
              <a:t>Finance</a:t>
            </a:r>
            <a:endParaRPr lang="en-US" sz="2400" dirty="0">
              <a:latin typeface="Helvetica"/>
              <a:cs typeface="Helvetica"/>
            </a:endParaRPr>
          </a:p>
        </p:txBody>
      </p:sp>
      <p:sp>
        <p:nvSpPr>
          <p:cNvPr id="4" name="TextBox 3"/>
          <p:cNvSpPr txBox="1"/>
          <p:nvPr/>
        </p:nvSpPr>
        <p:spPr>
          <a:xfrm>
            <a:off x="731339" y="2208802"/>
            <a:ext cx="4229099" cy="1200329"/>
          </a:xfrm>
          <a:prstGeom prst="rect">
            <a:avLst/>
          </a:prstGeom>
          <a:noFill/>
        </p:spPr>
        <p:txBody>
          <a:bodyPr wrap="square" rtlCol="0">
            <a:spAutoFit/>
          </a:bodyPr>
          <a:lstStyle/>
          <a:p>
            <a:pPr marL="285750" indent="-285750">
              <a:buFont typeface="Arial"/>
              <a:buChar char="•"/>
            </a:pPr>
            <a:r>
              <a:rPr lang="en-US" dirty="0" smtClean="0">
                <a:latin typeface="Helvetica"/>
                <a:cs typeface="Helvetica"/>
              </a:rPr>
              <a:t>Cash: $N</a:t>
            </a:r>
          </a:p>
          <a:p>
            <a:pPr marL="285750" indent="-285750">
              <a:buFont typeface="Arial"/>
              <a:buChar char="•"/>
            </a:pPr>
            <a:r>
              <a:rPr lang="en-US" dirty="0" smtClean="0">
                <a:latin typeface="Helvetica"/>
                <a:cs typeface="Helvetica"/>
              </a:rPr>
              <a:t>Burn Rate: $N</a:t>
            </a:r>
          </a:p>
          <a:p>
            <a:pPr marL="285750" indent="-285750">
              <a:buFont typeface="Arial"/>
              <a:buChar char="•"/>
            </a:pPr>
            <a:r>
              <a:rPr lang="en-US" dirty="0" smtClean="0">
                <a:latin typeface="Helvetica"/>
                <a:cs typeface="Helvetica"/>
              </a:rPr>
              <a:t>Runway: X-Y months (worst case, assuming no revenue contribution)</a:t>
            </a:r>
            <a:endParaRPr lang="en-US" dirty="0">
              <a:latin typeface="Helvetica"/>
              <a:cs typeface="Helvetica"/>
            </a:endParaRPr>
          </a:p>
        </p:txBody>
      </p:sp>
      <p:sp>
        <p:nvSpPr>
          <p:cNvPr id="10" name="Rectangle 9"/>
          <p:cNvSpPr/>
          <p:nvPr/>
        </p:nvSpPr>
        <p:spPr>
          <a:xfrm>
            <a:off x="731338" y="3579932"/>
            <a:ext cx="2019300" cy="510936"/>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Helvetica"/>
                <a:cs typeface="Helvetica"/>
              </a:rPr>
              <a:t>Product</a:t>
            </a:r>
            <a:endParaRPr lang="en-US" sz="2400" dirty="0">
              <a:latin typeface="Helvetica"/>
              <a:cs typeface="Helvetica"/>
            </a:endParaRPr>
          </a:p>
        </p:txBody>
      </p:sp>
      <p:sp>
        <p:nvSpPr>
          <p:cNvPr id="11" name="TextBox 10"/>
          <p:cNvSpPr txBox="1"/>
          <p:nvPr/>
        </p:nvSpPr>
        <p:spPr>
          <a:xfrm>
            <a:off x="771295" y="4236419"/>
            <a:ext cx="1992853" cy="923330"/>
          </a:xfrm>
          <a:prstGeom prst="rect">
            <a:avLst/>
          </a:prstGeom>
          <a:noFill/>
        </p:spPr>
        <p:txBody>
          <a:bodyPr wrap="none" rtlCol="0">
            <a:spAutoFit/>
          </a:bodyPr>
          <a:lstStyle/>
          <a:p>
            <a:pPr marL="285750" indent="-285750">
              <a:buFont typeface="Arial"/>
              <a:buChar char="•"/>
            </a:pPr>
            <a:r>
              <a:rPr lang="en-US" dirty="0" smtClean="0">
                <a:latin typeface="Helvetica"/>
                <a:cs typeface="Helvetica"/>
              </a:rPr>
              <a:t>Key Update #1</a:t>
            </a:r>
          </a:p>
          <a:p>
            <a:pPr marL="285750" indent="-285750">
              <a:buFont typeface="Arial"/>
              <a:buChar char="•"/>
            </a:pPr>
            <a:r>
              <a:rPr lang="en-US" dirty="0">
                <a:latin typeface="Helvetica"/>
                <a:cs typeface="Helvetica"/>
              </a:rPr>
              <a:t>Key Update </a:t>
            </a:r>
            <a:r>
              <a:rPr lang="en-US" dirty="0" smtClean="0">
                <a:latin typeface="Helvetica"/>
                <a:cs typeface="Helvetica"/>
              </a:rPr>
              <a:t>#</a:t>
            </a:r>
            <a:r>
              <a:rPr lang="en-US" dirty="0">
                <a:latin typeface="Helvetica"/>
                <a:cs typeface="Helvetica"/>
              </a:rPr>
              <a:t>2</a:t>
            </a:r>
            <a:endParaRPr lang="en-US" dirty="0" smtClean="0">
              <a:latin typeface="Helvetica"/>
              <a:cs typeface="Helvetica"/>
            </a:endParaRPr>
          </a:p>
          <a:p>
            <a:pPr marL="285750" indent="-285750">
              <a:buFont typeface="Arial"/>
              <a:buChar char="•"/>
            </a:pPr>
            <a:r>
              <a:rPr lang="en-US" dirty="0">
                <a:latin typeface="Helvetica"/>
                <a:cs typeface="Helvetica"/>
              </a:rPr>
              <a:t>Key Update </a:t>
            </a:r>
            <a:r>
              <a:rPr lang="en-US" dirty="0" smtClean="0">
                <a:latin typeface="Helvetica"/>
                <a:cs typeface="Helvetica"/>
              </a:rPr>
              <a:t>#3</a:t>
            </a:r>
            <a:endParaRPr lang="en-US" dirty="0">
              <a:latin typeface="Helvetica"/>
              <a:cs typeface="Helvetica"/>
            </a:endParaRPr>
          </a:p>
        </p:txBody>
      </p:sp>
      <p:sp>
        <p:nvSpPr>
          <p:cNvPr id="12" name="Rectangle 11"/>
          <p:cNvSpPr/>
          <p:nvPr/>
        </p:nvSpPr>
        <p:spPr>
          <a:xfrm>
            <a:off x="5430337" y="1552315"/>
            <a:ext cx="3293354" cy="510936"/>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Helvetica"/>
                <a:cs typeface="Helvetica"/>
              </a:rPr>
              <a:t>Other Core Metrics*</a:t>
            </a:r>
            <a:endParaRPr lang="en-US" sz="2400" dirty="0">
              <a:latin typeface="Helvetica"/>
              <a:cs typeface="Helvetica"/>
            </a:endParaRPr>
          </a:p>
        </p:txBody>
      </p:sp>
      <p:sp>
        <p:nvSpPr>
          <p:cNvPr id="13" name="TextBox 12"/>
          <p:cNvSpPr txBox="1"/>
          <p:nvPr/>
        </p:nvSpPr>
        <p:spPr>
          <a:xfrm>
            <a:off x="5470295" y="2208802"/>
            <a:ext cx="1992853" cy="923330"/>
          </a:xfrm>
          <a:prstGeom prst="rect">
            <a:avLst/>
          </a:prstGeom>
          <a:noFill/>
        </p:spPr>
        <p:txBody>
          <a:bodyPr wrap="none" rtlCol="0">
            <a:spAutoFit/>
          </a:bodyPr>
          <a:lstStyle/>
          <a:p>
            <a:pPr marL="285750" indent="-285750">
              <a:buFont typeface="Arial"/>
              <a:buChar char="•"/>
            </a:pPr>
            <a:r>
              <a:rPr lang="en-US" dirty="0" smtClean="0">
                <a:latin typeface="Helvetica"/>
                <a:cs typeface="Helvetica"/>
              </a:rPr>
              <a:t>Key Update #1</a:t>
            </a:r>
          </a:p>
          <a:p>
            <a:pPr marL="285750" indent="-285750">
              <a:buFont typeface="Arial"/>
              <a:buChar char="•"/>
            </a:pPr>
            <a:r>
              <a:rPr lang="en-US" dirty="0">
                <a:latin typeface="Helvetica"/>
                <a:cs typeface="Helvetica"/>
              </a:rPr>
              <a:t>Key Update </a:t>
            </a:r>
            <a:r>
              <a:rPr lang="en-US" dirty="0" smtClean="0">
                <a:latin typeface="Helvetica"/>
                <a:cs typeface="Helvetica"/>
              </a:rPr>
              <a:t>#</a:t>
            </a:r>
            <a:r>
              <a:rPr lang="en-US" dirty="0">
                <a:latin typeface="Helvetica"/>
                <a:cs typeface="Helvetica"/>
              </a:rPr>
              <a:t>2</a:t>
            </a:r>
            <a:endParaRPr lang="en-US" dirty="0" smtClean="0">
              <a:latin typeface="Helvetica"/>
              <a:cs typeface="Helvetica"/>
            </a:endParaRPr>
          </a:p>
          <a:p>
            <a:pPr marL="285750" indent="-285750">
              <a:buFont typeface="Arial"/>
              <a:buChar char="•"/>
            </a:pPr>
            <a:r>
              <a:rPr lang="en-US" dirty="0">
                <a:latin typeface="Helvetica"/>
                <a:cs typeface="Helvetica"/>
              </a:rPr>
              <a:t>Key Update </a:t>
            </a:r>
            <a:r>
              <a:rPr lang="en-US" dirty="0" smtClean="0">
                <a:latin typeface="Helvetica"/>
                <a:cs typeface="Helvetica"/>
              </a:rPr>
              <a:t>#3</a:t>
            </a:r>
            <a:endParaRPr lang="en-US" dirty="0">
              <a:latin typeface="Helvetica"/>
              <a:cs typeface="Helvetica"/>
            </a:endParaRPr>
          </a:p>
        </p:txBody>
      </p:sp>
      <p:sp>
        <p:nvSpPr>
          <p:cNvPr id="5" name="TextBox 4"/>
          <p:cNvSpPr txBox="1"/>
          <p:nvPr/>
        </p:nvSpPr>
        <p:spPr>
          <a:xfrm>
            <a:off x="63500" y="5702299"/>
            <a:ext cx="2733816" cy="276999"/>
          </a:xfrm>
          <a:prstGeom prst="rect">
            <a:avLst/>
          </a:prstGeom>
          <a:noFill/>
        </p:spPr>
        <p:txBody>
          <a:bodyPr wrap="none" rtlCol="0">
            <a:spAutoFit/>
          </a:bodyPr>
          <a:lstStyle/>
          <a:p>
            <a:r>
              <a:rPr lang="en-US" sz="1200" dirty="0" smtClean="0">
                <a:latin typeface="Helvetica"/>
                <a:cs typeface="Helvetica"/>
              </a:rPr>
              <a:t>*as needed for your specific business</a:t>
            </a:r>
            <a:endParaRPr lang="en-US" sz="1200" dirty="0">
              <a:latin typeface="Helvetica"/>
              <a:cs typeface="Helvetica"/>
            </a:endParaRPr>
          </a:p>
        </p:txBody>
      </p:sp>
      <p:sp>
        <p:nvSpPr>
          <p:cNvPr id="16" name="Rectangle 15"/>
          <p:cNvSpPr/>
          <p:nvPr/>
        </p:nvSpPr>
        <p:spPr>
          <a:xfrm>
            <a:off x="5430337" y="3579932"/>
            <a:ext cx="3293354" cy="510936"/>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Helvetica"/>
                <a:cs typeface="Helvetica"/>
              </a:rPr>
              <a:t>Other Core Metrics*</a:t>
            </a:r>
            <a:endParaRPr lang="en-US" sz="2400" dirty="0">
              <a:latin typeface="Helvetica"/>
              <a:cs typeface="Helvetica"/>
            </a:endParaRPr>
          </a:p>
        </p:txBody>
      </p:sp>
      <p:sp>
        <p:nvSpPr>
          <p:cNvPr id="18" name="TextBox 17"/>
          <p:cNvSpPr txBox="1"/>
          <p:nvPr/>
        </p:nvSpPr>
        <p:spPr>
          <a:xfrm>
            <a:off x="5470295" y="4236419"/>
            <a:ext cx="1992853" cy="923330"/>
          </a:xfrm>
          <a:prstGeom prst="rect">
            <a:avLst/>
          </a:prstGeom>
          <a:noFill/>
        </p:spPr>
        <p:txBody>
          <a:bodyPr wrap="none" rtlCol="0">
            <a:spAutoFit/>
          </a:bodyPr>
          <a:lstStyle/>
          <a:p>
            <a:pPr marL="285750" indent="-285750">
              <a:buFont typeface="Arial"/>
              <a:buChar char="•"/>
            </a:pPr>
            <a:r>
              <a:rPr lang="en-US" dirty="0" smtClean="0">
                <a:latin typeface="Helvetica"/>
                <a:cs typeface="Helvetica"/>
              </a:rPr>
              <a:t>Key Update #1</a:t>
            </a:r>
          </a:p>
          <a:p>
            <a:pPr marL="285750" indent="-285750">
              <a:buFont typeface="Arial"/>
              <a:buChar char="•"/>
            </a:pPr>
            <a:r>
              <a:rPr lang="en-US" dirty="0">
                <a:latin typeface="Helvetica"/>
                <a:cs typeface="Helvetica"/>
              </a:rPr>
              <a:t>Key Update </a:t>
            </a:r>
            <a:r>
              <a:rPr lang="en-US" dirty="0" smtClean="0">
                <a:latin typeface="Helvetica"/>
                <a:cs typeface="Helvetica"/>
              </a:rPr>
              <a:t>#</a:t>
            </a:r>
            <a:r>
              <a:rPr lang="en-US" dirty="0">
                <a:latin typeface="Helvetica"/>
                <a:cs typeface="Helvetica"/>
              </a:rPr>
              <a:t>2</a:t>
            </a:r>
            <a:endParaRPr lang="en-US" dirty="0" smtClean="0">
              <a:latin typeface="Helvetica"/>
              <a:cs typeface="Helvetica"/>
            </a:endParaRPr>
          </a:p>
          <a:p>
            <a:pPr marL="285750" indent="-285750">
              <a:buFont typeface="Arial"/>
              <a:buChar char="•"/>
            </a:pPr>
            <a:r>
              <a:rPr lang="en-US" dirty="0">
                <a:latin typeface="Helvetica"/>
                <a:cs typeface="Helvetica"/>
              </a:rPr>
              <a:t>Key Update </a:t>
            </a:r>
            <a:r>
              <a:rPr lang="en-US" dirty="0" smtClean="0">
                <a:latin typeface="Helvetica"/>
                <a:cs typeface="Helvetica"/>
              </a:rPr>
              <a:t>#3</a:t>
            </a:r>
            <a:endParaRPr lang="en-US" dirty="0">
              <a:latin typeface="Helvetica"/>
              <a:cs typeface="Helvetica"/>
            </a:endParaRPr>
          </a:p>
        </p:txBody>
      </p:sp>
      <p:sp>
        <p:nvSpPr>
          <p:cNvPr id="19" name="Octagon 18"/>
          <p:cNvSpPr/>
          <p:nvPr/>
        </p:nvSpPr>
        <p:spPr>
          <a:xfrm>
            <a:off x="4987941" y="300066"/>
            <a:ext cx="971518" cy="971518"/>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b="1" dirty="0" smtClean="0">
                <a:latin typeface="Times New Roman"/>
                <a:cs typeface="Times New Roman"/>
              </a:rPr>
              <a:t>Option 1</a:t>
            </a:r>
            <a:endParaRPr lang="en-US" sz="1200" b="1" dirty="0">
              <a:latin typeface="Times New Roman"/>
              <a:cs typeface="Times New Roman"/>
            </a:endParaRPr>
          </a:p>
        </p:txBody>
      </p:sp>
      <p:sp>
        <p:nvSpPr>
          <p:cNvPr id="20" name="TextBox 19"/>
          <p:cNvSpPr txBox="1"/>
          <p:nvPr/>
        </p:nvSpPr>
        <p:spPr>
          <a:xfrm>
            <a:off x="731338" y="373940"/>
            <a:ext cx="7336750" cy="707886"/>
          </a:xfrm>
          <a:prstGeom prst="rect">
            <a:avLst/>
          </a:prstGeom>
          <a:noFill/>
        </p:spPr>
        <p:txBody>
          <a:bodyPr wrap="square" rtlCol="0">
            <a:spAutoFit/>
          </a:bodyPr>
          <a:lstStyle/>
          <a:p>
            <a:pPr>
              <a:lnSpc>
                <a:spcPct val="130000"/>
              </a:lnSpc>
            </a:pPr>
            <a:r>
              <a:rPr lang="en-US" sz="3200" b="1" dirty="0" smtClean="0">
                <a:solidFill>
                  <a:schemeClr val="tx2">
                    <a:lumMod val="75000"/>
                  </a:schemeClr>
                </a:solidFill>
                <a:latin typeface="Helvetica"/>
                <a:cs typeface="Helvetica"/>
              </a:rPr>
              <a:t>Progress Dashboard</a:t>
            </a:r>
            <a:endParaRPr lang="en-US" sz="3200" b="1" dirty="0">
              <a:solidFill>
                <a:schemeClr val="tx2">
                  <a:lumMod val="75000"/>
                </a:schemeClr>
              </a:solidFill>
              <a:latin typeface="Helvetica"/>
              <a:cs typeface="Helvetica"/>
            </a:endParaRPr>
          </a:p>
        </p:txBody>
      </p:sp>
      <p:grpSp>
        <p:nvGrpSpPr>
          <p:cNvPr id="21" name="Group 20"/>
          <p:cNvGrpSpPr/>
          <p:nvPr/>
        </p:nvGrpSpPr>
        <p:grpSpPr>
          <a:xfrm>
            <a:off x="-1918520" y="671514"/>
            <a:ext cx="2478298" cy="1920698"/>
            <a:chOff x="-1918520" y="671514"/>
            <a:chExt cx="2478298" cy="1920698"/>
          </a:xfrm>
        </p:grpSpPr>
        <p:grpSp>
          <p:nvGrpSpPr>
            <p:cNvPr id="22" name="Group 21"/>
            <p:cNvGrpSpPr/>
            <p:nvPr/>
          </p:nvGrpSpPr>
          <p:grpSpPr>
            <a:xfrm>
              <a:off x="-1918520" y="671514"/>
              <a:ext cx="2478298" cy="1920698"/>
              <a:chOff x="5900131" y="4748123"/>
              <a:chExt cx="2478298" cy="1920698"/>
            </a:xfrm>
          </p:grpSpPr>
          <p:sp>
            <p:nvSpPr>
              <p:cNvPr id="24" name="Folded Corner 23"/>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5" name="TextBox 24"/>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David Beisel</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26" name="Rectangle 25"/>
              <p:cNvSpPr/>
              <p:nvPr/>
            </p:nvSpPr>
            <p:spPr>
              <a:xfrm>
                <a:off x="5941344" y="4798225"/>
                <a:ext cx="2408438" cy="1015663"/>
              </a:xfrm>
              <a:prstGeom prst="rect">
                <a:avLst/>
              </a:prstGeom>
            </p:spPr>
            <p:txBody>
              <a:bodyPr wrap="square">
                <a:spAutoFit/>
              </a:bodyPr>
              <a:lstStyle/>
              <a:p>
                <a:pPr algn="dist"/>
                <a:r>
                  <a:rPr lang="en-US" sz="1200" dirty="0" smtClean="0">
                    <a:solidFill>
                      <a:srgbClr val="414141"/>
                    </a:solidFill>
                    <a:latin typeface="Times New Roman"/>
                    <a:cs typeface="Times New Roman"/>
                  </a:rPr>
                  <a:t>Finance updates should report similar data each meeting. Product should be ever-changing, but as a post-seed fundraise startup, you’re urgently seeking product-market fit.</a:t>
                </a:r>
                <a:endParaRPr lang="en-US" sz="1200" dirty="0">
                  <a:solidFill>
                    <a:srgbClr val="414141"/>
                  </a:solidFill>
                  <a:latin typeface="Times New Roman"/>
                  <a:cs typeface="Times New Roman"/>
                </a:endParaRPr>
              </a:p>
            </p:txBody>
          </p:sp>
        </p:grpSp>
        <p:pic>
          <p:nvPicPr>
            <p:cNvPr id="23" name="Picture 22" descr="beisel_01_sq.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33009" y="1740008"/>
              <a:ext cx="724678" cy="822960"/>
            </a:xfrm>
            <a:prstGeom prst="ellipse">
              <a:avLst/>
            </a:prstGeom>
          </p:spPr>
        </p:pic>
      </p:grpSp>
    </p:spTree>
    <p:extLst>
      <p:ext uri="{BB962C8B-B14F-4D97-AF65-F5344CB8AC3E}">
        <p14:creationId xmlns:p14="http://schemas.microsoft.com/office/powerpoint/2010/main" val="719462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sp>
        <p:nvSpPr>
          <p:cNvPr id="10" name="Rectangle 9"/>
          <p:cNvSpPr/>
          <p:nvPr/>
        </p:nvSpPr>
        <p:spPr>
          <a:xfrm>
            <a:off x="731338" y="3579932"/>
            <a:ext cx="2019300" cy="510936"/>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Helvetica"/>
                <a:cs typeface="Helvetica"/>
              </a:rPr>
              <a:t>KPIs</a:t>
            </a:r>
            <a:endParaRPr lang="en-US" sz="2400" dirty="0">
              <a:latin typeface="Helvetica"/>
              <a:cs typeface="Helvetica"/>
            </a:endParaRPr>
          </a:p>
        </p:txBody>
      </p:sp>
      <p:sp>
        <p:nvSpPr>
          <p:cNvPr id="13" name="TextBox 12"/>
          <p:cNvSpPr txBox="1"/>
          <p:nvPr/>
        </p:nvSpPr>
        <p:spPr>
          <a:xfrm>
            <a:off x="731338" y="2210551"/>
            <a:ext cx="3659976" cy="1169551"/>
          </a:xfrm>
          <a:prstGeom prst="rect">
            <a:avLst/>
          </a:prstGeom>
          <a:noFill/>
        </p:spPr>
        <p:txBody>
          <a:bodyPr wrap="none" rtlCol="0">
            <a:spAutoFit/>
          </a:bodyPr>
          <a:lstStyle/>
          <a:p>
            <a:pPr marL="285750" indent="-285750">
              <a:buFont typeface="Arial"/>
              <a:buChar char="•"/>
            </a:pPr>
            <a:r>
              <a:rPr lang="en-US" sz="1400" b="1" dirty="0" smtClean="0">
                <a:latin typeface="Helvetica"/>
                <a:cs typeface="Helvetica"/>
              </a:rPr>
              <a:t>Product: </a:t>
            </a:r>
            <a:r>
              <a:rPr lang="en-US" sz="1400" dirty="0" smtClean="0">
                <a:latin typeface="Helvetica"/>
                <a:cs typeface="Helvetica"/>
              </a:rPr>
              <a:t>Description of project.</a:t>
            </a:r>
          </a:p>
          <a:p>
            <a:pPr marL="285750" indent="-285750">
              <a:buFont typeface="Arial"/>
              <a:buChar char="•"/>
            </a:pPr>
            <a:r>
              <a:rPr lang="en-US" sz="1400" b="1" dirty="0" smtClean="0">
                <a:latin typeface="Helvetica"/>
                <a:cs typeface="Helvetica"/>
              </a:rPr>
              <a:t>Biz </a:t>
            </a:r>
            <a:r>
              <a:rPr lang="en-US" sz="1400" b="1" dirty="0" err="1" smtClean="0">
                <a:latin typeface="Helvetica"/>
                <a:cs typeface="Helvetica"/>
              </a:rPr>
              <a:t>Dev</a:t>
            </a:r>
            <a:r>
              <a:rPr lang="en-US" sz="1400" b="1" dirty="0" smtClean="0">
                <a:latin typeface="Helvetica"/>
                <a:cs typeface="Helvetica"/>
              </a:rPr>
              <a:t>: </a:t>
            </a:r>
            <a:r>
              <a:rPr lang="en-US" sz="1400" dirty="0">
                <a:latin typeface="Helvetica"/>
                <a:cs typeface="Helvetica"/>
              </a:rPr>
              <a:t>Description of project.</a:t>
            </a:r>
            <a:endParaRPr lang="en-US" sz="1400" dirty="0" smtClean="0">
              <a:latin typeface="Helvetica"/>
              <a:cs typeface="Helvetica"/>
            </a:endParaRPr>
          </a:p>
          <a:p>
            <a:pPr marL="285750" indent="-285750">
              <a:buFont typeface="Arial"/>
              <a:buChar char="•"/>
            </a:pPr>
            <a:r>
              <a:rPr lang="en-US" sz="1400" b="1" dirty="0" smtClean="0">
                <a:latin typeface="Helvetica"/>
                <a:cs typeface="Helvetica"/>
              </a:rPr>
              <a:t>Sales/Marketing: </a:t>
            </a:r>
            <a:r>
              <a:rPr lang="en-US" sz="1400" dirty="0">
                <a:latin typeface="Helvetica"/>
                <a:cs typeface="Helvetica"/>
              </a:rPr>
              <a:t>Description of project.</a:t>
            </a:r>
            <a:endParaRPr lang="en-US" sz="1400" dirty="0" smtClean="0">
              <a:latin typeface="Helvetica"/>
              <a:cs typeface="Helvetica"/>
            </a:endParaRPr>
          </a:p>
          <a:p>
            <a:pPr marL="285750" indent="-285750">
              <a:buFont typeface="Arial"/>
              <a:buChar char="•"/>
            </a:pPr>
            <a:r>
              <a:rPr lang="en-US" sz="1400" b="1" dirty="0" smtClean="0">
                <a:latin typeface="Helvetica"/>
                <a:cs typeface="Helvetica"/>
              </a:rPr>
              <a:t>Ops: </a:t>
            </a:r>
            <a:r>
              <a:rPr lang="en-US" sz="1400" dirty="0">
                <a:latin typeface="Helvetica"/>
                <a:cs typeface="Helvetica"/>
              </a:rPr>
              <a:t>Description of project.</a:t>
            </a:r>
            <a:endParaRPr lang="en-US" sz="1400" dirty="0" smtClean="0">
              <a:latin typeface="Helvetica"/>
              <a:cs typeface="Helvetica"/>
            </a:endParaRPr>
          </a:p>
          <a:p>
            <a:pPr marL="285750" indent="-285750">
              <a:buFont typeface="Arial"/>
              <a:buChar char="•"/>
            </a:pPr>
            <a:r>
              <a:rPr lang="en-US" sz="1400" b="1" dirty="0" smtClean="0">
                <a:latin typeface="Helvetica"/>
                <a:cs typeface="Helvetica"/>
              </a:rPr>
              <a:t>Team: </a:t>
            </a:r>
            <a:r>
              <a:rPr lang="en-US" sz="1400" dirty="0">
                <a:latin typeface="Helvetica"/>
                <a:cs typeface="Helvetica"/>
              </a:rPr>
              <a:t>Description of project.</a:t>
            </a:r>
            <a:endParaRPr lang="en-US" sz="1400" b="1" dirty="0">
              <a:latin typeface="Helvetica"/>
              <a:cs typeface="Helvetica"/>
            </a:endParaRPr>
          </a:p>
        </p:txBody>
      </p:sp>
      <p:sp>
        <p:nvSpPr>
          <p:cNvPr id="19" name="Octagon 18"/>
          <p:cNvSpPr/>
          <p:nvPr/>
        </p:nvSpPr>
        <p:spPr>
          <a:xfrm>
            <a:off x="4987941" y="300066"/>
            <a:ext cx="971518" cy="971518"/>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b="1" dirty="0" smtClean="0">
                <a:latin typeface="Times New Roman"/>
                <a:cs typeface="Times New Roman"/>
              </a:rPr>
              <a:t>Option 2</a:t>
            </a:r>
            <a:endParaRPr lang="en-US" sz="1200" b="1" dirty="0">
              <a:latin typeface="Times New Roman"/>
              <a:cs typeface="Times New Roman"/>
            </a:endParaRPr>
          </a:p>
        </p:txBody>
      </p:sp>
      <p:sp>
        <p:nvSpPr>
          <p:cNvPr id="20" name="TextBox 19"/>
          <p:cNvSpPr txBox="1"/>
          <p:nvPr/>
        </p:nvSpPr>
        <p:spPr>
          <a:xfrm>
            <a:off x="731338" y="373940"/>
            <a:ext cx="7336750" cy="707886"/>
          </a:xfrm>
          <a:prstGeom prst="rect">
            <a:avLst/>
          </a:prstGeom>
          <a:noFill/>
        </p:spPr>
        <p:txBody>
          <a:bodyPr wrap="square" rtlCol="0">
            <a:spAutoFit/>
          </a:bodyPr>
          <a:lstStyle/>
          <a:p>
            <a:pPr>
              <a:lnSpc>
                <a:spcPct val="130000"/>
              </a:lnSpc>
            </a:pPr>
            <a:r>
              <a:rPr lang="en-US" sz="3200" b="1" dirty="0" smtClean="0">
                <a:solidFill>
                  <a:schemeClr val="tx2">
                    <a:lumMod val="75000"/>
                  </a:schemeClr>
                </a:solidFill>
                <a:latin typeface="Helvetica"/>
                <a:cs typeface="Helvetica"/>
              </a:rPr>
              <a:t>Progress Dashboard</a:t>
            </a:r>
            <a:endParaRPr lang="en-US" sz="3200" b="1" dirty="0">
              <a:solidFill>
                <a:schemeClr val="tx2">
                  <a:lumMod val="75000"/>
                </a:schemeClr>
              </a:solidFill>
              <a:latin typeface="Helvetica"/>
              <a:cs typeface="Helvetica"/>
            </a:endParaRPr>
          </a:p>
        </p:txBody>
      </p:sp>
      <p:graphicFrame>
        <p:nvGraphicFramePr>
          <p:cNvPr id="3" name="Table 2"/>
          <p:cNvGraphicFramePr>
            <a:graphicFrameLocks noGrp="1"/>
          </p:cNvGraphicFramePr>
          <p:nvPr>
            <p:extLst>
              <p:ext uri="{D42A27DB-BD31-4B8C-83A1-F6EECF244321}">
                <p14:modId xmlns:p14="http://schemas.microsoft.com/office/powerpoint/2010/main" val="959723674"/>
              </p:ext>
            </p:extLst>
          </p:nvPr>
        </p:nvGraphicFramePr>
        <p:xfrm>
          <a:off x="495299" y="4267200"/>
          <a:ext cx="8356600" cy="1739900"/>
        </p:xfrm>
        <a:graphic>
          <a:graphicData uri="http://schemas.openxmlformats.org/drawingml/2006/table">
            <a:tbl>
              <a:tblPr firstRow="1" bandRow="1">
                <a:tableStyleId>{3B4B98B0-60AC-42C2-AFA5-B58CD77FA1E5}</a:tableStyleId>
              </a:tblPr>
              <a:tblGrid>
                <a:gridCol w="2089150">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2089150">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tblGrid>
              <a:tr h="434975">
                <a:tc>
                  <a:txBody>
                    <a:bodyPr/>
                    <a:lstStyle/>
                    <a:p>
                      <a:endParaRPr lang="en-US" dirty="0"/>
                    </a:p>
                  </a:txBody>
                  <a:tcPr anchor="ctr"/>
                </a:tc>
                <a:tc>
                  <a:txBody>
                    <a:bodyPr/>
                    <a:lstStyle/>
                    <a:p>
                      <a:pPr algn="ctr"/>
                      <a:r>
                        <a:rPr lang="en-US" dirty="0" smtClean="0"/>
                        <a:t>Last Month</a:t>
                      </a:r>
                      <a:endParaRPr lang="en-US" dirty="0"/>
                    </a:p>
                  </a:txBody>
                  <a:tcPr anchor="ctr"/>
                </a:tc>
                <a:tc>
                  <a:txBody>
                    <a:bodyPr/>
                    <a:lstStyle/>
                    <a:p>
                      <a:pPr algn="ctr"/>
                      <a:r>
                        <a:rPr lang="en-US" dirty="0" smtClean="0"/>
                        <a:t>This Month</a:t>
                      </a:r>
                      <a:endParaRPr lang="en-US" dirty="0"/>
                    </a:p>
                  </a:txBody>
                  <a:tcPr anchor="ctr"/>
                </a:tc>
                <a:tc>
                  <a:txBody>
                    <a:bodyPr/>
                    <a:lstStyle/>
                    <a:p>
                      <a:pPr algn="ctr"/>
                      <a:r>
                        <a:rPr lang="en-US" sz="1800" dirty="0" smtClean="0"/>
                        <a:t>Next (Projected)</a:t>
                      </a:r>
                      <a:endParaRPr lang="en-US" sz="1800" dirty="0"/>
                    </a:p>
                  </a:txBody>
                  <a:tcPr anchor="ctr"/>
                </a:tc>
                <a:extLst>
                  <a:ext uri="{0D108BD9-81ED-4DB2-BD59-A6C34878D82A}">
                    <a16:rowId xmlns:a16="http://schemas.microsoft.com/office/drawing/2014/main" val="10000"/>
                  </a:ext>
                </a:extLst>
              </a:tr>
              <a:tr h="434975">
                <a:tc>
                  <a:txBody>
                    <a:bodyPr/>
                    <a:lstStyle/>
                    <a:p>
                      <a:r>
                        <a:rPr lang="en-US" b="1" dirty="0" smtClean="0"/>
                        <a:t>KPI #1</a:t>
                      </a:r>
                      <a:endParaRPr lang="en-US" b="1" dirty="0"/>
                    </a:p>
                  </a:txBody>
                  <a:tcPr/>
                </a:tc>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Z</a:t>
                      </a:r>
                      <a:endParaRPr lang="en-US" dirty="0"/>
                    </a:p>
                  </a:txBody>
                  <a:tcPr/>
                </a:tc>
                <a:extLst>
                  <a:ext uri="{0D108BD9-81ED-4DB2-BD59-A6C34878D82A}">
                    <a16:rowId xmlns:a16="http://schemas.microsoft.com/office/drawing/2014/main" val="10001"/>
                  </a:ext>
                </a:extLst>
              </a:tr>
              <a:tr h="4349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KPI #2</a:t>
                      </a:r>
                    </a:p>
                  </a:txBody>
                  <a:tcPr/>
                </a:tc>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Z</a:t>
                      </a:r>
                      <a:endParaRPr lang="en-US" dirty="0"/>
                    </a:p>
                  </a:txBody>
                  <a:tcPr/>
                </a:tc>
                <a:extLst>
                  <a:ext uri="{0D108BD9-81ED-4DB2-BD59-A6C34878D82A}">
                    <a16:rowId xmlns:a16="http://schemas.microsoft.com/office/drawing/2014/main" val="10002"/>
                  </a:ext>
                </a:extLst>
              </a:tr>
              <a:tr h="4349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KPI #3</a:t>
                      </a:r>
                    </a:p>
                  </a:txBody>
                  <a:tcPr/>
                </a:tc>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Z</a:t>
                      </a:r>
                      <a:endParaRPr lang="en-US" dirty="0"/>
                    </a:p>
                  </a:txBody>
                  <a:tcPr/>
                </a:tc>
                <a:extLst>
                  <a:ext uri="{0D108BD9-81ED-4DB2-BD59-A6C34878D82A}">
                    <a16:rowId xmlns:a16="http://schemas.microsoft.com/office/drawing/2014/main" val="10003"/>
                  </a:ext>
                </a:extLst>
              </a:tr>
            </a:tbl>
          </a:graphicData>
        </a:graphic>
      </p:graphicFrame>
      <p:grpSp>
        <p:nvGrpSpPr>
          <p:cNvPr id="11" name="Group 10"/>
          <p:cNvGrpSpPr/>
          <p:nvPr/>
        </p:nvGrpSpPr>
        <p:grpSpPr>
          <a:xfrm>
            <a:off x="8905546" y="3473284"/>
            <a:ext cx="2478298" cy="1920698"/>
            <a:chOff x="8838380" y="1602619"/>
            <a:chExt cx="2478298" cy="1920698"/>
          </a:xfrm>
        </p:grpSpPr>
        <p:grpSp>
          <p:nvGrpSpPr>
            <p:cNvPr id="14" name="Group 13"/>
            <p:cNvGrpSpPr/>
            <p:nvPr/>
          </p:nvGrpSpPr>
          <p:grpSpPr>
            <a:xfrm>
              <a:off x="8838380" y="1602619"/>
              <a:ext cx="2478298" cy="1920698"/>
              <a:chOff x="5900131" y="4748123"/>
              <a:chExt cx="2478298" cy="1920698"/>
            </a:xfrm>
          </p:grpSpPr>
          <p:sp>
            <p:nvSpPr>
              <p:cNvPr id="16" name="Folded Corner 15"/>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TextBox 16"/>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Lee Hower</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18" name="Rectangle 17"/>
              <p:cNvSpPr/>
              <p:nvPr/>
            </p:nvSpPr>
            <p:spPr>
              <a:xfrm>
                <a:off x="5941344" y="4798225"/>
                <a:ext cx="2408438" cy="1015663"/>
              </a:xfrm>
              <a:prstGeom prst="rect">
                <a:avLst/>
              </a:prstGeom>
            </p:spPr>
            <p:txBody>
              <a:bodyPr wrap="square">
                <a:spAutoFit/>
              </a:bodyPr>
              <a:lstStyle/>
              <a:p>
                <a:pPr algn="dist"/>
                <a:r>
                  <a:rPr lang="en-US" sz="1200" dirty="0" smtClean="0">
                    <a:solidFill>
                      <a:srgbClr val="414141"/>
                    </a:solidFill>
                    <a:latin typeface="Times New Roman"/>
                    <a:cs typeface="Times New Roman"/>
                  </a:rPr>
                  <a:t>There are many metrics you can and should report, but these change depending on your business and growth stage. Be sure to get your board’s input on important metrics.</a:t>
                </a:r>
                <a:endParaRPr lang="en-US" sz="1200" dirty="0">
                  <a:solidFill>
                    <a:srgbClr val="414141"/>
                  </a:solidFill>
                  <a:latin typeface="Times New Roman"/>
                  <a:cs typeface="Times New Roman"/>
                </a:endParaRPr>
              </a:p>
            </p:txBody>
          </p:sp>
        </p:grpSp>
        <p:pic>
          <p:nvPicPr>
            <p:cNvPr id="15" name="Picture 14" descr="hower_01_sq.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905546" y="2662026"/>
              <a:ext cx="747975" cy="822960"/>
            </a:xfrm>
            <a:prstGeom prst="ellipse">
              <a:avLst/>
            </a:prstGeom>
          </p:spPr>
        </p:pic>
      </p:grpSp>
      <p:sp>
        <p:nvSpPr>
          <p:cNvPr id="21" name="Rectangle 20"/>
          <p:cNvSpPr/>
          <p:nvPr/>
        </p:nvSpPr>
        <p:spPr>
          <a:xfrm>
            <a:off x="731338" y="1552112"/>
            <a:ext cx="2178587" cy="510936"/>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Helvetica"/>
                <a:cs typeface="Helvetica"/>
              </a:rPr>
              <a:t>Top Projects</a:t>
            </a:r>
            <a:endParaRPr lang="en-US" sz="2400" dirty="0">
              <a:latin typeface="Helvetica"/>
              <a:cs typeface="Helvetica"/>
            </a:endParaRPr>
          </a:p>
        </p:txBody>
      </p:sp>
    </p:spTree>
    <p:extLst>
      <p:ext uri="{BB962C8B-B14F-4D97-AF65-F5344CB8AC3E}">
        <p14:creationId xmlns:p14="http://schemas.microsoft.com/office/powerpoint/2010/main" val="323406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31338" y="373940"/>
            <a:ext cx="7336750" cy="707886"/>
          </a:xfrm>
          <a:prstGeom prst="rect">
            <a:avLst/>
          </a:prstGeom>
          <a:noFill/>
        </p:spPr>
        <p:txBody>
          <a:bodyPr wrap="square" rtlCol="0">
            <a:spAutoFit/>
          </a:bodyPr>
          <a:lstStyle/>
          <a:p>
            <a:pPr>
              <a:lnSpc>
                <a:spcPct val="130000"/>
              </a:lnSpc>
            </a:pPr>
            <a:r>
              <a:rPr lang="en-US" sz="3200" b="1" dirty="0" smtClean="0">
                <a:solidFill>
                  <a:schemeClr val="tx2">
                    <a:lumMod val="75000"/>
                  </a:schemeClr>
                </a:solidFill>
                <a:latin typeface="Helvetica"/>
                <a:cs typeface="Helvetica"/>
              </a:rPr>
              <a:t>Team Update</a:t>
            </a:r>
            <a:endParaRPr lang="en-US" sz="3200" b="1" dirty="0">
              <a:solidFill>
                <a:schemeClr val="tx2">
                  <a:lumMod val="75000"/>
                </a:schemeClr>
              </a:solidFill>
              <a:latin typeface="Helvetica"/>
              <a:cs typeface="Helvetica"/>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grpSp>
        <p:nvGrpSpPr>
          <p:cNvPr id="4" name="Group 3"/>
          <p:cNvGrpSpPr/>
          <p:nvPr/>
        </p:nvGrpSpPr>
        <p:grpSpPr>
          <a:xfrm>
            <a:off x="2545763" y="1291133"/>
            <a:ext cx="4052474" cy="3199352"/>
            <a:chOff x="3070786" y="1481633"/>
            <a:chExt cx="4052474" cy="3199352"/>
          </a:xfrm>
        </p:grpSpPr>
        <p:sp>
          <p:nvSpPr>
            <p:cNvPr id="7" name="Rectangle 6"/>
            <p:cNvSpPr/>
            <p:nvPr/>
          </p:nvSpPr>
          <p:spPr>
            <a:xfrm>
              <a:off x="3070786" y="1481633"/>
              <a:ext cx="1918486" cy="954942"/>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Amy</a:t>
              </a:r>
            </a:p>
            <a:p>
              <a:pPr algn="ctr"/>
              <a:r>
                <a:rPr lang="en-US" dirty="0" smtClean="0"/>
                <a:t>Co-Founder, CEO</a:t>
              </a:r>
              <a:endParaRPr lang="en-US" dirty="0"/>
            </a:p>
          </p:txBody>
        </p:sp>
        <p:sp>
          <p:nvSpPr>
            <p:cNvPr id="10" name="Rectangle 9"/>
            <p:cNvSpPr/>
            <p:nvPr/>
          </p:nvSpPr>
          <p:spPr>
            <a:xfrm>
              <a:off x="5204774" y="1481633"/>
              <a:ext cx="1918486" cy="954942"/>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Bob</a:t>
              </a:r>
            </a:p>
            <a:p>
              <a:pPr algn="ctr"/>
              <a:r>
                <a:rPr lang="en-US" dirty="0" smtClean="0"/>
                <a:t>Co-Founder, CTO</a:t>
              </a:r>
              <a:endParaRPr lang="en-US" dirty="0"/>
            </a:p>
          </p:txBody>
        </p:sp>
        <p:sp>
          <p:nvSpPr>
            <p:cNvPr id="11" name="Rectangle 10"/>
            <p:cNvSpPr/>
            <p:nvPr/>
          </p:nvSpPr>
          <p:spPr>
            <a:xfrm>
              <a:off x="3070786" y="2621118"/>
              <a:ext cx="1918486" cy="954942"/>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Matt</a:t>
              </a:r>
            </a:p>
            <a:p>
              <a:pPr algn="ctr"/>
              <a:r>
                <a:rPr lang="en-US" dirty="0" smtClean="0"/>
                <a:t>Lead Developer</a:t>
              </a:r>
              <a:endParaRPr lang="en-US" dirty="0"/>
            </a:p>
          </p:txBody>
        </p:sp>
        <p:sp>
          <p:nvSpPr>
            <p:cNvPr id="12" name="Rectangle 11"/>
            <p:cNvSpPr/>
            <p:nvPr/>
          </p:nvSpPr>
          <p:spPr>
            <a:xfrm>
              <a:off x="5204774" y="2621118"/>
              <a:ext cx="1918486" cy="954942"/>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Tyler</a:t>
              </a:r>
            </a:p>
            <a:p>
              <a:pPr algn="ctr"/>
              <a:r>
                <a:rPr lang="en-US" dirty="0" smtClean="0"/>
                <a:t>Web Developer</a:t>
              </a:r>
              <a:endParaRPr lang="en-US" dirty="0"/>
            </a:p>
          </p:txBody>
        </p:sp>
        <p:sp>
          <p:nvSpPr>
            <p:cNvPr id="13" name="Rectangle 12"/>
            <p:cNvSpPr/>
            <p:nvPr/>
          </p:nvSpPr>
          <p:spPr>
            <a:xfrm>
              <a:off x="3070786" y="3726043"/>
              <a:ext cx="1918486" cy="954942"/>
            </a:xfrm>
            <a:prstGeom prst="rect">
              <a:avLst/>
            </a:prstGeom>
            <a:solidFill>
              <a:srgbClr val="2449B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Jim</a:t>
              </a:r>
            </a:p>
            <a:p>
              <a:pPr algn="ctr"/>
              <a:r>
                <a:rPr lang="en-US" dirty="0" smtClean="0"/>
                <a:t>Sales Manager</a:t>
              </a:r>
              <a:endParaRPr lang="en-US" dirty="0"/>
            </a:p>
          </p:txBody>
        </p:sp>
        <p:sp>
          <p:nvSpPr>
            <p:cNvPr id="14" name="Rectangle 13"/>
            <p:cNvSpPr/>
            <p:nvPr/>
          </p:nvSpPr>
          <p:spPr>
            <a:xfrm>
              <a:off x="5204774" y="3726043"/>
              <a:ext cx="1918486" cy="9549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(Next Hire)</a:t>
              </a:r>
            </a:p>
            <a:p>
              <a:pPr algn="ctr"/>
              <a:r>
                <a:rPr lang="en-US" dirty="0" smtClean="0"/>
                <a:t>Demand-Gen Marketer</a:t>
              </a:r>
              <a:endParaRPr lang="en-US" dirty="0"/>
            </a:p>
          </p:txBody>
        </p:sp>
      </p:grpSp>
      <p:sp>
        <p:nvSpPr>
          <p:cNvPr id="15" name="Rectangle 14"/>
          <p:cNvSpPr/>
          <p:nvPr/>
        </p:nvSpPr>
        <p:spPr>
          <a:xfrm>
            <a:off x="3618908" y="4656404"/>
            <a:ext cx="1918486" cy="9549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(Intern Hire)</a:t>
            </a:r>
          </a:p>
          <a:p>
            <a:pPr algn="ctr"/>
            <a:r>
              <a:rPr lang="en-US" dirty="0" smtClean="0"/>
              <a:t>Graphic Designer</a:t>
            </a:r>
            <a:endParaRPr lang="en-US" dirty="0"/>
          </a:p>
        </p:txBody>
      </p:sp>
      <p:grpSp>
        <p:nvGrpSpPr>
          <p:cNvPr id="5" name="Group 4"/>
          <p:cNvGrpSpPr/>
          <p:nvPr/>
        </p:nvGrpSpPr>
        <p:grpSpPr>
          <a:xfrm>
            <a:off x="-2058220" y="928903"/>
            <a:ext cx="2478298" cy="1920698"/>
            <a:chOff x="-2058220" y="928903"/>
            <a:chExt cx="2478298" cy="1920698"/>
          </a:xfrm>
        </p:grpSpPr>
        <p:grpSp>
          <p:nvGrpSpPr>
            <p:cNvPr id="23" name="Group 22"/>
            <p:cNvGrpSpPr/>
            <p:nvPr/>
          </p:nvGrpSpPr>
          <p:grpSpPr>
            <a:xfrm>
              <a:off x="-2058220" y="928903"/>
              <a:ext cx="2478298" cy="1920698"/>
              <a:chOff x="5900131" y="4748123"/>
              <a:chExt cx="2478298" cy="1920698"/>
            </a:xfrm>
          </p:grpSpPr>
          <p:sp>
            <p:nvSpPr>
              <p:cNvPr id="24" name="Folded Corner 23"/>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6" name="TextBox 25"/>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Lee Hower</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27" name="Rectangle 26"/>
              <p:cNvSpPr/>
              <p:nvPr/>
            </p:nvSpPr>
            <p:spPr>
              <a:xfrm>
                <a:off x="5941344" y="4798225"/>
                <a:ext cx="2408438" cy="1015663"/>
              </a:xfrm>
              <a:prstGeom prst="rect">
                <a:avLst/>
              </a:prstGeom>
            </p:spPr>
            <p:txBody>
              <a:bodyPr wrap="square">
                <a:spAutoFit/>
              </a:bodyPr>
              <a:lstStyle/>
              <a:p>
                <a:pPr algn="dist"/>
                <a:r>
                  <a:rPr lang="en-US" sz="1200" dirty="0" smtClean="0">
                    <a:solidFill>
                      <a:srgbClr val="414141"/>
                    </a:solidFill>
                    <a:latin typeface="Times New Roman"/>
                    <a:cs typeface="Times New Roman"/>
                  </a:rPr>
                  <a:t>This can go in the front or back of the deck. I prefer front because it’s easier to get through quickly and focus the rest of the discussion on the 1-2 most important issues.</a:t>
                </a:r>
                <a:endParaRPr lang="en-US" sz="1200" dirty="0">
                  <a:solidFill>
                    <a:srgbClr val="414141"/>
                  </a:solidFill>
                  <a:latin typeface="Times New Roman"/>
                  <a:cs typeface="Times New Roman"/>
                </a:endParaRPr>
              </a:p>
            </p:txBody>
          </p:sp>
        </p:grpSp>
        <p:pic>
          <p:nvPicPr>
            <p:cNvPr id="28" name="Picture 27" descr="hower_01_sq.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991607" y="1976608"/>
              <a:ext cx="747975" cy="822960"/>
            </a:xfrm>
            <a:prstGeom prst="ellipse">
              <a:avLst/>
            </a:prstGeom>
          </p:spPr>
        </p:pic>
      </p:grpSp>
    </p:spTree>
    <p:extLst>
      <p:ext uri="{BB962C8B-B14F-4D97-AF65-F5344CB8AC3E}">
        <p14:creationId xmlns:p14="http://schemas.microsoft.com/office/powerpoint/2010/main" val="296160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31338" y="373940"/>
            <a:ext cx="7336750" cy="707886"/>
          </a:xfrm>
          <a:prstGeom prst="rect">
            <a:avLst/>
          </a:prstGeom>
          <a:noFill/>
        </p:spPr>
        <p:txBody>
          <a:bodyPr wrap="square" rtlCol="0">
            <a:spAutoFit/>
          </a:bodyPr>
          <a:lstStyle/>
          <a:p>
            <a:pPr>
              <a:lnSpc>
                <a:spcPct val="130000"/>
              </a:lnSpc>
            </a:pPr>
            <a:r>
              <a:rPr lang="en-US" sz="3200" b="1" dirty="0" smtClean="0">
                <a:solidFill>
                  <a:schemeClr val="tx2">
                    <a:lumMod val="75000"/>
                  </a:schemeClr>
                </a:solidFill>
                <a:latin typeface="Helvetica"/>
                <a:cs typeface="Helvetica"/>
              </a:rPr>
              <a:t>Team Compensation</a:t>
            </a:r>
            <a:endParaRPr lang="en-US" sz="3200" b="1" dirty="0">
              <a:solidFill>
                <a:schemeClr val="tx2">
                  <a:lumMod val="75000"/>
                </a:schemeClr>
              </a:solidFill>
              <a:latin typeface="Helvetica"/>
              <a:cs typeface="Helvetica"/>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graphicFrame>
        <p:nvGraphicFramePr>
          <p:cNvPr id="16" name="Table 15"/>
          <p:cNvGraphicFramePr>
            <a:graphicFrameLocks noGrp="1"/>
          </p:cNvGraphicFramePr>
          <p:nvPr>
            <p:extLst>
              <p:ext uri="{D42A27DB-BD31-4B8C-83A1-F6EECF244321}">
                <p14:modId xmlns:p14="http://schemas.microsoft.com/office/powerpoint/2010/main" val="231512799"/>
              </p:ext>
            </p:extLst>
          </p:nvPr>
        </p:nvGraphicFramePr>
        <p:xfrm>
          <a:off x="977898" y="1119928"/>
          <a:ext cx="7288170" cy="4889280"/>
        </p:xfrm>
        <a:graphic>
          <a:graphicData uri="http://schemas.openxmlformats.org/drawingml/2006/table">
            <a:tbl>
              <a:tblPr firstRow="1" bandRow="1">
                <a:tableStyleId>{2D5ABB26-0587-4C30-8999-92F81FD0307C}</a:tableStyleId>
              </a:tblPr>
              <a:tblGrid>
                <a:gridCol w="1457634">
                  <a:extLst>
                    <a:ext uri="{9D8B030D-6E8A-4147-A177-3AD203B41FA5}">
                      <a16:colId xmlns:a16="http://schemas.microsoft.com/office/drawing/2014/main" val="20000"/>
                    </a:ext>
                  </a:extLst>
                </a:gridCol>
                <a:gridCol w="1457634">
                  <a:extLst>
                    <a:ext uri="{9D8B030D-6E8A-4147-A177-3AD203B41FA5}">
                      <a16:colId xmlns:a16="http://schemas.microsoft.com/office/drawing/2014/main" val="20001"/>
                    </a:ext>
                  </a:extLst>
                </a:gridCol>
                <a:gridCol w="1457634">
                  <a:extLst>
                    <a:ext uri="{9D8B030D-6E8A-4147-A177-3AD203B41FA5}">
                      <a16:colId xmlns:a16="http://schemas.microsoft.com/office/drawing/2014/main" val="20002"/>
                    </a:ext>
                  </a:extLst>
                </a:gridCol>
                <a:gridCol w="1457634">
                  <a:extLst>
                    <a:ext uri="{9D8B030D-6E8A-4147-A177-3AD203B41FA5}">
                      <a16:colId xmlns:a16="http://schemas.microsoft.com/office/drawing/2014/main" val="20003"/>
                    </a:ext>
                  </a:extLst>
                </a:gridCol>
                <a:gridCol w="1457634">
                  <a:extLst>
                    <a:ext uri="{9D8B030D-6E8A-4147-A177-3AD203B41FA5}">
                      <a16:colId xmlns:a16="http://schemas.microsoft.com/office/drawing/2014/main" val="20004"/>
                    </a:ext>
                  </a:extLst>
                </a:gridCol>
              </a:tblGrid>
              <a:tr h="611160">
                <a:tc>
                  <a:txBody>
                    <a:bodyPr/>
                    <a:lstStyle/>
                    <a:p>
                      <a:pPr algn="ctr"/>
                      <a:r>
                        <a:rPr lang="en-US" sz="1400" dirty="0" smtClean="0">
                          <a:solidFill>
                            <a:schemeClr val="bg1"/>
                          </a:solidFill>
                          <a:latin typeface="Helvetica"/>
                          <a:cs typeface="Helvetica"/>
                        </a:rPr>
                        <a:t>Name</a:t>
                      </a:r>
                      <a:endParaRPr lang="en-US" sz="1400" dirty="0">
                        <a:solidFill>
                          <a:schemeClr val="bg1"/>
                        </a:solidFill>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449B9"/>
                    </a:solidFill>
                  </a:tcPr>
                </a:tc>
                <a:tc>
                  <a:txBody>
                    <a:bodyPr/>
                    <a:lstStyle/>
                    <a:p>
                      <a:pPr algn="ctr"/>
                      <a:r>
                        <a:rPr lang="en-US" sz="1400" dirty="0" smtClean="0">
                          <a:solidFill>
                            <a:schemeClr val="bg1"/>
                          </a:solidFill>
                          <a:latin typeface="Helvetica"/>
                          <a:cs typeface="Helvetica"/>
                        </a:rPr>
                        <a:t>Role</a:t>
                      </a:r>
                      <a:endParaRPr lang="en-US" sz="1400" dirty="0">
                        <a:solidFill>
                          <a:schemeClr val="bg1"/>
                        </a:solidFill>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449B9"/>
                    </a:solidFill>
                  </a:tcPr>
                </a:tc>
                <a:tc>
                  <a:txBody>
                    <a:bodyPr/>
                    <a:lstStyle/>
                    <a:p>
                      <a:pPr algn="ctr"/>
                      <a:r>
                        <a:rPr lang="en-US" sz="1400" dirty="0" smtClean="0">
                          <a:solidFill>
                            <a:schemeClr val="bg1"/>
                          </a:solidFill>
                          <a:latin typeface="Helvetica"/>
                          <a:cs typeface="Helvetica"/>
                        </a:rPr>
                        <a:t>Base Salary</a:t>
                      </a:r>
                      <a:endParaRPr lang="en-US" sz="1400" dirty="0">
                        <a:solidFill>
                          <a:schemeClr val="bg1"/>
                        </a:solidFill>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449B9"/>
                    </a:solidFill>
                  </a:tcPr>
                </a:tc>
                <a:tc>
                  <a:txBody>
                    <a:bodyPr/>
                    <a:lstStyle/>
                    <a:p>
                      <a:pPr algn="ctr"/>
                      <a:r>
                        <a:rPr lang="en-US" sz="1400" dirty="0" smtClean="0">
                          <a:solidFill>
                            <a:schemeClr val="bg1"/>
                          </a:solidFill>
                          <a:latin typeface="Helvetica"/>
                          <a:cs typeface="Helvetica"/>
                        </a:rPr>
                        <a:t>Equity</a:t>
                      </a:r>
                      <a:endParaRPr lang="en-US" sz="1400" dirty="0">
                        <a:solidFill>
                          <a:schemeClr val="bg1"/>
                        </a:solidFill>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449B9"/>
                    </a:solidFill>
                  </a:tcPr>
                </a:tc>
                <a:tc>
                  <a:txBody>
                    <a:bodyPr/>
                    <a:lstStyle/>
                    <a:p>
                      <a:pPr algn="ctr"/>
                      <a:r>
                        <a:rPr lang="en-US" sz="1400" dirty="0" smtClean="0">
                          <a:solidFill>
                            <a:schemeClr val="bg1"/>
                          </a:solidFill>
                          <a:latin typeface="Helvetica"/>
                          <a:cs typeface="Helvetica"/>
                        </a:rPr>
                        <a:t>Start Date</a:t>
                      </a:r>
                      <a:endParaRPr lang="en-US" sz="1400" dirty="0">
                        <a:solidFill>
                          <a:schemeClr val="bg1"/>
                        </a:solidFill>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449B9"/>
                    </a:solidFill>
                  </a:tcPr>
                </a:tc>
                <a:extLst>
                  <a:ext uri="{0D108BD9-81ED-4DB2-BD59-A6C34878D82A}">
                    <a16:rowId xmlns:a16="http://schemas.microsoft.com/office/drawing/2014/main" val="10000"/>
                  </a:ext>
                </a:extLst>
              </a:tr>
              <a:tr h="611160">
                <a:tc>
                  <a:txBody>
                    <a:bodyPr/>
                    <a:lstStyle/>
                    <a:p>
                      <a:pPr algn="ctr"/>
                      <a:r>
                        <a:rPr lang="en-US" sz="1400" dirty="0" smtClean="0">
                          <a:latin typeface="Helvetica"/>
                          <a:cs typeface="Helvetica"/>
                        </a:rPr>
                        <a:t>Amy </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CEO</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$XK</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M/D/Y</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611160">
                <a:tc>
                  <a:txBody>
                    <a:bodyPr/>
                    <a:lstStyle/>
                    <a:p>
                      <a:pPr algn="ctr"/>
                      <a:r>
                        <a:rPr lang="en-US" sz="1400" dirty="0" smtClean="0">
                          <a:latin typeface="Helvetica"/>
                          <a:cs typeface="Helvetica"/>
                        </a:rPr>
                        <a:t>Bob</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Head of Product</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$XK</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M/D/Y</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611160">
                <a:tc>
                  <a:txBody>
                    <a:bodyPr/>
                    <a:lstStyle/>
                    <a:p>
                      <a:pPr algn="ctr"/>
                      <a:r>
                        <a:rPr lang="en-US" sz="1400" dirty="0" smtClean="0">
                          <a:latin typeface="Helvetica"/>
                          <a:cs typeface="Helvetica"/>
                        </a:rPr>
                        <a:t>Matt</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Lead Developer</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$XK</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M/D/Y</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611160">
                <a:tc>
                  <a:txBody>
                    <a:bodyPr/>
                    <a:lstStyle/>
                    <a:p>
                      <a:pPr algn="ctr"/>
                      <a:r>
                        <a:rPr lang="en-US" sz="1400" dirty="0" smtClean="0">
                          <a:latin typeface="Helvetica"/>
                          <a:cs typeface="Helvetica"/>
                        </a:rPr>
                        <a:t>Tyler</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Web Developer</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$XK</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M/D/Y</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611160">
                <a:tc>
                  <a:txBody>
                    <a:bodyPr/>
                    <a:lstStyle/>
                    <a:p>
                      <a:pPr algn="ctr"/>
                      <a:r>
                        <a:rPr lang="en-US" sz="1400" dirty="0" smtClean="0">
                          <a:latin typeface="Helvetica"/>
                          <a:cs typeface="Helvetica"/>
                        </a:rPr>
                        <a:t>Jim</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Sales Manager</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$XK</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M/D/Y</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611160">
                <a:tc>
                  <a:txBody>
                    <a:bodyPr/>
                    <a:lstStyle/>
                    <a:p>
                      <a:pPr algn="ctr"/>
                      <a:r>
                        <a:rPr lang="en-US" sz="1400" dirty="0" smtClean="0">
                          <a:latin typeface="Helvetica"/>
                          <a:cs typeface="Helvetica"/>
                        </a:rPr>
                        <a:t>TBD Hire</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Demand-Gen</a:t>
                      </a:r>
                      <a:r>
                        <a:rPr lang="en-US" sz="1400" baseline="0" dirty="0" smtClean="0">
                          <a:latin typeface="Helvetica"/>
                          <a:cs typeface="Helvetica"/>
                        </a:rPr>
                        <a:t> Marketer</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To approve:</a:t>
                      </a:r>
                    </a:p>
                    <a:p>
                      <a:pPr algn="ctr"/>
                      <a:r>
                        <a:rPr lang="en-US" sz="1400" dirty="0" smtClean="0">
                          <a:latin typeface="Helvetica"/>
                          <a:cs typeface="Helvetica"/>
                        </a:rPr>
                        <a:t>$XK</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DD39"/>
                    </a:solidFill>
                  </a:tcPr>
                </a:tc>
                <a:tc>
                  <a:txBody>
                    <a:bodyPr/>
                    <a:lstStyle/>
                    <a:p>
                      <a:pPr algn="ctr"/>
                      <a:r>
                        <a:rPr lang="en-US" sz="1400" dirty="0" smtClean="0">
                          <a:latin typeface="Helvetica"/>
                          <a:cs typeface="Helvetica"/>
                        </a:rPr>
                        <a:t>To approve:</a:t>
                      </a:r>
                    </a:p>
                    <a:p>
                      <a:pPr algn="ctr"/>
                      <a:r>
                        <a:rPr lang="en-US" sz="1400" dirty="0" smtClean="0">
                          <a:latin typeface="Helvetica"/>
                          <a:cs typeface="Helvetica"/>
                        </a:rPr>
                        <a:t>$X%</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lumMod val="75000"/>
                      </a:schemeClr>
                    </a:solidFill>
                  </a:tcPr>
                </a:tc>
                <a:tc>
                  <a:txBody>
                    <a:bodyPr/>
                    <a:lstStyle/>
                    <a:p>
                      <a:pPr algn="ctr"/>
                      <a:r>
                        <a:rPr lang="en-US" sz="1400" dirty="0" smtClean="0">
                          <a:latin typeface="Helvetica"/>
                          <a:cs typeface="Helvetica"/>
                        </a:rPr>
                        <a:t>M/D/Y</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611160">
                <a:tc>
                  <a:txBody>
                    <a:bodyPr/>
                    <a:lstStyle/>
                    <a:p>
                      <a:pPr algn="ctr"/>
                      <a:r>
                        <a:rPr lang="en-US" sz="1400" dirty="0" smtClean="0">
                          <a:latin typeface="Helvetica"/>
                          <a:cs typeface="Helvetica"/>
                        </a:rPr>
                        <a:t>TBD Intern</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Graphic Designer</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$XK</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(small to none)</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dirty="0" smtClean="0">
                          <a:latin typeface="Helvetica"/>
                          <a:cs typeface="Helvetica"/>
                        </a:rPr>
                        <a:t>M/D/Y</a:t>
                      </a:r>
                      <a:endParaRPr lang="en-US" sz="1400" dirty="0">
                        <a:latin typeface="Helvetica"/>
                        <a:cs typeface="Helvetica"/>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18" name="Group 17"/>
          <p:cNvGrpSpPr/>
          <p:nvPr/>
        </p:nvGrpSpPr>
        <p:grpSpPr>
          <a:xfrm>
            <a:off x="8660580" y="3960814"/>
            <a:ext cx="2478298" cy="1920698"/>
            <a:chOff x="-1918520" y="671514"/>
            <a:chExt cx="2478298" cy="1920698"/>
          </a:xfrm>
        </p:grpSpPr>
        <p:grpSp>
          <p:nvGrpSpPr>
            <p:cNvPr id="19" name="Group 18"/>
            <p:cNvGrpSpPr/>
            <p:nvPr/>
          </p:nvGrpSpPr>
          <p:grpSpPr>
            <a:xfrm>
              <a:off x="-1918520" y="671514"/>
              <a:ext cx="2478298" cy="1920698"/>
              <a:chOff x="5900131" y="4748123"/>
              <a:chExt cx="2478298" cy="1920698"/>
            </a:xfrm>
          </p:grpSpPr>
          <p:sp>
            <p:nvSpPr>
              <p:cNvPr id="21" name="Folded Corner 20"/>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2" name="TextBox 21"/>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Rob Go</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23" name="Rectangle 22"/>
              <p:cNvSpPr/>
              <p:nvPr/>
            </p:nvSpPr>
            <p:spPr>
              <a:xfrm>
                <a:off x="5941344" y="4798225"/>
                <a:ext cx="2408438" cy="1015663"/>
              </a:xfrm>
              <a:prstGeom prst="rect">
                <a:avLst/>
              </a:prstGeom>
            </p:spPr>
            <p:txBody>
              <a:bodyPr wrap="square">
                <a:spAutoFit/>
              </a:bodyPr>
              <a:lstStyle/>
              <a:p>
                <a:pPr algn="dist"/>
                <a:r>
                  <a:rPr lang="en-US" sz="1200" dirty="0" smtClean="0">
                    <a:solidFill>
                      <a:srgbClr val="414141"/>
                    </a:solidFill>
                    <a:latin typeface="Times New Roman"/>
                    <a:cs typeface="Times New Roman"/>
                  </a:rPr>
                  <a:t>Particularly for seed-stage startups, when every employee represents a large percent of the team, it’s important to get the board’s quick approval on new hire compensation.</a:t>
                </a:r>
                <a:endParaRPr lang="en-US" sz="1200" dirty="0">
                  <a:solidFill>
                    <a:srgbClr val="414141"/>
                  </a:solidFill>
                  <a:latin typeface="Times New Roman"/>
                  <a:cs typeface="Times New Roman"/>
                </a:endParaRPr>
              </a:p>
            </p:txBody>
          </p:sp>
        </p:grpSp>
        <p:pic>
          <p:nvPicPr>
            <p:cNvPr id="20" name="Picture 19" descr="go_01_cr.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43721" y="1738688"/>
              <a:ext cx="654497" cy="822960"/>
            </a:xfrm>
            <a:prstGeom prst="ellipse">
              <a:avLst/>
            </a:prstGeom>
          </p:spPr>
        </p:pic>
      </p:grpSp>
    </p:spTree>
    <p:extLst>
      <p:ext uri="{BB962C8B-B14F-4D97-AF65-F5344CB8AC3E}">
        <p14:creationId xmlns:p14="http://schemas.microsoft.com/office/powerpoint/2010/main" val="89940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442856" y="505606"/>
            <a:ext cx="8701144" cy="6388289"/>
          </a:xfrm>
          <a:custGeom>
            <a:avLst/>
            <a:gdLst>
              <a:gd name="connsiteX0" fmla="*/ 0 w 8701144"/>
              <a:gd name="connsiteY0" fmla="*/ 3475413 h 5135146"/>
              <a:gd name="connsiteX1" fmla="*/ 1693437 w 8701144"/>
              <a:gd name="connsiteY1" fmla="*/ 2929595 h 5135146"/>
              <a:gd name="connsiteX2" fmla="*/ 3420296 w 8701144"/>
              <a:gd name="connsiteY2" fmla="*/ 2083020 h 5135146"/>
              <a:gd name="connsiteX3" fmla="*/ 5158297 w 8701144"/>
              <a:gd name="connsiteY3" fmla="*/ 1715429 h 5135146"/>
              <a:gd name="connsiteX4" fmla="*/ 6929721 w 8701144"/>
              <a:gd name="connsiteY4" fmla="*/ 1180750 h 5135146"/>
              <a:gd name="connsiteX5" fmla="*/ 8701144 w 8701144"/>
              <a:gd name="connsiteY5" fmla="*/ 0 h 5135146"/>
              <a:gd name="connsiteX6" fmla="*/ 8701144 w 8701144"/>
              <a:gd name="connsiteY6" fmla="*/ 5135146 h 5135146"/>
              <a:gd name="connsiteX7" fmla="*/ 11141 w 8701144"/>
              <a:gd name="connsiteY7" fmla="*/ 5090589 h 5135146"/>
              <a:gd name="connsiteX8" fmla="*/ 0 w 8701144"/>
              <a:gd name="connsiteY8" fmla="*/ 3475413 h 513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01144" h="5135146">
                <a:moveTo>
                  <a:pt x="0" y="3475413"/>
                </a:moveTo>
                <a:lnTo>
                  <a:pt x="1693437" y="2929595"/>
                </a:lnTo>
                <a:lnTo>
                  <a:pt x="3420296" y="2083020"/>
                </a:lnTo>
                <a:lnTo>
                  <a:pt x="5158297" y="1715429"/>
                </a:lnTo>
                <a:lnTo>
                  <a:pt x="6929721" y="1180750"/>
                </a:lnTo>
                <a:lnTo>
                  <a:pt x="8701144" y="0"/>
                </a:lnTo>
                <a:lnTo>
                  <a:pt x="8701144" y="5135146"/>
                </a:lnTo>
                <a:lnTo>
                  <a:pt x="11141" y="5090589"/>
                </a:lnTo>
                <a:cubicBezTo>
                  <a:pt x="7427" y="4552197"/>
                  <a:pt x="3714" y="4013805"/>
                  <a:pt x="0" y="3475413"/>
                </a:cubicBezTo>
                <a:close/>
              </a:path>
            </a:pathLst>
          </a:custGeom>
          <a:solidFill>
            <a:srgbClr val="FFDF9B">
              <a:alpha val="3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731338" y="246940"/>
            <a:ext cx="7336750" cy="630942"/>
          </a:xfrm>
          <a:prstGeom prst="rect">
            <a:avLst/>
          </a:prstGeom>
          <a:noFill/>
        </p:spPr>
        <p:txBody>
          <a:bodyPr wrap="square" rtlCol="0">
            <a:spAutoFit/>
          </a:bodyPr>
          <a:lstStyle/>
          <a:p>
            <a:pPr>
              <a:lnSpc>
                <a:spcPct val="130000"/>
              </a:lnSpc>
            </a:pPr>
            <a:r>
              <a:rPr lang="en-US" sz="2800" b="1" dirty="0" smtClean="0">
                <a:solidFill>
                  <a:schemeClr val="tx2">
                    <a:lumMod val="75000"/>
                  </a:schemeClr>
                </a:solidFill>
                <a:latin typeface="Times New Roman"/>
                <a:cs typeface="Times New Roman"/>
              </a:rPr>
              <a:t>About the Next Section</a:t>
            </a:r>
            <a:endParaRPr lang="en-US" sz="2800" b="1" dirty="0">
              <a:solidFill>
                <a:schemeClr val="tx2">
                  <a:lumMod val="75000"/>
                </a:schemeClr>
              </a:solidFill>
              <a:latin typeface="Times New Roman"/>
              <a:cs typeface="Times New Roman"/>
            </a:endParaRPr>
          </a:p>
        </p:txBody>
      </p:sp>
      <p:sp>
        <p:nvSpPr>
          <p:cNvPr id="28" name="TextBox 27"/>
          <p:cNvSpPr txBox="1"/>
          <p:nvPr/>
        </p:nvSpPr>
        <p:spPr>
          <a:xfrm>
            <a:off x="764508" y="1077643"/>
            <a:ext cx="7731792" cy="5139869"/>
          </a:xfrm>
          <a:prstGeom prst="rect">
            <a:avLst/>
          </a:prstGeom>
          <a:noFill/>
        </p:spPr>
        <p:txBody>
          <a:bodyPr wrap="square" rtlCol="0">
            <a:spAutoFit/>
          </a:bodyPr>
          <a:lstStyle/>
          <a:p>
            <a:r>
              <a:rPr lang="en-US" sz="2400" b="1" dirty="0" smtClean="0">
                <a:latin typeface="Times New Roman"/>
                <a:cs typeface="Times New Roman"/>
              </a:rPr>
              <a:t>The following 3 slides are for Current Priorities. </a:t>
            </a:r>
          </a:p>
          <a:p>
            <a:endParaRPr lang="en-US" sz="2400" b="1" dirty="0">
              <a:latin typeface="Times New Roman"/>
              <a:cs typeface="Times New Roman"/>
            </a:endParaRPr>
          </a:p>
          <a:p>
            <a:r>
              <a:rPr lang="en-US" sz="2000" dirty="0" smtClean="0">
                <a:latin typeface="Times New Roman"/>
                <a:cs typeface="Times New Roman"/>
              </a:rPr>
              <a:t>There are countless factors that alter the specifics of your Current Priorities slide, both in terms of content and layout. Because of this, we decided against proposing a single template version. </a:t>
            </a:r>
          </a:p>
          <a:p>
            <a:endParaRPr lang="en-US" sz="2000" dirty="0">
              <a:latin typeface="Times New Roman"/>
              <a:cs typeface="Times New Roman"/>
            </a:endParaRPr>
          </a:p>
          <a:p>
            <a:r>
              <a:rPr lang="en-US" sz="2000" dirty="0" smtClean="0">
                <a:latin typeface="Times New Roman"/>
                <a:cs typeface="Times New Roman"/>
              </a:rPr>
              <a:t>Instead, we’ve included 3 different versions across specific situations:</a:t>
            </a:r>
          </a:p>
          <a:p>
            <a:pPr marL="457200" indent="-457200">
              <a:buFont typeface="+mj-lt"/>
              <a:buAutoNum type="arabicPeriod"/>
            </a:pPr>
            <a:r>
              <a:rPr lang="en-US" sz="2000" dirty="0" smtClean="0">
                <a:latin typeface="Times New Roman"/>
                <a:cs typeface="Times New Roman"/>
              </a:rPr>
              <a:t>A pre-launch startup.</a:t>
            </a:r>
          </a:p>
          <a:p>
            <a:pPr marL="457200" indent="-457200">
              <a:buFont typeface="+mj-lt"/>
              <a:buAutoNum type="arabicPeriod"/>
            </a:pPr>
            <a:r>
              <a:rPr lang="en-US" sz="2000" dirty="0" smtClean="0">
                <a:latin typeface="Times New Roman"/>
                <a:cs typeface="Times New Roman"/>
              </a:rPr>
              <a:t>A post-launch, pre-revenue consumer mobile startup.</a:t>
            </a:r>
          </a:p>
          <a:p>
            <a:pPr marL="457200" indent="-457200">
              <a:buFont typeface="+mj-lt"/>
              <a:buAutoNum type="arabicPeriod"/>
            </a:pPr>
            <a:r>
              <a:rPr lang="en-US" sz="2000" dirty="0" smtClean="0">
                <a:latin typeface="Times New Roman"/>
                <a:cs typeface="Times New Roman"/>
              </a:rPr>
              <a:t>And an early-revenue SaaS startup.</a:t>
            </a:r>
          </a:p>
          <a:p>
            <a:endParaRPr lang="en-US" sz="2000" dirty="0">
              <a:latin typeface="Times New Roman"/>
              <a:cs typeface="Times New Roman"/>
            </a:endParaRPr>
          </a:p>
          <a:p>
            <a:r>
              <a:rPr lang="en-US" sz="2000" b="1" dirty="0" smtClean="0">
                <a:latin typeface="Times New Roman"/>
                <a:cs typeface="Times New Roman"/>
              </a:rPr>
              <a:t>These are illustrative only!</a:t>
            </a:r>
          </a:p>
          <a:p>
            <a:endParaRPr lang="en-US" sz="2000" b="1" dirty="0">
              <a:latin typeface="Times New Roman"/>
              <a:cs typeface="Times New Roman"/>
            </a:endParaRPr>
          </a:p>
          <a:p>
            <a:r>
              <a:rPr lang="en-US" sz="2000" dirty="0" smtClean="0">
                <a:latin typeface="Times New Roman"/>
                <a:cs typeface="Times New Roman"/>
              </a:rPr>
              <a:t>They’ve been vetted by the partners at NextView and thus can be used to get a general sense of direction and level of detail, but DO NOT simply copy and paste them into your own deck.</a:t>
            </a:r>
          </a:p>
        </p:txBody>
      </p:sp>
      <p:sp>
        <p:nvSpPr>
          <p:cNvPr id="3" name="Octagon 2"/>
          <p:cNvSpPr/>
          <p:nvPr/>
        </p:nvSpPr>
        <p:spPr>
          <a:xfrm>
            <a:off x="7285768" y="3497580"/>
            <a:ext cx="1564640" cy="1564640"/>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latin typeface="Times New Roman"/>
                <a:cs typeface="Times New Roman"/>
              </a:rPr>
              <a:t>Remove</a:t>
            </a:r>
          </a:p>
          <a:p>
            <a:pPr algn="ctr"/>
            <a:r>
              <a:rPr lang="en-US" b="1" dirty="0" smtClean="0">
                <a:latin typeface="Times New Roman"/>
                <a:cs typeface="Times New Roman"/>
              </a:rPr>
              <a:t>This Slide</a:t>
            </a:r>
            <a:endParaRPr lang="en-US" b="1" dirty="0">
              <a:latin typeface="Times New Roman"/>
              <a:cs typeface="Times New Roman"/>
            </a:endParaRPr>
          </a:p>
        </p:txBody>
      </p:sp>
    </p:spTree>
    <p:extLst>
      <p:ext uri="{BB962C8B-B14F-4D97-AF65-F5344CB8AC3E}">
        <p14:creationId xmlns:p14="http://schemas.microsoft.com/office/powerpoint/2010/main" val="278135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31338" y="373940"/>
            <a:ext cx="7336750" cy="707886"/>
          </a:xfrm>
          <a:prstGeom prst="rect">
            <a:avLst/>
          </a:prstGeom>
          <a:noFill/>
        </p:spPr>
        <p:txBody>
          <a:bodyPr wrap="square" rtlCol="0">
            <a:spAutoFit/>
          </a:bodyPr>
          <a:lstStyle/>
          <a:p>
            <a:pPr>
              <a:lnSpc>
                <a:spcPct val="130000"/>
              </a:lnSpc>
            </a:pPr>
            <a:r>
              <a:rPr lang="en-US" sz="3200" b="1" dirty="0" smtClean="0">
                <a:solidFill>
                  <a:schemeClr val="tx2">
                    <a:lumMod val="75000"/>
                  </a:schemeClr>
                </a:solidFill>
                <a:latin typeface="Helvetica"/>
                <a:cs typeface="Helvetica"/>
              </a:rPr>
              <a:t>Current Priorities</a:t>
            </a:r>
            <a:endParaRPr lang="en-US" sz="3200" b="1" dirty="0">
              <a:solidFill>
                <a:schemeClr val="tx2">
                  <a:lumMod val="75000"/>
                </a:schemeClr>
              </a:solidFill>
              <a:latin typeface="Helvetica"/>
              <a:cs typeface="Helvetica"/>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sp>
        <p:nvSpPr>
          <p:cNvPr id="7" name="Octagon 6"/>
          <p:cNvSpPr/>
          <p:nvPr/>
        </p:nvSpPr>
        <p:spPr>
          <a:xfrm>
            <a:off x="4351597" y="198057"/>
            <a:ext cx="1175537" cy="1175537"/>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b="1" dirty="0" smtClean="0">
                <a:latin typeface="Times New Roman"/>
                <a:cs typeface="Times New Roman"/>
              </a:rPr>
              <a:t>Pre-Launch Startup</a:t>
            </a:r>
            <a:endParaRPr lang="en-US" sz="1200" b="1" dirty="0">
              <a:latin typeface="Times New Roman"/>
              <a:cs typeface="Times New Roman"/>
            </a:endParaRPr>
          </a:p>
        </p:txBody>
      </p:sp>
      <p:sp>
        <p:nvSpPr>
          <p:cNvPr id="12" name="Text Placeholder 2"/>
          <p:cNvSpPr>
            <a:spLocks noGrp="1"/>
          </p:cNvSpPr>
          <p:nvPr>
            <p:ph type="body" sz="quarter" idx="14"/>
          </p:nvPr>
        </p:nvSpPr>
        <p:spPr>
          <a:xfrm>
            <a:off x="809110" y="1597000"/>
            <a:ext cx="7412970" cy="4862944"/>
          </a:xfrm>
        </p:spPr>
        <p:txBody>
          <a:bodyPr>
            <a:normAutofit/>
          </a:bodyPr>
          <a:lstStyle/>
          <a:p>
            <a:pPr>
              <a:lnSpc>
                <a:spcPct val="100000"/>
              </a:lnSpc>
              <a:buClr>
                <a:srgbClr val="1C353D"/>
              </a:buClr>
              <a:buSzPct val="125000"/>
            </a:pPr>
            <a:r>
              <a:rPr lang="en-US" sz="2800" dirty="0" smtClean="0">
                <a:solidFill>
                  <a:schemeClr val="tx1">
                    <a:lumMod val="75000"/>
                  </a:schemeClr>
                </a:solidFill>
                <a:latin typeface="Helvetica"/>
              </a:rPr>
              <a:t>Design, build, and ship initial product</a:t>
            </a:r>
          </a:p>
          <a:p>
            <a:pPr marL="0" indent="0">
              <a:lnSpc>
                <a:spcPct val="100000"/>
              </a:lnSpc>
              <a:buClr>
                <a:srgbClr val="1C353D"/>
              </a:buClr>
              <a:buSzPct val="125000"/>
              <a:buNone/>
            </a:pPr>
            <a:endParaRPr lang="en-US" sz="2800" dirty="0" smtClean="0">
              <a:solidFill>
                <a:schemeClr val="tx1">
                  <a:lumMod val="75000"/>
                </a:schemeClr>
              </a:solidFill>
              <a:latin typeface="Helvetica"/>
            </a:endParaRPr>
          </a:p>
          <a:p>
            <a:pPr>
              <a:lnSpc>
                <a:spcPct val="100000"/>
              </a:lnSpc>
              <a:buClr>
                <a:srgbClr val="1C353D"/>
              </a:buClr>
              <a:buSzPct val="125000"/>
            </a:pPr>
            <a:r>
              <a:rPr lang="en-US" sz="2800" dirty="0" smtClean="0">
                <a:solidFill>
                  <a:schemeClr val="tx1">
                    <a:lumMod val="75000"/>
                  </a:schemeClr>
                </a:solidFill>
                <a:latin typeface="Helvetica"/>
              </a:rPr>
              <a:t>Identify alpha customers/users</a:t>
            </a:r>
          </a:p>
          <a:p>
            <a:pPr marL="0" indent="0">
              <a:lnSpc>
                <a:spcPct val="100000"/>
              </a:lnSpc>
              <a:buClr>
                <a:srgbClr val="1C353D"/>
              </a:buClr>
              <a:buSzPct val="125000"/>
              <a:buNone/>
            </a:pPr>
            <a:endParaRPr lang="en-US" sz="2800" dirty="0" smtClean="0">
              <a:solidFill>
                <a:schemeClr val="tx1">
                  <a:lumMod val="75000"/>
                </a:schemeClr>
              </a:solidFill>
              <a:latin typeface="Helvetica"/>
            </a:endParaRPr>
          </a:p>
          <a:p>
            <a:pPr>
              <a:lnSpc>
                <a:spcPct val="100000"/>
              </a:lnSpc>
              <a:buClr>
                <a:srgbClr val="1C353D"/>
              </a:buClr>
              <a:buSzPct val="125000"/>
            </a:pPr>
            <a:r>
              <a:rPr lang="en-US" sz="2800" dirty="0" smtClean="0">
                <a:solidFill>
                  <a:schemeClr val="tx1">
                    <a:lumMod val="75000"/>
                  </a:schemeClr>
                </a:solidFill>
                <a:latin typeface="Helvetica"/>
              </a:rPr>
              <a:t>Collect and analyze feedback</a:t>
            </a:r>
          </a:p>
          <a:p>
            <a:pPr lvl="1">
              <a:buClr>
                <a:srgbClr val="1C353D"/>
              </a:buClr>
              <a:buSzPct val="125000"/>
            </a:pPr>
            <a:r>
              <a:rPr lang="en-US" sz="2800" dirty="0" smtClean="0">
                <a:solidFill>
                  <a:schemeClr val="tx1">
                    <a:lumMod val="75000"/>
                  </a:schemeClr>
                </a:solidFill>
              </a:rPr>
              <a:t>Improve feedback loop time/yield</a:t>
            </a:r>
          </a:p>
        </p:txBody>
      </p:sp>
      <p:grpSp>
        <p:nvGrpSpPr>
          <p:cNvPr id="13" name="Group 12"/>
          <p:cNvGrpSpPr/>
          <p:nvPr/>
        </p:nvGrpSpPr>
        <p:grpSpPr>
          <a:xfrm>
            <a:off x="-1918520" y="671514"/>
            <a:ext cx="2478298" cy="1920698"/>
            <a:chOff x="-1918520" y="671514"/>
            <a:chExt cx="2478298" cy="1920698"/>
          </a:xfrm>
        </p:grpSpPr>
        <p:grpSp>
          <p:nvGrpSpPr>
            <p:cNvPr id="14" name="Group 13"/>
            <p:cNvGrpSpPr/>
            <p:nvPr/>
          </p:nvGrpSpPr>
          <p:grpSpPr>
            <a:xfrm>
              <a:off x="-1918520" y="671514"/>
              <a:ext cx="2478298" cy="1920698"/>
              <a:chOff x="5900131" y="4748123"/>
              <a:chExt cx="2478298" cy="1920698"/>
            </a:xfrm>
          </p:grpSpPr>
          <p:sp>
            <p:nvSpPr>
              <p:cNvPr id="18" name="Folded Corner 17"/>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latin typeface="Times New Roman"/>
                  <a:cs typeface="Times New Roman"/>
                </a:endParaRPr>
              </a:p>
            </p:txBody>
          </p:sp>
          <p:sp>
            <p:nvSpPr>
              <p:cNvPr id="19" name="TextBox 18"/>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David Beisel</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20" name="Rectangle 19"/>
              <p:cNvSpPr/>
              <p:nvPr/>
            </p:nvSpPr>
            <p:spPr>
              <a:xfrm>
                <a:off x="5941344" y="4798225"/>
                <a:ext cx="2408438" cy="1015663"/>
              </a:xfrm>
              <a:prstGeom prst="rect">
                <a:avLst/>
              </a:prstGeom>
            </p:spPr>
            <p:txBody>
              <a:bodyPr wrap="square">
                <a:spAutoFit/>
              </a:bodyPr>
              <a:lstStyle/>
              <a:p>
                <a:pPr algn="dist"/>
                <a:r>
                  <a:rPr lang="en-US" sz="1200" dirty="0" smtClean="0">
                    <a:solidFill>
                      <a:srgbClr val="414141"/>
                    </a:solidFill>
                    <a:latin typeface="Times New Roman"/>
                    <a:cs typeface="Times New Roman"/>
                  </a:rPr>
                  <a:t>If your product is pre-launch, focus on the biggest possible levers to pull, and don’t invent priorities for the sake of the board meeting. Good investors know how raw this can be.</a:t>
                </a:r>
                <a:endParaRPr lang="en-US" sz="1200" dirty="0">
                  <a:solidFill>
                    <a:srgbClr val="414141"/>
                  </a:solidFill>
                  <a:latin typeface="Times New Roman"/>
                  <a:cs typeface="Times New Roman"/>
                </a:endParaRPr>
              </a:p>
            </p:txBody>
          </p:sp>
        </p:grpSp>
        <p:pic>
          <p:nvPicPr>
            <p:cNvPr id="15" name="Picture 14" descr="beisel_01_sq.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33009" y="1740008"/>
              <a:ext cx="724678" cy="822960"/>
            </a:xfrm>
            <a:prstGeom prst="ellipse">
              <a:avLst/>
            </a:prstGeom>
          </p:spPr>
        </p:pic>
      </p:grpSp>
    </p:spTree>
    <p:extLst>
      <p:ext uri="{BB962C8B-B14F-4D97-AF65-F5344CB8AC3E}">
        <p14:creationId xmlns:p14="http://schemas.microsoft.com/office/powerpoint/2010/main" val="3129382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03244" y="1169346"/>
            <a:ext cx="7716856" cy="5414343"/>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smtClean="0">
                <a:latin typeface="Times New Roman"/>
                <a:cs typeface="Times New Roman"/>
              </a:rPr>
              <a:t>A few things to keep in mind to put this deck to proper use for your startup:</a:t>
            </a:r>
          </a:p>
          <a:p>
            <a:pPr marL="0" indent="0">
              <a:buNone/>
            </a:pPr>
            <a:endParaRPr lang="en-US" sz="1800" dirty="0" smtClean="0">
              <a:latin typeface="Times New Roman"/>
              <a:cs typeface="Times New Roman"/>
            </a:endParaRPr>
          </a:p>
          <a:p>
            <a:r>
              <a:rPr lang="en-US" sz="1800" b="1" dirty="0" smtClean="0">
                <a:latin typeface="Times New Roman"/>
                <a:cs typeface="Times New Roman"/>
              </a:rPr>
              <a:t>Use these slides to make board deck creation simpler and easier.</a:t>
            </a:r>
          </a:p>
          <a:p>
            <a:pPr marL="0" indent="0">
              <a:buNone/>
            </a:pPr>
            <a:r>
              <a:rPr lang="en-US" sz="1400" dirty="0" smtClean="0">
                <a:latin typeface="Times New Roman"/>
                <a:cs typeface="Times New Roman"/>
              </a:rPr>
              <a:t>While each situation is different, we included the key pieces you should use, </a:t>
            </a:r>
            <a:r>
              <a:rPr lang="en-US" sz="1400" dirty="0">
                <a:latin typeface="Times New Roman"/>
                <a:cs typeface="Times New Roman"/>
              </a:rPr>
              <a:t>along with </a:t>
            </a:r>
            <a:r>
              <a:rPr lang="en-US" sz="1400" dirty="0" smtClean="0">
                <a:latin typeface="Times New Roman"/>
                <a:cs typeface="Times New Roman"/>
              </a:rPr>
              <a:t>	our opinions on what makes a great board deck. Use this directionally, but don’t simply copy/paste this resource.</a:t>
            </a:r>
            <a:endParaRPr lang="en-US" sz="1400" dirty="0">
              <a:latin typeface="Times New Roman"/>
              <a:cs typeface="Times New Roman"/>
            </a:endParaRPr>
          </a:p>
          <a:p>
            <a:pPr marL="0" indent="0">
              <a:buNone/>
            </a:pPr>
            <a:endParaRPr lang="en-US" sz="1800" dirty="0" smtClean="0">
              <a:latin typeface="Times New Roman"/>
              <a:cs typeface="Times New Roman"/>
            </a:endParaRPr>
          </a:p>
          <a:p>
            <a:r>
              <a:rPr lang="en-US" sz="1800" b="1" dirty="0" smtClean="0">
                <a:latin typeface="Times New Roman"/>
                <a:cs typeface="Times New Roman"/>
              </a:rPr>
              <a:t>This was built for seed-stage startups.</a:t>
            </a:r>
            <a:endParaRPr lang="en-US" sz="1800" dirty="0">
              <a:latin typeface="Times New Roman"/>
              <a:cs typeface="Times New Roman"/>
            </a:endParaRPr>
          </a:p>
          <a:p>
            <a:pPr marL="0" indent="0">
              <a:buNone/>
            </a:pPr>
            <a:r>
              <a:rPr lang="en-US" sz="1400" dirty="0" smtClean="0">
                <a:latin typeface="Times New Roman"/>
                <a:cs typeface="Times New Roman"/>
              </a:rPr>
              <a:t>It’s not intended for use by later-stage startups but rather younger companies who have just raised their first round of funding. </a:t>
            </a:r>
          </a:p>
          <a:p>
            <a:pPr marL="0" indent="0">
              <a:buNone/>
            </a:pPr>
            <a:endParaRPr lang="en-US" sz="1800" dirty="0" smtClean="0">
              <a:latin typeface="Times New Roman"/>
              <a:cs typeface="Times New Roman"/>
            </a:endParaRPr>
          </a:p>
          <a:p>
            <a:r>
              <a:rPr lang="en-US" sz="1800" b="1" dirty="0" smtClean="0">
                <a:latin typeface="Times New Roman"/>
                <a:cs typeface="Times New Roman"/>
              </a:rPr>
              <a:t>For some sections, we’ve offered multiple options to select.</a:t>
            </a:r>
          </a:p>
          <a:p>
            <a:pPr marL="0" indent="0">
              <a:buNone/>
            </a:pPr>
            <a:r>
              <a:rPr lang="en-US" sz="1400" dirty="0" smtClean="0">
                <a:latin typeface="Times New Roman"/>
                <a:cs typeface="Times New Roman"/>
              </a:rPr>
              <a:t>We’ve used green splats (shown below) to indicate when one section has multiple options to choose from. Be sure to delete the options you don’t use.</a:t>
            </a:r>
            <a:endParaRPr lang="en-US" sz="1400" dirty="0">
              <a:latin typeface="Times New Roman"/>
              <a:cs typeface="Times New Roman"/>
            </a:endParaRPr>
          </a:p>
          <a:p>
            <a:pPr marL="0" indent="0">
              <a:buNone/>
            </a:pPr>
            <a:endParaRPr lang="en-US" sz="1800" dirty="0" smtClean="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r>
              <a:rPr lang="en-US" sz="1400" i="1" dirty="0" smtClean="0">
                <a:latin typeface="Times New Roman"/>
                <a:cs typeface="Times New Roman"/>
              </a:rPr>
              <a:t>(Note: To remove slide background elements, go to View &gt; Master &gt; Slide Master)</a:t>
            </a:r>
            <a:endParaRPr lang="en-US" sz="1400" i="1" dirty="0">
              <a:latin typeface="Times New Roman"/>
              <a:cs typeface="Times New Roman"/>
            </a:endParaRPr>
          </a:p>
        </p:txBody>
      </p:sp>
      <p:sp>
        <p:nvSpPr>
          <p:cNvPr id="4" name="TextBox 3"/>
          <p:cNvSpPr txBox="1"/>
          <p:nvPr/>
        </p:nvSpPr>
        <p:spPr>
          <a:xfrm>
            <a:off x="731338" y="246940"/>
            <a:ext cx="7336750" cy="630942"/>
          </a:xfrm>
          <a:prstGeom prst="rect">
            <a:avLst/>
          </a:prstGeom>
          <a:noFill/>
        </p:spPr>
        <p:txBody>
          <a:bodyPr wrap="square" rtlCol="0">
            <a:spAutoFit/>
          </a:bodyPr>
          <a:lstStyle/>
          <a:p>
            <a:pPr>
              <a:lnSpc>
                <a:spcPct val="130000"/>
              </a:lnSpc>
            </a:pPr>
            <a:r>
              <a:rPr lang="en-US" sz="2800" b="1" dirty="0" smtClean="0">
                <a:solidFill>
                  <a:schemeClr val="tx2">
                    <a:lumMod val="75000"/>
                  </a:schemeClr>
                </a:solidFill>
                <a:latin typeface="Times New Roman"/>
                <a:cs typeface="Times New Roman"/>
              </a:rPr>
              <a:t>How to Use This Resource</a:t>
            </a:r>
            <a:endParaRPr lang="en-US" sz="2800" b="1" dirty="0">
              <a:solidFill>
                <a:schemeClr val="tx2">
                  <a:lumMod val="75000"/>
                </a:schemeClr>
              </a:solidFill>
              <a:latin typeface="Times New Roman"/>
              <a:cs typeface="Times New Roman"/>
            </a:endParaRPr>
          </a:p>
        </p:txBody>
      </p:sp>
      <p:grpSp>
        <p:nvGrpSpPr>
          <p:cNvPr id="14" name="Group 13"/>
          <p:cNvGrpSpPr/>
          <p:nvPr/>
        </p:nvGrpSpPr>
        <p:grpSpPr>
          <a:xfrm>
            <a:off x="3538132" y="5019291"/>
            <a:ext cx="2054632" cy="663559"/>
            <a:chOff x="2255836" y="5102309"/>
            <a:chExt cx="2054632" cy="663559"/>
          </a:xfrm>
        </p:grpSpPr>
        <p:sp>
          <p:nvSpPr>
            <p:cNvPr id="12" name="Octagon 11"/>
            <p:cNvSpPr/>
            <p:nvPr/>
          </p:nvSpPr>
          <p:spPr>
            <a:xfrm>
              <a:off x="3646909" y="5102309"/>
              <a:ext cx="663559" cy="663559"/>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latin typeface="Baskerville"/>
                  <a:cs typeface="Baskerville"/>
                </a:rPr>
                <a:t>1</a:t>
              </a:r>
            </a:p>
          </p:txBody>
        </p:sp>
        <p:sp>
          <p:nvSpPr>
            <p:cNvPr id="13" name="TextBox 12"/>
            <p:cNvSpPr txBox="1"/>
            <p:nvPr/>
          </p:nvSpPr>
          <p:spPr>
            <a:xfrm>
              <a:off x="2255836" y="5274846"/>
              <a:ext cx="1020764" cy="33855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1600" dirty="0" smtClean="0">
                  <a:solidFill>
                    <a:schemeClr val="bg1"/>
                  </a:solidFill>
                  <a:latin typeface="Baskerville"/>
                  <a:cs typeface="Baskerville"/>
                </a:rPr>
                <a:t>Option 1</a:t>
              </a:r>
              <a:endParaRPr lang="en-US" sz="1600" dirty="0">
                <a:solidFill>
                  <a:schemeClr val="bg1"/>
                </a:solidFill>
                <a:latin typeface="Baskerville"/>
                <a:cs typeface="Baskerville"/>
              </a:endParaRPr>
            </a:p>
          </p:txBody>
        </p:sp>
      </p:grpSp>
      <p:grpSp>
        <p:nvGrpSpPr>
          <p:cNvPr id="6" name="Group 5"/>
          <p:cNvGrpSpPr/>
          <p:nvPr/>
        </p:nvGrpSpPr>
        <p:grpSpPr>
          <a:xfrm>
            <a:off x="8462945" y="3935217"/>
            <a:ext cx="2478104" cy="2020644"/>
            <a:chOff x="5900131" y="4748123"/>
            <a:chExt cx="2478298" cy="1920698"/>
          </a:xfrm>
        </p:grpSpPr>
        <p:sp>
          <p:nvSpPr>
            <p:cNvPr id="7" name="Folded Corner 6"/>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latin typeface="Times New Roman"/>
                <a:cs typeface="Times New Roman"/>
              </a:endParaRPr>
            </a:p>
          </p:txBody>
        </p:sp>
        <p:sp>
          <p:nvSpPr>
            <p:cNvPr id="9" name="TextBox 8"/>
            <p:cNvSpPr txBox="1"/>
            <p:nvPr/>
          </p:nvSpPr>
          <p:spPr>
            <a:xfrm>
              <a:off x="6677172" y="5798163"/>
              <a:ext cx="1465626" cy="614362"/>
            </a:xfrm>
            <a:prstGeom prst="rect">
              <a:avLst/>
            </a:prstGeom>
            <a:noFill/>
          </p:spPr>
          <p:txBody>
            <a:bodyPr wrap="none" rtlCol="0">
              <a:spAutoFit/>
            </a:bodyPr>
            <a:lstStyle/>
            <a:p>
              <a:r>
                <a:rPr lang="en-US" sz="1200" b="1" dirty="0" smtClean="0">
                  <a:latin typeface="Times New Roman"/>
                  <a:cs typeface="Times New Roman"/>
                </a:rPr>
                <a:t>Lee Hower</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10" name="Rectangle 9"/>
            <p:cNvSpPr/>
            <p:nvPr/>
          </p:nvSpPr>
          <p:spPr>
            <a:xfrm>
              <a:off x="5941344" y="4798225"/>
              <a:ext cx="2408438" cy="965426"/>
            </a:xfrm>
            <a:prstGeom prst="rect">
              <a:avLst/>
            </a:prstGeom>
          </p:spPr>
          <p:txBody>
            <a:bodyPr wrap="square">
              <a:spAutoFit/>
            </a:bodyPr>
            <a:lstStyle/>
            <a:p>
              <a:pPr algn="dist"/>
              <a:r>
                <a:rPr lang="en-US" sz="1200" dirty="0" smtClean="0">
                  <a:solidFill>
                    <a:srgbClr val="414141"/>
                  </a:solidFill>
                  <a:latin typeface="Times New Roman"/>
                  <a:cs typeface="Times New Roman"/>
                </a:rPr>
                <a:t>Throughout this resource, my partners and I offer some light commentary and opinions via these sticky notes. You’ll find them along the margins of a given slide.</a:t>
              </a:r>
              <a:endParaRPr lang="en-US" sz="1200" dirty="0">
                <a:solidFill>
                  <a:srgbClr val="414141"/>
                </a:solidFill>
                <a:latin typeface="Times New Roman"/>
                <a:cs typeface="Times New Roman"/>
              </a:endParaRPr>
            </a:p>
          </p:txBody>
        </p:sp>
      </p:grpSp>
      <p:pic>
        <p:nvPicPr>
          <p:cNvPr id="15" name="Picture 14" descr="hower_01_sq.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524977" y="5048236"/>
            <a:ext cx="747975" cy="822960"/>
          </a:xfrm>
          <a:prstGeom prst="ellipse">
            <a:avLst/>
          </a:prstGeom>
        </p:spPr>
      </p:pic>
    </p:spTree>
    <p:extLst>
      <p:ext uri="{BB962C8B-B14F-4D97-AF65-F5344CB8AC3E}">
        <p14:creationId xmlns:p14="http://schemas.microsoft.com/office/powerpoint/2010/main" val="3480672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31338" y="373940"/>
            <a:ext cx="7336750" cy="707886"/>
          </a:xfrm>
          <a:prstGeom prst="rect">
            <a:avLst/>
          </a:prstGeom>
          <a:noFill/>
        </p:spPr>
        <p:txBody>
          <a:bodyPr wrap="square" rtlCol="0">
            <a:spAutoFit/>
          </a:bodyPr>
          <a:lstStyle/>
          <a:p>
            <a:pPr>
              <a:lnSpc>
                <a:spcPct val="130000"/>
              </a:lnSpc>
            </a:pPr>
            <a:r>
              <a:rPr lang="en-US" sz="3200" b="1" dirty="0" smtClean="0">
                <a:solidFill>
                  <a:schemeClr val="tx2">
                    <a:lumMod val="75000"/>
                  </a:schemeClr>
                </a:solidFill>
                <a:latin typeface="Helvetica"/>
                <a:cs typeface="Helvetica"/>
              </a:rPr>
              <a:t>Current Priorities</a:t>
            </a:r>
            <a:endParaRPr lang="en-US" sz="3200" b="1" dirty="0">
              <a:solidFill>
                <a:schemeClr val="tx2">
                  <a:lumMod val="75000"/>
                </a:schemeClr>
              </a:solidFill>
              <a:latin typeface="Helvetica"/>
              <a:cs typeface="Helvetica"/>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sp>
        <p:nvSpPr>
          <p:cNvPr id="7" name="Octagon 6"/>
          <p:cNvSpPr/>
          <p:nvPr/>
        </p:nvSpPr>
        <p:spPr>
          <a:xfrm>
            <a:off x="4351597" y="198057"/>
            <a:ext cx="1175537" cy="1175537"/>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b="1" dirty="0" smtClean="0">
                <a:latin typeface="Times New Roman"/>
                <a:cs typeface="Times New Roman"/>
              </a:rPr>
              <a:t>Early B2C Mobile</a:t>
            </a:r>
            <a:endParaRPr lang="en-US" sz="1200" b="1" dirty="0">
              <a:latin typeface="Times New Roman"/>
              <a:cs typeface="Times New Roman"/>
            </a:endParaRPr>
          </a:p>
        </p:txBody>
      </p:sp>
      <p:sp>
        <p:nvSpPr>
          <p:cNvPr id="12" name="Text Placeholder 2"/>
          <p:cNvSpPr>
            <a:spLocks noGrp="1"/>
          </p:cNvSpPr>
          <p:nvPr>
            <p:ph type="body" sz="quarter" idx="14"/>
          </p:nvPr>
        </p:nvSpPr>
        <p:spPr>
          <a:xfrm>
            <a:off x="809110" y="1597000"/>
            <a:ext cx="7412970" cy="4862944"/>
          </a:xfrm>
        </p:spPr>
        <p:txBody>
          <a:bodyPr>
            <a:normAutofit/>
          </a:bodyPr>
          <a:lstStyle/>
          <a:p>
            <a:pPr>
              <a:lnSpc>
                <a:spcPct val="100000"/>
              </a:lnSpc>
              <a:buClr>
                <a:srgbClr val="1C353D"/>
              </a:buClr>
              <a:buSzPct val="125000"/>
            </a:pPr>
            <a:r>
              <a:rPr lang="en-US" sz="2800" dirty="0" smtClean="0">
                <a:solidFill>
                  <a:schemeClr val="tx1">
                    <a:lumMod val="75000"/>
                  </a:schemeClr>
                </a:solidFill>
                <a:latin typeface="Helvetica"/>
              </a:rPr>
              <a:t>User engagement by cohort</a:t>
            </a:r>
          </a:p>
          <a:p>
            <a:pPr lvl="1">
              <a:buClr>
                <a:srgbClr val="1C353D"/>
              </a:buClr>
              <a:buSzPct val="125000"/>
            </a:pPr>
            <a:r>
              <a:rPr lang="en-US" sz="2200" dirty="0" smtClean="0">
                <a:solidFill>
                  <a:schemeClr val="tx1">
                    <a:lumMod val="75000"/>
                  </a:schemeClr>
                </a:solidFill>
              </a:rPr>
              <a:t>Day 1, Day 7, Day 30</a:t>
            </a:r>
          </a:p>
          <a:p>
            <a:pPr>
              <a:lnSpc>
                <a:spcPct val="100000"/>
              </a:lnSpc>
              <a:buClr>
                <a:srgbClr val="1C353D"/>
              </a:buClr>
              <a:buSzPct val="125000"/>
            </a:pPr>
            <a:r>
              <a:rPr lang="en-US" sz="2800" dirty="0" smtClean="0">
                <a:solidFill>
                  <a:schemeClr val="tx1">
                    <a:lumMod val="75000"/>
                  </a:schemeClr>
                </a:solidFill>
                <a:latin typeface="Helvetica"/>
              </a:rPr>
              <a:t>Acquisition channels</a:t>
            </a:r>
          </a:p>
          <a:p>
            <a:pPr lvl="1">
              <a:buClr>
                <a:srgbClr val="1C353D"/>
              </a:buClr>
              <a:buSzPct val="125000"/>
            </a:pPr>
            <a:r>
              <a:rPr lang="en-US" sz="2200" dirty="0" smtClean="0">
                <a:solidFill>
                  <a:schemeClr val="tx1">
                    <a:lumMod val="75000"/>
                  </a:schemeClr>
                </a:solidFill>
              </a:rPr>
              <a:t>Early results by channel</a:t>
            </a:r>
          </a:p>
          <a:p>
            <a:pPr lvl="1">
              <a:buClr>
                <a:srgbClr val="1C353D"/>
              </a:buClr>
              <a:buSzPct val="125000"/>
            </a:pPr>
            <a:r>
              <a:rPr lang="en-US" sz="2200" dirty="0" smtClean="0">
                <a:solidFill>
                  <a:schemeClr val="tx1">
                    <a:lumMod val="75000"/>
                  </a:schemeClr>
                </a:solidFill>
              </a:rPr>
              <a:t>Planned experiments</a:t>
            </a:r>
          </a:p>
          <a:p>
            <a:pPr lvl="1">
              <a:buClr>
                <a:srgbClr val="1C353D"/>
              </a:buClr>
              <a:buSzPct val="125000"/>
            </a:pPr>
            <a:r>
              <a:rPr lang="en-US" sz="2200" dirty="0" smtClean="0">
                <a:solidFill>
                  <a:schemeClr val="tx1">
                    <a:lumMod val="75000"/>
                  </a:schemeClr>
                </a:solidFill>
              </a:rPr>
              <a:t>Target/new partnerships</a:t>
            </a:r>
          </a:p>
          <a:p>
            <a:pPr>
              <a:lnSpc>
                <a:spcPct val="100000"/>
              </a:lnSpc>
              <a:buClr>
                <a:srgbClr val="1C353D"/>
              </a:buClr>
              <a:buSzPct val="125000"/>
            </a:pPr>
            <a:r>
              <a:rPr lang="en-US" sz="2800" dirty="0" smtClean="0">
                <a:solidFill>
                  <a:schemeClr val="tx1">
                    <a:lumMod val="75000"/>
                  </a:schemeClr>
                </a:solidFill>
                <a:latin typeface="Helvetica"/>
              </a:rPr>
              <a:t>Initial app updates</a:t>
            </a:r>
          </a:p>
          <a:p>
            <a:pPr lvl="1">
              <a:buClr>
                <a:srgbClr val="1C353D"/>
              </a:buClr>
              <a:buSzPct val="125000"/>
            </a:pPr>
            <a:r>
              <a:rPr lang="en-US" sz="2200" dirty="0" smtClean="0">
                <a:solidFill>
                  <a:schemeClr val="tx1">
                    <a:lumMod val="75000"/>
                  </a:schemeClr>
                </a:solidFill>
              </a:rPr>
              <a:t>Viral features</a:t>
            </a:r>
          </a:p>
        </p:txBody>
      </p:sp>
    </p:spTree>
    <p:extLst>
      <p:ext uri="{BB962C8B-B14F-4D97-AF65-F5344CB8AC3E}">
        <p14:creationId xmlns:p14="http://schemas.microsoft.com/office/powerpoint/2010/main" val="2825009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31338" y="373940"/>
            <a:ext cx="7336750" cy="707886"/>
          </a:xfrm>
          <a:prstGeom prst="rect">
            <a:avLst/>
          </a:prstGeom>
          <a:noFill/>
        </p:spPr>
        <p:txBody>
          <a:bodyPr wrap="square" rtlCol="0">
            <a:spAutoFit/>
          </a:bodyPr>
          <a:lstStyle/>
          <a:p>
            <a:pPr>
              <a:lnSpc>
                <a:spcPct val="130000"/>
              </a:lnSpc>
            </a:pPr>
            <a:r>
              <a:rPr lang="en-US" sz="3200" b="1" dirty="0" smtClean="0">
                <a:solidFill>
                  <a:schemeClr val="tx2">
                    <a:lumMod val="75000"/>
                  </a:schemeClr>
                </a:solidFill>
                <a:latin typeface="Helvetica"/>
                <a:cs typeface="Helvetica"/>
              </a:rPr>
              <a:t>Current Priorities</a:t>
            </a:r>
            <a:endParaRPr lang="en-US" sz="3200" b="1" dirty="0">
              <a:solidFill>
                <a:schemeClr val="tx2">
                  <a:lumMod val="75000"/>
                </a:schemeClr>
              </a:solidFill>
              <a:latin typeface="Helvetica"/>
              <a:cs typeface="Helvetica"/>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sp>
        <p:nvSpPr>
          <p:cNvPr id="7" name="Octagon 6"/>
          <p:cNvSpPr/>
          <p:nvPr/>
        </p:nvSpPr>
        <p:spPr>
          <a:xfrm>
            <a:off x="4351597" y="198057"/>
            <a:ext cx="1175537" cy="1175537"/>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b="1" dirty="0" smtClean="0">
                <a:latin typeface="Times New Roman"/>
                <a:cs typeface="Times New Roman"/>
              </a:rPr>
              <a:t>Early-Revenue SaaS</a:t>
            </a:r>
            <a:endParaRPr lang="en-US" sz="1200" b="1" dirty="0">
              <a:latin typeface="Times New Roman"/>
              <a:cs typeface="Times New Roman"/>
            </a:endParaRPr>
          </a:p>
        </p:txBody>
      </p:sp>
      <p:sp>
        <p:nvSpPr>
          <p:cNvPr id="12" name="Text Placeholder 2"/>
          <p:cNvSpPr>
            <a:spLocks noGrp="1"/>
          </p:cNvSpPr>
          <p:nvPr>
            <p:ph type="body" sz="quarter" idx="14"/>
          </p:nvPr>
        </p:nvSpPr>
        <p:spPr>
          <a:xfrm>
            <a:off x="809110" y="1597000"/>
            <a:ext cx="7412970" cy="4862944"/>
          </a:xfrm>
        </p:spPr>
        <p:txBody>
          <a:bodyPr>
            <a:normAutofit/>
          </a:bodyPr>
          <a:lstStyle/>
          <a:p>
            <a:pPr>
              <a:lnSpc>
                <a:spcPct val="100000"/>
              </a:lnSpc>
              <a:buClr>
                <a:srgbClr val="1C353D"/>
              </a:buClr>
              <a:buSzPct val="125000"/>
            </a:pPr>
            <a:r>
              <a:rPr lang="en-US" sz="2800" dirty="0" smtClean="0">
                <a:solidFill>
                  <a:schemeClr val="tx1">
                    <a:lumMod val="75000"/>
                  </a:schemeClr>
                </a:solidFill>
                <a:latin typeface="Helvetica"/>
              </a:rPr>
              <a:t>Determine ideal/target customer persona</a:t>
            </a:r>
          </a:p>
          <a:p>
            <a:pPr>
              <a:lnSpc>
                <a:spcPct val="100000"/>
              </a:lnSpc>
              <a:buClr>
                <a:srgbClr val="1C353D"/>
              </a:buClr>
              <a:buSzPct val="125000"/>
            </a:pPr>
            <a:r>
              <a:rPr lang="en-US" sz="2800" dirty="0" smtClean="0">
                <a:solidFill>
                  <a:schemeClr val="tx1">
                    <a:lumMod val="75000"/>
                  </a:schemeClr>
                </a:solidFill>
                <a:latin typeface="Helvetica"/>
              </a:rPr>
              <a:t>Accelerate customer acquisition</a:t>
            </a:r>
          </a:p>
          <a:p>
            <a:pPr lvl="1">
              <a:buClr>
                <a:srgbClr val="1C353D"/>
              </a:buClr>
              <a:buSzPct val="125000"/>
            </a:pPr>
            <a:r>
              <a:rPr lang="en-US" sz="2200" dirty="0" smtClean="0">
                <a:solidFill>
                  <a:schemeClr val="tx1">
                    <a:lumMod val="75000"/>
                  </a:schemeClr>
                </a:solidFill>
              </a:rPr>
              <a:t>Hire/train sales leadership/BDRs</a:t>
            </a:r>
          </a:p>
          <a:p>
            <a:pPr lvl="1">
              <a:buClr>
                <a:srgbClr val="1C353D"/>
              </a:buClr>
              <a:buSzPct val="125000"/>
            </a:pPr>
            <a:r>
              <a:rPr lang="en-US" sz="2200" dirty="0" smtClean="0">
                <a:solidFill>
                  <a:schemeClr val="tx1">
                    <a:lumMod val="75000"/>
                  </a:schemeClr>
                </a:solidFill>
              </a:rPr>
              <a:t>Top of Funnel: Double down on top lead-gen channels</a:t>
            </a:r>
          </a:p>
          <a:p>
            <a:pPr lvl="1">
              <a:buClr>
                <a:srgbClr val="1C353D"/>
              </a:buClr>
              <a:buSzPct val="125000"/>
            </a:pPr>
            <a:r>
              <a:rPr lang="en-US" sz="2200" dirty="0" smtClean="0">
                <a:solidFill>
                  <a:schemeClr val="tx1">
                    <a:lumMod val="75000"/>
                  </a:schemeClr>
                </a:solidFill>
              </a:rPr>
              <a:t>Middle of Funnel: Optimize conversion rates via email, website</a:t>
            </a:r>
          </a:p>
          <a:p>
            <a:pPr lvl="1">
              <a:buClr>
                <a:srgbClr val="1C353D"/>
              </a:buClr>
              <a:buSzPct val="125000"/>
            </a:pPr>
            <a:r>
              <a:rPr lang="en-US" sz="2200" dirty="0" smtClean="0">
                <a:solidFill>
                  <a:schemeClr val="tx1">
                    <a:lumMod val="75000"/>
                  </a:schemeClr>
                </a:solidFill>
              </a:rPr>
              <a:t>Watch revenue churn closely</a:t>
            </a:r>
          </a:p>
          <a:p>
            <a:pPr>
              <a:lnSpc>
                <a:spcPct val="100000"/>
              </a:lnSpc>
              <a:buClr>
                <a:srgbClr val="1C353D"/>
              </a:buClr>
              <a:buSzPct val="125000"/>
            </a:pPr>
            <a:r>
              <a:rPr lang="en-US" sz="2800" dirty="0" smtClean="0">
                <a:solidFill>
                  <a:schemeClr val="tx1">
                    <a:lumMod val="75000"/>
                  </a:schemeClr>
                </a:solidFill>
                <a:latin typeface="Helvetica"/>
              </a:rPr>
              <a:t>Product enhancements to meet customer requirements</a:t>
            </a:r>
            <a:endParaRPr lang="en-US" sz="2800" dirty="0" smtClean="0">
              <a:solidFill>
                <a:schemeClr val="tx1">
                  <a:lumMod val="75000"/>
                </a:schemeClr>
              </a:solidFill>
            </a:endParaRPr>
          </a:p>
        </p:txBody>
      </p:sp>
    </p:spTree>
    <p:extLst>
      <p:ext uri="{BB962C8B-B14F-4D97-AF65-F5344CB8AC3E}">
        <p14:creationId xmlns:p14="http://schemas.microsoft.com/office/powerpoint/2010/main" val="2955321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31338" y="373940"/>
            <a:ext cx="7336750" cy="707886"/>
          </a:xfrm>
          <a:prstGeom prst="rect">
            <a:avLst/>
          </a:prstGeom>
          <a:noFill/>
        </p:spPr>
        <p:txBody>
          <a:bodyPr wrap="square" rtlCol="0">
            <a:spAutoFit/>
          </a:bodyPr>
          <a:lstStyle/>
          <a:p>
            <a:pPr>
              <a:lnSpc>
                <a:spcPct val="130000"/>
              </a:lnSpc>
            </a:pPr>
            <a:r>
              <a:rPr lang="en-US" sz="3200" b="1" dirty="0" smtClean="0">
                <a:solidFill>
                  <a:schemeClr val="tx2">
                    <a:lumMod val="75000"/>
                  </a:schemeClr>
                </a:solidFill>
                <a:latin typeface="Helvetica"/>
                <a:cs typeface="Helvetica"/>
              </a:rPr>
              <a:t>Key Concerns/Help Wanted</a:t>
            </a:r>
            <a:endParaRPr lang="en-US" sz="3200" b="1" dirty="0">
              <a:solidFill>
                <a:schemeClr val="tx2">
                  <a:lumMod val="75000"/>
                </a:schemeClr>
              </a:solidFill>
              <a:latin typeface="Helvetica"/>
              <a:cs typeface="Helvetica"/>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144" y="6177717"/>
            <a:ext cx="9162288" cy="707981"/>
          </a:xfrm>
          <a:prstGeom prst="rect">
            <a:avLst/>
          </a:prstGeom>
          <a:ln w="38100" cmpd="sng">
            <a:solidFill>
              <a:srgbClr val="FFFFFF"/>
            </a:solidFill>
            <a:prstDash val="dash"/>
          </a:ln>
          <a:effectLst>
            <a:outerShdw blurRad="63500" sx="102000" sy="102000" algn="ctr" rotWithShape="0">
              <a:prstClr val="black">
                <a:alpha val="40000"/>
              </a:prstClr>
            </a:outerShdw>
          </a:effectLst>
        </p:spPr>
      </p:pic>
      <p:sp>
        <p:nvSpPr>
          <p:cNvPr id="12" name="Text Placeholder 2"/>
          <p:cNvSpPr>
            <a:spLocks noGrp="1"/>
          </p:cNvSpPr>
          <p:nvPr>
            <p:ph type="body" sz="quarter" idx="14"/>
          </p:nvPr>
        </p:nvSpPr>
        <p:spPr>
          <a:xfrm>
            <a:off x="809110" y="1597000"/>
            <a:ext cx="7412970" cy="4862944"/>
          </a:xfrm>
        </p:spPr>
        <p:txBody>
          <a:bodyPr>
            <a:normAutofit/>
          </a:bodyPr>
          <a:lstStyle/>
          <a:p>
            <a:pPr>
              <a:lnSpc>
                <a:spcPct val="100000"/>
              </a:lnSpc>
              <a:buClr>
                <a:srgbClr val="1C353D"/>
              </a:buClr>
              <a:buSzPct val="125000"/>
            </a:pPr>
            <a:r>
              <a:rPr lang="en-US" sz="2800" dirty="0" smtClean="0">
                <a:solidFill>
                  <a:schemeClr val="tx1">
                    <a:lumMod val="75000"/>
                  </a:schemeClr>
                </a:solidFill>
                <a:latin typeface="Helvetica"/>
              </a:rPr>
              <a:t>Concern/request #1</a:t>
            </a:r>
          </a:p>
          <a:p>
            <a:pPr>
              <a:lnSpc>
                <a:spcPct val="100000"/>
              </a:lnSpc>
              <a:buClr>
                <a:srgbClr val="1C353D"/>
              </a:buClr>
              <a:buSzPct val="125000"/>
            </a:pPr>
            <a:endParaRPr lang="en-US" sz="2800" dirty="0" smtClean="0">
              <a:solidFill>
                <a:schemeClr val="tx1">
                  <a:lumMod val="75000"/>
                </a:schemeClr>
              </a:solidFill>
            </a:endParaRPr>
          </a:p>
          <a:p>
            <a:pPr>
              <a:lnSpc>
                <a:spcPct val="100000"/>
              </a:lnSpc>
              <a:buClr>
                <a:srgbClr val="1C353D"/>
              </a:buClr>
              <a:buSzPct val="125000"/>
            </a:pPr>
            <a:r>
              <a:rPr lang="en-US" sz="2800" dirty="0">
                <a:solidFill>
                  <a:schemeClr val="tx1">
                    <a:lumMod val="75000"/>
                  </a:schemeClr>
                </a:solidFill>
                <a:latin typeface="Helvetica"/>
              </a:rPr>
              <a:t>Concern</a:t>
            </a:r>
            <a:r>
              <a:rPr lang="en-US" sz="2800" dirty="0" smtClean="0">
                <a:solidFill>
                  <a:schemeClr val="tx1">
                    <a:lumMod val="75000"/>
                  </a:schemeClr>
                </a:solidFill>
                <a:latin typeface="Helvetica"/>
              </a:rPr>
              <a:t>/request #2</a:t>
            </a:r>
            <a:endParaRPr lang="en-US" sz="2800" dirty="0">
              <a:solidFill>
                <a:schemeClr val="tx1">
                  <a:lumMod val="75000"/>
                </a:schemeClr>
              </a:solidFill>
              <a:latin typeface="Helvetica"/>
            </a:endParaRPr>
          </a:p>
          <a:p>
            <a:pPr>
              <a:lnSpc>
                <a:spcPct val="100000"/>
              </a:lnSpc>
              <a:buClr>
                <a:srgbClr val="1C353D"/>
              </a:buClr>
              <a:buSzPct val="125000"/>
            </a:pPr>
            <a:endParaRPr lang="en-US" sz="2800" dirty="0" smtClean="0">
              <a:solidFill>
                <a:schemeClr val="tx1">
                  <a:lumMod val="75000"/>
                </a:schemeClr>
              </a:solidFill>
            </a:endParaRPr>
          </a:p>
          <a:p>
            <a:pPr>
              <a:lnSpc>
                <a:spcPct val="100000"/>
              </a:lnSpc>
              <a:buClr>
                <a:srgbClr val="1C353D"/>
              </a:buClr>
              <a:buSzPct val="125000"/>
            </a:pPr>
            <a:r>
              <a:rPr lang="en-US" sz="2800" dirty="0">
                <a:solidFill>
                  <a:schemeClr val="tx1">
                    <a:lumMod val="75000"/>
                  </a:schemeClr>
                </a:solidFill>
                <a:latin typeface="Helvetica"/>
              </a:rPr>
              <a:t>Concern</a:t>
            </a:r>
            <a:r>
              <a:rPr lang="en-US" sz="2800" dirty="0" smtClean="0">
                <a:solidFill>
                  <a:schemeClr val="tx1">
                    <a:lumMod val="75000"/>
                  </a:schemeClr>
                </a:solidFill>
                <a:latin typeface="Helvetica"/>
              </a:rPr>
              <a:t>/request #3</a:t>
            </a:r>
            <a:endParaRPr lang="en-US" sz="2800" dirty="0">
              <a:solidFill>
                <a:schemeClr val="tx1">
                  <a:lumMod val="75000"/>
                </a:schemeClr>
              </a:solidFill>
              <a:latin typeface="Helvetica"/>
            </a:endParaRPr>
          </a:p>
          <a:p>
            <a:pPr marL="0" indent="0">
              <a:lnSpc>
                <a:spcPct val="100000"/>
              </a:lnSpc>
              <a:buClr>
                <a:srgbClr val="1C353D"/>
              </a:buClr>
              <a:buSzPct val="125000"/>
              <a:buNone/>
            </a:pPr>
            <a:endParaRPr lang="en-US" sz="2800" dirty="0" smtClean="0">
              <a:solidFill>
                <a:schemeClr val="tx1">
                  <a:lumMod val="75000"/>
                </a:schemeClr>
              </a:solidFill>
            </a:endParaRPr>
          </a:p>
        </p:txBody>
      </p:sp>
      <p:grpSp>
        <p:nvGrpSpPr>
          <p:cNvPr id="8" name="Group 7"/>
          <p:cNvGrpSpPr/>
          <p:nvPr/>
        </p:nvGrpSpPr>
        <p:grpSpPr>
          <a:xfrm>
            <a:off x="8596476" y="3883167"/>
            <a:ext cx="2478298" cy="2024666"/>
            <a:chOff x="-2046124" y="4697718"/>
            <a:chExt cx="2478298" cy="2024666"/>
          </a:xfrm>
        </p:grpSpPr>
        <p:grpSp>
          <p:nvGrpSpPr>
            <p:cNvPr id="10" name="Group 9"/>
            <p:cNvGrpSpPr/>
            <p:nvPr/>
          </p:nvGrpSpPr>
          <p:grpSpPr>
            <a:xfrm>
              <a:off x="-2046124" y="4697718"/>
              <a:ext cx="2478298" cy="2024666"/>
              <a:chOff x="5900131" y="4644155"/>
              <a:chExt cx="2478298" cy="2024666"/>
            </a:xfrm>
          </p:grpSpPr>
          <p:sp>
            <p:nvSpPr>
              <p:cNvPr id="13" name="Folded Corner 12"/>
              <p:cNvSpPr/>
              <p:nvPr/>
            </p:nvSpPr>
            <p:spPr>
              <a:xfrm>
                <a:off x="5900131" y="4644155"/>
                <a:ext cx="2478298" cy="2024666"/>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4" name="TextBox 13"/>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Lee Hower</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15" name="Rectangle 14"/>
              <p:cNvSpPr/>
              <p:nvPr/>
            </p:nvSpPr>
            <p:spPr>
              <a:xfrm>
                <a:off x="5941344" y="4653941"/>
                <a:ext cx="2408438" cy="1200329"/>
              </a:xfrm>
              <a:prstGeom prst="rect">
                <a:avLst/>
              </a:prstGeom>
            </p:spPr>
            <p:txBody>
              <a:bodyPr wrap="square">
                <a:spAutoFit/>
              </a:bodyPr>
              <a:lstStyle/>
              <a:p>
                <a:pPr algn="dist"/>
                <a:r>
                  <a:rPr lang="en-US" sz="1200" dirty="0" smtClean="0">
                    <a:solidFill>
                      <a:srgbClr val="414141"/>
                    </a:solidFill>
                    <a:latin typeface="Times New Roman"/>
                    <a:cs typeface="Times New Roman"/>
                  </a:rPr>
                  <a:t>It’s crucial to be as transparent as possible early on. It both sets the tone for your board relationship and helps you gain valuable advice and support. Early board meetings aren’t simply investor updates.</a:t>
                </a:r>
                <a:endParaRPr lang="en-US" sz="1200" dirty="0">
                  <a:solidFill>
                    <a:srgbClr val="414141"/>
                  </a:solidFill>
                  <a:latin typeface="Times New Roman"/>
                  <a:cs typeface="Times New Roman"/>
                </a:endParaRPr>
              </a:p>
            </p:txBody>
          </p:sp>
        </p:grpSp>
        <p:pic>
          <p:nvPicPr>
            <p:cNvPr id="11" name="Picture 10" descr="hower_01_sq.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966207" y="5862091"/>
              <a:ext cx="747975" cy="822960"/>
            </a:xfrm>
            <a:prstGeom prst="ellipse">
              <a:avLst/>
            </a:prstGeom>
          </p:spPr>
        </p:pic>
      </p:grpSp>
    </p:spTree>
    <p:extLst>
      <p:ext uri="{BB962C8B-B14F-4D97-AF65-F5344CB8AC3E}">
        <p14:creationId xmlns:p14="http://schemas.microsoft.com/office/powerpoint/2010/main" val="1410458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55584" y="2402652"/>
            <a:ext cx="7397555" cy="1488017"/>
          </a:xfrm>
        </p:spPr>
        <p:txBody>
          <a:bodyPr/>
          <a:lstStyle/>
          <a:p>
            <a:pPr algn="ctr">
              <a:lnSpc>
                <a:spcPct val="70000"/>
              </a:lnSpc>
            </a:pPr>
            <a:r>
              <a:rPr lang="en-US" sz="4800" dirty="0" smtClean="0">
                <a:latin typeface="Times New Roman"/>
                <a:cs typeface="Times New Roman"/>
              </a:rPr>
              <a:t>Option 2:</a:t>
            </a:r>
          </a:p>
          <a:p>
            <a:pPr algn="ctr">
              <a:lnSpc>
                <a:spcPct val="70000"/>
              </a:lnSpc>
            </a:pPr>
            <a:r>
              <a:rPr lang="en-US" sz="4800" b="1" dirty="0" smtClean="0">
                <a:latin typeface="Times New Roman"/>
                <a:cs typeface="Times New Roman"/>
              </a:rPr>
              <a:t>Running List</a:t>
            </a:r>
            <a:endParaRPr lang="en-US" sz="4800" b="1" dirty="0">
              <a:latin typeface="Times New Roman"/>
              <a:cs typeface="Times New Roman"/>
            </a:endParaRPr>
          </a:p>
        </p:txBody>
      </p:sp>
      <p:grpSp>
        <p:nvGrpSpPr>
          <p:cNvPr id="4" name="Group 3"/>
          <p:cNvGrpSpPr/>
          <p:nvPr/>
        </p:nvGrpSpPr>
        <p:grpSpPr>
          <a:xfrm>
            <a:off x="2922694" y="4268525"/>
            <a:ext cx="3260486" cy="2324044"/>
            <a:chOff x="2846581" y="4052625"/>
            <a:chExt cx="3298615" cy="2324044"/>
          </a:xfrm>
        </p:grpSpPr>
        <p:grpSp>
          <p:nvGrpSpPr>
            <p:cNvPr id="9" name="Group 8"/>
            <p:cNvGrpSpPr/>
            <p:nvPr/>
          </p:nvGrpSpPr>
          <p:grpSpPr>
            <a:xfrm>
              <a:off x="2846581" y="4052625"/>
              <a:ext cx="3298615" cy="2324044"/>
              <a:chOff x="5900131" y="4748123"/>
              <a:chExt cx="2478298" cy="1920698"/>
            </a:xfrm>
          </p:grpSpPr>
          <p:sp>
            <p:nvSpPr>
              <p:cNvPr id="11" name="Folded Corner 10"/>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latin typeface="Times New Roman"/>
                  <a:cs typeface="Times New Roman"/>
                </a:endParaRPr>
              </a:p>
            </p:txBody>
          </p:sp>
          <p:sp>
            <p:nvSpPr>
              <p:cNvPr id="12" name="TextBox 11"/>
              <p:cNvSpPr txBox="1"/>
              <p:nvPr/>
            </p:nvSpPr>
            <p:spPr>
              <a:xfrm>
                <a:off x="6677172" y="5972457"/>
                <a:ext cx="1188944" cy="534158"/>
              </a:xfrm>
              <a:prstGeom prst="rect">
                <a:avLst/>
              </a:prstGeom>
              <a:noFill/>
            </p:spPr>
            <p:txBody>
              <a:bodyPr wrap="none" rtlCol="0">
                <a:spAutoFit/>
              </a:bodyPr>
              <a:lstStyle/>
              <a:p>
                <a:r>
                  <a:rPr lang="en-US" sz="1200" b="1" dirty="0" smtClean="0">
                    <a:latin typeface="Times New Roman"/>
                    <a:cs typeface="Times New Roman"/>
                  </a:rPr>
                  <a:t>Rob Go</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13" name="Rectangle 12"/>
              <p:cNvSpPr/>
              <p:nvPr/>
            </p:nvSpPr>
            <p:spPr>
              <a:xfrm>
                <a:off x="5941344" y="4798225"/>
                <a:ext cx="2408438" cy="1144624"/>
              </a:xfrm>
              <a:prstGeom prst="rect">
                <a:avLst/>
              </a:prstGeom>
            </p:spPr>
            <p:txBody>
              <a:bodyPr wrap="square">
                <a:spAutoFit/>
              </a:bodyPr>
              <a:lstStyle/>
              <a:p>
                <a:pPr algn="dist"/>
                <a:r>
                  <a:rPr lang="en-US" sz="1200" dirty="0">
                    <a:latin typeface="Times New Roman"/>
                    <a:cs typeface="Times New Roman"/>
                  </a:rPr>
                  <a:t>This approach helps you avoid overly formalized slides while keeping your board current on the business and the most pressing needs and priorities. Because the doc can be marked by all parties, it helps CEOs and board members have a productive, iterative discussion rather than a one-way information dump. </a:t>
                </a:r>
              </a:p>
            </p:txBody>
          </p:sp>
        </p:grpSp>
        <p:pic>
          <p:nvPicPr>
            <p:cNvPr id="10" name="Picture 9" descr="go_01_cr.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75526" y="5480469"/>
              <a:ext cx="654497" cy="822960"/>
            </a:xfrm>
            <a:prstGeom prst="ellipse">
              <a:avLst/>
            </a:prstGeom>
          </p:spPr>
        </p:pic>
      </p:grpSp>
    </p:spTree>
    <p:extLst>
      <p:ext uri="{BB962C8B-B14F-4D97-AF65-F5344CB8AC3E}">
        <p14:creationId xmlns:p14="http://schemas.microsoft.com/office/powerpoint/2010/main" val="378608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442856" y="505606"/>
            <a:ext cx="8701144" cy="6388289"/>
          </a:xfrm>
          <a:custGeom>
            <a:avLst/>
            <a:gdLst>
              <a:gd name="connsiteX0" fmla="*/ 0 w 8701144"/>
              <a:gd name="connsiteY0" fmla="*/ 3475413 h 5135146"/>
              <a:gd name="connsiteX1" fmla="*/ 1693437 w 8701144"/>
              <a:gd name="connsiteY1" fmla="*/ 2929595 h 5135146"/>
              <a:gd name="connsiteX2" fmla="*/ 3420296 w 8701144"/>
              <a:gd name="connsiteY2" fmla="*/ 2083020 h 5135146"/>
              <a:gd name="connsiteX3" fmla="*/ 5158297 w 8701144"/>
              <a:gd name="connsiteY3" fmla="*/ 1715429 h 5135146"/>
              <a:gd name="connsiteX4" fmla="*/ 6929721 w 8701144"/>
              <a:gd name="connsiteY4" fmla="*/ 1180750 h 5135146"/>
              <a:gd name="connsiteX5" fmla="*/ 8701144 w 8701144"/>
              <a:gd name="connsiteY5" fmla="*/ 0 h 5135146"/>
              <a:gd name="connsiteX6" fmla="*/ 8701144 w 8701144"/>
              <a:gd name="connsiteY6" fmla="*/ 5135146 h 5135146"/>
              <a:gd name="connsiteX7" fmla="*/ 11141 w 8701144"/>
              <a:gd name="connsiteY7" fmla="*/ 5090589 h 5135146"/>
              <a:gd name="connsiteX8" fmla="*/ 0 w 8701144"/>
              <a:gd name="connsiteY8" fmla="*/ 3475413 h 513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01144" h="5135146">
                <a:moveTo>
                  <a:pt x="0" y="3475413"/>
                </a:moveTo>
                <a:lnTo>
                  <a:pt x="1693437" y="2929595"/>
                </a:lnTo>
                <a:lnTo>
                  <a:pt x="3420296" y="2083020"/>
                </a:lnTo>
                <a:lnTo>
                  <a:pt x="5158297" y="1715429"/>
                </a:lnTo>
                <a:lnTo>
                  <a:pt x="6929721" y="1180750"/>
                </a:lnTo>
                <a:lnTo>
                  <a:pt x="8701144" y="0"/>
                </a:lnTo>
                <a:lnTo>
                  <a:pt x="8701144" y="5135146"/>
                </a:lnTo>
                <a:lnTo>
                  <a:pt x="11141" y="5090589"/>
                </a:lnTo>
                <a:cubicBezTo>
                  <a:pt x="7427" y="4552197"/>
                  <a:pt x="3714" y="4013805"/>
                  <a:pt x="0" y="3475413"/>
                </a:cubicBezTo>
                <a:close/>
              </a:path>
            </a:pathLst>
          </a:custGeom>
          <a:solidFill>
            <a:srgbClr val="FFDF9B">
              <a:alpha val="3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Times New Roman"/>
              <a:cs typeface="Times New Roman"/>
            </a:endParaRPr>
          </a:p>
        </p:txBody>
      </p:sp>
      <p:sp>
        <p:nvSpPr>
          <p:cNvPr id="9" name="TextBox 8"/>
          <p:cNvSpPr txBox="1"/>
          <p:nvPr/>
        </p:nvSpPr>
        <p:spPr>
          <a:xfrm>
            <a:off x="731338" y="246940"/>
            <a:ext cx="7336750" cy="630942"/>
          </a:xfrm>
          <a:prstGeom prst="rect">
            <a:avLst/>
          </a:prstGeom>
          <a:noFill/>
        </p:spPr>
        <p:txBody>
          <a:bodyPr wrap="square" rtlCol="0">
            <a:spAutoFit/>
          </a:bodyPr>
          <a:lstStyle/>
          <a:p>
            <a:pPr>
              <a:lnSpc>
                <a:spcPct val="130000"/>
              </a:lnSpc>
            </a:pPr>
            <a:r>
              <a:rPr lang="en-US" sz="2800" b="1" dirty="0" smtClean="0">
                <a:solidFill>
                  <a:schemeClr val="tx2">
                    <a:lumMod val="75000"/>
                  </a:schemeClr>
                </a:solidFill>
                <a:latin typeface="Times New Roman"/>
                <a:cs typeface="Times New Roman"/>
              </a:rPr>
              <a:t>About the Next Section</a:t>
            </a:r>
            <a:endParaRPr lang="en-US" sz="2800" b="1" dirty="0">
              <a:solidFill>
                <a:schemeClr val="tx2">
                  <a:lumMod val="75000"/>
                </a:schemeClr>
              </a:solidFill>
              <a:latin typeface="Times New Roman"/>
              <a:cs typeface="Times New Roman"/>
            </a:endParaRPr>
          </a:p>
        </p:txBody>
      </p:sp>
      <p:sp>
        <p:nvSpPr>
          <p:cNvPr id="28" name="TextBox 27"/>
          <p:cNvSpPr txBox="1"/>
          <p:nvPr/>
        </p:nvSpPr>
        <p:spPr>
          <a:xfrm>
            <a:off x="764508" y="1077643"/>
            <a:ext cx="7731792" cy="4216539"/>
          </a:xfrm>
          <a:prstGeom prst="rect">
            <a:avLst/>
          </a:prstGeom>
          <a:noFill/>
        </p:spPr>
        <p:txBody>
          <a:bodyPr wrap="square" rtlCol="0">
            <a:spAutoFit/>
          </a:bodyPr>
          <a:lstStyle/>
          <a:p>
            <a:r>
              <a:rPr lang="en-US" sz="2400" b="1" dirty="0" smtClean="0">
                <a:latin typeface="Times New Roman"/>
                <a:cs typeface="Times New Roman"/>
              </a:rPr>
              <a:t>Some seed-stage startups opt not to send slides. </a:t>
            </a:r>
          </a:p>
          <a:p>
            <a:endParaRPr lang="en-US" sz="2400" b="1" dirty="0">
              <a:latin typeface="Times New Roman"/>
              <a:cs typeface="Times New Roman"/>
            </a:endParaRPr>
          </a:p>
          <a:p>
            <a:r>
              <a:rPr lang="en-US" sz="2000" dirty="0" smtClean="0">
                <a:latin typeface="Times New Roman"/>
                <a:cs typeface="Times New Roman"/>
              </a:rPr>
              <a:t>In fact, some investors prefer this approach. Instead of a full deck, you can opt to compile a running log of important updates, with a summary at the top, for investors to read and/or print. In some cases, your board may opt to annotate different sections before the meeting and flag various topics to discuss or clarify further.</a:t>
            </a:r>
          </a:p>
          <a:p>
            <a:endParaRPr lang="en-US" sz="2000" dirty="0">
              <a:latin typeface="Times New Roman"/>
              <a:cs typeface="Times New Roman"/>
            </a:endParaRPr>
          </a:p>
          <a:p>
            <a:r>
              <a:rPr lang="en-US" sz="2000" b="1" dirty="0" smtClean="0">
                <a:latin typeface="Times New Roman"/>
                <a:cs typeface="Times New Roman"/>
              </a:rPr>
              <a:t>Imagine the next few slides were one scrolling doc.</a:t>
            </a:r>
          </a:p>
          <a:p>
            <a:r>
              <a:rPr lang="en-US" sz="2000" dirty="0" smtClean="0">
                <a:latin typeface="Times New Roman"/>
                <a:cs typeface="Times New Roman"/>
              </a:rPr>
              <a:t>(Microsoft Word, Google Doc, etc.)</a:t>
            </a:r>
          </a:p>
          <a:p>
            <a:endParaRPr lang="en-US" sz="2000" dirty="0">
              <a:latin typeface="Times New Roman"/>
              <a:cs typeface="Times New Roman"/>
            </a:endParaRPr>
          </a:p>
          <a:p>
            <a:r>
              <a:rPr lang="en-US" sz="2000" dirty="0" smtClean="0">
                <a:latin typeface="Times New Roman"/>
                <a:cs typeface="Times New Roman"/>
              </a:rPr>
              <a:t>Note that multiple board meetings can be contained in the same doc, with the most recent placed at the top.</a:t>
            </a:r>
          </a:p>
        </p:txBody>
      </p:sp>
      <p:sp>
        <p:nvSpPr>
          <p:cNvPr id="3" name="Octagon 2"/>
          <p:cNvSpPr/>
          <p:nvPr/>
        </p:nvSpPr>
        <p:spPr>
          <a:xfrm>
            <a:off x="4572000" y="5123180"/>
            <a:ext cx="1564640" cy="1564640"/>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latin typeface="Times New Roman"/>
                <a:cs typeface="Times New Roman"/>
              </a:rPr>
              <a:t>Remove</a:t>
            </a:r>
          </a:p>
          <a:p>
            <a:pPr algn="ctr"/>
            <a:r>
              <a:rPr lang="en-US" b="1" dirty="0" smtClean="0">
                <a:latin typeface="Times New Roman"/>
                <a:cs typeface="Times New Roman"/>
              </a:rPr>
              <a:t>This Slide</a:t>
            </a:r>
            <a:endParaRPr lang="en-US" b="1" dirty="0">
              <a:latin typeface="Times New Roman"/>
              <a:cs typeface="Times New Roman"/>
            </a:endParaRPr>
          </a:p>
        </p:txBody>
      </p:sp>
    </p:spTree>
    <p:extLst>
      <p:ext uri="{BB962C8B-B14F-4D97-AF65-F5344CB8AC3E}">
        <p14:creationId xmlns:p14="http://schemas.microsoft.com/office/powerpoint/2010/main" val="489238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07-15 at 6.11.47 P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85800" y="723900"/>
            <a:ext cx="8166100" cy="6134100"/>
          </a:xfrm>
          <a:prstGeom prst="rect">
            <a:avLst/>
          </a:prstGeom>
        </p:spPr>
      </p:pic>
      <p:sp>
        <p:nvSpPr>
          <p:cNvPr id="8" name="TextBox 7"/>
          <p:cNvSpPr txBox="1"/>
          <p:nvPr/>
        </p:nvSpPr>
        <p:spPr>
          <a:xfrm>
            <a:off x="2476500" y="957759"/>
            <a:ext cx="4584700" cy="769441"/>
          </a:xfrm>
          <a:prstGeom prst="rect">
            <a:avLst/>
          </a:prstGeom>
          <a:noFill/>
        </p:spPr>
        <p:txBody>
          <a:bodyPr wrap="square" rtlCol="0">
            <a:spAutoFit/>
          </a:bodyPr>
          <a:lstStyle/>
          <a:p>
            <a:pPr algn="ctr"/>
            <a:r>
              <a:rPr lang="en-US" sz="2200" b="1" dirty="0" smtClean="0">
                <a:latin typeface="Helvetica"/>
                <a:cs typeface="Helvetica"/>
              </a:rPr>
              <a:t>(Company Name) Board Meeting</a:t>
            </a:r>
          </a:p>
          <a:p>
            <a:pPr algn="ctr"/>
            <a:r>
              <a:rPr lang="en-US" sz="2200" b="1" dirty="0" smtClean="0">
                <a:latin typeface="Helvetica"/>
                <a:cs typeface="Helvetica"/>
              </a:rPr>
              <a:t>MM.DD.YY.</a:t>
            </a:r>
            <a:endParaRPr lang="en-US" sz="2200" b="1" dirty="0">
              <a:latin typeface="Helvetica"/>
              <a:cs typeface="Helvetica"/>
            </a:endParaRPr>
          </a:p>
        </p:txBody>
      </p:sp>
      <p:cxnSp>
        <p:nvCxnSpPr>
          <p:cNvPr id="10" name="Straight Connector 9"/>
          <p:cNvCxnSpPr/>
          <p:nvPr/>
        </p:nvCxnSpPr>
        <p:spPr>
          <a:xfrm>
            <a:off x="2025650" y="1752143"/>
            <a:ext cx="54864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973992" y="1967398"/>
            <a:ext cx="6997700" cy="2123658"/>
          </a:xfrm>
          <a:prstGeom prst="rect">
            <a:avLst/>
          </a:prstGeom>
          <a:noFill/>
        </p:spPr>
        <p:txBody>
          <a:bodyPr wrap="square" rtlCol="0">
            <a:spAutoFit/>
          </a:bodyPr>
          <a:lstStyle/>
          <a:p>
            <a:r>
              <a:rPr lang="en-US" b="1" dirty="0" smtClean="0">
                <a:latin typeface="Helvetica"/>
                <a:cs typeface="Helvetica"/>
              </a:rPr>
              <a:t>High Level Summary</a:t>
            </a:r>
          </a:p>
          <a:p>
            <a:endParaRPr lang="en-US" sz="1400" b="1" dirty="0">
              <a:latin typeface="Helvetica"/>
              <a:cs typeface="Helvetica"/>
            </a:endParaRPr>
          </a:p>
          <a:p>
            <a:endParaRPr lang="en-US" sz="1400" b="1" dirty="0" smtClean="0">
              <a:latin typeface="Helvetica"/>
              <a:cs typeface="Helvetica"/>
            </a:endParaRPr>
          </a:p>
          <a:p>
            <a:endParaRPr lang="en-US" sz="1400" b="1" dirty="0">
              <a:latin typeface="Helvetica"/>
              <a:cs typeface="Helvetica"/>
            </a:endParaRPr>
          </a:p>
          <a:p>
            <a:r>
              <a:rPr lang="en-US" sz="1200" i="1" dirty="0" smtClean="0">
                <a:latin typeface="Helvetica"/>
                <a:cs typeface="Helvetica"/>
              </a:rPr>
              <a:t>Summarize some of the major progress made and/or challenges uncovered. Include both positives and negatives for a more productive board conversation – especially critical in the seed stage.</a:t>
            </a:r>
          </a:p>
          <a:p>
            <a:endParaRPr lang="en-US" sz="1200" i="1" dirty="0" smtClean="0">
              <a:latin typeface="Helvetica"/>
              <a:cs typeface="Helvetica"/>
            </a:endParaRPr>
          </a:p>
          <a:p>
            <a:pPr marL="285750" indent="-285750">
              <a:buFont typeface="Arial"/>
              <a:buChar char="•"/>
            </a:pPr>
            <a:r>
              <a:rPr lang="en-US" sz="1200" i="1" dirty="0" smtClean="0">
                <a:latin typeface="Helvetica"/>
                <a:cs typeface="Helvetica"/>
              </a:rPr>
              <a:t>You should also include 3-5 important bullets for certain critical updates and data points.</a:t>
            </a:r>
          </a:p>
          <a:p>
            <a:endParaRPr lang="en-US" sz="1200" b="1" dirty="0" smtClean="0">
              <a:latin typeface="Helvetica"/>
              <a:cs typeface="Helvetica"/>
            </a:endParaRPr>
          </a:p>
          <a:p>
            <a:endParaRPr lang="en-US" sz="1200" b="1" dirty="0">
              <a:latin typeface="Helvetica"/>
              <a:cs typeface="Helvetica"/>
            </a:endParaRPr>
          </a:p>
        </p:txBody>
      </p:sp>
      <p:sp>
        <p:nvSpPr>
          <p:cNvPr id="13" name="TextBox 12"/>
          <p:cNvSpPr txBox="1"/>
          <p:nvPr/>
        </p:nvSpPr>
        <p:spPr>
          <a:xfrm>
            <a:off x="705434" y="222020"/>
            <a:ext cx="3793927" cy="338554"/>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1600" dirty="0" smtClean="0">
                <a:solidFill>
                  <a:schemeClr val="bg1"/>
                </a:solidFill>
                <a:latin typeface="Times New Roman"/>
                <a:cs typeface="Times New Roman"/>
              </a:rPr>
              <a:t>(Create in Microsoft Word or Google Docs.)</a:t>
            </a:r>
            <a:endParaRPr lang="en-US" sz="1600" dirty="0">
              <a:solidFill>
                <a:schemeClr val="bg1"/>
              </a:solidFill>
              <a:latin typeface="Times New Roman"/>
              <a:cs typeface="Times New Roman"/>
            </a:endParaRPr>
          </a:p>
        </p:txBody>
      </p:sp>
      <p:sp>
        <p:nvSpPr>
          <p:cNvPr id="14" name="TextBox 13"/>
          <p:cNvSpPr txBox="1"/>
          <p:nvPr/>
        </p:nvSpPr>
        <p:spPr>
          <a:xfrm>
            <a:off x="1307497" y="2517645"/>
            <a:ext cx="2081387" cy="33855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1600" dirty="0" smtClean="0">
                <a:solidFill>
                  <a:schemeClr val="bg1"/>
                </a:solidFill>
                <a:latin typeface="Times New Roman"/>
                <a:cs typeface="Times New Roman"/>
              </a:rPr>
              <a:t>Option 1 (delete this)</a:t>
            </a:r>
            <a:endParaRPr lang="en-US" sz="1600" dirty="0">
              <a:solidFill>
                <a:schemeClr val="bg1"/>
              </a:solidFill>
              <a:latin typeface="Times New Roman"/>
              <a:cs typeface="Times New Roman"/>
            </a:endParaRPr>
          </a:p>
        </p:txBody>
      </p:sp>
      <p:sp>
        <p:nvSpPr>
          <p:cNvPr id="15" name="TextBox 14"/>
          <p:cNvSpPr txBox="1"/>
          <p:nvPr/>
        </p:nvSpPr>
        <p:spPr>
          <a:xfrm>
            <a:off x="1307497" y="4032617"/>
            <a:ext cx="2081387" cy="33855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1600" dirty="0" smtClean="0">
                <a:solidFill>
                  <a:schemeClr val="bg1"/>
                </a:solidFill>
                <a:latin typeface="Times New Roman"/>
                <a:cs typeface="Times New Roman"/>
              </a:rPr>
              <a:t>Option 2 (delete this)</a:t>
            </a:r>
            <a:endParaRPr lang="en-US" sz="1600" dirty="0">
              <a:solidFill>
                <a:schemeClr val="bg1"/>
              </a:solidFill>
              <a:latin typeface="Times New Roman"/>
              <a:cs typeface="Times New Roman"/>
            </a:endParaRPr>
          </a:p>
        </p:txBody>
      </p:sp>
      <p:sp>
        <p:nvSpPr>
          <p:cNvPr id="16" name="TextBox 15"/>
          <p:cNvSpPr txBox="1"/>
          <p:nvPr/>
        </p:nvSpPr>
        <p:spPr>
          <a:xfrm>
            <a:off x="973992" y="4591635"/>
            <a:ext cx="6997700" cy="2492990"/>
          </a:xfrm>
          <a:prstGeom prst="rect">
            <a:avLst/>
          </a:prstGeom>
          <a:noFill/>
        </p:spPr>
        <p:txBody>
          <a:bodyPr wrap="square" rtlCol="0">
            <a:spAutoFit/>
          </a:bodyPr>
          <a:lstStyle/>
          <a:p>
            <a:r>
              <a:rPr lang="en-US" sz="1400" b="1" dirty="0" smtClean="0">
                <a:latin typeface="Helvetica"/>
                <a:cs typeface="Helvetica"/>
              </a:rPr>
              <a:t>Highlights &amp; Big Wins</a:t>
            </a:r>
          </a:p>
          <a:p>
            <a:endParaRPr lang="en-US" sz="1200" dirty="0" smtClean="0">
              <a:latin typeface="Helvetica"/>
              <a:cs typeface="Helvetica"/>
            </a:endParaRPr>
          </a:p>
          <a:p>
            <a:pPr marL="285750" indent="-285750">
              <a:buFont typeface="Arial"/>
              <a:buChar char="•"/>
            </a:pPr>
            <a:r>
              <a:rPr lang="en-US" sz="1200" i="1" dirty="0" smtClean="0">
                <a:latin typeface="Helvetica"/>
                <a:cs typeface="Helvetica"/>
              </a:rPr>
              <a:t>List a few major accomplishments and/or data points showing positive traction.</a:t>
            </a:r>
          </a:p>
          <a:p>
            <a:endParaRPr lang="en-US" sz="1200" i="1" dirty="0">
              <a:latin typeface="Helvetica"/>
              <a:cs typeface="Helvetica"/>
            </a:endParaRPr>
          </a:p>
          <a:p>
            <a:r>
              <a:rPr lang="en-US" sz="1400" b="1" dirty="0" smtClean="0">
                <a:latin typeface="Helvetica"/>
                <a:cs typeface="Helvetica"/>
              </a:rPr>
              <a:t>Challenges &amp; Setbacks</a:t>
            </a:r>
          </a:p>
          <a:p>
            <a:endParaRPr lang="en-US" sz="1400" b="1" dirty="0">
              <a:latin typeface="Helvetica"/>
              <a:cs typeface="Helvetica"/>
            </a:endParaRPr>
          </a:p>
          <a:p>
            <a:pPr marL="285750" indent="-285750">
              <a:buFont typeface="Arial"/>
              <a:buChar char="•"/>
            </a:pPr>
            <a:r>
              <a:rPr lang="en-US" sz="1200" i="1" dirty="0" smtClean="0">
                <a:latin typeface="Helvetica"/>
                <a:cs typeface="Helvetica"/>
              </a:rPr>
              <a:t>List a few disappointments or difficulties. Plan to discuss these candidly, ask for help, and review strategies for overcoming these together with your board.</a:t>
            </a:r>
          </a:p>
          <a:p>
            <a:endParaRPr lang="en-US" sz="1400" b="1" dirty="0">
              <a:latin typeface="Helvetica"/>
              <a:cs typeface="Helvetica"/>
            </a:endParaRPr>
          </a:p>
          <a:p>
            <a:pPr marL="285750" indent="-285750">
              <a:buFont typeface="Arial"/>
              <a:buChar char="•"/>
            </a:pPr>
            <a:endParaRPr lang="en-US" sz="1200" i="1" dirty="0" smtClean="0">
              <a:latin typeface="Helvetica"/>
              <a:cs typeface="Helvetica"/>
            </a:endParaRPr>
          </a:p>
          <a:p>
            <a:endParaRPr lang="en-US" sz="1200" b="1" dirty="0" smtClean="0">
              <a:latin typeface="Helvetica"/>
              <a:cs typeface="Helvetica"/>
            </a:endParaRPr>
          </a:p>
          <a:p>
            <a:endParaRPr lang="en-US" sz="1200" b="1" dirty="0">
              <a:latin typeface="Helvetica"/>
              <a:cs typeface="Helvetica"/>
            </a:endParaRPr>
          </a:p>
        </p:txBody>
      </p:sp>
    </p:spTree>
    <p:extLst>
      <p:ext uri="{BB962C8B-B14F-4D97-AF65-F5344CB8AC3E}">
        <p14:creationId xmlns:p14="http://schemas.microsoft.com/office/powerpoint/2010/main" val="121977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7-15 at 6.11.47 P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85800" y="838200"/>
            <a:ext cx="8166100" cy="6019800"/>
          </a:xfrm>
          <a:prstGeom prst="rect">
            <a:avLst/>
          </a:prstGeom>
        </p:spPr>
      </p:pic>
      <p:sp>
        <p:nvSpPr>
          <p:cNvPr id="5" name="TextBox 4"/>
          <p:cNvSpPr txBox="1"/>
          <p:nvPr/>
        </p:nvSpPr>
        <p:spPr>
          <a:xfrm>
            <a:off x="973992" y="1023508"/>
            <a:ext cx="6997700" cy="5878531"/>
          </a:xfrm>
          <a:prstGeom prst="rect">
            <a:avLst/>
          </a:prstGeom>
          <a:noFill/>
        </p:spPr>
        <p:txBody>
          <a:bodyPr wrap="square" rtlCol="0">
            <a:spAutoFit/>
          </a:bodyPr>
          <a:lstStyle/>
          <a:p>
            <a:r>
              <a:rPr lang="en-US" b="1" dirty="0" smtClean="0">
                <a:latin typeface="Helvetica"/>
                <a:cs typeface="Helvetica"/>
              </a:rPr>
              <a:t>Housekeeping	</a:t>
            </a:r>
            <a:endParaRPr lang="en-US" sz="1400" i="1" dirty="0" smtClean="0">
              <a:latin typeface="Helvetica"/>
              <a:cs typeface="Helvetica"/>
            </a:endParaRPr>
          </a:p>
          <a:p>
            <a:endParaRPr lang="en-US" sz="1400" dirty="0" smtClean="0">
              <a:latin typeface="Helvetica"/>
              <a:cs typeface="Helvetica"/>
            </a:endParaRPr>
          </a:p>
          <a:p>
            <a:r>
              <a:rPr lang="en-US" sz="1400" i="1" dirty="0" smtClean="0">
                <a:latin typeface="Helvetica"/>
                <a:cs typeface="Helvetica"/>
              </a:rPr>
              <a:t>(Refer to previous section on housekeeping for ideas of what should be included.)</a:t>
            </a:r>
            <a:endParaRPr lang="en-US" sz="1400" dirty="0" smtClean="0">
              <a:latin typeface="Helvetica"/>
              <a:cs typeface="Helvetica"/>
            </a:endParaRPr>
          </a:p>
          <a:p>
            <a:pPr marL="285750" indent="-285750">
              <a:buFont typeface="Arial"/>
              <a:buChar char="•"/>
            </a:pPr>
            <a:r>
              <a:rPr lang="en-US" sz="1400" dirty="0" smtClean="0">
                <a:latin typeface="Helvetica"/>
                <a:cs typeface="Helvetica"/>
              </a:rPr>
              <a:t>Item 1: context</a:t>
            </a:r>
          </a:p>
          <a:p>
            <a:pPr marL="285750" indent="-285750">
              <a:buFont typeface="Arial"/>
              <a:buChar char="•"/>
            </a:pPr>
            <a:r>
              <a:rPr lang="en-US" sz="1400" dirty="0" smtClean="0">
                <a:latin typeface="Helvetica"/>
                <a:cs typeface="Helvetica"/>
              </a:rPr>
              <a:t>Item 2: context</a:t>
            </a:r>
          </a:p>
          <a:p>
            <a:pPr marL="285750" indent="-285750">
              <a:buFont typeface="Arial"/>
              <a:buChar char="•"/>
            </a:pPr>
            <a:r>
              <a:rPr lang="en-US" sz="1400" dirty="0" smtClean="0">
                <a:latin typeface="Helvetica"/>
                <a:cs typeface="Helvetica"/>
              </a:rPr>
              <a:t>Item 3: context</a:t>
            </a:r>
          </a:p>
          <a:p>
            <a:pPr marL="285750" indent="-285750">
              <a:buFont typeface="Arial"/>
              <a:buChar char="•"/>
            </a:pPr>
            <a:endParaRPr lang="en-US" sz="1400" b="1" dirty="0">
              <a:latin typeface="Helvetica"/>
              <a:cs typeface="Helvetica"/>
            </a:endParaRPr>
          </a:p>
          <a:p>
            <a:endParaRPr lang="en-US" b="1" dirty="0" smtClean="0">
              <a:latin typeface="Helvetica"/>
              <a:cs typeface="Helvetica"/>
            </a:endParaRPr>
          </a:p>
          <a:p>
            <a:r>
              <a:rPr lang="en-US" b="1" dirty="0" smtClean="0">
                <a:latin typeface="Helvetica"/>
                <a:cs typeface="Helvetica"/>
              </a:rPr>
              <a:t>Core </a:t>
            </a:r>
            <a:r>
              <a:rPr lang="en-US" b="1" dirty="0">
                <a:latin typeface="Helvetica"/>
                <a:cs typeface="Helvetica"/>
              </a:rPr>
              <a:t>Metrics	</a:t>
            </a:r>
          </a:p>
          <a:p>
            <a:endParaRPr lang="en-US" sz="1400" dirty="0">
              <a:latin typeface="Helvetica"/>
              <a:cs typeface="Helvetica"/>
            </a:endParaRPr>
          </a:p>
          <a:p>
            <a:r>
              <a:rPr lang="en-US" sz="1400" b="1" dirty="0">
                <a:latin typeface="Helvetica"/>
                <a:cs typeface="Helvetica"/>
              </a:rPr>
              <a:t>Metric Name </a:t>
            </a:r>
            <a:r>
              <a:rPr lang="en-US" sz="1400" i="1" dirty="0">
                <a:latin typeface="Helvetica"/>
                <a:cs typeface="Helvetica"/>
              </a:rPr>
              <a:t>(e.g. Monthly Active Users) </a:t>
            </a:r>
          </a:p>
          <a:p>
            <a:endParaRPr lang="en-US" sz="1400" dirty="0">
              <a:latin typeface="Helvetica"/>
              <a:cs typeface="Helvetica"/>
            </a:endParaRPr>
          </a:p>
          <a:p>
            <a:r>
              <a:rPr lang="en-US" sz="1400" i="1" dirty="0">
                <a:latin typeface="Helvetica"/>
                <a:cs typeface="Helvetica"/>
              </a:rPr>
              <a:t>Explain the data in a few short sentences above a screen shot of relevant charts, graphs, or tables. </a:t>
            </a:r>
            <a:endParaRPr lang="en-US" sz="1400" i="1" dirty="0" smtClean="0">
              <a:latin typeface="Helvetica"/>
              <a:cs typeface="Helvetica"/>
            </a:endParaRPr>
          </a:p>
          <a:p>
            <a:endParaRPr lang="en-US" sz="1400" b="1" i="1" dirty="0">
              <a:latin typeface="Helvetica"/>
              <a:cs typeface="Helvetica"/>
            </a:endParaRPr>
          </a:p>
          <a:p>
            <a:endParaRPr lang="en-US" sz="1400" b="1" i="1" dirty="0" smtClean="0">
              <a:latin typeface="Helvetica"/>
              <a:cs typeface="Helvetica"/>
            </a:endParaRPr>
          </a:p>
          <a:p>
            <a:endParaRPr lang="en-US" sz="1400" b="1" i="1" dirty="0">
              <a:latin typeface="Helvetica"/>
              <a:cs typeface="Helvetica"/>
            </a:endParaRPr>
          </a:p>
          <a:p>
            <a:endParaRPr lang="en-US" sz="1400" b="1" i="1" dirty="0" smtClean="0">
              <a:latin typeface="Helvetica"/>
              <a:cs typeface="Helvetica"/>
            </a:endParaRPr>
          </a:p>
          <a:p>
            <a:endParaRPr lang="en-US" sz="1400" b="1" i="1" dirty="0">
              <a:latin typeface="Helvetica"/>
              <a:cs typeface="Helvetica"/>
            </a:endParaRPr>
          </a:p>
          <a:p>
            <a:endParaRPr lang="en-US" sz="1400" b="1" i="1" dirty="0" smtClean="0">
              <a:latin typeface="Helvetica"/>
              <a:cs typeface="Helvetica"/>
            </a:endParaRPr>
          </a:p>
          <a:p>
            <a:endParaRPr lang="en-US" sz="1400" b="1" i="1" dirty="0">
              <a:latin typeface="Helvetica"/>
              <a:cs typeface="Helvetica"/>
            </a:endParaRPr>
          </a:p>
          <a:p>
            <a:endParaRPr lang="en-US" sz="1400" b="1" i="1" dirty="0" smtClean="0">
              <a:latin typeface="Helvetica"/>
              <a:cs typeface="Helvetica"/>
            </a:endParaRPr>
          </a:p>
          <a:p>
            <a:r>
              <a:rPr lang="en-US" sz="1400" i="1" dirty="0">
                <a:latin typeface="Helvetica"/>
                <a:cs typeface="Helvetica"/>
              </a:rPr>
              <a:t>(Include 3-5 similar sections – one per metric – depending on the specifics of your business, your goals, and your current KPIs.)</a:t>
            </a:r>
            <a:endParaRPr lang="en-US" sz="1400" b="1" i="1" dirty="0">
              <a:latin typeface="Helvetica"/>
              <a:cs typeface="Helvetica"/>
            </a:endParaRPr>
          </a:p>
          <a:p>
            <a:endParaRPr lang="en-US" sz="1400" b="1" dirty="0">
              <a:latin typeface="Helvetica"/>
              <a:cs typeface="Helvetica"/>
            </a:endParaRPr>
          </a:p>
        </p:txBody>
      </p:sp>
      <p:cxnSp>
        <p:nvCxnSpPr>
          <p:cNvPr id="6" name="Straight Connector 5"/>
          <p:cNvCxnSpPr/>
          <p:nvPr/>
        </p:nvCxnSpPr>
        <p:spPr>
          <a:xfrm>
            <a:off x="685800" y="838200"/>
            <a:ext cx="8166100" cy="0"/>
          </a:xfrm>
          <a:prstGeom prst="line">
            <a:avLst/>
          </a:prstGeom>
          <a:ln w="28575" cmpd="sng">
            <a:solidFill>
              <a:schemeClr val="tx1">
                <a:lumMod val="40000"/>
                <a:lumOff val="6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178197" y="4227836"/>
            <a:ext cx="2787607" cy="1546860"/>
          </a:xfrm>
          <a:prstGeom prst="rect">
            <a:avLst/>
          </a:prstGeom>
          <a:ln>
            <a:solidFill>
              <a:srgbClr val="7F7F7F"/>
            </a:solidFill>
          </a:ln>
        </p:spPr>
      </p:pic>
    </p:spTree>
    <p:extLst>
      <p:ext uri="{BB962C8B-B14F-4D97-AF65-F5344CB8AC3E}">
        <p14:creationId xmlns:p14="http://schemas.microsoft.com/office/powerpoint/2010/main" val="2828314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7-15 at 6.11.47 P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0800000">
            <a:off x="685800" y="838200"/>
            <a:ext cx="8166100" cy="6019800"/>
          </a:xfrm>
          <a:prstGeom prst="rect">
            <a:avLst/>
          </a:prstGeom>
        </p:spPr>
      </p:pic>
      <p:sp>
        <p:nvSpPr>
          <p:cNvPr id="3" name="TextBox 2"/>
          <p:cNvSpPr txBox="1"/>
          <p:nvPr/>
        </p:nvSpPr>
        <p:spPr>
          <a:xfrm>
            <a:off x="973992" y="1023508"/>
            <a:ext cx="6997700" cy="5232201"/>
          </a:xfrm>
          <a:prstGeom prst="rect">
            <a:avLst/>
          </a:prstGeom>
          <a:noFill/>
        </p:spPr>
        <p:txBody>
          <a:bodyPr wrap="square" rtlCol="0">
            <a:spAutoFit/>
          </a:bodyPr>
          <a:lstStyle/>
          <a:p>
            <a:r>
              <a:rPr lang="en-US" b="1" dirty="0" smtClean="0">
                <a:latin typeface="Helvetica"/>
                <a:cs typeface="Helvetica"/>
              </a:rPr>
              <a:t>Product Roadmap</a:t>
            </a:r>
            <a:endParaRPr lang="en-US" sz="1400" b="1" dirty="0">
              <a:latin typeface="Helvetica"/>
              <a:cs typeface="Helvetica"/>
            </a:endParaRPr>
          </a:p>
          <a:p>
            <a:endParaRPr lang="en-US" sz="1400" dirty="0" smtClean="0">
              <a:latin typeface="Helvetica"/>
              <a:cs typeface="Helvetica"/>
            </a:endParaRPr>
          </a:p>
          <a:p>
            <a:pPr marL="228600" indent="-228600">
              <a:buFont typeface="+mj-lt"/>
              <a:buAutoNum type="arabicPeriod"/>
            </a:pPr>
            <a:r>
              <a:rPr lang="en-US" sz="1400" dirty="0" smtClean="0">
                <a:latin typeface="Helvetica"/>
                <a:cs typeface="Helvetica"/>
              </a:rPr>
              <a:t>Milestone #1</a:t>
            </a:r>
          </a:p>
          <a:p>
            <a:pPr marL="685800" lvl="1" indent="-228600">
              <a:buFont typeface="+mj-lt"/>
              <a:buAutoNum type="arabicPeriod"/>
            </a:pPr>
            <a:r>
              <a:rPr lang="en-US" sz="1400" dirty="0" smtClean="0">
                <a:latin typeface="Helvetica"/>
                <a:cs typeface="Helvetica"/>
              </a:rPr>
              <a:t>Context if needed</a:t>
            </a:r>
            <a:endParaRPr lang="en-US" sz="1400" dirty="0">
              <a:latin typeface="Helvetica"/>
              <a:cs typeface="Helvetica"/>
            </a:endParaRPr>
          </a:p>
          <a:p>
            <a:pPr marL="228600" indent="-228600">
              <a:buFont typeface="+mj-lt"/>
              <a:buAutoNum type="arabicPeriod"/>
            </a:pPr>
            <a:r>
              <a:rPr lang="en-US" sz="1400" dirty="0">
                <a:latin typeface="Helvetica"/>
                <a:cs typeface="Helvetica"/>
              </a:rPr>
              <a:t>Milestone </a:t>
            </a:r>
            <a:r>
              <a:rPr lang="en-US" sz="1400" dirty="0" smtClean="0">
                <a:latin typeface="Helvetica"/>
                <a:cs typeface="Helvetica"/>
              </a:rPr>
              <a:t>#2</a:t>
            </a:r>
          </a:p>
          <a:p>
            <a:pPr marL="685800" lvl="1" indent="-228600">
              <a:buFont typeface="+mj-lt"/>
              <a:buAutoNum type="arabicPeriod"/>
            </a:pPr>
            <a:r>
              <a:rPr lang="en-US" sz="1400" dirty="0" smtClean="0">
                <a:latin typeface="Helvetica"/>
                <a:cs typeface="Helvetica"/>
              </a:rPr>
              <a:t>Context if needed</a:t>
            </a:r>
          </a:p>
          <a:p>
            <a:pPr marL="228600" indent="-228600">
              <a:buFont typeface="+mj-lt"/>
              <a:buAutoNum type="arabicPeriod"/>
            </a:pPr>
            <a:r>
              <a:rPr lang="en-US" sz="1400" dirty="0">
                <a:latin typeface="Helvetica"/>
                <a:cs typeface="Helvetica"/>
              </a:rPr>
              <a:t>Milestone </a:t>
            </a:r>
            <a:r>
              <a:rPr lang="en-US" sz="1400" dirty="0" smtClean="0">
                <a:latin typeface="Helvetica"/>
                <a:cs typeface="Helvetica"/>
              </a:rPr>
              <a:t>#3</a:t>
            </a:r>
          </a:p>
          <a:p>
            <a:pPr marL="685800" lvl="1" indent="-228600">
              <a:buFont typeface="+mj-lt"/>
              <a:buAutoNum type="arabicPeriod"/>
            </a:pPr>
            <a:r>
              <a:rPr lang="en-US" sz="1400" dirty="0" smtClean="0">
                <a:latin typeface="Helvetica"/>
                <a:cs typeface="Helvetica"/>
              </a:rPr>
              <a:t>Context if needed</a:t>
            </a:r>
          </a:p>
          <a:p>
            <a:endParaRPr lang="en-US" sz="1400" b="1" dirty="0" smtClean="0">
              <a:latin typeface="Helvetica"/>
              <a:cs typeface="Helvetica"/>
            </a:endParaRPr>
          </a:p>
          <a:p>
            <a:endParaRPr lang="en-US" sz="1400" b="1" dirty="0" smtClean="0">
              <a:latin typeface="Helvetica"/>
              <a:cs typeface="Helvetica"/>
            </a:endParaRPr>
          </a:p>
          <a:p>
            <a:r>
              <a:rPr lang="en-US" b="1" dirty="0">
                <a:latin typeface="Helvetica"/>
                <a:cs typeface="Helvetica"/>
              </a:rPr>
              <a:t>Hiring</a:t>
            </a:r>
          </a:p>
          <a:p>
            <a:endParaRPr lang="en-US" sz="1400" b="1" dirty="0">
              <a:latin typeface="Helvetica"/>
              <a:cs typeface="Helvetica"/>
            </a:endParaRPr>
          </a:p>
          <a:p>
            <a:pPr marL="285750" indent="-285750">
              <a:buFont typeface="Arial"/>
              <a:buChar char="•"/>
            </a:pPr>
            <a:r>
              <a:rPr lang="en-US" sz="1400" dirty="0">
                <a:latin typeface="Helvetica"/>
                <a:cs typeface="Helvetica"/>
              </a:rPr>
              <a:t>Recent hires: </a:t>
            </a:r>
            <a:r>
              <a:rPr lang="en-US" sz="1400" i="1" dirty="0">
                <a:latin typeface="Helvetica"/>
                <a:cs typeface="Helvetica"/>
              </a:rPr>
              <a:t>(job functions)</a:t>
            </a:r>
          </a:p>
          <a:p>
            <a:pPr marL="285750" indent="-285750">
              <a:buFont typeface="Arial"/>
              <a:buChar char="•"/>
            </a:pPr>
            <a:r>
              <a:rPr lang="en-US" sz="1400" dirty="0">
                <a:latin typeface="Helvetica"/>
                <a:cs typeface="Helvetica"/>
              </a:rPr>
              <a:t>New openings: </a:t>
            </a:r>
            <a:r>
              <a:rPr lang="en-US" sz="1400" i="1" dirty="0">
                <a:latin typeface="Helvetica"/>
                <a:cs typeface="Helvetica"/>
              </a:rPr>
              <a:t>(job functions)</a:t>
            </a:r>
          </a:p>
          <a:p>
            <a:pPr marL="285750" indent="-285750">
              <a:buFont typeface="Arial"/>
              <a:buChar char="•"/>
            </a:pPr>
            <a:r>
              <a:rPr lang="en-US" sz="1400" dirty="0">
                <a:latin typeface="Helvetica"/>
                <a:cs typeface="Helvetica"/>
              </a:rPr>
              <a:t>Recent departures: </a:t>
            </a:r>
            <a:r>
              <a:rPr lang="en-US" sz="1400" i="1" dirty="0">
                <a:latin typeface="Helvetica"/>
                <a:cs typeface="Helvetica"/>
              </a:rPr>
              <a:t>(if any)</a:t>
            </a:r>
            <a:endParaRPr lang="en-US" sz="1400" dirty="0">
              <a:latin typeface="Helvetica"/>
              <a:cs typeface="Helvetica"/>
            </a:endParaRPr>
          </a:p>
          <a:p>
            <a:endParaRPr lang="en-US" sz="1400" b="1" dirty="0" smtClean="0">
              <a:latin typeface="Helvetica"/>
              <a:cs typeface="Helvetica"/>
            </a:endParaRPr>
          </a:p>
          <a:p>
            <a:endParaRPr lang="en-US" sz="1400" b="1" dirty="0">
              <a:latin typeface="Helvetica"/>
              <a:cs typeface="Helvetica"/>
            </a:endParaRPr>
          </a:p>
          <a:p>
            <a:r>
              <a:rPr lang="en-US" b="1" dirty="0" smtClean="0">
                <a:latin typeface="Helvetica"/>
                <a:cs typeface="Helvetica"/>
              </a:rPr>
              <a:t>Current Priorities/Discussion</a:t>
            </a:r>
            <a:endParaRPr lang="en-US" sz="1400" b="1" dirty="0" smtClean="0">
              <a:latin typeface="Helvetica"/>
              <a:cs typeface="Helvetica"/>
            </a:endParaRPr>
          </a:p>
          <a:p>
            <a:endParaRPr lang="en-US" sz="1400" b="1" i="1" dirty="0" smtClean="0">
              <a:latin typeface="Helvetica"/>
              <a:cs typeface="Helvetica"/>
            </a:endParaRPr>
          </a:p>
          <a:p>
            <a:pPr marL="342900" indent="-342900">
              <a:buFont typeface="+mj-lt"/>
              <a:buAutoNum type="arabicPeriod"/>
            </a:pPr>
            <a:r>
              <a:rPr lang="en-US" sz="1400" dirty="0" smtClean="0">
                <a:latin typeface="Helvetica"/>
                <a:cs typeface="Helvetica"/>
              </a:rPr>
              <a:t>Major Issue #1: </a:t>
            </a:r>
            <a:r>
              <a:rPr lang="en-US" sz="1400" i="1" dirty="0">
                <a:latin typeface="Helvetica"/>
                <a:cs typeface="Helvetica"/>
              </a:rPr>
              <a:t>(Include a few sentences </a:t>
            </a:r>
            <a:r>
              <a:rPr lang="en-US" sz="1400" i="1" dirty="0" smtClean="0">
                <a:latin typeface="Helvetica"/>
                <a:cs typeface="Helvetica"/>
              </a:rPr>
              <a:t>to describe it.)</a:t>
            </a:r>
            <a:endParaRPr lang="en-US" sz="1400" dirty="0">
              <a:latin typeface="Helvetica"/>
              <a:cs typeface="Helvetica"/>
            </a:endParaRPr>
          </a:p>
          <a:p>
            <a:pPr marL="342900" indent="-342900">
              <a:buFont typeface="+mj-lt"/>
              <a:buAutoNum type="arabicPeriod"/>
            </a:pPr>
            <a:r>
              <a:rPr lang="en-US" sz="1400" dirty="0">
                <a:latin typeface="Helvetica"/>
                <a:cs typeface="Helvetica"/>
              </a:rPr>
              <a:t>Major Issue #1: </a:t>
            </a:r>
            <a:r>
              <a:rPr lang="en-US" sz="1400" i="1" dirty="0">
                <a:latin typeface="Helvetica"/>
                <a:cs typeface="Helvetica"/>
              </a:rPr>
              <a:t>(Include a few sentences to describe it.)</a:t>
            </a:r>
            <a:endParaRPr lang="en-US" sz="1400" dirty="0">
              <a:latin typeface="Helvetica"/>
              <a:cs typeface="Helvetica"/>
            </a:endParaRPr>
          </a:p>
          <a:p>
            <a:pPr marL="342900" indent="-342900">
              <a:buFont typeface="+mj-lt"/>
              <a:buAutoNum type="arabicPeriod"/>
            </a:pPr>
            <a:r>
              <a:rPr lang="en-US" sz="1400" dirty="0">
                <a:latin typeface="Helvetica"/>
                <a:cs typeface="Helvetica"/>
              </a:rPr>
              <a:t>Major Issue #1: </a:t>
            </a:r>
            <a:r>
              <a:rPr lang="en-US" sz="1400" i="1" dirty="0">
                <a:latin typeface="Helvetica"/>
                <a:cs typeface="Helvetica"/>
              </a:rPr>
              <a:t>(Include a few sentences to describe it.)</a:t>
            </a:r>
            <a:endParaRPr lang="en-US" sz="1400" dirty="0">
              <a:latin typeface="Helvetica"/>
              <a:cs typeface="Helvetica"/>
            </a:endParaRPr>
          </a:p>
          <a:p>
            <a:endParaRPr lang="en-US" sz="1400" dirty="0">
              <a:latin typeface="Helvetica"/>
              <a:cs typeface="Helvetica"/>
            </a:endParaRPr>
          </a:p>
        </p:txBody>
      </p:sp>
      <p:cxnSp>
        <p:nvCxnSpPr>
          <p:cNvPr id="4" name="Straight Connector 3"/>
          <p:cNvCxnSpPr/>
          <p:nvPr/>
        </p:nvCxnSpPr>
        <p:spPr>
          <a:xfrm>
            <a:off x="685800" y="838200"/>
            <a:ext cx="8166100" cy="0"/>
          </a:xfrm>
          <a:prstGeom prst="line">
            <a:avLst/>
          </a:prstGeom>
          <a:ln w="28575" cmpd="sng">
            <a:solidFill>
              <a:schemeClr val="tx1">
                <a:lumMod val="40000"/>
                <a:lumOff val="60000"/>
              </a:schemeClr>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544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07-15 at 6.11.47 P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10800000">
            <a:off x="623340" y="838200"/>
            <a:ext cx="8166100" cy="6019800"/>
          </a:xfrm>
          <a:prstGeom prst="rect">
            <a:avLst/>
          </a:prstGeom>
        </p:spPr>
      </p:pic>
      <p:sp>
        <p:nvSpPr>
          <p:cNvPr id="3" name="TextBox 2"/>
          <p:cNvSpPr txBox="1"/>
          <p:nvPr/>
        </p:nvSpPr>
        <p:spPr>
          <a:xfrm>
            <a:off x="973992" y="1023508"/>
            <a:ext cx="6997700" cy="5663087"/>
          </a:xfrm>
          <a:prstGeom prst="rect">
            <a:avLst/>
          </a:prstGeom>
          <a:noFill/>
        </p:spPr>
        <p:txBody>
          <a:bodyPr wrap="square" rtlCol="0">
            <a:spAutoFit/>
          </a:bodyPr>
          <a:lstStyle/>
          <a:p>
            <a:r>
              <a:rPr lang="en-US" b="1" dirty="0" smtClean="0">
                <a:latin typeface="Helvetica"/>
                <a:cs typeface="Helvetica"/>
              </a:rPr>
              <a:t>Burn, Budget, and Runway</a:t>
            </a:r>
          </a:p>
          <a:p>
            <a:endParaRPr lang="en-US" b="1" dirty="0">
              <a:latin typeface="Helvetica"/>
              <a:cs typeface="Helvetica"/>
            </a:endParaRPr>
          </a:p>
          <a:p>
            <a:endParaRPr lang="en-US" b="1" dirty="0" smtClean="0">
              <a:latin typeface="Helvetica"/>
              <a:cs typeface="Helvetica"/>
            </a:endParaRPr>
          </a:p>
          <a:p>
            <a:endParaRPr lang="en-US" sz="1200" b="1" i="1" u="sng" dirty="0" smtClean="0">
              <a:solidFill>
                <a:srgbClr val="3366FF"/>
              </a:solidFill>
              <a:latin typeface="Helvetica"/>
              <a:cs typeface="Helvetica"/>
            </a:endParaRPr>
          </a:p>
          <a:p>
            <a:r>
              <a:rPr lang="en-US" sz="1200" b="1" i="1" u="sng" dirty="0" smtClean="0">
                <a:solidFill>
                  <a:srgbClr val="3366FF"/>
                </a:solidFill>
                <a:latin typeface="Helvetica"/>
                <a:cs typeface="Helvetica"/>
              </a:rPr>
              <a:t>Link to a Google spreadsheet you use to track finances.</a:t>
            </a:r>
          </a:p>
          <a:p>
            <a:endParaRPr lang="en-US" sz="1200" b="1" i="1" u="sng" dirty="0">
              <a:solidFill>
                <a:srgbClr val="3366FF"/>
              </a:solidFill>
              <a:latin typeface="Helvetica"/>
              <a:cs typeface="Helvetica"/>
            </a:endParaRPr>
          </a:p>
          <a:p>
            <a:r>
              <a:rPr lang="en-US" sz="1200" i="1" dirty="0" smtClean="0">
                <a:latin typeface="Helvetica"/>
                <a:cs typeface="Helvetica"/>
              </a:rPr>
              <a:t>(This section will be a recurring item in each board meeting, so linking to a shared spreadsheet is an easy way to provide this information. In most cases, this will be an FYI more than a discussion point.)</a:t>
            </a:r>
            <a:endParaRPr lang="en-US" sz="1400" dirty="0" smtClean="0">
              <a:latin typeface="Helvetica"/>
              <a:cs typeface="Helvetica"/>
            </a:endParaRPr>
          </a:p>
          <a:p>
            <a:endParaRPr lang="en-US" sz="1200" i="1" dirty="0" smtClean="0">
              <a:latin typeface="Helvetica"/>
              <a:cs typeface="Helvetica"/>
            </a:endParaRPr>
          </a:p>
          <a:p>
            <a:endParaRPr lang="en-US" sz="1200" i="1" dirty="0">
              <a:latin typeface="Helvetica"/>
              <a:cs typeface="Helvetica"/>
            </a:endParaRPr>
          </a:p>
          <a:p>
            <a:endParaRPr lang="en-US" sz="1200" i="1" dirty="0" smtClean="0">
              <a:latin typeface="Helvetica"/>
              <a:cs typeface="Helvetica"/>
            </a:endParaRPr>
          </a:p>
          <a:p>
            <a:endParaRPr lang="en-US" sz="1200" i="1" dirty="0">
              <a:latin typeface="Helvetica"/>
              <a:cs typeface="Helvetica"/>
            </a:endParaRPr>
          </a:p>
          <a:p>
            <a:r>
              <a:rPr lang="en-US" sz="1400" dirty="0" smtClean="0">
                <a:latin typeface="Helvetica"/>
                <a:cs typeface="Helvetica"/>
              </a:rPr>
              <a:t>Cash: $N</a:t>
            </a:r>
          </a:p>
          <a:p>
            <a:r>
              <a:rPr lang="en-US" sz="1400" dirty="0" smtClean="0">
                <a:latin typeface="Helvetica"/>
                <a:cs typeface="Helvetica"/>
              </a:rPr>
              <a:t>Burn Rate: $N</a:t>
            </a:r>
          </a:p>
          <a:p>
            <a:r>
              <a:rPr lang="en-US" sz="1400" dirty="0" smtClean="0">
                <a:latin typeface="Helvetica"/>
                <a:cs typeface="Helvetica"/>
              </a:rPr>
              <a:t>Runway: X-Y months (worst case, assuming no revenue contribution)</a:t>
            </a:r>
          </a:p>
          <a:p>
            <a:endParaRPr lang="en-US" sz="1400" b="1" dirty="0" smtClean="0">
              <a:latin typeface="Helvetica"/>
              <a:cs typeface="Helvetica"/>
            </a:endParaRPr>
          </a:p>
          <a:p>
            <a:endParaRPr lang="en-US" sz="1400" b="1" dirty="0" smtClean="0">
              <a:latin typeface="Helvetica"/>
              <a:cs typeface="Helvetica"/>
            </a:endParaRPr>
          </a:p>
          <a:p>
            <a:r>
              <a:rPr lang="en-US" b="1" dirty="0">
                <a:latin typeface="Helvetica"/>
                <a:cs typeface="Helvetica"/>
              </a:rPr>
              <a:t>Key Concerns/Help Wanted</a:t>
            </a:r>
          </a:p>
          <a:p>
            <a:endParaRPr lang="en-US" sz="1400" b="1" dirty="0">
              <a:latin typeface="Helvetica"/>
              <a:cs typeface="Helvetica"/>
            </a:endParaRPr>
          </a:p>
          <a:p>
            <a:pPr marL="285750" indent="-285750">
              <a:buFont typeface="Arial"/>
              <a:buChar char="•"/>
            </a:pPr>
            <a:r>
              <a:rPr lang="en-US" sz="1400" dirty="0" smtClean="0">
                <a:latin typeface="Helvetica"/>
                <a:cs typeface="Helvetica"/>
              </a:rPr>
              <a:t>Item #1</a:t>
            </a:r>
          </a:p>
          <a:p>
            <a:pPr marL="285750" indent="-285750">
              <a:buFont typeface="Arial"/>
              <a:buChar char="•"/>
            </a:pPr>
            <a:r>
              <a:rPr lang="en-US" sz="1400" dirty="0" smtClean="0">
                <a:latin typeface="Helvetica"/>
                <a:cs typeface="Helvetica"/>
              </a:rPr>
              <a:t>Item #2</a:t>
            </a:r>
          </a:p>
          <a:p>
            <a:pPr marL="285750" indent="-285750">
              <a:buFont typeface="Arial"/>
              <a:buChar char="•"/>
            </a:pPr>
            <a:r>
              <a:rPr lang="en-US" sz="1400" dirty="0" smtClean="0">
                <a:latin typeface="Helvetica"/>
                <a:cs typeface="Helvetica"/>
              </a:rPr>
              <a:t>Item #3</a:t>
            </a:r>
          </a:p>
          <a:p>
            <a:endParaRPr lang="en-US" sz="1400" b="1" i="1" dirty="0" smtClean="0">
              <a:latin typeface="Helvetica"/>
              <a:cs typeface="Helvetica"/>
            </a:endParaRPr>
          </a:p>
          <a:p>
            <a:endParaRPr lang="en-US" sz="1400" b="1" i="1" dirty="0">
              <a:latin typeface="Helvetica"/>
              <a:cs typeface="Helvetica"/>
            </a:endParaRPr>
          </a:p>
          <a:p>
            <a:pPr algn="ctr"/>
            <a:r>
              <a:rPr lang="en-US" sz="1400" b="1" dirty="0" smtClean="0">
                <a:latin typeface="Helvetica"/>
                <a:cs typeface="Helvetica"/>
              </a:rPr>
              <a:t>*       *       *</a:t>
            </a:r>
            <a:endParaRPr lang="en-US" sz="1400" b="1" dirty="0">
              <a:latin typeface="Helvetica"/>
              <a:cs typeface="Helvetica"/>
            </a:endParaRPr>
          </a:p>
          <a:p>
            <a:endParaRPr lang="en-US" sz="1400" b="1" dirty="0">
              <a:latin typeface="Helvetica"/>
              <a:cs typeface="Helvetica"/>
            </a:endParaRPr>
          </a:p>
        </p:txBody>
      </p:sp>
      <p:cxnSp>
        <p:nvCxnSpPr>
          <p:cNvPr id="4" name="Straight Connector 3"/>
          <p:cNvCxnSpPr/>
          <p:nvPr/>
        </p:nvCxnSpPr>
        <p:spPr>
          <a:xfrm>
            <a:off x="685800" y="838200"/>
            <a:ext cx="8166100" cy="0"/>
          </a:xfrm>
          <a:prstGeom prst="line">
            <a:avLst/>
          </a:prstGeom>
          <a:ln w="28575" cmpd="sng">
            <a:solidFill>
              <a:schemeClr val="tx1">
                <a:lumMod val="40000"/>
                <a:lumOff val="60000"/>
              </a:schemeClr>
            </a:solidFill>
            <a:prstDash val="lgDash"/>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307497" y="1539043"/>
            <a:ext cx="2081387" cy="33855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1600" dirty="0" smtClean="0">
                <a:solidFill>
                  <a:schemeClr val="bg1"/>
                </a:solidFill>
                <a:latin typeface="Times New Roman"/>
                <a:cs typeface="Times New Roman"/>
              </a:rPr>
              <a:t>Option 1 (delete this)</a:t>
            </a:r>
            <a:endParaRPr lang="en-US" sz="1600" dirty="0">
              <a:solidFill>
                <a:schemeClr val="bg1"/>
              </a:solidFill>
              <a:latin typeface="Times New Roman"/>
              <a:cs typeface="Times New Roman"/>
            </a:endParaRPr>
          </a:p>
        </p:txBody>
      </p:sp>
      <p:sp>
        <p:nvSpPr>
          <p:cNvPr id="9" name="TextBox 8"/>
          <p:cNvSpPr txBox="1"/>
          <p:nvPr/>
        </p:nvSpPr>
        <p:spPr>
          <a:xfrm>
            <a:off x="1307497" y="3054015"/>
            <a:ext cx="2081387" cy="33855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1600" dirty="0" smtClean="0">
                <a:solidFill>
                  <a:schemeClr val="bg1"/>
                </a:solidFill>
                <a:latin typeface="Times New Roman"/>
                <a:cs typeface="Times New Roman"/>
              </a:rPr>
              <a:t>Option 2 (delete this)</a:t>
            </a:r>
            <a:endParaRPr lang="en-US" sz="1600" dirty="0">
              <a:solidFill>
                <a:schemeClr val="bg1"/>
              </a:solidFill>
              <a:latin typeface="Times New Roman"/>
              <a:cs typeface="Times New Roman"/>
            </a:endParaRPr>
          </a:p>
        </p:txBody>
      </p:sp>
    </p:spTree>
    <p:extLst>
      <p:ext uri="{BB962C8B-B14F-4D97-AF65-F5344CB8AC3E}">
        <p14:creationId xmlns:p14="http://schemas.microsoft.com/office/powerpoint/2010/main" val="1318544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flipH="1">
            <a:off x="-9687" y="1114045"/>
            <a:ext cx="9153687"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572" y="2327192"/>
            <a:ext cx="9153144"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572" y="3525491"/>
            <a:ext cx="9153144"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572" y="4679225"/>
            <a:ext cx="9153144"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572" y="5788407"/>
            <a:ext cx="9153144" cy="0"/>
          </a:xfrm>
          <a:prstGeom prst="line">
            <a:avLst/>
          </a:prstGeom>
          <a:ln>
            <a:solidFill>
              <a:srgbClr val="186C9B"/>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057137" y="0"/>
            <a:ext cx="0" cy="6858000"/>
          </a:xfrm>
          <a:prstGeom prst="line">
            <a:avLst/>
          </a:prstGeom>
          <a:ln>
            <a:solidFill>
              <a:srgbClr val="186C9B"/>
            </a:solidFill>
          </a:ln>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704789" y="-4727"/>
            <a:ext cx="1734425" cy="6872852"/>
            <a:chOff x="3780423" y="-3546"/>
            <a:chExt cx="1734425" cy="5154639"/>
          </a:xfrm>
        </p:grpSpPr>
        <p:cxnSp>
          <p:nvCxnSpPr>
            <p:cNvPr id="24" name="Straight Connector 23"/>
            <p:cNvCxnSpPr/>
            <p:nvPr/>
          </p:nvCxnSpPr>
          <p:spPr>
            <a:xfrm>
              <a:off x="3780423" y="7593"/>
              <a:ext cx="0" cy="5143500"/>
            </a:xfrm>
            <a:prstGeom prst="line">
              <a:avLst/>
            </a:prstGeom>
            <a:ln>
              <a:solidFill>
                <a:srgbClr val="186C9B"/>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514848" y="-3546"/>
              <a:ext cx="0" cy="5143500"/>
            </a:xfrm>
            <a:prstGeom prst="line">
              <a:avLst/>
            </a:prstGeom>
            <a:ln>
              <a:solidFill>
                <a:srgbClr val="186C9B"/>
              </a:solidFill>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7293838" y="-4728"/>
            <a:ext cx="0" cy="6858000"/>
          </a:xfrm>
          <a:prstGeom prst="line">
            <a:avLst/>
          </a:prstGeom>
          <a:ln>
            <a:solidFill>
              <a:srgbClr val="186C9B"/>
            </a:solidFill>
          </a:ln>
        </p:spPr>
        <p:style>
          <a:lnRef idx="2">
            <a:schemeClr val="accent1"/>
          </a:lnRef>
          <a:fillRef idx="0">
            <a:schemeClr val="accent1"/>
          </a:fillRef>
          <a:effectRef idx="1">
            <a:schemeClr val="accent1"/>
          </a:effectRef>
          <a:fontRef idx="minor">
            <a:schemeClr val="tx1"/>
          </a:fontRef>
        </p:style>
      </p:cxnSp>
      <p:sp>
        <p:nvSpPr>
          <p:cNvPr id="9" name="Text Placeholder 7"/>
          <p:cNvSpPr>
            <a:spLocks noGrp="1"/>
          </p:cNvSpPr>
          <p:nvPr>
            <p:ph type="body" sz="quarter" idx="4294967295"/>
          </p:nvPr>
        </p:nvSpPr>
        <p:spPr>
          <a:xfrm>
            <a:off x="1605101" y="1584270"/>
            <a:ext cx="5933798" cy="531839"/>
          </a:xfrm>
        </p:spPr>
        <p:txBody>
          <a:bodyPr>
            <a:noAutofit/>
          </a:bodyPr>
          <a:lstStyle/>
          <a:p>
            <a:pPr marL="0" indent="0" algn="dist">
              <a:buNone/>
            </a:pPr>
            <a:r>
              <a:rPr lang="en-US" sz="3000" b="1" spc="300" dirty="0" smtClean="0">
                <a:solidFill>
                  <a:schemeClr val="bg1"/>
                </a:solidFill>
                <a:effectLst>
                  <a:outerShdw blurRad="50800" dist="38100" dir="2700000" algn="tl" rotWithShape="0">
                    <a:prstClr val="black">
                      <a:alpha val="40000"/>
                    </a:prstClr>
                  </a:outerShdw>
                </a:effectLst>
                <a:latin typeface="Times New Roman"/>
                <a:cs typeface="Times New Roman"/>
              </a:rPr>
              <a:t>GET MORE RESOURCES, ADVICE &amp; INSIGHTS FOR SEED-STAGE STARTUPS</a:t>
            </a:r>
            <a:endParaRPr lang="en-US" sz="3000" b="1" spc="300" dirty="0">
              <a:solidFill>
                <a:schemeClr val="bg1"/>
              </a:solidFill>
              <a:effectLst>
                <a:outerShdw blurRad="50800" dist="38100" dir="2700000" algn="tl" rotWithShape="0">
                  <a:prstClr val="black">
                    <a:alpha val="40000"/>
                  </a:prstClr>
                </a:outerShdw>
              </a:effectLst>
              <a:latin typeface="Times New Roman"/>
              <a:cs typeface="Times New Roman"/>
            </a:endParaRPr>
          </a:p>
        </p:txBody>
      </p:sp>
      <p:grpSp>
        <p:nvGrpSpPr>
          <p:cNvPr id="7" name="Group 6"/>
          <p:cNvGrpSpPr/>
          <p:nvPr/>
        </p:nvGrpSpPr>
        <p:grpSpPr>
          <a:xfrm>
            <a:off x="1604772" y="3106698"/>
            <a:ext cx="5934456" cy="87960"/>
            <a:chOff x="1756759" y="4228167"/>
            <a:chExt cx="5380398" cy="87960"/>
          </a:xfrm>
        </p:grpSpPr>
        <p:cxnSp>
          <p:nvCxnSpPr>
            <p:cNvPr id="27" name="Straight Connector 26"/>
            <p:cNvCxnSpPr/>
            <p:nvPr/>
          </p:nvCxnSpPr>
          <p:spPr>
            <a:xfrm>
              <a:off x="1756759" y="4228167"/>
              <a:ext cx="53803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56759" y="4316127"/>
              <a:ext cx="53803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31" name="Text Placeholder 7"/>
          <p:cNvSpPr>
            <a:spLocks noGrp="1"/>
          </p:cNvSpPr>
          <p:nvPr>
            <p:ph type="body" sz="quarter" idx="4294967295"/>
          </p:nvPr>
        </p:nvSpPr>
        <p:spPr>
          <a:xfrm>
            <a:off x="1249082" y="3668347"/>
            <a:ext cx="6946563" cy="368443"/>
          </a:xfrm>
        </p:spPr>
        <p:txBody>
          <a:bodyPr>
            <a:noAutofit/>
          </a:bodyPr>
          <a:lstStyle/>
          <a:p>
            <a:r>
              <a:rPr lang="en-US" spc="300" dirty="0" smtClean="0">
                <a:solidFill>
                  <a:schemeClr val="bg1"/>
                </a:solidFill>
                <a:effectLst>
                  <a:outerShdw blurRad="50800" dist="38100" dir="2700000" algn="tl" rotWithShape="0">
                    <a:prstClr val="black">
                      <a:alpha val="40000"/>
                    </a:prstClr>
                  </a:outerShdw>
                </a:effectLst>
              </a:rPr>
              <a:t>Visit </a:t>
            </a:r>
            <a:r>
              <a:rPr lang="en-US" b="1" spc="300" dirty="0" smtClean="0">
                <a:solidFill>
                  <a:srgbClr val="FFBF35"/>
                </a:solidFill>
                <a:effectLst>
                  <a:outerShdw blurRad="50800" dist="38100" dir="2700000" algn="tl" rotWithShape="0">
                    <a:prstClr val="black">
                      <a:alpha val="40000"/>
                    </a:prstClr>
                  </a:outerShdw>
                </a:effectLst>
              </a:rPr>
              <a:t>ViewFromSeed.com</a:t>
            </a:r>
          </a:p>
          <a:p>
            <a:r>
              <a:rPr lang="en-US" spc="300" dirty="0" smtClean="0">
                <a:solidFill>
                  <a:schemeClr val="bg1"/>
                </a:solidFill>
                <a:effectLst>
                  <a:outerShdw blurRad="50800" dist="38100" dir="2700000" algn="tl" rotWithShape="0">
                    <a:prstClr val="black">
                      <a:alpha val="40000"/>
                    </a:prstClr>
                  </a:outerShdw>
                </a:effectLst>
              </a:rPr>
              <a:t>Follow </a:t>
            </a:r>
            <a:r>
              <a:rPr lang="en-US" b="1" spc="300" dirty="0" smtClean="0">
                <a:solidFill>
                  <a:srgbClr val="FFBF35"/>
                </a:solidFill>
                <a:effectLst>
                  <a:outerShdw blurRad="50800" dist="38100" dir="2700000" algn="tl" rotWithShape="0">
                    <a:prstClr val="black">
                      <a:alpha val="40000"/>
                    </a:prstClr>
                  </a:outerShdw>
                </a:effectLst>
              </a:rPr>
              <a:t>@NextViewVC</a:t>
            </a:r>
            <a:endParaRPr lang="en-US" b="1" spc="300" dirty="0">
              <a:solidFill>
                <a:srgbClr val="FFBF35"/>
              </a:solidFill>
              <a:effectLst>
                <a:outerShdw blurRad="50800" dist="38100" dir="2700000" algn="tl" rotWithShape="0">
                  <a:prstClr val="black">
                    <a:alpha val="40000"/>
                  </a:prstClr>
                </a:outerShdw>
              </a:effectLst>
            </a:endParaRPr>
          </a:p>
        </p:txBody>
      </p:sp>
      <p:cxnSp>
        <p:nvCxnSpPr>
          <p:cNvPr id="32" name="Straight Connector 31"/>
          <p:cNvCxnSpPr/>
          <p:nvPr/>
        </p:nvCxnSpPr>
        <p:spPr>
          <a:xfrm>
            <a:off x="1604772" y="1584270"/>
            <a:ext cx="593445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8" name="Picture 27" descr="Updated NextView Logo - White Ventures.png"/>
          <p:cNvPicPr>
            <a:picLocks noChangeAspect="1"/>
          </p:cNvPicPr>
          <p:nvPr/>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2809296" y="5173498"/>
            <a:ext cx="3525408" cy="942842"/>
          </a:xfrm>
          <a:prstGeom prst="rect">
            <a:avLst/>
          </a:prstGeom>
          <a:effectLst>
            <a:outerShdw blurRad="50800" dist="38100" dir="2700000" algn="tl" rotWithShape="0">
              <a:prstClr val="black">
                <a:alpha val="40000"/>
              </a:prstClr>
            </a:outerShdw>
          </a:effectLst>
        </p:spPr>
      </p:pic>
      <p:pic>
        <p:nvPicPr>
          <p:cNvPr id="29" name="Picture 28" descr="GrowthGuides_final copy.png"/>
          <p:cNvPicPr>
            <a:picLocks noChangeAspect="1"/>
          </p:cNvPicPr>
          <p:nvPr/>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667454" y="285852"/>
            <a:ext cx="1809092" cy="6212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4166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txBox="1">
            <a:spLocks/>
          </p:cNvSpPr>
          <p:nvPr/>
        </p:nvSpPr>
        <p:spPr>
          <a:xfrm>
            <a:off x="703243" y="1731222"/>
            <a:ext cx="8008955" cy="1499776"/>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smtClean="0">
                <a:latin typeface="Times New Roman"/>
                <a:cs typeface="Times New Roman"/>
              </a:rPr>
              <a:t>Growth Guides are part of NextView’s series of seed-stage resources intended to help founders and their teams get more done. This series includes tactical playbooks and templates such as this one. Visit </a:t>
            </a:r>
            <a:r>
              <a:rPr lang="en-US" sz="1400" b="1" dirty="0" err="1" smtClean="0">
                <a:latin typeface="Times New Roman"/>
                <a:cs typeface="Times New Roman"/>
              </a:rPr>
              <a:t>ViewFromSeed.com</a:t>
            </a:r>
            <a:r>
              <a:rPr lang="en-US" sz="1400" dirty="0" smtClean="0">
                <a:latin typeface="Times New Roman"/>
                <a:cs typeface="Times New Roman"/>
              </a:rPr>
              <a:t> for more.</a:t>
            </a:r>
            <a:endParaRPr lang="en-US" sz="1400" dirty="0">
              <a:latin typeface="Times New Roman"/>
              <a:cs typeface="Times New Roman"/>
            </a:endParaRPr>
          </a:p>
          <a:p>
            <a:pPr marL="0" indent="0">
              <a:buNone/>
            </a:pPr>
            <a:endParaRPr lang="en-US" sz="1400" dirty="0" smtClean="0">
              <a:latin typeface="Times New Roman"/>
              <a:cs typeface="Times New Roman"/>
            </a:endParaRPr>
          </a:p>
          <a:p>
            <a:pPr marL="0" indent="0">
              <a:buNone/>
            </a:pPr>
            <a:r>
              <a:rPr lang="en-US" sz="1400" dirty="0" smtClean="0">
                <a:latin typeface="Times New Roman"/>
                <a:cs typeface="Times New Roman"/>
              </a:rPr>
              <a:t>Our </a:t>
            </a:r>
            <a:r>
              <a:rPr lang="en-US" sz="1400" dirty="0">
                <a:latin typeface="Times New Roman"/>
                <a:cs typeface="Times New Roman"/>
              </a:rPr>
              <a:t>goal in creating </a:t>
            </a:r>
            <a:r>
              <a:rPr lang="en-US" sz="1400" dirty="0" smtClean="0">
                <a:latin typeface="Times New Roman"/>
                <a:cs typeface="Times New Roman"/>
              </a:rPr>
              <a:t>Growth Guides is </a:t>
            </a:r>
            <a:r>
              <a:rPr lang="en-US" sz="1400" dirty="0">
                <a:latin typeface="Times New Roman"/>
                <a:cs typeface="Times New Roman"/>
              </a:rPr>
              <a:t>to help </a:t>
            </a:r>
            <a:r>
              <a:rPr lang="en-US" sz="1400" dirty="0" smtClean="0">
                <a:latin typeface="Times New Roman"/>
                <a:cs typeface="Times New Roman"/>
              </a:rPr>
              <a:t>startups make progress more quickly and more confidently, so we </a:t>
            </a:r>
            <a:r>
              <a:rPr lang="en-US" sz="1400" dirty="0">
                <a:latin typeface="Times New Roman"/>
                <a:cs typeface="Times New Roman"/>
              </a:rPr>
              <a:t>make strong recommendations for how, exactly, one </a:t>
            </a:r>
            <a:r>
              <a:rPr lang="en-US" sz="1400" dirty="0" smtClean="0">
                <a:latin typeface="Times New Roman"/>
                <a:cs typeface="Times New Roman"/>
              </a:rPr>
              <a:t>should execute. We espouse the belief </a:t>
            </a:r>
            <a:r>
              <a:rPr lang="en-US" sz="1400" dirty="0">
                <a:latin typeface="Times New Roman"/>
                <a:cs typeface="Times New Roman"/>
              </a:rPr>
              <a:t>that it’s better to be </a:t>
            </a:r>
            <a:r>
              <a:rPr lang="en-US" sz="1400" dirty="0" smtClean="0">
                <a:latin typeface="Times New Roman"/>
                <a:cs typeface="Times New Roman"/>
              </a:rPr>
              <a:t>done </a:t>
            </a:r>
            <a:r>
              <a:rPr lang="en-US" sz="1400" dirty="0">
                <a:latin typeface="Times New Roman"/>
                <a:cs typeface="Times New Roman"/>
              </a:rPr>
              <a:t>than perfect as you </a:t>
            </a:r>
            <a:r>
              <a:rPr lang="en-US" sz="1400" dirty="0" smtClean="0">
                <a:latin typeface="Times New Roman"/>
                <a:cs typeface="Times New Roman"/>
              </a:rPr>
              <a:t>launch, learn, and iterate </a:t>
            </a:r>
            <a:r>
              <a:rPr lang="en-US" sz="1400" dirty="0">
                <a:latin typeface="Times New Roman"/>
                <a:cs typeface="Times New Roman"/>
              </a:rPr>
              <a:t>on your startup</a:t>
            </a:r>
            <a:r>
              <a:rPr lang="en-US" sz="1400" dirty="0" smtClean="0">
                <a:latin typeface="Times New Roman"/>
                <a:cs typeface="Times New Roman"/>
              </a:rPr>
              <a:t>.</a:t>
            </a:r>
            <a:endParaRPr lang="en-US" sz="1400" dirty="0">
              <a:latin typeface="Times New Roman"/>
              <a:cs typeface="Times New Roman"/>
            </a:endParaRPr>
          </a:p>
        </p:txBody>
      </p:sp>
      <p:sp>
        <p:nvSpPr>
          <p:cNvPr id="9" name="TextBox 8"/>
          <p:cNvSpPr txBox="1"/>
          <p:nvPr/>
        </p:nvSpPr>
        <p:spPr>
          <a:xfrm>
            <a:off x="731338" y="246940"/>
            <a:ext cx="7336750" cy="630942"/>
          </a:xfrm>
          <a:prstGeom prst="rect">
            <a:avLst/>
          </a:prstGeom>
          <a:noFill/>
        </p:spPr>
        <p:txBody>
          <a:bodyPr wrap="square" rtlCol="0">
            <a:spAutoFit/>
          </a:bodyPr>
          <a:lstStyle/>
          <a:p>
            <a:pPr>
              <a:lnSpc>
                <a:spcPct val="130000"/>
              </a:lnSpc>
            </a:pPr>
            <a:r>
              <a:rPr lang="en-US" sz="2800" b="1" dirty="0" smtClean="0">
                <a:solidFill>
                  <a:schemeClr val="tx2">
                    <a:lumMod val="75000"/>
                  </a:schemeClr>
                </a:solidFill>
                <a:latin typeface="Times New Roman"/>
                <a:cs typeface="Times New Roman"/>
              </a:rPr>
              <a:t>About Growth Guides</a:t>
            </a:r>
          </a:p>
        </p:txBody>
      </p:sp>
      <p:sp>
        <p:nvSpPr>
          <p:cNvPr id="11" name="TextBox 10"/>
          <p:cNvSpPr txBox="1"/>
          <p:nvPr/>
        </p:nvSpPr>
        <p:spPr>
          <a:xfrm>
            <a:off x="703244" y="3543314"/>
            <a:ext cx="7336750" cy="630942"/>
          </a:xfrm>
          <a:prstGeom prst="rect">
            <a:avLst/>
          </a:prstGeom>
          <a:noFill/>
        </p:spPr>
        <p:txBody>
          <a:bodyPr wrap="square" rtlCol="0">
            <a:spAutoFit/>
          </a:bodyPr>
          <a:lstStyle/>
          <a:p>
            <a:pPr>
              <a:lnSpc>
                <a:spcPct val="130000"/>
              </a:lnSpc>
            </a:pPr>
            <a:r>
              <a:rPr lang="en-US" sz="2800" b="1" dirty="0" smtClean="0">
                <a:solidFill>
                  <a:schemeClr val="tx2">
                    <a:lumMod val="75000"/>
                  </a:schemeClr>
                </a:solidFill>
                <a:latin typeface="Times New Roman"/>
                <a:cs typeface="Times New Roman"/>
              </a:rPr>
              <a:t>About NextView Ventures</a:t>
            </a:r>
            <a:endParaRPr lang="en-US" sz="2800" b="1" dirty="0">
              <a:solidFill>
                <a:schemeClr val="tx2">
                  <a:lumMod val="75000"/>
                </a:schemeClr>
              </a:solidFill>
              <a:latin typeface="Times New Roman"/>
              <a:cs typeface="Times New Roman"/>
            </a:endParaRPr>
          </a:p>
        </p:txBody>
      </p:sp>
      <p:sp>
        <p:nvSpPr>
          <p:cNvPr id="2" name="TextBox 1"/>
          <p:cNvSpPr txBox="1"/>
          <p:nvPr/>
        </p:nvSpPr>
        <p:spPr>
          <a:xfrm>
            <a:off x="703243" y="4904824"/>
            <a:ext cx="8008955" cy="1446550"/>
          </a:xfrm>
          <a:prstGeom prst="rect">
            <a:avLst/>
          </a:prstGeom>
          <a:noFill/>
        </p:spPr>
        <p:txBody>
          <a:bodyPr wrap="square" rtlCol="0">
            <a:spAutoFit/>
          </a:bodyPr>
          <a:lstStyle/>
          <a:p>
            <a:r>
              <a:rPr lang="en-US" sz="1400" dirty="0" smtClean="0">
                <a:latin typeface="Times New Roman"/>
                <a:cs typeface="Times New Roman"/>
              </a:rPr>
              <a:t>We’re a </a:t>
            </a:r>
            <a:r>
              <a:rPr lang="en-US" sz="1400" dirty="0">
                <a:latin typeface="Times New Roman"/>
                <a:cs typeface="Times New Roman"/>
              </a:rPr>
              <a:t>seed-stage </a:t>
            </a:r>
            <a:r>
              <a:rPr lang="en-US" sz="1400" dirty="0" smtClean="0">
                <a:latin typeface="Times New Roman"/>
                <a:cs typeface="Times New Roman"/>
              </a:rPr>
              <a:t>venture capital firm </a:t>
            </a:r>
            <a:r>
              <a:rPr lang="en-US" sz="1400" dirty="0">
                <a:latin typeface="Times New Roman"/>
                <a:cs typeface="Times New Roman"/>
              </a:rPr>
              <a:t>investing in </a:t>
            </a:r>
            <a:r>
              <a:rPr lang="en-US" sz="1400" dirty="0" smtClean="0">
                <a:latin typeface="Times New Roman"/>
                <a:cs typeface="Times New Roman"/>
              </a:rPr>
              <a:t>internet and </a:t>
            </a:r>
            <a:r>
              <a:rPr lang="en-US" sz="1400" dirty="0">
                <a:latin typeface="Times New Roman"/>
                <a:cs typeface="Times New Roman"/>
              </a:rPr>
              <a:t>mobile </a:t>
            </a:r>
            <a:r>
              <a:rPr lang="en-US" sz="1400" dirty="0" smtClean="0">
                <a:latin typeface="Times New Roman"/>
                <a:cs typeface="Times New Roman"/>
              </a:rPr>
              <a:t>startups in primarily Boston and New York (though we invest throughout the US). Co</a:t>
            </a:r>
            <a:r>
              <a:rPr lang="en-US" sz="1400" dirty="0">
                <a:latin typeface="Times New Roman"/>
                <a:cs typeface="Times New Roman"/>
              </a:rPr>
              <a:t>-founders and partners Rob Go (eBay, Spark Capital), David Beisel (About.com, Venrock), and Lee Hower </a:t>
            </a:r>
            <a:r>
              <a:rPr lang="en-US" sz="1400" dirty="0" smtClean="0">
                <a:latin typeface="Times New Roman"/>
                <a:cs typeface="Times New Roman"/>
              </a:rPr>
              <a:t>(LinkedIn, Point Judith Capital) </a:t>
            </a:r>
            <a:r>
              <a:rPr lang="en-US" sz="1400" dirty="0">
                <a:latin typeface="Times New Roman"/>
                <a:cs typeface="Times New Roman"/>
              </a:rPr>
              <a:t>focus exclusively on seed in order to better fulfill the firm’s mission, which is also the mission of this </a:t>
            </a:r>
            <a:r>
              <a:rPr lang="en-US" sz="1400" dirty="0" smtClean="0">
                <a:latin typeface="Times New Roman"/>
                <a:cs typeface="Times New Roman"/>
              </a:rPr>
              <a:t>Growth Guide:</a:t>
            </a:r>
          </a:p>
          <a:p>
            <a:endParaRPr lang="en-US" sz="1400" dirty="0" smtClean="0">
              <a:latin typeface="Times New Roman"/>
              <a:cs typeface="Times New Roman"/>
            </a:endParaRPr>
          </a:p>
          <a:p>
            <a:r>
              <a:rPr lang="en-US" b="1" dirty="0" smtClean="0">
                <a:latin typeface="Times New Roman"/>
                <a:cs typeface="Times New Roman"/>
              </a:rPr>
              <a:t>Help </a:t>
            </a:r>
            <a:r>
              <a:rPr lang="en-US" b="1" dirty="0">
                <a:latin typeface="Times New Roman"/>
                <a:cs typeface="Times New Roman"/>
              </a:rPr>
              <a:t>founders </a:t>
            </a:r>
            <a:r>
              <a:rPr lang="en-US" b="1" dirty="0" smtClean="0">
                <a:latin typeface="Times New Roman"/>
                <a:cs typeface="Times New Roman"/>
              </a:rPr>
              <a:t>give their companies</a:t>
            </a:r>
            <a:r>
              <a:rPr lang="en-US" b="1" i="1" dirty="0" smtClean="0">
                <a:latin typeface="Times New Roman"/>
                <a:cs typeface="Times New Roman"/>
              </a:rPr>
              <a:t> </a:t>
            </a:r>
            <a:r>
              <a:rPr lang="en-US" b="1" i="1" dirty="0" smtClean="0">
                <a:solidFill>
                  <a:schemeClr val="accent1">
                    <a:lumMod val="50000"/>
                    <a:lumOff val="50000"/>
                  </a:schemeClr>
                </a:solidFill>
                <a:latin typeface="Times New Roman"/>
                <a:cs typeface="Times New Roman"/>
              </a:rPr>
              <a:t>the best possible start.</a:t>
            </a:r>
            <a:endParaRPr lang="en-US" i="1" dirty="0" smtClean="0">
              <a:solidFill>
                <a:schemeClr val="accent1">
                  <a:lumMod val="50000"/>
                  <a:lumOff val="50000"/>
                </a:schemeClr>
              </a:solidFill>
              <a:latin typeface="Times New Roman"/>
              <a:cs typeface="Times New Roman"/>
            </a:endParaRPr>
          </a:p>
        </p:txBody>
      </p:sp>
      <p:pic>
        <p:nvPicPr>
          <p:cNvPr id="3" name="Picture 2" descr="UPDATED nextview logo - bi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488" y="4278458"/>
            <a:ext cx="1809092" cy="483827"/>
          </a:xfrm>
          <a:prstGeom prst="rect">
            <a:avLst/>
          </a:prstGeom>
        </p:spPr>
      </p:pic>
      <p:pic>
        <p:nvPicPr>
          <p:cNvPr id="4" name="Picture 3" descr="GrowthGuides_final copy.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7994" y="898704"/>
            <a:ext cx="2189001" cy="751731"/>
          </a:xfrm>
          <a:prstGeom prst="rect">
            <a:avLst/>
          </a:prstGeom>
        </p:spPr>
      </p:pic>
    </p:spTree>
    <p:extLst>
      <p:ext uri="{BB962C8B-B14F-4D97-AF65-F5344CB8AC3E}">
        <p14:creationId xmlns:p14="http://schemas.microsoft.com/office/powerpoint/2010/main" val="3082388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1230325" y="1874356"/>
            <a:ext cx="1270492" cy="3136437"/>
          </a:xfrm>
        </p:spPr>
        <p:txBody>
          <a:bodyPr/>
          <a:lstStyle/>
          <a:p>
            <a:r>
              <a:rPr lang="en-US" dirty="0">
                <a:effectLst>
                  <a:outerShdw blurRad="50800" dist="38100" dir="2700000" algn="tl" rotWithShape="0">
                    <a:prstClr val="black">
                      <a:alpha val="40000"/>
                    </a:prstClr>
                  </a:outerShdw>
                </a:effectLst>
                <a:latin typeface="Times New Roman"/>
                <a:cs typeface="Times New Roman"/>
              </a:rPr>
              <a:t>1</a:t>
            </a:r>
          </a:p>
        </p:txBody>
      </p:sp>
      <p:sp>
        <p:nvSpPr>
          <p:cNvPr id="3" name="Text Placeholder 2"/>
          <p:cNvSpPr>
            <a:spLocks noGrp="1"/>
          </p:cNvSpPr>
          <p:nvPr>
            <p:ph type="body" sz="quarter" idx="18"/>
          </p:nvPr>
        </p:nvSpPr>
        <p:spPr>
          <a:xfrm>
            <a:off x="2625235" y="2187133"/>
            <a:ext cx="6685179" cy="1797051"/>
          </a:xfrm>
        </p:spPr>
        <p:txBody>
          <a:bodyPr/>
          <a:lstStyle/>
          <a:p>
            <a:pPr>
              <a:lnSpc>
                <a:spcPct val="120000"/>
              </a:lnSpc>
            </a:pPr>
            <a:r>
              <a:rPr lang="en-US" sz="4800" dirty="0" smtClean="0">
                <a:effectLst>
                  <a:outerShdw blurRad="50800" dist="38100" dir="2700000" algn="tl" rotWithShape="0">
                    <a:prstClr val="black">
                      <a:alpha val="40000"/>
                    </a:prstClr>
                  </a:outerShdw>
                </a:effectLst>
                <a:latin typeface="Times New Roman"/>
                <a:cs typeface="Times New Roman"/>
              </a:rPr>
              <a:t>Board Decks 101</a:t>
            </a:r>
          </a:p>
          <a:p>
            <a:pPr>
              <a:lnSpc>
                <a:spcPct val="140000"/>
              </a:lnSpc>
            </a:pPr>
            <a:r>
              <a:rPr lang="en-US" sz="2800" dirty="0" smtClean="0">
                <a:effectLst>
                  <a:outerShdw blurRad="50800" dist="38100" dir="2700000" algn="tl" rotWithShape="0">
                    <a:prstClr val="black">
                      <a:alpha val="40000"/>
                    </a:prstClr>
                  </a:outerShdw>
                </a:effectLst>
                <a:latin typeface="Times New Roman"/>
                <a:cs typeface="Times New Roman"/>
              </a:rPr>
              <a:t>Understanding the Basics</a:t>
            </a:r>
            <a:endParaRPr lang="en-US" sz="2800" dirty="0">
              <a:effectLst>
                <a:outerShdw blurRad="50800" dist="38100" dir="2700000" algn="tl" rotWithShape="0">
                  <a:prstClr val="black">
                    <a:alpha val="40000"/>
                  </a:prstClr>
                </a:outerShdw>
              </a:effectLst>
              <a:latin typeface="Times New Roman"/>
              <a:cs typeface="Times New Roman"/>
            </a:endParaRPr>
          </a:p>
        </p:txBody>
      </p:sp>
    </p:spTree>
    <p:extLst>
      <p:ext uri="{BB962C8B-B14F-4D97-AF65-F5344CB8AC3E}">
        <p14:creationId xmlns:p14="http://schemas.microsoft.com/office/powerpoint/2010/main" val="75461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19"/>
          <p:cNvSpPr/>
          <p:nvPr/>
        </p:nvSpPr>
        <p:spPr>
          <a:xfrm>
            <a:off x="442856" y="505606"/>
            <a:ext cx="8701144" cy="6388289"/>
          </a:xfrm>
          <a:custGeom>
            <a:avLst/>
            <a:gdLst>
              <a:gd name="connsiteX0" fmla="*/ 0 w 8701144"/>
              <a:gd name="connsiteY0" fmla="*/ 3475413 h 5135146"/>
              <a:gd name="connsiteX1" fmla="*/ 1693437 w 8701144"/>
              <a:gd name="connsiteY1" fmla="*/ 2929595 h 5135146"/>
              <a:gd name="connsiteX2" fmla="*/ 3420296 w 8701144"/>
              <a:gd name="connsiteY2" fmla="*/ 2083020 h 5135146"/>
              <a:gd name="connsiteX3" fmla="*/ 5158297 w 8701144"/>
              <a:gd name="connsiteY3" fmla="*/ 1715429 h 5135146"/>
              <a:gd name="connsiteX4" fmla="*/ 6929721 w 8701144"/>
              <a:gd name="connsiteY4" fmla="*/ 1180750 h 5135146"/>
              <a:gd name="connsiteX5" fmla="*/ 8701144 w 8701144"/>
              <a:gd name="connsiteY5" fmla="*/ 0 h 5135146"/>
              <a:gd name="connsiteX6" fmla="*/ 8701144 w 8701144"/>
              <a:gd name="connsiteY6" fmla="*/ 5135146 h 5135146"/>
              <a:gd name="connsiteX7" fmla="*/ 11141 w 8701144"/>
              <a:gd name="connsiteY7" fmla="*/ 5090589 h 5135146"/>
              <a:gd name="connsiteX8" fmla="*/ 0 w 8701144"/>
              <a:gd name="connsiteY8" fmla="*/ 3475413 h 513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01144" h="5135146">
                <a:moveTo>
                  <a:pt x="0" y="3475413"/>
                </a:moveTo>
                <a:lnTo>
                  <a:pt x="1693437" y="2929595"/>
                </a:lnTo>
                <a:lnTo>
                  <a:pt x="3420296" y="2083020"/>
                </a:lnTo>
                <a:lnTo>
                  <a:pt x="5158297" y="1715429"/>
                </a:lnTo>
                <a:lnTo>
                  <a:pt x="6929721" y="1180750"/>
                </a:lnTo>
                <a:lnTo>
                  <a:pt x="8701144" y="0"/>
                </a:lnTo>
                <a:lnTo>
                  <a:pt x="8701144" y="5135146"/>
                </a:lnTo>
                <a:lnTo>
                  <a:pt x="11141" y="5090589"/>
                </a:lnTo>
                <a:cubicBezTo>
                  <a:pt x="7427" y="4552197"/>
                  <a:pt x="3714" y="4013805"/>
                  <a:pt x="0" y="3475413"/>
                </a:cubicBezTo>
                <a:close/>
              </a:path>
            </a:pathLst>
          </a:custGeom>
          <a:solidFill>
            <a:srgbClr val="FFDF9B">
              <a:alpha val="3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latin typeface="Times New Roman"/>
              <a:cs typeface="Times New Roman"/>
            </a:endParaRPr>
          </a:p>
        </p:txBody>
      </p:sp>
      <p:sp>
        <p:nvSpPr>
          <p:cNvPr id="21" name="TextBox 20"/>
          <p:cNvSpPr txBox="1"/>
          <p:nvPr/>
        </p:nvSpPr>
        <p:spPr>
          <a:xfrm>
            <a:off x="731338" y="246940"/>
            <a:ext cx="7336750" cy="630942"/>
          </a:xfrm>
          <a:prstGeom prst="rect">
            <a:avLst/>
          </a:prstGeom>
          <a:noFill/>
        </p:spPr>
        <p:txBody>
          <a:bodyPr wrap="square" rtlCol="0">
            <a:spAutoFit/>
          </a:bodyPr>
          <a:lstStyle/>
          <a:p>
            <a:pPr>
              <a:lnSpc>
                <a:spcPct val="130000"/>
              </a:lnSpc>
            </a:pPr>
            <a:r>
              <a:rPr lang="en-US" sz="2800" b="1" dirty="0" smtClean="0">
                <a:solidFill>
                  <a:schemeClr val="tx2">
                    <a:lumMod val="75000"/>
                  </a:schemeClr>
                </a:solidFill>
                <a:latin typeface="Times New Roman"/>
                <a:cs typeface="Times New Roman"/>
              </a:rPr>
              <a:t>Important Board Deck Basics</a:t>
            </a:r>
            <a:endParaRPr lang="en-US" sz="2800" b="1" dirty="0">
              <a:solidFill>
                <a:schemeClr val="tx2">
                  <a:lumMod val="75000"/>
                </a:schemeClr>
              </a:solidFill>
              <a:latin typeface="Times New Roman"/>
              <a:cs typeface="Times New Roman"/>
            </a:endParaRPr>
          </a:p>
        </p:txBody>
      </p:sp>
      <p:sp>
        <p:nvSpPr>
          <p:cNvPr id="27" name="Text Placeholder 1"/>
          <p:cNvSpPr txBox="1">
            <a:spLocks/>
          </p:cNvSpPr>
          <p:nvPr/>
        </p:nvSpPr>
        <p:spPr>
          <a:xfrm>
            <a:off x="703243" y="1169347"/>
            <a:ext cx="8087788" cy="1499776"/>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smtClean="0">
                <a:latin typeface="Times New Roman"/>
                <a:cs typeface="Times New Roman"/>
              </a:rPr>
              <a:t>Content</a:t>
            </a:r>
          </a:p>
          <a:p>
            <a:pPr>
              <a:buFont typeface="Wingdings" charset="2"/>
              <a:buChar char="q"/>
            </a:pPr>
            <a:r>
              <a:rPr lang="en-US" sz="1600" dirty="0" smtClean="0">
                <a:latin typeface="Times New Roman"/>
                <a:cs typeface="Times New Roman"/>
              </a:rPr>
              <a:t>Generally speaking, a good board deck is divided into </a:t>
            </a:r>
            <a:r>
              <a:rPr lang="en-US" sz="1600" i="1" dirty="0" smtClean="0">
                <a:latin typeface="Times New Roman"/>
                <a:cs typeface="Times New Roman"/>
              </a:rPr>
              <a:t>housekeeping</a:t>
            </a:r>
            <a:r>
              <a:rPr lang="en-US" sz="1600" dirty="0" smtClean="0">
                <a:latin typeface="Times New Roman"/>
                <a:cs typeface="Times New Roman"/>
              </a:rPr>
              <a:t> and </a:t>
            </a:r>
            <a:r>
              <a:rPr lang="en-US" sz="1600" i="1" dirty="0" smtClean="0">
                <a:latin typeface="Times New Roman"/>
                <a:cs typeface="Times New Roman"/>
              </a:rPr>
              <a:t>major issues/topics.</a:t>
            </a:r>
            <a:endParaRPr lang="en-US" sz="1600" dirty="0" smtClean="0">
              <a:latin typeface="Times New Roman"/>
              <a:cs typeface="Times New Roman"/>
            </a:endParaRPr>
          </a:p>
          <a:p>
            <a:pPr>
              <a:buFont typeface="Wingdings" charset="2"/>
              <a:buChar char="q"/>
            </a:pPr>
            <a:r>
              <a:rPr lang="en-US" sz="1600" dirty="0" smtClean="0">
                <a:latin typeface="Times New Roman"/>
                <a:cs typeface="Times New Roman"/>
              </a:rPr>
              <a:t>20-30% of your meeting time should be housekeeping (at most). These are general updates that the board should know about or need to quickly discuss/approve.</a:t>
            </a:r>
          </a:p>
          <a:p>
            <a:pPr>
              <a:buFont typeface="Wingdings" charset="2"/>
              <a:buChar char="q"/>
            </a:pPr>
            <a:r>
              <a:rPr lang="en-US" sz="1600" dirty="0" smtClean="0">
                <a:latin typeface="Times New Roman"/>
                <a:cs typeface="Times New Roman"/>
              </a:rPr>
              <a:t>50%+ of your meeting time should be major issues. These are the 1-3 key obstacles, priorities, or initiatives at your company that require more in-depth discussion.</a:t>
            </a:r>
          </a:p>
          <a:p>
            <a:pPr>
              <a:buFont typeface="Wingdings" charset="2"/>
              <a:buChar char="q"/>
            </a:pPr>
            <a:r>
              <a:rPr lang="en-US" sz="1600" dirty="0" smtClean="0">
                <a:latin typeface="Times New Roman"/>
                <a:cs typeface="Times New Roman"/>
              </a:rPr>
              <a:t>Your deck should include more than you plan to discuss in person, especially as your company scales and more data can be reported. The expectation is for all parties to read the deck in advance. As such, your deck is not a presentation aid but a more complete document that can be read and understood without much commentary. </a:t>
            </a:r>
          </a:p>
          <a:p>
            <a:pPr marL="0" indent="0">
              <a:buNone/>
            </a:pPr>
            <a:endParaRPr lang="en-US" sz="1600" b="1" dirty="0" smtClean="0">
              <a:latin typeface="Times New Roman"/>
              <a:cs typeface="Times New Roman"/>
            </a:endParaRPr>
          </a:p>
          <a:p>
            <a:pPr marL="0" indent="0">
              <a:buNone/>
            </a:pPr>
            <a:r>
              <a:rPr lang="en-US" sz="1600" b="1" dirty="0" smtClean="0">
                <a:latin typeface="Times New Roman"/>
                <a:cs typeface="Times New Roman"/>
              </a:rPr>
              <a:t>Design</a:t>
            </a:r>
            <a:endParaRPr lang="en-US" sz="1600" b="1" dirty="0">
              <a:latin typeface="Times New Roman"/>
              <a:cs typeface="Times New Roman"/>
            </a:endParaRPr>
          </a:p>
          <a:p>
            <a:pPr>
              <a:buFont typeface="Wingdings" charset="2"/>
              <a:buChar char="q"/>
            </a:pPr>
            <a:r>
              <a:rPr lang="en-US" sz="1600" dirty="0" smtClean="0">
                <a:latin typeface="Times New Roman"/>
                <a:cs typeface="Times New Roman"/>
              </a:rPr>
              <a:t>Keep things simple. Decks should be presentable, clean, and clear, but don’t agonize over beauty. Your board wants to focus on forward progress, not scrutinize your slide design. </a:t>
            </a:r>
          </a:p>
          <a:p>
            <a:pPr>
              <a:buFont typeface="Wingdings" charset="2"/>
              <a:buChar char="q"/>
            </a:pPr>
            <a:r>
              <a:rPr lang="en-US" sz="1600" dirty="0" smtClean="0">
                <a:latin typeface="Times New Roman"/>
                <a:cs typeface="Times New Roman"/>
              </a:rPr>
              <a:t>Many directors and observers prefer all information sent in one file, so be sure to include screen shots from any spreadsheets or product mockups/features you’ll discuss.</a:t>
            </a:r>
          </a:p>
          <a:p>
            <a:pPr>
              <a:buFont typeface="Wingdings" charset="2"/>
              <a:buChar char="q"/>
            </a:pPr>
            <a:r>
              <a:rPr lang="en-US" sz="1600" dirty="0" smtClean="0">
                <a:latin typeface="Times New Roman"/>
                <a:cs typeface="Times New Roman"/>
              </a:rPr>
              <a:t>It’s best to send via PDF, but if </a:t>
            </a:r>
            <a:r>
              <a:rPr lang="en-US" sz="1600" dirty="0">
                <a:latin typeface="Times New Roman"/>
                <a:cs typeface="Times New Roman"/>
              </a:rPr>
              <a:t>you have to send via PowerPoint for some reason, use basic fonts and slide dimensions </a:t>
            </a:r>
            <a:r>
              <a:rPr lang="en-US" sz="1600" dirty="0" smtClean="0">
                <a:latin typeface="Times New Roman"/>
                <a:cs typeface="Times New Roman"/>
              </a:rPr>
              <a:t>that all PPT versions and operating systems can cleanly read.</a:t>
            </a:r>
            <a:endParaRPr lang="en-US" sz="1600" b="1" dirty="0" smtClean="0">
              <a:latin typeface="Times New Roman"/>
              <a:cs typeface="Times New Roman"/>
            </a:endParaRPr>
          </a:p>
          <a:p>
            <a:pPr marL="0" indent="0">
              <a:buNone/>
            </a:pPr>
            <a:endParaRPr lang="en-US" sz="1600" dirty="0" smtClean="0">
              <a:latin typeface="Times New Roman"/>
              <a:cs typeface="Times New Roman"/>
            </a:endParaRPr>
          </a:p>
        </p:txBody>
      </p:sp>
      <p:sp>
        <p:nvSpPr>
          <p:cNvPr id="4" name="Rectangle 3"/>
          <p:cNvSpPr/>
          <p:nvPr/>
        </p:nvSpPr>
        <p:spPr>
          <a:xfrm>
            <a:off x="733969" y="5823635"/>
            <a:ext cx="8057062" cy="738664"/>
          </a:xfrm>
          <a:prstGeom prst="rect">
            <a:avLst/>
          </a:prstGeom>
        </p:spPr>
        <p:txBody>
          <a:bodyPr wrap="square">
            <a:spAutoFit/>
          </a:bodyPr>
          <a:lstStyle/>
          <a:p>
            <a:pPr algn="ctr"/>
            <a:endParaRPr lang="en-US" sz="2400" b="1" dirty="0" smtClean="0">
              <a:latin typeface="Times New Roman"/>
              <a:cs typeface="Times New Roman"/>
            </a:endParaRPr>
          </a:p>
          <a:p>
            <a:pPr algn="ctr"/>
            <a:r>
              <a:rPr lang="en-US" b="1" i="1" dirty="0" smtClean="0">
                <a:latin typeface="Times New Roman"/>
                <a:cs typeface="Times New Roman"/>
              </a:rPr>
              <a:t>Remember to circulate </a:t>
            </a:r>
            <a:r>
              <a:rPr lang="en-US" b="1" i="1" dirty="0">
                <a:latin typeface="Times New Roman"/>
                <a:cs typeface="Times New Roman"/>
              </a:rPr>
              <a:t>your deck 1</a:t>
            </a:r>
            <a:r>
              <a:rPr lang="en-US" b="1" i="1" dirty="0" smtClean="0">
                <a:latin typeface="Times New Roman"/>
                <a:cs typeface="Times New Roman"/>
              </a:rPr>
              <a:t>-</a:t>
            </a:r>
            <a:r>
              <a:rPr lang="en-US" b="1" i="1" dirty="0">
                <a:latin typeface="Times New Roman"/>
                <a:cs typeface="Times New Roman"/>
              </a:rPr>
              <a:t>2</a:t>
            </a:r>
            <a:r>
              <a:rPr lang="en-US" b="1" i="1" dirty="0" smtClean="0">
                <a:latin typeface="Times New Roman"/>
                <a:cs typeface="Times New Roman"/>
              </a:rPr>
              <a:t> days </a:t>
            </a:r>
            <a:r>
              <a:rPr lang="en-US" b="1" i="1" dirty="0">
                <a:latin typeface="Times New Roman"/>
                <a:cs typeface="Times New Roman"/>
              </a:rPr>
              <a:t>in advance.</a:t>
            </a:r>
          </a:p>
        </p:txBody>
      </p:sp>
    </p:spTree>
    <p:extLst>
      <p:ext uri="{BB962C8B-B14F-4D97-AF65-F5344CB8AC3E}">
        <p14:creationId xmlns:p14="http://schemas.microsoft.com/office/powerpoint/2010/main" val="3122197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9588" y="0"/>
            <a:ext cx="9163589" cy="6505104"/>
          </a:xfrm>
          <a:prstGeom prst="rect">
            <a:avLst/>
          </a:prstGeom>
        </p:spPr>
      </p:pic>
      <p:sp>
        <p:nvSpPr>
          <p:cNvPr id="5" name="Oval 4"/>
          <p:cNvSpPr/>
          <p:nvPr/>
        </p:nvSpPr>
        <p:spPr>
          <a:xfrm>
            <a:off x="654089" y="1167924"/>
            <a:ext cx="3326227" cy="3332058"/>
          </a:xfrm>
          <a:prstGeom prst="ellipse">
            <a:avLst/>
          </a:prstGeom>
          <a:solidFill>
            <a:srgbClr val="12597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Text Placeholder 1"/>
          <p:cNvSpPr>
            <a:spLocks noGrp="1"/>
          </p:cNvSpPr>
          <p:nvPr>
            <p:ph type="body" sz="quarter" idx="4294967295"/>
          </p:nvPr>
        </p:nvSpPr>
        <p:spPr>
          <a:xfrm>
            <a:off x="739794" y="2163901"/>
            <a:ext cx="3154816" cy="1340104"/>
          </a:xfrm>
        </p:spPr>
        <p:txBody>
          <a:bodyPr>
            <a:noAutofit/>
          </a:bodyPr>
          <a:lstStyle/>
          <a:p>
            <a:pPr marL="0" indent="0" algn="ctr">
              <a:lnSpc>
                <a:spcPct val="70000"/>
              </a:lnSpc>
              <a:buNone/>
            </a:pPr>
            <a:r>
              <a:rPr lang="en-US" b="1" dirty="0" smtClean="0">
                <a:solidFill>
                  <a:srgbClr val="FFFFFF"/>
                </a:solidFill>
                <a:latin typeface="Times New Roman"/>
                <a:cs typeface="Times New Roman"/>
              </a:rPr>
              <a:t>MAJOR</a:t>
            </a:r>
          </a:p>
          <a:p>
            <a:pPr marL="0" indent="0" algn="ctr">
              <a:lnSpc>
                <a:spcPct val="70000"/>
              </a:lnSpc>
              <a:buNone/>
            </a:pPr>
            <a:r>
              <a:rPr lang="en-US" b="1" dirty="0" smtClean="0">
                <a:solidFill>
                  <a:srgbClr val="FFFFFF"/>
                </a:solidFill>
                <a:latin typeface="Times New Roman"/>
                <a:cs typeface="Times New Roman"/>
              </a:rPr>
              <a:t>DISCUSSION</a:t>
            </a:r>
          </a:p>
          <a:p>
            <a:pPr marL="0" indent="0" algn="ctr">
              <a:lnSpc>
                <a:spcPct val="70000"/>
              </a:lnSpc>
              <a:buNone/>
            </a:pPr>
            <a:r>
              <a:rPr lang="en-US" b="1" dirty="0" smtClean="0">
                <a:solidFill>
                  <a:srgbClr val="FFFFFF"/>
                </a:solidFill>
                <a:latin typeface="Times New Roman"/>
                <a:cs typeface="Times New Roman"/>
              </a:rPr>
              <a:t>TOPICS</a:t>
            </a:r>
          </a:p>
        </p:txBody>
      </p:sp>
      <p:sp>
        <p:nvSpPr>
          <p:cNvPr id="7" name="Oval 6"/>
          <p:cNvSpPr/>
          <p:nvPr/>
        </p:nvSpPr>
        <p:spPr>
          <a:xfrm>
            <a:off x="549865" y="1057065"/>
            <a:ext cx="3534674" cy="3540870"/>
          </a:xfrm>
          <a:prstGeom prst="ellipse">
            <a:avLst/>
          </a:prstGeom>
          <a:noFill/>
          <a:ln>
            <a:solidFill>
              <a:srgbClr val="1259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2317202" y="0"/>
            <a:ext cx="0" cy="863600"/>
          </a:xfrm>
          <a:prstGeom prst="line">
            <a:avLst/>
          </a:prstGeom>
          <a:ln>
            <a:solidFill>
              <a:srgbClr val="E79E00"/>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317202" y="4838700"/>
            <a:ext cx="0" cy="1666404"/>
          </a:xfrm>
          <a:prstGeom prst="line">
            <a:avLst/>
          </a:prstGeom>
          <a:ln>
            <a:solidFill>
              <a:srgbClr val="E79E00"/>
            </a:solidFill>
            <a:prstDash val="dash"/>
          </a:ln>
        </p:spPr>
        <p:style>
          <a:lnRef idx="2">
            <a:schemeClr val="accent1"/>
          </a:lnRef>
          <a:fillRef idx="0">
            <a:schemeClr val="accent1"/>
          </a:fillRef>
          <a:effectRef idx="1">
            <a:schemeClr val="accent1"/>
          </a:effectRef>
          <a:fontRef idx="minor">
            <a:schemeClr val="tx1"/>
          </a:fontRef>
        </p:style>
      </p:cxnSp>
      <p:sp>
        <p:nvSpPr>
          <p:cNvPr id="11" name="Text Placeholder 1"/>
          <p:cNvSpPr>
            <a:spLocks noGrp="1"/>
          </p:cNvSpPr>
          <p:nvPr>
            <p:ph type="body" sz="quarter" idx="4294967295"/>
          </p:nvPr>
        </p:nvSpPr>
        <p:spPr>
          <a:xfrm>
            <a:off x="1055546" y="1604063"/>
            <a:ext cx="2542735" cy="816323"/>
          </a:xfrm>
        </p:spPr>
        <p:txBody>
          <a:bodyPr>
            <a:noAutofit/>
          </a:bodyPr>
          <a:lstStyle/>
          <a:p>
            <a:pPr marL="0" indent="0" algn="ctr">
              <a:buNone/>
            </a:pPr>
            <a:r>
              <a:rPr lang="en-US" b="0" i="1" dirty="0" smtClean="0">
                <a:solidFill>
                  <a:srgbClr val="FFFFFF"/>
                </a:solidFill>
                <a:latin typeface="Times New Roman"/>
                <a:cs typeface="Times New Roman"/>
              </a:rPr>
              <a:t>how</a:t>
            </a:r>
            <a:endParaRPr lang="en-US" b="0" i="1" dirty="0">
              <a:solidFill>
                <a:srgbClr val="FFFFFF"/>
              </a:solidFill>
              <a:latin typeface="Times New Roman"/>
              <a:cs typeface="Times New Roman"/>
            </a:endParaRPr>
          </a:p>
        </p:txBody>
      </p:sp>
      <p:sp>
        <p:nvSpPr>
          <p:cNvPr id="12" name="Rectangle 11"/>
          <p:cNvSpPr/>
          <p:nvPr/>
        </p:nvSpPr>
        <p:spPr>
          <a:xfrm>
            <a:off x="-19588" y="6505104"/>
            <a:ext cx="9163589" cy="371073"/>
          </a:xfrm>
          <a:prstGeom prst="rect">
            <a:avLst/>
          </a:prstGeom>
          <a:solidFill>
            <a:srgbClr val="FFBF35">
              <a:alpha val="87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
          <p:cNvSpPr txBox="1">
            <a:spLocks/>
          </p:cNvSpPr>
          <p:nvPr/>
        </p:nvSpPr>
        <p:spPr>
          <a:xfrm>
            <a:off x="1055546" y="3506472"/>
            <a:ext cx="2542735" cy="8163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FFBF35"/>
              </a:buClr>
              <a:buFont typeface="Arial"/>
              <a:buChar char="•"/>
              <a:defRPr sz="3200" b="0" i="0" kern="1200">
                <a:solidFill>
                  <a:schemeClr val="tx1">
                    <a:lumMod val="50000"/>
                  </a:schemeClr>
                </a:solidFill>
                <a:latin typeface="Helvetica"/>
                <a:ea typeface="+mn-ea"/>
                <a:cs typeface="Helvetica"/>
              </a:defRPr>
            </a:lvl1pPr>
            <a:lvl2pPr marL="742950" indent="-285750" algn="l" defTabSz="457200" rtl="0" eaLnBrk="1" latinLnBrk="0" hangingPunct="1">
              <a:spcBef>
                <a:spcPct val="20000"/>
              </a:spcBef>
              <a:buClr>
                <a:srgbClr val="FFBF35"/>
              </a:buClr>
              <a:buFont typeface="Arial" panose="020B0604020202020204" pitchFamily="34" charset="0"/>
              <a:buChar char="•"/>
              <a:defRPr sz="2400" b="0" i="0" kern="1200">
                <a:solidFill>
                  <a:schemeClr val="tx1">
                    <a:lumMod val="50000"/>
                  </a:schemeClr>
                </a:solidFill>
                <a:latin typeface="Helvetica"/>
                <a:ea typeface="+mn-ea"/>
                <a:cs typeface="Helvetica"/>
              </a:defRPr>
            </a:lvl2pPr>
            <a:lvl3pPr marL="1143000" indent="-228600" algn="l" defTabSz="457200" rtl="0" eaLnBrk="1" latinLnBrk="0" hangingPunct="1">
              <a:spcBef>
                <a:spcPct val="20000"/>
              </a:spcBef>
              <a:buClr>
                <a:srgbClr val="FFBF35"/>
              </a:buClr>
              <a:buFont typeface="Arial"/>
              <a:buChar char="•"/>
              <a:defRPr sz="2400" b="0" i="0" kern="1200">
                <a:solidFill>
                  <a:schemeClr val="tx1">
                    <a:lumMod val="50000"/>
                  </a:schemeClr>
                </a:solidFill>
                <a:latin typeface="Helvetica"/>
                <a:ea typeface="+mn-ea"/>
                <a:cs typeface="Helvetica"/>
              </a:defRPr>
            </a:lvl3pPr>
            <a:lvl4pPr marL="1600200" indent="-228600" algn="l" defTabSz="457200" rtl="0" eaLnBrk="1" latinLnBrk="0" hangingPunct="1">
              <a:spcBef>
                <a:spcPct val="20000"/>
              </a:spcBef>
              <a:buClr>
                <a:srgbClr val="FFBF35"/>
              </a:buClr>
              <a:buFont typeface="Arial" panose="020B0604020202020204" pitchFamily="34" charset="0"/>
              <a:buChar char="•"/>
              <a:defRPr sz="2000" b="0" i="0" kern="1200">
                <a:solidFill>
                  <a:schemeClr val="tx1">
                    <a:lumMod val="50000"/>
                  </a:schemeClr>
                </a:solidFill>
                <a:latin typeface="Helvetica"/>
                <a:ea typeface="+mn-ea"/>
                <a:cs typeface="Helvetica"/>
              </a:defRPr>
            </a:lvl4pPr>
            <a:lvl5pPr marL="2057400" indent="-228600" algn="l" defTabSz="457200" rtl="0" eaLnBrk="1" latinLnBrk="0" hangingPunct="1">
              <a:spcBef>
                <a:spcPct val="20000"/>
              </a:spcBef>
              <a:buClr>
                <a:srgbClr val="FFBF35"/>
              </a:buClr>
              <a:buFont typeface="Arial" panose="020B0604020202020204" pitchFamily="34" charset="0"/>
              <a:buChar char="•"/>
              <a:defRPr sz="2000" b="0" i="0" kern="1200">
                <a:solidFill>
                  <a:schemeClr val="tx1">
                    <a:lumMod val="50000"/>
                  </a:schemeClr>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60000"/>
              </a:lnSpc>
              <a:buFont typeface="Arial"/>
              <a:buNone/>
            </a:pPr>
            <a:r>
              <a:rPr lang="en-US" i="1" dirty="0" smtClean="0">
                <a:solidFill>
                  <a:srgbClr val="FFFFFF"/>
                </a:solidFill>
                <a:latin typeface="Times New Roman"/>
                <a:cs typeface="Times New Roman"/>
              </a:rPr>
              <a:t>change</a:t>
            </a:r>
          </a:p>
        </p:txBody>
      </p:sp>
    </p:spTree>
    <p:extLst>
      <p:ext uri="{BB962C8B-B14F-4D97-AF65-F5344CB8AC3E}">
        <p14:creationId xmlns:p14="http://schemas.microsoft.com/office/powerpoint/2010/main" val="2486855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31338" y="246940"/>
            <a:ext cx="7336750" cy="630942"/>
          </a:xfrm>
          <a:prstGeom prst="rect">
            <a:avLst/>
          </a:prstGeom>
          <a:noFill/>
        </p:spPr>
        <p:txBody>
          <a:bodyPr wrap="square" rtlCol="0">
            <a:spAutoFit/>
          </a:bodyPr>
          <a:lstStyle/>
          <a:p>
            <a:pPr>
              <a:lnSpc>
                <a:spcPct val="130000"/>
              </a:lnSpc>
            </a:pPr>
            <a:r>
              <a:rPr lang="en-US" sz="2800" b="1" dirty="0" smtClean="0">
                <a:solidFill>
                  <a:schemeClr val="tx2">
                    <a:lumMod val="75000"/>
                  </a:schemeClr>
                </a:solidFill>
                <a:latin typeface="Times New Roman"/>
                <a:cs typeface="Times New Roman"/>
              </a:rPr>
              <a:t>Board Discussion Over Time</a:t>
            </a:r>
            <a:endParaRPr lang="en-US" sz="2800" b="1" dirty="0">
              <a:solidFill>
                <a:schemeClr val="tx2">
                  <a:lumMod val="75000"/>
                </a:schemeClr>
              </a:solidFill>
              <a:latin typeface="Times New Roman"/>
              <a:cs typeface="Times New Roman"/>
            </a:endParaRPr>
          </a:p>
        </p:txBody>
      </p:sp>
      <p:sp>
        <p:nvSpPr>
          <p:cNvPr id="14" name="TextBox 13"/>
          <p:cNvSpPr txBox="1"/>
          <p:nvPr/>
        </p:nvSpPr>
        <p:spPr>
          <a:xfrm>
            <a:off x="1252336" y="1299241"/>
            <a:ext cx="1210588" cy="338554"/>
          </a:xfrm>
          <a:prstGeom prst="rect">
            <a:avLst/>
          </a:prstGeom>
          <a:noFill/>
        </p:spPr>
        <p:txBody>
          <a:bodyPr wrap="none" rtlCol="0">
            <a:spAutoFit/>
          </a:bodyPr>
          <a:lstStyle/>
          <a:p>
            <a:r>
              <a:rPr lang="en-US" sz="1600" dirty="0" smtClean="0">
                <a:latin typeface="Times New Roman"/>
                <a:cs typeface="Times New Roman"/>
              </a:rPr>
              <a:t>Seed Round</a:t>
            </a:r>
            <a:endParaRPr lang="en-US" sz="1600" dirty="0">
              <a:latin typeface="Times New Roman"/>
              <a:cs typeface="Times New Roman"/>
            </a:endParaRPr>
          </a:p>
        </p:txBody>
      </p:sp>
      <p:sp>
        <p:nvSpPr>
          <p:cNvPr id="15" name="TextBox 14"/>
          <p:cNvSpPr txBox="1"/>
          <p:nvPr/>
        </p:nvSpPr>
        <p:spPr>
          <a:xfrm>
            <a:off x="4656893" y="1293309"/>
            <a:ext cx="864339" cy="338554"/>
          </a:xfrm>
          <a:prstGeom prst="rect">
            <a:avLst/>
          </a:prstGeom>
          <a:noFill/>
        </p:spPr>
        <p:txBody>
          <a:bodyPr wrap="none" rtlCol="0">
            <a:spAutoFit/>
          </a:bodyPr>
          <a:lstStyle/>
          <a:p>
            <a:r>
              <a:rPr lang="en-US" sz="1600" dirty="0" smtClean="0">
                <a:latin typeface="Times New Roman"/>
                <a:cs typeface="Times New Roman"/>
              </a:rPr>
              <a:t>Series A</a:t>
            </a:r>
            <a:endParaRPr lang="en-US" sz="1600" dirty="0">
              <a:latin typeface="Times New Roman"/>
              <a:cs typeface="Times New Roman"/>
            </a:endParaRPr>
          </a:p>
        </p:txBody>
      </p:sp>
      <p:sp>
        <p:nvSpPr>
          <p:cNvPr id="16" name="TextBox 15"/>
          <p:cNvSpPr txBox="1"/>
          <p:nvPr/>
        </p:nvSpPr>
        <p:spPr>
          <a:xfrm>
            <a:off x="7534617" y="1300999"/>
            <a:ext cx="874258" cy="338554"/>
          </a:xfrm>
          <a:prstGeom prst="rect">
            <a:avLst/>
          </a:prstGeom>
          <a:noFill/>
        </p:spPr>
        <p:txBody>
          <a:bodyPr wrap="none" rtlCol="0">
            <a:spAutoFit/>
          </a:bodyPr>
          <a:lstStyle/>
          <a:p>
            <a:r>
              <a:rPr lang="en-US" sz="1600" dirty="0" smtClean="0">
                <a:latin typeface="Times New Roman"/>
                <a:cs typeface="Times New Roman"/>
              </a:rPr>
              <a:t>Series B</a:t>
            </a:r>
            <a:endParaRPr lang="en-US" sz="1600" dirty="0">
              <a:latin typeface="Times New Roman"/>
              <a:cs typeface="Times New Roman"/>
            </a:endParaRPr>
          </a:p>
        </p:txBody>
      </p:sp>
      <p:sp>
        <p:nvSpPr>
          <p:cNvPr id="17" name="TextBox 16"/>
          <p:cNvSpPr txBox="1"/>
          <p:nvPr/>
        </p:nvSpPr>
        <p:spPr>
          <a:xfrm>
            <a:off x="702458" y="1965838"/>
            <a:ext cx="1184940" cy="338554"/>
          </a:xfrm>
          <a:prstGeom prst="rect">
            <a:avLst/>
          </a:prstGeom>
          <a:noFill/>
        </p:spPr>
        <p:txBody>
          <a:bodyPr wrap="none" rtlCol="0">
            <a:spAutoFit/>
          </a:bodyPr>
          <a:lstStyle/>
          <a:p>
            <a:r>
              <a:rPr lang="en-US" sz="1600" dirty="0" smtClean="0">
                <a:latin typeface="Times New Roman"/>
                <a:cs typeface="Times New Roman"/>
              </a:rPr>
              <a:t>Pre-Product</a:t>
            </a:r>
            <a:endParaRPr lang="en-US" sz="1600" dirty="0">
              <a:latin typeface="Times New Roman"/>
              <a:cs typeface="Times New Roman"/>
            </a:endParaRPr>
          </a:p>
        </p:txBody>
      </p:sp>
      <p:sp>
        <p:nvSpPr>
          <p:cNvPr id="18" name="TextBox 17"/>
          <p:cNvSpPr txBox="1"/>
          <p:nvPr/>
        </p:nvSpPr>
        <p:spPr>
          <a:xfrm>
            <a:off x="2261193" y="1965838"/>
            <a:ext cx="1775747" cy="338554"/>
          </a:xfrm>
          <a:prstGeom prst="rect">
            <a:avLst/>
          </a:prstGeom>
          <a:noFill/>
        </p:spPr>
        <p:txBody>
          <a:bodyPr wrap="none" rtlCol="0">
            <a:spAutoFit/>
          </a:bodyPr>
          <a:lstStyle/>
          <a:p>
            <a:r>
              <a:rPr lang="en-US" sz="1600" dirty="0" smtClean="0">
                <a:latin typeface="Times New Roman"/>
                <a:cs typeface="Times New Roman"/>
              </a:rPr>
              <a:t>Product-Market Fit</a:t>
            </a:r>
            <a:endParaRPr lang="en-US" sz="1600" dirty="0">
              <a:latin typeface="Times New Roman"/>
              <a:cs typeface="Times New Roman"/>
            </a:endParaRPr>
          </a:p>
        </p:txBody>
      </p:sp>
      <p:sp>
        <p:nvSpPr>
          <p:cNvPr id="19" name="TextBox 18"/>
          <p:cNvSpPr txBox="1"/>
          <p:nvPr/>
        </p:nvSpPr>
        <p:spPr>
          <a:xfrm>
            <a:off x="4428293" y="1949508"/>
            <a:ext cx="896199" cy="338554"/>
          </a:xfrm>
          <a:prstGeom prst="rect">
            <a:avLst/>
          </a:prstGeom>
          <a:noFill/>
        </p:spPr>
        <p:txBody>
          <a:bodyPr wrap="none" rtlCol="0">
            <a:spAutoFit/>
          </a:bodyPr>
          <a:lstStyle/>
          <a:p>
            <a:r>
              <a:rPr lang="en-US" sz="1600" dirty="0" smtClean="0">
                <a:latin typeface="Times New Roman"/>
                <a:cs typeface="Times New Roman"/>
              </a:rPr>
              <a:t>Revenue</a:t>
            </a:r>
            <a:endParaRPr lang="en-US" sz="1600" dirty="0">
              <a:latin typeface="Times New Roman"/>
              <a:cs typeface="Times New Roman"/>
            </a:endParaRPr>
          </a:p>
        </p:txBody>
      </p:sp>
      <p:sp>
        <p:nvSpPr>
          <p:cNvPr id="20" name="TextBox 19"/>
          <p:cNvSpPr txBox="1"/>
          <p:nvPr/>
        </p:nvSpPr>
        <p:spPr>
          <a:xfrm>
            <a:off x="7757746" y="1958482"/>
            <a:ext cx="628998" cy="338554"/>
          </a:xfrm>
          <a:prstGeom prst="rect">
            <a:avLst/>
          </a:prstGeom>
          <a:noFill/>
        </p:spPr>
        <p:txBody>
          <a:bodyPr wrap="none" rtlCol="0">
            <a:spAutoFit/>
          </a:bodyPr>
          <a:lstStyle/>
          <a:p>
            <a:r>
              <a:rPr lang="en-US" sz="1600" dirty="0" smtClean="0">
                <a:latin typeface="Times New Roman"/>
                <a:cs typeface="Times New Roman"/>
              </a:rPr>
              <a:t>Scale</a:t>
            </a:r>
            <a:endParaRPr lang="en-US" sz="1600" dirty="0">
              <a:latin typeface="Times New Roman"/>
              <a:cs typeface="Times New Roman"/>
            </a:endParaRPr>
          </a:p>
        </p:txBody>
      </p:sp>
      <p:sp>
        <p:nvSpPr>
          <p:cNvPr id="7" name="Rectangle 6"/>
          <p:cNvSpPr/>
          <p:nvPr/>
        </p:nvSpPr>
        <p:spPr>
          <a:xfrm>
            <a:off x="802608" y="1668065"/>
            <a:ext cx="7731792" cy="355833"/>
          </a:xfrm>
          <a:prstGeom prst="rect">
            <a:avLst/>
          </a:prstGeom>
          <a:gradFill flip="none" rotWithShape="1">
            <a:gsLst>
              <a:gs pos="0">
                <a:srgbClr val="FFBF35">
                  <a:alpha val="67000"/>
                </a:srgbClr>
              </a:gs>
              <a:gs pos="100000">
                <a:srgbClr val="186C9B">
                  <a:alpha val="67000"/>
                </a:srgb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Times New Roman"/>
              <a:cs typeface="Times New Roman"/>
            </a:endParaRPr>
          </a:p>
        </p:txBody>
      </p:sp>
      <p:sp>
        <p:nvSpPr>
          <p:cNvPr id="21" name="TextBox 20"/>
          <p:cNvSpPr txBox="1"/>
          <p:nvPr/>
        </p:nvSpPr>
        <p:spPr>
          <a:xfrm>
            <a:off x="820707" y="1692093"/>
            <a:ext cx="281886" cy="307777"/>
          </a:xfrm>
          <a:prstGeom prst="rect">
            <a:avLst/>
          </a:prstGeom>
          <a:noFill/>
        </p:spPr>
        <p:txBody>
          <a:bodyPr wrap="none" rtlCol="0">
            <a:spAutoFit/>
          </a:bodyPr>
          <a:lstStyle/>
          <a:p>
            <a:pPr algn="ctr"/>
            <a:r>
              <a:rPr lang="en-US" sz="1400" b="1" dirty="0" smtClean="0">
                <a:solidFill>
                  <a:srgbClr val="12597F"/>
                </a:solidFill>
                <a:latin typeface="Times New Roman"/>
                <a:cs typeface="Times New Roman"/>
              </a:rPr>
              <a:t>1</a:t>
            </a:r>
            <a:endParaRPr lang="en-US" sz="1400" b="1" dirty="0">
              <a:solidFill>
                <a:srgbClr val="12597F"/>
              </a:solidFill>
              <a:latin typeface="Times New Roman"/>
              <a:cs typeface="Times New Roman"/>
            </a:endParaRPr>
          </a:p>
        </p:txBody>
      </p:sp>
      <p:sp>
        <p:nvSpPr>
          <p:cNvPr id="22" name="TextBox 21"/>
          <p:cNvSpPr txBox="1"/>
          <p:nvPr/>
        </p:nvSpPr>
        <p:spPr>
          <a:xfrm>
            <a:off x="2199348" y="1692093"/>
            <a:ext cx="281886" cy="307777"/>
          </a:xfrm>
          <a:prstGeom prst="rect">
            <a:avLst/>
          </a:prstGeom>
          <a:noFill/>
        </p:spPr>
        <p:txBody>
          <a:bodyPr wrap="none" rtlCol="0">
            <a:spAutoFit/>
          </a:bodyPr>
          <a:lstStyle/>
          <a:p>
            <a:pPr algn="ctr"/>
            <a:r>
              <a:rPr lang="en-US" sz="1400" b="1" dirty="0" smtClean="0">
                <a:solidFill>
                  <a:srgbClr val="12597F"/>
                </a:solidFill>
                <a:latin typeface="Times New Roman"/>
                <a:cs typeface="Times New Roman"/>
              </a:rPr>
              <a:t>2</a:t>
            </a:r>
            <a:endParaRPr lang="en-US" sz="1400" b="1" dirty="0">
              <a:solidFill>
                <a:srgbClr val="12597F"/>
              </a:solidFill>
              <a:latin typeface="Times New Roman"/>
              <a:cs typeface="Times New Roman"/>
            </a:endParaRPr>
          </a:p>
        </p:txBody>
      </p:sp>
      <p:sp>
        <p:nvSpPr>
          <p:cNvPr id="23" name="TextBox 22"/>
          <p:cNvSpPr txBox="1"/>
          <p:nvPr/>
        </p:nvSpPr>
        <p:spPr>
          <a:xfrm>
            <a:off x="3654581" y="1692093"/>
            <a:ext cx="281886" cy="307777"/>
          </a:xfrm>
          <a:prstGeom prst="rect">
            <a:avLst/>
          </a:prstGeom>
          <a:noFill/>
        </p:spPr>
        <p:txBody>
          <a:bodyPr wrap="none" rtlCol="0">
            <a:spAutoFit/>
          </a:bodyPr>
          <a:lstStyle/>
          <a:p>
            <a:pPr algn="ctr"/>
            <a:r>
              <a:rPr lang="en-US" sz="1400" b="1" dirty="0" smtClean="0">
                <a:solidFill>
                  <a:srgbClr val="12597F"/>
                </a:solidFill>
                <a:latin typeface="Times New Roman"/>
                <a:cs typeface="Times New Roman"/>
              </a:rPr>
              <a:t>3</a:t>
            </a:r>
            <a:endParaRPr lang="en-US" sz="1400" b="1" dirty="0">
              <a:solidFill>
                <a:srgbClr val="12597F"/>
              </a:solidFill>
              <a:latin typeface="Times New Roman"/>
              <a:cs typeface="Times New Roman"/>
            </a:endParaRPr>
          </a:p>
        </p:txBody>
      </p:sp>
      <p:sp>
        <p:nvSpPr>
          <p:cNvPr id="24" name="TextBox 23"/>
          <p:cNvSpPr txBox="1"/>
          <p:nvPr/>
        </p:nvSpPr>
        <p:spPr>
          <a:xfrm>
            <a:off x="4627629" y="1692093"/>
            <a:ext cx="281886" cy="307777"/>
          </a:xfrm>
          <a:prstGeom prst="rect">
            <a:avLst/>
          </a:prstGeom>
          <a:noFill/>
        </p:spPr>
        <p:txBody>
          <a:bodyPr wrap="none" rtlCol="0">
            <a:spAutoFit/>
          </a:bodyPr>
          <a:lstStyle/>
          <a:p>
            <a:pPr algn="ctr"/>
            <a:r>
              <a:rPr lang="en-US" sz="1400" b="1" dirty="0" smtClean="0">
                <a:solidFill>
                  <a:srgbClr val="12597F"/>
                </a:solidFill>
                <a:latin typeface="Times New Roman"/>
                <a:cs typeface="Times New Roman"/>
              </a:rPr>
              <a:t>4</a:t>
            </a:r>
            <a:endParaRPr lang="en-US" sz="1400" b="1" dirty="0">
              <a:solidFill>
                <a:srgbClr val="12597F"/>
              </a:solidFill>
              <a:latin typeface="Times New Roman"/>
              <a:cs typeface="Times New Roman"/>
            </a:endParaRPr>
          </a:p>
        </p:txBody>
      </p:sp>
      <p:sp>
        <p:nvSpPr>
          <p:cNvPr id="25" name="TextBox 24"/>
          <p:cNvSpPr txBox="1"/>
          <p:nvPr/>
        </p:nvSpPr>
        <p:spPr>
          <a:xfrm>
            <a:off x="7787242" y="1692093"/>
            <a:ext cx="274434" cy="307777"/>
          </a:xfrm>
          <a:prstGeom prst="rect">
            <a:avLst/>
          </a:prstGeom>
          <a:noFill/>
        </p:spPr>
        <p:txBody>
          <a:bodyPr wrap="none" rtlCol="0">
            <a:spAutoFit/>
          </a:bodyPr>
          <a:lstStyle/>
          <a:p>
            <a:pPr algn="ctr"/>
            <a:r>
              <a:rPr lang="en-US" sz="1400" b="1" dirty="0" smtClean="0">
                <a:solidFill>
                  <a:srgbClr val="12597F"/>
                </a:solidFill>
                <a:latin typeface="Times New Roman"/>
                <a:cs typeface="Times New Roman"/>
              </a:rPr>
              <a:t>6</a:t>
            </a:r>
            <a:endParaRPr lang="en-US" sz="1400" b="1" dirty="0">
              <a:solidFill>
                <a:srgbClr val="12597F"/>
              </a:solidFill>
              <a:latin typeface="Times New Roman"/>
              <a:cs typeface="Times New Roman"/>
            </a:endParaRPr>
          </a:p>
        </p:txBody>
      </p:sp>
      <p:sp>
        <p:nvSpPr>
          <p:cNvPr id="26" name="TextBox 25"/>
          <p:cNvSpPr txBox="1"/>
          <p:nvPr/>
        </p:nvSpPr>
        <p:spPr>
          <a:xfrm>
            <a:off x="5969991" y="1692093"/>
            <a:ext cx="281886" cy="307777"/>
          </a:xfrm>
          <a:prstGeom prst="rect">
            <a:avLst/>
          </a:prstGeom>
          <a:noFill/>
        </p:spPr>
        <p:txBody>
          <a:bodyPr wrap="none" rtlCol="0">
            <a:spAutoFit/>
          </a:bodyPr>
          <a:lstStyle/>
          <a:p>
            <a:pPr algn="ctr"/>
            <a:r>
              <a:rPr lang="en-US" sz="1400" b="1" dirty="0" smtClean="0">
                <a:solidFill>
                  <a:srgbClr val="12597F"/>
                </a:solidFill>
                <a:latin typeface="Times New Roman"/>
                <a:cs typeface="Times New Roman"/>
              </a:rPr>
              <a:t>5</a:t>
            </a:r>
            <a:endParaRPr lang="en-US" sz="1400" b="1" dirty="0">
              <a:solidFill>
                <a:srgbClr val="12597F"/>
              </a:solidFill>
              <a:latin typeface="Times New Roman"/>
              <a:cs typeface="Times New Roman"/>
            </a:endParaRPr>
          </a:p>
        </p:txBody>
      </p:sp>
      <p:sp>
        <p:nvSpPr>
          <p:cNvPr id="4" name="TextBox 3"/>
          <p:cNvSpPr txBox="1"/>
          <p:nvPr/>
        </p:nvSpPr>
        <p:spPr>
          <a:xfrm>
            <a:off x="764508" y="2523863"/>
            <a:ext cx="7731792" cy="2562240"/>
          </a:xfrm>
          <a:prstGeom prst="rect">
            <a:avLst/>
          </a:prstGeom>
          <a:noFill/>
        </p:spPr>
        <p:txBody>
          <a:bodyPr wrap="square" rtlCol="0">
            <a:spAutoFit/>
          </a:bodyPr>
          <a:lstStyle/>
          <a:p>
            <a:pPr>
              <a:lnSpc>
                <a:spcPct val="150000"/>
              </a:lnSpc>
              <a:buFont typeface="+mj-lt"/>
              <a:buAutoNum type="arabicPeriod"/>
            </a:pPr>
            <a:r>
              <a:rPr lang="en-US" dirty="0" smtClean="0">
                <a:latin typeface="Times New Roman"/>
                <a:cs typeface="Times New Roman"/>
              </a:rPr>
              <a:t> Product </a:t>
            </a:r>
            <a:r>
              <a:rPr lang="en-US" dirty="0">
                <a:latin typeface="Times New Roman"/>
                <a:cs typeface="Times New Roman"/>
              </a:rPr>
              <a:t>direction; </a:t>
            </a:r>
            <a:r>
              <a:rPr lang="en-US" dirty="0" smtClean="0">
                <a:latin typeface="Times New Roman"/>
                <a:cs typeface="Times New Roman"/>
              </a:rPr>
              <a:t>key first </a:t>
            </a:r>
            <a:r>
              <a:rPr lang="en-US" dirty="0">
                <a:latin typeface="Times New Roman"/>
                <a:cs typeface="Times New Roman"/>
              </a:rPr>
              <a:t>hire(s); early discussion on </a:t>
            </a:r>
            <a:r>
              <a:rPr lang="en-US" dirty="0" smtClean="0">
                <a:latin typeface="Times New Roman"/>
                <a:cs typeface="Times New Roman"/>
              </a:rPr>
              <a:t>Series A</a:t>
            </a:r>
          </a:p>
          <a:p>
            <a:pPr>
              <a:lnSpc>
                <a:spcPct val="150000"/>
              </a:lnSpc>
              <a:buFont typeface="+mj-lt"/>
              <a:buAutoNum type="arabicPeriod"/>
            </a:pPr>
            <a:r>
              <a:rPr lang="en-US" dirty="0">
                <a:latin typeface="Times New Roman"/>
                <a:cs typeface="Times New Roman"/>
              </a:rPr>
              <a:t> </a:t>
            </a:r>
            <a:r>
              <a:rPr lang="en-US" dirty="0" smtClean="0">
                <a:latin typeface="Times New Roman"/>
                <a:cs typeface="Times New Roman"/>
              </a:rPr>
              <a:t>Go</a:t>
            </a:r>
            <a:r>
              <a:rPr lang="en-US" dirty="0">
                <a:latin typeface="Times New Roman"/>
                <a:cs typeface="Times New Roman"/>
              </a:rPr>
              <a:t>-to-market plans for </a:t>
            </a:r>
            <a:r>
              <a:rPr lang="en-US" dirty="0" smtClean="0">
                <a:latin typeface="Times New Roman"/>
                <a:cs typeface="Times New Roman"/>
              </a:rPr>
              <a:t>product</a:t>
            </a:r>
          </a:p>
          <a:p>
            <a:pPr>
              <a:lnSpc>
                <a:spcPct val="150000"/>
              </a:lnSpc>
              <a:buFont typeface="+mj-lt"/>
              <a:buAutoNum type="arabicPeriod"/>
            </a:pPr>
            <a:r>
              <a:rPr lang="en-US" dirty="0">
                <a:latin typeface="Times New Roman"/>
                <a:cs typeface="Times New Roman"/>
              </a:rPr>
              <a:t> </a:t>
            </a:r>
            <a:r>
              <a:rPr lang="en-US" dirty="0" smtClean="0">
                <a:latin typeface="Times New Roman"/>
                <a:cs typeface="Times New Roman"/>
              </a:rPr>
              <a:t>Product</a:t>
            </a:r>
            <a:r>
              <a:rPr lang="en-US" dirty="0">
                <a:latin typeface="Times New Roman"/>
                <a:cs typeface="Times New Roman"/>
              </a:rPr>
              <a:t>-market fit data/traction; </a:t>
            </a:r>
            <a:r>
              <a:rPr lang="en-US" dirty="0" smtClean="0">
                <a:latin typeface="Times New Roman"/>
                <a:cs typeface="Times New Roman"/>
              </a:rPr>
              <a:t>Series A fundraise</a:t>
            </a:r>
          </a:p>
          <a:p>
            <a:pPr>
              <a:lnSpc>
                <a:spcPct val="150000"/>
              </a:lnSpc>
              <a:buFont typeface="+mj-lt"/>
              <a:buAutoNum type="arabicPeriod"/>
            </a:pPr>
            <a:r>
              <a:rPr lang="en-US" dirty="0">
                <a:latin typeface="Times New Roman"/>
                <a:cs typeface="Times New Roman"/>
              </a:rPr>
              <a:t> </a:t>
            </a:r>
            <a:r>
              <a:rPr lang="en-US" dirty="0" smtClean="0">
                <a:latin typeface="Times New Roman"/>
                <a:cs typeface="Times New Roman"/>
              </a:rPr>
              <a:t>Sales </a:t>
            </a:r>
            <a:r>
              <a:rPr lang="en-US" dirty="0">
                <a:latin typeface="Times New Roman"/>
                <a:cs typeface="Times New Roman"/>
              </a:rPr>
              <a:t>and marketing (process, </a:t>
            </a:r>
            <a:r>
              <a:rPr lang="en-US" dirty="0" smtClean="0">
                <a:latin typeface="Times New Roman"/>
                <a:cs typeface="Times New Roman"/>
              </a:rPr>
              <a:t>value prop language, </a:t>
            </a:r>
            <a:r>
              <a:rPr lang="en-US" dirty="0">
                <a:latin typeface="Times New Roman"/>
                <a:cs typeface="Times New Roman"/>
              </a:rPr>
              <a:t>hiring, </a:t>
            </a:r>
            <a:r>
              <a:rPr lang="en-US" dirty="0" smtClean="0">
                <a:latin typeface="Times New Roman"/>
                <a:cs typeface="Times New Roman"/>
              </a:rPr>
              <a:t>etc.)</a:t>
            </a:r>
          </a:p>
          <a:p>
            <a:pPr>
              <a:lnSpc>
                <a:spcPct val="150000"/>
              </a:lnSpc>
              <a:buFont typeface="+mj-lt"/>
              <a:buAutoNum type="arabicPeriod"/>
            </a:pPr>
            <a:r>
              <a:rPr lang="en-US" dirty="0">
                <a:latin typeface="Times New Roman"/>
                <a:cs typeface="Times New Roman"/>
              </a:rPr>
              <a:t> </a:t>
            </a:r>
            <a:r>
              <a:rPr lang="en-US" dirty="0" smtClean="0">
                <a:latin typeface="Times New Roman"/>
                <a:cs typeface="Times New Roman"/>
              </a:rPr>
              <a:t>Sales </a:t>
            </a:r>
            <a:r>
              <a:rPr lang="en-US" dirty="0">
                <a:latin typeface="Times New Roman"/>
                <a:cs typeface="Times New Roman"/>
              </a:rPr>
              <a:t>and marketing </a:t>
            </a:r>
            <a:r>
              <a:rPr lang="en-US" dirty="0" smtClean="0">
                <a:latin typeface="Times New Roman"/>
                <a:cs typeface="Times New Roman"/>
              </a:rPr>
              <a:t>pipeline; </a:t>
            </a:r>
            <a:r>
              <a:rPr lang="en-US" dirty="0">
                <a:latin typeface="Times New Roman"/>
                <a:cs typeface="Times New Roman"/>
              </a:rPr>
              <a:t>product improvements; Series </a:t>
            </a:r>
            <a:r>
              <a:rPr lang="en-US" dirty="0" smtClean="0">
                <a:latin typeface="Times New Roman"/>
                <a:cs typeface="Times New Roman"/>
              </a:rPr>
              <a:t>B fundraise</a:t>
            </a:r>
          </a:p>
          <a:p>
            <a:pPr>
              <a:lnSpc>
                <a:spcPct val="150000"/>
              </a:lnSpc>
              <a:buFont typeface="+mj-lt"/>
              <a:buAutoNum type="arabicPeriod"/>
            </a:pPr>
            <a:r>
              <a:rPr lang="en-US" dirty="0">
                <a:latin typeface="Times New Roman"/>
                <a:cs typeface="Times New Roman"/>
              </a:rPr>
              <a:t> </a:t>
            </a:r>
            <a:r>
              <a:rPr lang="en-US" dirty="0" smtClean="0">
                <a:latin typeface="Times New Roman"/>
                <a:cs typeface="Times New Roman"/>
              </a:rPr>
              <a:t>Efficiencies</a:t>
            </a:r>
            <a:r>
              <a:rPr lang="en-US" dirty="0">
                <a:latin typeface="Times New Roman"/>
                <a:cs typeface="Times New Roman"/>
              </a:rPr>
              <a:t>; vertical growth; channels</a:t>
            </a:r>
          </a:p>
        </p:txBody>
      </p:sp>
      <p:grpSp>
        <p:nvGrpSpPr>
          <p:cNvPr id="33" name="Group 32"/>
          <p:cNvGrpSpPr/>
          <p:nvPr/>
        </p:nvGrpSpPr>
        <p:grpSpPr>
          <a:xfrm>
            <a:off x="-1918520" y="671514"/>
            <a:ext cx="2478298" cy="1920698"/>
            <a:chOff x="-1918520" y="671514"/>
            <a:chExt cx="2478298" cy="1920698"/>
          </a:xfrm>
        </p:grpSpPr>
        <p:grpSp>
          <p:nvGrpSpPr>
            <p:cNvPr id="31" name="Group 30"/>
            <p:cNvGrpSpPr/>
            <p:nvPr/>
          </p:nvGrpSpPr>
          <p:grpSpPr>
            <a:xfrm>
              <a:off x="-1918520" y="671514"/>
              <a:ext cx="2478298" cy="1920698"/>
              <a:chOff x="5900131" y="4748123"/>
              <a:chExt cx="2478298" cy="1920698"/>
            </a:xfrm>
          </p:grpSpPr>
          <p:sp>
            <p:nvSpPr>
              <p:cNvPr id="28" name="Folded Corner 27"/>
              <p:cNvSpPr/>
              <p:nvPr/>
            </p:nvSpPr>
            <p:spPr>
              <a:xfrm>
                <a:off x="5900131" y="4748123"/>
                <a:ext cx="2478298" cy="1920698"/>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 name="TextBox 29"/>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Lee Hower</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6" name="Rectangle 5"/>
              <p:cNvSpPr/>
              <p:nvPr/>
            </p:nvSpPr>
            <p:spPr>
              <a:xfrm>
                <a:off x="5941344" y="4798225"/>
                <a:ext cx="2408438" cy="1015663"/>
              </a:xfrm>
              <a:prstGeom prst="rect">
                <a:avLst/>
              </a:prstGeom>
            </p:spPr>
            <p:txBody>
              <a:bodyPr wrap="square">
                <a:spAutoFit/>
              </a:bodyPr>
              <a:lstStyle/>
              <a:p>
                <a:pPr algn="dist"/>
                <a:r>
                  <a:rPr lang="en-US" sz="1200" dirty="0" smtClean="0">
                    <a:solidFill>
                      <a:srgbClr val="414141"/>
                    </a:solidFill>
                    <a:latin typeface="Times New Roman"/>
                    <a:cs typeface="Times New Roman"/>
                  </a:rPr>
                  <a:t>The major issues should be the bulk of the agenda time. Topics usually depend on the stage of the startup. This slide is a rough approximation of how the topics might change.</a:t>
                </a:r>
                <a:endParaRPr lang="en-US" sz="1200" dirty="0">
                  <a:solidFill>
                    <a:srgbClr val="414141"/>
                  </a:solidFill>
                  <a:latin typeface="Times New Roman"/>
                  <a:cs typeface="Times New Roman"/>
                </a:endParaRPr>
              </a:p>
            </p:txBody>
          </p:sp>
        </p:grpSp>
        <p:pic>
          <p:nvPicPr>
            <p:cNvPr id="32" name="Picture 31" descr="hower_01_sq.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64607" y="1744083"/>
              <a:ext cx="747975" cy="822960"/>
            </a:xfrm>
            <a:prstGeom prst="ellipse">
              <a:avLst/>
            </a:prstGeom>
          </p:spPr>
        </p:pic>
      </p:grpSp>
    </p:spTree>
    <p:extLst>
      <p:ext uri="{BB962C8B-B14F-4D97-AF65-F5344CB8AC3E}">
        <p14:creationId xmlns:p14="http://schemas.microsoft.com/office/powerpoint/2010/main" val="3951537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body" sz="quarter" idx="19"/>
          </p:nvPr>
        </p:nvSpPr>
        <p:spPr>
          <a:xfrm>
            <a:off x="1230325" y="1874356"/>
            <a:ext cx="1270492" cy="3136437"/>
          </a:xfrm>
        </p:spPr>
        <p:txBody>
          <a:bodyPr/>
          <a:lstStyle/>
          <a:p>
            <a:r>
              <a:rPr lang="en-US" dirty="0" smtClean="0">
                <a:effectLst>
                  <a:outerShdw blurRad="50800" dist="38100" dir="2700000" algn="tl" rotWithShape="0">
                    <a:prstClr val="black">
                      <a:alpha val="40000"/>
                    </a:prstClr>
                  </a:outerShdw>
                </a:effectLst>
                <a:latin typeface="Times New Roman"/>
                <a:cs typeface="Times New Roman"/>
              </a:rPr>
              <a:t>2</a:t>
            </a:r>
            <a:endParaRPr lang="en-US" dirty="0">
              <a:effectLst>
                <a:outerShdw blurRad="50800" dist="38100" dir="2700000" algn="tl" rotWithShape="0">
                  <a:prstClr val="black">
                    <a:alpha val="40000"/>
                  </a:prstClr>
                </a:outerShdw>
              </a:effectLst>
              <a:latin typeface="Times New Roman"/>
              <a:cs typeface="Times New Roman"/>
            </a:endParaRPr>
          </a:p>
        </p:txBody>
      </p:sp>
      <p:sp>
        <p:nvSpPr>
          <p:cNvPr id="9" name="Text Placeholder 2"/>
          <p:cNvSpPr>
            <a:spLocks noGrp="1"/>
          </p:cNvSpPr>
          <p:nvPr>
            <p:ph type="body" sz="quarter" idx="18"/>
          </p:nvPr>
        </p:nvSpPr>
        <p:spPr>
          <a:xfrm>
            <a:off x="2625235" y="2187133"/>
            <a:ext cx="6685179" cy="1797051"/>
          </a:xfrm>
        </p:spPr>
        <p:txBody>
          <a:bodyPr/>
          <a:lstStyle/>
          <a:p>
            <a:pPr>
              <a:lnSpc>
                <a:spcPct val="120000"/>
              </a:lnSpc>
            </a:pPr>
            <a:r>
              <a:rPr lang="en-US" sz="4800" dirty="0" smtClean="0">
                <a:effectLst>
                  <a:outerShdw blurRad="50800" dist="38100" dir="2700000" algn="tl" rotWithShape="0">
                    <a:prstClr val="black">
                      <a:alpha val="40000"/>
                    </a:prstClr>
                  </a:outerShdw>
                </a:effectLst>
                <a:latin typeface="Times New Roman"/>
                <a:cs typeface="Times New Roman"/>
              </a:rPr>
              <a:t>Templates to Use</a:t>
            </a:r>
          </a:p>
          <a:p>
            <a:pPr>
              <a:lnSpc>
                <a:spcPct val="140000"/>
              </a:lnSpc>
            </a:pPr>
            <a:r>
              <a:rPr lang="en-US" sz="2800" dirty="0" smtClean="0">
                <a:effectLst>
                  <a:outerShdw blurRad="50800" dist="38100" dir="2700000" algn="tl" rotWithShape="0">
                    <a:prstClr val="black">
                      <a:alpha val="40000"/>
                    </a:prstClr>
                  </a:outerShdw>
                </a:effectLst>
                <a:latin typeface="Times New Roman"/>
                <a:cs typeface="Times New Roman"/>
              </a:rPr>
              <a:t>Building Your Deck</a:t>
            </a:r>
            <a:endParaRPr lang="en-US" sz="2800" dirty="0">
              <a:effectLst>
                <a:outerShdw blurRad="50800" dist="38100" dir="2700000" algn="tl" rotWithShape="0">
                  <a:prstClr val="black">
                    <a:alpha val="40000"/>
                  </a:prstClr>
                </a:outerShdw>
              </a:effectLst>
              <a:latin typeface="Times New Roman"/>
              <a:cs typeface="Times New Roman"/>
            </a:endParaRPr>
          </a:p>
        </p:txBody>
      </p:sp>
    </p:spTree>
    <p:extLst>
      <p:ext uri="{BB962C8B-B14F-4D97-AF65-F5344CB8AC3E}">
        <p14:creationId xmlns:p14="http://schemas.microsoft.com/office/powerpoint/2010/main" val="1436383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55584" y="2433226"/>
            <a:ext cx="7397555" cy="1488017"/>
          </a:xfrm>
        </p:spPr>
        <p:txBody>
          <a:bodyPr/>
          <a:lstStyle/>
          <a:p>
            <a:pPr algn="ctr">
              <a:lnSpc>
                <a:spcPct val="70000"/>
              </a:lnSpc>
            </a:pPr>
            <a:r>
              <a:rPr lang="en-US" sz="4800" dirty="0" smtClean="0">
                <a:latin typeface="Times New Roman"/>
                <a:cs typeface="Times New Roman"/>
              </a:rPr>
              <a:t>Option 1:</a:t>
            </a:r>
          </a:p>
          <a:p>
            <a:pPr algn="ctr">
              <a:lnSpc>
                <a:spcPct val="70000"/>
              </a:lnSpc>
            </a:pPr>
            <a:r>
              <a:rPr lang="en-US" sz="4800" b="1" dirty="0" smtClean="0">
                <a:latin typeface="Times New Roman"/>
                <a:cs typeface="Times New Roman"/>
              </a:rPr>
              <a:t>Full Slide Deck</a:t>
            </a:r>
            <a:endParaRPr lang="en-US" sz="4800" b="1" dirty="0">
              <a:latin typeface="Times New Roman"/>
              <a:cs typeface="Times New Roman"/>
            </a:endParaRPr>
          </a:p>
        </p:txBody>
      </p:sp>
      <p:grpSp>
        <p:nvGrpSpPr>
          <p:cNvPr id="3" name="Group 2"/>
          <p:cNvGrpSpPr/>
          <p:nvPr/>
        </p:nvGrpSpPr>
        <p:grpSpPr>
          <a:xfrm>
            <a:off x="3329500" y="4240518"/>
            <a:ext cx="2485000" cy="2024666"/>
            <a:chOff x="3313277" y="4240518"/>
            <a:chExt cx="2485000" cy="2024666"/>
          </a:xfrm>
        </p:grpSpPr>
        <p:grpSp>
          <p:nvGrpSpPr>
            <p:cNvPr id="4" name="Group 3"/>
            <p:cNvGrpSpPr/>
            <p:nvPr/>
          </p:nvGrpSpPr>
          <p:grpSpPr>
            <a:xfrm>
              <a:off x="3313277" y="4240518"/>
              <a:ext cx="2485000" cy="2024666"/>
              <a:chOff x="5900131" y="4644155"/>
              <a:chExt cx="2478298" cy="2024666"/>
            </a:xfrm>
          </p:grpSpPr>
          <p:sp>
            <p:nvSpPr>
              <p:cNvPr id="5" name="Folded Corner 4"/>
              <p:cNvSpPr/>
              <p:nvPr/>
            </p:nvSpPr>
            <p:spPr>
              <a:xfrm>
                <a:off x="5900131" y="4644155"/>
                <a:ext cx="2478298" cy="2024666"/>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latin typeface="Times New Roman"/>
                  <a:cs typeface="Times New Roman"/>
                </a:endParaRPr>
              </a:p>
            </p:txBody>
          </p:sp>
          <p:sp>
            <p:nvSpPr>
              <p:cNvPr id="7" name="TextBox 6"/>
              <p:cNvSpPr txBox="1"/>
              <p:nvPr/>
            </p:nvSpPr>
            <p:spPr>
              <a:xfrm>
                <a:off x="6677172" y="5972457"/>
                <a:ext cx="1582484" cy="646331"/>
              </a:xfrm>
              <a:prstGeom prst="rect">
                <a:avLst/>
              </a:prstGeom>
              <a:noFill/>
            </p:spPr>
            <p:txBody>
              <a:bodyPr wrap="none" rtlCol="0">
                <a:spAutoFit/>
              </a:bodyPr>
              <a:lstStyle/>
              <a:p>
                <a:r>
                  <a:rPr lang="en-US" sz="1200" b="1" dirty="0" smtClean="0">
                    <a:latin typeface="Times New Roman"/>
                    <a:cs typeface="Times New Roman"/>
                  </a:rPr>
                  <a:t>Lee Hower</a:t>
                </a:r>
              </a:p>
              <a:p>
                <a:r>
                  <a:rPr lang="en-US" sz="1200" dirty="0" smtClean="0">
                    <a:latin typeface="Times New Roman"/>
                    <a:cs typeface="Times New Roman"/>
                  </a:rPr>
                  <a:t>Co-Founder &amp; Partner</a:t>
                </a:r>
              </a:p>
              <a:p>
                <a:r>
                  <a:rPr lang="en-US" sz="1200" dirty="0" smtClean="0">
                    <a:latin typeface="Times New Roman"/>
                    <a:cs typeface="Times New Roman"/>
                  </a:rPr>
                  <a:t>NextView Ventures</a:t>
                </a:r>
                <a:endParaRPr lang="en-US" sz="1200" dirty="0">
                  <a:latin typeface="Times New Roman"/>
                  <a:cs typeface="Times New Roman"/>
                </a:endParaRPr>
              </a:p>
            </p:txBody>
          </p:sp>
          <p:sp>
            <p:nvSpPr>
              <p:cNvPr id="8" name="Rectangle 7"/>
              <p:cNvSpPr/>
              <p:nvPr/>
            </p:nvSpPr>
            <p:spPr>
              <a:xfrm>
                <a:off x="5941344" y="4653941"/>
                <a:ext cx="2408438" cy="1384995"/>
              </a:xfrm>
              <a:prstGeom prst="rect">
                <a:avLst/>
              </a:prstGeom>
            </p:spPr>
            <p:txBody>
              <a:bodyPr wrap="square">
                <a:spAutoFit/>
              </a:bodyPr>
              <a:lstStyle/>
              <a:p>
                <a:pPr algn="dist"/>
                <a:r>
                  <a:rPr lang="en-US" sz="1200" dirty="0" smtClean="0">
                    <a:solidFill>
                      <a:srgbClr val="414141"/>
                    </a:solidFill>
                    <a:latin typeface="Times New Roman"/>
                    <a:cs typeface="Times New Roman"/>
                  </a:rPr>
                  <a:t>Since the goal is to eventually scale into a larger business, at which point you more or less have to create board decks, I advise founders to start early and create full decks, even if they’ll be lean early on.</a:t>
                </a:r>
                <a:endParaRPr lang="en-US" sz="1200" dirty="0">
                  <a:solidFill>
                    <a:srgbClr val="414141"/>
                  </a:solidFill>
                  <a:latin typeface="Times New Roman"/>
                  <a:cs typeface="Times New Roman"/>
                </a:endParaRPr>
              </a:p>
            </p:txBody>
          </p:sp>
        </p:grpSp>
        <p:pic>
          <p:nvPicPr>
            <p:cNvPr id="9" name="Picture 8" descr="hower_01_sq.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93193" y="5425713"/>
              <a:ext cx="747975" cy="822960"/>
            </a:xfrm>
            <a:prstGeom prst="ellipse">
              <a:avLst/>
            </a:prstGeom>
          </p:spPr>
        </p:pic>
      </p:grpSp>
    </p:spTree>
    <p:extLst>
      <p:ext uri="{BB962C8B-B14F-4D97-AF65-F5344CB8AC3E}">
        <p14:creationId xmlns:p14="http://schemas.microsoft.com/office/powerpoint/2010/main" val="1748208369"/>
      </p:ext>
    </p:extLst>
  </p:cSld>
  <p:clrMapOvr>
    <a:masterClrMapping/>
  </p:clrMapOvr>
</p:sld>
</file>

<file path=ppt/theme/theme1.xml><?xml version="1.0" encoding="utf-8"?>
<a:theme xmlns:a="http://schemas.openxmlformats.org/drawingml/2006/main" name="Consumer">
  <a:themeElements>
    <a:clrScheme name="Template 1">
      <a:dk1>
        <a:srgbClr val="414141"/>
      </a:dk1>
      <a:lt1>
        <a:sysClr val="window" lastClr="FFFFFF"/>
      </a:lt1>
      <a:dk2>
        <a:srgbClr val="414141"/>
      </a:dk2>
      <a:lt2>
        <a:srgbClr val="FFFFFF"/>
      </a:lt2>
      <a:accent1>
        <a:srgbClr val="1C353D"/>
      </a:accent1>
      <a:accent2>
        <a:srgbClr val="FFBF35"/>
      </a:accent2>
      <a:accent3>
        <a:srgbClr val="FFEFA1"/>
      </a:accent3>
      <a:accent4>
        <a:srgbClr val="2EA962"/>
      </a:accent4>
      <a:accent5>
        <a:srgbClr val="F3EB39"/>
      </a:accent5>
      <a:accent6>
        <a:srgbClr val="6E54A6"/>
      </a:accent6>
      <a:hlink>
        <a:srgbClr val="F36019"/>
      </a:hlink>
      <a:folHlink>
        <a:srgbClr val="F36019"/>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54136</TotalTime>
  <Words>2188</Words>
  <Application>Microsoft Office PowerPoint</Application>
  <PresentationFormat>Letter Paper (8.5x11 in)</PresentationFormat>
  <Paragraphs>414</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Baskerville</vt:lpstr>
      <vt:lpstr>Calibri</vt:lpstr>
      <vt:lpstr>Helvetica</vt:lpstr>
      <vt:lpstr>Microsoft Sans Serif</vt:lpstr>
      <vt:lpstr>Palatino Linotype</vt:lpstr>
      <vt:lpstr>Times New Roman</vt:lpstr>
      <vt:lpstr>Wingdings</vt:lpstr>
      <vt:lpstr>Consumer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HubSpot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Volpe</dc:creator>
  <cp:keywords/>
  <dc:description/>
  <cp:lastModifiedBy>Dane</cp:lastModifiedBy>
  <cp:revision>828</cp:revision>
  <dcterms:created xsi:type="dcterms:W3CDTF">2013-04-17T22:01:51Z</dcterms:created>
  <dcterms:modified xsi:type="dcterms:W3CDTF">2016-05-22T02:13:23Z</dcterms:modified>
  <cp:category/>
</cp:coreProperties>
</file>