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5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4.jpg" ContentType="image/jpeg"/>
  <Override PartName="/ppt/notesSlides/notesSlide10.xml" ContentType="application/vnd.openxmlformats-officedocument.presentationml.notesSlide+xml"/>
  <Override PartName="/ppt/media/image1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2"/>
  </p:sldMasterIdLst>
  <p:notesMasterIdLst>
    <p:notesMasterId r:id="rId18"/>
  </p:notesMasterIdLst>
  <p:sldIdLst>
    <p:sldId id="323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8" r:id="rId16"/>
    <p:sldId id="337" r:id="rId17"/>
  </p:sldIdLst>
  <p:sldSz cx="9144000" cy="6858000" type="screen4x3"/>
  <p:notesSz cx="7010400" cy="9296400"/>
  <p:defaultTextStyle>
    <a:defPPr>
      <a:defRPr lang="en-GB"/>
    </a:defPPr>
    <a:lvl1pPr marL="270000" indent="-270000" algn="l" defTabSz="914342" rtl="0" eaLnBrk="1" latinLnBrk="0" hangingPunct="1">
      <a:spcBef>
        <a:spcPts val="0"/>
      </a:spcBef>
      <a:buClr>
        <a:schemeClr val="tx2"/>
      </a:buClr>
      <a:buFont typeface="Wingdings 2" panose="05020102010507070707" pitchFamily="18" charset="2"/>
      <a:buChar char=""/>
      <a:defRPr sz="1800" b="0" kern="1200" baseline="0">
        <a:solidFill>
          <a:schemeClr val="tx1"/>
        </a:solidFill>
        <a:latin typeface="+mn-lt"/>
        <a:ea typeface="+mn-ea"/>
        <a:cs typeface="+mn-cs"/>
      </a:defRPr>
    </a:lvl1pPr>
    <a:lvl2pPr marL="540000" indent="-270000" algn="l" defTabSz="914342" rtl="0" eaLnBrk="1" latinLnBrk="0" hangingPunct="1">
      <a:spcBef>
        <a:spcPts val="0"/>
      </a:spcBef>
      <a:buClr>
        <a:schemeClr val="tx2"/>
      </a:buClr>
      <a:buFont typeface="Arial" panose="020B0604020202020204" pitchFamily="34" charset="0"/>
      <a:buChar char="–"/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10000" indent="-270000" algn="l" defTabSz="914342" rtl="0" eaLnBrk="1" latinLnBrk="0" hangingPunct="1">
      <a:spcBef>
        <a:spcPts val="0"/>
      </a:spcBef>
      <a:buClr>
        <a:schemeClr val="tx2"/>
      </a:buClr>
      <a:buFont typeface="Arial" panose="020B0604020202020204" pitchFamily="34" charset="0"/>
      <a:buChar char="–"/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080000" indent="-270000" algn="l" defTabSz="914342" rtl="0" eaLnBrk="1" latinLnBrk="0" hangingPunct="1">
      <a:spcBef>
        <a:spcPts val="0"/>
      </a:spcBef>
      <a:buClr>
        <a:schemeClr val="tx2"/>
      </a:buClr>
      <a:buFont typeface="Arial" pitchFamily="34" charset="0"/>
      <a:buChar char="–"/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350000" indent="-270000" algn="l" defTabSz="914342" rtl="0" eaLnBrk="1" latinLnBrk="0" hangingPunct="1">
      <a:spcBef>
        <a:spcPts val="0"/>
      </a:spcBef>
      <a:buClr>
        <a:schemeClr val="tx2"/>
      </a:buClr>
      <a:buFont typeface="Arial" pitchFamily="34" charset="0"/>
      <a:buChar char="–"/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1620000" indent="-270000" algn="l" defTabSz="914342" rtl="0" eaLnBrk="1" latinLnBrk="0" hangingPunct="1">
      <a:spcBef>
        <a:spcPts val="0"/>
      </a:spcBef>
      <a:buClr>
        <a:schemeClr val="tx2"/>
      </a:buClr>
      <a:buFont typeface="Arial" pitchFamily="34" charset="0"/>
      <a:buChar char="–"/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1890000" indent="-270000" algn="l" defTabSz="914342" rtl="0" eaLnBrk="1" latinLnBrk="0" hangingPunct="1">
      <a:spcBef>
        <a:spcPts val="0"/>
      </a:spcBef>
      <a:buClr>
        <a:schemeClr val="tx2"/>
      </a:buClr>
      <a:buFont typeface="Arial" pitchFamily="34" charset="0"/>
      <a:buChar char="–"/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2160000" indent="-270000" algn="l" defTabSz="914342" rtl="0" eaLnBrk="1" latinLnBrk="0" hangingPunct="1">
      <a:spcBef>
        <a:spcPts val="0"/>
      </a:spcBef>
      <a:buClr>
        <a:schemeClr val="tx2"/>
      </a:buClr>
      <a:buFont typeface="Arial" pitchFamily="34" charset="0"/>
      <a:buChar char="–"/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2430000" indent="-270000" algn="l" defTabSz="914342" rtl="0" eaLnBrk="1" latinLnBrk="0" hangingPunct="1">
      <a:spcBef>
        <a:spcPts val="0"/>
      </a:spcBef>
      <a:buClr>
        <a:schemeClr val="tx2"/>
      </a:buClr>
      <a:buFont typeface="Arial" pitchFamily="34" charset="0"/>
      <a:buChar char="–"/>
      <a:defRPr sz="1800" kern="1200" baseline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1" pos="284">
          <p15:clr>
            <a:srgbClr val="A4A3A4"/>
          </p15:clr>
        </p15:guide>
        <p15:guide id="45" orient="horz" pos="1136">
          <p15:clr>
            <a:srgbClr val="A4A3A4"/>
          </p15:clr>
        </p15:guide>
        <p15:guide id="46" orient="horz" pos="180" userDrawn="1">
          <p15:clr>
            <a:srgbClr val="A4A3A4"/>
          </p15:clr>
        </p15:guide>
        <p15:guide id="47" orient="horz" pos="1181">
          <p15:clr>
            <a:srgbClr val="A4A3A4"/>
          </p15:clr>
        </p15:guide>
        <p15:guide id="48" orient="horz" pos="4085">
          <p15:clr>
            <a:srgbClr val="A4A3A4"/>
          </p15:clr>
        </p15:guide>
        <p15:guide id="49" pos="54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EF6447A-24EA-4742-A8FB-1DF080B5CEFA}">
  <a:tblStyle styleId="{CEF6447A-24EA-4742-A8FB-1DF080B5CEFA}" styleName="DLA Tab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dk2"/>
              </a:solidFill>
            </a:ln>
          </a:top>
          <a:bottom>
            <a:ln w="12700" cmpd="sng">
              <a:solidFill>
                <a:schemeClr val="dk2"/>
              </a:solidFill>
            </a:ln>
          </a:bottom>
          <a:insideH>
            <a:ln w="6350" cmpd="sng">
              <a:solidFill>
                <a:srgbClr val="D5D9D9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</a:tcStyle>
    </a:band1H>
    <a:band2H>
      <a:tcStyle>
        <a:tcBdr/>
        <a:fill>
          <a:solidFill>
            <a:srgbClr val="F4F4F4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TxStyle>
        <a:fontRef idx="minor">
          <a:prstClr val="black"/>
        </a:fontRef>
        <a:schemeClr val="dk1"/>
      </a:tcTxStyle>
      <a:tcStyle>
        <a:tcBdr/>
      </a:tcStyle>
    </a:lastCol>
    <a:firstCol>
      <a:tcTxStyle>
        <a:fontRef idx="minor">
          <a:prstClr val="black"/>
        </a:fontRef>
        <a:schemeClr val="dk1"/>
      </a:tcTxStyle>
      <a:tcStyle>
        <a:tcBdr/>
      </a:tcStyle>
    </a:firstCol>
    <a:lastRow>
      <a:tcTxStyle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dk2"/>
      </a:tcTxStyle>
      <a:tcStyle>
        <a:tcBdr>
          <a:top>
            <a:ln w="12700" cmpd="sng">
              <a:solidFill>
                <a:schemeClr val="dk2"/>
              </a:solidFill>
            </a:ln>
          </a:top>
          <a:bottom>
            <a:ln w="12700" cmpd="sng">
              <a:solidFill>
                <a:schemeClr val="dk2"/>
              </a:solidFill>
            </a:ln>
          </a:bottom>
        </a:tcBdr>
        <a:fill>
          <a:solidFill>
            <a:schemeClr val="l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8" autoAdjust="0"/>
    <p:restoredTop sz="94301" autoAdjust="0"/>
  </p:normalViewPr>
  <p:slideViewPr>
    <p:cSldViewPr snapToGrid="0" showGuides="1">
      <p:cViewPr varScale="1">
        <p:scale>
          <a:sx n="110" d="100"/>
          <a:sy n="110" d="100"/>
        </p:scale>
        <p:origin x="-2010" y="-90"/>
      </p:cViewPr>
      <p:guideLst>
        <p:guide orient="horz" pos="1136"/>
        <p:guide orient="horz" pos="180"/>
        <p:guide orient="horz" pos="1181"/>
        <p:guide orient="horz" pos="4085"/>
        <p:guide pos="284"/>
        <p:guide pos="5478"/>
      </p:guideLst>
    </p:cSldViewPr>
  </p:slideViewPr>
  <p:outlineViewPr>
    <p:cViewPr>
      <p:scale>
        <a:sx n="33" d="100"/>
        <a:sy n="33" d="100"/>
      </p:scale>
      <p:origin x="0" y="-293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73A274C-C9C6-4949-A8E9-450F7DE7AC1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B1B492F-E6BA-4409-9212-AB9CAE5B4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7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69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847" algn="l" defTabSz="83969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9694" algn="l" defTabSz="83969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9540" algn="l" defTabSz="83969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9387" algn="l" defTabSz="83969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9234" algn="l" defTabSz="83969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416425"/>
            <a:ext cx="5140325" cy="41830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416425"/>
            <a:ext cx="5140325" cy="41830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416425"/>
            <a:ext cx="5140325" cy="41830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416425"/>
            <a:ext cx="5140325" cy="41830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416425"/>
            <a:ext cx="5140325" cy="41830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416425"/>
            <a:ext cx="5140325" cy="41830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416425"/>
            <a:ext cx="5140325" cy="41830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416425"/>
            <a:ext cx="5140325" cy="41830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416425"/>
            <a:ext cx="5140325" cy="41830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416425"/>
            <a:ext cx="5140325" cy="41830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DLAP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665163"/>
            <a:ext cx="1052513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5141" name="Rectangle 5"/>
          <p:cNvSpPr>
            <a:spLocks noGrp="1" noChangeArrowheads="1"/>
          </p:cNvSpPr>
          <p:nvPr/>
        </p:nvSpPr>
        <p:spPr bwMode="auto">
          <a:xfrm>
            <a:off x="1325563" y="2443163"/>
            <a:ext cx="7061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indent="0" defTabSz="914400" eaLnBrk="0" hangingPunct="0">
              <a:buClrTx/>
              <a:buFontTx/>
              <a:buNone/>
            </a:pPr>
            <a:endParaRPr lang="en-US" sz="3200">
              <a:solidFill>
                <a:srgbClr val="FFFFFF"/>
              </a:solidFill>
              <a:latin typeface="Arial Black" pitchFamily="34" charset="0"/>
            </a:endParaRPr>
          </a:p>
        </p:txBody>
      </p:sp>
      <p:sp>
        <p:nvSpPr>
          <p:cNvPr id="475142" name="Rectangle 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1416050" y="2695575"/>
            <a:ext cx="6248400" cy="96837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lnSpc>
                <a:spcPct val="90000"/>
              </a:lnSpc>
              <a:defRPr sz="3200">
                <a:solidFill>
                  <a:srgbClr val="0073C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75143" name="Rectangle 7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1408113" y="3906838"/>
            <a:ext cx="6291262" cy="3667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8" name="Picture 7" descr="00034_PPT_Header_Blu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9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37" descr="White_transparen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3" t="11215" b="14954"/>
          <a:stretch>
            <a:fillRect/>
          </a:stretch>
        </p:blipFill>
        <p:spPr bwMode="auto">
          <a:xfrm>
            <a:off x="8323263" y="250825"/>
            <a:ext cx="73025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11"/>
          <p:cNvSpPr>
            <a:spLocks noChangeShapeType="1"/>
          </p:cNvSpPr>
          <p:nvPr userDrawn="1"/>
        </p:nvSpPr>
        <p:spPr bwMode="auto">
          <a:xfrm>
            <a:off x="0" y="2063676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indent="0" defTabSz="914400"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9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3F36D-8459-4CFA-8E3D-DCB440E0B5B0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872BD-37BC-45A9-A1CC-98C879ED8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3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241300"/>
            <a:ext cx="2081212" cy="6064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241300"/>
            <a:ext cx="6092825" cy="6064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3F36D-8459-4CFA-8E3D-DCB440E0B5B0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872BD-37BC-45A9-A1CC-98C879ED8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8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3F36D-8459-4CFA-8E3D-DCB440E0B5B0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872BD-37BC-45A9-A1CC-98C879ED8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0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3F36D-8459-4CFA-8E3D-DCB440E0B5B0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872BD-37BC-45A9-A1CC-98C879ED8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4663" y="1289050"/>
            <a:ext cx="4029075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1289050"/>
            <a:ext cx="4030662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3F36D-8459-4CFA-8E3D-DCB440E0B5B0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872BD-37BC-45A9-A1CC-98C879ED8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2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3F36D-8459-4CFA-8E3D-DCB440E0B5B0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872BD-37BC-45A9-A1CC-98C879ED8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7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3F36D-8459-4CFA-8E3D-DCB440E0B5B0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872BD-37BC-45A9-A1CC-98C879ED8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DLA Piper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JLR Medical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6263" y="6626225"/>
            <a:ext cx="871537" cy="247650"/>
          </a:xfrm>
        </p:spPr>
        <p:txBody>
          <a:bodyPr/>
          <a:lstStyle>
            <a:lvl1pPr>
              <a:defRPr/>
            </a:lvl1pPr>
          </a:lstStyle>
          <a:p>
            <a:fld id="{2A4872BD-37BC-45A9-A1CC-98C879ED8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2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3F36D-8459-4CFA-8E3D-DCB440E0B5B0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872BD-37BC-45A9-A1CC-98C879ED8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3F36D-8459-4CFA-8E3D-DCB440E0B5B0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872BD-37BC-45A9-A1CC-98C879ED8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0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00034_PPT_Header_Blu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37" descr="White_transparen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3" t="11215" b="14954"/>
          <a:stretch>
            <a:fillRect/>
          </a:stretch>
        </p:blipFill>
        <p:spPr bwMode="auto">
          <a:xfrm>
            <a:off x="8323263" y="250825"/>
            <a:ext cx="73025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41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4663" y="1289050"/>
            <a:ext cx="8212137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4117" name="Rectangle 5"/>
          <p:cNvSpPr>
            <a:spLocks noGrp="1" noChangeArrowheads="1"/>
          </p:cNvSpPr>
          <p:nvPr>
            <p:ph type="title"/>
          </p:nvPr>
        </p:nvSpPr>
        <p:spPr bwMode="white">
          <a:xfrm>
            <a:off x="360363" y="241300"/>
            <a:ext cx="66214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41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27738" y="6624638"/>
            <a:ext cx="2133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69696"/>
                </a:solidFill>
              </a:defRPr>
            </a:lvl1pPr>
          </a:lstStyle>
          <a:p>
            <a:pPr marL="0" indent="0" defTabSz="914400">
              <a:buClrTx/>
              <a:buFontTx/>
              <a:buNone/>
            </a:pPr>
            <a:fld id="{DB23F36D-8459-4CFA-8E3D-DCB440E0B5B0}" type="datetimeFigureOut">
              <a:rPr lang="en-US" smtClean="0"/>
              <a:pPr marL="0" indent="0" defTabSz="914400">
                <a:buClrTx/>
                <a:buFontTx/>
                <a:buNone/>
              </a:pPr>
              <a:t>7/19/2016</a:t>
            </a:fld>
            <a:endParaRPr lang="en-US"/>
          </a:p>
        </p:txBody>
      </p:sp>
      <p:sp>
        <p:nvSpPr>
          <p:cNvPr id="4741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750" y="6623050"/>
            <a:ext cx="28956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969696"/>
                </a:solidFill>
              </a:defRPr>
            </a:lvl1pPr>
          </a:lstStyle>
          <a:p>
            <a:pPr marL="0" indent="0" defTabSz="914400">
              <a:buClrTx/>
              <a:buFontTx/>
              <a:buNone/>
            </a:pPr>
            <a:endParaRPr lang="en-US"/>
          </a:p>
        </p:txBody>
      </p:sp>
      <p:sp>
        <p:nvSpPr>
          <p:cNvPr id="4741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96263" y="6626225"/>
            <a:ext cx="154463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969696"/>
                </a:solidFill>
              </a:defRPr>
            </a:lvl1pPr>
          </a:lstStyle>
          <a:p>
            <a:pPr marL="0" indent="0" defTabSz="914400">
              <a:buClrTx/>
              <a:buFontTx/>
              <a:buNone/>
            </a:pPr>
            <a:fld id="{2A4872BD-37BC-45A9-A1CC-98C879ED8F2E}" type="slidenum">
              <a:rPr lang="en-US" smtClean="0"/>
              <a:pPr marL="0" indent="0" defTabSz="914400">
                <a:buClrTx/>
                <a:buFontTx/>
                <a:buNone/>
              </a:pPr>
              <a:t>‹#›</a:t>
            </a:fld>
            <a:endParaRPr lang="en-US"/>
          </a:p>
        </p:txBody>
      </p:sp>
      <p:sp>
        <p:nvSpPr>
          <p:cNvPr id="474121" name="Line 9"/>
          <p:cNvSpPr>
            <a:spLocks noChangeShapeType="1"/>
          </p:cNvSpPr>
          <p:nvPr/>
        </p:nvSpPr>
        <p:spPr bwMode="auto">
          <a:xfrm>
            <a:off x="0" y="6604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defTabSz="914400"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74122" name="Line 10"/>
          <p:cNvSpPr>
            <a:spLocks noChangeShapeType="1"/>
          </p:cNvSpPr>
          <p:nvPr/>
        </p:nvSpPr>
        <p:spPr bwMode="auto">
          <a:xfrm>
            <a:off x="8197850" y="6604000"/>
            <a:ext cx="0" cy="258763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defTabSz="914400"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74123" name="Line 11"/>
          <p:cNvSpPr>
            <a:spLocks noChangeShapeType="1"/>
          </p:cNvSpPr>
          <p:nvPr/>
        </p:nvSpPr>
        <p:spPr bwMode="auto">
          <a:xfrm>
            <a:off x="0" y="1189038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indent="0" defTabSz="914400"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49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itchFamily="34" charset="0"/>
        </a:defRPr>
      </a:lvl2pPr>
      <a:lvl3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itchFamily="34" charset="0"/>
        </a:defRPr>
      </a:lvl3pPr>
      <a:lvl4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itchFamily="34" charset="0"/>
        </a:defRPr>
      </a:lvl4pPr>
      <a:lvl5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itchFamily="34" charset="0"/>
        </a:defRPr>
      </a:lvl5pPr>
      <a:lvl6pPr marL="4572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itchFamily="34" charset="0"/>
        </a:defRPr>
      </a:lvl6pPr>
      <a:lvl7pPr marL="9144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20000"/>
        </a:spcAft>
        <a:buClr>
          <a:srgbClr val="777777"/>
        </a:buClr>
        <a:buFont typeface="Wingdings" pitchFamily="2" charset="2"/>
        <a:buChar char="§"/>
        <a:defRPr sz="2200">
          <a:solidFill>
            <a:srgbClr val="454545"/>
          </a:solidFill>
          <a:latin typeface="+mn-lt"/>
          <a:ea typeface="+mn-ea"/>
          <a:cs typeface="+mn-cs"/>
        </a:defRPr>
      </a:lvl1pPr>
      <a:lvl2pPr marL="515938" indent="-171450" algn="l" rtl="0" eaLnBrk="1" fontAlgn="base" hangingPunct="1">
        <a:spcBef>
          <a:spcPct val="20000"/>
        </a:spcBef>
        <a:spcAft>
          <a:spcPct val="20000"/>
        </a:spcAft>
        <a:buClr>
          <a:srgbClr val="808080"/>
        </a:buClr>
        <a:buFont typeface="Wingdings" pitchFamily="2" charset="2"/>
        <a:buChar char="§"/>
        <a:defRPr sz="2000">
          <a:solidFill>
            <a:srgbClr val="454545"/>
          </a:solidFill>
          <a:latin typeface="+mn-lt"/>
        </a:defRPr>
      </a:lvl2pPr>
      <a:lvl3pPr marL="801688" indent="-171450" algn="l" rtl="0" eaLnBrk="1" fontAlgn="base" hangingPunct="1">
        <a:spcBef>
          <a:spcPct val="10000"/>
        </a:spcBef>
        <a:spcAft>
          <a:spcPct val="10000"/>
        </a:spcAft>
        <a:buClr>
          <a:srgbClr val="969696"/>
        </a:buClr>
        <a:buFont typeface="Wingdings" pitchFamily="2" charset="2"/>
        <a:buChar char="§"/>
        <a:defRPr>
          <a:solidFill>
            <a:srgbClr val="454545"/>
          </a:solidFill>
          <a:latin typeface="+mn-lt"/>
        </a:defRPr>
      </a:lvl3pPr>
      <a:lvl4pPr marL="1089025" indent="-173038" algn="l" rtl="0" eaLnBrk="1" fontAlgn="base" hangingPunct="1">
        <a:spcBef>
          <a:spcPct val="10000"/>
        </a:spcBef>
        <a:spcAft>
          <a:spcPct val="10000"/>
        </a:spcAft>
        <a:buClr>
          <a:srgbClr val="B2B2B2"/>
        </a:buClr>
        <a:buFont typeface="Wingdings" pitchFamily="2" charset="2"/>
        <a:buChar char="§"/>
        <a:defRPr sz="1600">
          <a:solidFill>
            <a:srgbClr val="454545"/>
          </a:solidFill>
          <a:latin typeface="+mn-lt"/>
        </a:defRPr>
      </a:lvl4pPr>
      <a:lvl5pPr marL="1377950" indent="-174625" algn="l" rtl="0" eaLnBrk="1" fontAlgn="base" hangingPunct="1">
        <a:spcBef>
          <a:spcPct val="10000"/>
        </a:spcBef>
        <a:spcAft>
          <a:spcPct val="10000"/>
        </a:spcAft>
        <a:buClr>
          <a:srgbClr val="C0C0C0"/>
        </a:buClr>
        <a:buFont typeface="Wingdings" pitchFamily="2" charset="2"/>
        <a:buChar char="§"/>
        <a:defRPr sz="1600">
          <a:solidFill>
            <a:srgbClr val="454545"/>
          </a:solidFill>
          <a:latin typeface="+mn-lt"/>
        </a:defRPr>
      </a:lvl5pPr>
      <a:lvl6pPr marL="1835150" indent="-174625" algn="l" rtl="0" eaLnBrk="1" fontAlgn="base" hangingPunct="1">
        <a:spcBef>
          <a:spcPct val="10000"/>
        </a:spcBef>
        <a:spcAft>
          <a:spcPct val="10000"/>
        </a:spcAft>
        <a:buClr>
          <a:srgbClr val="C0C0C0"/>
        </a:buClr>
        <a:buFont typeface="Wingdings" pitchFamily="2" charset="2"/>
        <a:buChar char="§"/>
        <a:defRPr sz="1600">
          <a:solidFill>
            <a:srgbClr val="454545"/>
          </a:solidFill>
          <a:latin typeface="+mn-lt"/>
        </a:defRPr>
      </a:lvl6pPr>
      <a:lvl7pPr marL="2292350" indent="-174625" algn="l" rtl="0" eaLnBrk="1" fontAlgn="base" hangingPunct="1">
        <a:spcBef>
          <a:spcPct val="10000"/>
        </a:spcBef>
        <a:spcAft>
          <a:spcPct val="10000"/>
        </a:spcAft>
        <a:buClr>
          <a:srgbClr val="C0C0C0"/>
        </a:buClr>
        <a:buFont typeface="Wingdings" pitchFamily="2" charset="2"/>
        <a:buChar char="§"/>
        <a:defRPr sz="1600">
          <a:solidFill>
            <a:srgbClr val="454545"/>
          </a:solidFill>
          <a:latin typeface="+mn-lt"/>
        </a:defRPr>
      </a:lvl7pPr>
      <a:lvl8pPr marL="2749550" indent="-174625" algn="l" rtl="0" eaLnBrk="1" fontAlgn="base" hangingPunct="1">
        <a:spcBef>
          <a:spcPct val="10000"/>
        </a:spcBef>
        <a:spcAft>
          <a:spcPct val="10000"/>
        </a:spcAft>
        <a:buClr>
          <a:srgbClr val="C0C0C0"/>
        </a:buClr>
        <a:buFont typeface="Wingdings" pitchFamily="2" charset="2"/>
        <a:buChar char="§"/>
        <a:defRPr sz="1600">
          <a:solidFill>
            <a:srgbClr val="454545"/>
          </a:solidFill>
          <a:latin typeface="+mn-lt"/>
        </a:defRPr>
      </a:lvl8pPr>
      <a:lvl9pPr marL="3206750" indent="-174625" algn="l" rtl="0" eaLnBrk="1" fontAlgn="base" hangingPunct="1">
        <a:spcBef>
          <a:spcPct val="10000"/>
        </a:spcBef>
        <a:spcAft>
          <a:spcPct val="10000"/>
        </a:spcAft>
        <a:buClr>
          <a:srgbClr val="C0C0C0"/>
        </a:buClr>
        <a:buFont typeface="Wingdings" pitchFamily="2" charset="2"/>
        <a:buChar char="§"/>
        <a:defRPr sz="1600">
          <a:solidFill>
            <a:srgbClr val="45454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050" y="2695575"/>
            <a:ext cx="6248400" cy="535531"/>
          </a:xfrm>
        </p:spPr>
        <p:txBody>
          <a:bodyPr/>
          <a:lstStyle/>
          <a:p>
            <a:r>
              <a:rPr lang="en-GB" dirty="0" smtClean="0"/>
              <a:t>Scaling Your Startup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6368" y="3294363"/>
            <a:ext cx="6291262" cy="757130"/>
          </a:xfrm>
        </p:spPr>
        <p:txBody>
          <a:bodyPr/>
          <a:lstStyle/>
          <a:p>
            <a:r>
              <a:rPr lang="en-GB" dirty="0" smtClean="0"/>
              <a:t>Jonathan Axelrad</a:t>
            </a:r>
          </a:p>
          <a:p>
            <a:r>
              <a:rPr lang="en-GB" dirty="0"/>
              <a:t>j</a:t>
            </a:r>
            <a:r>
              <a:rPr lang="en-GB" dirty="0" smtClean="0"/>
              <a:t>onathan.axelrad@dlapiper.com</a:t>
            </a:r>
            <a:endParaRPr lang="en-GB" dirty="0"/>
          </a:p>
        </p:txBody>
      </p:sp>
      <p:sp>
        <p:nvSpPr>
          <p:cNvPr id="4" name="object 3"/>
          <p:cNvSpPr/>
          <p:nvPr/>
        </p:nvSpPr>
        <p:spPr>
          <a:xfrm>
            <a:off x="-8626" y="4741334"/>
            <a:ext cx="9143999" cy="2116666"/>
          </a:xfrm>
          <a:prstGeom prst="rect">
            <a:avLst/>
          </a:prstGeom>
          <a:blipFill>
            <a:blip r:embed="rId2" cstate="print"/>
            <a:srcRect/>
            <a:stretch>
              <a:fillRect l="102" t="1" b="-206496"/>
            </a:stretch>
          </a:blip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lIns="0" tIns="0" rIns="0" bIns="0" anchor="ctr"/>
          <a:lstStyle/>
          <a:p>
            <a:pPr>
              <a:defRPr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7306574" y="6211020"/>
            <a:ext cx="159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July 21, 2016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1570" y="836761"/>
            <a:ext cx="251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buNone/>
            </a:pPr>
            <a:r>
              <a:rPr lang="en-US" dirty="0" smtClean="0">
                <a:solidFill>
                  <a:schemeClr val="bg1"/>
                </a:solidFill>
              </a:rPr>
              <a:t>The Leading Global Business Law Firm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0608" y="2139355"/>
            <a:ext cx="58055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600" b="1" i="1" u="sng" dirty="0" smtClean="0">
                <a:solidFill>
                  <a:schemeClr val="tx2"/>
                </a:solidFill>
              </a:rPr>
              <a:t>Presentation to Cyclotron Road</a:t>
            </a:r>
            <a:endParaRPr lang="en-US" sz="2600" b="1" i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96263" y="6626225"/>
            <a:ext cx="1544637" cy="24765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rgbClr val="454545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rgbClr val="454545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rgbClr val="969696"/>
              </a:buClr>
              <a:buFont typeface="Wingdings" pitchFamily="2" charset="2"/>
              <a:buChar char="§"/>
              <a:defRPr>
                <a:solidFill>
                  <a:srgbClr val="454545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rgbClr val="B2B2B2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52810D6-634F-4702-B463-7ECF6DD477CD}" type="slidenum">
              <a:rPr lang="en-US" altLang="en-US" sz="900" smtClean="0">
                <a:solidFill>
                  <a:srgbClr val="969696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en-US" sz="900" smtClean="0">
              <a:solidFill>
                <a:srgbClr val="969696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6 – Securities Laws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5773737" cy="5035550"/>
          </a:xfrm>
          <a:prstGeom prst="rect">
            <a:avLst/>
          </a:prstGeom>
        </p:spPr>
        <p:txBody>
          <a:bodyPr/>
          <a:lstStyle/>
          <a:p>
            <a:pPr eaLnBrk="1" hangingPunct="1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prevent claims for rescission and complications for future financings and exits, comply with:</a:t>
            </a:r>
          </a:p>
          <a:p>
            <a:pPr lvl="1" eaLnBrk="1" hangingPunct="1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Federal securities laws</a:t>
            </a:r>
          </a:p>
          <a:p>
            <a:pPr lvl="2" eaLnBrk="1" hangingPunct="1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Exemptions from registration (confirm “accredited investor” status and no “bad actors”)</a:t>
            </a:r>
          </a:p>
          <a:p>
            <a:pPr lvl="2" eaLnBrk="1" hangingPunct="1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Disclose material information</a:t>
            </a:r>
          </a:p>
          <a:p>
            <a:pPr lvl="1" eaLnBrk="1" hangingPunct="1">
              <a:buClrTx/>
              <a:buFont typeface="Arial" panose="020B0604020202020204" pitchFamily="34" charset="0"/>
              <a:buChar char="•"/>
              <a:defRPr/>
            </a:pPr>
            <a:endParaRPr lang="en-US" alt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securities laws (“blue sky”)</a:t>
            </a:r>
          </a:p>
          <a:p>
            <a:pPr lvl="2" eaLnBrk="1" hangingPunct="1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Exemptions from qualification</a:t>
            </a:r>
          </a:p>
          <a:p>
            <a:pPr lvl="2" eaLnBrk="1" hangingPunct="1">
              <a:buClrTx/>
              <a:buFont typeface="Arial" panose="020B0604020202020204" pitchFamily="34" charset="0"/>
              <a:buChar char="•"/>
              <a:defRPr/>
            </a:pPr>
            <a:endParaRPr lang="en-US" altLang="en-US" sz="1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Applies to ALL forms of “securities”</a:t>
            </a:r>
          </a:p>
          <a:p>
            <a:pPr lvl="1" eaLnBrk="1" hangingPunct="1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Stock, options, warrants, convertible debt, etc.</a:t>
            </a:r>
          </a:p>
          <a:p>
            <a:pPr lvl="1" eaLnBrk="1" hangingPunct="1">
              <a:buClrTx/>
              <a:defRPr/>
            </a:pPr>
            <a:endParaRPr lang="en-US" altLang="en-US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3" name="AutoShape 11" descr="2Q=="/>
          <p:cNvSpPr>
            <a:spLocks noChangeAspect="1" noChangeArrowheads="1"/>
          </p:cNvSpPr>
          <p:nvPr/>
        </p:nvSpPr>
        <p:spPr bwMode="auto">
          <a:xfrm>
            <a:off x="3635375" y="2841625"/>
            <a:ext cx="187325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rgbClr val="454545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rgbClr val="454545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rgbClr val="969696"/>
              </a:buClr>
              <a:buFont typeface="Wingdings" pitchFamily="2" charset="2"/>
              <a:buChar char="§"/>
              <a:defRPr>
                <a:solidFill>
                  <a:srgbClr val="454545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rgbClr val="B2B2B2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17414" name="AutoShape 13" descr="2Q=="/>
          <p:cNvSpPr>
            <a:spLocks noChangeAspect="1" noChangeArrowheads="1"/>
          </p:cNvSpPr>
          <p:nvPr/>
        </p:nvSpPr>
        <p:spPr bwMode="auto">
          <a:xfrm>
            <a:off x="3635375" y="2841625"/>
            <a:ext cx="187325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rgbClr val="454545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rgbClr val="454545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rgbClr val="969696"/>
              </a:buClr>
              <a:buFont typeface="Wingdings" pitchFamily="2" charset="2"/>
              <a:buChar char="§"/>
              <a:defRPr>
                <a:solidFill>
                  <a:srgbClr val="454545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rgbClr val="B2B2B2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17415" name="AutoShape 15" descr="2Q=="/>
          <p:cNvSpPr>
            <a:spLocks noChangeAspect="1" noChangeArrowheads="1"/>
          </p:cNvSpPr>
          <p:nvPr/>
        </p:nvSpPr>
        <p:spPr bwMode="auto">
          <a:xfrm>
            <a:off x="3635375" y="2841625"/>
            <a:ext cx="187325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rgbClr val="454545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rgbClr val="454545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rgbClr val="969696"/>
              </a:buClr>
              <a:buFont typeface="Wingdings" pitchFamily="2" charset="2"/>
              <a:buChar char="§"/>
              <a:defRPr>
                <a:solidFill>
                  <a:srgbClr val="454545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rgbClr val="B2B2B2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17416" name="AutoShape 17" descr="2Q=="/>
          <p:cNvSpPr>
            <a:spLocks noChangeAspect="1" noChangeArrowheads="1"/>
          </p:cNvSpPr>
          <p:nvPr/>
        </p:nvSpPr>
        <p:spPr bwMode="auto">
          <a:xfrm>
            <a:off x="3635375" y="2841625"/>
            <a:ext cx="187325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rgbClr val="454545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rgbClr val="454545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rgbClr val="969696"/>
              </a:buClr>
              <a:buFont typeface="Wingdings" pitchFamily="2" charset="2"/>
              <a:buChar char="§"/>
              <a:defRPr>
                <a:solidFill>
                  <a:srgbClr val="454545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rgbClr val="B2B2B2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17417" name="AutoShape 19" descr="2Q=="/>
          <p:cNvSpPr>
            <a:spLocks noChangeAspect="1" noChangeArrowheads="1"/>
          </p:cNvSpPr>
          <p:nvPr/>
        </p:nvSpPr>
        <p:spPr bwMode="auto">
          <a:xfrm>
            <a:off x="3635375" y="2841625"/>
            <a:ext cx="187325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rgbClr val="454545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rgbClr val="454545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rgbClr val="969696"/>
              </a:buClr>
              <a:buFont typeface="Wingdings" pitchFamily="2" charset="2"/>
              <a:buChar char="§"/>
              <a:defRPr>
                <a:solidFill>
                  <a:srgbClr val="454545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rgbClr val="B2B2B2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000">
              <a:solidFill>
                <a:schemeClr val="tx1"/>
              </a:solidFill>
            </a:endParaRPr>
          </a:p>
        </p:txBody>
      </p:sp>
      <p:pic>
        <p:nvPicPr>
          <p:cNvPr id="17418" name="Picture 21" descr="ANd9GcQD_YUwiRjs0Rp-u_Q43cdUwW5by-_-3rHUXomCDDHK0PZDY5Q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14600"/>
            <a:ext cx="1982788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3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7 – Fundraising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65250"/>
            <a:ext cx="8212138" cy="5016500"/>
          </a:xfrm>
          <a:prstGeom prst="rect">
            <a:avLst/>
          </a:prstGeo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Convertible Notes &amp; Equity (SAFE)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Seed Funding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Friends &amp; Family, Seed Funds, Family Offices &amp; Corporate Strategists, Venture Capitalists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96263" y="6626225"/>
            <a:ext cx="1544637" cy="247650"/>
          </a:xfrm>
          <a:prstGeom prst="rect">
            <a:avLst/>
          </a:prstGeom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511F1F7-77BE-4856-A1DB-577FF4FEBA4D}" type="slidenum">
              <a:rPr lang="en-US" altLang="en-US" sz="900" smtClean="0">
                <a:solidFill>
                  <a:srgbClr val="969696"/>
                </a:solidFill>
              </a:rPr>
              <a:pPr/>
              <a:t>10</a:t>
            </a:fld>
            <a:endParaRPr lang="en-US" altLang="en-US" sz="900" smtClean="0">
              <a:solidFill>
                <a:srgbClr val="969696"/>
              </a:solidFill>
            </a:endParaRPr>
          </a:p>
        </p:txBody>
      </p:sp>
      <p:pic>
        <p:nvPicPr>
          <p:cNvPr id="1843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429000"/>
            <a:ext cx="3168484" cy="26543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701468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8 – Joint Venturing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474663" y="1289050"/>
            <a:ext cx="8212137" cy="5016500"/>
          </a:xfrm>
          <a:prstGeom prst="rect">
            <a:avLst/>
          </a:prstGeo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Beware of non-market terms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of First Refusal or First Offer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 vs. Board Observer Rights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Valuation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Joint Development of IP &amp; Ownership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96263" y="6626225"/>
            <a:ext cx="1544637" cy="247650"/>
          </a:xfrm>
          <a:prstGeom prst="rect">
            <a:avLst/>
          </a:prstGeom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C0CE8DF-4CBB-46FD-9E4C-47BDB0237C05}" type="slidenum">
              <a:rPr lang="en-US" altLang="en-US" sz="900" smtClean="0">
                <a:solidFill>
                  <a:srgbClr val="969696"/>
                </a:solidFill>
              </a:rPr>
              <a:pPr/>
              <a:t>11</a:t>
            </a:fld>
            <a:endParaRPr lang="en-US" altLang="en-US" sz="900" smtClean="0">
              <a:solidFill>
                <a:srgbClr val="96969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589867"/>
            <a:ext cx="2857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6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96263" y="6626225"/>
            <a:ext cx="1544637" cy="24765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rgbClr val="454545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rgbClr val="454545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rgbClr val="969696"/>
              </a:buClr>
              <a:buFont typeface="Wingdings" pitchFamily="2" charset="2"/>
              <a:buChar char="§"/>
              <a:defRPr>
                <a:solidFill>
                  <a:srgbClr val="454545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rgbClr val="B2B2B2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0BCC3AF-034C-4A17-9FD3-488B272A0709}" type="slidenum">
              <a:rPr lang="en-US" altLang="en-US" sz="900" smtClean="0">
                <a:solidFill>
                  <a:srgbClr val="969696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en-US" sz="900" smtClean="0">
              <a:solidFill>
                <a:srgbClr val="969696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241300"/>
            <a:ext cx="7488237" cy="47625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9 – Seeking Professional </a:t>
            </a:r>
            <a:r>
              <a:rPr lang="en-US" altLang="en-US" dirty="0">
                <a:cs typeface="Times New Roman" pitchFamily="18" charset="0"/>
              </a:rPr>
              <a:t>H</a:t>
            </a:r>
            <a:r>
              <a:rPr lang="en-US" altLang="en-US" dirty="0" smtClean="0">
                <a:cs typeface="Times New Roman" pitchFamily="18" charset="0"/>
              </a:rPr>
              <a:t>elp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599" y="1295400"/>
            <a:ext cx="7906109" cy="457200"/>
          </a:xfrm>
          <a:prstGeom prst="rect">
            <a:avLst/>
          </a:prstGeo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a Law Firm….or really DLA Piper (US) LLP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1828800"/>
            <a:ext cx="8915400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2000" dirty="0" smtClean="0">
                <a:solidFill>
                  <a:srgbClr val="0066CB"/>
                </a:solidFill>
              </a:rPr>
              <a:t>Global </a:t>
            </a:r>
            <a:r>
              <a:rPr lang="en-GB" altLang="en-US" sz="2000" dirty="0">
                <a:solidFill>
                  <a:srgbClr val="0066CB"/>
                </a:solidFill>
              </a:rPr>
              <a:t>Platform Providing World Class Service to Emerging Growth Companies </a:t>
            </a:r>
            <a:endParaRPr lang="en-GB" altLang="en-US" sz="2000" dirty="0" smtClean="0">
              <a:solidFill>
                <a:srgbClr val="0066CB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 started as Ware and </a:t>
            </a:r>
            <a:r>
              <a:rPr lang="en-US" sz="16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Freidenrich</a:t>
            </a:r>
            <a:r>
              <a:rPr lang="en-US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one of the original Silicon Valley firms in the 60’s; worldwide footprint of 30+ countries and 80+ 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Consistently </a:t>
            </a:r>
            <a:r>
              <a:rPr lang="en-US" altLang="en-US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ranked as a top emerging growth firm by </a:t>
            </a:r>
            <a:r>
              <a:rPr lang="en-US" altLang="en-US" sz="1600" i="1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PitchBook</a:t>
            </a:r>
            <a:endParaRPr lang="en-GB" altLang="en-US" sz="1600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GB" alt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78 </a:t>
            </a:r>
            <a:r>
              <a:rPr lang="en-GB" altLang="en-US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Offices in 32 Countries– 4,500+ </a:t>
            </a:r>
            <a:r>
              <a:rPr lang="en-GB" alt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Lawyers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</a:t>
            </a:r>
            <a:r>
              <a:rPr lang="en-US" altLang="en-US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expertise to help startups </a:t>
            </a:r>
            <a:r>
              <a:rPr lang="en-US" alt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2000" dirty="0">
                <a:solidFill>
                  <a:srgbClr val="0066CB"/>
                </a:solidFill>
              </a:rPr>
              <a:t>Venture </a:t>
            </a:r>
            <a:r>
              <a:rPr lang="en-GB" altLang="en-US" sz="2000" dirty="0" smtClean="0">
                <a:solidFill>
                  <a:srgbClr val="0066CB"/>
                </a:solidFill>
              </a:rPr>
              <a:t>Pipeline Program</a:t>
            </a:r>
            <a:endParaRPr lang="en-GB" altLang="en-US" sz="2000" dirty="0">
              <a:solidFill>
                <a:srgbClr val="0066CB"/>
              </a:solidFill>
            </a:endParaRPr>
          </a:p>
          <a:p>
            <a:pPr>
              <a:spcAft>
                <a:spcPct val="0"/>
              </a:spcAft>
              <a:buClrTx/>
              <a:buFont typeface="Times New Roman" pitchFamily="18" charset="0"/>
              <a:buChar char="•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Dedicated team of business professionals experienced in   technology, start-ups and venture capital markets</a:t>
            </a:r>
          </a:p>
          <a:p>
            <a:pPr>
              <a:spcAft>
                <a:spcPct val="0"/>
              </a:spcAft>
              <a:buClrTx/>
              <a:buFont typeface="Times New Roman" pitchFamily="18" charset="0"/>
              <a:buChar char="•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Structured way to help entrepreneurs raise capital</a:t>
            </a:r>
          </a:p>
          <a:p>
            <a:pPr>
              <a:spcAft>
                <a:spcPct val="0"/>
              </a:spcAft>
              <a:buClrTx/>
              <a:buFont typeface="Times New Roman" pitchFamily="18" charset="0"/>
              <a:buChar char="•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Trusted source of deal flow for venture firms</a:t>
            </a:r>
          </a:p>
          <a:p>
            <a:pPr>
              <a:spcAft>
                <a:spcPct val="0"/>
              </a:spcAft>
              <a:buClrTx/>
              <a:buFont typeface="Times New Roman" pitchFamily="18" charset="0"/>
              <a:buChar char="•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Value-added service – no fees for company or investor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Seeking Professional Help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3" y="1871932"/>
            <a:ext cx="8212137" cy="4433617"/>
          </a:xfrm>
        </p:spPr>
        <p:txBody>
          <a:bodyPr/>
          <a:lstStyle/>
          <a:p>
            <a:pPr marL="0" indent="0">
              <a:buClrTx/>
              <a:buNone/>
              <a:defRPr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  <a:defRPr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family offices, venture capitalists, and corporate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strategists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Preferred terms for cyclotron companies, including deferred fees &amp; advisors</a:t>
            </a:r>
          </a:p>
          <a:p>
            <a:endParaRPr lang="en-US" dirty="0"/>
          </a:p>
        </p:txBody>
      </p:sp>
      <p:pic>
        <p:nvPicPr>
          <p:cNvPr id="4" name="Picture 3" descr="Powerhous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903" y="3425592"/>
            <a:ext cx="2613808" cy="373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                                       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68" y="3359537"/>
            <a:ext cx="806712" cy="50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41" y="3356837"/>
            <a:ext cx="463031" cy="459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09" y="1482141"/>
            <a:ext cx="2454215" cy="19350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91706" y="1500987"/>
            <a:ext cx="62886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understand energy &amp; resource innovation</a:t>
            </a:r>
          </a:p>
          <a:p>
            <a:pPr marL="0" indent="0">
              <a:buClrTx/>
              <a:buNone/>
            </a:pPr>
            <a:endParaRPr lang="en-US" sz="2000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We’ve built a </a:t>
            </a:r>
            <a:r>
              <a:rPr lang="en-US" sz="20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cleantech</a:t>
            </a:r>
            <a:r>
              <a:rPr lang="en-US" sz="20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ecosystem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Enerski</a:t>
            </a:r>
            <a:endParaRPr lang="en-US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Powerhouse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 Solar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64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DLA Piper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74663" y="1289050"/>
            <a:ext cx="8212137" cy="5016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Jonathan Axelrad	</a:t>
            </a:r>
          </a:p>
          <a:p>
            <a:pPr lvl="1">
              <a:buClrTx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(415) 836-2560</a:t>
            </a:r>
          </a:p>
          <a:p>
            <a:pPr lvl="1">
              <a:buClrTx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jonathan.axelrad@dlapiper.com</a:t>
            </a:r>
          </a:p>
          <a:p>
            <a:pPr marL="344488" lvl="1" indent="0">
              <a:buClrTx/>
              <a:buFont typeface="Wingdings" pitchFamily="2" charset="2"/>
              <a:buNone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96263" y="6626225"/>
            <a:ext cx="1544637" cy="24765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rgbClr val="454545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rgbClr val="454545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rgbClr val="969696"/>
              </a:buClr>
              <a:buFont typeface="Wingdings" pitchFamily="2" charset="2"/>
              <a:buChar char="§"/>
              <a:defRPr>
                <a:solidFill>
                  <a:srgbClr val="454545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rgbClr val="B2B2B2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A71B8D0-7C1E-4606-99D1-C14B710D0711}" type="slidenum">
              <a:rPr lang="en-US" altLang="en-US" sz="900" smtClean="0">
                <a:solidFill>
                  <a:srgbClr val="969696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14</a:t>
            </a:fld>
            <a:endParaRPr lang="en-US" altLang="en-US" sz="900" smtClean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54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96263" y="6626225"/>
            <a:ext cx="1544637" cy="24765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rgbClr val="454545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rgbClr val="454545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rgbClr val="969696"/>
              </a:buClr>
              <a:buFont typeface="Wingdings" pitchFamily="2" charset="2"/>
              <a:buChar char="§"/>
              <a:defRPr>
                <a:solidFill>
                  <a:srgbClr val="454545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rgbClr val="B2B2B2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F66A8D9-7CCD-4CA1-ACC4-BC5EF6A62BD3}" type="slidenum">
              <a:rPr lang="en-US" altLang="en-US" sz="900" smtClean="0">
                <a:solidFill>
                  <a:srgbClr val="969696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en-US" sz="900" smtClean="0">
              <a:solidFill>
                <a:srgbClr val="969696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Top Nine Startup Legal Issues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8229600" cy="4572000"/>
          </a:xfrm>
          <a:prstGeom prst="rect">
            <a:avLst/>
          </a:prstGeom>
        </p:spPr>
        <p:txBody>
          <a:bodyPr/>
          <a:lstStyle/>
          <a:p>
            <a:pPr marL="419100" indent="-419100" eaLnBrk="1" hangingPunct="1">
              <a:buClrTx/>
              <a:buFontTx/>
              <a:buAutoNum type="arabicPeriod"/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</a:t>
            </a:r>
          </a:p>
          <a:p>
            <a:pPr marL="419100" indent="-419100" eaLnBrk="1" hangingPunct="1">
              <a:buClrTx/>
              <a:buFontTx/>
              <a:buAutoNum type="arabicPeriod"/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Intellectual Property</a:t>
            </a:r>
          </a:p>
          <a:p>
            <a:pPr marL="419100" indent="-419100" eaLnBrk="1" hangingPunct="1">
              <a:buClrTx/>
              <a:buFontTx/>
              <a:buAutoNum type="arabicPeriod"/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Issuing Equity</a:t>
            </a:r>
          </a:p>
          <a:p>
            <a:pPr marL="419100" indent="-419100" eaLnBrk="1" hangingPunct="1">
              <a:buClrTx/>
              <a:buFontTx/>
              <a:buAutoNum type="arabicPeriod"/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Hiring and Firing</a:t>
            </a:r>
          </a:p>
          <a:p>
            <a:pPr marL="419100" indent="-419100" eaLnBrk="1" hangingPunct="1">
              <a:buClrTx/>
              <a:buFontTx/>
              <a:buAutoNum type="arabicPeriod"/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Governance &amp; Corporate Formalities</a:t>
            </a:r>
          </a:p>
          <a:p>
            <a:pPr marL="419100" indent="-419100" eaLnBrk="1" hangingPunct="1">
              <a:buClrTx/>
              <a:buFontTx/>
              <a:buAutoNum type="arabicPeriod"/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Securities Laws</a:t>
            </a:r>
          </a:p>
          <a:p>
            <a:pPr marL="419100" indent="-419100" eaLnBrk="1" hangingPunct="1">
              <a:buClrTx/>
              <a:buFontTx/>
              <a:buAutoNum type="arabicPeriod"/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Fundraising</a:t>
            </a:r>
          </a:p>
          <a:p>
            <a:pPr marL="419100" indent="-419100" eaLnBrk="1" hangingPunct="1">
              <a:buClrTx/>
              <a:buFontTx/>
              <a:buAutoNum type="arabicPeriod"/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Joint Venturing</a:t>
            </a:r>
          </a:p>
          <a:p>
            <a:pPr marL="419100" indent="-419100" eaLnBrk="1" hangingPunct="1">
              <a:buClrTx/>
              <a:buFontTx/>
              <a:buAutoNum type="arabicPeriod"/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Choosing Professional Help</a:t>
            </a:r>
          </a:p>
          <a:p>
            <a:pPr marL="0" indent="0" eaLnBrk="1" hangingPunct="1">
              <a:buClrTx/>
              <a:buFont typeface="Wingdings" pitchFamily="2" charset="2"/>
              <a:buNone/>
              <a:defRPr/>
            </a:pPr>
            <a:endParaRPr lang="en-US" altLang="en-US" sz="16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19100" indent="-419100" eaLnBrk="1" hangingPunct="1">
              <a:buClrTx/>
              <a:buFontTx/>
              <a:buAutoNum type="arabicPeriod"/>
              <a:defRPr/>
            </a:pPr>
            <a:endParaRPr lang="en-US" altLang="en-US" sz="2000" b="1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96263" y="6626225"/>
            <a:ext cx="1544637" cy="24765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rgbClr val="454545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rgbClr val="454545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rgbClr val="969696"/>
              </a:buClr>
              <a:buFont typeface="Wingdings" pitchFamily="2" charset="2"/>
              <a:buChar char="§"/>
              <a:defRPr>
                <a:solidFill>
                  <a:srgbClr val="454545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rgbClr val="B2B2B2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5650129-70A4-4779-863A-469E629D999F}" type="slidenum">
              <a:rPr lang="en-US" altLang="en-US" sz="900" smtClean="0">
                <a:solidFill>
                  <a:srgbClr val="969696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900" smtClean="0">
              <a:solidFill>
                <a:srgbClr val="969696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1 – Formation: Taking the Plunge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5105400" cy="47244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Forming an entity:</a:t>
            </a:r>
          </a:p>
          <a:p>
            <a:pPr lvl="1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Establishes credibility </a:t>
            </a:r>
          </a:p>
          <a:p>
            <a:pPr lvl="1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Limits liability </a:t>
            </a:r>
          </a:p>
          <a:p>
            <a:pPr lvl="1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Consolidate IP </a:t>
            </a:r>
          </a:p>
          <a:p>
            <a:pPr lvl="1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 currency</a:t>
            </a:r>
          </a:p>
          <a:p>
            <a:pPr marL="344488" lvl="1" indent="0" eaLnBrk="1" hangingPunct="1">
              <a:lnSpc>
                <a:spcPct val="90000"/>
              </a:lnSpc>
              <a:buClrTx/>
              <a:buNone/>
            </a:pPr>
            <a:endParaRPr lang="en-US" altLang="en-US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Types of Entities:</a:t>
            </a:r>
          </a:p>
          <a:p>
            <a:pPr lvl="1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Corporation </a:t>
            </a:r>
          </a:p>
          <a:p>
            <a:pPr lvl="1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Liability Company (LLC)</a:t>
            </a:r>
          </a:p>
          <a:p>
            <a:pPr lvl="1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Subchapter S Corporation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45" y="1613137"/>
            <a:ext cx="2495592" cy="1493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763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96263" y="6626225"/>
            <a:ext cx="1544637" cy="24765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rgbClr val="454545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rgbClr val="454545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rgbClr val="969696"/>
              </a:buClr>
              <a:buFont typeface="Wingdings" pitchFamily="2" charset="2"/>
              <a:buChar char="§"/>
              <a:defRPr>
                <a:solidFill>
                  <a:srgbClr val="454545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rgbClr val="B2B2B2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A1E93E5-FDB0-4857-8E64-1BD335B97212}" type="slidenum">
              <a:rPr lang="en-US" altLang="en-US" sz="900" smtClean="0">
                <a:solidFill>
                  <a:srgbClr val="969696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900" smtClean="0">
              <a:solidFill>
                <a:srgbClr val="969696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239713"/>
            <a:ext cx="7183437" cy="479425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2 – Intellectual Property Protection 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810000"/>
            <a:ext cx="5791200" cy="2209800"/>
          </a:xfrm>
          <a:prstGeom prst="rect">
            <a:avLst/>
          </a:prstGeom>
        </p:spPr>
        <p:txBody>
          <a:bodyPr/>
          <a:lstStyle/>
          <a:p>
            <a:pPr indent="3175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proper tech transfer procedures to obtain Intellectual Property from third parties</a:t>
            </a:r>
          </a:p>
          <a:p>
            <a:pPr marL="519113" lvl="1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License process </a:t>
            </a:r>
          </a:p>
          <a:p>
            <a:pPr marL="519113" lvl="1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developed after license agreement</a:t>
            </a:r>
          </a:p>
          <a:p>
            <a:pPr marL="519113" lvl="1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Ongoing compliance with open source licenses</a:t>
            </a:r>
          </a:p>
          <a:p>
            <a:pPr marL="804863" lvl="2" eaLnBrk="1" hangingPunct="1">
              <a:lnSpc>
                <a:spcPct val="90000"/>
              </a:lnSpc>
              <a:buClrTx/>
              <a:buFontTx/>
              <a:buChar char="•"/>
            </a:pPr>
            <a:endParaRPr lang="en-US" altLang="en-US" dirty="0" smtClean="0">
              <a:cs typeface="Times New Roman" pitchFamily="18" charset="0"/>
            </a:endParaRPr>
          </a:p>
          <a:p>
            <a:pPr marL="804863" lvl="2" eaLnBrk="1" hangingPunct="1">
              <a:lnSpc>
                <a:spcPct val="90000"/>
              </a:lnSpc>
              <a:buClrTx/>
              <a:buFontTx/>
              <a:buChar char="•"/>
            </a:pPr>
            <a:endParaRPr lang="en-US" altLang="en-US" dirty="0" smtClean="0">
              <a:cs typeface="Times New Roman" pitchFamily="18" charset="0"/>
            </a:endParaRPr>
          </a:p>
          <a:p>
            <a:pPr marL="804863" lvl="2" eaLnBrk="1" hangingPunct="1">
              <a:lnSpc>
                <a:spcPct val="90000"/>
              </a:lnSpc>
              <a:buClrTx/>
              <a:buFontTx/>
              <a:buChar char="•"/>
            </a:pPr>
            <a:endParaRPr lang="en-US" altLang="en-US" b="1" dirty="0" smtClean="0">
              <a:cs typeface="Times New Roman" pitchFamily="18" charset="0"/>
            </a:endParaRP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0" b="21336"/>
          <a:stretch>
            <a:fillRect/>
          </a:stretch>
        </p:blipFill>
        <p:spPr bwMode="auto">
          <a:xfrm>
            <a:off x="5047359" y="1227667"/>
            <a:ext cx="3802624" cy="231779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0" y="1219200"/>
            <a:ext cx="4495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30188" indent="3175">
              <a:spcBef>
                <a:spcPct val="20000"/>
              </a:spcBef>
              <a:spcAft>
                <a:spcPct val="20000"/>
              </a:spcAft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rgbClr val="454545"/>
                </a:solidFill>
                <a:latin typeface="Arial" charset="0"/>
              </a:defRPr>
            </a:lvl1pPr>
            <a:lvl2pPr marL="519113" indent="-171450">
              <a:spcBef>
                <a:spcPct val="20000"/>
              </a:spcBef>
              <a:spcAft>
                <a:spcPct val="2000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rgbClr val="454545"/>
                </a:solidFill>
                <a:latin typeface="Arial" charset="0"/>
              </a:defRPr>
            </a:lvl2pPr>
            <a:lvl3pPr marL="804863" indent="-171450">
              <a:spcBef>
                <a:spcPct val="10000"/>
              </a:spcBef>
              <a:spcAft>
                <a:spcPct val="10000"/>
              </a:spcAft>
              <a:buClr>
                <a:srgbClr val="969696"/>
              </a:buClr>
              <a:buFont typeface="Wingdings" pitchFamily="2" charset="2"/>
              <a:buChar char="§"/>
              <a:defRPr>
                <a:solidFill>
                  <a:srgbClr val="454545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rgbClr val="B2B2B2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Make sure you own your Intellectual Property </a:t>
            </a:r>
          </a:p>
          <a:p>
            <a:pPr lvl="1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cs typeface="Times New Roman" pitchFamily="18" charset="0"/>
              </a:rPr>
              <a:t>Moonlighting responsibilities</a:t>
            </a:r>
          </a:p>
          <a:p>
            <a:pPr lvl="2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Times New Roman" pitchFamily="18" charset="0"/>
              </a:rPr>
              <a:t>Respect obligations to employer</a:t>
            </a:r>
          </a:p>
          <a:p>
            <a:pPr lvl="2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Times New Roman" pitchFamily="18" charset="0"/>
              </a:rPr>
              <a:t>Take steps to avoid conflict</a:t>
            </a:r>
          </a:p>
          <a:p>
            <a:pPr lvl="2" eaLnBrk="1" hangingPunct="1">
              <a:lnSpc>
                <a:spcPct val="90000"/>
              </a:lnSpc>
              <a:buClrTx/>
              <a:buFontTx/>
              <a:buChar char="•"/>
            </a:pPr>
            <a:endParaRPr lang="en-US" altLang="en-US" sz="1800" dirty="0">
              <a:solidFill>
                <a:schemeClr val="accent4"/>
              </a:solidFill>
              <a:cs typeface="Times New Roman" pitchFamily="18" charset="0"/>
            </a:endParaRPr>
          </a:p>
          <a:p>
            <a:pPr lvl="2" eaLnBrk="1" hangingPunct="1">
              <a:lnSpc>
                <a:spcPct val="90000"/>
              </a:lnSpc>
              <a:buClrTx/>
              <a:buFontTx/>
              <a:buChar char="•"/>
            </a:pPr>
            <a:endParaRPr lang="en-US" altLang="en-US" sz="1800" b="1" dirty="0">
              <a:solidFill>
                <a:schemeClr val="accent4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96263" y="6626225"/>
            <a:ext cx="1544637" cy="24765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rgbClr val="454545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rgbClr val="454545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rgbClr val="969696"/>
              </a:buClr>
              <a:buFont typeface="Wingdings" pitchFamily="2" charset="2"/>
              <a:buChar char="§"/>
              <a:defRPr>
                <a:solidFill>
                  <a:srgbClr val="454545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rgbClr val="B2B2B2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7BFDA55-24FA-4466-93F5-AE5C69C04352}" type="slidenum">
              <a:rPr lang="en-US" altLang="en-US" sz="900" smtClean="0">
                <a:solidFill>
                  <a:srgbClr val="969696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900" smtClean="0">
              <a:solidFill>
                <a:srgbClr val="969696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239713"/>
            <a:ext cx="7335837" cy="479425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Intellectual Property Protection (cont.)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89317"/>
            <a:ext cx="5867400" cy="3962400"/>
          </a:xfrm>
          <a:prstGeom prst="rect">
            <a:avLst/>
          </a:prstGeom>
        </p:spPr>
        <p:txBody>
          <a:bodyPr/>
          <a:lstStyle/>
          <a:p>
            <a:pPr lvl="1" eaLnBrk="1" hangingPunct="1">
              <a:lnSpc>
                <a:spcPct val="90000"/>
              </a:lnSpc>
              <a:buClrTx/>
              <a:buFontTx/>
              <a:buChar char="•"/>
            </a:pPr>
            <a:endParaRPr lang="en-US" altLang="en-US" dirty="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filings to secure patent protection, trademarks, copyrights, URLs</a:t>
            </a:r>
          </a:p>
          <a:p>
            <a:pPr lvl="1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rights from contributors</a:t>
            </a:r>
          </a:p>
          <a:p>
            <a:pPr lvl="2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work done for the company belongs to the company, including all IP</a:t>
            </a:r>
          </a:p>
          <a:p>
            <a:pPr lvl="2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company information to remain confidential</a:t>
            </a:r>
          </a:p>
          <a:p>
            <a:pPr lvl="2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 listing of prior inventions</a:t>
            </a:r>
          </a:p>
          <a:p>
            <a:pPr lvl="1" eaLnBrk="1" hangingPunct="1">
              <a:lnSpc>
                <a:spcPct val="90000"/>
              </a:lnSpc>
              <a:buClrTx/>
              <a:buFontTx/>
              <a:buChar char="•"/>
            </a:pPr>
            <a:endParaRPr lang="en-US" altLang="en-US" sz="18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ClrTx/>
              <a:buFontTx/>
              <a:buChar char="•"/>
            </a:pPr>
            <a:endParaRPr lang="en-US" altLang="en-US" sz="1800" dirty="0" smtClean="0">
              <a:cs typeface="Times New Roman" pitchFamily="18" charset="0"/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0"/>
          <a:stretch>
            <a:fillRect/>
          </a:stretch>
        </p:blipFill>
        <p:spPr bwMode="auto">
          <a:xfrm>
            <a:off x="914400" y="4133850"/>
            <a:ext cx="3024188" cy="23431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419600" y="4151313"/>
            <a:ext cx="4267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30188" indent="-230188">
              <a:spcBef>
                <a:spcPct val="20000"/>
              </a:spcBef>
              <a:spcAft>
                <a:spcPct val="20000"/>
              </a:spcAft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rgbClr val="454545"/>
                </a:solidFill>
                <a:latin typeface="Arial" charset="0"/>
              </a:defRPr>
            </a:lvl1pPr>
            <a:lvl2pPr marL="515938" indent="-171450">
              <a:spcBef>
                <a:spcPct val="20000"/>
              </a:spcBef>
              <a:spcAft>
                <a:spcPct val="2000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rgbClr val="454545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rgbClr val="969696"/>
              </a:buClr>
              <a:buFont typeface="Wingdings" pitchFamily="2" charset="2"/>
              <a:buChar char="§"/>
              <a:defRPr>
                <a:solidFill>
                  <a:srgbClr val="454545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rgbClr val="B2B2B2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en-US" sz="2000" dirty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cs typeface="Times New Roman" pitchFamily="18" charset="0"/>
              </a:rPr>
              <a:t>University start-up </a:t>
            </a:r>
          </a:p>
          <a:p>
            <a:pPr lvl="1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cs typeface="Times New Roman" pitchFamily="18" charset="0"/>
              </a:rPr>
              <a:t>Dispute over IP ownership – no contracts, just a promise to pay him if venture succeeded</a:t>
            </a:r>
          </a:p>
          <a:p>
            <a:pPr lvl="1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cs typeface="Times New Roman" pitchFamily="18" charset="0"/>
              </a:rPr>
              <a:t>$65M settlement reached </a:t>
            </a:r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4165600"/>
            <a:ext cx="9334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7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96263" y="6626225"/>
            <a:ext cx="1544637" cy="24765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rgbClr val="454545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rgbClr val="454545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rgbClr val="969696"/>
              </a:buClr>
              <a:buFont typeface="Wingdings" pitchFamily="2" charset="2"/>
              <a:buChar char="§"/>
              <a:defRPr>
                <a:solidFill>
                  <a:srgbClr val="454545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rgbClr val="B2B2B2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7FB034E-3856-496A-B2A6-24D18DD5F006}" type="slidenum">
              <a:rPr lang="en-US" altLang="en-US" sz="900" smtClean="0">
                <a:solidFill>
                  <a:srgbClr val="969696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900" smtClean="0">
              <a:solidFill>
                <a:srgbClr val="969696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239713"/>
            <a:ext cx="6621462" cy="479425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3 – Issuing Equity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4095" y="1181819"/>
            <a:ext cx="8763000" cy="51816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= Control and Economic Interest  </a:t>
            </a:r>
          </a:p>
          <a:p>
            <a:pPr lvl="1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 stock based on relative contribution (unequal split is okay)</a:t>
            </a:r>
          </a:p>
          <a:p>
            <a:pPr lvl="2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assume that everyone will stay forever. </a:t>
            </a:r>
          </a:p>
          <a:p>
            <a:pPr marL="630238" lvl="2" indent="0" eaLnBrk="1" hangingPunct="1">
              <a:lnSpc>
                <a:spcPct val="90000"/>
              </a:lnSpc>
              <a:buClrTx/>
              <a:buNone/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Governance</a:t>
            </a:r>
          </a:p>
          <a:p>
            <a:pPr lvl="2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is on the Board of Directors?  How are deadlocks resolved? who has the power to remove directors and officers?</a:t>
            </a:r>
          </a:p>
          <a:p>
            <a:pPr lvl="2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you need a stockholder agreement?</a:t>
            </a:r>
          </a:p>
          <a:p>
            <a:pPr lvl="2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you want employment contracts?</a:t>
            </a:r>
          </a:p>
          <a:p>
            <a:pPr lvl="1" eaLnBrk="1" hangingPunct="1">
              <a:lnSpc>
                <a:spcPct val="90000"/>
              </a:lnSpc>
              <a:buClrTx/>
              <a:buFontTx/>
              <a:buChar char="•"/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Vesting: Incentives to Stay and Deliver</a:t>
            </a:r>
          </a:p>
          <a:p>
            <a:pPr lvl="2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Company’s right to repurchase</a:t>
            </a:r>
          </a:p>
          <a:p>
            <a:pPr lvl="2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Protections for Involuntary Termination </a:t>
            </a:r>
          </a:p>
          <a:p>
            <a:pPr lvl="2" eaLnBrk="1" hangingPunct="1">
              <a:lnSpc>
                <a:spcPct val="90000"/>
              </a:lnSpc>
              <a:buClr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the 83(b) election in 30 days!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86200"/>
            <a:ext cx="25590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858000" y="4495800"/>
            <a:ext cx="137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rgbClr val="454545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rgbClr val="454545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rgbClr val="969696"/>
              </a:buClr>
              <a:buFont typeface="Wingdings" pitchFamily="2" charset="2"/>
              <a:buChar char="§"/>
              <a:defRPr>
                <a:solidFill>
                  <a:srgbClr val="454545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rgbClr val="B2B2B2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800">
                <a:solidFill>
                  <a:schemeClr val="tx1"/>
                </a:solidFill>
              </a:rPr>
              <a:t>Founder  2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019800" y="4495800"/>
            <a:ext cx="137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rgbClr val="454545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rgbClr val="454545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rgbClr val="969696"/>
              </a:buClr>
              <a:buFont typeface="Wingdings" pitchFamily="2" charset="2"/>
              <a:buChar char="§"/>
              <a:defRPr>
                <a:solidFill>
                  <a:srgbClr val="454545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rgbClr val="B2B2B2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800">
                <a:solidFill>
                  <a:schemeClr val="tx1"/>
                </a:solidFill>
              </a:rPr>
              <a:t>Founder 1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477000" y="5257800"/>
            <a:ext cx="137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rgbClr val="454545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rgbClr val="454545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rgbClr val="969696"/>
              </a:buClr>
              <a:buFont typeface="Wingdings" pitchFamily="2" charset="2"/>
              <a:buChar char="§"/>
              <a:defRPr>
                <a:solidFill>
                  <a:srgbClr val="454545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rgbClr val="B2B2B2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800">
                <a:solidFill>
                  <a:schemeClr val="tx1"/>
                </a:solidFill>
              </a:rPr>
              <a:t>Founder  3</a:t>
            </a:r>
          </a:p>
        </p:txBody>
      </p:sp>
    </p:spTree>
    <p:extLst>
      <p:ext uri="{BB962C8B-B14F-4D97-AF65-F5344CB8AC3E}">
        <p14:creationId xmlns:p14="http://schemas.microsoft.com/office/powerpoint/2010/main" val="35594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96263" y="6626225"/>
            <a:ext cx="1544637" cy="24765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rgbClr val="454545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rgbClr val="454545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rgbClr val="969696"/>
              </a:buClr>
              <a:buFont typeface="Wingdings" pitchFamily="2" charset="2"/>
              <a:buChar char="§"/>
              <a:defRPr>
                <a:solidFill>
                  <a:srgbClr val="454545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rgbClr val="B2B2B2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93CABDF-1A22-4529-94A4-D5C0F9188B12}" type="slidenum">
              <a:rPr lang="en-US" altLang="en-US" sz="900" smtClean="0">
                <a:solidFill>
                  <a:srgbClr val="969696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900" smtClean="0">
              <a:solidFill>
                <a:srgbClr val="969696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239713"/>
            <a:ext cx="6621462" cy="479425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Issuing Equity (cont.)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6324600" cy="5029200"/>
          </a:xfrm>
          <a:prstGeom prst="rect">
            <a:avLst/>
          </a:prstGeo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Equity Compensation  </a:t>
            </a:r>
          </a:p>
          <a:p>
            <a:pPr lvl="1" eaLnBrk="1" hangingPunct="1">
              <a:buClrTx/>
              <a:buFontTx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Options, warrants, restricted stock are important “currency” for start-ups low on cash, but . . .</a:t>
            </a:r>
          </a:p>
          <a:p>
            <a:pPr lvl="1" eaLnBrk="1" hangingPunct="1">
              <a:buClrTx/>
              <a:buFontTx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mindful of your cap table; once a stockholder, a stockholder for life</a:t>
            </a:r>
          </a:p>
          <a:p>
            <a:pPr lvl="1" eaLnBrk="1" hangingPunct="1">
              <a:buClrTx/>
              <a:buFontTx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aware of tax consequences</a:t>
            </a:r>
          </a:p>
          <a:p>
            <a:pPr lvl="2" eaLnBrk="1" hangingPunct="1">
              <a:buClr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Generally, exercise price for options must be “fair market value” on date of grant; if not, can affect recipient AND the Company</a:t>
            </a:r>
          </a:p>
        </p:txBody>
      </p:sp>
    </p:spTree>
    <p:extLst>
      <p:ext uri="{BB962C8B-B14F-4D97-AF65-F5344CB8AC3E}">
        <p14:creationId xmlns:p14="http://schemas.microsoft.com/office/powerpoint/2010/main" val="39189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96263" y="6626225"/>
            <a:ext cx="1544637" cy="24765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rgbClr val="454545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rgbClr val="454545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rgbClr val="969696"/>
              </a:buClr>
              <a:buFont typeface="Wingdings" pitchFamily="2" charset="2"/>
              <a:buChar char="§"/>
              <a:defRPr>
                <a:solidFill>
                  <a:srgbClr val="454545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rgbClr val="B2B2B2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BD5DAE3-41AB-4F41-84DB-1C3246907093}" type="slidenum">
              <a:rPr lang="en-US" altLang="en-US" sz="900" smtClean="0">
                <a:solidFill>
                  <a:srgbClr val="969696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900" smtClean="0">
              <a:solidFill>
                <a:srgbClr val="969696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4 – Hiring &amp; Firing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6629400" cy="5181600"/>
          </a:xfrm>
          <a:prstGeom prst="rect">
            <a:avLst/>
          </a:prstGeo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en-US" sz="2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Hiring</a:t>
            </a:r>
          </a:p>
          <a:p>
            <a:pPr lvl="1" eaLnBrk="1" hangingPunct="1">
              <a:buClr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“Employee” vs. “Independent Contractor”</a:t>
            </a:r>
          </a:p>
          <a:p>
            <a:pPr lvl="2" eaLnBrk="1" hangingPunct="1">
              <a:buClrTx/>
              <a:buFontTx/>
              <a:buChar char="•"/>
            </a:pPr>
            <a:r>
              <a:rPr lang="en-US" alt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IRS 20-factor test</a:t>
            </a:r>
          </a:p>
          <a:p>
            <a:pPr lvl="1" eaLnBrk="1" hangingPunct="1">
              <a:buClr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“Exempt” vs. “Non-exempt”</a:t>
            </a:r>
          </a:p>
          <a:p>
            <a:pPr lvl="2" eaLnBrk="1" hangingPunct="1">
              <a:buClrTx/>
              <a:buFontTx/>
              <a:buChar char="•"/>
            </a:pPr>
            <a:r>
              <a:rPr lang="en-US" alt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Exempt: executive, professional, administrative and computer professional</a:t>
            </a:r>
          </a:p>
          <a:p>
            <a:pPr lvl="2" eaLnBrk="1" hangingPunct="1">
              <a:buClrTx/>
              <a:buFontTx/>
              <a:buChar char="•"/>
            </a:pPr>
            <a:r>
              <a:rPr lang="en-US" alt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Non-exempt: entitled to overtime</a:t>
            </a:r>
          </a:p>
          <a:p>
            <a:pPr lvl="1" eaLnBrk="1" hangingPunct="1">
              <a:buClr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Outsourced HR Services: </a:t>
            </a:r>
            <a:r>
              <a:rPr lang="en-US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Trinet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ADP, Sequoia, &amp; Finance Services</a:t>
            </a:r>
          </a:p>
          <a:p>
            <a:pPr lvl="1"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Invention Assignment Agreements &amp; Specific Option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Promises</a:t>
            </a:r>
          </a:p>
          <a:p>
            <a:pPr marL="344488" lvl="1" indent="0">
              <a:buClrTx/>
              <a:buNone/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to buy back unvested shares </a:t>
            </a:r>
          </a:p>
          <a:p>
            <a:pPr lvl="1" eaLnBrk="1" hangingPunct="1">
              <a:buClr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pay severance without a release of claims</a:t>
            </a:r>
          </a:p>
        </p:txBody>
      </p:sp>
      <p:pic>
        <p:nvPicPr>
          <p:cNvPr id="15365" name="Picture 6" descr="will-work-for-fo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295400"/>
            <a:ext cx="2206625" cy="23622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3" name="TextBox 2"/>
          <p:cNvSpPr txBox="1"/>
          <p:nvPr/>
        </p:nvSpPr>
        <p:spPr>
          <a:xfrm>
            <a:off x="241542" y="5032719"/>
            <a:ext cx="107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Firing</a:t>
            </a: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4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96263" y="6626225"/>
            <a:ext cx="1544637" cy="24765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rgbClr val="454545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rgbClr val="454545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rgbClr val="969696"/>
              </a:buClr>
              <a:buFont typeface="Wingdings" pitchFamily="2" charset="2"/>
              <a:buChar char="§"/>
              <a:defRPr>
                <a:solidFill>
                  <a:srgbClr val="454545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rgbClr val="B2B2B2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09821C4-D4D0-42B4-95D2-33B4940D1FD6}" type="slidenum">
              <a:rPr lang="en-US" altLang="en-US" sz="900" smtClean="0">
                <a:solidFill>
                  <a:srgbClr val="969696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900" smtClean="0">
              <a:solidFill>
                <a:srgbClr val="969696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239713"/>
            <a:ext cx="7335837" cy="479425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5 – Governance &amp; Corporate Formalities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474663" y="1289050"/>
            <a:ext cx="5773737" cy="1225550"/>
          </a:xfrm>
          <a:prstGeom prst="rect">
            <a:avLst/>
          </a:prstGeo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Corporation is a separate person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get limited liability, owners must honor the formalities</a:t>
            </a:r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474663" y="2667000"/>
            <a:ext cx="577373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30188" indent="-230188">
              <a:spcBef>
                <a:spcPct val="20000"/>
              </a:spcBef>
              <a:spcAft>
                <a:spcPct val="20000"/>
              </a:spcAft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rgbClr val="454545"/>
                </a:solidFill>
                <a:latin typeface="Arial" charset="0"/>
              </a:defRPr>
            </a:lvl1pPr>
            <a:lvl2pPr marL="515938" indent="-171450">
              <a:spcBef>
                <a:spcPct val="20000"/>
              </a:spcBef>
              <a:spcAft>
                <a:spcPct val="2000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rgbClr val="454545"/>
                </a:solidFill>
                <a:latin typeface="Arial" charset="0"/>
              </a:defRPr>
            </a:lvl2pPr>
            <a:lvl3pPr marL="801688" indent="-171450">
              <a:spcBef>
                <a:spcPct val="10000"/>
              </a:spcBef>
              <a:spcAft>
                <a:spcPct val="10000"/>
              </a:spcAft>
              <a:buClr>
                <a:srgbClr val="969696"/>
              </a:buClr>
              <a:buFont typeface="Wingdings" pitchFamily="2" charset="2"/>
              <a:buChar char="§"/>
              <a:defRPr>
                <a:solidFill>
                  <a:srgbClr val="454545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rgbClr val="B2B2B2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C0C0"/>
              </a:buClr>
              <a:buFont typeface="Wingdings" pitchFamily="2" charset="2"/>
              <a:buChar char="§"/>
              <a:defRPr sz="1600">
                <a:solidFill>
                  <a:srgbClr val="454545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Piercing Corp. Veil (disregarding corp. </a:t>
            </a:r>
            <a:r>
              <a:rPr lang="en-US" altLang="en-US" sz="2000" dirty="0" smtClean="0">
                <a:solidFill>
                  <a:schemeClr val="tx1"/>
                </a:solidFill>
              </a:rPr>
              <a:t>entity)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</a:rPr>
              <a:t>Court </a:t>
            </a:r>
            <a:r>
              <a:rPr lang="en-US" altLang="en-US" sz="1800" dirty="0">
                <a:solidFill>
                  <a:schemeClr val="tx1"/>
                </a:solidFill>
              </a:rPr>
              <a:t>will pierce veil when owner abuses corp. </a:t>
            </a:r>
            <a:r>
              <a:rPr lang="en-US" altLang="en-US" sz="1800" dirty="0" smtClean="0">
                <a:solidFill>
                  <a:schemeClr val="tx1"/>
                </a:solidFill>
              </a:rPr>
              <a:t>form</a:t>
            </a:r>
          </a:p>
          <a:p>
            <a:pPr lvl="2"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</a:rPr>
              <a:t>O</a:t>
            </a:r>
            <a:r>
              <a:rPr lang="en-US" altLang="en-US" sz="1600" dirty="0" smtClean="0">
                <a:solidFill>
                  <a:schemeClr val="tx1"/>
                </a:solidFill>
              </a:rPr>
              <a:t>perating </a:t>
            </a:r>
            <a:r>
              <a:rPr lang="en-US" altLang="en-US" sz="1600" dirty="0">
                <a:solidFill>
                  <a:schemeClr val="tx1"/>
                </a:solidFill>
              </a:rPr>
              <a:t>corp. in purely individual </a:t>
            </a:r>
            <a:r>
              <a:rPr lang="en-US" altLang="en-US" sz="1600" dirty="0" smtClean="0">
                <a:solidFill>
                  <a:schemeClr val="tx1"/>
                </a:solidFill>
              </a:rPr>
              <a:t>capacity</a:t>
            </a:r>
          </a:p>
          <a:p>
            <a:pPr lvl="2"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</a:rPr>
              <a:t>C</a:t>
            </a:r>
            <a:r>
              <a:rPr lang="en-US" altLang="en-US" sz="1600" dirty="0" smtClean="0">
                <a:solidFill>
                  <a:schemeClr val="tx1"/>
                </a:solidFill>
              </a:rPr>
              <a:t>o-mingling </a:t>
            </a:r>
            <a:r>
              <a:rPr lang="en-US" altLang="en-US" sz="1600" dirty="0">
                <a:solidFill>
                  <a:schemeClr val="tx1"/>
                </a:solidFill>
              </a:rPr>
              <a:t>of </a:t>
            </a:r>
            <a:r>
              <a:rPr lang="en-US" altLang="en-US" sz="1600" dirty="0" smtClean="0">
                <a:solidFill>
                  <a:schemeClr val="tx1"/>
                </a:solidFill>
              </a:rPr>
              <a:t>funds</a:t>
            </a:r>
          </a:p>
          <a:p>
            <a:pPr lvl="2"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</a:rPr>
              <a:t>N</a:t>
            </a:r>
            <a:r>
              <a:rPr lang="en-US" altLang="en-US" sz="1600" dirty="0" smtClean="0">
                <a:solidFill>
                  <a:schemeClr val="tx1"/>
                </a:solidFill>
              </a:rPr>
              <a:t>ot </a:t>
            </a:r>
            <a:r>
              <a:rPr lang="en-US" altLang="en-US" sz="1600" dirty="0">
                <a:solidFill>
                  <a:schemeClr val="tx1"/>
                </a:solidFill>
              </a:rPr>
              <a:t>holding board meetings or preparing meeting </a:t>
            </a:r>
            <a:r>
              <a:rPr lang="en-US" altLang="en-US" sz="1600" dirty="0" smtClean="0">
                <a:solidFill>
                  <a:schemeClr val="tx1"/>
                </a:solidFill>
              </a:rPr>
              <a:t>minutes</a:t>
            </a:r>
          </a:p>
          <a:p>
            <a:pPr lvl="2"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</a:rPr>
              <a:t>U</a:t>
            </a:r>
            <a:r>
              <a:rPr lang="en-US" altLang="en-US" sz="1600" dirty="0" smtClean="0">
                <a:solidFill>
                  <a:schemeClr val="tx1"/>
                </a:solidFill>
              </a:rPr>
              <a:t>ndercapitalization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1639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2438400"/>
            <a:ext cx="224313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5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 DLA Piper Blue">
  <a:themeElements>
    <a:clrScheme name="5_DLAPiper-Blue_03 3">
      <a:dk1>
        <a:srgbClr val="000000"/>
      </a:dk1>
      <a:lt1>
        <a:srgbClr val="FFFFFF"/>
      </a:lt1>
      <a:dk2>
        <a:srgbClr val="0066CB"/>
      </a:dk2>
      <a:lt2>
        <a:srgbClr val="BFBFBF"/>
      </a:lt2>
      <a:accent1>
        <a:srgbClr val="EBF0F8"/>
      </a:accent1>
      <a:accent2>
        <a:srgbClr val="ABC2E1"/>
      </a:accent2>
      <a:accent3>
        <a:srgbClr val="FFFFFF"/>
      </a:accent3>
      <a:accent4>
        <a:srgbClr val="000000"/>
      </a:accent4>
      <a:accent5>
        <a:srgbClr val="F3F6FB"/>
      </a:accent5>
      <a:accent6>
        <a:srgbClr val="9BB0CC"/>
      </a:accent6>
      <a:hlink>
        <a:srgbClr val="00A9E0"/>
      </a:hlink>
      <a:folHlink>
        <a:srgbClr val="3975BA"/>
      </a:folHlink>
    </a:clrScheme>
    <a:fontScheme name="5_DLAPiper-Blue_0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DLAPiper-Blue_03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LAPiper-Blue_03 2">
        <a:dk1>
          <a:srgbClr val="000000"/>
        </a:dk1>
        <a:lt1>
          <a:srgbClr val="FFFFFF"/>
        </a:lt1>
        <a:dk2>
          <a:srgbClr val="0066CB"/>
        </a:dk2>
        <a:lt2>
          <a:srgbClr val="BFBFBF"/>
        </a:lt2>
        <a:accent1>
          <a:srgbClr val="EBF0F8"/>
        </a:accent1>
        <a:accent2>
          <a:srgbClr val="ABC2E1"/>
        </a:accent2>
        <a:accent3>
          <a:srgbClr val="FFFFFF"/>
        </a:accent3>
        <a:accent4>
          <a:srgbClr val="000000"/>
        </a:accent4>
        <a:accent5>
          <a:srgbClr val="F3F6FB"/>
        </a:accent5>
        <a:accent6>
          <a:srgbClr val="9BB0CC"/>
        </a:accent6>
        <a:hlink>
          <a:srgbClr val="6C97CB"/>
        </a:hlink>
        <a:folHlink>
          <a:srgbClr val="3975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LAPiper-Blue_03 3">
        <a:dk1>
          <a:srgbClr val="000000"/>
        </a:dk1>
        <a:lt1>
          <a:srgbClr val="FFFFFF"/>
        </a:lt1>
        <a:dk2>
          <a:srgbClr val="0066CB"/>
        </a:dk2>
        <a:lt2>
          <a:srgbClr val="BFBFBF"/>
        </a:lt2>
        <a:accent1>
          <a:srgbClr val="EBF0F8"/>
        </a:accent1>
        <a:accent2>
          <a:srgbClr val="ABC2E1"/>
        </a:accent2>
        <a:accent3>
          <a:srgbClr val="FFFFFF"/>
        </a:accent3>
        <a:accent4>
          <a:srgbClr val="000000"/>
        </a:accent4>
        <a:accent5>
          <a:srgbClr val="F3F6FB"/>
        </a:accent5>
        <a:accent6>
          <a:srgbClr val="9BB0CC"/>
        </a:accent6>
        <a:hlink>
          <a:srgbClr val="00A9E0"/>
        </a:hlink>
        <a:folHlink>
          <a:srgbClr val="3975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TSTemplate>DLA_Screen</CTSTemplate>
</file>

<file path=customXml/itemProps1.xml><?xml version="1.0" encoding="utf-8"?>
<ds:datastoreItem xmlns:ds="http://schemas.openxmlformats.org/officeDocument/2006/customXml" ds:itemID="{FFA9DCD5-41CD-4F20-BFF6-254699F0167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167</TotalTime>
  <Words>818</Words>
  <Application>Microsoft Office PowerPoint</Application>
  <PresentationFormat>On-screen Show (4:3)</PresentationFormat>
  <Paragraphs>159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 DLA Piper Blue</vt:lpstr>
      <vt:lpstr>Scaling Your Startup</vt:lpstr>
      <vt:lpstr>Top Nine Startup Legal Issues</vt:lpstr>
      <vt:lpstr>1 – Formation: Taking the Plunge</vt:lpstr>
      <vt:lpstr>2 – Intellectual Property Protection  </vt:lpstr>
      <vt:lpstr>Intellectual Property Protection (cont.)</vt:lpstr>
      <vt:lpstr>3 – Issuing Equity</vt:lpstr>
      <vt:lpstr>Issuing Equity (cont.)</vt:lpstr>
      <vt:lpstr>4 – Hiring &amp; Firing</vt:lpstr>
      <vt:lpstr>5 – Governance &amp; Corporate Formalities</vt:lpstr>
      <vt:lpstr>6 – Securities Laws</vt:lpstr>
      <vt:lpstr>7 – Fundraising</vt:lpstr>
      <vt:lpstr>8 – Joint Venturing</vt:lpstr>
      <vt:lpstr>9 – Seeking Professional Help </vt:lpstr>
      <vt:lpstr>Seeking Professional Help (cont.)</vt:lpstr>
      <vt:lpstr>DLA Piper Resources</vt:lpstr>
    </vt:vector>
  </TitlesOfParts>
  <Company>DLA Piper LLP (US)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</dc:title>
  <dc:creator>Navarre, Kira</dc:creator>
  <cp:lastModifiedBy>Fox, David</cp:lastModifiedBy>
  <cp:revision>37</cp:revision>
  <cp:lastPrinted>2016-07-14T16:59:30Z</cp:lastPrinted>
  <dcterms:created xsi:type="dcterms:W3CDTF">2016-07-08T16:28:14Z</dcterms:created>
  <dcterms:modified xsi:type="dcterms:W3CDTF">2016-07-19T23:38:43Z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1.00</vt:lpwstr>
  </property>
  <property fmtid="{D5CDD505-2E9C-101B-9397-08002B2CF9AE}" pid="3" name="Date">
    <vt:lpwstr>05 March 2015</vt:lpwstr>
  </property>
</Properties>
</file>