
<file path=[Content_Types].xml><?xml version="1.0" encoding="utf-8"?>
<Types xmlns="http://schemas.openxmlformats.org/package/2006/content-types">
  <Override PartName="/ppt/slides/slide18.xml" ContentType="application/vnd.openxmlformats-officedocument.presentationml.slide+xml"/>
  <Override PartName="/ppt/notesSlides/notesSlide4.xml" ContentType="application/vnd.openxmlformats-officedocument.presentationml.notesSlide+xml"/>
  <Override PartName="/ppt/slides/slide9.xml" ContentType="application/vnd.openxmlformats-officedocument.presentationml.slide+xml"/>
  <Override PartName="/ppt/slides/slide14.xml" ContentType="application/vnd.openxmlformats-officedocument.presentationml.slide+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s/slide5.xml" ContentType="application/vnd.openxmlformats-officedocument.presentationml.slide+xml"/>
  <Override PartName="/ppt/notesSlides/notesSlide9.xml" ContentType="application/vnd.openxmlformats-officedocument.presentationml.notesSlide+xml"/>
  <Override PartName="/ppt/notesSlides/notesSlide16.xml" ContentType="application/vnd.openxmlformats-officedocument.presentationml.notesSlide+xml"/>
  <Default Extension="rels" ContentType="application/vnd.openxmlformats-package.relationships+xml"/>
  <Override PartName="/ppt/slides/slide10.xml" ContentType="application/vnd.openxmlformats-officedocument.presentationml.slide+xml"/>
  <Override PartName="/ppt/slideLayouts/slideLayout5.xml" ContentType="application/vnd.openxmlformats-officedocument.presentationml.slideLayout+xml"/>
  <Override PartName="/ppt/notesMasters/notesMaster1.xml" ContentType="application/vnd.openxmlformats-officedocument.presentationml.notesMaster+xml"/>
  <Override PartName="/ppt/slides/slide1.xml" ContentType="application/vnd.openxmlformats-officedocument.presentationml.slide+xml"/>
  <Override PartName="/ppt/notesSlides/notesSlide12.xml" ContentType="application/vnd.openxmlformats-officedocument.presentationml.notesSlide+xml"/>
  <Default Extension="jpeg" ContentType="image/jpeg"/>
  <Override PartName="/docProps/app.xml" ContentType="application/vnd.openxmlformats-officedocument.extended-properties+xml"/>
  <Override PartName="/ppt/theme/theme2.xml" ContentType="application/vnd.openxmlformats-officedocument.theme+xml"/>
  <Override PartName="/ppt/slideLayouts/slideLayout1.xml" ContentType="application/vnd.openxmlformats-officedocument.presentationml.slideLayout+xml"/>
  <Override PartName="/ppt/slides/slide22.xml" ContentType="application/vnd.openxmlformats-officedocument.presentationml.slide+xml"/>
  <Default Extension="xml" ContentType="application/xml"/>
  <Override PartName="/ppt/slides/slide19.xml" ContentType="application/vnd.openxmlformats-officedocument.presentationml.slide+xml"/>
  <Override PartName="/ppt/notesSlides/notesSlide5.xml" ContentType="application/vnd.openxmlformats-officedocument.presentationml.notesSlide+xml"/>
  <Override PartName="/ppt/tableStyles.xml" ContentType="application/vnd.openxmlformats-officedocument.presentationml.tableStyles+xml"/>
  <Override PartName="/ppt/notesSlides/notesSlide20.xml" ContentType="application/vnd.openxmlformats-officedocument.presentationml.notesSlide+xml"/>
  <Override PartName="/ppt/slides/slide15.xml" ContentType="application/vnd.openxmlformats-officedocument.presentationml.slide+xml"/>
  <Override PartName="/ppt/notesSlides/notesSlide1.xml" ContentType="application/vnd.openxmlformats-officedocument.presentationml.notesSlide+xml"/>
  <Override PartName="/ppt/notesSlides/notesSlide17.xml" ContentType="application/vnd.openxmlformats-officedocument.presentationml.notesSlide+xml"/>
  <Override PartName="/ppt/slides/slide6.xml" ContentType="application/vnd.openxmlformats-officedocument.presentationml.slide+xml"/>
  <Override PartName="/docProps/core.xml" ContentType="application/vnd.openxmlformats-package.core-properties+xml"/>
  <Override PartName="/ppt/slides/slide11.xml" ContentType="application/vnd.openxmlformats-officedocument.presentationml.slide+xml"/>
  <Override PartName="/ppt/slideLayouts/slideLayout6.xml" ContentType="application/vnd.openxmlformats-officedocument.presentationml.slideLayout+xml"/>
  <Override PartName="/ppt/notesSlides/notesSlide13.xml" ContentType="application/vnd.openxmlformats-officedocument.presentationml.notesSlide+xml"/>
  <Override PartName="/ppt/slides/slide2.xml" ContentType="application/vnd.openxmlformats-officedocument.presentationml.slide+xml"/>
  <Override PartName="/ppt/slideLayouts/slideLayout2.xml" ContentType="application/vnd.openxmlformats-officedocument.presentationml.slideLayout+xml"/>
  <Override PartName="/ppt/slides/slide23.xml" ContentType="application/vnd.openxmlformats-officedocument.presentationml.slide+xml"/>
  <Override PartName="/ppt/notesSlides/notesSlide6.xml" ContentType="application/vnd.openxmlformats-officedocument.presentationml.notesSlide+xml"/>
  <Override PartName="/ppt/notesSlides/notesSlide21.xml" ContentType="application/vnd.openxmlformats-officedocument.presentationml.notesSlide+xml"/>
  <Override PartName="/ppt/slides/slide16.xml" ContentType="application/vnd.openxmlformats-officedocument.presentationml.slide+xml"/>
  <Override PartName="/ppt/notesSlides/notesSlide2.xml" ContentType="application/vnd.openxmlformats-officedocument.presentationml.notesSlide+xml"/>
  <Override PartName="/ppt/notesSlides/notesSlide18.xml" ContentType="application/vnd.openxmlformats-officedocument.presentationml.notesSlide+xml"/>
  <Override PartName="/ppt/slides/slide7.xml" ContentType="application/vnd.openxmlformats-officedocument.presentationml.slide+xml"/>
  <Override PartName="/ppt/presentation.xml" ContentType="application/vnd.openxmlformats-officedocument.presentationml.presentation.main+xml"/>
  <Override PartName="/ppt/slides/slide12.xml" ContentType="application/vnd.openxmlformats-officedocument.presentationml.slide+xml"/>
  <Override PartName="/ppt/slideLayouts/slideLayout7.xml" ContentType="application/vnd.openxmlformats-officedocument.presentationml.slideLayout+xml"/>
  <Override PartName="/ppt/notesSlides/notesSlide14.xml" ContentType="application/vnd.openxmlformats-officedocument.presentationml.notesSlide+xml"/>
  <Override PartName="/ppt/slides/slide3.xml" ContentType="application/vnd.openxmlformats-officedocument.presentationml.slide+xml"/>
  <Override PartName="/ppt/slideLayouts/slideLayout3.xml" ContentType="application/vnd.openxmlformats-officedocument.presentationml.slideLayout+xml"/>
  <Override PartName="/ppt/slides/slide24.xml" ContentType="application/vnd.openxmlformats-officedocument.presentationml.slide+xml"/>
  <Override PartName="/ppt/slides/slide20.xml" ContentType="application/vnd.openxmlformats-officedocument.presentationml.slide+xml"/>
  <Override PartName="/ppt/notesSlides/notesSlide7.xml" ContentType="application/vnd.openxmlformats-officedocument.presentationml.notesSlide+xml"/>
  <Override PartName="/ppt/notesSlides/notesSlide22.xml" ContentType="application/vnd.openxmlformats-officedocument.presentationml.notesSlide+xml"/>
  <Override PartName="/ppt/slides/slide17.xml" ContentType="application/vnd.openxmlformats-officedocument.presentationml.slide+xml"/>
  <Override PartName="/ppt/notesSlides/notesSlide3.xml" ContentType="application/vnd.openxmlformats-officedocument.presentationml.notesSlide+xml"/>
  <Override PartName="/ppt/notesSlides/notesSlide10.xml" ContentType="application/vnd.openxmlformats-officedocument.presentationml.notesSlide+xml"/>
  <Override PartName="/ppt/slides/slide8.xml" ContentType="application/vnd.openxmlformats-officedocument.presentationml.slide+xml"/>
  <Override PartName="/ppt/notesSlides/notesSlide19.xml" ContentType="application/vnd.openxmlformats-officedocument.presentationml.notesSlide+xml"/>
  <Override PartName="/ppt/presProps.xml" ContentType="application/vnd.openxmlformats-officedocument.presentationml.presProps+xml"/>
  <Override PartName="/ppt/slides/slide13.xml" ContentType="application/vnd.openxmlformats-officedocument.presentationml.slide+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s/slide4.xml" ContentType="application/vnd.openxmlformats-officedocument.presentationml.slide+xml"/>
  <Override PartName="/ppt/notesSlides/notesSlide8.xml" ContentType="application/vnd.openxmlformats-officedocument.presentationml.notesSlide+xml"/>
  <Override PartName="/ppt/notesSlides/notesSlide15.xml" ContentType="application/vnd.openxmlformats-officedocument.presentationml.notesSlide+xml"/>
  <Override PartName="/ppt/notesSlides/notesSlide11.xml" ContentType="application/vnd.openxmlformats-officedocument.presentationml.notesSlide+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slides/slide21.xml" ContentType="application/vnd.openxmlformats-officedocument.presentationml.slide+xml"/>
  <Default Extension="bin" ContentType="application/vnd.openxmlformats-officedocument.presentationml.printerSettings"/>
  <Override PartName="/ppt/viewProps.xml" ContentType="application/vnd.openxmlformats-officedocument.presentationml.viewProps+xml"/>
  <Override PartName="/ppt/notesSlides/notesSlide2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autoCompressPictures="0">
  <p:sldMasterIdLst>
    <p:sldMasterId id="2147483648" r:id="rId1"/>
  </p:sldMasterIdLst>
  <p:notesMasterIdLst>
    <p:notesMasterId r:id="rId2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p:restoredLeft sz="15620"/>
    <p:restoredTop sz="94660"/>
  </p:normalViewPr>
  <p:slideViewPr>
    <p:cSldViewPr snapToGrid="0" snapToObjects="1">
      <p:cViewPr varScale="1">
        <p:scale>
          <a:sx n="113" d="100"/>
          <a:sy n="113" d="100"/>
        </p:scale>
        <p:origin x="-752" y="-10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notesMaster" Target="notesMasters/notesMaster1.xml"/><Relationship Id="rId27" Type="http://schemas.openxmlformats.org/officeDocument/2006/relationships/printerSettings" Target="printerSettings/printerSettings1.bin"/><Relationship Id="rId28" Type="http://schemas.openxmlformats.org/officeDocument/2006/relationships/presProps" Target="presProps.xml"/><Relationship Id="rId29" Type="http://schemas.openxmlformats.org/officeDocument/2006/relationships/viewProps" Target="viewProps.xml"/><Relationship Id="rId30" Type="http://schemas.openxmlformats.org/officeDocument/2006/relationships/theme" Target="theme/theme1.xml"/><Relationship Id="rId3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86CCE35-C0EA-8C4F-91A2-725D4CF69204}" type="datetimeFigureOut">
              <a:rPr lang="en-US" smtClean="0"/>
              <a:pPr/>
              <a:t>10/18/17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CF96839-5C06-E749-8564-936ADC48D91E}"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kern="1200" dirty="0" smtClean="0">
                <a:solidFill>
                  <a:schemeClr val="tx1"/>
                </a:solidFill>
                <a:latin typeface="+mn-lt"/>
                <a:ea typeface="+mn-ea"/>
                <a:cs typeface="+mn-cs"/>
              </a:rPr>
              <a:t>This section of Magic Box Paradigm provided to Cyclotron Road on a limited and revocable basis for use in their development of a presentation template (including the content below) for their startups.</a:t>
            </a:r>
          </a:p>
          <a:p>
            <a:r>
              <a:rPr lang="en-US" sz="1200" b="1" kern="1200" dirty="0" smtClean="0">
                <a:solidFill>
                  <a:schemeClr val="tx1"/>
                </a:solidFill>
                <a:latin typeface="+mn-lt"/>
                <a:ea typeface="+mn-ea"/>
                <a:cs typeface="+mn-cs"/>
              </a:rPr>
              <a:t>Copyright Ezra </a:t>
            </a:r>
            <a:r>
              <a:rPr lang="en-US" sz="1200" b="1" kern="1200" dirty="0" err="1" smtClean="0">
                <a:solidFill>
                  <a:schemeClr val="tx1"/>
                </a:solidFill>
                <a:latin typeface="+mn-lt"/>
                <a:ea typeface="+mn-ea"/>
                <a:cs typeface="+mn-cs"/>
              </a:rPr>
              <a:t>Roizen</a:t>
            </a:r>
            <a:endParaRPr lang="en-US" sz="1200" b="1" kern="120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DCF96839-5C06-E749-8564-936ADC48D91E}"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Not only is the offering being adopted, but the underlying unit economics are strong. As with the Key Metrics slide, focus more on gross profit (revenue minus cost of goods sold), customer lifetime value (profit realized during a customer's time with you), and other key drivers of long-term success, than on aggregate financial performance. In particular, if the unit economics improve dramatically at larger scales, make sure to make that point. Along these lines, you can create a table which shows how your unit economics improve at increasingly large scales. This form of presentation can be very effective in sparking a conversation around how fast your startup could grow in collaboration with the PSP.</a:t>
            </a:r>
          </a:p>
          <a:p>
            <a:r>
              <a:rPr lang="en-US" sz="1200" kern="1200" dirty="0" smtClean="0">
                <a:solidFill>
                  <a:schemeClr val="tx1"/>
                </a:solidFill>
                <a:latin typeface="+mn-lt"/>
                <a:ea typeface="+mn-ea"/>
                <a:cs typeface="+mn-cs"/>
              </a:rPr>
              <a:t>In most cases, they are going to be bringing the customers, with you bringing the product. In cases where that is reversed, articulate how your platform will reduce the cost of customer acquisition, or bring valuable reach. For example, if you’ve done a great job building a channel into a specific market, or attracting a valuable audience, think about what others are spending to reach the same people, and begin to frame the value of your channel.</a:t>
            </a:r>
          </a:p>
          <a:p>
            <a:r>
              <a:rPr lang="en-US" sz="1200" kern="1200" dirty="0" smtClean="0">
                <a:solidFill>
                  <a:schemeClr val="tx1"/>
                </a:solidFill>
                <a:latin typeface="+mn-lt"/>
                <a:ea typeface="+mn-ea"/>
                <a:cs typeface="+mn-cs"/>
              </a:rPr>
              <a:t>Unlike in your VC pitch, where you have to nail all three key strategy elements: product, distribution, and monetization. In this presentation, you want to lean towards your strengths, and then work with the PSP to fill in the rest. In short, you want a discussion to erupt about how, together, your combined unit economics are improved and intriguing.</a:t>
            </a:r>
          </a:p>
          <a:p>
            <a:endParaRPr lang="en-US" dirty="0"/>
          </a:p>
        </p:txBody>
      </p:sp>
      <p:sp>
        <p:nvSpPr>
          <p:cNvPr id="4" name="Slide Number Placeholder 3"/>
          <p:cNvSpPr>
            <a:spLocks noGrp="1"/>
          </p:cNvSpPr>
          <p:nvPr>
            <p:ph type="sldNum" sz="quarter" idx="10"/>
          </p:nvPr>
        </p:nvSpPr>
        <p:spPr/>
        <p:txBody>
          <a:bodyPr/>
          <a:lstStyle/>
          <a:p>
            <a:fld id="{DCF96839-5C06-E749-8564-936ADC48D91E}"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Now we want to showcase what users say about the platform. In particular, highlight quotes which say something specific about your customers’ use of the platform and value they’ve derived. Bold parts of the quote if they are on the longer side. Three to five quotes (more will probably get lost on the screen). The voice of the customer is powerful, and often forgotten in presentations.</a:t>
            </a:r>
          </a:p>
          <a:p>
            <a:endParaRPr lang="en-US" dirty="0"/>
          </a:p>
        </p:txBody>
      </p:sp>
      <p:sp>
        <p:nvSpPr>
          <p:cNvPr id="4" name="Slide Number Placeholder 3"/>
          <p:cNvSpPr>
            <a:spLocks noGrp="1"/>
          </p:cNvSpPr>
          <p:nvPr>
            <p:ph type="sldNum" sz="quarter" idx="10"/>
          </p:nvPr>
        </p:nvSpPr>
        <p:spPr/>
        <p:txBody>
          <a:bodyPr/>
          <a:lstStyle/>
          <a:p>
            <a:fld id="{DCF96839-5C06-E749-8564-936ADC48D91E}" type="slidenum">
              <a:rPr lang="en-US" smtClean="0"/>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Showcase media mentions and any awards. Again, look for quotes which speak to the strength of the innovation, and more broadly, impact on the market. If you have a large number of press mentions, pick the top three to five and showcase them in the top three quarters of the page, and then have the logos of the notable publications along the bottom of the page. Third-party validation boosts your perception as a market leader.</a:t>
            </a:r>
          </a:p>
          <a:p>
            <a:endParaRPr lang="en-US" dirty="0"/>
          </a:p>
        </p:txBody>
      </p:sp>
      <p:sp>
        <p:nvSpPr>
          <p:cNvPr id="4" name="Slide Number Placeholder 3"/>
          <p:cNvSpPr>
            <a:spLocks noGrp="1"/>
          </p:cNvSpPr>
          <p:nvPr>
            <p:ph type="sldNum" sz="quarter" idx="10"/>
          </p:nvPr>
        </p:nvSpPr>
        <p:spPr/>
        <p:txBody>
          <a:bodyPr/>
          <a:lstStyle/>
          <a:p>
            <a:fld id="{DCF96839-5C06-E749-8564-936ADC48D91E}" type="slidenum">
              <a:rPr lang="en-US" smtClean="0"/>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This can be pretty high level, and should showcase the macro scale of the broad market sectors in which the startup operates. Typically, three to five bullet points on one side of the page, and one or two graphs/charts on the other side of the page is sufficient to tell the story. It’s probably the case that the PSP isn’t going after the market in exactly the same way you are, so specific numbers of the exact sizes of addressable markets are probably not critical. If they are going after a similar market, there’s also a good chance that they know more about it than you!</a:t>
            </a:r>
          </a:p>
          <a:p>
            <a:endParaRPr lang="en-US" dirty="0"/>
          </a:p>
        </p:txBody>
      </p:sp>
      <p:sp>
        <p:nvSpPr>
          <p:cNvPr id="4" name="Slide Number Placeholder 3"/>
          <p:cNvSpPr>
            <a:spLocks noGrp="1"/>
          </p:cNvSpPr>
          <p:nvPr>
            <p:ph type="sldNum" sz="quarter" idx="10"/>
          </p:nvPr>
        </p:nvSpPr>
        <p:spPr/>
        <p:txBody>
          <a:bodyPr/>
          <a:lstStyle/>
          <a:p>
            <a:fld id="{DCF96839-5C06-E749-8564-936ADC48D91E}" type="slidenum">
              <a:rPr lang="en-US" smtClean="0"/>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This slide tends to get entrepreneurs up on their soapboxes. It’s positioned deep into the deck to keep you from overpowering the conversation early on. What you want here is an overview of trends in the favor of your startup’s direction. These can be quite broad. Things like increasing disintermediation of certain market players, or increasing consumer expectations around availability or ease of use, and so on. They can also drill down into specific market or regulatory dynamics. This slide describes the cultural, technological, and economic shifts creating the market opportunity into which you are endeavoring.</a:t>
            </a:r>
          </a:p>
          <a:p>
            <a:endParaRPr lang="en-US" dirty="0"/>
          </a:p>
        </p:txBody>
      </p:sp>
      <p:sp>
        <p:nvSpPr>
          <p:cNvPr id="4" name="Slide Number Placeholder 3"/>
          <p:cNvSpPr>
            <a:spLocks noGrp="1"/>
          </p:cNvSpPr>
          <p:nvPr>
            <p:ph type="sldNum" sz="quarter" idx="10"/>
          </p:nvPr>
        </p:nvSpPr>
        <p:spPr/>
        <p:txBody>
          <a:bodyPr/>
          <a:lstStyle/>
          <a:p>
            <a:fld id="{DCF96839-5C06-E749-8564-936ADC48D91E}" type="slidenum">
              <a:rPr lang="en-US" smtClean="0"/>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US" sz="1200" kern="1200" dirty="0" smtClean="0">
                <a:solidFill>
                  <a:schemeClr val="tx1"/>
                </a:solidFill>
                <a:latin typeface="+mn-lt"/>
                <a:ea typeface="+mn-ea"/>
                <a:cs typeface="+mn-cs"/>
              </a:rPr>
              <a:t>This slide brings it all home. A table which shows your approach </a:t>
            </a:r>
            <a:r>
              <a:rPr lang="en-US" sz="1200" kern="1200" dirty="0" err="1" smtClean="0">
                <a:solidFill>
                  <a:schemeClr val="tx1"/>
                </a:solidFill>
                <a:latin typeface="+mn-lt"/>
                <a:ea typeface="+mn-ea"/>
                <a:cs typeface="+mn-cs"/>
              </a:rPr>
              <a:t>verus</a:t>
            </a:r>
            <a:r>
              <a:rPr lang="en-US" sz="1200" kern="1200" dirty="0" smtClean="0">
                <a:solidFill>
                  <a:schemeClr val="tx1"/>
                </a:solidFill>
                <a:latin typeface="+mn-lt"/>
                <a:ea typeface="+mn-ea"/>
                <a:cs typeface="+mn-cs"/>
              </a:rPr>
              <a:t> alternate ways of solving the problem. Avoid making this a “feature comparison” versus directly competitive platforms (they might be the folks in the room!). Instead, focus more broadly on the strengths and weaknesses of alternate ways of approaching the problem. The alternates down the left side and key attributes across the top. Your company and three-or-so alternatives, with four or five attributes. Score each alternative for each attribute (could be as simple as an up arrow or a down arrow).</a:t>
            </a:r>
          </a:p>
          <a:p>
            <a:r>
              <a:rPr lang="en-US" sz="1200" kern="1200" dirty="0" err="1" smtClean="0">
                <a:solidFill>
                  <a:schemeClr val="tx1"/>
                </a:solidFill>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DCF96839-5C06-E749-8564-936ADC48D91E}" type="slidenum">
              <a:rPr lang="en-US" smtClean="0"/>
              <a:pPr/>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Provide one, two, or three case studies -- one per slide or all together on one slide. Focus on how the customer used the platform and the value they received. Very often startups don’t have huge commercial scale. But they do have depth and engagement with certain types of customers. Case studies provide a powerful way to show how the platform works in the real world. Remember, people think in narrative. The case studies are the narrative of your platform.</a:t>
            </a:r>
          </a:p>
          <a:p>
            <a:endParaRPr lang="en-US" dirty="0"/>
          </a:p>
        </p:txBody>
      </p:sp>
      <p:sp>
        <p:nvSpPr>
          <p:cNvPr id="4" name="Slide Number Placeholder 3"/>
          <p:cNvSpPr>
            <a:spLocks noGrp="1"/>
          </p:cNvSpPr>
          <p:nvPr>
            <p:ph type="sldNum" sz="quarter" idx="10"/>
          </p:nvPr>
        </p:nvSpPr>
        <p:spPr/>
        <p:txBody>
          <a:bodyPr/>
          <a:lstStyle/>
          <a:p>
            <a:fld id="{DCF96839-5C06-E749-8564-936ADC48D91E}" type="slidenum">
              <a:rPr lang="en-US" smtClean="0"/>
              <a:pPr/>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You need the PSP to appreciate not only the strength of your platform but also the strength of your team. They need to realize they won't be able just to hire a few folks to knock this out, but that your team represents a hard-to-assemble collection of skills and talents. Before you dive in on your platform, you’ll want to take a moment to showcase the </a:t>
            </a:r>
            <a:r>
              <a:rPr lang="en-US" sz="1200" kern="1200" dirty="0" err="1" smtClean="0">
                <a:solidFill>
                  <a:schemeClr val="tx1"/>
                </a:solidFill>
                <a:latin typeface="+mn-lt"/>
                <a:ea typeface="+mn-ea"/>
                <a:cs typeface="+mn-cs"/>
              </a:rPr>
              <a:t>skillsets</a:t>
            </a:r>
            <a:r>
              <a:rPr lang="en-US" sz="1200" kern="1200" dirty="0" smtClean="0">
                <a:solidFill>
                  <a:schemeClr val="tx1"/>
                </a:solidFill>
                <a:latin typeface="+mn-lt"/>
                <a:ea typeface="+mn-ea"/>
                <a:cs typeface="+mn-cs"/>
              </a:rPr>
              <a:t> required to develop this technology. This slide should highlight three to five key core competencies of your team (not features of the platform -- rather skills of the team). So for example they could be: big data, analytics, genomics, user experience, mobile, marketplaces, social, physics engines, enterprise security, whatever makes your team special. What are the hard-to-find </a:t>
            </a:r>
            <a:r>
              <a:rPr lang="en-US" sz="1200" kern="1200" dirty="0" err="1" smtClean="0">
                <a:solidFill>
                  <a:schemeClr val="tx1"/>
                </a:solidFill>
                <a:latin typeface="+mn-lt"/>
                <a:ea typeface="+mn-ea"/>
                <a:cs typeface="+mn-cs"/>
              </a:rPr>
              <a:t>skillsets</a:t>
            </a:r>
            <a:r>
              <a:rPr lang="en-US" sz="1200" kern="1200" dirty="0" smtClean="0">
                <a:solidFill>
                  <a:schemeClr val="tx1"/>
                </a:solidFill>
                <a:latin typeface="+mn-lt"/>
                <a:ea typeface="+mn-ea"/>
                <a:cs typeface="+mn-cs"/>
              </a:rPr>
              <a:t> required to pull off this new innovation? Showcase your team’s areas of deep expertise.</a:t>
            </a:r>
          </a:p>
          <a:p>
            <a:endParaRPr lang="en-US" dirty="0"/>
          </a:p>
        </p:txBody>
      </p:sp>
      <p:sp>
        <p:nvSpPr>
          <p:cNvPr id="4" name="Slide Number Placeholder 3"/>
          <p:cNvSpPr>
            <a:spLocks noGrp="1"/>
          </p:cNvSpPr>
          <p:nvPr>
            <p:ph type="sldNum" sz="quarter" idx="10"/>
          </p:nvPr>
        </p:nvSpPr>
        <p:spPr/>
        <p:txBody>
          <a:bodyPr/>
          <a:lstStyle/>
          <a:p>
            <a:fld id="{DCF96839-5C06-E749-8564-936ADC48D91E}" type="slidenum">
              <a:rPr lang="en-US" smtClean="0"/>
              <a:pPr/>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Features. Capabilities. Pictures. Even links to videos. What do you want to showcase about the platform? This can be one to 10 slides and can go into as much detail as needed around key capabilities. It can also include a product roadmap if you think it would help show your direction. But understand: your product roadmap in their hands will very likely look quite different from the roadmap you’ve imagined for yourself. Don’t come off too wedded to a single path forward. Instead, showcase open-ended opportunities for future enhancements or products, opportunities that might comport nicely with the direction the market is going and the </a:t>
            </a:r>
            <a:r>
              <a:rPr lang="en-US" sz="1200" kern="1200" dirty="0" err="1" smtClean="0">
                <a:solidFill>
                  <a:schemeClr val="tx1"/>
                </a:solidFill>
                <a:latin typeface="+mn-lt"/>
                <a:ea typeface="+mn-ea"/>
                <a:cs typeface="+mn-cs"/>
              </a:rPr>
              <a:t>PSP’s</a:t>
            </a:r>
            <a:r>
              <a:rPr lang="en-US" sz="1200" kern="1200" dirty="0" smtClean="0">
                <a:solidFill>
                  <a:schemeClr val="tx1"/>
                </a:solidFill>
                <a:latin typeface="+mn-lt"/>
                <a:ea typeface="+mn-ea"/>
                <a:cs typeface="+mn-cs"/>
              </a:rPr>
              <a:t> aspirations.</a:t>
            </a:r>
          </a:p>
          <a:p>
            <a:endParaRPr lang="en-US" dirty="0"/>
          </a:p>
        </p:txBody>
      </p:sp>
      <p:sp>
        <p:nvSpPr>
          <p:cNvPr id="4" name="Slide Number Placeholder 3"/>
          <p:cNvSpPr>
            <a:spLocks noGrp="1"/>
          </p:cNvSpPr>
          <p:nvPr>
            <p:ph type="sldNum" sz="quarter" idx="10"/>
          </p:nvPr>
        </p:nvSpPr>
        <p:spPr/>
        <p:txBody>
          <a:bodyPr/>
          <a:lstStyle/>
          <a:p>
            <a:fld id="{DCF96839-5C06-E749-8564-936ADC48D91E}" type="slidenum">
              <a:rPr lang="en-US" smtClean="0"/>
              <a:pPr/>
              <a:t>18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In virtually every meaningful meeting, you will be asked about the technologies you use to develop your platform. Have this slide ready to go. Everyone will like it!</a:t>
            </a:r>
          </a:p>
          <a:p>
            <a:endParaRPr lang="en-US" dirty="0"/>
          </a:p>
        </p:txBody>
      </p:sp>
      <p:sp>
        <p:nvSpPr>
          <p:cNvPr id="4" name="Slide Number Placeholder 3"/>
          <p:cNvSpPr>
            <a:spLocks noGrp="1"/>
          </p:cNvSpPr>
          <p:nvPr>
            <p:ph type="sldNum" sz="quarter" idx="10"/>
          </p:nvPr>
        </p:nvSpPr>
        <p:spPr/>
        <p:txBody>
          <a:bodyPr/>
          <a:lstStyle/>
          <a:p>
            <a:fld id="{DCF96839-5C06-E749-8564-936ADC48D91E}" type="slidenum">
              <a:rPr lang="en-US" smtClean="0"/>
              <a:pPr/>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sz="1200" kern="1200" dirty="0" smtClean="0">
                <a:solidFill>
                  <a:schemeClr val="tx1"/>
                </a:solidFill>
                <a:latin typeface="+mn-lt"/>
                <a:ea typeface="+mn-ea"/>
                <a:cs typeface="+mn-cs"/>
              </a:rPr>
              <a:t>Presenting your magic box in a way that leads to the creation of the big idea isn’t as hard as you may think.</a:t>
            </a:r>
          </a:p>
          <a:p>
            <a:r>
              <a:rPr lang="en-US" sz="1200" b="1" i="1" kern="1200" dirty="0" smtClean="0">
                <a:solidFill>
                  <a:schemeClr val="tx1"/>
                </a:solidFill>
                <a:latin typeface="+mn-lt"/>
                <a:ea typeface="+mn-ea"/>
                <a:cs typeface="+mn-cs"/>
              </a:rPr>
              <a:t>Your presentation should start a conversation</a:t>
            </a:r>
          </a:p>
          <a:p>
            <a:r>
              <a:rPr lang="en-US" sz="1200" kern="1200" dirty="0" smtClean="0">
                <a:solidFill>
                  <a:schemeClr val="tx1"/>
                </a:solidFill>
                <a:latin typeface="+mn-lt"/>
                <a:ea typeface="+mn-ea"/>
                <a:cs typeface="+mn-cs"/>
              </a:rPr>
              <a:t>This presentation</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outlines the way to organize your presentation for </a:t>
            </a:r>
            <a:r>
              <a:rPr lang="en-US" sz="1200" kern="1200" dirty="0" err="1" smtClean="0">
                <a:solidFill>
                  <a:schemeClr val="tx1"/>
                </a:solidFill>
                <a:latin typeface="+mn-lt"/>
                <a:ea typeface="+mn-ea"/>
                <a:cs typeface="+mn-cs"/>
              </a:rPr>
              <a:t>PSPs</a:t>
            </a:r>
            <a:r>
              <a:rPr lang="en-US" sz="1200" kern="1200" dirty="0" smtClean="0">
                <a:solidFill>
                  <a:schemeClr val="tx1"/>
                </a:solidFill>
                <a:latin typeface="+mn-lt"/>
                <a:ea typeface="+mn-ea"/>
                <a:cs typeface="+mn-cs"/>
              </a:rPr>
              <a:t>. If all you do is follow this outline, you’ll be heading in the right direction, and of course, there are any number of ways to customize and improve on this approach. What I’m most interested in is the general flow. How you present the material is your call.</a:t>
            </a:r>
          </a:p>
          <a:p>
            <a:r>
              <a:rPr lang="en-US" sz="1200" kern="1200" dirty="0" smtClean="0">
                <a:solidFill>
                  <a:schemeClr val="tx1"/>
                </a:solidFill>
                <a:latin typeface="+mn-lt"/>
                <a:ea typeface="+mn-ea"/>
                <a:cs typeface="+mn-cs"/>
              </a:rPr>
              <a:t>What you are trying to do is paint a picture of the way the world is moving, and show how your current offerings are a manifestation of your understanding of the broader shifts in the market.</a:t>
            </a:r>
          </a:p>
          <a:p>
            <a:r>
              <a:rPr lang="en-US" sz="1200" kern="1200" dirty="0" smtClean="0">
                <a:solidFill>
                  <a:schemeClr val="tx1"/>
                </a:solidFill>
                <a:latin typeface="+mn-lt"/>
                <a:ea typeface="+mn-ea"/>
                <a:cs typeface="+mn-cs"/>
              </a:rPr>
              <a:t>But it also needs to have a tangible feel. If the presentation is too abstract you will lose the audience. In addition, as we discussed in the section on the big idea, the presentation should create conversation, and open the door to the discussion of how your startup fits with their strategy. So having all the answers isn’t the objective. Creating dialogue is.</a:t>
            </a:r>
          </a:p>
          <a:p>
            <a:r>
              <a:rPr lang="en-US" sz="1200" kern="1200" dirty="0" smtClean="0">
                <a:solidFill>
                  <a:schemeClr val="tx1"/>
                </a:solidFill>
                <a:latin typeface="+mn-lt"/>
                <a:ea typeface="+mn-ea"/>
                <a:cs typeface="+mn-cs"/>
              </a:rPr>
              <a:t>Each of the following sections could be a single slide, or a series of slides, but keep the conceptual flow. I’ve found this ordering fosters discussion, while also delivering a great deal of information in a digestible form.</a:t>
            </a:r>
          </a:p>
          <a:p>
            <a:r>
              <a:rPr lang="en-US" sz="1200" kern="1200" dirty="0" smtClean="0">
                <a:solidFill>
                  <a:schemeClr val="tx1"/>
                </a:solidFill>
                <a:latin typeface="+mn-lt"/>
                <a:ea typeface="+mn-ea"/>
                <a:cs typeface="+mn-cs"/>
              </a:rPr>
              <a:t>Here is the complete list before we dive in on the content for each:</a:t>
            </a:r>
          </a:p>
          <a:p>
            <a:pPr lvl="0"/>
            <a:r>
              <a:rPr lang="en-US" sz="1200" kern="1200" dirty="0" smtClean="0">
                <a:solidFill>
                  <a:schemeClr val="tx1"/>
                </a:solidFill>
                <a:latin typeface="+mn-lt"/>
                <a:ea typeface="+mn-ea"/>
                <a:cs typeface="+mn-cs"/>
              </a:rPr>
              <a:t>Mission</a:t>
            </a:r>
          </a:p>
          <a:p>
            <a:pPr lvl="0"/>
            <a:r>
              <a:rPr lang="en-US" sz="1200" kern="1200" dirty="0" smtClean="0">
                <a:solidFill>
                  <a:schemeClr val="tx1"/>
                </a:solidFill>
                <a:latin typeface="+mn-lt"/>
                <a:ea typeface="+mn-ea"/>
                <a:cs typeface="+mn-cs"/>
              </a:rPr>
              <a:t>Problem/Opportunity Statement</a:t>
            </a:r>
          </a:p>
          <a:p>
            <a:pPr lvl="0"/>
            <a:r>
              <a:rPr lang="en-US" sz="1200" kern="1200" dirty="0" smtClean="0">
                <a:solidFill>
                  <a:schemeClr val="tx1"/>
                </a:solidFill>
                <a:latin typeface="+mn-lt"/>
                <a:ea typeface="+mn-ea"/>
                <a:cs typeface="+mn-cs"/>
              </a:rPr>
              <a:t>Solution Statement</a:t>
            </a:r>
          </a:p>
          <a:p>
            <a:pPr lvl="0"/>
            <a:r>
              <a:rPr lang="en-US" sz="1200" kern="1200" dirty="0" smtClean="0">
                <a:solidFill>
                  <a:schemeClr val="tx1"/>
                </a:solidFill>
                <a:latin typeface="+mn-lt"/>
                <a:ea typeface="+mn-ea"/>
                <a:cs typeface="+mn-cs"/>
              </a:rPr>
              <a:t>Key Elements of Approach</a:t>
            </a:r>
          </a:p>
          <a:p>
            <a:pPr lvl="0"/>
            <a:r>
              <a:rPr lang="en-US" sz="1200" kern="1200" dirty="0" smtClean="0">
                <a:solidFill>
                  <a:schemeClr val="tx1"/>
                </a:solidFill>
                <a:latin typeface="+mn-lt"/>
                <a:ea typeface="+mn-ea"/>
                <a:cs typeface="+mn-cs"/>
              </a:rPr>
              <a:t>Platform</a:t>
            </a:r>
          </a:p>
          <a:p>
            <a:pPr lvl="0"/>
            <a:r>
              <a:rPr lang="en-US" sz="1200" kern="1200" dirty="0" smtClean="0">
                <a:solidFill>
                  <a:schemeClr val="tx1"/>
                </a:solidFill>
                <a:latin typeface="+mn-lt"/>
                <a:ea typeface="+mn-ea"/>
                <a:cs typeface="+mn-cs"/>
              </a:rPr>
              <a:t>Strengths</a:t>
            </a:r>
          </a:p>
          <a:p>
            <a:pPr lvl="0"/>
            <a:r>
              <a:rPr lang="en-US" sz="1200" kern="1200" dirty="0" smtClean="0">
                <a:solidFill>
                  <a:schemeClr val="tx1"/>
                </a:solidFill>
                <a:latin typeface="+mn-lt"/>
                <a:ea typeface="+mn-ea"/>
                <a:cs typeface="+mn-cs"/>
              </a:rPr>
              <a:t>Key Metrics</a:t>
            </a:r>
          </a:p>
          <a:p>
            <a:pPr lvl="0"/>
            <a:r>
              <a:rPr lang="en-US" sz="1200" kern="1200" dirty="0" smtClean="0">
                <a:solidFill>
                  <a:schemeClr val="tx1"/>
                </a:solidFill>
                <a:latin typeface="+mn-lt"/>
                <a:ea typeface="+mn-ea"/>
                <a:cs typeface="+mn-cs"/>
              </a:rPr>
              <a:t>Unit Economics</a:t>
            </a:r>
          </a:p>
          <a:p>
            <a:pPr lvl="0"/>
            <a:r>
              <a:rPr lang="en-US" sz="1200" kern="1200" dirty="0" smtClean="0">
                <a:solidFill>
                  <a:schemeClr val="tx1"/>
                </a:solidFill>
                <a:latin typeface="+mn-lt"/>
                <a:ea typeface="+mn-ea"/>
                <a:cs typeface="+mn-cs"/>
              </a:rPr>
              <a:t>User Praise</a:t>
            </a:r>
          </a:p>
          <a:p>
            <a:pPr lvl="0"/>
            <a:r>
              <a:rPr lang="en-US" sz="1200" kern="1200" dirty="0" smtClean="0">
                <a:solidFill>
                  <a:schemeClr val="tx1"/>
                </a:solidFill>
                <a:latin typeface="+mn-lt"/>
                <a:ea typeface="+mn-ea"/>
                <a:cs typeface="+mn-cs"/>
              </a:rPr>
              <a:t>Media Recognition</a:t>
            </a:r>
          </a:p>
          <a:p>
            <a:pPr lvl="0"/>
            <a:r>
              <a:rPr lang="en-US" sz="1200" kern="1200" dirty="0" smtClean="0">
                <a:solidFill>
                  <a:schemeClr val="tx1"/>
                </a:solidFill>
                <a:latin typeface="+mn-lt"/>
                <a:ea typeface="+mn-ea"/>
                <a:cs typeface="+mn-cs"/>
              </a:rPr>
              <a:t>Market Size</a:t>
            </a:r>
          </a:p>
          <a:p>
            <a:pPr lvl="0"/>
            <a:r>
              <a:rPr lang="en-US" sz="1200" kern="1200" dirty="0" smtClean="0">
                <a:solidFill>
                  <a:schemeClr val="tx1"/>
                </a:solidFill>
                <a:latin typeface="+mn-lt"/>
                <a:ea typeface="+mn-ea"/>
                <a:cs typeface="+mn-cs"/>
              </a:rPr>
              <a:t>Market Drivers</a:t>
            </a:r>
          </a:p>
          <a:p>
            <a:pPr lvl="0"/>
            <a:r>
              <a:rPr lang="en-US" sz="1200" kern="1200" dirty="0" smtClean="0">
                <a:solidFill>
                  <a:schemeClr val="tx1"/>
                </a:solidFill>
                <a:latin typeface="+mn-lt"/>
                <a:ea typeface="+mn-ea"/>
                <a:cs typeface="+mn-cs"/>
              </a:rPr>
              <a:t>Competitive Advantages</a:t>
            </a:r>
          </a:p>
          <a:p>
            <a:pPr lvl="0"/>
            <a:r>
              <a:rPr lang="en-US" sz="1200" kern="1200" dirty="0" smtClean="0">
                <a:solidFill>
                  <a:schemeClr val="tx1"/>
                </a:solidFill>
                <a:latin typeface="+mn-lt"/>
                <a:ea typeface="+mn-ea"/>
                <a:cs typeface="+mn-cs"/>
              </a:rPr>
              <a:t>Case Studies</a:t>
            </a:r>
          </a:p>
          <a:p>
            <a:pPr lvl="0"/>
            <a:r>
              <a:rPr lang="en-US" sz="1200" kern="1200" dirty="0" smtClean="0">
                <a:solidFill>
                  <a:schemeClr val="tx1"/>
                </a:solidFill>
                <a:latin typeface="+mn-lt"/>
                <a:ea typeface="+mn-ea"/>
                <a:cs typeface="+mn-cs"/>
              </a:rPr>
              <a:t>Core Competencies</a:t>
            </a:r>
          </a:p>
          <a:p>
            <a:pPr lvl="0"/>
            <a:r>
              <a:rPr lang="en-US" sz="1200" kern="1200" dirty="0" smtClean="0">
                <a:solidFill>
                  <a:schemeClr val="tx1"/>
                </a:solidFill>
                <a:latin typeface="+mn-lt"/>
                <a:ea typeface="+mn-ea"/>
                <a:cs typeface="+mn-cs"/>
              </a:rPr>
              <a:t>Deep Dive</a:t>
            </a:r>
          </a:p>
          <a:p>
            <a:pPr lvl="0"/>
            <a:r>
              <a:rPr lang="en-US" sz="1200" kern="1200" dirty="0" smtClean="0">
                <a:solidFill>
                  <a:schemeClr val="tx1"/>
                </a:solidFill>
                <a:latin typeface="+mn-lt"/>
                <a:ea typeface="+mn-ea"/>
                <a:cs typeface="+mn-cs"/>
              </a:rPr>
              <a:t>Technology Stack</a:t>
            </a:r>
          </a:p>
          <a:p>
            <a:pPr lvl="0"/>
            <a:r>
              <a:rPr lang="en-US" sz="1200" kern="1200" dirty="0" smtClean="0">
                <a:solidFill>
                  <a:schemeClr val="tx1"/>
                </a:solidFill>
                <a:latin typeface="+mn-lt"/>
                <a:ea typeface="+mn-ea"/>
                <a:cs typeface="+mn-cs"/>
              </a:rPr>
              <a:t>Platform Components</a:t>
            </a:r>
          </a:p>
          <a:p>
            <a:pPr lvl="0"/>
            <a:r>
              <a:rPr lang="en-US" sz="1200" kern="1200" dirty="0" smtClean="0">
                <a:solidFill>
                  <a:schemeClr val="tx1"/>
                </a:solidFill>
                <a:latin typeface="+mn-lt"/>
                <a:ea typeface="+mn-ea"/>
                <a:cs typeface="+mn-cs"/>
              </a:rPr>
              <a:t>Intellectual Property</a:t>
            </a:r>
          </a:p>
          <a:p>
            <a:pPr lvl="0"/>
            <a:r>
              <a:rPr lang="en-US" sz="1200" kern="1200" dirty="0" smtClean="0">
                <a:solidFill>
                  <a:schemeClr val="tx1"/>
                </a:solidFill>
                <a:latin typeface="+mn-lt"/>
                <a:ea typeface="+mn-ea"/>
                <a:cs typeface="+mn-cs"/>
              </a:rPr>
              <a:t>Team</a:t>
            </a:r>
          </a:p>
          <a:p>
            <a:pPr lvl="0"/>
            <a:r>
              <a:rPr lang="en-US" sz="1200" kern="1200" dirty="0" smtClean="0">
                <a:solidFill>
                  <a:schemeClr val="tx1"/>
                </a:solidFill>
                <a:latin typeface="+mn-lt"/>
                <a:ea typeface="+mn-ea"/>
                <a:cs typeface="+mn-cs"/>
              </a:rPr>
              <a:t>Company Status</a:t>
            </a:r>
          </a:p>
          <a:p>
            <a:r>
              <a:rPr lang="en-US" sz="1200" kern="1200" dirty="0" smtClean="0">
                <a:solidFill>
                  <a:schemeClr val="tx1"/>
                </a:solidFill>
                <a:latin typeface="+mn-lt"/>
                <a:ea typeface="+mn-ea"/>
                <a:cs typeface="+mn-cs"/>
              </a:rPr>
              <a:t>You may be thinking “blah, blah, blah, I already know how to create a presentation.” I’m sure you do, but trust me, this flow will greatly help the articulation of your value, showcase your scarcity, and increase your chances of catalyzing the buyer’s big idea. It’s important to get this right, and that’s why I’m including all of this detail.</a:t>
            </a:r>
          </a:p>
          <a:p>
            <a:r>
              <a:rPr lang="en-US" sz="1200" kern="1200" dirty="0" smtClean="0">
                <a:solidFill>
                  <a:schemeClr val="tx1"/>
                </a:solidFill>
                <a:latin typeface="+mn-lt"/>
                <a:ea typeface="+mn-ea"/>
                <a:cs typeface="+mn-cs"/>
              </a:rPr>
              <a:t>Let’s get going.</a:t>
            </a:r>
          </a:p>
          <a:p>
            <a:endParaRPr lang="en-US" dirty="0"/>
          </a:p>
        </p:txBody>
      </p:sp>
      <p:sp>
        <p:nvSpPr>
          <p:cNvPr id="4" name="Slide Number Placeholder 3"/>
          <p:cNvSpPr>
            <a:spLocks noGrp="1"/>
          </p:cNvSpPr>
          <p:nvPr>
            <p:ph type="sldNum" sz="quarter" idx="10"/>
          </p:nvPr>
        </p:nvSpPr>
        <p:spPr/>
        <p:txBody>
          <a:bodyPr/>
          <a:lstStyle/>
          <a:p>
            <a:fld id="{DCF96839-5C06-E749-8564-936ADC48D91E}" type="slidenum">
              <a:rPr lang="en-US" smtClean="0"/>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You’ll want to showcase the depth of the platform and its complexity -- both to demonstrate the hard work that’s gone into it and to show how hard it would be for someone else to build.</a:t>
            </a:r>
          </a:p>
          <a:p>
            <a:r>
              <a:rPr lang="en-US" sz="1200" kern="1200" dirty="0" smtClean="0">
                <a:solidFill>
                  <a:schemeClr val="tx1"/>
                </a:solidFill>
                <a:latin typeface="+mn-lt"/>
                <a:ea typeface="+mn-ea"/>
                <a:cs typeface="+mn-cs"/>
              </a:rPr>
              <a:t>Have a slide offering a broad overview of the platform, with “big blocks” representing its “core working elements.” Have a second slide (or set of slides) that “explodes” the bigger blocks into smaller constituent elements. Product anatomy is very helpful.</a:t>
            </a:r>
          </a:p>
          <a:p>
            <a:r>
              <a:rPr lang="en-US" sz="1200" kern="1200" dirty="0" smtClean="0">
                <a:solidFill>
                  <a:schemeClr val="tx1"/>
                </a:solidFill>
                <a:latin typeface="+mn-lt"/>
                <a:ea typeface="+mn-ea"/>
                <a:cs typeface="+mn-cs"/>
              </a:rPr>
              <a:t>If relevant, also have a slide showing connections to third-party services such as security, payments, or other key integration partners. For non-digital businesses, this may be logistics enablers, production processes, or relationships with suppliers. Don’t be shy about articulating how difficult it was to create the entire ecosystem your innovation exists in.</a:t>
            </a:r>
          </a:p>
          <a:p>
            <a:endParaRPr lang="en-US" dirty="0"/>
          </a:p>
        </p:txBody>
      </p:sp>
      <p:sp>
        <p:nvSpPr>
          <p:cNvPr id="4" name="Slide Number Placeholder 3"/>
          <p:cNvSpPr>
            <a:spLocks noGrp="1"/>
          </p:cNvSpPr>
          <p:nvPr>
            <p:ph type="sldNum" sz="quarter" idx="10"/>
          </p:nvPr>
        </p:nvSpPr>
        <p:spPr/>
        <p:txBody>
          <a:bodyPr/>
          <a:lstStyle/>
          <a:p>
            <a:fld id="{DCF96839-5C06-E749-8564-936ADC48D91E}" type="slidenum">
              <a:rPr lang="en-US" smtClean="0"/>
              <a:pPr/>
              <a:t>20</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If you have pending or granted patents, summarize them. It’s also fine to discuss key pieces of hard-to-develop or hard-to-duplicate technology in this section. You can also include any other assets of note, like effective domain names, trademarks, and so on. If you don’t have anything substantial IP-wise, just omit this slide, and focus on the processes you’ve improved and the applied nature of your platform.</a:t>
            </a:r>
          </a:p>
          <a:p>
            <a:endParaRPr lang="en-US" dirty="0"/>
          </a:p>
        </p:txBody>
      </p:sp>
      <p:sp>
        <p:nvSpPr>
          <p:cNvPr id="4" name="Slide Number Placeholder 3"/>
          <p:cNvSpPr>
            <a:spLocks noGrp="1"/>
          </p:cNvSpPr>
          <p:nvPr>
            <p:ph type="sldNum" sz="quarter" idx="10"/>
          </p:nvPr>
        </p:nvSpPr>
        <p:spPr/>
        <p:txBody>
          <a:bodyPr/>
          <a:lstStyle/>
          <a:p>
            <a:fld id="{DCF96839-5C06-E749-8564-936ADC48D91E}" type="slidenum">
              <a:rPr lang="en-US" smtClean="0"/>
              <a:pPr/>
              <a:t>21</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Presentations oriented toward venture capital investors normally highlight the team early-on. “First, people; then, market; then, product” is the usual ordering of priorities for many VCs. However, as it relates to </a:t>
            </a:r>
            <a:r>
              <a:rPr lang="en-US" sz="1200" kern="1200" dirty="0" err="1" smtClean="0">
                <a:solidFill>
                  <a:schemeClr val="tx1"/>
                </a:solidFill>
                <a:latin typeface="+mn-lt"/>
                <a:ea typeface="+mn-ea"/>
                <a:cs typeface="+mn-cs"/>
              </a:rPr>
              <a:t>PSPs</a:t>
            </a:r>
            <a:r>
              <a:rPr lang="en-US" sz="1200" kern="1200" dirty="0" smtClean="0">
                <a:solidFill>
                  <a:schemeClr val="tx1"/>
                </a:solidFill>
                <a:latin typeface="+mn-lt"/>
                <a:ea typeface="+mn-ea"/>
                <a:cs typeface="+mn-cs"/>
              </a:rPr>
              <a:t>, your team shines brightest after the entire body of work has been articulated, hence why it’s this far back in this presentation. Talk about your team in relation to an entire story of accomplishment. Use this part of your presentation to flesh out the breadth and depth of all that’s been achieved and all the brilliant work that went into achieving it. Typically, the team slide has a summary of the key management team members on one side and then a summary of the overall organization on another. No need to list every person.</a:t>
            </a:r>
          </a:p>
          <a:p>
            <a:endParaRPr lang="en-US" dirty="0"/>
          </a:p>
        </p:txBody>
      </p:sp>
      <p:sp>
        <p:nvSpPr>
          <p:cNvPr id="4" name="Slide Number Placeholder 3"/>
          <p:cNvSpPr>
            <a:spLocks noGrp="1"/>
          </p:cNvSpPr>
          <p:nvPr>
            <p:ph type="sldNum" sz="quarter" idx="10"/>
          </p:nvPr>
        </p:nvSpPr>
        <p:spPr/>
        <p:txBody>
          <a:bodyPr/>
          <a:lstStyle/>
          <a:p>
            <a:fld id="{DCF96839-5C06-E749-8564-936ADC48D91E}" type="slidenum">
              <a:rPr lang="en-US" smtClean="0"/>
              <a:pPr/>
              <a:t>22</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This slide should summarize what has been accomplished to date and outline a few of the “big picture” components of your growth strategy (e.g., we need to expand distribution or enter new markets). This slide should open the floor to a discussion about how much faster you could grow if you joined forces. Include some bullet points on key company specs (year founded, locations, amount of capital raised to date, notable investors, etc.). These specs will gently move the conversation towards you as an entity. One that could, hmm, be acquired.</a:t>
            </a:r>
          </a:p>
          <a:p>
            <a:endParaRPr lang="en-US" dirty="0"/>
          </a:p>
        </p:txBody>
      </p:sp>
      <p:sp>
        <p:nvSpPr>
          <p:cNvPr id="4" name="Slide Number Placeholder 3"/>
          <p:cNvSpPr>
            <a:spLocks noGrp="1"/>
          </p:cNvSpPr>
          <p:nvPr>
            <p:ph type="sldNum" sz="quarter" idx="10"/>
          </p:nvPr>
        </p:nvSpPr>
        <p:spPr/>
        <p:txBody>
          <a:bodyPr/>
          <a:lstStyle/>
          <a:p>
            <a:fld id="{DCF96839-5C06-E749-8564-936ADC48D91E}" type="slidenum">
              <a:rPr lang="en-US" smtClean="0"/>
              <a:pPr/>
              <a:t>23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Starting with a simple and tangible mission statement is very helpful in framing the conversation. It should be directional about the role your startup is looking to play in the market. You also want it to be action-oriented, so I normally recommend starting with some form of “To be the…”</a:t>
            </a:r>
          </a:p>
          <a:p>
            <a:r>
              <a:rPr lang="en-US" sz="1200" kern="1200" dirty="0" smtClean="0">
                <a:solidFill>
                  <a:schemeClr val="tx1"/>
                </a:solidFill>
                <a:latin typeface="+mn-lt"/>
                <a:ea typeface="+mn-ea"/>
                <a:cs typeface="+mn-cs"/>
              </a:rPr>
              <a:t>The mission for </a:t>
            </a:r>
            <a:r>
              <a:rPr lang="en-US" sz="1200" kern="1200" dirty="0" err="1" smtClean="0">
                <a:solidFill>
                  <a:schemeClr val="tx1"/>
                </a:solidFill>
                <a:latin typeface="+mn-lt"/>
                <a:ea typeface="+mn-ea"/>
                <a:cs typeface="+mn-cs"/>
              </a:rPr>
              <a:t>Advsr</a:t>
            </a:r>
            <a:r>
              <a:rPr lang="en-US" sz="1200" kern="1200" dirty="0" smtClean="0">
                <a:solidFill>
                  <a:schemeClr val="tx1"/>
                </a:solidFill>
                <a:latin typeface="+mn-lt"/>
                <a:ea typeface="+mn-ea"/>
                <a:cs typeface="+mn-cs"/>
              </a:rPr>
              <a:t> Ideas might be “To be the premier provider of strategic insights for startups.” That mission may seem broad, but it’s safer to risk being too broad, than too narrow. This mission sets up a number of good questions: What are “strategic insights?” How do you define “startups?” What does it mean to be “premier” (why not say “biggest”)? Why not say “publisher” instead of “provider?”</a:t>
            </a:r>
          </a:p>
          <a:p>
            <a:r>
              <a:rPr lang="en-US" sz="1200" kern="1200" dirty="0" smtClean="0">
                <a:solidFill>
                  <a:schemeClr val="tx1"/>
                </a:solidFill>
                <a:latin typeface="+mn-lt"/>
                <a:ea typeface="+mn-ea"/>
                <a:cs typeface="+mn-cs"/>
              </a:rPr>
              <a:t>This mission opens the door for us to discuss the global explosion in entrepreneurship, and how the cost to start a company has come way down, and how most kids in college aren’t planning on getting a regular job, and so on…</a:t>
            </a:r>
          </a:p>
          <a:p>
            <a:r>
              <a:rPr lang="en-US" sz="1200" kern="1200" dirty="0" smtClean="0">
                <a:solidFill>
                  <a:schemeClr val="tx1"/>
                </a:solidFill>
                <a:latin typeface="+mn-lt"/>
                <a:ea typeface="+mn-ea"/>
                <a:cs typeface="+mn-cs"/>
              </a:rPr>
              <a:t>This book is just the current manifestation of </a:t>
            </a:r>
            <a:r>
              <a:rPr lang="en-US" sz="1200" kern="1200" dirty="0" err="1" smtClean="0">
                <a:solidFill>
                  <a:schemeClr val="tx1"/>
                </a:solidFill>
                <a:latin typeface="+mn-lt"/>
                <a:ea typeface="+mn-ea"/>
                <a:cs typeface="+mn-cs"/>
              </a:rPr>
              <a:t>Advsr</a:t>
            </a:r>
            <a:r>
              <a:rPr lang="en-US" sz="1200" kern="1200" dirty="0" smtClean="0">
                <a:solidFill>
                  <a:schemeClr val="tx1"/>
                </a:solidFill>
                <a:latin typeface="+mn-lt"/>
                <a:ea typeface="+mn-ea"/>
                <a:cs typeface="+mn-cs"/>
              </a:rPr>
              <a:t> Ideas’ vision. There may be a website, a mobile app, TV series, and a feature length movie. All pouring wisdom into the unquenchable thirst of an entrepreneurial mind. I’m getting fired up!</a:t>
            </a:r>
          </a:p>
          <a:p>
            <a:r>
              <a:rPr lang="en-US" sz="1200" kern="1200" dirty="0" smtClean="0">
                <a:solidFill>
                  <a:schemeClr val="tx1"/>
                </a:solidFill>
                <a:latin typeface="+mn-lt"/>
                <a:ea typeface="+mn-ea"/>
                <a:cs typeface="+mn-cs"/>
              </a:rPr>
              <a:t>What you want is the mission to get the receiver to lean in and ask, “What do you mean by that?”</a:t>
            </a:r>
          </a:p>
          <a:p>
            <a:endParaRPr lang="en-US" dirty="0"/>
          </a:p>
        </p:txBody>
      </p:sp>
      <p:sp>
        <p:nvSpPr>
          <p:cNvPr id="4" name="Slide Number Placeholder 3"/>
          <p:cNvSpPr>
            <a:spLocks noGrp="1"/>
          </p:cNvSpPr>
          <p:nvPr>
            <p:ph type="sldNum" sz="quarter" idx="10"/>
          </p:nvPr>
        </p:nvSpPr>
        <p:spPr/>
        <p:txBody>
          <a:bodyPr/>
          <a:lstStyle/>
          <a:p>
            <a:fld id="{DCF96839-5C06-E749-8564-936ADC48D91E}"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This is a statement which sets up the broad problem to be solved, or the opportunity to be captured. It shouldn’t be more than a handful of key points that are irrefutable. You want heads to nod. A few illustrations or a picture or two can go a long way on this slide.</a:t>
            </a:r>
          </a:p>
          <a:p>
            <a:endParaRPr lang="en-US" dirty="0"/>
          </a:p>
        </p:txBody>
      </p:sp>
      <p:sp>
        <p:nvSpPr>
          <p:cNvPr id="4" name="Slide Number Placeholder 3"/>
          <p:cNvSpPr>
            <a:spLocks noGrp="1"/>
          </p:cNvSpPr>
          <p:nvPr>
            <p:ph type="sldNum" sz="quarter" idx="10"/>
          </p:nvPr>
        </p:nvSpPr>
        <p:spPr/>
        <p:txBody>
          <a:bodyPr/>
          <a:lstStyle/>
          <a:p>
            <a:fld id="{DCF96839-5C06-E749-8564-936ADC48D91E}"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The slide should essentially articulate how your company is going to address the challenges raised on the previous slide. This slide should align with the mission statement. It should also speak directly to what the company is developing today, and provide context for the offerings being rolled out in the future.</a:t>
            </a:r>
          </a:p>
          <a:p>
            <a:endParaRPr lang="en-US" dirty="0"/>
          </a:p>
        </p:txBody>
      </p:sp>
      <p:sp>
        <p:nvSpPr>
          <p:cNvPr id="4" name="Slide Number Placeholder 3"/>
          <p:cNvSpPr>
            <a:spLocks noGrp="1"/>
          </p:cNvSpPr>
          <p:nvPr>
            <p:ph type="sldNum" sz="quarter" idx="10"/>
          </p:nvPr>
        </p:nvSpPr>
        <p:spPr/>
        <p:txBody>
          <a:bodyPr/>
          <a:lstStyle/>
          <a:p>
            <a:fld id="{DCF96839-5C06-E749-8564-936ADC48D91E}"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These are the building blocks of the new platform (“platform” being my catch-all term for the innovation you’re developing). This is the “hard things we’ve solved” part of the presentation. It’s going to showcase the sophistication of your approach, and the hurdles one would have to overcome to develop solutions in this category. This slide, done well, should inspire the recipients to realize they aren’t well positioned to create these kinds of innovations, or even better, that they needed these capabilities yesterday.</a:t>
            </a:r>
          </a:p>
          <a:p>
            <a:endParaRPr lang="en-US" dirty="0"/>
          </a:p>
        </p:txBody>
      </p:sp>
      <p:sp>
        <p:nvSpPr>
          <p:cNvPr id="4" name="Slide Number Placeholder 3"/>
          <p:cNvSpPr>
            <a:spLocks noGrp="1"/>
          </p:cNvSpPr>
          <p:nvPr>
            <p:ph type="sldNum" sz="quarter" idx="10"/>
          </p:nvPr>
        </p:nvSpPr>
        <p:spPr/>
        <p:txBody>
          <a:bodyPr/>
          <a:lstStyle/>
          <a:p>
            <a:fld id="{DCF96839-5C06-E749-8564-936ADC48D91E}"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Up to this point, the presentation has been pretty high level and abstract. It’s time to give the viewer a sense of the platform itself. If the platform is a chip, or a molecule, or something difficult to visualize, then show a conceptual topography of the innovation. The point here is you want to make it real. Give them something on which to hang their hats.</a:t>
            </a:r>
          </a:p>
          <a:p>
            <a:r>
              <a:rPr lang="en-US" sz="1200" kern="1200" dirty="0" smtClean="0">
                <a:solidFill>
                  <a:schemeClr val="tx1"/>
                </a:solidFill>
                <a:latin typeface="+mn-lt"/>
                <a:ea typeface="+mn-ea"/>
                <a:cs typeface="+mn-cs"/>
              </a:rPr>
              <a:t>For many types of startups, this slide is a summary of features on one side, and a few screen shots on the other. Make sure whatever images you use that they are easy to see. It’s better to have one clear image, than three small or grainy ones.</a:t>
            </a:r>
          </a:p>
          <a:p>
            <a:endParaRPr lang="en-US" dirty="0"/>
          </a:p>
        </p:txBody>
      </p:sp>
      <p:sp>
        <p:nvSpPr>
          <p:cNvPr id="4" name="Slide Number Placeholder 3"/>
          <p:cNvSpPr>
            <a:spLocks noGrp="1"/>
          </p:cNvSpPr>
          <p:nvPr>
            <p:ph type="sldNum" sz="quarter" idx="10"/>
          </p:nvPr>
        </p:nvSpPr>
        <p:spPr/>
        <p:txBody>
          <a:bodyPr/>
          <a:lstStyle/>
          <a:p>
            <a:fld id="{DCF96839-5C06-E749-8564-936ADC48D91E}"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Time to articulate the power of the innovation. Lay out the strengths of the platform. Think broadly about what this new approach enables and for whom it enables it. How does it change the world? What super-power does it possess? What can be done now that couldn’t be done before? In short, how has your innovation made the process 10x, or 100x, better than alternative methods?</a:t>
            </a:r>
          </a:p>
          <a:p>
            <a:endParaRPr lang="en-US" dirty="0"/>
          </a:p>
        </p:txBody>
      </p:sp>
      <p:sp>
        <p:nvSpPr>
          <p:cNvPr id="4" name="Slide Number Placeholder 3"/>
          <p:cNvSpPr>
            <a:spLocks noGrp="1"/>
          </p:cNvSpPr>
          <p:nvPr>
            <p:ph type="sldNum" sz="quarter" idx="10"/>
          </p:nvPr>
        </p:nvSpPr>
        <p:spPr/>
        <p:txBody>
          <a:bodyPr/>
          <a:lstStyle/>
          <a:p>
            <a:fld id="{DCF96839-5C06-E749-8564-936ADC48D91E}"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Illustrate how this new innovation is making a difference, being adopted, or creating value. These are not financial metrics. Rather metrics around usage, consumption, and engagement. If there aren’t broad metrics then showcase case studies or examples which illustrate a pattern of adoption. </a:t>
            </a:r>
            <a:r>
              <a:rPr lang="en-US" sz="1200" kern="1200" dirty="0" err="1" smtClean="0">
                <a:solidFill>
                  <a:schemeClr val="tx1"/>
                </a:solidFill>
                <a:latin typeface="+mn-lt"/>
                <a:ea typeface="+mn-ea"/>
                <a:cs typeface="+mn-cs"/>
              </a:rPr>
              <a:t>PSPs</a:t>
            </a:r>
            <a:r>
              <a:rPr lang="en-US" sz="1200" kern="1200" dirty="0" smtClean="0">
                <a:solidFill>
                  <a:schemeClr val="tx1"/>
                </a:solidFill>
                <a:latin typeface="+mn-lt"/>
                <a:ea typeface="+mn-ea"/>
                <a:cs typeface="+mn-cs"/>
              </a:rPr>
              <a:t> typically care more about quality than quantity. Show that this thing, when in the right hands, really works.</a:t>
            </a:r>
          </a:p>
          <a:p>
            <a:endParaRPr lang="en-US" dirty="0"/>
          </a:p>
        </p:txBody>
      </p:sp>
      <p:sp>
        <p:nvSpPr>
          <p:cNvPr id="4" name="Slide Number Placeholder 3"/>
          <p:cNvSpPr>
            <a:spLocks noGrp="1"/>
          </p:cNvSpPr>
          <p:nvPr>
            <p:ph type="sldNum" sz="quarter" idx="10"/>
          </p:nvPr>
        </p:nvSpPr>
        <p:spPr/>
        <p:txBody>
          <a:bodyPr/>
          <a:lstStyle/>
          <a:p>
            <a:fld id="{DCF96839-5C06-E749-8564-936ADC48D91E}"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FC7F70D-B179-0F44-A3FF-AEE8252C89D3}" type="datetimeFigureOut">
              <a:rPr lang="en-US" smtClean="0"/>
              <a:pPr/>
              <a:t>10/18/17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2D799F-27FB-9E4F-9205-55F659FDBDA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FC7F70D-B179-0F44-A3FF-AEE8252C89D3}" type="datetimeFigureOut">
              <a:rPr lang="en-US" smtClean="0"/>
              <a:pPr/>
              <a:t>10/18/17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2D799F-27FB-9E4F-9205-55F659FDBDA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FC7F70D-B179-0F44-A3FF-AEE8252C89D3}" type="datetimeFigureOut">
              <a:rPr lang="en-US" smtClean="0"/>
              <a:pPr/>
              <a:t>10/18/17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2D799F-27FB-9E4F-9205-55F659FDBDA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FC7F70D-B179-0F44-A3FF-AEE8252C89D3}" type="datetimeFigureOut">
              <a:rPr lang="en-US" smtClean="0"/>
              <a:pPr/>
              <a:t>10/18/17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2D799F-27FB-9E4F-9205-55F659FDBDA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FC7F70D-B179-0F44-A3FF-AEE8252C89D3}" type="datetimeFigureOut">
              <a:rPr lang="en-US" smtClean="0"/>
              <a:pPr/>
              <a:t>10/18/17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2D799F-27FB-9E4F-9205-55F659FDBDA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FC7F70D-B179-0F44-A3FF-AEE8252C89D3}" type="datetimeFigureOut">
              <a:rPr lang="en-US" smtClean="0"/>
              <a:pPr/>
              <a:t>10/18/17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2D799F-27FB-9E4F-9205-55F659FDBDA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FC7F70D-B179-0F44-A3FF-AEE8252C89D3}" type="datetimeFigureOut">
              <a:rPr lang="en-US" smtClean="0"/>
              <a:pPr/>
              <a:t>10/18/17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B2D799F-27FB-9E4F-9205-55F659FDBDA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FC7F70D-B179-0F44-A3FF-AEE8252C89D3}" type="datetimeFigureOut">
              <a:rPr lang="en-US" smtClean="0"/>
              <a:pPr/>
              <a:t>10/18/17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B2D799F-27FB-9E4F-9205-55F659FDBDA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FC7F70D-B179-0F44-A3FF-AEE8252C89D3}" type="datetimeFigureOut">
              <a:rPr lang="en-US" smtClean="0"/>
              <a:pPr/>
              <a:t>10/18/17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B2D799F-27FB-9E4F-9205-55F659FDBDA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FC7F70D-B179-0F44-A3FF-AEE8252C89D3}" type="datetimeFigureOut">
              <a:rPr lang="en-US" smtClean="0"/>
              <a:pPr/>
              <a:t>10/18/17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2D799F-27FB-9E4F-9205-55F659FDBDA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FC7F70D-B179-0F44-A3FF-AEE8252C89D3}" type="datetimeFigureOut">
              <a:rPr lang="en-US" smtClean="0"/>
              <a:pPr/>
              <a:t>10/18/17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2D799F-27FB-9E4F-9205-55F659FDBDA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FC7F70D-B179-0F44-A3FF-AEE8252C89D3}" type="datetimeFigureOut">
              <a:rPr lang="en-US" smtClean="0"/>
              <a:pPr/>
              <a:t>10/18/17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US" dirty="0" smtClean="0"/>
              <a:t>Copyright Ezra </a:t>
            </a:r>
            <a:r>
              <a:rPr lang="en-US" dirty="0" err="1" smtClean="0"/>
              <a:t>Roizen</a:t>
            </a:r>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www.amazon.com/Magic-Box-Paradigm-Framework-Acquisitions/dp/0692778047"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Cyclotro</a:t>
            </a:r>
            <a:r>
              <a:rPr lang="en-US" dirty="0" smtClean="0"/>
              <a:t>n Road Customer Deck Template</a:t>
            </a:r>
            <a:endParaRPr lang="en-US" dirty="0"/>
          </a:p>
        </p:txBody>
      </p:sp>
      <p:sp>
        <p:nvSpPr>
          <p:cNvPr id="3" name="Subtitle 2"/>
          <p:cNvSpPr>
            <a:spLocks noGrp="1"/>
          </p:cNvSpPr>
          <p:nvPr>
            <p:ph type="subTitle" idx="1"/>
          </p:nvPr>
        </p:nvSpPr>
        <p:spPr>
          <a:xfrm>
            <a:off x="1371600" y="3886199"/>
            <a:ext cx="6400800" cy="2577727"/>
          </a:xfrm>
        </p:spPr>
        <p:txBody>
          <a:bodyPr>
            <a:normAutofit/>
          </a:bodyPr>
          <a:lstStyle/>
          <a:p>
            <a:r>
              <a:rPr lang="en-US" dirty="0" smtClean="0"/>
              <a:t>How to use this slide template*:</a:t>
            </a:r>
          </a:p>
          <a:p>
            <a:r>
              <a:rPr lang="en-US" sz="1400" dirty="0" smtClean="0"/>
              <a:t>This set of slides demonstrates an flow of topics you should cover in your complete deck to effectively communicate the value of your startup. See the notes section for detailed overviews of what to include as well as the thought behind why to include the slides.</a:t>
            </a:r>
          </a:p>
          <a:p>
            <a:r>
              <a:rPr lang="en-US" sz="1200" i="1" dirty="0" smtClean="0">
                <a:latin typeface="Calibri (Body)"/>
                <a:cs typeface="Calibri (Body)"/>
              </a:rPr>
              <a:t>*Provided to Cyclotron Road on a limited and revocable basis by Ezra </a:t>
            </a:r>
            <a:r>
              <a:rPr lang="en-US" sz="1200" i="1" dirty="0" err="1" smtClean="0">
                <a:latin typeface="Calibri (Body)"/>
                <a:cs typeface="Calibri (Body)"/>
              </a:rPr>
              <a:t>Roizen</a:t>
            </a:r>
            <a:r>
              <a:rPr lang="en-US" sz="1200" i="1" dirty="0" smtClean="0">
                <a:latin typeface="Calibri (Body)"/>
                <a:cs typeface="Calibri (Body)"/>
              </a:rPr>
              <a:t>, who holds the copyright to the information in this presentation</a:t>
            </a:r>
          </a:p>
          <a:p>
            <a:r>
              <a:rPr lang="en-US" sz="1200" i="1" dirty="0" smtClean="0">
                <a:latin typeface="Calibri (Body)"/>
                <a:cs typeface="Calibri (Body)"/>
              </a:rPr>
              <a:t>Purchase his whole book here: </a:t>
            </a:r>
          </a:p>
          <a:p>
            <a:r>
              <a:rPr lang="en-US" sz="1100" dirty="0" smtClean="0">
                <a:hlinkClick r:id="rId3"/>
              </a:rPr>
              <a:t>https://www.amazon.com/Magic-Box-Paradigm-Framework-Acquisitions/dp/0692778047</a:t>
            </a:r>
            <a:endParaRPr lang="en-US" sz="1100" dirty="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Unit Economics</a:t>
            </a:r>
            <a:endParaRPr lang="en-US" b="1" dirty="0"/>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User Praise</a:t>
            </a:r>
            <a:endParaRPr lang="en-US" b="1" dirty="0"/>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Media </a:t>
            </a:r>
            <a:r>
              <a:rPr lang="en-US" b="1" dirty="0" smtClean="0"/>
              <a:t>Recognition</a:t>
            </a: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Market </a:t>
            </a:r>
            <a:r>
              <a:rPr lang="en-US" b="1" dirty="0" smtClean="0"/>
              <a:t>Size</a:t>
            </a: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Market Drivers</a:t>
            </a:r>
            <a:endParaRPr lang="en-US" b="1" dirty="0"/>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Competitive Advantages</a:t>
            </a:r>
            <a:endParaRPr lang="en-US" b="1" dirty="0"/>
          </a:p>
        </p:txBody>
      </p:sp>
      <p:sp>
        <p:nvSpPr>
          <p:cNvPr id="3" name="Content Placeholder 2"/>
          <p:cNvSpPr>
            <a:spLocks noGrp="1"/>
          </p:cNvSpPr>
          <p:nvPr>
            <p:ph idx="1"/>
          </p:nvPr>
        </p:nvSpPr>
        <p:spPr/>
        <p:txBody>
          <a:bodyPr/>
          <a:lstStyle/>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Case Studies</a:t>
            </a:r>
            <a:endParaRPr lang="en-US" b="1" dirty="0"/>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Core Competencies</a:t>
            </a:r>
            <a:endParaRPr lang="en-US" b="1" dirty="0"/>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Deep Dive</a:t>
            </a:r>
            <a:endParaRPr lang="en-US" b="1" dirty="0"/>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Technology Stack</a:t>
            </a:r>
            <a:endParaRPr lang="en-US" b="1" dirty="0"/>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1" dirty="0" smtClean="0"/>
              <a:t>Narrative</a:t>
            </a:r>
            <a:endParaRPr lang="en-US" i="1" dirty="0"/>
          </a:p>
        </p:txBody>
      </p:sp>
      <p:sp>
        <p:nvSpPr>
          <p:cNvPr id="3" name="Content Placeholder 2"/>
          <p:cNvSpPr>
            <a:spLocks noGrp="1"/>
          </p:cNvSpPr>
          <p:nvPr>
            <p:ph idx="1"/>
          </p:nvPr>
        </p:nvSpPr>
        <p:spPr/>
        <p:txBody>
          <a:bodyPr/>
          <a:lstStyle/>
          <a:p>
            <a:pPr>
              <a:buNone/>
            </a:pPr>
            <a:r>
              <a:rPr lang="en-US" b="1" i="1" dirty="0"/>
              <a:t>Your presentation should start a conversation</a:t>
            </a:r>
          </a:p>
          <a:p>
            <a:pPr>
              <a:buNone/>
            </a:pP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Platform Components</a:t>
            </a:r>
            <a:endParaRPr lang="en-US" b="1" dirty="0"/>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Intellectual Property</a:t>
            </a:r>
            <a:endParaRPr lang="en-US" b="1" dirty="0"/>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Team</a:t>
            </a:r>
            <a:endParaRPr lang="en-US" b="1" dirty="0"/>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Company Status</a:t>
            </a:r>
            <a:endParaRPr lang="en-US" b="1" dirty="0"/>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t>A few more thoughts on the narrative.. (instructive)</a:t>
            </a:r>
            <a:endParaRPr lang="en-US" dirty="0"/>
          </a:p>
        </p:txBody>
      </p:sp>
      <p:sp>
        <p:nvSpPr>
          <p:cNvPr id="3" name="Content Placeholder 2"/>
          <p:cNvSpPr>
            <a:spLocks noGrp="1"/>
          </p:cNvSpPr>
          <p:nvPr>
            <p:ph idx="1"/>
          </p:nvPr>
        </p:nvSpPr>
        <p:spPr/>
        <p:txBody>
          <a:bodyPr>
            <a:normAutofit fontScale="70000" lnSpcReduction="20000"/>
          </a:bodyPr>
          <a:lstStyle/>
          <a:p>
            <a:pPr>
              <a:buNone/>
            </a:pPr>
            <a:r>
              <a:rPr lang="en-US" i="1" dirty="0" smtClean="0"/>
              <a:t>The </a:t>
            </a:r>
            <a:r>
              <a:rPr lang="en-US" i="1" dirty="0"/>
              <a:t>venue for all of this content is a presentation that is typically 25 </a:t>
            </a:r>
            <a:r>
              <a:rPr lang="en-US" i="1" dirty="0" smtClean="0"/>
              <a:t>to</a:t>
            </a:r>
          </a:p>
          <a:p>
            <a:pPr>
              <a:buNone/>
            </a:pPr>
            <a:r>
              <a:rPr lang="en-US" i="1" dirty="0" smtClean="0"/>
              <a:t>35 </a:t>
            </a:r>
            <a:r>
              <a:rPr lang="en-US" i="1" dirty="0"/>
              <a:t>slides in length. You won’t typically present every slide in </a:t>
            </a:r>
            <a:r>
              <a:rPr lang="en-US" i="1" dirty="0" smtClean="0"/>
              <a:t>every</a:t>
            </a:r>
          </a:p>
          <a:p>
            <a:pPr>
              <a:buNone/>
            </a:pPr>
            <a:r>
              <a:rPr lang="en-US" i="1" dirty="0" smtClean="0"/>
              <a:t>meeting </a:t>
            </a:r>
            <a:r>
              <a:rPr lang="en-US" i="1" dirty="0"/>
              <a:t>with a PSP, but you will want to have them all </a:t>
            </a:r>
            <a:r>
              <a:rPr lang="en-US" i="1" dirty="0" smtClean="0"/>
              <a:t>readily</a:t>
            </a:r>
          </a:p>
          <a:p>
            <a:pPr>
              <a:buNone/>
            </a:pPr>
            <a:r>
              <a:rPr lang="en-US" i="1" dirty="0" smtClean="0"/>
              <a:t>available</a:t>
            </a:r>
            <a:r>
              <a:rPr lang="en-US" i="1" dirty="0"/>
              <a:t>. </a:t>
            </a:r>
          </a:p>
          <a:p>
            <a:pPr>
              <a:buNone/>
            </a:pPr>
            <a:r>
              <a:rPr lang="en-US" i="1" dirty="0"/>
              <a:t>In addition to this core presentation, you’ll frequently </a:t>
            </a:r>
            <a:r>
              <a:rPr lang="en-US" i="1" dirty="0" smtClean="0"/>
              <a:t>find</a:t>
            </a:r>
          </a:p>
          <a:p>
            <a:pPr>
              <a:buNone/>
            </a:pPr>
            <a:r>
              <a:rPr lang="en-US" i="1" dirty="0" smtClean="0"/>
              <a:t>that </a:t>
            </a:r>
            <a:r>
              <a:rPr lang="en-US" i="1" dirty="0"/>
              <a:t>you’ll have meaningful insights into the </a:t>
            </a:r>
            <a:r>
              <a:rPr lang="en-US" i="1" dirty="0" smtClean="0"/>
              <a:t>specific</a:t>
            </a:r>
          </a:p>
          <a:p>
            <a:pPr>
              <a:buNone/>
            </a:pPr>
            <a:r>
              <a:rPr lang="en-US" i="1" dirty="0" smtClean="0"/>
              <a:t>opportunities </a:t>
            </a:r>
            <a:r>
              <a:rPr lang="en-US" i="1" dirty="0"/>
              <a:t>created in combination with a specific PSP. </a:t>
            </a:r>
            <a:r>
              <a:rPr lang="en-US" i="1" dirty="0" smtClean="0"/>
              <a:t>As</a:t>
            </a:r>
          </a:p>
          <a:p>
            <a:pPr>
              <a:buNone/>
            </a:pPr>
            <a:r>
              <a:rPr lang="en-US" i="1" dirty="0" smtClean="0"/>
              <a:t>you </a:t>
            </a:r>
            <a:r>
              <a:rPr lang="en-US" i="1" dirty="0"/>
              <a:t>develop these insights it can bring a great deal of </a:t>
            </a:r>
            <a:r>
              <a:rPr lang="en-US" i="1" dirty="0" smtClean="0"/>
              <a:t>energy</a:t>
            </a:r>
          </a:p>
          <a:p>
            <a:pPr>
              <a:buNone/>
            </a:pPr>
            <a:r>
              <a:rPr lang="en-US" i="1" dirty="0" smtClean="0"/>
              <a:t>to </a:t>
            </a:r>
            <a:r>
              <a:rPr lang="en-US" i="1" dirty="0"/>
              <a:t>the dialogue to outline this emerging context for </a:t>
            </a:r>
            <a:r>
              <a:rPr lang="en-US" i="1" dirty="0" smtClean="0"/>
              <a:t>the</a:t>
            </a:r>
          </a:p>
          <a:p>
            <a:pPr>
              <a:buNone/>
            </a:pPr>
            <a:r>
              <a:rPr lang="en-US" i="1" dirty="0" smtClean="0"/>
              <a:t>combined </a:t>
            </a:r>
            <a:r>
              <a:rPr lang="en-US" i="1" dirty="0"/>
              <a:t>opportunity. In particular, these evolving ideas </a:t>
            </a:r>
            <a:r>
              <a:rPr lang="en-US" i="1" dirty="0" smtClean="0"/>
              <a:t>can</a:t>
            </a:r>
          </a:p>
          <a:p>
            <a:pPr>
              <a:buNone/>
            </a:pPr>
            <a:r>
              <a:rPr lang="en-US" i="1" dirty="0" smtClean="0"/>
              <a:t>be </a:t>
            </a:r>
            <a:r>
              <a:rPr lang="en-US" i="1" dirty="0"/>
              <a:t>powerful if the </a:t>
            </a:r>
            <a:r>
              <a:rPr lang="en-US" i="1" dirty="0" err="1"/>
              <a:t>PSP’s</a:t>
            </a:r>
            <a:r>
              <a:rPr lang="en-US" i="1" dirty="0"/>
              <a:t> team is actively involved in the brainstorming.</a:t>
            </a:r>
            <a:r>
              <a:rPr lang="en-US" i="1" dirty="0" smtClean="0"/>
              <a:t> </a:t>
            </a:r>
            <a:endParaRPr lang="en-US" i="1" dirty="0"/>
          </a:p>
          <a:p>
            <a:pPr>
              <a:buNone/>
            </a:pPr>
            <a:r>
              <a:rPr lang="en-US" i="1" dirty="0" smtClean="0"/>
              <a:t>Start </a:t>
            </a:r>
            <a:r>
              <a:rPr lang="en-US" i="1" dirty="0"/>
              <a:t>to have your presentation reflect their collaboration, and </a:t>
            </a:r>
            <a:r>
              <a:rPr lang="en-US" i="1" dirty="0" smtClean="0"/>
              <a:t>more</a:t>
            </a:r>
          </a:p>
          <a:p>
            <a:pPr>
              <a:buNone/>
            </a:pPr>
            <a:r>
              <a:rPr lang="en-US" i="1" dirty="0" smtClean="0"/>
              <a:t>importantly</a:t>
            </a:r>
            <a:r>
              <a:rPr lang="en-US" i="1" dirty="0"/>
              <a:t>, their big idea.</a:t>
            </a:r>
          </a:p>
          <a:p>
            <a:endParaRPr lang="en-US" i="1" dirty="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Mission</a:t>
            </a:r>
            <a:endParaRPr lang="en-US" b="1" dirty="0"/>
          </a:p>
        </p:txBody>
      </p:sp>
      <p:sp>
        <p:nvSpPr>
          <p:cNvPr id="3" name="Content Placeholder 2"/>
          <p:cNvSpPr>
            <a:spLocks noGrp="1"/>
          </p:cNvSpPr>
          <p:nvPr>
            <p:ph idx="1"/>
          </p:nvPr>
        </p:nvSpPr>
        <p:spPr/>
        <p:txBody>
          <a:bodyPr/>
          <a:lstStyle/>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Problem / Opportunity Statement</a:t>
            </a:r>
            <a:endParaRPr lang="en-US" b="1" dirty="0"/>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Solution Statement</a:t>
            </a:r>
            <a:endParaRPr lang="en-US" b="1" dirty="0"/>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Key Elements of Approach</a:t>
            </a:r>
            <a:endParaRPr lang="en-US" dirty="0"/>
          </a:p>
        </p:txBody>
      </p:sp>
      <p:sp>
        <p:nvSpPr>
          <p:cNvPr id="3" name="Content Placeholder 2"/>
          <p:cNvSpPr>
            <a:spLocks noGrp="1"/>
          </p:cNvSpPr>
          <p:nvPr>
            <p:ph idx="1"/>
          </p:nvPr>
        </p:nvSpPr>
        <p:spPr/>
        <p:txBody>
          <a:bodyPr/>
          <a:lstStyle/>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Platform</a:t>
            </a:r>
            <a:endParaRPr lang="en-US" b="1" dirty="0"/>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Strengths</a:t>
            </a:r>
            <a:endParaRPr lang="en-US" b="1" dirty="0"/>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Key Metrics</a:t>
            </a:r>
            <a:endParaRPr lang="en-US" b="1" dirty="0"/>
          </a:p>
        </p:txBody>
      </p:sp>
      <p:sp>
        <p:nvSpPr>
          <p:cNvPr id="3" name="Content Placeholder 2"/>
          <p:cNvSpPr>
            <a:spLocks noGrp="1"/>
          </p:cNvSpPr>
          <p:nvPr>
            <p:ph idx="1"/>
          </p:nvPr>
        </p:nvSpPr>
        <p:spPr/>
        <p:txBody>
          <a:bodyPr/>
          <a:lstStyle/>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8809</TotalTime>
  <Words>3218</Words>
  <Application>Microsoft Macintosh PowerPoint</Application>
  <PresentationFormat>On-screen Show (4:3)</PresentationFormat>
  <Paragraphs>129</Paragraphs>
  <Slides>24</Slides>
  <Notes>23</Notes>
  <HiddenSlides>0</HiddenSlides>
  <MMClips>0</MMClips>
  <ScaleCrop>false</ScaleCrop>
  <HeadingPairs>
    <vt:vector size="4" baseType="variant">
      <vt:variant>
        <vt:lpstr>Design Template</vt:lpstr>
      </vt:variant>
      <vt:variant>
        <vt:i4>1</vt:i4>
      </vt:variant>
      <vt:variant>
        <vt:lpstr>Slide Titles</vt:lpstr>
      </vt:variant>
      <vt:variant>
        <vt:i4>24</vt:i4>
      </vt:variant>
    </vt:vector>
  </HeadingPairs>
  <TitlesOfParts>
    <vt:vector size="25" baseType="lpstr">
      <vt:lpstr>Office Theme</vt:lpstr>
      <vt:lpstr>Cyclotron Road Customer Deck Template</vt:lpstr>
      <vt:lpstr>Narrative</vt:lpstr>
      <vt:lpstr>Mission</vt:lpstr>
      <vt:lpstr>Problem / Opportunity Statement</vt:lpstr>
      <vt:lpstr>Solution Statement</vt:lpstr>
      <vt:lpstr>Key Elements of Approach</vt:lpstr>
      <vt:lpstr>Platform</vt:lpstr>
      <vt:lpstr>Strengths</vt:lpstr>
      <vt:lpstr>Key Metrics</vt:lpstr>
      <vt:lpstr>Unit Economics</vt:lpstr>
      <vt:lpstr>User Praise</vt:lpstr>
      <vt:lpstr>Media Recognition</vt:lpstr>
      <vt:lpstr>Market Size</vt:lpstr>
      <vt:lpstr>Market Drivers</vt:lpstr>
      <vt:lpstr>Competitive Advantages</vt:lpstr>
      <vt:lpstr>Case Studies</vt:lpstr>
      <vt:lpstr>Core Competencies</vt:lpstr>
      <vt:lpstr>Deep Dive</vt:lpstr>
      <vt:lpstr>Technology Stack</vt:lpstr>
      <vt:lpstr>Platform Components</vt:lpstr>
      <vt:lpstr>Intellectual Property</vt:lpstr>
      <vt:lpstr>Team</vt:lpstr>
      <vt:lpstr>Company Status</vt:lpstr>
      <vt:lpstr>A few more thoughts on the narrative.. (instructive)</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Magic Box Paradigm </dc:title>
  <dc:creator>NIKHIL</dc:creator>
  <cp:lastModifiedBy>NIKHIL</cp:lastModifiedBy>
  <cp:revision>3</cp:revision>
  <dcterms:created xsi:type="dcterms:W3CDTF">2017-10-18T18:14:46Z</dcterms:created>
  <dcterms:modified xsi:type="dcterms:W3CDTF">2017-10-18T18:15:33Z</dcterms:modified>
</cp:coreProperties>
</file>