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1"/>
  </p:notesMasterIdLst>
  <p:sldIdLst>
    <p:sldId id="279" r:id="rId2"/>
    <p:sldId id="306" r:id="rId3"/>
    <p:sldId id="257" r:id="rId4"/>
    <p:sldId id="305" r:id="rId5"/>
    <p:sldId id="288" r:id="rId6"/>
    <p:sldId id="259" r:id="rId7"/>
    <p:sldId id="308" r:id="rId8"/>
    <p:sldId id="300" r:id="rId9"/>
    <p:sldId id="302" r:id="rId10"/>
    <p:sldId id="301" r:id="rId11"/>
    <p:sldId id="299" r:id="rId12"/>
    <p:sldId id="307" r:id="rId13"/>
    <p:sldId id="304" r:id="rId14"/>
    <p:sldId id="303" r:id="rId15"/>
    <p:sldId id="298" r:id="rId16"/>
    <p:sldId id="268" r:id="rId17"/>
    <p:sldId id="269" r:id="rId18"/>
    <p:sldId id="270" r:id="rId19"/>
    <p:sldId id="271" r:id="rId20"/>
    <p:sldId id="272" r:id="rId21"/>
    <p:sldId id="273" r:id="rId22"/>
    <p:sldId id="274" r:id="rId23"/>
    <p:sldId id="275" r:id="rId24"/>
    <p:sldId id="276" r:id="rId25"/>
    <p:sldId id="277" r:id="rId26"/>
    <p:sldId id="278" r:id="rId27"/>
    <p:sldId id="267" r:id="rId28"/>
    <p:sldId id="293" r:id="rId29"/>
    <p:sldId id="258" r:id="rId30"/>
    <p:sldId id="294" r:id="rId31"/>
    <p:sldId id="295" r:id="rId32"/>
    <p:sldId id="296" r:id="rId33"/>
    <p:sldId id="297" r:id="rId34"/>
    <p:sldId id="292" r:id="rId35"/>
    <p:sldId id="282" r:id="rId36"/>
    <p:sldId id="283" r:id="rId37"/>
    <p:sldId id="284" r:id="rId38"/>
    <p:sldId id="285" r:id="rId39"/>
    <p:sldId id="286"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96" autoAdjust="0"/>
    <p:restoredTop sz="93466" autoAdjust="0"/>
  </p:normalViewPr>
  <p:slideViewPr>
    <p:cSldViewPr snapToGrid="0">
      <p:cViewPr varScale="1">
        <p:scale>
          <a:sx n="110" d="100"/>
          <a:sy n="110" d="100"/>
        </p:scale>
        <p:origin x="1530" y="108"/>
      </p:cViewPr>
      <p:guideLst/>
    </p:cSldViewPr>
  </p:slideViewPr>
  <p:outlineViewPr>
    <p:cViewPr>
      <p:scale>
        <a:sx n="33" d="100"/>
        <a:sy n="33" d="100"/>
      </p:scale>
      <p:origin x="0" y="-456"/>
    </p:cViewPr>
  </p:outlineViewPr>
  <p:notesTextViewPr>
    <p:cViewPr>
      <p:scale>
        <a:sx n="3" d="2"/>
        <a:sy n="3" d="2"/>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invertIfNegative val="0"/>
          <c:dPt>
            <c:idx val="0"/>
            <c:invertIfNegative val="0"/>
            <c:bubble3D val="0"/>
            <c:spPr>
              <a:solidFill>
                <a:schemeClr val="bg1">
                  <a:lumMod val="50000"/>
                </a:schemeClr>
              </a:solidFill>
              <a:ln>
                <a:noFill/>
              </a:ln>
              <a:effectLst>
                <a:outerShdw blurRad="76200" dir="18900000" sy="23000" kx="-1200000" algn="bl" rotWithShape="0">
                  <a:prstClr val="black">
                    <a:alpha val="20000"/>
                  </a:prstClr>
                </a:outerShdw>
              </a:effectLst>
            </c:spPr>
            <c:extLst>
              <c:ext xmlns:c16="http://schemas.microsoft.com/office/drawing/2014/chart" uri="{C3380CC4-5D6E-409C-BE32-E72D297353CC}">
                <c16:uniqueId val="{00000001-9974-4E9C-A29A-A0C38D8A16C6}"/>
              </c:ext>
            </c:extLst>
          </c:dPt>
          <c:dPt>
            <c:idx val="1"/>
            <c:invertIfNegative val="0"/>
            <c:bubble3D val="0"/>
            <c:spPr>
              <a:solidFill>
                <a:schemeClr val="tx1">
                  <a:lumMod val="95000"/>
                  <a:lumOff val="5000"/>
                </a:schemeClr>
              </a:solidFill>
              <a:ln>
                <a:noFill/>
              </a:ln>
              <a:effectLst>
                <a:outerShdw blurRad="76200" dir="18900000" sy="23000" kx="-1200000" algn="bl" rotWithShape="0">
                  <a:prstClr val="black">
                    <a:alpha val="20000"/>
                  </a:prstClr>
                </a:outerShdw>
              </a:effectLst>
            </c:spPr>
            <c:extLst>
              <c:ext xmlns:c16="http://schemas.microsoft.com/office/drawing/2014/chart" uri="{C3380CC4-5D6E-409C-BE32-E72D297353CC}">
                <c16:uniqueId val="{00000002-9974-4E9C-A29A-A0C38D8A16C6}"/>
              </c:ext>
            </c:extLst>
          </c:dPt>
          <c:dPt>
            <c:idx val="2"/>
            <c:invertIfNegative val="0"/>
            <c:bubble3D val="0"/>
            <c:spPr>
              <a:solidFill>
                <a:srgbClr val="0070C0"/>
              </a:solidFill>
              <a:ln>
                <a:noFill/>
              </a:ln>
              <a:effectLst>
                <a:outerShdw blurRad="76200" dir="18900000" sy="23000" kx="-1200000" algn="bl" rotWithShape="0">
                  <a:prstClr val="black">
                    <a:alpha val="20000"/>
                  </a:prstClr>
                </a:outerShdw>
              </a:effectLst>
            </c:spPr>
            <c:extLst>
              <c:ext xmlns:c16="http://schemas.microsoft.com/office/drawing/2014/chart" uri="{C3380CC4-5D6E-409C-BE32-E72D297353CC}">
                <c16:uniqueId val="{00000004-9974-4E9C-A29A-A0C38D8A16C6}"/>
              </c:ext>
            </c:extLst>
          </c:dPt>
          <c:dPt>
            <c:idx val="3"/>
            <c:invertIfNegative val="0"/>
            <c:bubble3D val="0"/>
            <c:spPr>
              <a:solidFill>
                <a:schemeClr val="accent4">
                  <a:lumMod val="75000"/>
                </a:schemeClr>
              </a:solidFill>
              <a:ln>
                <a:noFill/>
              </a:ln>
              <a:effectLst>
                <a:outerShdw blurRad="76200" dir="18900000" sy="23000" kx="-1200000" algn="bl" rotWithShape="0">
                  <a:prstClr val="black">
                    <a:alpha val="20000"/>
                  </a:prstClr>
                </a:outerShdw>
              </a:effectLst>
            </c:spPr>
            <c:extLst>
              <c:ext xmlns:c16="http://schemas.microsoft.com/office/drawing/2014/chart" uri="{C3380CC4-5D6E-409C-BE32-E72D297353CC}">
                <c16:uniqueId val="{00000003-9974-4E9C-A29A-A0C38D8A16C6}"/>
              </c:ext>
            </c:extLst>
          </c:dPt>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Sheet1!$AC$3:$AC$6</c:f>
              <c:strCache>
                <c:ptCount val="4"/>
                <c:pt idx="0">
                  <c:v>Coal</c:v>
                </c:pt>
                <c:pt idx="1">
                  <c:v>USGC Petcoke</c:v>
                </c:pt>
                <c:pt idx="2">
                  <c:v>Regas. LNG</c:v>
                </c:pt>
                <c:pt idx="3">
                  <c:v>Crude Oil</c:v>
                </c:pt>
              </c:strCache>
            </c:strRef>
          </c:cat>
          <c:val>
            <c:numRef>
              <c:f>Sheet1!$AG$3:$AG$6</c:f>
              <c:numCache>
                <c:formatCode>"$"#,##0.00</c:formatCode>
                <c:ptCount val="4"/>
                <c:pt idx="0">
                  <c:v>1.9777434639286786</c:v>
                </c:pt>
                <c:pt idx="1">
                  <c:v>3.3419098893493637</c:v>
                </c:pt>
                <c:pt idx="2">
                  <c:v>12.2</c:v>
                </c:pt>
                <c:pt idx="3">
                  <c:v>10.193104399638667</c:v>
                </c:pt>
              </c:numCache>
            </c:numRef>
          </c:val>
          <c:extLst>
            <c:ext xmlns:c16="http://schemas.microsoft.com/office/drawing/2014/chart" uri="{C3380CC4-5D6E-409C-BE32-E72D297353CC}">
              <c16:uniqueId val="{00000000-9974-4E9C-A29A-A0C38D8A16C6}"/>
            </c:ext>
          </c:extLst>
        </c:ser>
        <c:dLbls>
          <c:dLblPos val="inEnd"/>
          <c:showLegendKey val="0"/>
          <c:showVal val="1"/>
          <c:showCatName val="0"/>
          <c:showSerName val="0"/>
          <c:showPercent val="0"/>
          <c:showBubbleSize val="0"/>
        </c:dLbls>
        <c:gapWidth val="41"/>
        <c:axId val="1200798784"/>
        <c:axId val="1200796816"/>
      </c:barChart>
      <c:catAx>
        <c:axId val="120079878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1" i="0" u="none" strike="noStrike" kern="1200" baseline="0">
                <a:solidFill>
                  <a:schemeClr val="dk1">
                    <a:lumMod val="65000"/>
                    <a:lumOff val="35000"/>
                  </a:schemeClr>
                </a:solidFill>
                <a:effectLst/>
                <a:latin typeface="Calibri" panose="020F0502020204030204" pitchFamily="34" charset="0"/>
                <a:ea typeface="+mn-ea"/>
                <a:cs typeface="Calibri" panose="020F0502020204030204" pitchFamily="34" charset="0"/>
              </a:defRPr>
            </a:pPr>
            <a:endParaRPr lang="en-US"/>
          </a:p>
        </c:txPr>
        <c:crossAx val="1200796816"/>
        <c:crosses val="autoZero"/>
        <c:auto val="1"/>
        <c:lblAlgn val="ctr"/>
        <c:lblOffset val="100"/>
        <c:noMultiLvlLbl val="0"/>
      </c:catAx>
      <c:valAx>
        <c:axId val="1200796816"/>
        <c:scaling>
          <c:orientation val="minMax"/>
        </c:scaling>
        <c:delete val="1"/>
        <c:axPos val="l"/>
        <c:numFmt formatCode="&quot;$&quot;#,##0.00" sourceLinked="1"/>
        <c:majorTickMark val="none"/>
        <c:minorTickMark val="none"/>
        <c:tickLblPos val="nextTo"/>
        <c:crossAx val="12007987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68000">
          <a:schemeClr val="lt1">
            <a:lumMod val="85000"/>
          </a:schemeClr>
        </a:gs>
        <a:gs pos="100000">
          <a:schemeClr val="lt1"/>
        </a:gs>
      </a:gsLst>
      <a:lin ang="5400000" scaled="1"/>
      <a:tileRect/>
    </a:gradFill>
    <a:ln w="9525" cap="flat" cmpd="sng" algn="ctr">
      <a:no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defRPr sz="1197"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330" kern="1200"/>
  </cs:chartArea>
  <cs:dataLabel>
    <cs:lnRef idx="0"/>
    <cs:fillRef idx="0"/>
    <cs:effectRef idx="0"/>
    <cs:fontRef idx="minor">
      <a:schemeClr val="lt1"/>
    </cs:fontRef>
    <cs:spPr/>
    <cs:defRPr sz="133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33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4811BC-3666-4BE7-8E3B-4E64CC46A8DD}"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91653F31-E0BC-4A8A-A469-EB22CBE58E2F}">
      <dgm:prSet custT="1">
        <dgm:style>
          <a:lnRef idx="3">
            <a:schemeClr val="lt1"/>
          </a:lnRef>
          <a:fillRef idx="1">
            <a:schemeClr val="accent1"/>
          </a:fillRef>
          <a:effectRef idx="1">
            <a:schemeClr val="accent1"/>
          </a:effectRef>
          <a:fontRef idx="minor">
            <a:schemeClr val="lt1"/>
          </a:fontRef>
        </dgm:style>
      </dgm:prSet>
      <dgm:spPr>
        <a:solidFill>
          <a:schemeClr val="tx2"/>
        </a:solidFill>
      </dgm:spPr>
      <dgm:t>
        <a:bodyPr/>
        <a:lstStyle/>
        <a:p>
          <a:r>
            <a:rPr lang="en-US" sz="1600" b="1" dirty="0">
              <a:latin typeface="Calibri" panose="020F0502020204030204" pitchFamily="34" charset="0"/>
              <a:cs typeface="Calibri" panose="020F0502020204030204" pitchFamily="34" charset="0"/>
            </a:rPr>
            <a:t>Calculated from the following inputs/assumptions:</a:t>
          </a:r>
        </a:p>
      </dgm:t>
    </dgm:pt>
    <dgm:pt modelId="{6303AFD2-69C4-463B-80B0-086937102AA1}" type="parTrans" cxnId="{54FC0958-1A6E-49D7-B3AE-E39C7996CB8D}">
      <dgm:prSet/>
      <dgm:spPr/>
      <dgm:t>
        <a:bodyPr/>
        <a:lstStyle/>
        <a:p>
          <a:endParaRPr lang="en-US"/>
        </a:p>
      </dgm:t>
    </dgm:pt>
    <dgm:pt modelId="{0A41C031-A572-44AC-AF7F-D3DC7B04E339}" type="sibTrans" cxnId="{54FC0958-1A6E-49D7-B3AE-E39C7996CB8D}">
      <dgm:prSet/>
      <dgm:spPr/>
      <dgm:t>
        <a:bodyPr/>
        <a:lstStyle/>
        <a:p>
          <a:endParaRPr lang="en-US"/>
        </a:p>
      </dgm:t>
    </dgm:pt>
    <dgm:pt modelId="{470F74C4-A62F-4912-B9FA-CC8CAC168041}">
      <dgm:prSet custT="1"/>
      <dgm:spPr>
        <a:solidFill>
          <a:schemeClr val="bg1">
            <a:alpha val="90000"/>
          </a:schemeClr>
        </a:solidFill>
        <a:ln w="25400" cap="flat" cmpd="sng" algn="ctr">
          <a:solidFill>
            <a:srgbClr val="4F81BD">
              <a:alpha val="90000"/>
              <a:tint val="40000"/>
              <a:hueOff val="0"/>
              <a:satOff val="0"/>
              <a:lumOff val="0"/>
              <a:alphaOff val="0"/>
            </a:srgbClr>
          </a:solidFill>
          <a:prstDash val="solid"/>
        </a:ln>
        <a:effectLst/>
      </dgm:spPr>
      <dgm:t>
        <a:bodyPr spcFirstLastPara="0" vert="horz" wrap="square" lIns="247650" tIns="123825" rIns="247650" bIns="123825" numCol="1" spcCol="1270" anchor="ctr" anchorCtr="0"/>
        <a:lstStyle/>
        <a:p>
          <a:pPr marL="225425" indent="-225425">
            <a:buClr>
              <a:schemeClr val="accent4"/>
            </a:buClr>
            <a:buSzPct val="75000"/>
            <a:buFont typeface="Wingdings" panose="05000000000000000000" pitchFamily="2" charset="2"/>
            <a:buChar char="q"/>
          </a:pPr>
          <a:r>
            <a:rPr lang="en-US" sz="1100" b="1" kern="1200" dirty="0">
              <a:solidFill>
                <a:schemeClr val="tx2"/>
              </a:solidFill>
              <a:latin typeface="Calibri" panose="020F0502020204030204" pitchFamily="34" charset="0"/>
              <a:cs typeface="Calibri" panose="020F0502020204030204" pitchFamily="34" charset="0"/>
            </a:rPr>
            <a:t>A given solar farm load profile</a:t>
          </a:r>
        </a:p>
      </dgm:t>
    </dgm:pt>
    <dgm:pt modelId="{285423EA-BBE2-423B-BECF-7F1D35B61D7A}" type="parTrans" cxnId="{DFA98E49-1C7D-410B-B22C-3B00BFED2326}">
      <dgm:prSet/>
      <dgm:spPr/>
      <dgm:t>
        <a:bodyPr/>
        <a:lstStyle/>
        <a:p>
          <a:endParaRPr lang="en-US"/>
        </a:p>
      </dgm:t>
    </dgm:pt>
    <dgm:pt modelId="{0AF8FA22-581B-4B88-BC8F-F9EC9E33CCAD}" type="sibTrans" cxnId="{DFA98E49-1C7D-410B-B22C-3B00BFED2326}">
      <dgm:prSet/>
      <dgm:spPr/>
      <dgm:t>
        <a:bodyPr/>
        <a:lstStyle/>
        <a:p>
          <a:endParaRPr lang="en-US"/>
        </a:p>
      </dgm:t>
    </dgm:pt>
    <dgm:pt modelId="{EFD07CFB-D10C-41D7-8A8F-4C32D2926EC9}">
      <dgm:prSet custT="1"/>
      <dgm:spPr>
        <a:solidFill>
          <a:schemeClr val="bg1">
            <a:alpha val="90000"/>
          </a:schemeClr>
        </a:solidFill>
        <a:ln w="25400" cap="flat" cmpd="sng" algn="ctr">
          <a:solidFill>
            <a:srgbClr val="4F81BD">
              <a:alpha val="90000"/>
              <a:tint val="40000"/>
              <a:hueOff val="0"/>
              <a:satOff val="0"/>
              <a:lumOff val="0"/>
              <a:alphaOff val="0"/>
            </a:srgbClr>
          </a:solidFill>
          <a:prstDash val="solid"/>
        </a:ln>
        <a:effectLst/>
      </dgm:spPr>
      <dgm:t>
        <a:bodyPr spcFirstLastPara="0" vert="horz" wrap="square" lIns="247650" tIns="123825" rIns="247650" bIns="123825" numCol="1" spcCol="1270" anchor="ctr" anchorCtr="0"/>
        <a:lstStyle/>
        <a:p>
          <a:pPr marL="225425" indent="-225425">
            <a:buClr>
              <a:schemeClr val="accent4"/>
            </a:buClr>
            <a:buSzPct val="75000"/>
            <a:buFont typeface="Wingdings" panose="05000000000000000000" pitchFamily="2" charset="2"/>
            <a:buChar char="q"/>
          </a:pPr>
          <a:r>
            <a:rPr lang="en-US" sz="1100" b="1" kern="1200" dirty="0">
              <a:solidFill>
                <a:schemeClr val="tx2"/>
              </a:solidFill>
              <a:latin typeface="Calibri" panose="020F0502020204030204" pitchFamily="34" charset="0"/>
              <a:cs typeface="Calibri" panose="020F0502020204030204" pitchFamily="34" charset="0"/>
            </a:rPr>
            <a:t>Assuming purpose built solar PV </a:t>
          </a:r>
          <a:r>
            <a:rPr lang="en-US" sz="1100" b="1" kern="1200" dirty="0">
              <a:solidFill>
                <a:srgbClr val="1F497D"/>
              </a:solidFill>
              <a:latin typeface="Calibri" panose="020F0502020204030204" pitchFamily="34" charset="0"/>
              <a:ea typeface="+mn-ea"/>
              <a:cs typeface="Calibri" panose="020F0502020204030204" pitchFamily="34" charset="0"/>
            </a:rPr>
            <a:t>farm</a:t>
          </a:r>
        </a:p>
      </dgm:t>
    </dgm:pt>
    <dgm:pt modelId="{E6350946-7A6F-4555-8CCD-9EF654AE8C5B}" type="parTrans" cxnId="{FED56615-42E0-4E1E-BA93-EDF87E1B77B0}">
      <dgm:prSet/>
      <dgm:spPr/>
      <dgm:t>
        <a:bodyPr/>
        <a:lstStyle/>
        <a:p>
          <a:endParaRPr lang="en-US"/>
        </a:p>
      </dgm:t>
    </dgm:pt>
    <dgm:pt modelId="{0CDED1E7-8412-408E-A2EE-C9CD2E23FD0C}" type="sibTrans" cxnId="{FED56615-42E0-4E1E-BA93-EDF87E1B77B0}">
      <dgm:prSet/>
      <dgm:spPr/>
      <dgm:t>
        <a:bodyPr/>
        <a:lstStyle/>
        <a:p>
          <a:endParaRPr lang="en-US"/>
        </a:p>
      </dgm:t>
    </dgm:pt>
    <dgm:pt modelId="{4C64AB14-FC0F-4C9F-91D1-788D3FF0AE58}">
      <dgm:prSet custT="1"/>
      <dgm:spPr>
        <a:solidFill>
          <a:schemeClr val="bg1">
            <a:alpha val="90000"/>
          </a:schemeClr>
        </a:solidFill>
        <a:ln w="25400" cap="flat" cmpd="sng" algn="ctr">
          <a:solidFill>
            <a:srgbClr val="4F81BD">
              <a:alpha val="90000"/>
              <a:tint val="40000"/>
              <a:hueOff val="0"/>
              <a:satOff val="0"/>
              <a:lumOff val="0"/>
              <a:alphaOff val="0"/>
            </a:srgbClr>
          </a:solidFill>
          <a:prstDash val="solid"/>
        </a:ln>
        <a:effectLst/>
      </dgm:spPr>
      <dgm:t>
        <a:bodyPr spcFirstLastPara="0" vert="horz" wrap="square" lIns="247650" tIns="123825" rIns="247650" bIns="123825" numCol="1" spcCol="1270" anchor="ctr" anchorCtr="0"/>
        <a:lstStyle/>
        <a:p>
          <a:pPr marL="225425" indent="-225425">
            <a:buClr>
              <a:schemeClr val="accent4"/>
            </a:buClr>
            <a:buSzPct val="75000"/>
            <a:buFont typeface="Wingdings" panose="05000000000000000000" pitchFamily="2" charset="2"/>
            <a:buChar char="q"/>
          </a:pPr>
          <a:r>
            <a:rPr lang="en-US" sz="1100" b="1" kern="1200" dirty="0">
              <a:solidFill>
                <a:schemeClr val="tx2"/>
              </a:solidFill>
              <a:latin typeface="Calibri" panose="020F0502020204030204" pitchFamily="34" charset="0"/>
              <a:cs typeface="Calibri" panose="020F0502020204030204" pitchFamily="34" charset="0"/>
            </a:rPr>
            <a:t>Installed </a:t>
          </a:r>
          <a:r>
            <a:rPr lang="en-US" sz="1100" b="1" kern="1200" dirty="0" err="1">
              <a:solidFill>
                <a:schemeClr val="tx2"/>
              </a:solidFill>
              <a:latin typeface="Calibri" panose="020F0502020204030204" pitchFamily="34" charset="0"/>
              <a:cs typeface="Calibri" panose="020F0502020204030204" pitchFamily="34" charset="0"/>
            </a:rPr>
            <a:t>Electrolyzer</a:t>
          </a:r>
          <a:r>
            <a:rPr lang="en-US" sz="1100" b="1" kern="1200" dirty="0">
              <a:solidFill>
                <a:schemeClr val="tx2"/>
              </a:solidFill>
              <a:latin typeface="Calibri" panose="020F0502020204030204" pitchFamily="34" charset="0"/>
              <a:cs typeface="Calibri" panose="020F0502020204030204" pitchFamily="34" charset="0"/>
            </a:rPr>
            <a:t> </a:t>
          </a:r>
          <a:r>
            <a:rPr lang="en-US" sz="1100" b="1" kern="1200" dirty="0" err="1">
              <a:solidFill>
                <a:schemeClr val="tx2"/>
              </a:solidFill>
              <a:latin typeface="Calibri" panose="020F0502020204030204" pitchFamily="34" charset="0"/>
              <a:cs typeface="Calibri" panose="020F0502020204030204" pitchFamily="34" charset="0"/>
            </a:rPr>
            <a:t>CapEx</a:t>
          </a:r>
          <a:r>
            <a:rPr lang="en-US" sz="1100" b="1" kern="1200" dirty="0">
              <a:solidFill>
                <a:schemeClr val="tx2"/>
              </a:solidFill>
              <a:latin typeface="Calibri" panose="020F0502020204030204" pitchFamily="34" charset="0"/>
              <a:cs typeface="Calibri" panose="020F0502020204030204" pitchFamily="34" charset="0"/>
            </a:rPr>
            <a:t> of $300/kW</a:t>
          </a:r>
        </a:p>
      </dgm:t>
    </dgm:pt>
    <dgm:pt modelId="{14A757DE-351F-4472-B704-282E41FB5235}" type="parTrans" cxnId="{C401454A-8511-41B3-8726-02B1FB360486}">
      <dgm:prSet/>
      <dgm:spPr/>
      <dgm:t>
        <a:bodyPr/>
        <a:lstStyle/>
        <a:p>
          <a:endParaRPr lang="en-US"/>
        </a:p>
      </dgm:t>
    </dgm:pt>
    <dgm:pt modelId="{6A102958-D628-46EC-95E4-C11633F58400}" type="sibTrans" cxnId="{C401454A-8511-41B3-8726-02B1FB360486}">
      <dgm:prSet/>
      <dgm:spPr/>
      <dgm:t>
        <a:bodyPr/>
        <a:lstStyle/>
        <a:p>
          <a:endParaRPr lang="en-US"/>
        </a:p>
      </dgm:t>
    </dgm:pt>
    <dgm:pt modelId="{E4B5E706-C5FC-4879-AEEB-7584717D29A3}">
      <dgm:prSet custT="1"/>
      <dgm:spPr>
        <a:solidFill>
          <a:schemeClr val="bg1">
            <a:alpha val="90000"/>
          </a:schemeClr>
        </a:solidFill>
        <a:ln w="25400" cap="flat" cmpd="sng" algn="ctr">
          <a:solidFill>
            <a:srgbClr val="4F81BD">
              <a:alpha val="90000"/>
              <a:tint val="40000"/>
              <a:hueOff val="0"/>
              <a:satOff val="0"/>
              <a:lumOff val="0"/>
              <a:alphaOff val="0"/>
            </a:srgbClr>
          </a:solidFill>
          <a:prstDash val="solid"/>
        </a:ln>
        <a:effectLst/>
      </dgm:spPr>
      <dgm:t>
        <a:bodyPr spcFirstLastPara="0" vert="horz" wrap="square" lIns="247650" tIns="123825" rIns="247650" bIns="123825" numCol="1" spcCol="1270" anchor="ctr" anchorCtr="0"/>
        <a:lstStyle/>
        <a:p>
          <a:pPr marL="225425" indent="-225425">
            <a:buClr>
              <a:schemeClr val="accent4"/>
            </a:buClr>
            <a:buSzPct val="75000"/>
            <a:buFont typeface="Wingdings" panose="05000000000000000000" pitchFamily="2" charset="2"/>
            <a:buChar char="q"/>
          </a:pPr>
          <a:r>
            <a:rPr lang="en-US" sz="1100" b="1" kern="1200" dirty="0">
              <a:solidFill>
                <a:schemeClr val="tx2"/>
              </a:solidFill>
              <a:latin typeface="Calibri" panose="020F0502020204030204" pitchFamily="34" charset="0"/>
              <a:cs typeface="Calibri" panose="020F0502020204030204" pitchFamily="34" charset="0"/>
            </a:rPr>
            <a:t>Available energy price of $0.025/kWh</a:t>
          </a:r>
        </a:p>
      </dgm:t>
    </dgm:pt>
    <dgm:pt modelId="{0B8AD940-C09A-4411-9DBE-B73C3A707E4A}" type="parTrans" cxnId="{FFE6506A-ADC2-4260-886C-122322506C87}">
      <dgm:prSet/>
      <dgm:spPr/>
      <dgm:t>
        <a:bodyPr/>
        <a:lstStyle/>
        <a:p>
          <a:endParaRPr lang="en-US"/>
        </a:p>
      </dgm:t>
    </dgm:pt>
    <dgm:pt modelId="{2BE07D64-3C71-48A6-93B6-783830C09362}" type="sibTrans" cxnId="{FFE6506A-ADC2-4260-886C-122322506C87}">
      <dgm:prSet/>
      <dgm:spPr/>
      <dgm:t>
        <a:bodyPr/>
        <a:lstStyle/>
        <a:p>
          <a:endParaRPr lang="en-US"/>
        </a:p>
      </dgm:t>
    </dgm:pt>
    <dgm:pt modelId="{B92013AE-0F05-4C88-9731-322EBB96B954}">
      <dgm:prSet custT="1"/>
      <dgm:spPr>
        <a:solidFill>
          <a:schemeClr val="bg1">
            <a:alpha val="90000"/>
          </a:schemeClr>
        </a:solidFill>
        <a:ln w="25400" cap="flat" cmpd="sng" algn="ctr">
          <a:solidFill>
            <a:srgbClr val="4F81BD">
              <a:alpha val="90000"/>
              <a:tint val="40000"/>
              <a:hueOff val="0"/>
              <a:satOff val="0"/>
              <a:lumOff val="0"/>
              <a:alphaOff val="0"/>
            </a:srgbClr>
          </a:solidFill>
          <a:prstDash val="solid"/>
        </a:ln>
        <a:effectLst/>
      </dgm:spPr>
      <dgm:t>
        <a:bodyPr spcFirstLastPara="0" vert="horz" wrap="square" lIns="247650" tIns="123825" rIns="247650" bIns="123825" numCol="1" spcCol="1270" anchor="ctr" anchorCtr="0"/>
        <a:lstStyle/>
        <a:p>
          <a:pPr marL="225425" indent="-225425">
            <a:buClr>
              <a:schemeClr val="accent4"/>
            </a:buClr>
            <a:buSzPct val="75000"/>
            <a:buFont typeface="Wingdings" panose="05000000000000000000" pitchFamily="2" charset="2"/>
            <a:buChar char="q"/>
          </a:pPr>
          <a:r>
            <a:rPr lang="en-US" sz="1100" b="1" kern="1200" dirty="0">
              <a:solidFill>
                <a:schemeClr val="tx2"/>
              </a:solidFill>
              <a:latin typeface="Calibri" panose="020F0502020204030204" pitchFamily="34" charset="0"/>
              <a:cs typeface="Calibri" panose="020F0502020204030204" pitchFamily="34" charset="0"/>
            </a:rPr>
            <a:t>O&amp;M costs of </a:t>
          </a:r>
          <a:r>
            <a:rPr lang="en-US" sz="1100" b="1" kern="1200" dirty="0" err="1">
              <a:solidFill>
                <a:schemeClr val="tx2"/>
              </a:solidFill>
              <a:latin typeface="Calibri" panose="020F0502020204030204" pitchFamily="34" charset="0"/>
              <a:cs typeface="Calibri" panose="020F0502020204030204" pitchFamily="34" charset="0"/>
            </a:rPr>
            <a:t>Electrolyzer</a:t>
          </a:r>
          <a:r>
            <a:rPr lang="en-US" sz="1100" b="1" kern="1200" dirty="0">
              <a:solidFill>
                <a:schemeClr val="tx2"/>
              </a:solidFill>
              <a:latin typeface="Calibri" panose="020F0502020204030204" pitchFamily="34" charset="0"/>
              <a:cs typeface="Calibri" panose="020F0502020204030204" pitchFamily="34" charset="0"/>
            </a:rPr>
            <a:t>: $ 20/kW/</a:t>
          </a:r>
          <a:r>
            <a:rPr lang="en-US" sz="1100" b="1" kern="1200" dirty="0" err="1">
              <a:solidFill>
                <a:schemeClr val="tx2"/>
              </a:solidFill>
              <a:latin typeface="Calibri" panose="020F0502020204030204" pitchFamily="34" charset="0"/>
              <a:cs typeface="Calibri" panose="020F0502020204030204" pitchFamily="34" charset="0"/>
            </a:rPr>
            <a:t>yr</a:t>
          </a:r>
          <a:endParaRPr lang="en-US" sz="1100" b="1" kern="1200" dirty="0">
            <a:solidFill>
              <a:schemeClr val="tx2"/>
            </a:solidFill>
            <a:latin typeface="Calibri" panose="020F0502020204030204" pitchFamily="34" charset="0"/>
            <a:cs typeface="Calibri" panose="020F0502020204030204" pitchFamily="34" charset="0"/>
          </a:endParaRPr>
        </a:p>
      </dgm:t>
    </dgm:pt>
    <dgm:pt modelId="{3E0FC2C9-1226-4235-8895-1CAF18C2AAE1}" type="parTrans" cxnId="{2E2D5384-D20E-4273-B1F9-B88514D03184}">
      <dgm:prSet/>
      <dgm:spPr/>
      <dgm:t>
        <a:bodyPr/>
        <a:lstStyle/>
        <a:p>
          <a:endParaRPr lang="en-US"/>
        </a:p>
      </dgm:t>
    </dgm:pt>
    <dgm:pt modelId="{E3BC61DE-1DBD-42F2-80C7-6B018E2CB24D}" type="sibTrans" cxnId="{2E2D5384-D20E-4273-B1F9-B88514D03184}">
      <dgm:prSet/>
      <dgm:spPr/>
      <dgm:t>
        <a:bodyPr/>
        <a:lstStyle/>
        <a:p>
          <a:endParaRPr lang="en-US"/>
        </a:p>
      </dgm:t>
    </dgm:pt>
    <dgm:pt modelId="{0E3EAAB3-9223-4BD1-84DF-1C2D68539A45}">
      <dgm:prSet custT="1"/>
      <dgm:spPr>
        <a:solidFill>
          <a:schemeClr val="bg1">
            <a:alpha val="90000"/>
          </a:schemeClr>
        </a:solidFill>
        <a:ln w="25400" cap="flat" cmpd="sng" algn="ctr">
          <a:solidFill>
            <a:srgbClr val="4F81BD">
              <a:alpha val="90000"/>
              <a:tint val="40000"/>
              <a:hueOff val="0"/>
              <a:satOff val="0"/>
              <a:lumOff val="0"/>
              <a:alphaOff val="0"/>
            </a:srgbClr>
          </a:solidFill>
          <a:prstDash val="solid"/>
        </a:ln>
        <a:effectLst/>
      </dgm:spPr>
      <dgm:t>
        <a:bodyPr spcFirstLastPara="0" vert="horz" wrap="square" lIns="247650" tIns="123825" rIns="247650" bIns="123825" numCol="1" spcCol="1270" anchor="ctr" anchorCtr="0"/>
        <a:lstStyle/>
        <a:p>
          <a:pPr marL="225425" indent="-225425">
            <a:buClr>
              <a:schemeClr val="accent4"/>
            </a:buClr>
            <a:buSzPct val="75000"/>
            <a:buFont typeface="Wingdings" panose="05000000000000000000" pitchFamily="2" charset="2"/>
            <a:buChar char="q"/>
          </a:pPr>
          <a:r>
            <a:rPr lang="en-US" sz="1100" b="1" kern="1200" dirty="0" err="1">
              <a:solidFill>
                <a:schemeClr val="tx2"/>
              </a:solidFill>
              <a:latin typeface="Calibri" panose="020F0502020204030204" pitchFamily="34" charset="0"/>
              <a:cs typeface="Calibri" panose="020F0502020204030204" pitchFamily="34" charset="0"/>
            </a:rPr>
            <a:t>Electrolyzer</a:t>
          </a:r>
          <a:r>
            <a:rPr lang="en-US" sz="1100" b="1" kern="1200" dirty="0">
              <a:solidFill>
                <a:schemeClr val="tx2"/>
              </a:solidFill>
              <a:latin typeface="Calibri" panose="020F0502020204030204" pitchFamily="34" charset="0"/>
              <a:cs typeface="Calibri" panose="020F0502020204030204" pitchFamily="34" charset="0"/>
            </a:rPr>
            <a:t> System Efficiency: 78.8% (Energy Req. = 50kWh/kg)</a:t>
          </a:r>
        </a:p>
      </dgm:t>
    </dgm:pt>
    <dgm:pt modelId="{0C4FE260-8C2E-4547-AFA7-109443CF8FBB}" type="parTrans" cxnId="{E3DDB6AC-D1B4-4180-9DA0-310EA8B306D0}">
      <dgm:prSet/>
      <dgm:spPr/>
      <dgm:t>
        <a:bodyPr/>
        <a:lstStyle/>
        <a:p>
          <a:endParaRPr lang="en-US"/>
        </a:p>
      </dgm:t>
    </dgm:pt>
    <dgm:pt modelId="{80920D33-602C-4EAF-AA58-8B3446B20B72}" type="sibTrans" cxnId="{E3DDB6AC-D1B4-4180-9DA0-310EA8B306D0}">
      <dgm:prSet/>
      <dgm:spPr/>
      <dgm:t>
        <a:bodyPr/>
        <a:lstStyle/>
        <a:p>
          <a:endParaRPr lang="en-US"/>
        </a:p>
      </dgm:t>
    </dgm:pt>
    <dgm:pt modelId="{C65CFD93-C36E-434B-B318-6D639CE573C9}">
      <dgm:prSet custT="1"/>
      <dgm:spPr>
        <a:solidFill>
          <a:schemeClr val="bg1">
            <a:alpha val="90000"/>
          </a:schemeClr>
        </a:solidFill>
        <a:ln w="25400" cap="flat" cmpd="sng" algn="ctr">
          <a:solidFill>
            <a:srgbClr val="4F81BD">
              <a:alpha val="90000"/>
              <a:tint val="40000"/>
              <a:hueOff val="0"/>
              <a:satOff val="0"/>
              <a:lumOff val="0"/>
              <a:alphaOff val="0"/>
            </a:srgbClr>
          </a:solidFill>
          <a:prstDash val="solid"/>
        </a:ln>
        <a:effectLst/>
      </dgm:spPr>
      <dgm:t>
        <a:bodyPr spcFirstLastPara="0" vert="horz" wrap="square" lIns="247650" tIns="123825" rIns="247650" bIns="123825" numCol="1" spcCol="1270" anchor="ctr" anchorCtr="0"/>
        <a:lstStyle/>
        <a:p>
          <a:pPr marL="225425" indent="-225425">
            <a:buClr>
              <a:schemeClr val="accent4"/>
            </a:buClr>
            <a:buSzPct val="75000"/>
            <a:buFont typeface="Wingdings" panose="05000000000000000000" pitchFamily="2" charset="2"/>
            <a:buChar char="q"/>
          </a:pPr>
          <a:r>
            <a:rPr lang="en-US" sz="1100" b="1" kern="1200" dirty="0">
              <a:solidFill>
                <a:schemeClr val="tx2"/>
              </a:solidFill>
              <a:latin typeface="Calibri" panose="020F0502020204030204" pitchFamily="34" charset="0"/>
              <a:cs typeface="Calibri" panose="020F0502020204030204" pitchFamily="34" charset="0"/>
            </a:rPr>
            <a:t>Efficiency Degradation of 0.75% per year (linear)</a:t>
          </a:r>
        </a:p>
      </dgm:t>
    </dgm:pt>
    <dgm:pt modelId="{2FD5194F-4A09-4EFC-86F1-2A8B6197E788}" type="parTrans" cxnId="{F8EEE807-3BF3-424A-84BF-667AC89D2BE5}">
      <dgm:prSet/>
      <dgm:spPr/>
      <dgm:t>
        <a:bodyPr/>
        <a:lstStyle/>
        <a:p>
          <a:endParaRPr lang="en-US"/>
        </a:p>
      </dgm:t>
    </dgm:pt>
    <dgm:pt modelId="{27CB8083-14AC-4242-95D9-3961E3B61F0D}" type="sibTrans" cxnId="{F8EEE807-3BF3-424A-84BF-667AC89D2BE5}">
      <dgm:prSet/>
      <dgm:spPr/>
      <dgm:t>
        <a:bodyPr/>
        <a:lstStyle/>
        <a:p>
          <a:endParaRPr lang="en-US"/>
        </a:p>
      </dgm:t>
    </dgm:pt>
    <dgm:pt modelId="{C5B63A0B-CD3C-45D6-85EB-D4D1EBF828E3}">
      <dgm:prSet custT="1"/>
      <dgm:spPr>
        <a:solidFill>
          <a:schemeClr val="bg1">
            <a:alpha val="90000"/>
          </a:schemeClr>
        </a:solidFill>
        <a:ln w="25400" cap="flat" cmpd="sng" algn="ctr">
          <a:solidFill>
            <a:srgbClr val="4F81BD">
              <a:alpha val="90000"/>
              <a:tint val="40000"/>
              <a:hueOff val="0"/>
              <a:satOff val="0"/>
              <a:lumOff val="0"/>
              <a:alphaOff val="0"/>
            </a:srgbClr>
          </a:solidFill>
          <a:prstDash val="solid"/>
        </a:ln>
        <a:effectLst/>
      </dgm:spPr>
      <dgm:t>
        <a:bodyPr spcFirstLastPara="0" vert="horz" wrap="square" lIns="247650" tIns="123825" rIns="247650" bIns="123825" numCol="1" spcCol="1270" anchor="ctr" anchorCtr="0"/>
        <a:lstStyle/>
        <a:p>
          <a:pPr marL="225425" indent="-225425">
            <a:buClr>
              <a:schemeClr val="accent4"/>
            </a:buClr>
            <a:buSzPct val="75000"/>
            <a:buFont typeface="Wingdings" panose="05000000000000000000" pitchFamily="2" charset="2"/>
            <a:buChar char="q"/>
          </a:pPr>
          <a:r>
            <a:rPr lang="en-US" sz="1100" b="1" kern="1200" dirty="0">
              <a:solidFill>
                <a:schemeClr val="tx2"/>
              </a:solidFill>
              <a:latin typeface="Calibri" panose="020F0502020204030204" pitchFamily="34" charset="0"/>
              <a:cs typeface="Calibri" panose="020F0502020204030204" pitchFamily="34" charset="0"/>
            </a:rPr>
            <a:t>Discount Rate: 7.5%; Project Life: 30 years</a:t>
          </a:r>
        </a:p>
      </dgm:t>
    </dgm:pt>
    <dgm:pt modelId="{37908083-5395-419A-BB67-6C48B37862C5}" type="parTrans" cxnId="{49D44236-5B38-4E4D-B49E-7C48BE0B1F7D}">
      <dgm:prSet/>
      <dgm:spPr/>
      <dgm:t>
        <a:bodyPr/>
        <a:lstStyle/>
        <a:p>
          <a:endParaRPr lang="en-US"/>
        </a:p>
      </dgm:t>
    </dgm:pt>
    <dgm:pt modelId="{9CB5EB7E-C3FE-480B-BA07-A8FB0DA423AC}" type="sibTrans" cxnId="{49D44236-5B38-4E4D-B49E-7C48BE0B1F7D}">
      <dgm:prSet/>
      <dgm:spPr/>
      <dgm:t>
        <a:bodyPr/>
        <a:lstStyle/>
        <a:p>
          <a:endParaRPr lang="en-US"/>
        </a:p>
      </dgm:t>
    </dgm:pt>
    <dgm:pt modelId="{F12005F8-3C3B-403E-B362-3411C37504ED}" type="pres">
      <dgm:prSet presAssocID="{2B4811BC-3666-4BE7-8E3B-4E64CC46A8DD}" presName="Name0" presStyleCnt="0">
        <dgm:presLayoutVars>
          <dgm:dir/>
          <dgm:animLvl val="lvl"/>
          <dgm:resizeHandles val="exact"/>
        </dgm:presLayoutVars>
      </dgm:prSet>
      <dgm:spPr/>
    </dgm:pt>
    <dgm:pt modelId="{184841E9-8C72-43E1-A588-B1DEF39C6F08}" type="pres">
      <dgm:prSet presAssocID="{91653F31-E0BC-4A8A-A469-EB22CBE58E2F}" presName="linNode" presStyleCnt="0"/>
      <dgm:spPr/>
    </dgm:pt>
    <dgm:pt modelId="{7C78D1CC-CE86-4CBC-9257-FFDB1B37D3D2}" type="pres">
      <dgm:prSet presAssocID="{91653F31-E0BC-4A8A-A469-EB22CBE58E2F}" presName="parentText" presStyleLbl="node1" presStyleIdx="0" presStyleCnt="1" custScaleX="134000" custScaleY="90560">
        <dgm:presLayoutVars>
          <dgm:chMax val="1"/>
          <dgm:bulletEnabled val="1"/>
        </dgm:presLayoutVars>
      </dgm:prSet>
      <dgm:spPr/>
    </dgm:pt>
    <dgm:pt modelId="{F5C7A13F-43E7-4475-A0B6-D03CAD101DB8}" type="pres">
      <dgm:prSet presAssocID="{91653F31-E0BC-4A8A-A469-EB22CBE58E2F}" presName="descendantText" presStyleLbl="alignAccFollowNode1" presStyleIdx="0" presStyleCnt="1" custScaleX="125748" custScaleY="110000" custLinFactNeighborX="-4485">
        <dgm:presLayoutVars>
          <dgm:bulletEnabled val="1"/>
        </dgm:presLayoutVars>
      </dgm:prSet>
      <dgm:spPr>
        <a:xfrm rot="5400000">
          <a:off x="4650482" y="-1632172"/>
          <a:ext cx="1424959" cy="5047285"/>
        </a:xfrm>
        <a:prstGeom prst="round2SameRect">
          <a:avLst/>
        </a:prstGeom>
      </dgm:spPr>
    </dgm:pt>
  </dgm:ptLst>
  <dgm:cxnLst>
    <dgm:cxn modelId="{FB971100-D083-4208-BA54-B4C6B5B39099}" type="presOf" srcId="{C5B63A0B-CD3C-45D6-85EB-D4D1EBF828E3}" destId="{F5C7A13F-43E7-4475-A0B6-D03CAD101DB8}" srcOrd="0" destOrd="7" presId="urn:microsoft.com/office/officeart/2005/8/layout/vList5"/>
    <dgm:cxn modelId="{F8EEE807-3BF3-424A-84BF-667AC89D2BE5}" srcId="{91653F31-E0BC-4A8A-A469-EB22CBE58E2F}" destId="{C65CFD93-C36E-434B-B318-6D639CE573C9}" srcOrd="6" destOrd="0" parTransId="{2FD5194F-4A09-4EFC-86F1-2A8B6197E788}" sibTransId="{27CB8083-14AC-4242-95D9-3961E3B61F0D}"/>
    <dgm:cxn modelId="{FED56615-42E0-4E1E-BA93-EDF87E1B77B0}" srcId="{91653F31-E0BC-4A8A-A469-EB22CBE58E2F}" destId="{EFD07CFB-D10C-41D7-8A8F-4C32D2926EC9}" srcOrd="1" destOrd="0" parTransId="{E6350946-7A6F-4555-8CCD-9EF654AE8C5B}" sibTransId="{0CDED1E7-8412-408E-A2EE-C9CD2E23FD0C}"/>
    <dgm:cxn modelId="{49D44236-5B38-4E4D-B49E-7C48BE0B1F7D}" srcId="{91653F31-E0BC-4A8A-A469-EB22CBE58E2F}" destId="{C5B63A0B-CD3C-45D6-85EB-D4D1EBF828E3}" srcOrd="7" destOrd="0" parTransId="{37908083-5395-419A-BB67-6C48B37862C5}" sibTransId="{9CB5EB7E-C3FE-480B-BA07-A8FB0DA423AC}"/>
    <dgm:cxn modelId="{E71B093F-7B73-41DA-9B5D-DF5B45218A23}" type="presOf" srcId="{C65CFD93-C36E-434B-B318-6D639CE573C9}" destId="{F5C7A13F-43E7-4475-A0B6-D03CAD101DB8}" srcOrd="0" destOrd="6" presId="urn:microsoft.com/office/officeart/2005/8/layout/vList5"/>
    <dgm:cxn modelId="{CA6EC665-77AF-4ADA-94F3-0AB775EA6340}" type="presOf" srcId="{4C64AB14-FC0F-4C9F-91D1-788D3FF0AE58}" destId="{F5C7A13F-43E7-4475-A0B6-D03CAD101DB8}" srcOrd="0" destOrd="2" presId="urn:microsoft.com/office/officeart/2005/8/layout/vList5"/>
    <dgm:cxn modelId="{9333EF68-9512-4532-8759-C12F9E8BD01A}" type="presOf" srcId="{B92013AE-0F05-4C88-9731-322EBB96B954}" destId="{F5C7A13F-43E7-4475-A0B6-D03CAD101DB8}" srcOrd="0" destOrd="4" presId="urn:microsoft.com/office/officeart/2005/8/layout/vList5"/>
    <dgm:cxn modelId="{DFA98E49-1C7D-410B-B22C-3B00BFED2326}" srcId="{91653F31-E0BC-4A8A-A469-EB22CBE58E2F}" destId="{470F74C4-A62F-4912-B9FA-CC8CAC168041}" srcOrd="0" destOrd="0" parTransId="{285423EA-BBE2-423B-BECF-7F1D35B61D7A}" sibTransId="{0AF8FA22-581B-4B88-BC8F-F9EC9E33CCAD}"/>
    <dgm:cxn modelId="{F7FF116A-FFA7-4281-81DB-15D80566C0DB}" type="presOf" srcId="{0E3EAAB3-9223-4BD1-84DF-1C2D68539A45}" destId="{F5C7A13F-43E7-4475-A0B6-D03CAD101DB8}" srcOrd="0" destOrd="5" presId="urn:microsoft.com/office/officeart/2005/8/layout/vList5"/>
    <dgm:cxn modelId="{C401454A-8511-41B3-8726-02B1FB360486}" srcId="{91653F31-E0BC-4A8A-A469-EB22CBE58E2F}" destId="{4C64AB14-FC0F-4C9F-91D1-788D3FF0AE58}" srcOrd="2" destOrd="0" parTransId="{14A757DE-351F-4472-B704-282E41FB5235}" sibTransId="{6A102958-D628-46EC-95E4-C11633F58400}"/>
    <dgm:cxn modelId="{FFE6506A-ADC2-4260-886C-122322506C87}" srcId="{91653F31-E0BC-4A8A-A469-EB22CBE58E2F}" destId="{E4B5E706-C5FC-4879-AEEB-7584717D29A3}" srcOrd="3" destOrd="0" parTransId="{0B8AD940-C09A-4411-9DBE-B73C3A707E4A}" sibTransId="{2BE07D64-3C71-48A6-93B6-783830C09362}"/>
    <dgm:cxn modelId="{3A7E7B6E-9FB9-4291-AB5B-0C8D2B43E899}" type="presOf" srcId="{E4B5E706-C5FC-4879-AEEB-7584717D29A3}" destId="{F5C7A13F-43E7-4475-A0B6-D03CAD101DB8}" srcOrd="0" destOrd="3" presId="urn:microsoft.com/office/officeart/2005/8/layout/vList5"/>
    <dgm:cxn modelId="{CEA50271-9301-4697-ABF7-AAE4439A1168}" type="presOf" srcId="{EFD07CFB-D10C-41D7-8A8F-4C32D2926EC9}" destId="{F5C7A13F-43E7-4475-A0B6-D03CAD101DB8}" srcOrd="0" destOrd="1" presId="urn:microsoft.com/office/officeart/2005/8/layout/vList5"/>
    <dgm:cxn modelId="{54FC0958-1A6E-49D7-B3AE-E39C7996CB8D}" srcId="{2B4811BC-3666-4BE7-8E3B-4E64CC46A8DD}" destId="{91653F31-E0BC-4A8A-A469-EB22CBE58E2F}" srcOrd="0" destOrd="0" parTransId="{6303AFD2-69C4-463B-80B0-086937102AA1}" sibTransId="{0A41C031-A572-44AC-AF7F-D3DC7B04E339}"/>
    <dgm:cxn modelId="{2E2D5384-D20E-4273-B1F9-B88514D03184}" srcId="{91653F31-E0BC-4A8A-A469-EB22CBE58E2F}" destId="{B92013AE-0F05-4C88-9731-322EBB96B954}" srcOrd="4" destOrd="0" parTransId="{3E0FC2C9-1226-4235-8895-1CAF18C2AAE1}" sibTransId="{E3BC61DE-1DBD-42F2-80C7-6B018E2CB24D}"/>
    <dgm:cxn modelId="{E690D997-9940-4598-9B90-D12BE9ED9803}" type="presOf" srcId="{2B4811BC-3666-4BE7-8E3B-4E64CC46A8DD}" destId="{F12005F8-3C3B-403E-B362-3411C37504ED}" srcOrd="0" destOrd="0" presId="urn:microsoft.com/office/officeart/2005/8/layout/vList5"/>
    <dgm:cxn modelId="{E3DDB6AC-D1B4-4180-9DA0-310EA8B306D0}" srcId="{91653F31-E0BC-4A8A-A469-EB22CBE58E2F}" destId="{0E3EAAB3-9223-4BD1-84DF-1C2D68539A45}" srcOrd="5" destOrd="0" parTransId="{0C4FE260-8C2E-4547-AFA7-109443CF8FBB}" sibTransId="{80920D33-602C-4EAF-AA58-8B3446B20B72}"/>
    <dgm:cxn modelId="{D203F7BE-F073-4BBD-AAF9-AD513242DCE6}" type="presOf" srcId="{470F74C4-A62F-4912-B9FA-CC8CAC168041}" destId="{F5C7A13F-43E7-4475-A0B6-D03CAD101DB8}" srcOrd="0" destOrd="0" presId="urn:microsoft.com/office/officeart/2005/8/layout/vList5"/>
    <dgm:cxn modelId="{5EF441C2-4AB9-41AE-B0E2-D0A55616A307}" type="presOf" srcId="{91653F31-E0BC-4A8A-A469-EB22CBE58E2F}" destId="{7C78D1CC-CE86-4CBC-9257-FFDB1B37D3D2}" srcOrd="0" destOrd="0" presId="urn:microsoft.com/office/officeart/2005/8/layout/vList5"/>
    <dgm:cxn modelId="{C0943FF2-2A96-4380-8A41-4005910C19CB}" type="presParOf" srcId="{F12005F8-3C3B-403E-B362-3411C37504ED}" destId="{184841E9-8C72-43E1-A588-B1DEF39C6F08}" srcOrd="0" destOrd="0" presId="urn:microsoft.com/office/officeart/2005/8/layout/vList5"/>
    <dgm:cxn modelId="{D16CD5CD-19A9-42C0-B17C-F14CAF3DFFE5}" type="presParOf" srcId="{184841E9-8C72-43E1-A588-B1DEF39C6F08}" destId="{7C78D1CC-CE86-4CBC-9257-FFDB1B37D3D2}" srcOrd="0" destOrd="0" presId="urn:microsoft.com/office/officeart/2005/8/layout/vList5"/>
    <dgm:cxn modelId="{0DCD58A4-D713-4476-B9D7-5D5DAFEF599D}" type="presParOf" srcId="{184841E9-8C72-43E1-A588-B1DEF39C6F08}" destId="{F5C7A13F-43E7-4475-A0B6-D03CAD101DB8}"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C7A13F-43E7-4475-A0B6-D03CAD101DB8}">
      <dsp:nvSpPr>
        <dsp:cNvPr id="0" name=""/>
        <dsp:cNvSpPr/>
      </dsp:nvSpPr>
      <dsp:spPr>
        <a:xfrm rot="5400000">
          <a:off x="4537621" y="-1572375"/>
          <a:ext cx="1567455" cy="4927691"/>
        </a:xfrm>
        <a:prstGeom prst="round2SameRect">
          <a:avLst/>
        </a:prstGeom>
        <a:solidFill>
          <a:schemeClr val="bg1">
            <a:alpha val="90000"/>
          </a:schemeClr>
        </a:solidFill>
        <a:ln w="25400" cap="flat" cmpd="sng" algn="ctr">
          <a:solidFill>
            <a:srgbClr val="4F81BD">
              <a:alpha val="90000"/>
              <a:tint val="40000"/>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5425" lvl="1" indent="-225425" algn="l" defTabSz="488950">
            <a:lnSpc>
              <a:spcPct val="90000"/>
            </a:lnSpc>
            <a:spcBef>
              <a:spcPct val="0"/>
            </a:spcBef>
            <a:spcAft>
              <a:spcPct val="15000"/>
            </a:spcAft>
            <a:buClr>
              <a:schemeClr val="accent4"/>
            </a:buClr>
            <a:buSzPct val="75000"/>
            <a:buFont typeface="Wingdings" panose="05000000000000000000" pitchFamily="2" charset="2"/>
            <a:buChar char="q"/>
          </a:pPr>
          <a:r>
            <a:rPr lang="en-US" sz="1100" b="1" kern="1200" dirty="0">
              <a:solidFill>
                <a:schemeClr val="tx2"/>
              </a:solidFill>
              <a:latin typeface="Calibri" panose="020F0502020204030204" pitchFamily="34" charset="0"/>
              <a:cs typeface="Calibri" panose="020F0502020204030204" pitchFamily="34" charset="0"/>
            </a:rPr>
            <a:t>A given solar farm load profile</a:t>
          </a:r>
        </a:p>
        <a:p>
          <a:pPr marL="225425" lvl="1" indent="-225425" algn="l" defTabSz="488950">
            <a:lnSpc>
              <a:spcPct val="90000"/>
            </a:lnSpc>
            <a:spcBef>
              <a:spcPct val="0"/>
            </a:spcBef>
            <a:spcAft>
              <a:spcPct val="15000"/>
            </a:spcAft>
            <a:buClr>
              <a:schemeClr val="accent4"/>
            </a:buClr>
            <a:buSzPct val="75000"/>
            <a:buFont typeface="Wingdings" panose="05000000000000000000" pitchFamily="2" charset="2"/>
            <a:buChar char="q"/>
          </a:pPr>
          <a:r>
            <a:rPr lang="en-US" sz="1100" b="1" kern="1200" dirty="0">
              <a:solidFill>
                <a:schemeClr val="tx2"/>
              </a:solidFill>
              <a:latin typeface="Calibri" panose="020F0502020204030204" pitchFamily="34" charset="0"/>
              <a:cs typeface="Calibri" panose="020F0502020204030204" pitchFamily="34" charset="0"/>
            </a:rPr>
            <a:t>Assuming purpose built solar PV </a:t>
          </a:r>
          <a:r>
            <a:rPr lang="en-US" sz="1100" b="1" kern="1200" dirty="0">
              <a:solidFill>
                <a:srgbClr val="1F497D"/>
              </a:solidFill>
              <a:latin typeface="Calibri" panose="020F0502020204030204" pitchFamily="34" charset="0"/>
              <a:ea typeface="+mn-ea"/>
              <a:cs typeface="Calibri" panose="020F0502020204030204" pitchFamily="34" charset="0"/>
            </a:rPr>
            <a:t>farm</a:t>
          </a:r>
        </a:p>
        <a:p>
          <a:pPr marL="225425" lvl="1" indent="-225425" algn="l" defTabSz="488950">
            <a:lnSpc>
              <a:spcPct val="90000"/>
            </a:lnSpc>
            <a:spcBef>
              <a:spcPct val="0"/>
            </a:spcBef>
            <a:spcAft>
              <a:spcPct val="15000"/>
            </a:spcAft>
            <a:buClr>
              <a:schemeClr val="accent4"/>
            </a:buClr>
            <a:buSzPct val="75000"/>
            <a:buFont typeface="Wingdings" panose="05000000000000000000" pitchFamily="2" charset="2"/>
            <a:buChar char="q"/>
          </a:pPr>
          <a:r>
            <a:rPr lang="en-US" sz="1100" b="1" kern="1200" dirty="0">
              <a:solidFill>
                <a:schemeClr val="tx2"/>
              </a:solidFill>
              <a:latin typeface="Calibri" panose="020F0502020204030204" pitchFamily="34" charset="0"/>
              <a:cs typeface="Calibri" panose="020F0502020204030204" pitchFamily="34" charset="0"/>
            </a:rPr>
            <a:t>Installed </a:t>
          </a:r>
          <a:r>
            <a:rPr lang="en-US" sz="1100" b="1" kern="1200" dirty="0" err="1">
              <a:solidFill>
                <a:schemeClr val="tx2"/>
              </a:solidFill>
              <a:latin typeface="Calibri" panose="020F0502020204030204" pitchFamily="34" charset="0"/>
              <a:cs typeface="Calibri" panose="020F0502020204030204" pitchFamily="34" charset="0"/>
            </a:rPr>
            <a:t>Electrolyzer</a:t>
          </a:r>
          <a:r>
            <a:rPr lang="en-US" sz="1100" b="1" kern="1200" dirty="0">
              <a:solidFill>
                <a:schemeClr val="tx2"/>
              </a:solidFill>
              <a:latin typeface="Calibri" panose="020F0502020204030204" pitchFamily="34" charset="0"/>
              <a:cs typeface="Calibri" panose="020F0502020204030204" pitchFamily="34" charset="0"/>
            </a:rPr>
            <a:t> </a:t>
          </a:r>
          <a:r>
            <a:rPr lang="en-US" sz="1100" b="1" kern="1200" dirty="0" err="1">
              <a:solidFill>
                <a:schemeClr val="tx2"/>
              </a:solidFill>
              <a:latin typeface="Calibri" panose="020F0502020204030204" pitchFamily="34" charset="0"/>
              <a:cs typeface="Calibri" panose="020F0502020204030204" pitchFamily="34" charset="0"/>
            </a:rPr>
            <a:t>CapEx</a:t>
          </a:r>
          <a:r>
            <a:rPr lang="en-US" sz="1100" b="1" kern="1200" dirty="0">
              <a:solidFill>
                <a:schemeClr val="tx2"/>
              </a:solidFill>
              <a:latin typeface="Calibri" panose="020F0502020204030204" pitchFamily="34" charset="0"/>
              <a:cs typeface="Calibri" panose="020F0502020204030204" pitchFamily="34" charset="0"/>
            </a:rPr>
            <a:t> of $300/kW</a:t>
          </a:r>
        </a:p>
        <a:p>
          <a:pPr marL="225425" lvl="1" indent="-225425" algn="l" defTabSz="488950">
            <a:lnSpc>
              <a:spcPct val="90000"/>
            </a:lnSpc>
            <a:spcBef>
              <a:spcPct val="0"/>
            </a:spcBef>
            <a:spcAft>
              <a:spcPct val="15000"/>
            </a:spcAft>
            <a:buClr>
              <a:schemeClr val="accent4"/>
            </a:buClr>
            <a:buSzPct val="75000"/>
            <a:buFont typeface="Wingdings" panose="05000000000000000000" pitchFamily="2" charset="2"/>
            <a:buChar char="q"/>
          </a:pPr>
          <a:r>
            <a:rPr lang="en-US" sz="1100" b="1" kern="1200" dirty="0">
              <a:solidFill>
                <a:schemeClr val="tx2"/>
              </a:solidFill>
              <a:latin typeface="Calibri" panose="020F0502020204030204" pitchFamily="34" charset="0"/>
              <a:cs typeface="Calibri" panose="020F0502020204030204" pitchFamily="34" charset="0"/>
            </a:rPr>
            <a:t>Available energy price of $0.025/kWh</a:t>
          </a:r>
        </a:p>
        <a:p>
          <a:pPr marL="225425" lvl="1" indent="-225425" algn="l" defTabSz="488950">
            <a:lnSpc>
              <a:spcPct val="90000"/>
            </a:lnSpc>
            <a:spcBef>
              <a:spcPct val="0"/>
            </a:spcBef>
            <a:spcAft>
              <a:spcPct val="15000"/>
            </a:spcAft>
            <a:buClr>
              <a:schemeClr val="accent4"/>
            </a:buClr>
            <a:buSzPct val="75000"/>
            <a:buFont typeface="Wingdings" panose="05000000000000000000" pitchFamily="2" charset="2"/>
            <a:buChar char="q"/>
          </a:pPr>
          <a:r>
            <a:rPr lang="en-US" sz="1100" b="1" kern="1200" dirty="0">
              <a:solidFill>
                <a:schemeClr val="tx2"/>
              </a:solidFill>
              <a:latin typeface="Calibri" panose="020F0502020204030204" pitchFamily="34" charset="0"/>
              <a:cs typeface="Calibri" panose="020F0502020204030204" pitchFamily="34" charset="0"/>
            </a:rPr>
            <a:t>O&amp;M costs of </a:t>
          </a:r>
          <a:r>
            <a:rPr lang="en-US" sz="1100" b="1" kern="1200" dirty="0" err="1">
              <a:solidFill>
                <a:schemeClr val="tx2"/>
              </a:solidFill>
              <a:latin typeface="Calibri" panose="020F0502020204030204" pitchFamily="34" charset="0"/>
              <a:cs typeface="Calibri" panose="020F0502020204030204" pitchFamily="34" charset="0"/>
            </a:rPr>
            <a:t>Electrolyzer</a:t>
          </a:r>
          <a:r>
            <a:rPr lang="en-US" sz="1100" b="1" kern="1200" dirty="0">
              <a:solidFill>
                <a:schemeClr val="tx2"/>
              </a:solidFill>
              <a:latin typeface="Calibri" panose="020F0502020204030204" pitchFamily="34" charset="0"/>
              <a:cs typeface="Calibri" panose="020F0502020204030204" pitchFamily="34" charset="0"/>
            </a:rPr>
            <a:t>: $ 20/kW/</a:t>
          </a:r>
          <a:r>
            <a:rPr lang="en-US" sz="1100" b="1" kern="1200" dirty="0" err="1">
              <a:solidFill>
                <a:schemeClr val="tx2"/>
              </a:solidFill>
              <a:latin typeface="Calibri" panose="020F0502020204030204" pitchFamily="34" charset="0"/>
              <a:cs typeface="Calibri" panose="020F0502020204030204" pitchFamily="34" charset="0"/>
            </a:rPr>
            <a:t>yr</a:t>
          </a:r>
          <a:endParaRPr lang="en-US" sz="1100" b="1" kern="1200" dirty="0">
            <a:solidFill>
              <a:schemeClr val="tx2"/>
            </a:solidFill>
            <a:latin typeface="Calibri" panose="020F0502020204030204" pitchFamily="34" charset="0"/>
            <a:cs typeface="Calibri" panose="020F0502020204030204" pitchFamily="34" charset="0"/>
          </a:endParaRPr>
        </a:p>
        <a:p>
          <a:pPr marL="225425" lvl="1" indent="-225425" algn="l" defTabSz="488950">
            <a:lnSpc>
              <a:spcPct val="90000"/>
            </a:lnSpc>
            <a:spcBef>
              <a:spcPct val="0"/>
            </a:spcBef>
            <a:spcAft>
              <a:spcPct val="15000"/>
            </a:spcAft>
            <a:buClr>
              <a:schemeClr val="accent4"/>
            </a:buClr>
            <a:buSzPct val="75000"/>
            <a:buFont typeface="Wingdings" panose="05000000000000000000" pitchFamily="2" charset="2"/>
            <a:buChar char="q"/>
          </a:pPr>
          <a:r>
            <a:rPr lang="en-US" sz="1100" b="1" kern="1200" dirty="0" err="1">
              <a:solidFill>
                <a:schemeClr val="tx2"/>
              </a:solidFill>
              <a:latin typeface="Calibri" panose="020F0502020204030204" pitchFamily="34" charset="0"/>
              <a:cs typeface="Calibri" panose="020F0502020204030204" pitchFamily="34" charset="0"/>
            </a:rPr>
            <a:t>Electrolyzer</a:t>
          </a:r>
          <a:r>
            <a:rPr lang="en-US" sz="1100" b="1" kern="1200" dirty="0">
              <a:solidFill>
                <a:schemeClr val="tx2"/>
              </a:solidFill>
              <a:latin typeface="Calibri" panose="020F0502020204030204" pitchFamily="34" charset="0"/>
              <a:cs typeface="Calibri" panose="020F0502020204030204" pitchFamily="34" charset="0"/>
            </a:rPr>
            <a:t> System Efficiency: 78.8% (Energy Req. = 50kWh/kg)</a:t>
          </a:r>
        </a:p>
        <a:p>
          <a:pPr marL="225425" lvl="1" indent="-225425" algn="l" defTabSz="488950">
            <a:lnSpc>
              <a:spcPct val="90000"/>
            </a:lnSpc>
            <a:spcBef>
              <a:spcPct val="0"/>
            </a:spcBef>
            <a:spcAft>
              <a:spcPct val="15000"/>
            </a:spcAft>
            <a:buClr>
              <a:schemeClr val="accent4"/>
            </a:buClr>
            <a:buSzPct val="75000"/>
            <a:buFont typeface="Wingdings" panose="05000000000000000000" pitchFamily="2" charset="2"/>
            <a:buChar char="q"/>
          </a:pPr>
          <a:r>
            <a:rPr lang="en-US" sz="1100" b="1" kern="1200" dirty="0">
              <a:solidFill>
                <a:schemeClr val="tx2"/>
              </a:solidFill>
              <a:latin typeface="Calibri" panose="020F0502020204030204" pitchFamily="34" charset="0"/>
              <a:cs typeface="Calibri" panose="020F0502020204030204" pitchFamily="34" charset="0"/>
            </a:rPr>
            <a:t>Efficiency Degradation of 0.75% per year (linear)</a:t>
          </a:r>
        </a:p>
        <a:p>
          <a:pPr marL="225425" lvl="1" indent="-225425" algn="l" defTabSz="488950">
            <a:lnSpc>
              <a:spcPct val="90000"/>
            </a:lnSpc>
            <a:spcBef>
              <a:spcPct val="0"/>
            </a:spcBef>
            <a:spcAft>
              <a:spcPct val="15000"/>
            </a:spcAft>
            <a:buClr>
              <a:schemeClr val="accent4"/>
            </a:buClr>
            <a:buSzPct val="75000"/>
            <a:buFont typeface="Wingdings" panose="05000000000000000000" pitchFamily="2" charset="2"/>
            <a:buChar char="q"/>
          </a:pPr>
          <a:r>
            <a:rPr lang="en-US" sz="1100" b="1" kern="1200" dirty="0">
              <a:solidFill>
                <a:schemeClr val="tx2"/>
              </a:solidFill>
              <a:latin typeface="Calibri" panose="020F0502020204030204" pitchFamily="34" charset="0"/>
              <a:cs typeface="Calibri" panose="020F0502020204030204" pitchFamily="34" charset="0"/>
            </a:rPr>
            <a:t>Discount Rate: 7.5%; Project Life: 30 years</a:t>
          </a:r>
        </a:p>
      </dsp:txBody>
      <dsp:txXfrm rot="-5400000">
        <a:off x="2857504" y="184259"/>
        <a:ext cx="4851174" cy="1414421"/>
      </dsp:txXfrm>
    </dsp:sp>
    <dsp:sp modelId="{7C78D1CC-CE86-4CBC-9257-FFDB1B37D3D2}">
      <dsp:nvSpPr>
        <dsp:cNvPr id="0" name=""/>
        <dsp:cNvSpPr/>
      </dsp:nvSpPr>
      <dsp:spPr>
        <a:xfrm>
          <a:off x="2642" y="84943"/>
          <a:ext cx="2953722" cy="1613054"/>
        </a:xfrm>
        <a:prstGeom prst="roundRect">
          <a:avLst/>
        </a:prstGeom>
        <a:solidFill>
          <a:schemeClr val="tx2"/>
        </a:solidFill>
        <a:ln w="22225" cap="flat" cmpd="sng" algn="ctr">
          <a:solidFill>
            <a:schemeClr val="lt1"/>
          </a:solidFill>
          <a:prstDash val="solid"/>
        </a:ln>
        <a:effectLst/>
      </dsp:spPr>
      <dsp:style>
        <a:lnRef idx="3">
          <a:schemeClr val="lt1"/>
        </a:lnRef>
        <a:fillRef idx="1">
          <a:schemeClr val="accent1"/>
        </a:fillRef>
        <a:effectRef idx="1">
          <a:schemeClr val="accent1"/>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Calibri" panose="020F0502020204030204" pitchFamily="34" charset="0"/>
              <a:cs typeface="Calibri" panose="020F0502020204030204" pitchFamily="34" charset="0"/>
            </a:rPr>
            <a:t>Calculated from the following inputs/assumptions:</a:t>
          </a:r>
        </a:p>
      </dsp:txBody>
      <dsp:txXfrm>
        <a:off x="81385" y="163686"/>
        <a:ext cx="2796236" cy="1455568"/>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8C575F-71B9-4C09-9FC4-A7FBF04A5C26}" type="datetimeFigureOut">
              <a:rPr lang="en-US" smtClean="0"/>
              <a:t>1/20/2021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AC9458-6529-443E-809A-2D1CA63BA0B7}" type="slidenum">
              <a:rPr lang="en-US" smtClean="0"/>
              <a:t>‹#›</a:t>
            </a:fld>
            <a:endParaRPr lang="en-US"/>
          </a:p>
        </p:txBody>
      </p:sp>
    </p:spTree>
    <p:extLst>
      <p:ext uri="{BB962C8B-B14F-4D97-AF65-F5344CB8AC3E}">
        <p14:creationId xmlns:p14="http://schemas.microsoft.com/office/powerpoint/2010/main" val="3642916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AC9458-6529-443E-809A-2D1CA63BA0B7}" type="slidenum">
              <a:rPr lang="en-US" smtClean="0"/>
              <a:t>3</a:t>
            </a:fld>
            <a:endParaRPr lang="en-US"/>
          </a:p>
        </p:txBody>
      </p:sp>
    </p:spTree>
    <p:extLst>
      <p:ext uri="{BB962C8B-B14F-4D97-AF65-F5344CB8AC3E}">
        <p14:creationId xmlns:p14="http://schemas.microsoft.com/office/powerpoint/2010/main" val="78563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Combined the PEP economics for the PO process and PG process. </a:t>
            </a:r>
            <a:r>
              <a:rPr lang="en-US" dirty="0" err="1"/>
              <a:t>CapEx</a:t>
            </a:r>
            <a:r>
              <a:rPr lang="en-US" dirty="0"/>
              <a:t> was simply added for the two; in reality there would be synergies where the total </a:t>
            </a:r>
            <a:r>
              <a:rPr lang="en-US" dirty="0" err="1"/>
              <a:t>CapEx</a:t>
            </a:r>
            <a:r>
              <a:rPr lang="en-US" dirty="0"/>
              <a:t> of a combined plant like that would be less than the sum of the two separate plants, but it is good enough for this estimate and still would not approach the economics of the new process even if you gave all the benefits of the doubt you could think of (also same for operating labor). Distribution costs for the incumbent process were simply the reported costs of the PG process and not the sum of the two, since it is assumed the PO process is integrated within the entire plant and would not have distribution costs. ROIC for the incumbent process is the amount required to return 25% on the entire combined </a:t>
            </a:r>
            <a:r>
              <a:rPr lang="en-US" dirty="0" err="1"/>
              <a:t>CapEx</a:t>
            </a:r>
            <a:r>
              <a:rPr lang="en-US" dirty="0"/>
              <a:t>, not just on the PG process </a:t>
            </a:r>
            <a:r>
              <a:rPr lang="en-US" dirty="0" err="1"/>
              <a:t>CapEX</a:t>
            </a:r>
            <a:r>
              <a:rPr lang="en-US" dirty="0"/>
              <a:t>. All numbers shown at 100% nameplate capacity.</a:t>
            </a:r>
          </a:p>
        </p:txBody>
      </p:sp>
      <p:sp>
        <p:nvSpPr>
          <p:cNvPr id="4" name="Slide Number Placeholder 3"/>
          <p:cNvSpPr>
            <a:spLocks noGrp="1"/>
          </p:cNvSpPr>
          <p:nvPr>
            <p:ph type="sldNum" sz="quarter" idx="10"/>
          </p:nvPr>
        </p:nvSpPr>
        <p:spPr/>
        <p:txBody>
          <a:bodyPr/>
          <a:lstStyle/>
          <a:p>
            <a:fld id="{C5AC9458-6529-443E-809A-2D1CA63BA0B7}" type="slidenum">
              <a:rPr lang="en-US" smtClean="0"/>
              <a:t>24</a:t>
            </a:fld>
            <a:endParaRPr lang="en-US"/>
          </a:p>
        </p:txBody>
      </p:sp>
    </p:spTree>
    <p:extLst>
      <p:ext uri="{BB962C8B-B14F-4D97-AF65-F5344CB8AC3E}">
        <p14:creationId xmlns:p14="http://schemas.microsoft.com/office/powerpoint/2010/main" val="168048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high and low values were taken off to keep it clean. During the presentation it can easily be explained that each bar represents where the ROIC falls at a different extreme value.</a:t>
            </a:r>
          </a:p>
        </p:txBody>
      </p:sp>
      <p:sp>
        <p:nvSpPr>
          <p:cNvPr id="4" name="Slide Number Placeholder 3"/>
          <p:cNvSpPr>
            <a:spLocks noGrp="1"/>
          </p:cNvSpPr>
          <p:nvPr>
            <p:ph type="sldNum" sz="quarter" idx="10"/>
          </p:nvPr>
        </p:nvSpPr>
        <p:spPr/>
        <p:txBody>
          <a:bodyPr/>
          <a:lstStyle/>
          <a:p>
            <a:fld id="{68271F6C-4E16-4079-B3E5-01CAC0983926}" type="slidenum">
              <a:rPr lang="en-US" smtClean="0"/>
              <a:t>25</a:t>
            </a:fld>
            <a:endParaRPr lang="en-US" dirty="0"/>
          </a:p>
        </p:txBody>
      </p:sp>
    </p:spTree>
    <p:extLst>
      <p:ext uri="{BB962C8B-B14F-4D97-AF65-F5344CB8AC3E}">
        <p14:creationId xmlns:p14="http://schemas.microsoft.com/office/powerpoint/2010/main" val="3007014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255616-FF48-423E-A3AD-20902D07AC5C}" type="slidenum">
              <a:rPr lang="en-US" smtClean="0"/>
              <a:t>33</a:t>
            </a:fld>
            <a:endParaRPr lang="en-US" dirty="0"/>
          </a:p>
        </p:txBody>
      </p:sp>
    </p:spTree>
    <p:extLst>
      <p:ext uri="{BB962C8B-B14F-4D97-AF65-F5344CB8AC3E}">
        <p14:creationId xmlns:p14="http://schemas.microsoft.com/office/powerpoint/2010/main" val="18909789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313259" y="1300786"/>
            <a:ext cx="6517482" cy="2509213"/>
          </a:xfrm>
        </p:spPr>
        <p:txBody>
          <a:bodyPr anchor="ctr">
            <a:normAutofit/>
          </a:bodyPr>
          <a:lstStyle>
            <a:lvl1pPr algn="ctr">
              <a:defRPr sz="4800">
                <a:solidFill>
                  <a:schemeClr val="bg2">
                    <a:lumMod val="50000"/>
                  </a:schemeClr>
                </a:solidFill>
                <a:latin typeface="Calibri" panose="020F0502020204030204" pitchFamily="34" charset="0"/>
                <a:cs typeface="Calibri" panose="020F0502020204030204" pitchFamily="34" charset="0"/>
              </a:defRPr>
            </a:lvl1pPr>
          </a:lstStyle>
          <a:p>
            <a:r>
              <a:rPr lang="en-US" dirty="0"/>
              <a:t>Click to edit Master title style</a:t>
            </a:r>
          </a:p>
        </p:txBody>
      </p:sp>
      <p:sp>
        <p:nvSpPr>
          <p:cNvPr id="3" name="Subtitle 2"/>
          <p:cNvSpPr>
            <a:spLocks noGrp="1"/>
          </p:cNvSpPr>
          <p:nvPr>
            <p:ph type="subTitle" idx="1"/>
          </p:nvPr>
        </p:nvSpPr>
        <p:spPr>
          <a:xfrm>
            <a:off x="1313259" y="3886201"/>
            <a:ext cx="6517482" cy="1371599"/>
          </a:xfrm>
        </p:spPr>
        <p:txBody>
          <a:bodyPr>
            <a:normAutofit/>
          </a:bodyPr>
          <a:lstStyle>
            <a:lvl1pPr marL="0" indent="0" algn="ctr">
              <a:buNone/>
              <a:defRPr sz="2200">
                <a:solidFill>
                  <a:schemeClr val="bg2">
                    <a:lumMod val="50000"/>
                  </a:schemeClr>
                </a:solidFill>
                <a:latin typeface="Calibri" panose="020F0502020204030204" pitchFamily="34" charset="0"/>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ABD5F43-2055-450B-A3AA-AD8F04306C64}" type="datetime1">
              <a:rPr lang="en-US" smtClean="0"/>
              <a:t>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restig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46" y="4289374"/>
            <a:ext cx="7773324"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2DADE1E-E471-40B0-876B-E006EC49333D}" type="datetime1">
              <a:rPr lang="en-US" smtClean="0"/>
              <a:t>1/20/2021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restig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7773339"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01FC3D1-9DDE-401B-8266-8AFC3A98AB1D}" type="datetime1">
              <a:rPr lang="en-US" smtClean="0"/>
              <a:t>1/20/2021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restige"/>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084659" y="609600"/>
            <a:ext cx="6977064"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5331" y="4372797"/>
            <a:ext cx="7773339"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045734A-5AFB-4E8A-8359-B74A078AC38D}" type="datetime1">
              <a:rPr lang="en-US" smtClean="0"/>
              <a:t>1/20/2021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751116" y="75416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918169" y="299357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restige"/>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9A5B0B0-1233-42B9-B470-71A5CCC61BBE}" type="datetime1">
              <a:rPr lang="en-US" smtClean="0"/>
              <a:t>1/20/2021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restige"/>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5" name="Title 1"/>
          <p:cNvSpPr>
            <a:spLocks noGrp="1"/>
          </p:cNvSpPr>
          <p:nvPr>
            <p:ph type="title"/>
          </p:nvPr>
        </p:nvSpPr>
        <p:spPr>
          <a:xfrm>
            <a:off x="685331" y="609600"/>
            <a:ext cx="7773339"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331" y="2943356"/>
            <a:ext cx="2474232"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331012" y="2943356"/>
            <a:ext cx="2477513"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5979974" y="2943356"/>
            <a:ext cx="247869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5A2A474A-E87A-4BAA-A24E-4DB9F9116177}" type="datetime1">
              <a:rPr lang="en-US" smtClean="0"/>
              <a:t>1/20/2021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restige"/>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 name="Title 1"/>
          <p:cNvSpPr>
            <a:spLocks noGrp="1"/>
          </p:cNvSpPr>
          <p:nvPr>
            <p:ph type="title"/>
          </p:nvPr>
        </p:nvSpPr>
        <p:spPr>
          <a:xfrm>
            <a:off x="685331" y="610772"/>
            <a:ext cx="7773339"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31" y="4781082"/>
            <a:ext cx="2472307"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781081"/>
            <a:ext cx="2477514"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880" y="4781079"/>
            <a:ext cx="2478790"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CDCA0AC-0931-475B-B94E-56BC3D5CE64C}" type="datetime1">
              <a:rPr lang="en-US" smtClean="0"/>
              <a:t>1/20/2021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restige"/>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2E00B0-4FB8-4C0D-8C82-4B9310D47716}" type="datetime1">
              <a:rPr lang="en-US" smtClean="0"/>
              <a:t>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restige"/>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853107-FFD0-43F7-B1A4-877269294C4F}" type="datetime1">
              <a:rPr lang="en-US" smtClean="0"/>
              <a:t>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restig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308" y="101600"/>
            <a:ext cx="8987692" cy="6740769"/>
          </a:xfrm>
          <a:prstGeom prst="rect">
            <a:avLst/>
          </a:prstGeom>
        </p:spPr>
      </p:pic>
      <p:sp>
        <p:nvSpPr>
          <p:cNvPr id="2" name="Title 1"/>
          <p:cNvSpPr>
            <a:spLocks noGrp="1"/>
          </p:cNvSpPr>
          <p:nvPr>
            <p:ph type="title"/>
          </p:nvPr>
        </p:nvSpPr>
        <p:spPr>
          <a:xfrm>
            <a:off x="685332" y="165235"/>
            <a:ext cx="7773338" cy="694458"/>
          </a:xfrm>
        </p:spPr>
        <p:txBody>
          <a:bodyPr/>
          <a:lstStyle>
            <a:lvl1pPr>
              <a:defRPr>
                <a:solidFill>
                  <a:schemeClr val="bg2">
                    <a:lumMod val="50000"/>
                  </a:schemeClr>
                </a:solidFill>
                <a:latin typeface="Calibri" panose="020F0502020204030204" pitchFamily="34" charset="0"/>
                <a:cs typeface="Calibri" panose="020F0502020204030204" pitchFamily="34" charset="0"/>
              </a:defRPr>
            </a:lvl1pPr>
          </a:lstStyle>
          <a:p>
            <a:r>
              <a:rPr lang="en-US" dirty="0"/>
              <a:t>Click to edit Master title style</a:t>
            </a:r>
          </a:p>
        </p:txBody>
      </p:sp>
      <p:sp>
        <p:nvSpPr>
          <p:cNvPr id="12" name="Content Placeholder 2"/>
          <p:cNvSpPr>
            <a:spLocks noGrp="1"/>
          </p:cNvSpPr>
          <p:nvPr>
            <p:ph sz="quarter" idx="13" hasCustomPrompt="1"/>
          </p:nvPr>
        </p:nvSpPr>
        <p:spPr>
          <a:xfrm>
            <a:off x="685330" y="1015031"/>
            <a:ext cx="7772870" cy="3424107"/>
          </a:xfrm>
        </p:spPr>
        <p:txBody>
          <a:bodyPr/>
          <a:lstStyle>
            <a:lvl1pPr marL="228600" indent="-228600">
              <a:buFont typeface="Wingdings" panose="05000000000000000000" pitchFamily="2" charset="2"/>
              <a:buChar char="§"/>
              <a:defRPr cap="none">
                <a:solidFill>
                  <a:schemeClr val="bg2">
                    <a:lumMod val="50000"/>
                  </a:schemeClr>
                </a:solidFill>
                <a:latin typeface="Calibri" panose="020F0502020204030204" pitchFamily="34" charset="0"/>
                <a:cs typeface="Calibri" panose="020F0502020204030204" pitchFamily="34" charset="0"/>
              </a:defRPr>
            </a:lvl1pPr>
            <a:lvl2pPr>
              <a:defRPr cap="none">
                <a:solidFill>
                  <a:schemeClr val="bg2">
                    <a:lumMod val="50000"/>
                  </a:schemeClr>
                </a:solidFill>
                <a:latin typeface="Calibri" panose="020F0502020204030204" pitchFamily="34" charset="0"/>
                <a:cs typeface="Calibri" panose="020F0502020204030204" pitchFamily="34" charset="0"/>
              </a:defRPr>
            </a:lvl2pPr>
            <a:lvl3pPr>
              <a:defRPr cap="none">
                <a:solidFill>
                  <a:schemeClr val="bg2">
                    <a:lumMod val="50000"/>
                  </a:schemeClr>
                </a:solidFill>
                <a:latin typeface="Calibri" panose="020F0502020204030204" pitchFamily="34" charset="0"/>
                <a:cs typeface="Calibri" panose="020F0502020204030204" pitchFamily="34" charset="0"/>
              </a:defRPr>
            </a:lvl3pPr>
            <a:lvl4pPr>
              <a:defRPr cap="none">
                <a:solidFill>
                  <a:schemeClr val="bg2">
                    <a:lumMod val="50000"/>
                  </a:schemeClr>
                </a:solidFill>
                <a:latin typeface="Calibri" panose="020F0502020204030204" pitchFamily="34" charset="0"/>
                <a:cs typeface="Calibri" panose="020F0502020204030204" pitchFamily="34" charset="0"/>
              </a:defRPr>
            </a:lvl4pPr>
            <a:lvl5pPr>
              <a:defRPr cap="none">
                <a:solidFill>
                  <a:schemeClr val="bg2">
                    <a:lumMod val="50000"/>
                  </a:schemeClr>
                </a:solidFill>
                <a:latin typeface="Calibri" panose="020F0502020204030204" pitchFamily="34" charset="0"/>
                <a:cs typeface="Calibri" panose="020F050202020403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91C4454-2F90-4FB1-8C6D-4FE6A60A76B9}" type="datetime1">
              <a:rPr lang="en-US" smtClean="0"/>
              <a:t>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restig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828564"/>
            <a:ext cx="7763814" cy="2736819"/>
          </a:xfrm>
        </p:spPr>
        <p:txBody>
          <a:bodyPr vert="horz" lIns="91440" tIns="45720" rIns="91440" bIns="45720" rtlCol="0" anchor="ctr">
            <a:normAutofit/>
          </a:bodyPr>
          <a:lstStyle>
            <a:lvl1pPr>
              <a:defRPr lang="en-US" sz="4800" dirty="0">
                <a:solidFill>
                  <a:schemeClr val="bg2">
                    <a:lumMod val="50000"/>
                  </a:schemeClr>
                </a:solidFill>
                <a:latin typeface="Calibri" panose="020F0502020204030204" pitchFamily="34" charset="0"/>
                <a:cs typeface="Calibri" panose="020F0502020204030204" pitchFamily="34" charset="0"/>
              </a:defRPr>
            </a:lvl1pPr>
          </a:lstStyle>
          <a:p>
            <a:pPr lvl="0"/>
            <a:r>
              <a:rPr lang="en-US" dirty="0"/>
              <a:t>Click to edit Master title style</a:t>
            </a:r>
          </a:p>
        </p:txBody>
      </p:sp>
      <p:sp>
        <p:nvSpPr>
          <p:cNvPr id="3" name="Text Placeholder 2"/>
          <p:cNvSpPr>
            <a:spLocks noGrp="1"/>
          </p:cNvSpPr>
          <p:nvPr>
            <p:ph type="body" idx="1"/>
          </p:nvPr>
        </p:nvSpPr>
        <p:spPr>
          <a:xfrm>
            <a:off x="685331" y="3657458"/>
            <a:ext cx="7763814" cy="1368183"/>
          </a:xfrm>
        </p:spPr>
        <p:txBody>
          <a:bodyPr>
            <a:normAutofit/>
          </a:bodyPr>
          <a:lstStyle>
            <a:lvl1pPr marL="0" indent="0" algn="ctr">
              <a:buNone/>
              <a:defRPr sz="2000">
                <a:solidFill>
                  <a:schemeClr val="bg2">
                    <a:lumMod val="50000"/>
                  </a:schemeClr>
                </a:solidFill>
                <a:latin typeface="Calibri" panose="020F0502020204030204" pitchFamily="34" charset="0"/>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54A912AB-10A5-404C-B745-C0CF13F0CEA4}" type="datetime1">
              <a:rPr lang="en-US" smtClean="0"/>
              <a:t>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restig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118335"/>
            <a:ext cx="7773338" cy="569420"/>
          </a:xfrm>
        </p:spPr>
        <p:txBody>
          <a:bodyPr vert="horz" lIns="91440" tIns="45720" rIns="91440" bIns="45720" rtlCol="0" anchor="ctr">
            <a:normAutofit/>
          </a:bodyPr>
          <a:lstStyle>
            <a:lvl1pPr>
              <a:defRPr lang="en-US" dirty="0">
                <a:solidFill>
                  <a:schemeClr val="bg2">
                    <a:lumMod val="50000"/>
                  </a:schemeClr>
                </a:solidFill>
                <a:latin typeface="Calibri" panose="020F0502020204030204" pitchFamily="34" charset="0"/>
                <a:cs typeface="Calibri" panose="020F0502020204030204" pitchFamily="34" charset="0"/>
              </a:defRPr>
            </a:lvl1pPr>
          </a:lstStyle>
          <a:p>
            <a:pPr lvl="0"/>
            <a:r>
              <a:rPr lang="en-US" dirty="0"/>
              <a:t>Click to edit Master title style</a:t>
            </a:r>
          </a:p>
        </p:txBody>
      </p:sp>
      <p:sp>
        <p:nvSpPr>
          <p:cNvPr id="12" name="Content Placeholder 2"/>
          <p:cNvSpPr>
            <a:spLocks noGrp="1"/>
          </p:cNvSpPr>
          <p:nvPr>
            <p:ph sz="quarter" idx="13"/>
          </p:nvPr>
        </p:nvSpPr>
        <p:spPr>
          <a:xfrm>
            <a:off x="685330" y="866550"/>
            <a:ext cx="3829520" cy="3424107"/>
          </a:xfrm>
        </p:spPr>
        <p:txBody>
          <a:bodyPr/>
          <a:lstStyle>
            <a:lvl1pPr>
              <a:defRPr>
                <a:solidFill>
                  <a:schemeClr val="bg2">
                    <a:lumMod val="50000"/>
                  </a:schemeClr>
                </a:solidFill>
                <a:latin typeface="Calibri" panose="020F0502020204030204" pitchFamily="34" charset="0"/>
                <a:cs typeface="Calibri" panose="020F0502020204030204" pitchFamily="34" charset="0"/>
              </a:defRPr>
            </a:lvl1pPr>
            <a:lvl2pPr>
              <a:defRPr>
                <a:solidFill>
                  <a:schemeClr val="bg2">
                    <a:lumMod val="50000"/>
                  </a:schemeClr>
                </a:solidFill>
                <a:latin typeface="Calibri" panose="020F0502020204030204" pitchFamily="34" charset="0"/>
                <a:cs typeface="Calibri" panose="020F0502020204030204" pitchFamily="34" charset="0"/>
              </a:defRPr>
            </a:lvl2pPr>
            <a:lvl3pPr>
              <a:defRPr>
                <a:solidFill>
                  <a:schemeClr val="bg2">
                    <a:lumMod val="50000"/>
                  </a:schemeClr>
                </a:solidFill>
                <a:latin typeface="Calibri" panose="020F0502020204030204" pitchFamily="34" charset="0"/>
                <a:cs typeface="Calibri" panose="020F0502020204030204" pitchFamily="34" charset="0"/>
              </a:defRPr>
            </a:lvl3pPr>
            <a:lvl4pPr>
              <a:defRPr>
                <a:solidFill>
                  <a:schemeClr val="bg2">
                    <a:lumMod val="50000"/>
                  </a:schemeClr>
                </a:solidFill>
                <a:latin typeface="Calibri" panose="020F0502020204030204" pitchFamily="34" charset="0"/>
                <a:cs typeface="Calibri" panose="020F0502020204030204" pitchFamily="34" charset="0"/>
              </a:defRPr>
            </a:lvl4pPr>
            <a:lvl5pPr>
              <a:defRPr>
                <a:solidFill>
                  <a:schemeClr val="bg2">
                    <a:lumMod val="50000"/>
                  </a:schemeClr>
                </a:solidFill>
                <a:latin typeface="Calibri" panose="020F0502020204030204" pitchFamily="34" charset="0"/>
                <a:cs typeface="Calibri" panose="020F050202020403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3"/>
          <p:cNvSpPr>
            <a:spLocks noGrp="1"/>
          </p:cNvSpPr>
          <p:nvPr>
            <p:ph sz="quarter" idx="14"/>
          </p:nvPr>
        </p:nvSpPr>
        <p:spPr>
          <a:xfrm>
            <a:off x="4629150" y="866538"/>
            <a:ext cx="3829050" cy="3424107"/>
          </a:xfrm>
        </p:spPr>
        <p:txBody>
          <a:bodyPr/>
          <a:lstStyle>
            <a:lvl1pPr>
              <a:defRPr>
                <a:solidFill>
                  <a:schemeClr val="bg2">
                    <a:lumMod val="50000"/>
                  </a:schemeClr>
                </a:solidFill>
                <a:latin typeface="Calibri" panose="020F0502020204030204" pitchFamily="34" charset="0"/>
                <a:cs typeface="Calibri" panose="020F0502020204030204" pitchFamily="34" charset="0"/>
              </a:defRPr>
            </a:lvl1pPr>
            <a:lvl2pPr>
              <a:defRPr>
                <a:solidFill>
                  <a:schemeClr val="bg2">
                    <a:lumMod val="50000"/>
                  </a:schemeClr>
                </a:solidFill>
                <a:latin typeface="Calibri" panose="020F0502020204030204" pitchFamily="34" charset="0"/>
                <a:cs typeface="Calibri" panose="020F0502020204030204" pitchFamily="34" charset="0"/>
              </a:defRPr>
            </a:lvl2pPr>
            <a:lvl3pPr>
              <a:defRPr>
                <a:solidFill>
                  <a:schemeClr val="bg2">
                    <a:lumMod val="50000"/>
                  </a:schemeClr>
                </a:solidFill>
                <a:latin typeface="Calibri" panose="020F0502020204030204" pitchFamily="34" charset="0"/>
                <a:cs typeface="Calibri" panose="020F0502020204030204" pitchFamily="34" charset="0"/>
              </a:defRPr>
            </a:lvl3pPr>
            <a:lvl4pPr>
              <a:defRPr>
                <a:solidFill>
                  <a:schemeClr val="bg2">
                    <a:lumMod val="50000"/>
                  </a:schemeClr>
                </a:solidFill>
                <a:latin typeface="Calibri" panose="020F0502020204030204" pitchFamily="34" charset="0"/>
                <a:cs typeface="Calibri" panose="020F0502020204030204" pitchFamily="34" charset="0"/>
              </a:defRPr>
            </a:lvl4pPr>
            <a:lvl5pPr>
              <a:defRPr>
                <a:solidFill>
                  <a:schemeClr val="bg2">
                    <a:lumMod val="50000"/>
                  </a:schemeClr>
                </a:solidFill>
                <a:latin typeface="Calibri" panose="020F0502020204030204" pitchFamily="34" charset="0"/>
                <a:cs typeface="Calibri" panose="020F050202020403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165DC41E-D139-4BF7-A8D5-C07CA32BACFE}" type="datetime1">
              <a:rPr lang="en-US" smtClean="0"/>
              <a:t>1/20/2021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restig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136523"/>
            <a:ext cx="7773338" cy="559450"/>
          </a:xfrm>
        </p:spPr>
        <p:txBody>
          <a:bodyPr vert="horz" lIns="91440" tIns="45720" rIns="91440" bIns="45720" rtlCol="0" anchor="ctr">
            <a:normAutofit/>
          </a:bodyPr>
          <a:lstStyle>
            <a:lvl1pPr>
              <a:defRPr lang="en-US" dirty="0">
                <a:solidFill>
                  <a:schemeClr val="bg2">
                    <a:lumMod val="50000"/>
                  </a:schemeClr>
                </a:solidFill>
                <a:latin typeface="Calibri" panose="020F0502020204030204" pitchFamily="34" charset="0"/>
                <a:cs typeface="Calibri" panose="020F0502020204030204" pitchFamily="34" charset="0"/>
              </a:defRPr>
            </a:lvl1pPr>
          </a:lstStyle>
          <a:p>
            <a:pPr lvl="0"/>
            <a:r>
              <a:rPr lang="en-US" dirty="0"/>
              <a:t>Click to edit Master title style</a:t>
            </a:r>
          </a:p>
        </p:txBody>
      </p:sp>
      <p:sp>
        <p:nvSpPr>
          <p:cNvPr id="3" name="Text Placeholder 2"/>
          <p:cNvSpPr>
            <a:spLocks noGrp="1"/>
          </p:cNvSpPr>
          <p:nvPr>
            <p:ph type="body" idx="1"/>
          </p:nvPr>
        </p:nvSpPr>
        <p:spPr>
          <a:xfrm>
            <a:off x="772538" y="923533"/>
            <a:ext cx="3655106" cy="464445"/>
          </a:xfrm>
        </p:spPr>
        <p:txBody>
          <a:bodyPr anchor="b">
            <a:noAutofit/>
          </a:bodyPr>
          <a:lstStyle>
            <a:lvl1pPr marL="0" indent="0" algn="ctr">
              <a:lnSpc>
                <a:spcPct val="85000"/>
              </a:lnSpc>
              <a:buNone/>
              <a:defRPr sz="2400" b="0">
                <a:solidFill>
                  <a:schemeClr val="bg2">
                    <a:lumMod val="50000"/>
                  </a:schemeClr>
                </a:solidFill>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2" name="Content Placeholder 3"/>
          <p:cNvSpPr>
            <a:spLocks noGrp="1"/>
          </p:cNvSpPr>
          <p:nvPr>
            <p:ph sz="quarter" idx="13"/>
          </p:nvPr>
        </p:nvSpPr>
        <p:spPr>
          <a:xfrm>
            <a:off x="685331" y="1495753"/>
            <a:ext cx="3829520" cy="2740187"/>
          </a:xfrm>
        </p:spPr>
        <p:txBody>
          <a:bodyPr/>
          <a:lstStyle>
            <a:lvl1pPr>
              <a:defRPr>
                <a:solidFill>
                  <a:schemeClr val="bg2">
                    <a:lumMod val="50000"/>
                  </a:schemeClr>
                </a:solidFill>
                <a:latin typeface="Calibri" panose="020F0502020204030204" pitchFamily="34" charset="0"/>
                <a:cs typeface="Calibri" panose="020F0502020204030204" pitchFamily="34" charset="0"/>
              </a:defRPr>
            </a:lvl1pPr>
            <a:lvl2pPr>
              <a:defRPr>
                <a:solidFill>
                  <a:schemeClr val="bg2">
                    <a:lumMod val="50000"/>
                  </a:schemeClr>
                </a:solidFill>
                <a:latin typeface="Calibri" panose="020F0502020204030204" pitchFamily="34" charset="0"/>
                <a:cs typeface="Calibri" panose="020F0502020204030204" pitchFamily="34" charset="0"/>
              </a:defRPr>
            </a:lvl2pPr>
            <a:lvl3pPr>
              <a:defRPr>
                <a:solidFill>
                  <a:schemeClr val="bg2">
                    <a:lumMod val="50000"/>
                  </a:schemeClr>
                </a:solidFill>
                <a:latin typeface="Calibri" panose="020F0502020204030204" pitchFamily="34" charset="0"/>
                <a:cs typeface="Calibri" panose="020F0502020204030204" pitchFamily="34" charset="0"/>
              </a:defRPr>
            </a:lvl3pPr>
            <a:lvl4pPr>
              <a:defRPr>
                <a:solidFill>
                  <a:schemeClr val="bg2">
                    <a:lumMod val="50000"/>
                  </a:schemeClr>
                </a:solidFill>
                <a:latin typeface="Calibri" panose="020F0502020204030204" pitchFamily="34" charset="0"/>
                <a:cs typeface="Calibri" panose="020F0502020204030204" pitchFamily="34" charset="0"/>
              </a:defRPr>
            </a:lvl4pPr>
            <a:lvl5pPr>
              <a:defRPr>
                <a:solidFill>
                  <a:schemeClr val="bg2">
                    <a:lumMod val="50000"/>
                  </a:schemeClr>
                </a:solidFill>
                <a:latin typeface="Calibri" panose="020F0502020204030204" pitchFamily="34" charset="0"/>
                <a:cs typeface="Calibri" panose="020F050202020403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13234" y="923533"/>
            <a:ext cx="3661353" cy="464445"/>
          </a:xfrm>
        </p:spPr>
        <p:txBody>
          <a:bodyPr vert="horz" lIns="91440" tIns="45720" rIns="91440" bIns="45720" rtlCol="0" anchor="ctr">
            <a:noAutofit/>
          </a:bodyPr>
          <a:lstStyle>
            <a:lvl1pPr>
              <a:defRPr lang="en-US" sz="2400" b="0" smtClean="0">
                <a:solidFill>
                  <a:schemeClr val="bg2">
                    <a:lumMod val="50000"/>
                  </a:schemeClr>
                </a:solidFill>
                <a:latin typeface="Calibri" panose="020F0502020204030204" pitchFamily="34" charset="0"/>
                <a:cs typeface="Calibri" panose="020F0502020204030204" pitchFamily="34" charset="0"/>
              </a:defRPr>
            </a:lvl1pPr>
          </a:lstStyle>
          <a:p>
            <a:pPr marL="0" lvl="0" indent="0" algn="ctr">
              <a:lnSpc>
                <a:spcPct val="85000"/>
              </a:lnSpc>
              <a:buNone/>
            </a:pPr>
            <a:r>
              <a:rPr lang="en-US" dirty="0"/>
              <a:t>Edit Master text styles</a:t>
            </a:r>
          </a:p>
        </p:txBody>
      </p:sp>
      <p:sp>
        <p:nvSpPr>
          <p:cNvPr id="13" name="Content Placeholder 5"/>
          <p:cNvSpPr>
            <a:spLocks noGrp="1"/>
          </p:cNvSpPr>
          <p:nvPr>
            <p:ph sz="quarter" idx="14"/>
          </p:nvPr>
        </p:nvSpPr>
        <p:spPr>
          <a:xfrm>
            <a:off x="4629385" y="1495753"/>
            <a:ext cx="3829051" cy="2740187"/>
          </a:xfrm>
        </p:spPr>
        <p:txBody>
          <a:bodyPr/>
          <a:lstStyle>
            <a:lvl1pPr>
              <a:defRPr>
                <a:solidFill>
                  <a:schemeClr val="bg2">
                    <a:lumMod val="50000"/>
                  </a:schemeClr>
                </a:solidFill>
                <a:latin typeface="Calibri" panose="020F0502020204030204" pitchFamily="34" charset="0"/>
                <a:cs typeface="Calibri" panose="020F0502020204030204" pitchFamily="34" charset="0"/>
              </a:defRPr>
            </a:lvl1pPr>
            <a:lvl2pPr>
              <a:defRPr>
                <a:solidFill>
                  <a:schemeClr val="bg2">
                    <a:lumMod val="50000"/>
                  </a:schemeClr>
                </a:solidFill>
                <a:latin typeface="Calibri" panose="020F0502020204030204" pitchFamily="34" charset="0"/>
                <a:cs typeface="Calibri" panose="020F0502020204030204" pitchFamily="34" charset="0"/>
              </a:defRPr>
            </a:lvl2pPr>
            <a:lvl3pPr>
              <a:defRPr>
                <a:solidFill>
                  <a:schemeClr val="bg2">
                    <a:lumMod val="50000"/>
                  </a:schemeClr>
                </a:solidFill>
                <a:latin typeface="Calibri" panose="020F0502020204030204" pitchFamily="34" charset="0"/>
                <a:cs typeface="Calibri" panose="020F0502020204030204" pitchFamily="34" charset="0"/>
              </a:defRPr>
            </a:lvl3pPr>
            <a:lvl4pPr>
              <a:defRPr>
                <a:solidFill>
                  <a:schemeClr val="bg2">
                    <a:lumMod val="50000"/>
                  </a:schemeClr>
                </a:solidFill>
                <a:latin typeface="Calibri" panose="020F0502020204030204" pitchFamily="34" charset="0"/>
                <a:cs typeface="Calibri" panose="020F0502020204030204" pitchFamily="34" charset="0"/>
              </a:defRPr>
            </a:lvl4pPr>
            <a:lvl5pPr>
              <a:defRPr>
                <a:solidFill>
                  <a:schemeClr val="bg2">
                    <a:lumMod val="50000"/>
                  </a:schemeClr>
                </a:solidFill>
                <a:latin typeface="Calibri" panose="020F0502020204030204" pitchFamily="34" charset="0"/>
                <a:cs typeface="Calibri" panose="020F050202020403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52D0BB-2FEF-48A6-8678-5946AB75A3EA}" type="datetime1">
              <a:rPr lang="en-US" smtClean="0"/>
              <a:t>1/20/2021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restig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2" y="132492"/>
            <a:ext cx="7773338" cy="676935"/>
          </a:xfrm>
        </p:spPr>
        <p:txBody>
          <a:bodyPr/>
          <a:lstStyle>
            <a:lvl1pPr>
              <a:defRPr lang="en-US" sz="3600" kern="1200" cap="all" baseline="0" smtClean="0">
                <a:solidFill>
                  <a:schemeClr val="bg2">
                    <a:lumMod val="50000"/>
                  </a:schemeClr>
                </a:solidFill>
                <a:effectLst/>
                <a:latin typeface="Calibri" panose="020F0502020204030204" pitchFamily="34" charset="0"/>
                <a:ea typeface="+mj-ea"/>
                <a:cs typeface="Calibri" panose="020F0502020204030204" pitchFamily="34" charset="0"/>
              </a:defRPr>
            </a:lvl1pPr>
          </a:lstStyle>
          <a:p>
            <a:r>
              <a:rPr lang="en-US" dirty="0"/>
              <a:t>Click to edit Master title style</a:t>
            </a:r>
          </a:p>
        </p:txBody>
      </p:sp>
      <p:sp>
        <p:nvSpPr>
          <p:cNvPr id="3" name="Date Placeholder 2"/>
          <p:cNvSpPr>
            <a:spLocks noGrp="1"/>
          </p:cNvSpPr>
          <p:nvPr>
            <p:ph type="dt" sz="half" idx="10"/>
          </p:nvPr>
        </p:nvSpPr>
        <p:spPr/>
        <p:txBody>
          <a:bodyPr/>
          <a:lstStyle/>
          <a:p>
            <a:fld id="{B485E113-60C3-422F-8E41-B5961D6EE900}" type="datetime1">
              <a:rPr lang="en-US" smtClean="0"/>
              <a:t>1/20/2021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restig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fld id="{DA642056-A54C-4639-8732-D2BDFBDFEDE0}" type="datetime1">
              <a:rPr lang="en-US" smtClean="0"/>
              <a:t>1/20/2021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restig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2951766" cy="2023252"/>
          </a:xfrm>
        </p:spPr>
        <p:txBody>
          <a:bodyPr anchor="ctr"/>
          <a:lstStyle>
            <a:lvl1pPr algn="ctr">
              <a:defRPr sz="3200">
                <a:latin typeface="Calibri" panose="020F0502020204030204" pitchFamily="34" charset="0"/>
                <a:cs typeface="Calibri" panose="020F0502020204030204" pitchFamily="34" charset="0"/>
              </a:defRPr>
            </a:lvl1pPr>
          </a:lstStyle>
          <a:p>
            <a:r>
              <a:rPr lang="en-US"/>
              <a:t>Click to edit Master title style</a:t>
            </a:r>
            <a:endParaRPr lang="en-US" dirty="0"/>
          </a:p>
        </p:txBody>
      </p:sp>
      <p:sp>
        <p:nvSpPr>
          <p:cNvPr id="10" name="Content Placeholder 2"/>
          <p:cNvSpPr>
            <a:spLocks noGrp="1"/>
          </p:cNvSpPr>
          <p:nvPr>
            <p:ph sz="quarter" idx="13"/>
          </p:nvPr>
        </p:nvSpPr>
        <p:spPr>
          <a:xfrm>
            <a:off x="3808547" y="609601"/>
            <a:ext cx="4650122" cy="5181599"/>
          </a:xfrm>
        </p:spPr>
        <p:txBody>
          <a:bodyPr/>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atin typeface="Calibri" panose="020F0502020204030204" pitchFamily="34" charset="0"/>
                <a:cs typeface="Calibri" panose="020F05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6BE0C3-270A-4382-8561-E2E3BF569F40}" type="datetime1">
              <a:rPr lang="en-US" smtClean="0"/>
              <a:t>1/20/2021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restig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4451227"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68602" y="609601"/>
            <a:ext cx="2441519"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632853"/>
            <a:ext cx="4451212"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80CA5BD-7C87-44C2-A802-6D3D4C6AAEE7}" type="datetime1">
              <a:rPr lang="en-US" smtClean="0"/>
              <a:t>1/20/2021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restig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124193"/>
            <a:ext cx="7773338" cy="61539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5331" y="882173"/>
            <a:ext cx="7773339" cy="3424107"/>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759053" y="5883276"/>
            <a:ext cx="2057400" cy="365125"/>
          </a:xfrm>
          <a:prstGeom prst="rect">
            <a:avLst/>
          </a:prstGeom>
        </p:spPr>
        <p:txBody>
          <a:bodyPr vert="horz" lIns="91440" tIns="45720" rIns="91440" bIns="45720" rtlCol="0" anchor="ctr"/>
          <a:lstStyle>
            <a:lvl1pPr algn="r">
              <a:defRPr sz="1000">
                <a:solidFill>
                  <a:schemeClr val="tx1"/>
                </a:solidFill>
              </a:defRPr>
            </a:lvl1pPr>
          </a:lstStyle>
          <a:p>
            <a:fld id="{AD6F1826-A45E-475F-9CB7-294FC843F08C}" type="datetime1">
              <a:rPr lang="en-US" smtClean="0"/>
              <a:t>1/20/2021</a:t>
            </a:fld>
            <a:endParaRPr lang="en-US" dirty="0"/>
          </a:p>
        </p:txBody>
      </p:sp>
      <p:sp>
        <p:nvSpPr>
          <p:cNvPr id="5" name="Footer Placeholder 4"/>
          <p:cNvSpPr>
            <a:spLocks noGrp="1"/>
          </p:cNvSpPr>
          <p:nvPr>
            <p:ph type="ftr" sz="quarter" idx="3"/>
          </p:nvPr>
        </p:nvSpPr>
        <p:spPr>
          <a:xfrm>
            <a:off x="685331" y="5883276"/>
            <a:ext cx="5004665"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7885509" y="5883276"/>
            <a:ext cx="573161"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mc:AlternateContent xmlns:mc="http://schemas.openxmlformats.org/markup-compatibility/2006" xmlns:p15="http://schemas.microsoft.com/office/powerpoint/2012/main">
    <mc:Choice Requires="p15">
      <p:transition xmlns:p14="http://schemas.microsoft.com/office/powerpoint/2010/main" spd="slow" p14:dur="1500">
        <p15:prstTrans prst="prestige"/>
      </p:transition>
    </mc:Choice>
    <mc:Fallback xmlns="">
      <p:transition spd="slow">
        <p:fade/>
      </p:transition>
    </mc:Fallback>
  </mc:AlternateContent>
  <p:hf sldNum="0"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120000"/>
        </a:lnSpc>
        <a:spcBef>
          <a:spcPts val="1000"/>
        </a:spcBef>
        <a:buClr>
          <a:schemeClr val="tx1"/>
        </a:buClr>
        <a:buFont typeface="Wingdings" panose="05000000000000000000" pitchFamily="2" charset="2"/>
        <a:buChar char="§"/>
        <a:defRPr sz="2000" kern="1200" cap="none" baseline="0">
          <a:solidFill>
            <a:schemeClr val="tx1"/>
          </a:solidFill>
          <a:effectLst/>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none" baseline="0">
          <a:solidFill>
            <a:schemeClr val="tx1"/>
          </a:solidFill>
          <a:effectLst/>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none" baseline="0">
          <a:solidFill>
            <a:schemeClr val="tx1"/>
          </a:solidFill>
          <a:effectLst/>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hyperlink" Target="http://https/www.currentwater.org/"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1.png"/><Relationship Id="rId7"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3.jpeg"/><Relationship Id="rId5" Type="http://schemas.microsoft.com/office/2007/relationships/hdphoto" Target="../media/hdphoto2.wdp"/><Relationship Id="rId4" Type="http://schemas.openxmlformats.org/officeDocument/2006/relationships/image" Target="../media/image22.png"/><Relationship Id="rId9"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7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1.png"/><Relationship Id="rId7"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3.jpeg"/><Relationship Id="rId5" Type="http://schemas.microsoft.com/office/2007/relationships/hdphoto" Target="../media/hdphoto2.wdp"/><Relationship Id="rId4" Type="http://schemas.openxmlformats.org/officeDocument/2006/relationships/image" Target="../media/image22.png"/><Relationship Id="rId9" Type="http://schemas.openxmlformats.org/officeDocument/2006/relationships/image" Target="../media/image26.png"/></Relationships>
</file>

<file path=ppt/slides/_rels/slide3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9.emf"/><Relationship Id="rId7" Type="http://schemas.openxmlformats.org/officeDocument/2006/relationships/diagramColors" Target="../diagrams/colors1.xml"/><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microsoft.com/office/2007/relationships/hdphoto" Target="../media/hdphoto1.wdp"/><Relationship Id="rId7" Type="http://schemas.openxmlformats.org/officeDocument/2006/relationships/image" Target="../media/image10.jpeg"/><Relationship Id="rId12"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jpeg"/><Relationship Id="rId5" Type="http://schemas.openxmlformats.org/officeDocument/2006/relationships/image" Target="../media/image8.png"/><Relationship Id="rId10" Type="http://schemas.openxmlformats.org/officeDocument/2006/relationships/image" Target="../media/image13.jpeg"/><Relationship Id="rId4" Type="http://schemas.openxmlformats.org/officeDocument/2006/relationships/image" Target="../media/image7.pn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B40FCD49-2060-48B9-8212-8A5F1DF4726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2" descr="A picture containing electronics&#10;&#10;Description generated with high confidence">
            <a:extLst>
              <a:ext uri="{FF2B5EF4-FFF2-40B4-BE49-F238E27FC236}">
                <a16:creationId xmlns:a16="http://schemas.microsoft.com/office/drawing/2014/main" id="{DA70F40A-D18F-4F05-A106-6D2CB24DC79A}"/>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9144002" cy="6858001"/>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descr="A circuit board&#10;&#10;Description generated with high confidence">
            <a:extLst>
              <a:ext uri="{FF2B5EF4-FFF2-40B4-BE49-F238E27FC236}">
                <a16:creationId xmlns:a16="http://schemas.microsoft.com/office/drawing/2014/main" id="{9ED0A806-3DFB-40A3-AB38-BC14C4874B3D}"/>
              </a:ext>
            </a:extLst>
          </p:cNvPr>
          <p:cNvPicPr>
            <a:picLocks noChangeAspect="1"/>
          </p:cNvPicPr>
          <p:nvPr/>
        </p:nvPicPr>
        <p:blipFill rotWithShape="1">
          <a:blip r:embed="rId3">
            <a:duotone>
              <a:schemeClr val="bg2">
                <a:shade val="45000"/>
                <a:satMod val="135000"/>
              </a:schemeClr>
              <a:prstClr val="white"/>
            </a:duotone>
            <a:alphaModFix amt="25000"/>
          </a:blip>
          <a:srcRect r="13999" b="-1"/>
          <a:stretch/>
        </p:blipFill>
        <p:spPr>
          <a:xfrm>
            <a:off x="20" y="40585"/>
            <a:ext cx="9143980" cy="6857990"/>
          </a:xfrm>
          <a:prstGeom prst="rect">
            <a:avLst/>
          </a:prstGeom>
          <a:ln>
            <a:solidFill>
              <a:schemeClr val="bg1"/>
            </a:solidFill>
          </a:ln>
        </p:spPr>
      </p:pic>
      <p:pic>
        <p:nvPicPr>
          <p:cNvPr id="42" name="Picture 41" descr="A picture containing pool ball&#10;&#10;Description generated with high confidence">
            <a:extLst>
              <a:ext uri="{FF2B5EF4-FFF2-40B4-BE49-F238E27FC236}">
                <a16:creationId xmlns:a16="http://schemas.microsoft.com/office/drawing/2014/main" id="{83A45DCD-B5FB-4A86-88D2-91088C7FFC5F}"/>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 name="Title 29">
            <a:extLst>
              <a:ext uri="{FF2B5EF4-FFF2-40B4-BE49-F238E27FC236}">
                <a16:creationId xmlns:a16="http://schemas.microsoft.com/office/drawing/2014/main" id="{5AAF16CC-0426-405F-8DE0-DCE2C865B5DD}"/>
              </a:ext>
            </a:extLst>
          </p:cNvPr>
          <p:cNvSpPr>
            <a:spLocks noGrp="1"/>
          </p:cNvSpPr>
          <p:nvPr>
            <p:ph type="ctrTitle"/>
          </p:nvPr>
        </p:nvSpPr>
        <p:spPr>
          <a:xfrm>
            <a:off x="299884" y="1300785"/>
            <a:ext cx="8544232" cy="2509213"/>
          </a:xfrm>
        </p:spPr>
        <p:txBody>
          <a:bodyPr>
            <a:normAutofit/>
          </a:bodyPr>
          <a:lstStyle/>
          <a:p>
            <a:r>
              <a:rPr lang="en-US" sz="4400" b="1" cap="none" dirty="0">
                <a:solidFill>
                  <a:schemeClr val="tx2"/>
                </a:solidFill>
              </a:rPr>
              <a:t>Techno-economic Modeling:</a:t>
            </a:r>
            <a:br>
              <a:rPr lang="en-US" sz="4400" cap="none" dirty="0">
                <a:solidFill>
                  <a:schemeClr val="tx2"/>
                </a:solidFill>
              </a:rPr>
            </a:br>
            <a:r>
              <a:rPr lang="en-US" sz="3200" b="1" cap="none" dirty="0">
                <a:solidFill>
                  <a:schemeClr val="tx2"/>
                </a:solidFill>
              </a:rPr>
              <a:t>An efficient tool to assess/evaluate new technologies and products</a:t>
            </a:r>
            <a:endParaRPr lang="en-US" sz="4400" b="1" cap="none" dirty="0">
              <a:solidFill>
                <a:schemeClr val="tx2"/>
              </a:solidFill>
            </a:endParaRPr>
          </a:p>
        </p:txBody>
      </p:sp>
      <p:sp>
        <p:nvSpPr>
          <p:cNvPr id="31" name="Subtitle 30">
            <a:extLst>
              <a:ext uri="{FF2B5EF4-FFF2-40B4-BE49-F238E27FC236}">
                <a16:creationId xmlns:a16="http://schemas.microsoft.com/office/drawing/2014/main" id="{C8E27613-DC24-4094-A9FE-7E19C45F8FEC}"/>
              </a:ext>
            </a:extLst>
          </p:cNvPr>
          <p:cNvSpPr>
            <a:spLocks noGrp="1"/>
          </p:cNvSpPr>
          <p:nvPr>
            <p:ph type="subTitle" idx="1"/>
          </p:nvPr>
        </p:nvSpPr>
        <p:spPr>
          <a:xfrm>
            <a:off x="1313259" y="3631545"/>
            <a:ext cx="6517482" cy="1371599"/>
          </a:xfrm>
        </p:spPr>
        <p:txBody>
          <a:bodyPr anchor="ctr">
            <a:normAutofit/>
          </a:bodyPr>
          <a:lstStyle/>
          <a:p>
            <a:pPr>
              <a:lnSpc>
                <a:spcPct val="110000"/>
              </a:lnSpc>
              <a:spcBef>
                <a:spcPts val="0"/>
              </a:spcBef>
            </a:pPr>
            <a:r>
              <a:rPr lang="en-US" b="1" dirty="0">
                <a:solidFill>
                  <a:schemeClr val="tx1">
                    <a:lumMod val="65000"/>
                    <a:lumOff val="35000"/>
                  </a:schemeClr>
                </a:solidFill>
              </a:rPr>
              <a:t>Dev Gavaskar, Ph.D.</a:t>
            </a:r>
          </a:p>
          <a:p>
            <a:pPr>
              <a:lnSpc>
                <a:spcPct val="110000"/>
              </a:lnSpc>
              <a:spcBef>
                <a:spcPts val="0"/>
              </a:spcBef>
            </a:pPr>
            <a:r>
              <a:rPr lang="en-US" sz="2000" b="1" i="1" dirty="0">
                <a:solidFill>
                  <a:schemeClr val="tx1">
                    <a:lumMod val="65000"/>
                    <a:lumOff val="35000"/>
                  </a:schemeClr>
                </a:solidFill>
              </a:rPr>
              <a:t>Partner, True North Venture Partners</a:t>
            </a:r>
          </a:p>
          <a:p>
            <a:pPr>
              <a:lnSpc>
                <a:spcPct val="110000"/>
              </a:lnSpc>
              <a:spcBef>
                <a:spcPts val="0"/>
              </a:spcBef>
            </a:pPr>
            <a:r>
              <a:rPr lang="en-US" sz="2000" b="1" i="1" dirty="0">
                <a:solidFill>
                  <a:schemeClr val="tx1">
                    <a:lumMod val="65000"/>
                    <a:lumOff val="35000"/>
                  </a:schemeClr>
                </a:solidFill>
              </a:rPr>
              <a:t>Email: dev.gavaskar@truenorthvp.com</a:t>
            </a:r>
          </a:p>
        </p:txBody>
      </p:sp>
    </p:spTree>
    <p:extLst>
      <p:ext uri="{BB962C8B-B14F-4D97-AF65-F5344CB8AC3E}">
        <p14:creationId xmlns:p14="http://schemas.microsoft.com/office/powerpoint/2010/main" val="14569998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3B771-2F4F-4781-B3C6-74DA3FFA323D}"/>
              </a:ext>
            </a:extLst>
          </p:cNvPr>
          <p:cNvSpPr>
            <a:spLocks noGrp="1"/>
          </p:cNvSpPr>
          <p:nvPr>
            <p:ph type="title"/>
          </p:nvPr>
        </p:nvSpPr>
        <p:spPr>
          <a:xfrm>
            <a:off x="83820" y="0"/>
            <a:ext cx="8983980" cy="368301"/>
          </a:xfrm>
        </p:spPr>
        <p:txBody>
          <a:bodyPr vert="horz" lIns="91440" tIns="45720" rIns="91440" bIns="45720" rtlCol="0" anchor="ctr">
            <a:normAutofit fontScale="90000"/>
          </a:bodyPr>
          <a:lstStyle/>
          <a:p>
            <a:pPr algn="l"/>
            <a:r>
              <a:rPr lang="en-US" sz="3200" b="1" cap="none" dirty="0" err="1">
                <a:solidFill>
                  <a:schemeClr val="tx2"/>
                </a:solidFill>
              </a:rPr>
              <a:t>CapEx</a:t>
            </a:r>
            <a:r>
              <a:rPr lang="en-US" sz="3200" b="1" cap="none" dirty="0">
                <a:solidFill>
                  <a:schemeClr val="tx2"/>
                </a:solidFill>
              </a:rPr>
              <a:t> Estimation</a:t>
            </a:r>
          </a:p>
        </p:txBody>
      </p:sp>
      <p:graphicFrame>
        <p:nvGraphicFramePr>
          <p:cNvPr id="4" name="Table 3">
            <a:extLst>
              <a:ext uri="{FF2B5EF4-FFF2-40B4-BE49-F238E27FC236}">
                <a16:creationId xmlns:a16="http://schemas.microsoft.com/office/drawing/2014/main" id="{7E273D42-63A4-4097-AD0E-5C0B0266DFD8}"/>
              </a:ext>
            </a:extLst>
          </p:cNvPr>
          <p:cNvGraphicFramePr>
            <a:graphicFrameLocks noGrp="1"/>
          </p:cNvGraphicFramePr>
          <p:nvPr>
            <p:extLst>
              <p:ext uri="{D42A27DB-BD31-4B8C-83A1-F6EECF244321}">
                <p14:modId xmlns:p14="http://schemas.microsoft.com/office/powerpoint/2010/main" val="2725140988"/>
              </p:ext>
            </p:extLst>
          </p:nvPr>
        </p:nvGraphicFramePr>
        <p:xfrm>
          <a:off x="670560" y="330200"/>
          <a:ext cx="3970020" cy="1783080"/>
        </p:xfrm>
        <a:graphic>
          <a:graphicData uri="http://schemas.openxmlformats.org/drawingml/2006/table">
            <a:tbl>
              <a:tblPr firstRow="1" bandRow="1">
                <a:tableStyleId>{6E25E649-3F16-4E02-A733-19D2CDBF48F0}</a:tableStyleId>
              </a:tblPr>
              <a:tblGrid>
                <a:gridCol w="1173480">
                  <a:extLst>
                    <a:ext uri="{9D8B030D-6E8A-4147-A177-3AD203B41FA5}">
                      <a16:colId xmlns:a16="http://schemas.microsoft.com/office/drawing/2014/main" val="2920130666"/>
                    </a:ext>
                  </a:extLst>
                </a:gridCol>
                <a:gridCol w="1981200">
                  <a:extLst>
                    <a:ext uri="{9D8B030D-6E8A-4147-A177-3AD203B41FA5}">
                      <a16:colId xmlns:a16="http://schemas.microsoft.com/office/drawing/2014/main" val="2704932380"/>
                    </a:ext>
                  </a:extLst>
                </a:gridCol>
                <a:gridCol w="815340">
                  <a:extLst>
                    <a:ext uri="{9D8B030D-6E8A-4147-A177-3AD203B41FA5}">
                      <a16:colId xmlns:a16="http://schemas.microsoft.com/office/drawing/2014/main" val="2518262228"/>
                    </a:ext>
                  </a:extLst>
                </a:gridCol>
              </a:tblGrid>
              <a:tr h="0">
                <a:tc>
                  <a:txBody>
                    <a:bodyPr/>
                    <a:lstStyle/>
                    <a:p>
                      <a:pPr algn="ctr"/>
                      <a:r>
                        <a:rPr lang="en-US" sz="900" dirty="0">
                          <a:latin typeface="Calibri" panose="020F0502020204030204" pitchFamily="34" charset="0"/>
                          <a:cs typeface="Calibri" panose="020F0502020204030204" pitchFamily="34" charset="0"/>
                        </a:rPr>
                        <a:t>Estimate Type</a:t>
                      </a:r>
                    </a:p>
                  </a:txBody>
                  <a:tcPr>
                    <a:lnL>
                      <a:noFill/>
                    </a:lnL>
                    <a:lnR>
                      <a:noFill/>
                    </a:lnR>
                    <a:lnT w="25400" cmpd="sng">
                      <a:noFill/>
                    </a:lnT>
                    <a:lnB w="25400" cmpd="sng">
                      <a:noFill/>
                    </a:lnB>
                    <a:lnTlToBr w="12700" cmpd="sng">
                      <a:noFill/>
                      <a:prstDash val="solid"/>
                    </a:lnTlToBr>
                    <a:lnBlToTr w="12700" cmpd="sng">
                      <a:noFill/>
                      <a:prstDash val="solid"/>
                    </a:lnBlToTr>
                    <a:solidFill>
                      <a:schemeClr val="tx2"/>
                    </a:solidFill>
                  </a:tcPr>
                </a:tc>
                <a:tc>
                  <a:txBody>
                    <a:bodyPr/>
                    <a:lstStyle/>
                    <a:p>
                      <a:pPr algn="ctr"/>
                      <a:r>
                        <a:rPr lang="en-US" sz="900" dirty="0">
                          <a:latin typeface="Calibri" panose="020F0502020204030204" pitchFamily="34" charset="0"/>
                          <a:cs typeface="Calibri" panose="020F0502020204030204" pitchFamily="34" charset="0"/>
                        </a:rPr>
                        <a:t>Source</a:t>
                      </a:r>
                    </a:p>
                  </a:txBody>
                  <a:tcPr>
                    <a:lnL>
                      <a:noFill/>
                    </a:lnL>
                    <a:lnR>
                      <a:noFill/>
                    </a:lnR>
                    <a:lnT w="25400" cmpd="sng">
                      <a:noFill/>
                    </a:lnT>
                    <a:lnB w="25400" cmpd="sng">
                      <a:noFill/>
                    </a:lnB>
                    <a:lnTlToBr w="12700" cmpd="sng">
                      <a:noFill/>
                      <a:prstDash val="solid"/>
                    </a:lnTlToBr>
                    <a:lnBlToTr w="12700" cmpd="sng">
                      <a:noFill/>
                      <a:prstDash val="solid"/>
                    </a:lnBlToTr>
                    <a:solidFill>
                      <a:schemeClr val="tx2"/>
                    </a:solidFill>
                  </a:tcPr>
                </a:tc>
                <a:tc>
                  <a:txBody>
                    <a:bodyPr/>
                    <a:lstStyle/>
                    <a:p>
                      <a:pPr algn="ctr"/>
                      <a:r>
                        <a:rPr lang="en-US" sz="900" dirty="0">
                          <a:latin typeface="Calibri" panose="020F0502020204030204" pitchFamily="34" charset="0"/>
                          <a:cs typeface="Calibri" panose="020F0502020204030204" pitchFamily="34" charset="0"/>
                        </a:rPr>
                        <a:t>Accuracy</a:t>
                      </a:r>
                    </a:p>
                  </a:txBody>
                  <a:tcPr>
                    <a:lnL>
                      <a:noFill/>
                    </a:lnL>
                    <a:lnR>
                      <a:noFill/>
                    </a:lnR>
                    <a:lnT w="25400" cmpd="sng">
                      <a:noFill/>
                    </a:lnT>
                    <a:lnB w="254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540754811"/>
                  </a:ext>
                </a:extLst>
              </a:tr>
              <a:tr h="0">
                <a:tc>
                  <a:txBody>
                    <a:bodyPr/>
                    <a:lstStyle/>
                    <a:p>
                      <a:r>
                        <a:rPr lang="en-US" sz="900" b="1" dirty="0">
                          <a:latin typeface="Calibri" panose="020F0502020204030204" pitchFamily="34" charset="0"/>
                          <a:cs typeface="Calibri" panose="020F0502020204030204" pitchFamily="34" charset="0"/>
                        </a:rPr>
                        <a:t>Order of Magnitude</a:t>
                      </a:r>
                    </a:p>
                  </a:txBody>
                  <a:tcPr>
                    <a:lnL>
                      <a:noFill/>
                    </a:lnL>
                    <a:lnR>
                      <a:noFill/>
                    </a:lnR>
                    <a:lnT w="25400" cmpd="sng">
                      <a:noFill/>
                    </a:lnT>
                    <a:lnB>
                      <a:noFill/>
                    </a:lnB>
                    <a:lnTlToBr w="12700" cmpd="sng">
                      <a:noFill/>
                      <a:prstDash val="solid"/>
                    </a:lnTlToBr>
                    <a:lnBlToTr w="12700" cmpd="sng">
                      <a:noFill/>
                      <a:prstDash val="solid"/>
                    </a:lnBlToTr>
                    <a:solidFill>
                      <a:schemeClr val="bg1"/>
                    </a:solidFill>
                  </a:tcPr>
                </a:tc>
                <a:tc>
                  <a:txBody>
                    <a:bodyPr/>
                    <a:lstStyle/>
                    <a:p>
                      <a:r>
                        <a:rPr lang="en-US" sz="900" dirty="0">
                          <a:latin typeface="Calibri" panose="020F0502020204030204" pitchFamily="34" charset="0"/>
                          <a:cs typeface="Calibri" panose="020F0502020204030204" pitchFamily="34" charset="0"/>
                        </a:rPr>
                        <a:t>Similar Previous Cost Data</a:t>
                      </a:r>
                    </a:p>
                  </a:txBody>
                  <a:tcPr>
                    <a:lnL>
                      <a:noFill/>
                    </a:lnL>
                    <a:lnR>
                      <a:noFill/>
                    </a:lnR>
                    <a:lnT w="25400" cmpd="sng">
                      <a:noFill/>
                    </a:lnT>
                    <a:lnB>
                      <a:noFill/>
                    </a:lnB>
                    <a:lnTlToBr w="12700" cmpd="sng">
                      <a:noFill/>
                      <a:prstDash val="solid"/>
                    </a:lnTlToBr>
                    <a:lnBlToTr w="12700" cmpd="sng">
                      <a:noFill/>
                      <a:prstDash val="solid"/>
                    </a:lnBlToTr>
                    <a:solidFill>
                      <a:schemeClr val="bg1"/>
                    </a:solidFill>
                  </a:tcPr>
                </a:tc>
                <a:tc>
                  <a:txBody>
                    <a:bodyPr/>
                    <a:lstStyle/>
                    <a:p>
                      <a:r>
                        <a:rPr lang="en-US" sz="900" dirty="0">
                          <a:latin typeface="Calibri" panose="020F0502020204030204" pitchFamily="34" charset="0"/>
                          <a:cs typeface="Calibri" panose="020F0502020204030204" pitchFamily="34" charset="0"/>
                        </a:rPr>
                        <a:t>Over ±30%</a:t>
                      </a:r>
                    </a:p>
                  </a:txBody>
                  <a:tcPr>
                    <a:lnL>
                      <a:noFill/>
                    </a:lnL>
                    <a:lnR>
                      <a:noFill/>
                    </a:lnR>
                    <a:lnT w="25400" cmpd="sng">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71463889"/>
                  </a:ext>
                </a:extLst>
              </a:tr>
              <a:tr h="0">
                <a:tc>
                  <a:txBody>
                    <a:bodyPr/>
                    <a:lstStyle/>
                    <a:p>
                      <a:r>
                        <a:rPr lang="en-US" sz="900" b="1" dirty="0">
                          <a:latin typeface="Calibri" panose="020F0502020204030204" pitchFamily="34" charset="0"/>
                          <a:cs typeface="Calibri" panose="020F0502020204030204" pitchFamily="34" charset="0"/>
                        </a:rPr>
                        <a:t>Study</a:t>
                      </a: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US" sz="900" dirty="0">
                          <a:latin typeface="Calibri" panose="020F0502020204030204" pitchFamily="34" charset="0"/>
                          <a:cs typeface="Calibri" panose="020F0502020204030204" pitchFamily="34" charset="0"/>
                        </a:rPr>
                        <a:t>Knowledge of Major Equipment</a:t>
                      </a: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US" sz="900" dirty="0">
                          <a:latin typeface="Calibri" panose="020F0502020204030204" pitchFamily="34" charset="0"/>
                          <a:cs typeface="Calibri" panose="020F0502020204030204" pitchFamily="34" charset="0"/>
                        </a:rPr>
                        <a:t>Up to ±30%</a:t>
                      </a:r>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4031585"/>
                  </a:ext>
                </a:extLst>
              </a:tr>
              <a:tr h="0">
                <a:tc>
                  <a:txBody>
                    <a:bodyPr/>
                    <a:lstStyle/>
                    <a:p>
                      <a:r>
                        <a:rPr lang="en-US" sz="900" b="1" dirty="0">
                          <a:latin typeface="Calibri" panose="020F0502020204030204" pitchFamily="34" charset="0"/>
                          <a:cs typeface="Calibri" panose="020F0502020204030204" pitchFamily="34" charset="0"/>
                        </a:rPr>
                        <a:t>Preliminary</a:t>
                      </a: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US" sz="900" dirty="0">
                          <a:latin typeface="Calibri" panose="020F0502020204030204" pitchFamily="34" charset="0"/>
                          <a:cs typeface="Calibri" panose="020F0502020204030204" pitchFamily="34" charset="0"/>
                        </a:rPr>
                        <a:t>Sufficient data to permit estimate to be budgeted</a:t>
                      </a: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US" sz="900" dirty="0">
                          <a:latin typeface="Calibri" panose="020F0502020204030204" pitchFamily="34" charset="0"/>
                          <a:cs typeface="Calibri" panose="020F0502020204030204" pitchFamily="34" charset="0"/>
                        </a:rPr>
                        <a:t>Within ±20%</a:t>
                      </a:r>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53308620"/>
                  </a:ext>
                </a:extLst>
              </a:tr>
              <a:tr h="0">
                <a:tc>
                  <a:txBody>
                    <a:bodyPr/>
                    <a:lstStyle/>
                    <a:p>
                      <a:r>
                        <a:rPr lang="en-US" sz="900" b="1" dirty="0">
                          <a:latin typeface="Calibri" panose="020F0502020204030204" pitchFamily="34" charset="0"/>
                          <a:cs typeface="Calibri" panose="020F0502020204030204" pitchFamily="34" charset="0"/>
                        </a:rPr>
                        <a:t>Definitive</a:t>
                      </a: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US" sz="900" dirty="0">
                          <a:latin typeface="Calibri" panose="020F0502020204030204" pitchFamily="34" charset="0"/>
                          <a:cs typeface="Calibri" panose="020F0502020204030204" pitchFamily="34" charset="0"/>
                        </a:rPr>
                        <a:t>Almost complete data before drawings &amp; specs.</a:t>
                      </a: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r>
                        <a:rPr lang="en-US" sz="900" dirty="0">
                          <a:latin typeface="Calibri" panose="020F0502020204030204" pitchFamily="34" charset="0"/>
                          <a:cs typeface="Calibri" panose="020F0502020204030204" pitchFamily="34" charset="0"/>
                        </a:rPr>
                        <a:t>Within ±10%</a:t>
                      </a:r>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89761554"/>
                  </a:ext>
                </a:extLst>
              </a:tr>
              <a:tr h="0">
                <a:tc>
                  <a:txBody>
                    <a:bodyPr/>
                    <a:lstStyle/>
                    <a:p>
                      <a:r>
                        <a:rPr lang="en-US" sz="900" b="1" dirty="0">
                          <a:latin typeface="Calibri" panose="020F0502020204030204" pitchFamily="34" charset="0"/>
                          <a:cs typeface="Calibri" panose="020F0502020204030204" pitchFamily="34" charset="0"/>
                        </a:rPr>
                        <a:t>Detailed</a:t>
                      </a:r>
                    </a:p>
                  </a:txBody>
                  <a:tcPr>
                    <a:lnL>
                      <a:noFill/>
                    </a:lnL>
                    <a:lnR>
                      <a:noFill/>
                    </a:lnR>
                    <a:lnT>
                      <a:noFill/>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900" dirty="0">
                          <a:latin typeface="Calibri" panose="020F0502020204030204" pitchFamily="34" charset="0"/>
                          <a:cs typeface="Calibri" panose="020F0502020204030204" pitchFamily="34" charset="0"/>
                        </a:rPr>
                        <a:t>Complete engineering drawings, site surveys etc.</a:t>
                      </a:r>
                    </a:p>
                  </a:txBody>
                  <a:tcPr>
                    <a:lnL>
                      <a:noFill/>
                    </a:lnL>
                    <a:lnR>
                      <a:noFill/>
                    </a:lnR>
                    <a:lnT>
                      <a:noFill/>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900" dirty="0">
                          <a:latin typeface="Calibri" panose="020F0502020204030204" pitchFamily="34" charset="0"/>
                          <a:cs typeface="Calibri" panose="020F0502020204030204" pitchFamily="34" charset="0"/>
                        </a:rPr>
                        <a:t>Within ±5%</a:t>
                      </a:r>
                    </a:p>
                  </a:txBody>
                  <a:tcPr>
                    <a:lnL>
                      <a:noFill/>
                    </a:lnL>
                    <a:lnR>
                      <a:noFill/>
                    </a:lnR>
                    <a:lnT>
                      <a:noFill/>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5911107"/>
                  </a:ext>
                </a:extLst>
              </a:tr>
            </a:tbl>
          </a:graphicData>
        </a:graphic>
      </p:graphicFrame>
      <p:sp>
        <p:nvSpPr>
          <p:cNvPr id="5" name="Rectangle 4">
            <a:extLst>
              <a:ext uri="{FF2B5EF4-FFF2-40B4-BE49-F238E27FC236}">
                <a16:creationId xmlns:a16="http://schemas.microsoft.com/office/drawing/2014/main" id="{E20A1B0B-5184-4C92-BC2A-FA8915BE530D}"/>
              </a:ext>
            </a:extLst>
          </p:cNvPr>
          <p:cNvSpPr/>
          <p:nvPr/>
        </p:nvSpPr>
        <p:spPr>
          <a:xfrm>
            <a:off x="624840" y="304800"/>
            <a:ext cx="4076700" cy="1104900"/>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E3F3A1AB-75B1-4863-9126-84F0FC59DFEA}"/>
              </a:ext>
            </a:extLst>
          </p:cNvPr>
          <p:cNvSpPr/>
          <p:nvPr/>
        </p:nvSpPr>
        <p:spPr>
          <a:xfrm>
            <a:off x="5349240" y="288698"/>
            <a:ext cx="2948940" cy="1384776"/>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pPr algn="ctr">
              <a:spcAft>
                <a:spcPts val="400"/>
              </a:spcAft>
            </a:pPr>
            <a:r>
              <a:rPr lang="en-US" sz="1200" b="1" u="sng" dirty="0">
                <a:latin typeface="Calibri" panose="020F0502020204030204" pitchFamily="34" charset="0"/>
                <a:cs typeface="Calibri" panose="020F0502020204030204" pitchFamily="34" charset="0"/>
              </a:rPr>
              <a:t>Pre-Design Capital Cost Estimates</a:t>
            </a:r>
          </a:p>
          <a:p>
            <a:pPr marL="174625" indent="-174625">
              <a:buFont typeface="Wingdings" panose="05000000000000000000" pitchFamily="2" charset="2"/>
              <a:buChar char="§"/>
            </a:pPr>
            <a:r>
              <a:rPr lang="en-US" sz="1000" dirty="0">
                <a:latin typeface="Calibri" panose="020F0502020204030204" pitchFamily="34" charset="0"/>
                <a:cs typeface="Calibri" panose="020F0502020204030204" pitchFamily="34" charset="0"/>
              </a:rPr>
              <a:t>Most of TE-</a:t>
            </a:r>
            <a:r>
              <a:rPr lang="en-US" sz="1000" dirty="0" err="1">
                <a:latin typeface="Calibri" panose="020F0502020204030204" pitchFamily="34" charset="0"/>
                <a:cs typeface="Calibri" panose="020F0502020204030204" pitchFamily="34" charset="0"/>
              </a:rPr>
              <a:t>CapEx</a:t>
            </a:r>
            <a:r>
              <a:rPr lang="en-US" sz="1000" dirty="0">
                <a:latin typeface="Calibri" panose="020F0502020204030204" pitchFamily="34" charset="0"/>
                <a:cs typeface="Calibri" panose="020F0502020204030204" pitchFamily="34" charset="0"/>
              </a:rPr>
              <a:t> estimates are of this category</a:t>
            </a:r>
          </a:p>
          <a:p>
            <a:pPr marL="174625" indent="-174625">
              <a:buFont typeface="Wingdings" panose="05000000000000000000" pitchFamily="2" charset="2"/>
              <a:buChar char="§"/>
            </a:pPr>
            <a:r>
              <a:rPr lang="en-US" sz="1000" dirty="0">
                <a:latin typeface="Calibri" panose="020F0502020204030204" pitchFamily="34" charset="0"/>
                <a:cs typeface="Calibri" panose="020F0502020204030204" pitchFamily="34" charset="0"/>
              </a:rPr>
              <a:t>Estimated based on engineering judgments, experience, historical data</a:t>
            </a:r>
          </a:p>
          <a:p>
            <a:pPr marL="174625" indent="-174625">
              <a:buFont typeface="Wingdings" panose="05000000000000000000" pitchFamily="2" charset="2"/>
              <a:buChar char="§"/>
            </a:pPr>
            <a:r>
              <a:rPr lang="en-US" sz="1000" dirty="0">
                <a:latin typeface="Calibri" panose="020F0502020204030204" pitchFamily="34" charset="0"/>
                <a:cs typeface="Calibri" panose="020F0502020204030204" pitchFamily="34" charset="0"/>
              </a:rPr>
              <a:t>Critical for decision making and understanding impacts of various process elements</a:t>
            </a:r>
            <a:endParaRPr lang="en-US" sz="1050" dirty="0">
              <a:latin typeface="Calibri" panose="020F0502020204030204" pitchFamily="34" charset="0"/>
              <a:cs typeface="Calibri" panose="020F0502020204030204" pitchFamily="34" charset="0"/>
            </a:endParaRPr>
          </a:p>
        </p:txBody>
      </p:sp>
      <p:sp>
        <p:nvSpPr>
          <p:cNvPr id="7" name="Arrow: Right 6">
            <a:extLst>
              <a:ext uri="{FF2B5EF4-FFF2-40B4-BE49-F238E27FC236}">
                <a16:creationId xmlns:a16="http://schemas.microsoft.com/office/drawing/2014/main" id="{14CAADB8-52EF-4A58-B524-4CEE0F7B8832}"/>
              </a:ext>
            </a:extLst>
          </p:cNvPr>
          <p:cNvSpPr/>
          <p:nvPr/>
        </p:nvSpPr>
        <p:spPr>
          <a:xfrm>
            <a:off x="4770120" y="624841"/>
            <a:ext cx="533400" cy="368301"/>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BF49D1AB-017C-48E1-93FD-180DAAC3A2CF}"/>
              </a:ext>
            </a:extLst>
          </p:cNvPr>
          <p:cNvSpPr/>
          <p:nvPr/>
        </p:nvSpPr>
        <p:spPr>
          <a:xfrm>
            <a:off x="83820" y="2137410"/>
            <a:ext cx="6035040" cy="30734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400"/>
              </a:spcAft>
            </a:pPr>
            <a:r>
              <a:rPr lang="en-US" sz="1200" b="1" dirty="0">
                <a:latin typeface="Calibri" panose="020F0502020204030204" pitchFamily="34" charset="0"/>
                <a:cs typeface="Calibri" panose="020F0502020204030204" pitchFamily="34" charset="0"/>
              </a:rPr>
              <a:t>Effective Method to estimate Capital Investment for a Project (Cost Components of </a:t>
            </a:r>
            <a:r>
              <a:rPr lang="en-US" sz="1200" b="1" dirty="0" err="1">
                <a:latin typeface="Calibri" panose="020F0502020204030204" pitchFamily="34" charset="0"/>
                <a:cs typeface="Calibri" panose="020F0502020204030204" pitchFamily="34" charset="0"/>
              </a:rPr>
              <a:t>CapEx</a:t>
            </a:r>
            <a:r>
              <a:rPr lang="en-US" sz="1200" b="1" dirty="0">
                <a:latin typeface="Calibri" panose="020F0502020204030204" pitchFamily="34" charset="0"/>
                <a:cs typeface="Calibri" panose="020F0502020204030204" pitchFamily="34" charset="0"/>
              </a:rPr>
              <a:t>)</a:t>
            </a:r>
          </a:p>
        </p:txBody>
      </p:sp>
      <p:graphicFrame>
        <p:nvGraphicFramePr>
          <p:cNvPr id="9" name="Table 8">
            <a:extLst>
              <a:ext uri="{FF2B5EF4-FFF2-40B4-BE49-F238E27FC236}">
                <a16:creationId xmlns:a16="http://schemas.microsoft.com/office/drawing/2014/main" id="{F49BB4A8-FC5D-4095-B135-AC5B2A4363FF}"/>
              </a:ext>
            </a:extLst>
          </p:cNvPr>
          <p:cNvGraphicFramePr>
            <a:graphicFrameLocks noGrp="1"/>
          </p:cNvGraphicFramePr>
          <p:nvPr>
            <p:extLst>
              <p:ext uri="{D42A27DB-BD31-4B8C-83A1-F6EECF244321}">
                <p14:modId xmlns:p14="http://schemas.microsoft.com/office/powerpoint/2010/main" val="4045921913"/>
              </p:ext>
            </p:extLst>
          </p:nvPr>
        </p:nvGraphicFramePr>
        <p:xfrm>
          <a:off x="83820" y="2457451"/>
          <a:ext cx="6035040" cy="4267200"/>
        </p:xfrm>
        <a:graphic>
          <a:graphicData uri="http://schemas.openxmlformats.org/drawingml/2006/table">
            <a:tbl>
              <a:tblPr firstRow="1" bandRow="1">
                <a:tableStyleId>{6E25E649-3F16-4E02-A733-19D2CDBF48F0}</a:tableStyleId>
              </a:tblPr>
              <a:tblGrid>
                <a:gridCol w="2727960">
                  <a:extLst>
                    <a:ext uri="{9D8B030D-6E8A-4147-A177-3AD203B41FA5}">
                      <a16:colId xmlns:a16="http://schemas.microsoft.com/office/drawing/2014/main" val="3428396098"/>
                    </a:ext>
                  </a:extLst>
                </a:gridCol>
                <a:gridCol w="1102360">
                  <a:extLst>
                    <a:ext uri="{9D8B030D-6E8A-4147-A177-3AD203B41FA5}">
                      <a16:colId xmlns:a16="http://schemas.microsoft.com/office/drawing/2014/main" val="1272396753"/>
                    </a:ext>
                  </a:extLst>
                </a:gridCol>
                <a:gridCol w="1102360">
                  <a:extLst>
                    <a:ext uri="{9D8B030D-6E8A-4147-A177-3AD203B41FA5}">
                      <a16:colId xmlns:a16="http://schemas.microsoft.com/office/drawing/2014/main" val="3629903925"/>
                    </a:ext>
                  </a:extLst>
                </a:gridCol>
                <a:gridCol w="1102360">
                  <a:extLst>
                    <a:ext uri="{9D8B030D-6E8A-4147-A177-3AD203B41FA5}">
                      <a16:colId xmlns:a16="http://schemas.microsoft.com/office/drawing/2014/main" val="1018403276"/>
                    </a:ext>
                  </a:extLst>
                </a:gridCol>
              </a:tblGrid>
              <a:tr h="0">
                <a:tc>
                  <a:txBody>
                    <a:bodyPr/>
                    <a:lstStyle/>
                    <a:p>
                      <a:endParaRPr lang="en-US" sz="1000" dirty="0"/>
                    </a:p>
                  </a:txBody>
                  <a:tcPr anchor="ctr">
                    <a:lnL>
                      <a:noFill/>
                    </a:lnL>
                    <a:lnR>
                      <a:noFill/>
                    </a:lnR>
                    <a:lnT w="25400" cmpd="sng">
                      <a:noFill/>
                    </a:lnT>
                    <a:lnB w="25400" cmpd="sng">
                      <a:noFill/>
                    </a:lnB>
                    <a:lnTlToBr w="12700" cmpd="sng">
                      <a:noFill/>
                      <a:prstDash val="solid"/>
                    </a:lnTlToBr>
                    <a:lnBlToTr w="12700" cmpd="sng">
                      <a:noFill/>
                      <a:prstDash val="solid"/>
                    </a:lnBlToTr>
                    <a:solidFill>
                      <a:schemeClr val="tx2"/>
                    </a:solidFill>
                  </a:tcPr>
                </a:tc>
                <a:tc gridSpan="3">
                  <a:txBody>
                    <a:bodyPr/>
                    <a:lstStyle/>
                    <a:p>
                      <a:pPr algn="ctr"/>
                      <a:r>
                        <a:rPr lang="en-US" sz="1000" dirty="0">
                          <a:latin typeface="Calibri" panose="020F0502020204030204" pitchFamily="34" charset="0"/>
                          <a:cs typeface="Calibri" panose="020F0502020204030204" pitchFamily="34" charset="0"/>
                        </a:rPr>
                        <a:t>Fraction of </a:t>
                      </a:r>
                      <a:r>
                        <a:rPr lang="en-US" sz="1000" u="sng" dirty="0">
                          <a:latin typeface="Calibri" panose="020F0502020204030204" pitchFamily="34" charset="0"/>
                          <a:cs typeface="Calibri" panose="020F0502020204030204" pitchFamily="34" charset="0"/>
                        </a:rPr>
                        <a:t>delivered-equipment cost</a:t>
                      </a:r>
                      <a:r>
                        <a:rPr lang="en-US" sz="1000" dirty="0">
                          <a:latin typeface="Calibri" panose="020F0502020204030204" pitchFamily="34" charset="0"/>
                          <a:cs typeface="Calibri" panose="020F0502020204030204" pitchFamily="34" charset="0"/>
                        </a:rPr>
                        <a:t> for plants processing:</a:t>
                      </a:r>
                    </a:p>
                  </a:txBody>
                  <a:tcPr anchor="ctr">
                    <a:lnL>
                      <a:noFill/>
                    </a:lnL>
                    <a:lnR>
                      <a:noFill/>
                    </a:lnR>
                    <a:lnT w="25400" cmpd="sng">
                      <a:noFill/>
                    </a:lnT>
                    <a:lnB w="25400" cmpd="sng">
                      <a:noFill/>
                    </a:lnB>
                    <a:lnTlToBr w="12700" cmpd="sng">
                      <a:noFill/>
                      <a:prstDash val="solid"/>
                    </a:lnTlToBr>
                    <a:lnBlToTr w="12700" cmpd="sng">
                      <a:noFill/>
                      <a:prstDash val="solid"/>
                    </a:lnBlToTr>
                    <a:solidFill>
                      <a:schemeClr val="tx2"/>
                    </a:solidFill>
                  </a:tcPr>
                </a:tc>
                <a:tc hMerge="1">
                  <a:txBody>
                    <a:bodyPr/>
                    <a:lstStyle/>
                    <a:p>
                      <a:endParaRPr lang="en-US" dirty="0"/>
                    </a:p>
                  </a:txBody>
                  <a:tcPr>
                    <a:lnL>
                      <a:noFill/>
                    </a:lnL>
                    <a:lnR>
                      <a:noFill/>
                    </a:lnR>
                    <a:lnT w="25400" cmpd="sng">
                      <a:noFill/>
                    </a:lnT>
                    <a:lnB w="25400" cmpd="sng">
                      <a:noFill/>
                    </a:lnB>
                    <a:lnTlToBr w="12700" cmpd="sng">
                      <a:noFill/>
                      <a:prstDash val="solid"/>
                    </a:lnTlToBr>
                    <a:lnBlToTr w="12700" cmpd="sng">
                      <a:noFill/>
                      <a:prstDash val="solid"/>
                    </a:lnBlToTr>
                    <a:solidFill>
                      <a:schemeClr val="tx2"/>
                    </a:solidFill>
                  </a:tcPr>
                </a:tc>
                <a:tc hMerge="1">
                  <a:txBody>
                    <a:bodyPr/>
                    <a:lstStyle/>
                    <a:p>
                      <a:endParaRPr lang="en-US" dirty="0"/>
                    </a:p>
                  </a:txBody>
                  <a:tcPr>
                    <a:lnL>
                      <a:noFill/>
                    </a:lnL>
                    <a:lnR>
                      <a:noFill/>
                    </a:lnR>
                    <a:lnT w="25400" cmpd="sng">
                      <a:noFill/>
                    </a:lnT>
                    <a:lnB w="254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4265586108"/>
                  </a:ext>
                </a:extLst>
              </a:tr>
              <a:tr h="0">
                <a:tc>
                  <a:txBody>
                    <a:bodyPr/>
                    <a:lstStyle/>
                    <a:p>
                      <a:endParaRPr lang="en-US" sz="1000" dirty="0">
                        <a:latin typeface="Calibri" panose="020F0502020204030204" pitchFamily="34" charset="0"/>
                        <a:cs typeface="Calibri" panose="020F0502020204030204" pitchFamily="34" charset="0"/>
                      </a:endParaRPr>
                    </a:p>
                  </a:txBody>
                  <a:tcPr anchor="ctr">
                    <a:lnL>
                      <a:noFill/>
                    </a:lnL>
                    <a:lnR>
                      <a:noFill/>
                    </a:lnR>
                    <a:lnT w="25400" cmpd="sng">
                      <a:noFill/>
                    </a:lnT>
                    <a:lnB>
                      <a:noFill/>
                    </a:lnB>
                    <a:lnTlToBr w="12700" cmpd="sng">
                      <a:noFill/>
                      <a:prstDash val="solid"/>
                    </a:lnTlToBr>
                    <a:lnBlToTr w="12700" cmpd="sng">
                      <a:noFill/>
                      <a:prstDash val="solid"/>
                    </a:lnBlToTr>
                    <a:solidFill>
                      <a:schemeClr val="tx2"/>
                    </a:solidFill>
                  </a:tcPr>
                </a:tc>
                <a:tc>
                  <a:txBody>
                    <a:bodyPr/>
                    <a:lstStyle/>
                    <a:p>
                      <a:pPr algn="ctr"/>
                      <a:r>
                        <a:rPr lang="en-US" sz="1000" b="1" dirty="0">
                          <a:solidFill>
                            <a:schemeClr val="bg1"/>
                          </a:solidFill>
                          <a:latin typeface="Calibri" panose="020F0502020204030204" pitchFamily="34" charset="0"/>
                          <a:cs typeface="Calibri" panose="020F0502020204030204" pitchFamily="34" charset="0"/>
                        </a:rPr>
                        <a:t>Solids</a:t>
                      </a:r>
                    </a:p>
                  </a:txBody>
                  <a:tcPr anchor="ctr">
                    <a:lnL>
                      <a:noFill/>
                    </a:lnL>
                    <a:lnR>
                      <a:noFill/>
                    </a:lnR>
                    <a:lnT w="25400" cmpd="sng">
                      <a:noFill/>
                    </a:lnT>
                    <a:lnB>
                      <a:noFill/>
                    </a:lnB>
                    <a:lnTlToBr w="12700" cmpd="sng">
                      <a:noFill/>
                      <a:prstDash val="solid"/>
                    </a:lnTlToBr>
                    <a:lnBlToTr w="12700" cmpd="sng">
                      <a:noFill/>
                      <a:prstDash val="solid"/>
                    </a:lnBlToTr>
                    <a:solidFill>
                      <a:schemeClr val="tx2"/>
                    </a:solidFill>
                  </a:tcPr>
                </a:tc>
                <a:tc>
                  <a:txBody>
                    <a:bodyPr/>
                    <a:lstStyle/>
                    <a:p>
                      <a:pPr algn="ctr"/>
                      <a:r>
                        <a:rPr lang="en-US" sz="1000" b="1" dirty="0">
                          <a:solidFill>
                            <a:schemeClr val="bg1"/>
                          </a:solidFill>
                          <a:latin typeface="Calibri" panose="020F0502020204030204" pitchFamily="34" charset="0"/>
                          <a:cs typeface="Calibri" panose="020F0502020204030204" pitchFamily="34" charset="0"/>
                        </a:rPr>
                        <a:t>Solid-Fluid</a:t>
                      </a:r>
                    </a:p>
                  </a:txBody>
                  <a:tcPr anchor="ctr">
                    <a:lnL>
                      <a:noFill/>
                    </a:lnL>
                    <a:lnR>
                      <a:noFill/>
                    </a:lnR>
                    <a:lnT w="25400" cmpd="sng">
                      <a:noFill/>
                    </a:lnT>
                    <a:lnB>
                      <a:noFill/>
                    </a:lnB>
                    <a:lnTlToBr w="12700" cmpd="sng">
                      <a:noFill/>
                      <a:prstDash val="solid"/>
                    </a:lnTlToBr>
                    <a:lnBlToTr w="12700" cmpd="sng">
                      <a:noFill/>
                      <a:prstDash val="solid"/>
                    </a:lnBlToTr>
                    <a:solidFill>
                      <a:schemeClr val="tx2"/>
                    </a:solidFill>
                  </a:tcPr>
                </a:tc>
                <a:tc>
                  <a:txBody>
                    <a:bodyPr/>
                    <a:lstStyle/>
                    <a:p>
                      <a:pPr algn="ctr"/>
                      <a:r>
                        <a:rPr lang="en-US" sz="1000" b="1" dirty="0">
                          <a:solidFill>
                            <a:schemeClr val="bg1"/>
                          </a:solidFill>
                          <a:latin typeface="Calibri" panose="020F0502020204030204" pitchFamily="34" charset="0"/>
                          <a:cs typeface="Calibri" panose="020F0502020204030204" pitchFamily="34" charset="0"/>
                        </a:rPr>
                        <a:t>Fluid</a:t>
                      </a:r>
                    </a:p>
                  </a:txBody>
                  <a:tcPr anchor="ctr">
                    <a:lnL>
                      <a:noFill/>
                    </a:lnL>
                    <a:lnR>
                      <a:noFill/>
                    </a:lnR>
                    <a:lnT w="25400" cmpd="sng">
                      <a:noFill/>
                    </a:lnT>
                    <a:lnB>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3179130483"/>
                  </a:ext>
                </a:extLst>
              </a:tr>
              <a:tr h="0">
                <a:tc>
                  <a:txBody>
                    <a:bodyPr/>
                    <a:lstStyle/>
                    <a:p>
                      <a:r>
                        <a:rPr lang="en-US" sz="950" b="1" dirty="0">
                          <a:latin typeface="Calibri" panose="020F0502020204030204" pitchFamily="34" charset="0"/>
                          <a:cs typeface="Calibri" panose="020F0502020204030204" pitchFamily="34" charset="0"/>
                        </a:rPr>
                        <a:t>Purchased Equipment Cost (From Design &amp; Sizing)</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sz="950" b="1" dirty="0">
                          <a:latin typeface="Calibri" panose="020F0502020204030204" pitchFamily="34" charset="0"/>
                          <a:cs typeface="Calibri" panose="020F0502020204030204" pitchFamily="34" charset="0"/>
                        </a:rPr>
                        <a:t>1</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sz="950" b="1" dirty="0">
                          <a:latin typeface="Calibri" panose="020F0502020204030204" pitchFamily="34" charset="0"/>
                          <a:cs typeface="Calibri" panose="020F0502020204030204" pitchFamily="34" charset="0"/>
                        </a:rPr>
                        <a:t>1</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sz="950" b="1" dirty="0">
                          <a:latin typeface="Calibri" panose="020F0502020204030204" pitchFamily="34" charset="0"/>
                          <a:cs typeface="Calibri" panose="020F0502020204030204" pitchFamily="34" charset="0"/>
                        </a:rPr>
                        <a:t>1</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69609094"/>
                  </a:ext>
                </a:extLst>
              </a:tr>
              <a:tr h="0">
                <a:tc>
                  <a:txBody>
                    <a:bodyPr/>
                    <a:lstStyle/>
                    <a:p>
                      <a:r>
                        <a:rPr lang="en-US" sz="950" b="1" dirty="0">
                          <a:latin typeface="Calibri" panose="020F0502020204030204" pitchFamily="34" charset="0"/>
                          <a:cs typeface="Calibri" panose="020F0502020204030204" pitchFamily="34" charset="0"/>
                        </a:rPr>
                        <a:t>Direct Costs (DC)</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sz="950" b="1" dirty="0">
                          <a:latin typeface="Calibri" panose="020F0502020204030204" pitchFamily="34" charset="0"/>
                          <a:cs typeface="Calibri" panose="020F0502020204030204" pitchFamily="34" charset="0"/>
                        </a:rPr>
                        <a:t>1.54</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sz="950" b="1" dirty="0">
                          <a:latin typeface="Calibri" panose="020F0502020204030204" pitchFamily="34" charset="0"/>
                          <a:cs typeface="Calibri" panose="020F0502020204030204" pitchFamily="34" charset="0"/>
                        </a:rPr>
                        <a:t>1.90</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sz="950" b="1" dirty="0">
                          <a:latin typeface="Calibri" panose="020F0502020204030204" pitchFamily="34" charset="0"/>
                          <a:cs typeface="Calibri" panose="020F0502020204030204" pitchFamily="34" charset="0"/>
                        </a:rPr>
                        <a:t>2.50</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028243716"/>
                  </a:ext>
                </a:extLst>
              </a:tr>
              <a:tr h="0">
                <a:tc>
                  <a:txBody>
                    <a:bodyPr/>
                    <a:lstStyle/>
                    <a:p>
                      <a:pPr marL="174625" indent="0"/>
                      <a:r>
                        <a:rPr lang="en-US" sz="950" dirty="0">
                          <a:latin typeface="Calibri" panose="020F0502020204030204" pitchFamily="34" charset="0"/>
                          <a:cs typeface="Calibri" panose="020F0502020204030204" pitchFamily="34" charset="0"/>
                        </a:rPr>
                        <a:t>Installation Factor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sz="950" dirty="0">
                          <a:latin typeface="Calibri" panose="020F0502020204030204" pitchFamily="34" charset="0"/>
                          <a:cs typeface="Calibri" panose="020F0502020204030204" pitchFamily="34" charset="0"/>
                        </a:rPr>
                        <a:t>0.45</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sz="950" dirty="0">
                          <a:latin typeface="Calibri" panose="020F0502020204030204" pitchFamily="34" charset="0"/>
                          <a:cs typeface="Calibri" panose="020F0502020204030204" pitchFamily="34" charset="0"/>
                        </a:rPr>
                        <a:t>0.39</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sz="950" dirty="0">
                          <a:latin typeface="Calibri" panose="020F0502020204030204" pitchFamily="34" charset="0"/>
                          <a:cs typeface="Calibri" panose="020F0502020204030204" pitchFamily="34" charset="0"/>
                        </a:rPr>
                        <a:t>0.47</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516542159"/>
                  </a:ext>
                </a:extLst>
              </a:tr>
              <a:tr h="0">
                <a:tc>
                  <a:txBody>
                    <a:bodyPr/>
                    <a:lstStyle/>
                    <a:p>
                      <a:pPr marL="174625" marR="0" lvl="0" indent="0" algn="l" defTabSz="914400" rtl="0" eaLnBrk="1" fontAlgn="auto" latinLnBrk="0" hangingPunct="1">
                        <a:lnSpc>
                          <a:spcPct val="100000"/>
                        </a:lnSpc>
                        <a:spcBef>
                          <a:spcPts val="0"/>
                        </a:spcBef>
                        <a:spcAft>
                          <a:spcPts val="0"/>
                        </a:spcAft>
                        <a:buClrTx/>
                        <a:buSzTx/>
                        <a:buFontTx/>
                        <a:buNone/>
                        <a:tabLst/>
                        <a:defRPr/>
                      </a:pPr>
                      <a:r>
                        <a:rPr kumimoji="0" lang="en-US" sz="95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Instrumentations &amp; Controls</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sz="950" dirty="0">
                          <a:latin typeface="Calibri" panose="020F0502020204030204" pitchFamily="34" charset="0"/>
                          <a:cs typeface="Calibri" panose="020F0502020204030204" pitchFamily="34" charset="0"/>
                        </a:rPr>
                        <a:t>0.18</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sz="950" dirty="0">
                          <a:latin typeface="Calibri" panose="020F0502020204030204" pitchFamily="34" charset="0"/>
                          <a:cs typeface="Calibri" panose="020F0502020204030204" pitchFamily="34" charset="0"/>
                        </a:rPr>
                        <a:t>0.26</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sz="950" dirty="0">
                          <a:latin typeface="Calibri" panose="020F0502020204030204" pitchFamily="34" charset="0"/>
                          <a:cs typeface="Calibri" panose="020F0502020204030204" pitchFamily="34" charset="0"/>
                        </a:rPr>
                        <a:t>0.36</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712064017"/>
                  </a:ext>
                </a:extLst>
              </a:tr>
              <a:tr h="0">
                <a:tc>
                  <a:txBody>
                    <a:bodyPr/>
                    <a:lstStyle/>
                    <a:p>
                      <a:pPr marL="174625" marR="0" lvl="0" indent="0" algn="l" defTabSz="914400" rtl="0" eaLnBrk="1" fontAlgn="auto" latinLnBrk="0" hangingPunct="1">
                        <a:lnSpc>
                          <a:spcPct val="100000"/>
                        </a:lnSpc>
                        <a:spcBef>
                          <a:spcPts val="0"/>
                        </a:spcBef>
                        <a:spcAft>
                          <a:spcPts val="0"/>
                        </a:spcAft>
                        <a:buClrTx/>
                        <a:buSzTx/>
                        <a:buFontTx/>
                        <a:buNone/>
                        <a:tabLst/>
                        <a:defRPr/>
                      </a:pPr>
                      <a:r>
                        <a:rPr kumimoji="0" lang="en-US" sz="95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Piping</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sz="950" dirty="0">
                          <a:latin typeface="Calibri" panose="020F0502020204030204" pitchFamily="34" charset="0"/>
                          <a:cs typeface="Calibri" panose="020F0502020204030204" pitchFamily="34" charset="0"/>
                        </a:rPr>
                        <a:t>0.16</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sz="950" dirty="0">
                          <a:latin typeface="Calibri" panose="020F0502020204030204" pitchFamily="34" charset="0"/>
                          <a:cs typeface="Calibri" panose="020F0502020204030204" pitchFamily="34" charset="0"/>
                        </a:rPr>
                        <a:t>0.31</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sz="950" dirty="0">
                          <a:latin typeface="Calibri" panose="020F0502020204030204" pitchFamily="34" charset="0"/>
                          <a:cs typeface="Calibri" panose="020F0502020204030204" pitchFamily="34" charset="0"/>
                        </a:rPr>
                        <a:t>0.68</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289060988"/>
                  </a:ext>
                </a:extLst>
              </a:tr>
              <a:tr h="0">
                <a:tc>
                  <a:txBody>
                    <a:bodyPr/>
                    <a:lstStyle/>
                    <a:p>
                      <a:pPr marL="174625" marR="0" lvl="0" indent="0" algn="l" defTabSz="914400" rtl="0" eaLnBrk="1" fontAlgn="auto" latinLnBrk="0" hangingPunct="1">
                        <a:lnSpc>
                          <a:spcPct val="100000"/>
                        </a:lnSpc>
                        <a:spcBef>
                          <a:spcPts val="0"/>
                        </a:spcBef>
                        <a:spcAft>
                          <a:spcPts val="0"/>
                        </a:spcAft>
                        <a:buClrTx/>
                        <a:buSzTx/>
                        <a:buFontTx/>
                        <a:buNone/>
                        <a:tabLst/>
                        <a:defRPr/>
                      </a:pPr>
                      <a:r>
                        <a:rPr kumimoji="0" lang="en-US" sz="95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Electrical Systems</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sz="950" dirty="0">
                          <a:latin typeface="Calibri" panose="020F0502020204030204" pitchFamily="34" charset="0"/>
                          <a:cs typeface="Calibri" panose="020F0502020204030204" pitchFamily="34" charset="0"/>
                        </a:rPr>
                        <a:t>0.10</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sz="950" dirty="0">
                          <a:latin typeface="Calibri" panose="020F0502020204030204" pitchFamily="34" charset="0"/>
                          <a:cs typeface="Calibri" panose="020F0502020204030204" pitchFamily="34" charset="0"/>
                        </a:rPr>
                        <a:t>0.10</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sz="950" dirty="0">
                          <a:latin typeface="Calibri" panose="020F0502020204030204" pitchFamily="34" charset="0"/>
                          <a:cs typeface="Calibri" panose="020F0502020204030204" pitchFamily="34" charset="0"/>
                        </a:rPr>
                        <a:t>0.11</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557640018"/>
                  </a:ext>
                </a:extLst>
              </a:tr>
              <a:tr h="0">
                <a:tc>
                  <a:txBody>
                    <a:bodyPr/>
                    <a:lstStyle/>
                    <a:p>
                      <a:pPr marL="174625" marR="0" lvl="0" indent="0" algn="l" defTabSz="914400" rtl="0" eaLnBrk="1" fontAlgn="auto" latinLnBrk="0" hangingPunct="1">
                        <a:lnSpc>
                          <a:spcPct val="100000"/>
                        </a:lnSpc>
                        <a:spcBef>
                          <a:spcPts val="0"/>
                        </a:spcBef>
                        <a:spcAft>
                          <a:spcPts val="0"/>
                        </a:spcAft>
                        <a:buClrTx/>
                        <a:buSzTx/>
                        <a:buFontTx/>
                        <a:buNone/>
                        <a:tabLst/>
                        <a:defRPr/>
                      </a:pPr>
                      <a:r>
                        <a:rPr kumimoji="0" lang="en-US" sz="95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Buildings</a:t>
                      </a:r>
                    </a:p>
                  </a:txBody>
                  <a:tcPr anchor="ctr">
                    <a:lnL>
                      <a:noFill/>
                    </a:lnL>
                    <a:lnR>
                      <a:noFill/>
                    </a:lnR>
                    <a:lnT>
                      <a:noFill/>
                    </a:lnT>
                    <a:lnB w="25400" cmpd="sng">
                      <a:noFill/>
                    </a:lnB>
                    <a:lnTlToBr w="12700" cmpd="sng">
                      <a:noFill/>
                      <a:prstDash val="solid"/>
                    </a:lnTlToBr>
                    <a:lnBlToTr w="12700" cmpd="sng">
                      <a:noFill/>
                      <a:prstDash val="solid"/>
                    </a:lnBlToTr>
                  </a:tcPr>
                </a:tc>
                <a:tc>
                  <a:txBody>
                    <a:bodyPr/>
                    <a:lstStyle/>
                    <a:p>
                      <a:pPr algn="ctr"/>
                      <a:r>
                        <a:rPr lang="en-US" sz="950" dirty="0">
                          <a:latin typeface="Calibri" panose="020F0502020204030204" pitchFamily="34" charset="0"/>
                          <a:cs typeface="Calibri" panose="020F0502020204030204" pitchFamily="34" charset="0"/>
                        </a:rPr>
                        <a:t>0.25</a:t>
                      </a:r>
                    </a:p>
                  </a:txBody>
                  <a:tcPr anchor="ctr">
                    <a:lnL>
                      <a:noFill/>
                    </a:lnL>
                    <a:lnR>
                      <a:noFill/>
                    </a:lnR>
                    <a:lnT>
                      <a:noFill/>
                    </a:lnT>
                    <a:lnB w="25400" cmpd="sng">
                      <a:noFill/>
                    </a:lnB>
                    <a:lnTlToBr w="12700" cmpd="sng">
                      <a:noFill/>
                      <a:prstDash val="solid"/>
                    </a:lnTlToBr>
                    <a:lnBlToTr w="12700" cmpd="sng">
                      <a:noFill/>
                      <a:prstDash val="solid"/>
                    </a:lnBlToTr>
                  </a:tcPr>
                </a:tc>
                <a:tc>
                  <a:txBody>
                    <a:bodyPr/>
                    <a:lstStyle/>
                    <a:p>
                      <a:pPr algn="ctr"/>
                      <a:r>
                        <a:rPr lang="en-US" sz="950" dirty="0">
                          <a:latin typeface="Calibri" panose="020F0502020204030204" pitchFamily="34" charset="0"/>
                          <a:cs typeface="Calibri" panose="020F0502020204030204" pitchFamily="34" charset="0"/>
                        </a:rPr>
                        <a:t>0.29</a:t>
                      </a:r>
                    </a:p>
                  </a:txBody>
                  <a:tcPr anchor="ctr">
                    <a:lnL>
                      <a:noFill/>
                    </a:lnL>
                    <a:lnR>
                      <a:noFill/>
                    </a:lnR>
                    <a:lnT>
                      <a:noFill/>
                    </a:lnT>
                    <a:lnB w="25400" cmpd="sng">
                      <a:noFill/>
                    </a:lnB>
                    <a:lnTlToBr w="12700" cmpd="sng">
                      <a:noFill/>
                      <a:prstDash val="solid"/>
                    </a:lnTlToBr>
                    <a:lnBlToTr w="12700" cmpd="sng">
                      <a:noFill/>
                      <a:prstDash val="solid"/>
                    </a:lnBlToTr>
                  </a:tcPr>
                </a:tc>
                <a:tc>
                  <a:txBody>
                    <a:bodyPr/>
                    <a:lstStyle/>
                    <a:p>
                      <a:pPr algn="ctr"/>
                      <a:r>
                        <a:rPr lang="en-US" sz="950" dirty="0">
                          <a:latin typeface="Calibri" panose="020F0502020204030204" pitchFamily="34" charset="0"/>
                          <a:cs typeface="Calibri" panose="020F0502020204030204" pitchFamily="34" charset="0"/>
                        </a:rPr>
                        <a:t>0.18</a:t>
                      </a:r>
                    </a:p>
                  </a:txBody>
                  <a:tcPr anchor="ctr">
                    <a:lnL>
                      <a:noFill/>
                    </a:lnL>
                    <a:lnR>
                      <a:noFill/>
                    </a:lnR>
                    <a:lnT>
                      <a:noFill/>
                    </a:lnT>
                    <a:lnB w="25400" cmpd="sng">
                      <a:noFill/>
                    </a:lnB>
                    <a:lnTlToBr w="12700" cmpd="sng">
                      <a:noFill/>
                      <a:prstDash val="solid"/>
                    </a:lnTlToBr>
                    <a:lnBlToTr w="12700" cmpd="sng">
                      <a:noFill/>
                      <a:prstDash val="solid"/>
                    </a:lnBlToTr>
                  </a:tcPr>
                </a:tc>
                <a:extLst>
                  <a:ext uri="{0D108BD9-81ED-4DB2-BD59-A6C34878D82A}">
                    <a16:rowId xmlns:a16="http://schemas.microsoft.com/office/drawing/2014/main" val="371749047"/>
                  </a:ext>
                </a:extLst>
              </a:tr>
              <a:tr h="0">
                <a:tc>
                  <a:txBody>
                    <a:bodyPr/>
                    <a:lstStyle/>
                    <a:p>
                      <a:pPr marL="174625" marR="0" lvl="0" indent="0" algn="l" defTabSz="914400" rtl="0" eaLnBrk="1" fontAlgn="auto" latinLnBrk="0" hangingPunct="1">
                        <a:lnSpc>
                          <a:spcPct val="100000"/>
                        </a:lnSpc>
                        <a:spcBef>
                          <a:spcPts val="0"/>
                        </a:spcBef>
                        <a:spcAft>
                          <a:spcPts val="0"/>
                        </a:spcAft>
                        <a:buClrTx/>
                        <a:buSzTx/>
                        <a:buFontTx/>
                        <a:buNone/>
                        <a:tabLst/>
                        <a:defRPr/>
                      </a:pPr>
                      <a:r>
                        <a:rPr kumimoji="0" lang="en-US" sz="95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Service Facilities</a:t>
                      </a:r>
                    </a:p>
                  </a:txBody>
                  <a:tcPr anchor="ctr">
                    <a:lnL>
                      <a:noFill/>
                    </a:lnL>
                    <a:lnR>
                      <a:noFill/>
                    </a:lnR>
                    <a:lnT>
                      <a:noFill/>
                    </a:lnT>
                    <a:lnB w="25400" cmpd="sng">
                      <a:noFill/>
                    </a:lnB>
                    <a:lnTlToBr w="12700" cmpd="sng">
                      <a:noFill/>
                      <a:prstDash val="solid"/>
                    </a:lnTlToBr>
                    <a:lnBlToTr w="12700" cmpd="sng">
                      <a:noFill/>
                      <a:prstDash val="solid"/>
                    </a:lnBlToTr>
                  </a:tcPr>
                </a:tc>
                <a:tc>
                  <a:txBody>
                    <a:bodyPr/>
                    <a:lstStyle/>
                    <a:p>
                      <a:pPr algn="ctr"/>
                      <a:r>
                        <a:rPr lang="en-US" sz="950" dirty="0">
                          <a:latin typeface="Calibri" panose="020F0502020204030204" pitchFamily="34" charset="0"/>
                          <a:cs typeface="Calibri" panose="020F0502020204030204" pitchFamily="34" charset="0"/>
                        </a:rPr>
                        <a:t>0.40</a:t>
                      </a:r>
                    </a:p>
                  </a:txBody>
                  <a:tcPr anchor="ctr">
                    <a:lnL>
                      <a:noFill/>
                    </a:lnL>
                    <a:lnR>
                      <a:noFill/>
                    </a:lnR>
                    <a:lnT>
                      <a:noFill/>
                    </a:lnT>
                    <a:lnB w="25400" cmpd="sng">
                      <a:noFill/>
                    </a:lnB>
                    <a:lnTlToBr w="12700" cmpd="sng">
                      <a:noFill/>
                      <a:prstDash val="solid"/>
                    </a:lnTlToBr>
                    <a:lnBlToTr w="12700" cmpd="sng">
                      <a:noFill/>
                      <a:prstDash val="solid"/>
                    </a:lnBlToTr>
                  </a:tcPr>
                </a:tc>
                <a:tc>
                  <a:txBody>
                    <a:bodyPr/>
                    <a:lstStyle/>
                    <a:p>
                      <a:pPr algn="ctr"/>
                      <a:r>
                        <a:rPr lang="en-US" sz="950" dirty="0">
                          <a:latin typeface="Calibri" panose="020F0502020204030204" pitchFamily="34" charset="0"/>
                          <a:cs typeface="Calibri" panose="020F0502020204030204" pitchFamily="34" charset="0"/>
                        </a:rPr>
                        <a:t>0.55</a:t>
                      </a:r>
                    </a:p>
                  </a:txBody>
                  <a:tcPr anchor="ctr">
                    <a:lnL>
                      <a:noFill/>
                    </a:lnL>
                    <a:lnR>
                      <a:noFill/>
                    </a:lnR>
                    <a:lnT>
                      <a:noFill/>
                    </a:lnT>
                    <a:lnB w="25400" cmpd="sng">
                      <a:noFill/>
                    </a:lnB>
                    <a:lnTlToBr w="12700" cmpd="sng">
                      <a:noFill/>
                      <a:prstDash val="solid"/>
                    </a:lnTlToBr>
                    <a:lnBlToTr w="12700" cmpd="sng">
                      <a:noFill/>
                      <a:prstDash val="solid"/>
                    </a:lnBlToTr>
                  </a:tcPr>
                </a:tc>
                <a:tc>
                  <a:txBody>
                    <a:bodyPr/>
                    <a:lstStyle/>
                    <a:p>
                      <a:pPr algn="ctr"/>
                      <a:r>
                        <a:rPr lang="en-US" sz="950" dirty="0">
                          <a:latin typeface="Calibri" panose="020F0502020204030204" pitchFamily="34" charset="0"/>
                          <a:cs typeface="Calibri" panose="020F0502020204030204" pitchFamily="34" charset="0"/>
                        </a:rPr>
                        <a:t>0.70</a:t>
                      </a:r>
                    </a:p>
                  </a:txBody>
                  <a:tcPr anchor="ctr">
                    <a:lnL>
                      <a:noFill/>
                    </a:lnL>
                    <a:lnR>
                      <a:noFill/>
                    </a:lnR>
                    <a:lnT>
                      <a:noFill/>
                    </a:lnT>
                    <a:lnB w="25400" cmpd="sng">
                      <a:noFill/>
                    </a:lnB>
                    <a:lnTlToBr w="12700" cmpd="sng">
                      <a:noFill/>
                      <a:prstDash val="solid"/>
                    </a:lnTlToBr>
                    <a:lnBlToTr w="12700" cmpd="sng">
                      <a:noFill/>
                      <a:prstDash val="solid"/>
                    </a:lnBlToTr>
                  </a:tcPr>
                </a:tc>
                <a:extLst>
                  <a:ext uri="{0D108BD9-81ED-4DB2-BD59-A6C34878D82A}">
                    <a16:rowId xmlns:a16="http://schemas.microsoft.com/office/drawing/2014/main" val="414983151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50" b="1" dirty="0">
                          <a:latin typeface="Calibri" panose="020F0502020204030204" pitchFamily="34" charset="0"/>
                          <a:cs typeface="Calibri" panose="020F0502020204030204" pitchFamily="34" charset="0"/>
                        </a:rPr>
                        <a:t>Indirect Costs (IDC)</a:t>
                      </a:r>
                    </a:p>
                  </a:txBody>
                  <a:tcPr anchor="ctr">
                    <a:lnL>
                      <a:noFill/>
                    </a:lnL>
                    <a:lnR>
                      <a:noFill/>
                    </a:lnR>
                    <a:lnT>
                      <a:noFill/>
                    </a:lnT>
                    <a:lnB w="25400" cmpd="sng">
                      <a:noFill/>
                    </a:lnB>
                    <a:lnTlToBr w="12700" cmpd="sng">
                      <a:noFill/>
                      <a:prstDash val="solid"/>
                    </a:lnTlToBr>
                    <a:lnBlToTr w="12700" cmpd="sng">
                      <a:noFill/>
                      <a:prstDash val="solid"/>
                    </a:lnBlToTr>
                  </a:tcPr>
                </a:tc>
                <a:tc>
                  <a:txBody>
                    <a:bodyPr/>
                    <a:lstStyle/>
                    <a:p>
                      <a:pPr marL="0" algn="ctr" defTabSz="914400" rtl="0" eaLnBrk="1" latinLnBrk="0" hangingPunct="1"/>
                      <a:r>
                        <a:rPr lang="en-US" sz="950" b="1" kern="1200" dirty="0">
                          <a:solidFill>
                            <a:schemeClr val="dk1"/>
                          </a:solidFill>
                          <a:latin typeface="Calibri" panose="020F0502020204030204" pitchFamily="34" charset="0"/>
                          <a:ea typeface="+mn-ea"/>
                          <a:cs typeface="Calibri" panose="020F0502020204030204" pitchFamily="34" charset="0"/>
                        </a:rPr>
                        <a:t>1.17</a:t>
                      </a:r>
                    </a:p>
                  </a:txBody>
                  <a:tcPr anchor="ctr">
                    <a:lnL>
                      <a:noFill/>
                    </a:lnL>
                    <a:lnR>
                      <a:noFill/>
                    </a:lnR>
                    <a:lnT>
                      <a:noFill/>
                    </a:lnT>
                    <a:lnB w="25400" cmpd="sng">
                      <a:noFill/>
                    </a:lnB>
                    <a:lnTlToBr w="12700" cmpd="sng">
                      <a:noFill/>
                      <a:prstDash val="solid"/>
                    </a:lnTlToBr>
                    <a:lnBlToTr w="12700" cmpd="sng">
                      <a:noFill/>
                      <a:prstDash val="solid"/>
                    </a:lnBlToTr>
                  </a:tcPr>
                </a:tc>
                <a:tc>
                  <a:txBody>
                    <a:bodyPr/>
                    <a:lstStyle/>
                    <a:p>
                      <a:pPr marL="0" algn="ctr" defTabSz="914400" rtl="0" eaLnBrk="1" latinLnBrk="0" hangingPunct="1"/>
                      <a:r>
                        <a:rPr lang="en-US" sz="950" b="1" kern="1200" dirty="0">
                          <a:solidFill>
                            <a:schemeClr val="dk1"/>
                          </a:solidFill>
                          <a:latin typeface="Calibri" panose="020F0502020204030204" pitchFamily="34" charset="0"/>
                          <a:ea typeface="+mn-ea"/>
                          <a:cs typeface="Calibri" panose="020F0502020204030204" pitchFamily="34" charset="0"/>
                        </a:rPr>
                        <a:t>1.14</a:t>
                      </a:r>
                    </a:p>
                  </a:txBody>
                  <a:tcPr anchor="ctr">
                    <a:lnL>
                      <a:noFill/>
                    </a:lnL>
                    <a:lnR>
                      <a:noFill/>
                    </a:lnR>
                    <a:lnT>
                      <a:noFill/>
                    </a:lnT>
                    <a:lnB w="25400" cmpd="sng">
                      <a:noFill/>
                    </a:lnB>
                    <a:lnTlToBr w="12700" cmpd="sng">
                      <a:noFill/>
                      <a:prstDash val="solid"/>
                    </a:lnTlToBr>
                    <a:lnBlToTr w="12700" cmpd="sng">
                      <a:noFill/>
                      <a:prstDash val="solid"/>
                    </a:lnBlToTr>
                  </a:tcPr>
                </a:tc>
                <a:tc>
                  <a:txBody>
                    <a:bodyPr/>
                    <a:lstStyle/>
                    <a:p>
                      <a:pPr marL="0" algn="ctr" defTabSz="914400" rtl="0" eaLnBrk="1" latinLnBrk="0" hangingPunct="1"/>
                      <a:r>
                        <a:rPr lang="en-US" sz="950" b="1" kern="1200" dirty="0">
                          <a:solidFill>
                            <a:schemeClr val="dk1"/>
                          </a:solidFill>
                          <a:latin typeface="Calibri" panose="020F0502020204030204" pitchFamily="34" charset="0"/>
                          <a:ea typeface="+mn-ea"/>
                          <a:cs typeface="Calibri" panose="020F0502020204030204" pitchFamily="34" charset="0"/>
                        </a:rPr>
                        <a:t>1.25</a:t>
                      </a:r>
                    </a:p>
                  </a:txBody>
                  <a:tcPr anchor="ctr">
                    <a:lnL>
                      <a:noFill/>
                    </a:lnL>
                    <a:lnR>
                      <a:noFill/>
                    </a:lnR>
                    <a:lnT>
                      <a:noFill/>
                    </a:lnT>
                    <a:lnB w="25400" cmpd="sng">
                      <a:noFill/>
                    </a:lnB>
                    <a:lnTlToBr w="12700" cmpd="sng">
                      <a:noFill/>
                      <a:prstDash val="solid"/>
                    </a:lnTlToBr>
                    <a:lnBlToTr w="12700" cmpd="sng">
                      <a:noFill/>
                      <a:prstDash val="solid"/>
                    </a:lnBlToTr>
                  </a:tcPr>
                </a:tc>
                <a:extLst>
                  <a:ext uri="{0D108BD9-81ED-4DB2-BD59-A6C34878D82A}">
                    <a16:rowId xmlns:a16="http://schemas.microsoft.com/office/drawing/2014/main" val="4057913010"/>
                  </a:ext>
                </a:extLst>
              </a:tr>
              <a:tr h="0">
                <a:tc>
                  <a:txBody>
                    <a:bodyPr/>
                    <a:lstStyle/>
                    <a:p>
                      <a:pPr marL="174625" marR="0" lvl="0" indent="0" algn="l" defTabSz="914400" rtl="0" eaLnBrk="1" fontAlgn="auto" latinLnBrk="0" hangingPunct="1">
                        <a:lnSpc>
                          <a:spcPct val="100000"/>
                        </a:lnSpc>
                        <a:spcBef>
                          <a:spcPts val="0"/>
                        </a:spcBef>
                        <a:spcAft>
                          <a:spcPts val="0"/>
                        </a:spcAft>
                        <a:buClrTx/>
                        <a:buSzTx/>
                        <a:buFontTx/>
                        <a:buNone/>
                        <a:tabLst/>
                        <a:defRPr/>
                      </a:pPr>
                      <a:r>
                        <a:rPr kumimoji="0" lang="en-US" sz="95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Engineering and Supervision</a:t>
                      </a:r>
                    </a:p>
                  </a:txBody>
                  <a:tcPr anchor="ctr">
                    <a:lnL>
                      <a:noFill/>
                    </a:lnL>
                    <a:lnR>
                      <a:noFill/>
                    </a:lnR>
                    <a:lnT>
                      <a:noFill/>
                    </a:lnT>
                    <a:lnB w="25400" cmpd="sng">
                      <a:noFill/>
                    </a:lnB>
                    <a:lnTlToBr w="12700" cmpd="sng">
                      <a:noFill/>
                      <a:prstDash val="solid"/>
                    </a:lnTlToBr>
                    <a:lnBlToTr w="12700" cmpd="sng">
                      <a:noFill/>
                      <a:prstDash val="solid"/>
                    </a:lnBlToTr>
                  </a:tcPr>
                </a:tc>
                <a:tc>
                  <a:txBody>
                    <a:bodyPr/>
                    <a:lstStyle/>
                    <a:p>
                      <a:pPr algn="ctr"/>
                      <a:r>
                        <a:rPr lang="en-US" sz="950" dirty="0">
                          <a:latin typeface="Calibri" panose="020F0502020204030204" pitchFamily="34" charset="0"/>
                          <a:cs typeface="Calibri" panose="020F0502020204030204" pitchFamily="34" charset="0"/>
                        </a:rPr>
                        <a:t>0.33</a:t>
                      </a:r>
                    </a:p>
                  </a:txBody>
                  <a:tcPr anchor="ctr">
                    <a:lnL>
                      <a:noFill/>
                    </a:lnL>
                    <a:lnR>
                      <a:noFill/>
                    </a:lnR>
                    <a:lnT>
                      <a:noFill/>
                    </a:lnT>
                    <a:lnB w="25400" cmpd="sng">
                      <a:noFill/>
                    </a:lnB>
                    <a:lnTlToBr w="12700" cmpd="sng">
                      <a:noFill/>
                      <a:prstDash val="solid"/>
                    </a:lnTlToBr>
                    <a:lnBlToTr w="12700" cmpd="sng">
                      <a:noFill/>
                      <a:prstDash val="solid"/>
                    </a:lnBlToTr>
                  </a:tcPr>
                </a:tc>
                <a:tc>
                  <a:txBody>
                    <a:bodyPr/>
                    <a:lstStyle/>
                    <a:p>
                      <a:pPr algn="ctr"/>
                      <a:r>
                        <a:rPr lang="en-US" sz="950" dirty="0">
                          <a:latin typeface="Calibri" panose="020F0502020204030204" pitchFamily="34" charset="0"/>
                          <a:cs typeface="Calibri" panose="020F0502020204030204" pitchFamily="34" charset="0"/>
                        </a:rPr>
                        <a:t>0.32</a:t>
                      </a:r>
                    </a:p>
                  </a:txBody>
                  <a:tcPr anchor="ctr">
                    <a:lnL>
                      <a:noFill/>
                    </a:lnL>
                    <a:lnR>
                      <a:noFill/>
                    </a:lnR>
                    <a:lnT>
                      <a:noFill/>
                    </a:lnT>
                    <a:lnB w="25400" cmpd="sng">
                      <a:noFill/>
                    </a:lnB>
                    <a:lnTlToBr w="12700" cmpd="sng">
                      <a:noFill/>
                      <a:prstDash val="solid"/>
                    </a:lnTlToBr>
                    <a:lnBlToTr w="12700" cmpd="sng">
                      <a:noFill/>
                      <a:prstDash val="solid"/>
                    </a:lnBlToTr>
                  </a:tcPr>
                </a:tc>
                <a:tc>
                  <a:txBody>
                    <a:bodyPr/>
                    <a:lstStyle/>
                    <a:p>
                      <a:pPr algn="ctr"/>
                      <a:r>
                        <a:rPr lang="en-US" sz="950" dirty="0">
                          <a:latin typeface="Calibri" panose="020F0502020204030204" pitchFamily="34" charset="0"/>
                          <a:cs typeface="Calibri" panose="020F0502020204030204" pitchFamily="34" charset="0"/>
                        </a:rPr>
                        <a:t>0.33</a:t>
                      </a:r>
                    </a:p>
                  </a:txBody>
                  <a:tcPr anchor="ctr">
                    <a:lnL>
                      <a:noFill/>
                    </a:lnL>
                    <a:lnR>
                      <a:noFill/>
                    </a:lnR>
                    <a:lnT>
                      <a:noFill/>
                    </a:lnT>
                    <a:lnB w="25400" cmpd="sng">
                      <a:noFill/>
                    </a:lnB>
                    <a:lnTlToBr w="12700" cmpd="sng">
                      <a:noFill/>
                      <a:prstDash val="solid"/>
                    </a:lnTlToBr>
                    <a:lnBlToTr w="12700" cmpd="sng">
                      <a:noFill/>
                      <a:prstDash val="solid"/>
                    </a:lnBlToTr>
                  </a:tcPr>
                </a:tc>
                <a:extLst>
                  <a:ext uri="{0D108BD9-81ED-4DB2-BD59-A6C34878D82A}">
                    <a16:rowId xmlns:a16="http://schemas.microsoft.com/office/drawing/2014/main" val="1236551559"/>
                  </a:ext>
                </a:extLst>
              </a:tr>
              <a:tr h="0">
                <a:tc>
                  <a:txBody>
                    <a:bodyPr/>
                    <a:lstStyle/>
                    <a:p>
                      <a:pPr marL="174625" marR="0" lvl="0" indent="0" algn="l" defTabSz="914400" rtl="0" eaLnBrk="1" fontAlgn="auto" latinLnBrk="0" hangingPunct="1">
                        <a:lnSpc>
                          <a:spcPct val="100000"/>
                        </a:lnSpc>
                        <a:spcBef>
                          <a:spcPts val="0"/>
                        </a:spcBef>
                        <a:spcAft>
                          <a:spcPts val="0"/>
                        </a:spcAft>
                        <a:buClrTx/>
                        <a:buSzTx/>
                        <a:buFontTx/>
                        <a:buNone/>
                        <a:tabLst/>
                        <a:defRPr/>
                      </a:pPr>
                      <a:r>
                        <a:rPr kumimoji="0" lang="en-US" sz="95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Construction Expenses</a:t>
                      </a:r>
                    </a:p>
                  </a:txBody>
                  <a:tcPr anchor="ctr">
                    <a:lnL>
                      <a:noFill/>
                    </a:lnL>
                    <a:lnR>
                      <a:noFill/>
                    </a:lnR>
                    <a:lnT>
                      <a:noFill/>
                    </a:lnT>
                    <a:lnB w="25400" cmpd="sng">
                      <a:noFill/>
                    </a:lnB>
                    <a:lnTlToBr w="12700" cmpd="sng">
                      <a:noFill/>
                      <a:prstDash val="solid"/>
                    </a:lnTlToBr>
                    <a:lnBlToTr w="12700" cmpd="sng">
                      <a:noFill/>
                      <a:prstDash val="solid"/>
                    </a:lnBlToTr>
                  </a:tcPr>
                </a:tc>
                <a:tc>
                  <a:txBody>
                    <a:bodyPr/>
                    <a:lstStyle/>
                    <a:p>
                      <a:pPr algn="ctr"/>
                      <a:r>
                        <a:rPr lang="en-US" sz="950" dirty="0">
                          <a:latin typeface="Calibri" panose="020F0502020204030204" pitchFamily="34" charset="0"/>
                          <a:cs typeface="Calibri" panose="020F0502020204030204" pitchFamily="34" charset="0"/>
                        </a:rPr>
                        <a:t>0.39</a:t>
                      </a:r>
                    </a:p>
                  </a:txBody>
                  <a:tcPr anchor="ctr">
                    <a:lnL>
                      <a:noFill/>
                    </a:lnL>
                    <a:lnR>
                      <a:noFill/>
                    </a:lnR>
                    <a:lnT>
                      <a:noFill/>
                    </a:lnT>
                    <a:lnB w="25400" cmpd="sng">
                      <a:noFill/>
                    </a:lnB>
                    <a:lnTlToBr w="12700" cmpd="sng">
                      <a:noFill/>
                      <a:prstDash val="solid"/>
                    </a:lnTlToBr>
                    <a:lnBlToTr w="12700" cmpd="sng">
                      <a:noFill/>
                      <a:prstDash val="solid"/>
                    </a:lnBlToTr>
                  </a:tcPr>
                </a:tc>
                <a:tc>
                  <a:txBody>
                    <a:bodyPr/>
                    <a:lstStyle/>
                    <a:p>
                      <a:pPr algn="ctr"/>
                      <a:r>
                        <a:rPr lang="en-US" sz="950" dirty="0">
                          <a:latin typeface="Calibri" panose="020F0502020204030204" pitchFamily="34" charset="0"/>
                          <a:cs typeface="Calibri" panose="020F0502020204030204" pitchFamily="34" charset="0"/>
                        </a:rPr>
                        <a:t>0.34</a:t>
                      </a:r>
                    </a:p>
                  </a:txBody>
                  <a:tcPr anchor="ctr">
                    <a:lnL>
                      <a:noFill/>
                    </a:lnL>
                    <a:lnR>
                      <a:noFill/>
                    </a:lnR>
                    <a:lnT>
                      <a:noFill/>
                    </a:lnT>
                    <a:lnB w="25400" cmpd="sng">
                      <a:noFill/>
                    </a:lnB>
                    <a:lnTlToBr w="12700" cmpd="sng">
                      <a:noFill/>
                      <a:prstDash val="solid"/>
                    </a:lnTlToBr>
                    <a:lnBlToTr w="12700" cmpd="sng">
                      <a:noFill/>
                      <a:prstDash val="solid"/>
                    </a:lnBlToTr>
                  </a:tcPr>
                </a:tc>
                <a:tc>
                  <a:txBody>
                    <a:bodyPr/>
                    <a:lstStyle/>
                    <a:p>
                      <a:pPr algn="ctr"/>
                      <a:r>
                        <a:rPr lang="en-US" sz="950" dirty="0">
                          <a:latin typeface="Calibri" panose="020F0502020204030204" pitchFamily="34" charset="0"/>
                          <a:cs typeface="Calibri" panose="020F0502020204030204" pitchFamily="34" charset="0"/>
                        </a:rPr>
                        <a:t>0.41</a:t>
                      </a:r>
                    </a:p>
                  </a:txBody>
                  <a:tcPr anchor="ctr">
                    <a:lnL>
                      <a:noFill/>
                    </a:lnL>
                    <a:lnR>
                      <a:noFill/>
                    </a:lnR>
                    <a:lnT>
                      <a:noFill/>
                    </a:lnT>
                    <a:lnB w="25400" cmpd="sng">
                      <a:noFill/>
                    </a:lnB>
                    <a:lnTlToBr w="12700" cmpd="sng">
                      <a:noFill/>
                      <a:prstDash val="solid"/>
                    </a:lnTlToBr>
                    <a:lnBlToTr w="12700" cmpd="sng">
                      <a:noFill/>
                      <a:prstDash val="solid"/>
                    </a:lnBlToTr>
                  </a:tcPr>
                </a:tc>
                <a:extLst>
                  <a:ext uri="{0D108BD9-81ED-4DB2-BD59-A6C34878D82A}">
                    <a16:rowId xmlns:a16="http://schemas.microsoft.com/office/drawing/2014/main" val="3093689042"/>
                  </a:ext>
                </a:extLst>
              </a:tr>
              <a:tr h="0">
                <a:tc>
                  <a:txBody>
                    <a:bodyPr/>
                    <a:lstStyle/>
                    <a:p>
                      <a:pPr marL="174625" marR="0" lvl="0" indent="0" algn="l" defTabSz="914400" rtl="0" eaLnBrk="1" fontAlgn="auto" latinLnBrk="0" hangingPunct="1">
                        <a:lnSpc>
                          <a:spcPct val="100000"/>
                        </a:lnSpc>
                        <a:spcBef>
                          <a:spcPts val="0"/>
                        </a:spcBef>
                        <a:spcAft>
                          <a:spcPts val="0"/>
                        </a:spcAft>
                        <a:buClrTx/>
                        <a:buSzTx/>
                        <a:buFontTx/>
                        <a:buNone/>
                        <a:tabLst/>
                        <a:defRPr/>
                      </a:pPr>
                      <a:r>
                        <a:rPr kumimoji="0" lang="en-US" sz="95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Legal Expenses, Contractor’s Fee</a:t>
                      </a:r>
                    </a:p>
                  </a:txBody>
                  <a:tcPr anchor="ctr">
                    <a:lnL>
                      <a:noFill/>
                    </a:lnL>
                    <a:lnR>
                      <a:noFill/>
                    </a:lnR>
                    <a:lnT>
                      <a:noFill/>
                    </a:lnT>
                    <a:lnB w="25400" cmpd="sng">
                      <a:noFill/>
                    </a:lnB>
                    <a:lnTlToBr w="12700" cmpd="sng">
                      <a:noFill/>
                      <a:prstDash val="solid"/>
                    </a:lnTlToBr>
                    <a:lnBlToTr w="12700" cmpd="sng">
                      <a:noFill/>
                      <a:prstDash val="solid"/>
                    </a:lnBlToTr>
                  </a:tcPr>
                </a:tc>
                <a:tc>
                  <a:txBody>
                    <a:bodyPr/>
                    <a:lstStyle/>
                    <a:p>
                      <a:pPr algn="ctr"/>
                      <a:r>
                        <a:rPr lang="en-US" sz="950" dirty="0">
                          <a:latin typeface="Calibri" panose="020F0502020204030204" pitchFamily="34" charset="0"/>
                          <a:cs typeface="Calibri" panose="020F0502020204030204" pitchFamily="34" charset="0"/>
                        </a:rPr>
                        <a:t>0.20</a:t>
                      </a:r>
                    </a:p>
                  </a:txBody>
                  <a:tcPr anchor="ctr">
                    <a:lnL>
                      <a:noFill/>
                    </a:lnL>
                    <a:lnR>
                      <a:noFill/>
                    </a:lnR>
                    <a:lnT>
                      <a:noFill/>
                    </a:lnT>
                    <a:lnB w="25400" cmpd="sng">
                      <a:noFill/>
                    </a:lnB>
                    <a:lnTlToBr w="12700" cmpd="sng">
                      <a:noFill/>
                      <a:prstDash val="solid"/>
                    </a:lnTlToBr>
                    <a:lnBlToTr w="12700" cmpd="sng">
                      <a:noFill/>
                      <a:prstDash val="solid"/>
                    </a:lnBlToTr>
                  </a:tcPr>
                </a:tc>
                <a:tc>
                  <a:txBody>
                    <a:bodyPr/>
                    <a:lstStyle/>
                    <a:p>
                      <a:pPr algn="ctr"/>
                      <a:r>
                        <a:rPr lang="en-US" sz="950" dirty="0">
                          <a:latin typeface="Calibri" panose="020F0502020204030204" pitchFamily="34" charset="0"/>
                          <a:cs typeface="Calibri" panose="020F0502020204030204" pitchFamily="34" charset="0"/>
                        </a:rPr>
                        <a:t>0.23</a:t>
                      </a:r>
                    </a:p>
                  </a:txBody>
                  <a:tcPr anchor="ctr">
                    <a:lnL>
                      <a:noFill/>
                    </a:lnL>
                    <a:lnR>
                      <a:noFill/>
                    </a:lnR>
                    <a:lnT>
                      <a:noFill/>
                    </a:lnT>
                    <a:lnB w="25400" cmpd="sng">
                      <a:noFill/>
                    </a:lnB>
                    <a:lnTlToBr w="12700" cmpd="sng">
                      <a:noFill/>
                      <a:prstDash val="solid"/>
                    </a:lnTlToBr>
                    <a:lnBlToTr w="12700" cmpd="sng">
                      <a:noFill/>
                      <a:prstDash val="solid"/>
                    </a:lnBlToTr>
                  </a:tcPr>
                </a:tc>
                <a:tc>
                  <a:txBody>
                    <a:bodyPr/>
                    <a:lstStyle/>
                    <a:p>
                      <a:pPr algn="ctr"/>
                      <a:r>
                        <a:rPr lang="en-US" sz="950" dirty="0">
                          <a:latin typeface="Calibri" panose="020F0502020204030204" pitchFamily="34" charset="0"/>
                          <a:cs typeface="Calibri" panose="020F0502020204030204" pitchFamily="34" charset="0"/>
                        </a:rPr>
                        <a:t>0.26</a:t>
                      </a:r>
                    </a:p>
                  </a:txBody>
                  <a:tcPr anchor="ctr">
                    <a:lnL>
                      <a:noFill/>
                    </a:lnL>
                    <a:lnR>
                      <a:noFill/>
                    </a:lnR>
                    <a:lnT>
                      <a:noFill/>
                    </a:lnT>
                    <a:lnB w="25400" cmpd="sng">
                      <a:noFill/>
                    </a:lnB>
                    <a:lnTlToBr w="12700" cmpd="sng">
                      <a:noFill/>
                      <a:prstDash val="solid"/>
                    </a:lnTlToBr>
                    <a:lnBlToTr w="12700" cmpd="sng">
                      <a:noFill/>
                      <a:prstDash val="solid"/>
                    </a:lnBlToTr>
                  </a:tcPr>
                </a:tc>
                <a:extLst>
                  <a:ext uri="{0D108BD9-81ED-4DB2-BD59-A6C34878D82A}">
                    <a16:rowId xmlns:a16="http://schemas.microsoft.com/office/drawing/2014/main" val="693176908"/>
                  </a:ext>
                </a:extLst>
              </a:tr>
              <a:tr h="0">
                <a:tc>
                  <a:txBody>
                    <a:bodyPr/>
                    <a:lstStyle/>
                    <a:p>
                      <a:pPr marL="174625" marR="0" lvl="0" indent="0" algn="l" defTabSz="914400" rtl="0" eaLnBrk="1" fontAlgn="auto" latinLnBrk="0" hangingPunct="1">
                        <a:lnSpc>
                          <a:spcPct val="100000"/>
                        </a:lnSpc>
                        <a:spcBef>
                          <a:spcPts val="0"/>
                        </a:spcBef>
                        <a:spcAft>
                          <a:spcPts val="0"/>
                        </a:spcAft>
                        <a:buClrTx/>
                        <a:buSzTx/>
                        <a:buFontTx/>
                        <a:buNone/>
                        <a:tabLst/>
                        <a:defRPr/>
                      </a:pPr>
                      <a:r>
                        <a:rPr kumimoji="0" lang="en-US" sz="95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Contingency</a:t>
                      </a:r>
                    </a:p>
                  </a:txBody>
                  <a:tcPr anchor="ctr">
                    <a:lnL>
                      <a:noFill/>
                    </a:lnL>
                    <a:lnR>
                      <a:noFill/>
                    </a:lnR>
                    <a:lnT>
                      <a:noFill/>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Calibri" panose="020F0502020204030204" pitchFamily="34" charset="0"/>
                          <a:cs typeface="Calibri" panose="020F0502020204030204" pitchFamily="34" charset="0"/>
                        </a:rPr>
                        <a:t>0.25</a:t>
                      </a:r>
                    </a:p>
                  </a:txBody>
                  <a:tcPr anchor="ctr">
                    <a:lnL>
                      <a:noFill/>
                    </a:lnL>
                    <a:lnR>
                      <a:noFill/>
                    </a:lnR>
                    <a:lnT>
                      <a:noFill/>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Calibri" panose="020F0502020204030204" pitchFamily="34" charset="0"/>
                          <a:cs typeface="Calibri" panose="020F0502020204030204" pitchFamily="34" charset="0"/>
                        </a:rPr>
                        <a:t>0.25</a:t>
                      </a:r>
                    </a:p>
                  </a:txBody>
                  <a:tcPr anchor="ctr">
                    <a:lnL>
                      <a:noFill/>
                    </a:lnL>
                    <a:lnR>
                      <a:noFill/>
                    </a:lnR>
                    <a:lnT>
                      <a:noFill/>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Calibri" panose="020F0502020204030204" pitchFamily="34" charset="0"/>
                          <a:cs typeface="Calibri" panose="020F0502020204030204" pitchFamily="34" charset="0"/>
                        </a:rPr>
                        <a:t>0.25</a:t>
                      </a:r>
                    </a:p>
                  </a:txBody>
                  <a:tcPr anchor="ctr">
                    <a:lnL>
                      <a:noFill/>
                    </a:lnL>
                    <a:lnR>
                      <a:noFill/>
                    </a:lnR>
                    <a:lnT>
                      <a:noFill/>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51006616"/>
                  </a:ext>
                </a:extLst>
              </a:tr>
              <a:tr h="0">
                <a:tc>
                  <a:txBody>
                    <a:bodyPr/>
                    <a:lstStyle/>
                    <a:p>
                      <a:pPr marL="174625" marR="0" lvl="0" indent="0" algn="ctr" defTabSz="914400" rtl="0" eaLnBrk="1" fontAlgn="auto" latinLnBrk="0" hangingPunct="1">
                        <a:lnSpc>
                          <a:spcPct val="100000"/>
                        </a:lnSpc>
                        <a:spcBef>
                          <a:spcPts val="0"/>
                        </a:spcBef>
                        <a:spcAft>
                          <a:spcPts val="0"/>
                        </a:spcAft>
                        <a:buClrTx/>
                        <a:buSzTx/>
                        <a:buFontTx/>
                        <a:buNone/>
                        <a:tabLst/>
                        <a:defRPr/>
                      </a:pPr>
                      <a:r>
                        <a:rPr kumimoji="0" lang="en-US" sz="95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Fixed Capital Investment (FCI = PEC + DC + IDC)</a:t>
                      </a:r>
                    </a:p>
                  </a:txBody>
                  <a:tcPr anchor="ctr">
                    <a:lnL w="19050" cap="flat" cmpd="sng" algn="ctr">
                      <a:solidFill>
                        <a:schemeClr val="tx2"/>
                      </a:solidFill>
                      <a:prstDash val="solid"/>
                      <a:round/>
                      <a:headEnd type="none" w="med" len="med"/>
                      <a:tailEnd type="none" w="med" len="med"/>
                    </a:lnL>
                    <a:lnR>
                      <a:noFill/>
                    </a:lnR>
                    <a:lnT w="19050" cap="flat" cmpd="sng" algn="ctr">
                      <a:solidFill>
                        <a:schemeClr val="tx2"/>
                      </a:solidFill>
                      <a:prstDash val="solid"/>
                      <a:round/>
                      <a:headEnd type="none" w="med" len="med"/>
                      <a:tailEnd type="none" w="med" len="med"/>
                    </a:lnT>
                    <a:lnB w="25400" cmpd="sng">
                      <a:noFill/>
                    </a:lnB>
                    <a:lnTlToBr w="12700" cmpd="sng">
                      <a:noFill/>
                      <a:prstDash val="solid"/>
                    </a:lnTlToBr>
                    <a:lnBlToTr w="12700" cmpd="sng">
                      <a:noFill/>
                      <a:prstDash val="solid"/>
                    </a:lnBlToTr>
                  </a:tcPr>
                </a:tc>
                <a:tc>
                  <a:txBody>
                    <a:bodyPr/>
                    <a:lstStyle/>
                    <a:p>
                      <a:pPr algn="ctr"/>
                      <a:r>
                        <a:rPr lang="en-US" sz="950" b="1" dirty="0">
                          <a:latin typeface="Calibri" panose="020F0502020204030204" pitchFamily="34" charset="0"/>
                          <a:cs typeface="Calibri" panose="020F0502020204030204" pitchFamily="34" charset="0"/>
                        </a:rPr>
                        <a:t>3.71</a:t>
                      </a:r>
                    </a:p>
                  </a:txBody>
                  <a:tcPr anchor="ctr">
                    <a:lnL>
                      <a:noFill/>
                    </a:lnL>
                    <a:lnR>
                      <a:noFill/>
                    </a:lnR>
                    <a:lnT w="19050" cap="flat" cmpd="sng" algn="ctr">
                      <a:solidFill>
                        <a:schemeClr val="tx2"/>
                      </a:solidFill>
                      <a:prstDash val="solid"/>
                      <a:round/>
                      <a:headEnd type="none" w="med" len="med"/>
                      <a:tailEnd type="none" w="med" len="med"/>
                    </a:lnT>
                    <a:lnB w="25400" cmpd="sng">
                      <a:noFill/>
                    </a:lnB>
                    <a:lnTlToBr w="12700" cmpd="sng">
                      <a:noFill/>
                      <a:prstDash val="solid"/>
                    </a:lnTlToBr>
                    <a:lnBlToTr w="12700" cmpd="sng">
                      <a:noFill/>
                      <a:prstDash val="solid"/>
                    </a:lnBlToTr>
                  </a:tcPr>
                </a:tc>
                <a:tc>
                  <a:txBody>
                    <a:bodyPr/>
                    <a:lstStyle/>
                    <a:p>
                      <a:pPr algn="ctr"/>
                      <a:r>
                        <a:rPr lang="en-US" sz="950" b="1" dirty="0">
                          <a:latin typeface="Calibri" panose="020F0502020204030204" pitchFamily="34" charset="0"/>
                          <a:cs typeface="Calibri" panose="020F0502020204030204" pitchFamily="34" charset="0"/>
                        </a:rPr>
                        <a:t>4.04</a:t>
                      </a:r>
                    </a:p>
                  </a:txBody>
                  <a:tcPr anchor="ctr">
                    <a:lnL>
                      <a:noFill/>
                    </a:lnL>
                    <a:lnR>
                      <a:noFill/>
                    </a:lnR>
                    <a:lnT w="19050" cap="flat" cmpd="sng" algn="ctr">
                      <a:solidFill>
                        <a:schemeClr val="tx2"/>
                      </a:solidFill>
                      <a:prstDash val="solid"/>
                      <a:round/>
                      <a:headEnd type="none" w="med" len="med"/>
                      <a:tailEnd type="none" w="med" len="med"/>
                    </a:lnT>
                    <a:lnB w="25400" cmpd="sng">
                      <a:noFill/>
                    </a:lnB>
                    <a:lnTlToBr w="12700" cmpd="sng">
                      <a:noFill/>
                      <a:prstDash val="solid"/>
                    </a:lnTlToBr>
                    <a:lnBlToTr w="12700" cmpd="sng">
                      <a:noFill/>
                      <a:prstDash val="solid"/>
                    </a:lnBlToTr>
                  </a:tcPr>
                </a:tc>
                <a:tc>
                  <a:txBody>
                    <a:bodyPr/>
                    <a:lstStyle/>
                    <a:p>
                      <a:pPr algn="ctr"/>
                      <a:r>
                        <a:rPr lang="en-US" sz="950" b="1" dirty="0">
                          <a:latin typeface="Calibri" panose="020F0502020204030204" pitchFamily="34" charset="0"/>
                          <a:cs typeface="Calibri" panose="020F0502020204030204" pitchFamily="34" charset="0"/>
                        </a:rPr>
                        <a:t>4.75</a:t>
                      </a:r>
                    </a:p>
                  </a:txBody>
                  <a:tcPr anchor="ctr">
                    <a:lnL>
                      <a:noFill/>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25400" cmpd="sng">
                      <a:noFill/>
                    </a:lnB>
                    <a:lnTlToBr w="12700" cmpd="sng">
                      <a:noFill/>
                      <a:prstDash val="solid"/>
                    </a:lnTlToBr>
                    <a:lnBlToTr w="12700" cmpd="sng">
                      <a:noFill/>
                      <a:prstDash val="solid"/>
                    </a:lnBlToTr>
                  </a:tcPr>
                </a:tc>
                <a:extLst>
                  <a:ext uri="{0D108BD9-81ED-4DB2-BD59-A6C34878D82A}">
                    <a16:rowId xmlns:a16="http://schemas.microsoft.com/office/drawing/2014/main" val="2355682758"/>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50" b="1" dirty="0">
                          <a:latin typeface="Calibri" panose="020F0502020204030204" pitchFamily="34" charset="0"/>
                          <a:cs typeface="Calibri" panose="020F0502020204030204" pitchFamily="34" charset="0"/>
                        </a:rPr>
                        <a:t>Working Capital (15% of TCI)</a:t>
                      </a:r>
                    </a:p>
                  </a:txBody>
                  <a:tcPr anchor="ctr">
                    <a:lnL w="19050" cap="flat" cmpd="sng" algn="ctr">
                      <a:solidFill>
                        <a:schemeClr val="tx2"/>
                      </a:solidFill>
                      <a:prstDash val="solid"/>
                      <a:round/>
                      <a:headEnd type="none" w="med" len="med"/>
                      <a:tailEnd type="none" w="med" len="med"/>
                    </a:lnL>
                    <a:lnR>
                      <a:noFill/>
                    </a:lnR>
                    <a:lnT>
                      <a:noFill/>
                    </a:lnT>
                    <a:lnB w="25400" cmpd="sng">
                      <a:noFill/>
                    </a:lnB>
                    <a:lnTlToBr w="12700" cmpd="sng">
                      <a:noFill/>
                      <a:prstDash val="solid"/>
                    </a:lnTlToBr>
                    <a:lnBlToTr w="12700" cmpd="sng">
                      <a:noFill/>
                      <a:prstDash val="solid"/>
                    </a:lnBlToTr>
                  </a:tcPr>
                </a:tc>
                <a:tc>
                  <a:txBody>
                    <a:bodyPr/>
                    <a:lstStyle/>
                    <a:p>
                      <a:pPr algn="ctr"/>
                      <a:r>
                        <a:rPr lang="en-US" sz="950" dirty="0">
                          <a:latin typeface="Calibri" panose="020F0502020204030204" pitchFamily="34" charset="0"/>
                          <a:cs typeface="Calibri" panose="020F0502020204030204" pitchFamily="34" charset="0"/>
                        </a:rPr>
                        <a:t>0.65</a:t>
                      </a:r>
                    </a:p>
                  </a:txBody>
                  <a:tcPr anchor="ctr">
                    <a:lnL>
                      <a:noFill/>
                    </a:lnL>
                    <a:lnR>
                      <a:noFill/>
                    </a:lnR>
                    <a:lnT>
                      <a:noFill/>
                    </a:lnT>
                    <a:lnB w="25400" cmpd="sng">
                      <a:noFill/>
                    </a:lnB>
                    <a:lnTlToBr w="12700" cmpd="sng">
                      <a:noFill/>
                      <a:prstDash val="solid"/>
                    </a:lnTlToBr>
                    <a:lnBlToTr w="12700" cmpd="sng">
                      <a:noFill/>
                      <a:prstDash val="solid"/>
                    </a:lnBlToTr>
                  </a:tcPr>
                </a:tc>
                <a:tc>
                  <a:txBody>
                    <a:bodyPr/>
                    <a:lstStyle/>
                    <a:p>
                      <a:pPr algn="ctr"/>
                      <a:r>
                        <a:rPr lang="en-US" sz="950" dirty="0">
                          <a:latin typeface="Calibri" panose="020F0502020204030204" pitchFamily="34" charset="0"/>
                          <a:cs typeface="Calibri" panose="020F0502020204030204" pitchFamily="34" charset="0"/>
                        </a:rPr>
                        <a:t>0.71</a:t>
                      </a:r>
                    </a:p>
                  </a:txBody>
                  <a:tcPr anchor="ctr">
                    <a:lnL>
                      <a:noFill/>
                    </a:lnL>
                    <a:lnR>
                      <a:noFill/>
                    </a:lnR>
                    <a:lnT>
                      <a:noFill/>
                    </a:lnT>
                    <a:lnB w="25400" cmpd="sng">
                      <a:noFill/>
                    </a:lnB>
                    <a:lnTlToBr w="12700" cmpd="sng">
                      <a:noFill/>
                      <a:prstDash val="solid"/>
                    </a:lnTlToBr>
                    <a:lnBlToTr w="12700" cmpd="sng">
                      <a:noFill/>
                      <a:prstDash val="solid"/>
                    </a:lnBlToTr>
                  </a:tcPr>
                </a:tc>
                <a:tc>
                  <a:txBody>
                    <a:bodyPr/>
                    <a:lstStyle/>
                    <a:p>
                      <a:pPr algn="ctr"/>
                      <a:r>
                        <a:rPr lang="en-US" sz="950" dirty="0">
                          <a:latin typeface="Calibri" panose="020F0502020204030204" pitchFamily="34" charset="0"/>
                          <a:cs typeface="Calibri" panose="020F0502020204030204" pitchFamily="34" charset="0"/>
                        </a:rPr>
                        <a:t>0.84</a:t>
                      </a:r>
                    </a:p>
                  </a:txBody>
                  <a:tcPr anchor="ctr">
                    <a:lnL>
                      <a:noFill/>
                    </a:lnL>
                    <a:lnR w="19050" cap="flat" cmpd="sng" algn="ctr">
                      <a:solidFill>
                        <a:schemeClr val="tx2"/>
                      </a:solidFill>
                      <a:prstDash val="solid"/>
                      <a:round/>
                      <a:headEnd type="none" w="med" len="med"/>
                      <a:tailEnd type="none" w="med" len="med"/>
                    </a:lnR>
                    <a:lnT>
                      <a:noFill/>
                    </a:lnT>
                    <a:lnB w="25400" cmpd="sng">
                      <a:noFill/>
                    </a:lnB>
                    <a:lnTlToBr w="12700" cmpd="sng">
                      <a:noFill/>
                      <a:prstDash val="solid"/>
                    </a:lnTlToBr>
                    <a:lnBlToTr w="12700" cmpd="sng">
                      <a:noFill/>
                      <a:prstDash val="solid"/>
                    </a:lnBlToTr>
                  </a:tcPr>
                </a:tc>
                <a:extLst>
                  <a:ext uri="{0D108BD9-81ED-4DB2-BD59-A6C34878D82A}">
                    <a16:rowId xmlns:a16="http://schemas.microsoft.com/office/drawing/2014/main" val="2052343985"/>
                  </a:ext>
                </a:extLst>
              </a:tr>
              <a:tr h="0">
                <a:tc>
                  <a:txBody>
                    <a:bodyPr/>
                    <a:lstStyle/>
                    <a:p>
                      <a:pPr marL="174625" marR="0" lvl="0" indent="0" algn="ctr" defTabSz="914400" rtl="0" eaLnBrk="1" fontAlgn="auto" latinLnBrk="0" hangingPunct="1">
                        <a:lnSpc>
                          <a:spcPct val="100000"/>
                        </a:lnSpc>
                        <a:spcBef>
                          <a:spcPts val="0"/>
                        </a:spcBef>
                        <a:spcAft>
                          <a:spcPts val="0"/>
                        </a:spcAft>
                        <a:buClrTx/>
                        <a:buSzTx/>
                        <a:buFontTx/>
                        <a:buNone/>
                        <a:tabLst/>
                        <a:defRPr/>
                      </a:pPr>
                      <a:r>
                        <a:rPr kumimoji="0" lang="en-US" sz="95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Total Capital Investment (TCI = FCI + WC)</a:t>
                      </a:r>
                    </a:p>
                  </a:txBody>
                  <a:tcPr anchor="ctr">
                    <a:lnL w="19050" cap="flat" cmpd="sng" algn="ctr">
                      <a:solidFill>
                        <a:schemeClr val="tx2"/>
                      </a:solidFill>
                      <a:prstDash val="solid"/>
                      <a:round/>
                      <a:headEnd type="none" w="med" len="med"/>
                      <a:tailEnd type="none" w="med" len="med"/>
                    </a:lnL>
                    <a:lnR>
                      <a:noFill/>
                    </a:lnR>
                    <a:lnT>
                      <a:noFill/>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b="1" dirty="0">
                          <a:latin typeface="Calibri" panose="020F0502020204030204" pitchFamily="34" charset="0"/>
                          <a:cs typeface="Calibri" panose="020F0502020204030204" pitchFamily="34" charset="0"/>
                        </a:rPr>
                        <a:t>4.36</a:t>
                      </a:r>
                    </a:p>
                  </a:txBody>
                  <a:tcPr anchor="ctr">
                    <a:lnL>
                      <a:noFill/>
                    </a:lnL>
                    <a:lnR>
                      <a:noFill/>
                    </a:lnR>
                    <a:lnT>
                      <a:noFill/>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b="1" dirty="0">
                          <a:latin typeface="Calibri" panose="020F0502020204030204" pitchFamily="34" charset="0"/>
                          <a:cs typeface="Calibri" panose="020F0502020204030204" pitchFamily="34" charset="0"/>
                        </a:rPr>
                        <a:t>4.75</a:t>
                      </a:r>
                    </a:p>
                  </a:txBody>
                  <a:tcPr anchor="ctr">
                    <a:lnL>
                      <a:noFill/>
                    </a:lnL>
                    <a:lnR>
                      <a:noFill/>
                    </a:lnR>
                    <a:lnT>
                      <a:noFill/>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b="1" dirty="0">
                          <a:latin typeface="Calibri" panose="020F0502020204030204" pitchFamily="34" charset="0"/>
                          <a:cs typeface="Calibri" panose="020F0502020204030204" pitchFamily="34" charset="0"/>
                        </a:rPr>
                        <a:t>5.59</a:t>
                      </a:r>
                    </a:p>
                  </a:txBody>
                  <a:tcPr anchor="ctr">
                    <a:lnL>
                      <a:noFill/>
                    </a:lnL>
                    <a:lnR w="19050" cap="flat" cmpd="sng" algn="ctr">
                      <a:solidFill>
                        <a:schemeClr val="tx2"/>
                      </a:solidFill>
                      <a:prstDash val="solid"/>
                      <a:round/>
                      <a:headEnd type="none" w="med" len="med"/>
                      <a:tailEnd type="none" w="med" len="med"/>
                    </a:lnR>
                    <a:lnT>
                      <a:noFill/>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722581"/>
                  </a:ext>
                </a:extLst>
              </a:tr>
            </a:tbl>
          </a:graphicData>
        </a:graphic>
      </p:graphicFrame>
      <p:sp>
        <p:nvSpPr>
          <p:cNvPr id="10" name="Rectangle 9">
            <a:extLst>
              <a:ext uri="{FF2B5EF4-FFF2-40B4-BE49-F238E27FC236}">
                <a16:creationId xmlns:a16="http://schemas.microsoft.com/office/drawing/2014/main" id="{BE6841AE-D6F9-4E88-AE2D-DA614A3B9285}"/>
              </a:ext>
            </a:extLst>
          </p:cNvPr>
          <p:cNvSpPr/>
          <p:nvPr/>
        </p:nvSpPr>
        <p:spPr>
          <a:xfrm>
            <a:off x="6236970" y="2444749"/>
            <a:ext cx="2842260" cy="427990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t">
            <a:normAutofit/>
          </a:bodyPr>
          <a:lstStyle/>
          <a:p>
            <a:pPr>
              <a:spcAft>
                <a:spcPts val="400"/>
              </a:spcAft>
            </a:pPr>
            <a:r>
              <a:rPr lang="en-US" sz="1000" dirty="0">
                <a:solidFill>
                  <a:srgbClr val="0070C0"/>
                </a:solidFill>
                <a:latin typeface="Calibri" panose="020F0502020204030204" pitchFamily="34" charset="0"/>
                <a:cs typeface="Calibri" panose="020F0502020204030204" pitchFamily="34" charset="0"/>
              </a:rPr>
              <a:t>A few things to note:</a:t>
            </a:r>
          </a:p>
          <a:p>
            <a:pPr marL="171450" indent="-171450">
              <a:spcAft>
                <a:spcPts val="400"/>
              </a:spcAft>
              <a:buClr>
                <a:srgbClr val="FF9900"/>
              </a:buClr>
              <a:buFont typeface="Wingdings" panose="05000000000000000000" pitchFamily="2" charset="2"/>
              <a:buChar char="§"/>
            </a:pPr>
            <a:r>
              <a:rPr lang="en-US" sz="1000" dirty="0">
                <a:solidFill>
                  <a:srgbClr val="0070C0"/>
                </a:solidFill>
                <a:latin typeface="Calibri" panose="020F0502020204030204" pitchFamily="34" charset="0"/>
                <a:cs typeface="Calibri" panose="020F0502020204030204" pitchFamily="34" charset="0"/>
              </a:rPr>
              <a:t>The adjoining numbers have been taken from “Plant Design and Economics for Chemical Engineers; Peters, M., </a:t>
            </a:r>
            <a:r>
              <a:rPr lang="en-US" sz="1000" dirty="0" err="1">
                <a:solidFill>
                  <a:srgbClr val="0070C0"/>
                </a:solidFill>
                <a:latin typeface="Calibri" panose="020F0502020204030204" pitchFamily="34" charset="0"/>
                <a:cs typeface="Calibri" panose="020F0502020204030204" pitchFamily="34" charset="0"/>
              </a:rPr>
              <a:t>Timmerhaus</a:t>
            </a:r>
            <a:r>
              <a:rPr lang="en-US" sz="1000" dirty="0">
                <a:solidFill>
                  <a:srgbClr val="0070C0"/>
                </a:solidFill>
                <a:latin typeface="Calibri" panose="020F0502020204030204" pitchFamily="34" charset="0"/>
                <a:cs typeface="Calibri" panose="020F0502020204030204" pitchFamily="34" charset="0"/>
              </a:rPr>
              <a:t>, K., and West, R.”</a:t>
            </a:r>
          </a:p>
          <a:p>
            <a:pPr marL="171450" indent="-171450">
              <a:spcAft>
                <a:spcPts val="400"/>
              </a:spcAft>
              <a:buClr>
                <a:srgbClr val="FF9900"/>
              </a:buClr>
              <a:buFont typeface="Wingdings" panose="05000000000000000000" pitchFamily="2" charset="2"/>
              <a:buChar char="§"/>
            </a:pPr>
            <a:r>
              <a:rPr lang="en-US" sz="1000" dirty="0">
                <a:solidFill>
                  <a:srgbClr val="0070C0"/>
                </a:solidFill>
                <a:latin typeface="Calibri" panose="020F0502020204030204" pitchFamily="34" charset="0"/>
                <a:cs typeface="Calibri" panose="020F0502020204030204" pitchFamily="34" charset="0"/>
              </a:rPr>
              <a:t>While this generic rule of thumb is applicable to a “first of its kind” plant, there is scope of </a:t>
            </a:r>
            <a:r>
              <a:rPr lang="en-US" sz="1000" dirty="0" err="1">
                <a:solidFill>
                  <a:srgbClr val="0070C0"/>
                </a:solidFill>
                <a:latin typeface="Calibri" panose="020F0502020204030204" pitchFamily="34" charset="0"/>
                <a:cs typeface="Calibri" panose="020F0502020204030204" pitchFamily="34" charset="0"/>
              </a:rPr>
              <a:t>CapEx</a:t>
            </a:r>
            <a:r>
              <a:rPr lang="en-US" sz="1000" dirty="0">
                <a:solidFill>
                  <a:srgbClr val="0070C0"/>
                </a:solidFill>
                <a:latin typeface="Calibri" panose="020F0502020204030204" pitchFamily="34" charset="0"/>
                <a:cs typeface="Calibri" panose="020F0502020204030204" pitchFamily="34" charset="0"/>
              </a:rPr>
              <a:t> savings/reductions for future plants, via:</a:t>
            </a:r>
          </a:p>
          <a:p>
            <a:pPr marL="346075" lvl="1" indent="-171450">
              <a:spcAft>
                <a:spcPts val="400"/>
              </a:spcAft>
              <a:buClr>
                <a:srgbClr val="FF9900"/>
              </a:buClr>
              <a:buFont typeface="Courier New" panose="02070309020205020404" pitchFamily="49" charset="0"/>
              <a:buChar char="o"/>
            </a:pPr>
            <a:r>
              <a:rPr lang="en-US" sz="1000" dirty="0">
                <a:solidFill>
                  <a:srgbClr val="0070C0"/>
                </a:solidFill>
                <a:latin typeface="Calibri" panose="020F0502020204030204" pitchFamily="34" charset="0"/>
                <a:cs typeface="Calibri" panose="020F0502020204030204" pitchFamily="34" charset="0"/>
              </a:rPr>
              <a:t>Process Intensification and Packaging</a:t>
            </a:r>
          </a:p>
          <a:p>
            <a:pPr marL="346075" lvl="1" indent="-171450">
              <a:spcAft>
                <a:spcPts val="400"/>
              </a:spcAft>
              <a:buClr>
                <a:srgbClr val="FF9900"/>
              </a:buClr>
              <a:buFont typeface="Courier New" panose="02070309020205020404" pitchFamily="49" charset="0"/>
              <a:buChar char="o"/>
            </a:pPr>
            <a:r>
              <a:rPr lang="en-US" sz="1000" dirty="0">
                <a:solidFill>
                  <a:srgbClr val="0070C0"/>
                </a:solidFill>
                <a:latin typeface="Calibri" panose="020F0502020204030204" pitchFamily="34" charset="0"/>
                <a:cs typeface="Calibri" panose="020F0502020204030204" pitchFamily="34" charset="0"/>
              </a:rPr>
              <a:t>Modularization</a:t>
            </a:r>
          </a:p>
          <a:p>
            <a:pPr marL="346075" lvl="1" indent="-171450">
              <a:spcAft>
                <a:spcPts val="400"/>
              </a:spcAft>
              <a:buClr>
                <a:srgbClr val="FF9900"/>
              </a:buClr>
              <a:buFont typeface="Courier New" panose="02070309020205020404" pitchFamily="49" charset="0"/>
              <a:buChar char="o"/>
            </a:pPr>
            <a:r>
              <a:rPr lang="en-US" sz="1000" dirty="0">
                <a:solidFill>
                  <a:srgbClr val="0070C0"/>
                </a:solidFill>
                <a:latin typeface="Calibri" panose="020F0502020204030204" pitchFamily="34" charset="0"/>
                <a:cs typeface="Calibri" panose="020F0502020204030204" pitchFamily="34" charset="0"/>
              </a:rPr>
              <a:t>Learning Cycles</a:t>
            </a:r>
          </a:p>
          <a:p>
            <a:pPr marL="171450" indent="-171450">
              <a:spcAft>
                <a:spcPts val="400"/>
              </a:spcAft>
              <a:buClr>
                <a:srgbClr val="FF9900"/>
              </a:buClr>
              <a:buFont typeface="Wingdings" panose="05000000000000000000" pitchFamily="2" charset="2"/>
              <a:buChar char="§"/>
            </a:pPr>
            <a:r>
              <a:rPr lang="en-US" sz="1000" dirty="0">
                <a:solidFill>
                  <a:srgbClr val="0070C0"/>
                </a:solidFill>
                <a:latin typeface="Calibri" panose="020F0502020204030204" pitchFamily="34" charset="0"/>
                <a:cs typeface="Calibri" panose="020F0502020204030204" pitchFamily="34" charset="0"/>
              </a:rPr>
              <a:t>A much simpler method of estimating CapEx may also be the “Lang Factor” Method, which multiplies the purchased cost of </a:t>
            </a:r>
            <a:r>
              <a:rPr lang="en-US" sz="1000" b="1" u="sng" dirty="0">
                <a:solidFill>
                  <a:srgbClr val="0070C0"/>
                </a:solidFill>
                <a:latin typeface="Calibri" panose="020F0502020204030204" pitchFamily="34" charset="0"/>
                <a:cs typeface="Calibri" panose="020F0502020204030204" pitchFamily="34" charset="0"/>
              </a:rPr>
              <a:t>equipment by a factor between 3 and 5</a:t>
            </a:r>
          </a:p>
          <a:p>
            <a:pPr marL="174625" indent="-174625">
              <a:spcAft>
                <a:spcPts val="400"/>
              </a:spcAft>
              <a:buClr>
                <a:srgbClr val="FF9900"/>
              </a:buClr>
              <a:buFont typeface="Wingdings" panose="05000000000000000000" pitchFamily="2" charset="2"/>
              <a:buChar char="§"/>
            </a:pPr>
            <a:r>
              <a:rPr lang="en-US" sz="1000" dirty="0">
                <a:solidFill>
                  <a:srgbClr val="0070C0"/>
                </a:solidFill>
                <a:latin typeface="Calibri" panose="020F0502020204030204" pitchFamily="34" charset="0"/>
                <a:cs typeface="Calibri" panose="020F0502020204030204" pitchFamily="34" charset="0"/>
              </a:rPr>
              <a:t>Other CapEx estimation techniques include the “cost-capacity” rule or the “6/10</a:t>
            </a:r>
            <a:r>
              <a:rPr lang="en-US" sz="1000" baseline="30000" dirty="0">
                <a:solidFill>
                  <a:srgbClr val="0070C0"/>
                </a:solidFill>
                <a:latin typeface="Calibri" panose="020F0502020204030204" pitchFamily="34" charset="0"/>
                <a:cs typeface="Calibri" panose="020F0502020204030204" pitchFamily="34" charset="0"/>
              </a:rPr>
              <a:t>th</a:t>
            </a:r>
            <a:r>
              <a:rPr lang="en-US" sz="1000" dirty="0">
                <a:solidFill>
                  <a:srgbClr val="0070C0"/>
                </a:solidFill>
                <a:latin typeface="Calibri" panose="020F0502020204030204" pitchFamily="34" charset="0"/>
                <a:cs typeface="Calibri" panose="020F0502020204030204" pitchFamily="34" charset="0"/>
              </a:rPr>
              <a:t> factor” rule, which is given by:</a:t>
            </a:r>
          </a:p>
          <a:p>
            <a:pPr marL="174625" algn="ctr">
              <a:spcAft>
                <a:spcPts val="400"/>
              </a:spcAft>
            </a:pPr>
            <a:r>
              <a:rPr lang="en-US" sz="900" b="1" dirty="0">
                <a:solidFill>
                  <a:srgbClr val="0070C0"/>
                </a:solidFill>
                <a:latin typeface="Calibri" panose="020F0502020204030204" pitchFamily="34" charset="0"/>
                <a:cs typeface="Calibri" panose="020F0502020204030204" pitchFamily="34" charset="0"/>
              </a:rPr>
              <a:t>CapEx</a:t>
            </a:r>
            <a:r>
              <a:rPr lang="en-US" sz="900" b="1" baseline="-25000" dirty="0">
                <a:solidFill>
                  <a:srgbClr val="0070C0"/>
                </a:solidFill>
                <a:latin typeface="Calibri" panose="020F0502020204030204" pitchFamily="34" charset="0"/>
                <a:cs typeface="Calibri" panose="020F0502020204030204" pitchFamily="34" charset="0"/>
              </a:rPr>
              <a:t>Cap-2</a:t>
            </a:r>
            <a:r>
              <a:rPr lang="en-US" sz="900" b="1" dirty="0">
                <a:solidFill>
                  <a:srgbClr val="0070C0"/>
                </a:solidFill>
                <a:latin typeface="Calibri" panose="020F0502020204030204" pitchFamily="34" charset="0"/>
                <a:cs typeface="Calibri" panose="020F0502020204030204" pitchFamily="34" charset="0"/>
              </a:rPr>
              <a:t> = (Cap-2/Cap-1)^0.6 * CapEx</a:t>
            </a:r>
            <a:r>
              <a:rPr lang="en-US" sz="900" b="1" baseline="-25000" dirty="0">
                <a:solidFill>
                  <a:srgbClr val="0070C0"/>
                </a:solidFill>
                <a:latin typeface="Calibri" panose="020F0502020204030204" pitchFamily="34" charset="0"/>
                <a:cs typeface="Calibri" panose="020F0502020204030204" pitchFamily="34" charset="0"/>
              </a:rPr>
              <a:t>Cap-1</a:t>
            </a:r>
          </a:p>
          <a:p>
            <a:pPr marL="174625" indent="-174625">
              <a:spcAft>
                <a:spcPts val="400"/>
              </a:spcAft>
              <a:buClr>
                <a:srgbClr val="FF9900"/>
              </a:buClr>
              <a:buFont typeface="Wingdings" panose="05000000000000000000" pitchFamily="2" charset="2"/>
              <a:buChar char="§"/>
            </a:pPr>
            <a:r>
              <a:rPr lang="en-US" sz="1000" dirty="0">
                <a:solidFill>
                  <a:srgbClr val="0070C0"/>
                </a:solidFill>
                <a:latin typeface="Calibri" panose="020F0502020204030204" pitchFamily="34" charset="0"/>
                <a:cs typeface="Calibri" panose="020F0502020204030204" pitchFamily="34" charset="0"/>
              </a:rPr>
              <a:t>CapEx is also impacted by location factors. Generally; a facility in a low-cost geography (e.g. China) will cost ~70-75% of a facility in US gulf coast</a:t>
            </a:r>
          </a:p>
          <a:p>
            <a:pPr marL="174625" algn="ctr">
              <a:spcAft>
                <a:spcPts val="400"/>
              </a:spcAft>
            </a:pPr>
            <a:endParaRPr lang="en-US" sz="900" b="1" dirty="0">
              <a:solidFill>
                <a:srgbClr val="0070C0"/>
              </a:solidFill>
              <a:latin typeface="Calibri" panose="020F0502020204030204" pitchFamily="34" charset="0"/>
              <a:cs typeface="Calibri" panose="020F0502020204030204" pitchFamily="34" charset="0"/>
            </a:endParaRPr>
          </a:p>
        </p:txBody>
      </p:sp>
      <p:sp>
        <p:nvSpPr>
          <p:cNvPr id="11" name="Rectangle 10">
            <a:extLst>
              <a:ext uri="{FF2B5EF4-FFF2-40B4-BE49-F238E27FC236}">
                <a16:creationId xmlns:a16="http://schemas.microsoft.com/office/drawing/2014/main" id="{6A4F4B02-FC28-492B-BB2C-F77305D07EF9}"/>
              </a:ext>
            </a:extLst>
          </p:cNvPr>
          <p:cNvSpPr/>
          <p:nvPr/>
        </p:nvSpPr>
        <p:spPr>
          <a:xfrm>
            <a:off x="76200" y="4366260"/>
            <a:ext cx="6035040" cy="43434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B498CE2-82F7-4AD9-AE29-51F81F8EAA4F}"/>
              </a:ext>
            </a:extLst>
          </p:cNvPr>
          <p:cNvSpPr/>
          <p:nvPr/>
        </p:nvSpPr>
        <p:spPr>
          <a:xfrm>
            <a:off x="76200" y="5085080"/>
            <a:ext cx="6035040" cy="43434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E4DA7E78-CD0F-4469-8BF4-20F4D5742068}"/>
              </a:ext>
            </a:extLst>
          </p:cNvPr>
          <p:cNvSpPr/>
          <p:nvPr/>
        </p:nvSpPr>
        <p:spPr>
          <a:xfrm>
            <a:off x="4053840" y="6393180"/>
            <a:ext cx="792480" cy="434340"/>
          </a:xfrm>
          <a:prstGeom prst="ellipse">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5C3F236F-B60C-4355-84AD-A0D4C07C8EAA}"/>
              </a:ext>
            </a:extLst>
          </p:cNvPr>
          <p:cNvCxnSpPr>
            <a:cxnSpLocks/>
          </p:cNvCxnSpPr>
          <p:nvPr/>
        </p:nvCxnSpPr>
        <p:spPr>
          <a:xfrm>
            <a:off x="3337560" y="5433060"/>
            <a:ext cx="845820" cy="96012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CF46D1FA-B62A-49E0-8CED-E1D56F49EAE3}"/>
              </a:ext>
            </a:extLst>
          </p:cNvPr>
          <p:cNvSpPr/>
          <p:nvPr/>
        </p:nvSpPr>
        <p:spPr>
          <a:xfrm>
            <a:off x="1874520" y="4503420"/>
            <a:ext cx="2484120" cy="89789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alibri" panose="020F0502020204030204" pitchFamily="34" charset="0"/>
                <a:cs typeface="Calibri" panose="020F0502020204030204" pitchFamily="34" charset="0"/>
              </a:rPr>
              <a:t>TCI = 3.2 * Purchased Equipment Cost</a:t>
            </a:r>
          </a:p>
        </p:txBody>
      </p:sp>
    </p:spTree>
    <p:extLst>
      <p:ext uri="{BB962C8B-B14F-4D97-AF65-F5344CB8AC3E}">
        <p14:creationId xmlns:p14="http://schemas.microsoft.com/office/powerpoint/2010/main" val="38294921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1+#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0">
                                            <p:txEl>
                                              <p:pRg st="0" end="0"/>
                                            </p:txEl>
                                          </p:spTgt>
                                        </p:tgtEl>
                                        <p:attrNameLst>
                                          <p:attrName>style.visibility</p:attrName>
                                        </p:attrNameLst>
                                      </p:cBhvr>
                                      <p:to>
                                        <p:strVal val="visible"/>
                                      </p:to>
                                    </p:set>
                                    <p:animEffect transition="in" filter="fade">
                                      <p:cBhvr>
                                        <p:cTn id="35" dur="500"/>
                                        <p:tgtEl>
                                          <p:spTgt spid="10">
                                            <p:txEl>
                                              <p:pRg st="0" end="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10">
                                            <p:txEl>
                                              <p:pRg st="1" end="1"/>
                                            </p:txEl>
                                          </p:spTgt>
                                        </p:tgtEl>
                                        <p:attrNameLst>
                                          <p:attrName>style.visibility</p:attrName>
                                        </p:attrNameLst>
                                      </p:cBhvr>
                                      <p:to>
                                        <p:strVal val="visible"/>
                                      </p:to>
                                    </p:set>
                                    <p:animEffect transition="in" filter="fade">
                                      <p:cBhvr>
                                        <p:cTn id="38" dur="500"/>
                                        <p:tgtEl>
                                          <p:spTgt spid="10">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10">
                                            <p:txEl>
                                              <p:pRg st="2" end="2"/>
                                            </p:txEl>
                                          </p:spTgt>
                                        </p:tgtEl>
                                        <p:attrNameLst>
                                          <p:attrName>style.visibility</p:attrName>
                                        </p:attrNameLst>
                                      </p:cBhvr>
                                      <p:to>
                                        <p:strVal val="visible"/>
                                      </p:to>
                                    </p:set>
                                    <p:animEffect transition="in" filter="barn(inVertical)">
                                      <p:cBhvr>
                                        <p:cTn id="43" dur="500"/>
                                        <p:tgtEl>
                                          <p:spTgt spid="10">
                                            <p:txEl>
                                              <p:pRg st="2" end="2"/>
                                            </p:txEl>
                                          </p:spTgt>
                                        </p:tgtEl>
                                      </p:cBhvr>
                                    </p:animEffect>
                                  </p:childTnLst>
                                </p:cTn>
                              </p:par>
                              <p:par>
                                <p:cTn id="44" presetID="16" presetClass="entr" presetSubtype="21" fill="hold" nodeType="withEffect">
                                  <p:stCondLst>
                                    <p:cond delay="0"/>
                                  </p:stCondLst>
                                  <p:childTnLst>
                                    <p:set>
                                      <p:cBhvr>
                                        <p:cTn id="45" dur="1" fill="hold">
                                          <p:stCondLst>
                                            <p:cond delay="0"/>
                                          </p:stCondLst>
                                        </p:cTn>
                                        <p:tgtEl>
                                          <p:spTgt spid="10">
                                            <p:txEl>
                                              <p:pRg st="3" end="3"/>
                                            </p:txEl>
                                          </p:spTgt>
                                        </p:tgtEl>
                                        <p:attrNameLst>
                                          <p:attrName>style.visibility</p:attrName>
                                        </p:attrNameLst>
                                      </p:cBhvr>
                                      <p:to>
                                        <p:strVal val="visible"/>
                                      </p:to>
                                    </p:set>
                                    <p:animEffect transition="in" filter="barn(inVertical)">
                                      <p:cBhvr>
                                        <p:cTn id="46" dur="500"/>
                                        <p:tgtEl>
                                          <p:spTgt spid="10">
                                            <p:txEl>
                                              <p:pRg st="3" end="3"/>
                                            </p:txEl>
                                          </p:spTgt>
                                        </p:tgtEl>
                                      </p:cBhvr>
                                    </p:animEffect>
                                  </p:childTnLst>
                                </p:cTn>
                              </p:par>
                              <p:par>
                                <p:cTn id="47" presetID="16" presetClass="entr" presetSubtype="21" fill="hold" nodeType="withEffect">
                                  <p:stCondLst>
                                    <p:cond delay="0"/>
                                  </p:stCondLst>
                                  <p:childTnLst>
                                    <p:set>
                                      <p:cBhvr>
                                        <p:cTn id="48" dur="1" fill="hold">
                                          <p:stCondLst>
                                            <p:cond delay="0"/>
                                          </p:stCondLst>
                                        </p:cTn>
                                        <p:tgtEl>
                                          <p:spTgt spid="10">
                                            <p:txEl>
                                              <p:pRg st="4" end="4"/>
                                            </p:txEl>
                                          </p:spTgt>
                                        </p:tgtEl>
                                        <p:attrNameLst>
                                          <p:attrName>style.visibility</p:attrName>
                                        </p:attrNameLst>
                                      </p:cBhvr>
                                      <p:to>
                                        <p:strVal val="visible"/>
                                      </p:to>
                                    </p:set>
                                    <p:animEffect transition="in" filter="barn(inVertical)">
                                      <p:cBhvr>
                                        <p:cTn id="49" dur="500"/>
                                        <p:tgtEl>
                                          <p:spTgt spid="10">
                                            <p:txEl>
                                              <p:pRg st="4" end="4"/>
                                            </p:txEl>
                                          </p:spTgt>
                                        </p:tgtEl>
                                      </p:cBhvr>
                                    </p:animEffect>
                                  </p:childTnLst>
                                </p:cTn>
                              </p:par>
                              <p:par>
                                <p:cTn id="50" presetID="16" presetClass="entr" presetSubtype="21" fill="hold" nodeType="withEffect">
                                  <p:stCondLst>
                                    <p:cond delay="0"/>
                                  </p:stCondLst>
                                  <p:childTnLst>
                                    <p:set>
                                      <p:cBhvr>
                                        <p:cTn id="51" dur="1" fill="hold">
                                          <p:stCondLst>
                                            <p:cond delay="0"/>
                                          </p:stCondLst>
                                        </p:cTn>
                                        <p:tgtEl>
                                          <p:spTgt spid="10">
                                            <p:txEl>
                                              <p:pRg st="5" end="5"/>
                                            </p:txEl>
                                          </p:spTgt>
                                        </p:tgtEl>
                                        <p:attrNameLst>
                                          <p:attrName>style.visibility</p:attrName>
                                        </p:attrNameLst>
                                      </p:cBhvr>
                                      <p:to>
                                        <p:strVal val="visible"/>
                                      </p:to>
                                    </p:set>
                                    <p:animEffect transition="in" filter="barn(inVertical)">
                                      <p:cBhvr>
                                        <p:cTn id="52" dur="500"/>
                                        <p:tgtEl>
                                          <p:spTgt spid="10">
                                            <p:txEl>
                                              <p:pRg st="5" end="5"/>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grpId="0" nodeType="clickEffect">
                                  <p:stCondLst>
                                    <p:cond delay="0"/>
                                  </p:stCondLst>
                                  <p:childTnLst>
                                    <p:set>
                                      <p:cBhvr>
                                        <p:cTn id="56" dur="1" fill="hold">
                                          <p:stCondLst>
                                            <p:cond delay="0"/>
                                          </p:stCondLst>
                                        </p:cTn>
                                        <p:tgtEl>
                                          <p:spTgt spid="11"/>
                                        </p:tgtEl>
                                        <p:attrNameLst>
                                          <p:attrName>style.visibility</p:attrName>
                                        </p:attrNameLst>
                                      </p:cBhvr>
                                      <p:to>
                                        <p:strVal val="visible"/>
                                      </p:to>
                                    </p:set>
                                    <p:anim calcmode="lin" valueType="num">
                                      <p:cBhvr additive="base">
                                        <p:cTn id="57" dur="500" fill="hold"/>
                                        <p:tgtEl>
                                          <p:spTgt spid="11"/>
                                        </p:tgtEl>
                                        <p:attrNameLst>
                                          <p:attrName>ppt_x</p:attrName>
                                        </p:attrNameLst>
                                      </p:cBhvr>
                                      <p:tavLst>
                                        <p:tav tm="0">
                                          <p:val>
                                            <p:strVal val="0-#ppt_w/2"/>
                                          </p:val>
                                        </p:tav>
                                        <p:tav tm="100000">
                                          <p:val>
                                            <p:strVal val="#ppt_x"/>
                                          </p:val>
                                        </p:tav>
                                      </p:tavLst>
                                    </p:anim>
                                    <p:anim calcmode="lin" valueType="num">
                                      <p:cBhvr additive="base">
                                        <p:cTn id="5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8" fill="hold" grpId="0" nodeType="clickEffect">
                                  <p:stCondLst>
                                    <p:cond delay="0"/>
                                  </p:stCondLst>
                                  <p:childTnLst>
                                    <p:set>
                                      <p:cBhvr>
                                        <p:cTn id="62" dur="1" fill="hold">
                                          <p:stCondLst>
                                            <p:cond delay="0"/>
                                          </p:stCondLst>
                                        </p:cTn>
                                        <p:tgtEl>
                                          <p:spTgt spid="12"/>
                                        </p:tgtEl>
                                        <p:attrNameLst>
                                          <p:attrName>style.visibility</p:attrName>
                                        </p:attrNameLst>
                                      </p:cBhvr>
                                      <p:to>
                                        <p:strVal val="visible"/>
                                      </p:to>
                                    </p:set>
                                    <p:anim calcmode="lin" valueType="num">
                                      <p:cBhvr additive="base">
                                        <p:cTn id="63" dur="500" fill="hold"/>
                                        <p:tgtEl>
                                          <p:spTgt spid="12"/>
                                        </p:tgtEl>
                                        <p:attrNameLst>
                                          <p:attrName>ppt_x</p:attrName>
                                        </p:attrNameLst>
                                      </p:cBhvr>
                                      <p:tavLst>
                                        <p:tav tm="0">
                                          <p:val>
                                            <p:strVal val="0-#ppt_w/2"/>
                                          </p:val>
                                        </p:tav>
                                        <p:tav tm="100000">
                                          <p:val>
                                            <p:strVal val="#ppt_x"/>
                                          </p:val>
                                        </p:tav>
                                      </p:tavLst>
                                    </p:anim>
                                    <p:anim calcmode="lin" valueType="num">
                                      <p:cBhvr additive="base">
                                        <p:cTn id="64"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17"/>
                                        </p:tgtEl>
                                        <p:attrNameLst>
                                          <p:attrName>style.visibility</p:attrName>
                                        </p:attrNameLst>
                                      </p:cBhvr>
                                      <p:to>
                                        <p:strVal val="visible"/>
                                      </p:to>
                                    </p:set>
                                    <p:animEffect transition="in" filter="fade">
                                      <p:cBhvr>
                                        <p:cTn id="69" dur="1000"/>
                                        <p:tgtEl>
                                          <p:spTgt spid="17"/>
                                        </p:tgtEl>
                                      </p:cBhvr>
                                    </p:animEffect>
                                    <p:anim calcmode="lin" valueType="num">
                                      <p:cBhvr>
                                        <p:cTn id="70" dur="1000" fill="hold"/>
                                        <p:tgtEl>
                                          <p:spTgt spid="17"/>
                                        </p:tgtEl>
                                        <p:attrNameLst>
                                          <p:attrName>ppt_x</p:attrName>
                                        </p:attrNameLst>
                                      </p:cBhvr>
                                      <p:tavLst>
                                        <p:tav tm="0">
                                          <p:val>
                                            <p:strVal val="#ppt_x"/>
                                          </p:val>
                                        </p:tav>
                                        <p:tav tm="100000">
                                          <p:val>
                                            <p:strVal val="#ppt_x"/>
                                          </p:val>
                                        </p:tav>
                                      </p:tavLst>
                                    </p:anim>
                                    <p:anim calcmode="lin" valueType="num">
                                      <p:cBhvr>
                                        <p:cTn id="71" dur="1000" fill="hold"/>
                                        <p:tgtEl>
                                          <p:spTgt spid="17"/>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15"/>
                                        </p:tgtEl>
                                        <p:attrNameLst>
                                          <p:attrName>style.visibility</p:attrName>
                                        </p:attrNameLst>
                                      </p:cBhvr>
                                      <p:to>
                                        <p:strVal val="visible"/>
                                      </p:to>
                                    </p:set>
                                    <p:animEffect transition="in" filter="fade">
                                      <p:cBhvr>
                                        <p:cTn id="74" dur="1000"/>
                                        <p:tgtEl>
                                          <p:spTgt spid="15"/>
                                        </p:tgtEl>
                                      </p:cBhvr>
                                    </p:animEffect>
                                    <p:anim calcmode="lin" valueType="num">
                                      <p:cBhvr>
                                        <p:cTn id="75" dur="1000" fill="hold"/>
                                        <p:tgtEl>
                                          <p:spTgt spid="15"/>
                                        </p:tgtEl>
                                        <p:attrNameLst>
                                          <p:attrName>ppt_x</p:attrName>
                                        </p:attrNameLst>
                                      </p:cBhvr>
                                      <p:tavLst>
                                        <p:tav tm="0">
                                          <p:val>
                                            <p:strVal val="#ppt_x"/>
                                          </p:val>
                                        </p:tav>
                                        <p:tav tm="100000">
                                          <p:val>
                                            <p:strVal val="#ppt_x"/>
                                          </p:val>
                                        </p:tav>
                                      </p:tavLst>
                                    </p:anim>
                                    <p:anim calcmode="lin" valueType="num">
                                      <p:cBhvr>
                                        <p:cTn id="76" dur="1000" fill="hold"/>
                                        <p:tgtEl>
                                          <p:spTgt spid="15"/>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13"/>
                                        </p:tgtEl>
                                        <p:attrNameLst>
                                          <p:attrName>style.visibility</p:attrName>
                                        </p:attrNameLst>
                                      </p:cBhvr>
                                      <p:to>
                                        <p:strVal val="visible"/>
                                      </p:to>
                                    </p:set>
                                    <p:animEffect transition="in" filter="fade">
                                      <p:cBhvr>
                                        <p:cTn id="79" dur="1000"/>
                                        <p:tgtEl>
                                          <p:spTgt spid="13"/>
                                        </p:tgtEl>
                                      </p:cBhvr>
                                    </p:animEffect>
                                    <p:anim calcmode="lin" valueType="num">
                                      <p:cBhvr>
                                        <p:cTn id="80" dur="1000" fill="hold"/>
                                        <p:tgtEl>
                                          <p:spTgt spid="13"/>
                                        </p:tgtEl>
                                        <p:attrNameLst>
                                          <p:attrName>ppt_x</p:attrName>
                                        </p:attrNameLst>
                                      </p:cBhvr>
                                      <p:tavLst>
                                        <p:tav tm="0">
                                          <p:val>
                                            <p:strVal val="#ppt_x"/>
                                          </p:val>
                                        </p:tav>
                                        <p:tav tm="100000">
                                          <p:val>
                                            <p:strVal val="#ppt_x"/>
                                          </p:val>
                                        </p:tav>
                                      </p:tavLst>
                                    </p:anim>
                                    <p:anim calcmode="lin" valueType="num">
                                      <p:cBhvr>
                                        <p:cTn id="8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6" presetClass="entr" presetSubtype="16" fill="hold" nodeType="clickEffect">
                                  <p:stCondLst>
                                    <p:cond delay="0"/>
                                  </p:stCondLst>
                                  <p:childTnLst>
                                    <p:set>
                                      <p:cBhvr>
                                        <p:cTn id="85" dur="1" fill="hold">
                                          <p:stCondLst>
                                            <p:cond delay="0"/>
                                          </p:stCondLst>
                                        </p:cTn>
                                        <p:tgtEl>
                                          <p:spTgt spid="10">
                                            <p:txEl>
                                              <p:pRg st="6" end="6"/>
                                            </p:txEl>
                                          </p:spTgt>
                                        </p:tgtEl>
                                        <p:attrNameLst>
                                          <p:attrName>style.visibility</p:attrName>
                                        </p:attrNameLst>
                                      </p:cBhvr>
                                      <p:to>
                                        <p:strVal val="visible"/>
                                      </p:to>
                                    </p:set>
                                    <p:animEffect transition="in" filter="circle(in)">
                                      <p:cBhvr>
                                        <p:cTn id="86" dur="2000"/>
                                        <p:tgtEl>
                                          <p:spTgt spid="10">
                                            <p:txEl>
                                              <p:pRg st="6" end="6"/>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14" presetClass="entr" presetSubtype="10" fill="hold" nodeType="clickEffect">
                                  <p:stCondLst>
                                    <p:cond delay="0"/>
                                  </p:stCondLst>
                                  <p:childTnLst>
                                    <p:set>
                                      <p:cBhvr>
                                        <p:cTn id="90" dur="1" fill="hold">
                                          <p:stCondLst>
                                            <p:cond delay="0"/>
                                          </p:stCondLst>
                                        </p:cTn>
                                        <p:tgtEl>
                                          <p:spTgt spid="10">
                                            <p:txEl>
                                              <p:pRg st="7" end="7"/>
                                            </p:txEl>
                                          </p:spTgt>
                                        </p:tgtEl>
                                        <p:attrNameLst>
                                          <p:attrName>style.visibility</p:attrName>
                                        </p:attrNameLst>
                                      </p:cBhvr>
                                      <p:to>
                                        <p:strVal val="visible"/>
                                      </p:to>
                                    </p:set>
                                    <p:animEffect transition="in" filter="randombar(horizontal)">
                                      <p:cBhvr>
                                        <p:cTn id="91" dur="500"/>
                                        <p:tgtEl>
                                          <p:spTgt spid="10">
                                            <p:txEl>
                                              <p:pRg st="7" end="7"/>
                                            </p:txEl>
                                          </p:spTgt>
                                        </p:tgtEl>
                                      </p:cBhvr>
                                    </p:animEffect>
                                  </p:childTnLst>
                                </p:cTn>
                              </p:par>
                              <p:par>
                                <p:cTn id="92" presetID="14" presetClass="entr" presetSubtype="10" fill="hold" nodeType="withEffect">
                                  <p:stCondLst>
                                    <p:cond delay="0"/>
                                  </p:stCondLst>
                                  <p:childTnLst>
                                    <p:set>
                                      <p:cBhvr>
                                        <p:cTn id="93" dur="1" fill="hold">
                                          <p:stCondLst>
                                            <p:cond delay="0"/>
                                          </p:stCondLst>
                                        </p:cTn>
                                        <p:tgtEl>
                                          <p:spTgt spid="10">
                                            <p:txEl>
                                              <p:pRg st="8" end="8"/>
                                            </p:txEl>
                                          </p:spTgt>
                                        </p:tgtEl>
                                        <p:attrNameLst>
                                          <p:attrName>style.visibility</p:attrName>
                                        </p:attrNameLst>
                                      </p:cBhvr>
                                      <p:to>
                                        <p:strVal val="visible"/>
                                      </p:to>
                                    </p:set>
                                    <p:animEffect transition="in" filter="randombar(horizontal)">
                                      <p:cBhvr>
                                        <p:cTn id="94" dur="500"/>
                                        <p:tgtEl>
                                          <p:spTgt spid="10">
                                            <p:txEl>
                                              <p:pRg st="8" end="8"/>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14" presetClass="entr" presetSubtype="10" fill="hold" nodeType="clickEffect">
                                  <p:stCondLst>
                                    <p:cond delay="0"/>
                                  </p:stCondLst>
                                  <p:childTnLst>
                                    <p:set>
                                      <p:cBhvr>
                                        <p:cTn id="98" dur="1" fill="hold">
                                          <p:stCondLst>
                                            <p:cond delay="0"/>
                                          </p:stCondLst>
                                        </p:cTn>
                                        <p:tgtEl>
                                          <p:spTgt spid="10">
                                            <p:txEl>
                                              <p:pRg st="9" end="9"/>
                                            </p:txEl>
                                          </p:spTgt>
                                        </p:tgtEl>
                                        <p:attrNameLst>
                                          <p:attrName>style.visibility</p:attrName>
                                        </p:attrNameLst>
                                      </p:cBhvr>
                                      <p:to>
                                        <p:strVal val="visible"/>
                                      </p:to>
                                    </p:set>
                                    <p:animEffect transition="in" filter="randombar(horizontal)">
                                      <p:cBhvr>
                                        <p:cTn id="99" dur="500"/>
                                        <p:tgtEl>
                                          <p:spTgt spid="1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1" grpId="0" animBg="1"/>
      <p:bldP spid="12" grpId="0" animBg="1"/>
      <p:bldP spid="13" grpId="0" animBg="1"/>
      <p:bldP spid="1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CA2B2F5B-BEB9-4893-9745-7B8E665A2A67}"/>
                  </a:ext>
                </a:extLst>
              </p:cNvPr>
              <p:cNvSpPr>
                <a:spLocks noGrp="1"/>
              </p:cNvSpPr>
              <p:nvPr>
                <p:ph sz="quarter" idx="13"/>
              </p:nvPr>
            </p:nvSpPr>
            <p:spPr>
              <a:xfrm>
                <a:off x="134007" y="711288"/>
                <a:ext cx="8915400" cy="5863552"/>
              </a:xfrm>
            </p:spPr>
            <p:txBody>
              <a:bodyPr>
                <a:normAutofit/>
              </a:bodyPr>
              <a:lstStyle/>
              <a:p>
                <a:pPr marL="288925" indent="-288925">
                  <a:lnSpc>
                    <a:spcPct val="100000"/>
                  </a:lnSpc>
                  <a:spcBef>
                    <a:spcPts val="0"/>
                  </a:spcBef>
                  <a:buClr>
                    <a:srgbClr val="FF9900"/>
                  </a:buClr>
                  <a:buSzPct val="80000"/>
                  <a:buFont typeface="Wingdings" panose="05000000000000000000" pitchFamily="2" charset="2"/>
                  <a:buChar char="q"/>
                </a:pPr>
                <a:r>
                  <a:rPr lang="en-US" sz="1800" dirty="0">
                    <a:solidFill>
                      <a:srgbClr val="0070C0"/>
                    </a:solidFill>
                  </a:rPr>
                  <a:t>Two main metrics to measure the return on investment:</a:t>
                </a:r>
              </a:p>
              <a:p>
                <a:pPr lvl="1">
                  <a:lnSpc>
                    <a:spcPct val="100000"/>
                  </a:lnSpc>
                  <a:spcBef>
                    <a:spcPts val="0"/>
                  </a:spcBef>
                  <a:buClr>
                    <a:srgbClr val="FF9900"/>
                  </a:buClr>
                  <a:buFont typeface="+mj-lt"/>
                  <a:buAutoNum type="arabicPeriod"/>
                </a:pPr>
                <a:r>
                  <a:rPr lang="en-US" sz="1600" b="1" dirty="0">
                    <a:solidFill>
                      <a:srgbClr val="0070C0"/>
                    </a:solidFill>
                  </a:rPr>
                  <a:t>Return on Invested Capital (ROIC)</a:t>
                </a:r>
              </a:p>
              <a:p>
                <a:pPr lvl="1">
                  <a:lnSpc>
                    <a:spcPct val="100000"/>
                  </a:lnSpc>
                  <a:spcBef>
                    <a:spcPts val="0"/>
                  </a:spcBef>
                  <a:buClr>
                    <a:srgbClr val="FF9900"/>
                  </a:buClr>
                  <a:buFont typeface="+mj-lt"/>
                  <a:buAutoNum type="arabicPeriod"/>
                </a:pPr>
                <a:r>
                  <a:rPr lang="en-US" sz="1600" b="1" dirty="0">
                    <a:solidFill>
                      <a:srgbClr val="0070C0"/>
                    </a:solidFill>
                  </a:rPr>
                  <a:t>Internal Rate of Return (IRR)</a:t>
                </a:r>
              </a:p>
              <a:p>
                <a:pPr marL="457200" lvl="1" indent="0">
                  <a:lnSpc>
                    <a:spcPct val="100000"/>
                  </a:lnSpc>
                  <a:spcBef>
                    <a:spcPts val="0"/>
                  </a:spcBef>
                  <a:buNone/>
                </a:pPr>
                <a:endParaRPr lang="en-US" sz="1200" dirty="0">
                  <a:solidFill>
                    <a:srgbClr val="0070C0"/>
                  </a:solidFill>
                </a:endParaRPr>
              </a:p>
              <a:p>
                <a:pPr marL="288925" indent="-288925">
                  <a:lnSpc>
                    <a:spcPct val="100000"/>
                  </a:lnSpc>
                  <a:spcBef>
                    <a:spcPts val="0"/>
                  </a:spcBef>
                  <a:buClr>
                    <a:srgbClr val="FF9900"/>
                  </a:buClr>
                  <a:buSzPct val="80000"/>
                  <a:buFont typeface="Wingdings" panose="05000000000000000000" pitchFamily="2" charset="2"/>
                  <a:buChar char="q"/>
                </a:pPr>
                <a:r>
                  <a:rPr lang="en-US" sz="1800" dirty="0">
                    <a:solidFill>
                      <a:srgbClr val="0070C0"/>
                    </a:solidFill>
                  </a:rPr>
                  <a:t>ROIC is the simpler of the two, generally defined as:</a:t>
                </a:r>
              </a:p>
              <a:p>
                <a:pPr>
                  <a:lnSpc>
                    <a:spcPct val="100000"/>
                  </a:lnSpc>
                  <a:spcBef>
                    <a:spcPts val="0"/>
                  </a:spcBef>
                </a:pPr>
                <a:endParaRPr lang="en-US" sz="1800" dirty="0">
                  <a:solidFill>
                    <a:srgbClr val="0070C0"/>
                  </a:solidFill>
                </a:endParaRPr>
              </a:p>
              <a:p>
                <a:pPr marL="457200" lvl="1" indent="0">
                  <a:lnSpc>
                    <a:spcPct val="100000"/>
                  </a:lnSpc>
                  <a:spcBef>
                    <a:spcPts val="0"/>
                  </a:spcBef>
                  <a:buNone/>
                </a:pPr>
                <a14:m>
                  <m:oMathPara xmlns:m="http://schemas.openxmlformats.org/officeDocument/2006/math">
                    <m:oMathParaPr>
                      <m:jc m:val="centerGroup"/>
                    </m:oMathParaPr>
                    <m:oMath xmlns:m="http://schemas.openxmlformats.org/officeDocument/2006/math">
                      <m:r>
                        <a:rPr lang="en-US" sz="1400" b="1" i="1" smtClean="0">
                          <a:solidFill>
                            <a:srgbClr val="0070C0"/>
                          </a:solidFill>
                          <a:latin typeface="Cambria Math" panose="02040503050406030204" pitchFamily="18" charset="0"/>
                        </a:rPr>
                        <m:t>𝑹𝑶𝑰𝑪</m:t>
                      </m:r>
                      <m:r>
                        <a:rPr lang="en-US" sz="1400" b="1" i="1" smtClean="0">
                          <a:solidFill>
                            <a:srgbClr val="0070C0"/>
                          </a:solidFill>
                          <a:latin typeface="Cambria Math" panose="02040503050406030204" pitchFamily="18" charset="0"/>
                        </a:rPr>
                        <m:t>=</m:t>
                      </m:r>
                      <m:f>
                        <m:fPr>
                          <m:ctrlPr>
                            <a:rPr lang="en-US" sz="1400" b="1" i="1" smtClean="0">
                              <a:solidFill>
                                <a:srgbClr val="0070C0"/>
                              </a:solidFill>
                              <a:latin typeface="Cambria Math" panose="02040503050406030204" pitchFamily="18" charset="0"/>
                            </a:rPr>
                          </m:ctrlPr>
                        </m:fPr>
                        <m:num>
                          <m:r>
                            <a:rPr lang="en-US" sz="1400" b="1" i="1" smtClean="0">
                              <a:solidFill>
                                <a:srgbClr val="0070C0"/>
                              </a:solidFill>
                              <a:latin typeface="Cambria Math" panose="02040503050406030204" pitchFamily="18" charset="0"/>
                            </a:rPr>
                            <m:t>(</m:t>
                          </m:r>
                          <m:r>
                            <a:rPr lang="en-US" sz="1400" b="1" i="1" smtClean="0">
                              <a:solidFill>
                                <a:srgbClr val="0070C0"/>
                              </a:solidFill>
                              <a:latin typeface="Cambria Math" panose="02040503050406030204" pitchFamily="18" charset="0"/>
                            </a:rPr>
                            <m:t>𝑹𝒆𝒗𝒆𝒏𝒖𝒆</m:t>
                          </m:r>
                          <m:r>
                            <a:rPr lang="en-US" sz="1400" b="1" i="1" smtClean="0">
                              <a:solidFill>
                                <a:srgbClr val="0070C0"/>
                              </a:solidFill>
                              <a:latin typeface="Cambria Math" panose="02040503050406030204" pitchFamily="18" charset="0"/>
                            </a:rPr>
                            <m:t>)−(</m:t>
                          </m:r>
                          <m:r>
                            <a:rPr lang="en-US" sz="1400" b="1" i="1" smtClean="0">
                              <a:solidFill>
                                <a:srgbClr val="0070C0"/>
                              </a:solidFill>
                              <a:latin typeface="Cambria Math" panose="02040503050406030204" pitchFamily="18" charset="0"/>
                            </a:rPr>
                            <m:t>𝑪𝒂𝒔𝒉</m:t>
                          </m:r>
                          <m:r>
                            <a:rPr lang="en-US" sz="1400" b="1" i="1" smtClean="0">
                              <a:solidFill>
                                <a:srgbClr val="0070C0"/>
                              </a:solidFill>
                              <a:latin typeface="Cambria Math" panose="02040503050406030204" pitchFamily="18" charset="0"/>
                            </a:rPr>
                            <m:t> </m:t>
                          </m:r>
                          <m:r>
                            <a:rPr lang="en-US" sz="1400" b="1" i="1" smtClean="0">
                              <a:solidFill>
                                <a:srgbClr val="0070C0"/>
                              </a:solidFill>
                              <a:latin typeface="Cambria Math" panose="02040503050406030204" pitchFamily="18" charset="0"/>
                            </a:rPr>
                            <m:t>𝑪𝒐𝒔𝒕𝒔</m:t>
                          </m:r>
                          <m:r>
                            <a:rPr lang="en-US" sz="1400" b="1" i="1" smtClean="0">
                              <a:solidFill>
                                <a:srgbClr val="0070C0"/>
                              </a:solidFill>
                              <a:latin typeface="Cambria Math" panose="02040503050406030204" pitchFamily="18" charset="0"/>
                            </a:rPr>
                            <m:t>)</m:t>
                          </m:r>
                        </m:num>
                        <m:den>
                          <m:r>
                            <a:rPr lang="en-US" sz="1400" b="1" i="1" smtClean="0">
                              <a:solidFill>
                                <a:srgbClr val="0070C0"/>
                              </a:solidFill>
                              <a:latin typeface="Cambria Math" panose="02040503050406030204" pitchFamily="18" charset="0"/>
                            </a:rPr>
                            <m:t>(</m:t>
                          </m:r>
                          <m:r>
                            <a:rPr lang="en-US" sz="1400" b="1" i="1" smtClean="0">
                              <a:solidFill>
                                <a:srgbClr val="0070C0"/>
                              </a:solidFill>
                              <a:latin typeface="Cambria Math" panose="02040503050406030204" pitchFamily="18" charset="0"/>
                            </a:rPr>
                            <m:t>𝑻𝒐𝒕𝒂𝒍</m:t>
                          </m:r>
                          <m:r>
                            <a:rPr lang="en-US" sz="1400" b="1" i="1" smtClean="0">
                              <a:solidFill>
                                <a:srgbClr val="0070C0"/>
                              </a:solidFill>
                              <a:latin typeface="Cambria Math" panose="02040503050406030204" pitchFamily="18" charset="0"/>
                            </a:rPr>
                            <m:t> </m:t>
                          </m:r>
                          <m:r>
                            <a:rPr lang="en-US" sz="1400" b="1" i="1" smtClean="0">
                              <a:solidFill>
                                <a:srgbClr val="0070C0"/>
                              </a:solidFill>
                              <a:latin typeface="Cambria Math" panose="02040503050406030204" pitchFamily="18" charset="0"/>
                            </a:rPr>
                            <m:t>𝑰𝒏𝒗𝒆𝒔𝒕𝒆𝒅</m:t>
                          </m:r>
                          <m:r>
                            <a:rPr lang="en-US" sz="1400" b="1" i="1" smtClean="0">
                              <a:solidFill>
                                <a:srgbClr val="0070C0"/>
                              </a:solidFill>
                              <a:latin typeface="Cambria Math" panose="02040503050406030204" pitchFamily="18" charset="0"/>
                            </a:rPr>
                            <m:t> </m:t>
                          </m:r>
                          <m:r>
                            <a:rPr lang="en-US" sz="1400" b="1" i="1" smtClean="0">
                              <a:solidFill>
                                <a:srgbClr val="0070C0"/>
                              </a:solidFill>
                              <a:latin typeface="Cambria Math" panose="02040503050406030204" pitchFamily="18" charset="0"/>
                            </a:rPr>
                            <m:t>𝑪𝒂𝒑𝒊𝒕𝒂𝒍</m:t>
                          </m:r>
                          <m:r>
                            <a:rPr lang="en-US" sz="1400" b="1" i="1" smtClean="0">
                              <a:solidFill>
                                <a:srgbClr val="0070C0"/>
                              </a:solidFill>
                              <a:latin typeface="Cambria Math" panose="02040503050406030204" pitchFamily="18" charset="0"/>
                            </a:rPr>
                            <m:t>)</m:t>
                          </m:r>
                        </m:den>
                      </m:f>
                    </m:oMath>
                  </m:oMathPara>
                </a14:m>
                <a:endParaRPr lang="en-US" sz="1400" b="1" dirty="0">
                  <a:solidFill>
                    <a:srgbClr val="0070C0"/>
                  </a:solidFill>
                </a:endParaRPr>
              </a:p>
              <a:p>
                <a:pPr marL="457200" lvl="1" indent="0">
                  <a:lnSpc>
                    <a:spcPct val="100000"/>
                  </a:lnSpc>
                  <a:spcBef>
                    <a:spcPts val="0"/>
                  </a:spcBef>
                  <a:buNone/>
                </a:pPr>
                <a:endParaRPr lang="en-US" sz="1600" dirty="0">
                  <a:solidFill>
                    <a:srgbClr val="0070C0"/>
                  </a:solidFill>
                </a:endParaRPr>
              </a:p>
              <a:p>
                <a:pPr marL="288925" indent="-288925">
                  <a:lnSpc>
                    <a:spcPct val="100000"/>
                  </a:lnSpc>
                  <a:spcBef>
                    <a:spcPts val="0"/>
                  </a:spcBef>
                  <a:buClr>
                    <a:srgbClr val="FF9900"/>
                  </a:buClr>
                  <a:buSzPct val="80000"/>
                  <a:buFont typeface="Wingdings" panose="05000000000000000000" pitchFamily="2" charset="2"/>
                  <a:buChar char="q"/>
                </a:pPr>
                <a:r>
                  <a:rPr lang="en-US" sz="1800" dirty="0">
                    <a:solidFill>
                      <a:srgbClr val="0070C0"/>
                    </a:solidFill>
                  </a:rPr>
                  <a:t>IRR is the discount rate that sets the Net Present Value (NPV) of a specific cash flow equal to exactly zero. More succinctly:</a:t>
                </a:r>
              </a:p>
              <a:p>
                <a:pPr>
                  <a:lnSpc>
                    <a:spcPct val="100000"/>
                  </a:lnSpc>
                  <a:spcBef>
                    <a:spcPts val="0"/>
                  </a:spcBef>
                </a:pPr>
                <a:endParaRPr lang="en-US" sz="1800" dirty="0">
                  <a:solidFill>
                    <a:srgbClr val="0070C0"/>
                  </a:solidFill>
                </a:endParaRPr>
              </a:p>
              <a:p>
                <a:pPr marL="0" indent="0">
                  <a:lnSpc>
                    <a:spcPct val="100000"/>
                  </a:lnSpc>
                  <a:spcBef>
                    <a:spcPts val="0"/>
                  </a:spcBef>
                  <a:buNone/>
                </a:pPr>
                <a14:m>
                  <m:oMathPara xmlns:m="http://schemas.openxmlformats.org/officeDocument/2006/math">
                    <m:oMathParaPr>
                      <m:jc m:val="centerGroup"/>
                    </m:oMathParaPr>
                    <m:oMath xmlns:m="http://schemas.openxmlformats.org/officeDocument/2006/math">
                      <m:r>
                        <a:rPr lang="en-US" sz="1400" b="1" i="1" smtClean="0">
                          <a:solidFill>
                            <a:srgbClr val="0070C0"/>
                          </a:solidFill>
                          <a:latin typeface="Cambria Math" panose="02040503050406030204" pitchFamily="18" charset="0"/>
                        </a:rPr>
                        <m:t>𝑵𝑷𝑽</m:t>
                      </m:r>
                      <m:r>
                        <a:rPr lang="en-US" sz="1400" b="1" i="1" smtClean="0">
                          <a:solidFill>
                            <a:srgbClr val="0070C0"/>
                          </a:solidFill>
                          <a:latin typeface="Cambria Math" panose="02040503050406030204" pitchFamily="18" charset="0"/>
                        </a:rPr>
                        <m:t>=</m:t>
                      </m:r>
                      <m:r>
                        <a:rPr lang="en-US" sz="1400" b="1" i="1" smtClean="0">
                          <a:solidFill>
                            <a:srgbClr val="0070C0"/>
                          </a:solidFill>
                          <a:latin typeface="Cambria Math" panose="02040503050406030204" pitchFamily="18" charset="0"/>
                        </a:rPr>
                        <m:t>𝟎</m:t>
                      </m:r>
                      <m:r>
                        <a:rPr lang="en-US" sz="1400" b="1" i="1" smtClean="0">
                          <a:solidFill>
                            <a:srgbClr val="0070C0"/>
                          </a:solidFill>
                          <a:latin typeface="Cambria Math" panose="02040503050406030204" pitchFamily="18" charset="0"/>
                        </a:rPr>
                        <m:t>=</m:t>
                      </m:r>
                      <m:nary>
                        <m:naryPr>
                          <m:chr m:val="∑"/>
                          <m:ctrlPr>
                            <a:rPr lang="en-US" sz="1400" b="1" i="1" smtClean="0">
                              <a:solidFill>
                                <a:srgbClr val="0070C0"/>
                              </a:solidFill>
                              <a:latin typeface="Cambria Math" panose="02040503050406030204" pitchFamily="18" charset="0"/>
                            </a:rPr>
                          </m:ctrlPr>
                        </m:naryPr>
                        <m:sub>
                          <m:r>
                            <m:rPr>
                              <m:brk m:alnAt="23"/>
                            </m:rPr>
                            <a:rPr lang="en-US" sz="1400" b="1" i="1" smtClean="0">
                              <a:solidFill>
                                <a:srgbClr val="0070C0"/>
                              </a:solidFill>
                              <a:latin typeface="Cambria Math" panose="02040503050406030204" pitchFamily="18" charset="0"/>
                            </a:rPr>
                            <m:t>𝒕</m:t>
                          </m:r>
                          <m:r>
                            <a:rPr lang="en-US" sz="1400" b="1" i="1" smtClean="0">
                              <a:solidFill>
                                <a:srgbClr val="0070C0"/>
                              </a:solidFill>
                              <a:latin typeface="Cambria Math" panose="02040503050406030204" pitchFamily="18" charset="0"/>
                            </a:rPr>
                            <m:t>=</m:t>
                          </m:r>
                          <m:r>
                            <a:rPr lang="en-US" sz="1400" b="1" i="1" smtClean="0">
                              <a:solidFill>
                                <a:srgbClr val="0070C0"/>
                              </a:solidFill>
                              <a:latin typeface="Cambria Math" panose="02040503050406030204" pitchFamily="18" charset="0"/>
                            </a:rPr>
                            <m:t>𝟏</m:t>
                          </m:r>
                        </m:sub>
                        <m:sup>
                          <m:r>
                            <a:rPr lang="en-US" sz="1400" b="1" i="1" smtClean="0">
                              <a:solidFill>
                                <a:srgbClr val="0070C0"/>
                              </a:solidFill>
                              <a:latin typeface="Cambria Math" panose="02040503050406030204" pitchFamily="18" charset="0"/>
                            </a:rPr>
                            <m:t>𝑻</m:t>
                          </m:r>
                        </m:sup>
                        <m:e>
                          <m:f>
                            <m:fPr>
                              <m:ctrlPr>
                                <a:rPr lang="en-US" sz="1400" b="1" i="1" smtClean="0">
                                  <a:solidFill>
                                    <a:srgbClr val="0070C0"/>
                                  </a:solidFill>
                                  <a:latin typeface="Cambria Math" panose="02040503050406030204" pitchFamily="18" charset="0"/>
                                </a:rPr>
                              </m:ctrlPr>
                            </m:fPr>
                            <m:num>
                              <m:r>
                                <a:rPr lang="en-US" sz="1400" b="1" i="1" smtClean="0">
                                  <a:solidFill>
                                    <a:srgbClr val="0070C0"/>
                                  </a:solidFill>
                                  <a:latin typeface="Cambria Math" panose="02040503050406030204" pitchFamily="18" charset="0"/>
                                </a:rPr>
                                <m:t>(</m:t>
                              </m:r>
                              <m:r>
                                <a:rPr lang="en-US" sz="1400" b="1" i="1" smtClean="0">
                                  <a:solidFill>
                                    <a:srgbClr val="0070C0"/>
                                  </a:solidFill>
                                  <a:latin typeface="Cambria Math" panose="02040503050406030204" pitchFamily="18" charset="0"/>
                                </a:rPr>
                                <m:t>𝑵𝒆𝒕</m:t>
                              </m:r>
                              <m:r>
                                <a:rPr lang="en-US" sz="1400" b="1" i="1" smtClean="0">
                                  <a:solidFill>
                                    <a:srgbClr val="0070C0"/>
                                  </a:solidFill>
                                  <a:latin typeface="Cambria Math" panose="02040503050406030204" pitchFamily="18" charset="0"/>
                                </a:rPr>
                                <m:t> </m:t>
                              </m:r>
                              <m:r>
                                <a:rPr lang="en-US" sz="1400" b="1" i="1" smtClean="0">
                                  <a:solidFill>
                                    <a:srgbClr val="0070C0"/>
                                  </a:solidFill>
                                  <a:latin typeface="Cambria Math" panose="02040503050406030204" pitchFamily="18" charset="0"/>
                                </a:rPr>
                                <m:t>𝑪𝒂𝒔𝒉</m:t>
                              </m:r>
                              <m:r>
                                <a:rPr lang="en-US" sz="1400" b="1" i="1" smtClean="0">
                                  <a:solidFill>
                                    <a:srgbClr val="0070C0"/>
                                  </a:solidFill>
                                  <a:latin typeface="Cambria Math" panose="02040503050406030204" pitchFamily="18" charset="0"/>
                                </a:rPr>
                                <m:t> </m:t>
                              </m:r>
                              <m:r>
                                <a:rPr lang="en-US" sz="1400" b="1" i="1" smtClean="0">
                                  <a:solidFill>
                                    <a:srgbClr val="0070C0"/>
                                  </a:solidFill>
                                  <a:latin typeface="Cambria Math" panose="02040503050406030204" pitchFamily="18" charset="0"/>
                                </a:rPr>
                                <m:t>𝑭𝒍𝒐𝒘</m:t>
                              </m:r>
                              <m:r>
                                <a:rPr lang="en-US" sz="1400" b="1" i="1" smtClean="0">
                                  <a:solidFill>
                                    <a:srgbClr val="0070C0"/>
                                  </a:solidFill>
                                  <a:latin typeface="Cambria Math" panose="02040503050406030204" pitchFamily="18" charset="0"/>
                                </a:rPr>
                                <m:t>)</m:t>
                              </m:r>
                            </m:num>
                            <m:den>
                              <m:sSup>
                                <m:sSupPr>
                                  <m:ctrlPr>
                                    <a:rPr lang="en-US" sz="1400" b="1" i="1" smtClean="0">
                                      <a:solidFill>
                                        <a:srgbClr val="0070C0"/>
                                      </a:solidFill>
                                      <a:latin typeface="Cambria Math" panose="02040503050406030204" pitchFamily="18" charset="0"/>
                                    </a:rPr>
                                  </m:ctrlPr>
                                </m:sSupPr>
                                <m:e>
                                  <m:r>
                                    <a:rPr lang="en-US" sz="1400" b="1" i="1" smtClean="0">
                                      <a:solidFill>
                                        <a:srgbClr val="0070C0"/>
                                      </a:solidFill>
                                      <a:latin typeface="Cambria Math" panose="02040503050406030204" pitchFamily="18" charset="0"/>
                                    </a:rPr>
                                    <m:t>(</m:t>
                                  </m:r>
                                  <m:r>
                                    <a:rPr lang="en-US" sz="1400" b="1" i="1" smtClean="0">
                                      <a:solidFill>
                                        <a:srgbClr val="0070C0"/>
                                      </a:solidFill>
                                      <a:latin typeface="Cambria Math" panose="02040503050406030204" pitchFamily="18" charset="0"/>
                                    </a:rPr>
                                    <m:t>𝟏</m:t>
                                  </m:r>
                                  <m:r>
                                    <a:rPr lang="en-US" sz="1400" b="1" i="1" smtClean="0">
                                      <a:solidFill>
                                        <a:srgbClr val="0070C0"/>
                                      </a:solidFill>
                                      <a:latin typeface="Cambria Math" panose="02040503050406030204" pitchFamily="18" charset="0"/>
                                    </a:rPr>
                                    <m:t>+</m:t>
                                  </m:r>
                                  <m:r>
                                    <a:rPr lang="en-US" sz="1400" b="1" i="1" smtClean="0">
                                      <a:solidFill>
                                        <a:srgbClr val="0070C0"/>
                                      </a:solidFill>
                                      <a:latin typeface="Cambria Math" panose="02040503050406030204" pitchFamily="18" charset="0"/>
                                    </a:rPr>
                                    <m:t>𝑰𝑹𝑹</m:t>
                                  </m:r>
                                  <m:r>
                                    <a:rPr lang="en-US" sz="1400" b="1" i="1" smtClean="0">
                                      <a:solidFill>
                                        <a:srgbClr val="0070C0"/>
                                      </a:solidFill>
                                      <a:latin typeface="Cambria Math" panose="02040503050406030204" pitchFamily="18" charset="0"/>
                                    </a:rPr>
                                    <m:t>)</m:t>
                                  </m:r>
                                </m:e>
                                <m:sup>
                                  <m:r>
                                    <a:rPr lang="en-US" sz="1400" b="1" i="1" smtClean="0">
                                      <a:solidFill>
                                        <a:srgbClr val="0070C0"/>
                                      </a:solidFill>
                                      <a:latin typeface="Cambria Math" panose="02040503050406030204" pitchFamily="18" charset="0"/>
                                    </a:rPr>
                                    <m:t>𝒕</m:t>
                                  </m:r>
                                </m:sup>
                              </m:sSup>
                            </m:den>
                          </m:f>
                        </m:e>
                      </m:nary>
                      <m:r>
                        <a:rPr lang="en-US" sz="1400" b="1" i="1" smtClean="0">
                          <a:solidFill>
                            <a:srgbClr val="0070C0"/>
                          </a:solidFill>
                          <a:latin typeface="Cambria Math" panose="02040503050406030204" pitchFamily="18" charset="0"/>
                        </a:rPr>
                        <m:t>−</m:t>
                      </m:r>
                      <m:d>
                        <m:dPr>
                          <m:ctrlPr>
                            <a:rPr lang="en-US" sz="1400" b="1" i="1" smtClean="0">
                              <a:solidFill>
                                <a:srgbClr val="0070C0"/>
                              </a:solidFill>
                              <a:latin typeface="Cambria Math" panose="02040503050406030204" pitchFamily="18" charset="0"/>
                            </a:rPr>
                          </m:ctrlPr>
                        </m:dPr>
                        <m:e>
                          <m:r>
                            <a:rPr lang="en-US" sz="1400" b="1" i="1" smtClean="0">
                              <a:solidFill>
                                <a:srgbClr val="0070C0"/>
                              </a:solidFill>
                              <a:latin typeface="Cambria Math" panose="02040503050406030204" pitchFamily="18" charset="0"/>
                            </a:rPr>
                            <m:t>𝑻𝒐𝒕𝒂𝒍</m:t>
                          </m:r>
                          <m:r>
                            <a:rPr lang="en-US" sz="1400" b="1" i="1" smtClean="0">
                              <a:solidFill>
                                <a:srgbClr val="0070C0"/>
                              </a:solidFill>
                              <a:latin typeface="Cambria Math" panose="02040503050406030204" pitchFamily="18" charset="0"/>
                            </a:rPr>
                            <m:t> </m:t>
                          </m:r>
                          <m:r>
                            <a:rPr lang="en-US" sz="1400" b="1" i="1" smtClean="0">
                              <a:solidFill>
                                <a:srgbClr val="0070C0"/>
                              </a:solidFill>
                              <a:latin typeface="Cambria Math" panose="02040503050406030204" pitchFamily="18" charset="0"/>
                            </a:rPr>
                            <m:t>𝑰𝒏𝒗𝒆𝒔𝒕𝒆𝒅</m:t>
                          </m:r>
                          <m:r>
                            <a:rPr lang="en-US" sz="1400" b="1" i="1" smtClean="0">
                              <a:solidFill>
                                <a:srgbClr val="0070C0"/>
                              </a:solidFill>
                              <a:latin typeface="Cambria Math" panose="02040503050406030204" pitchFamily="18" charset="0"/>
                            </a:rPr>
                            <m:t> </m:t>
                          </m:r>
                          <m:r>
                            <a:rPr lang="en-US" sz="1400" b="1" i="1" smtClean="0">
                              <a:solidFill>
                                <a:srgbClr val="0070C0"/>
                              </a:solidFill>
                              <a:latin typeface="Cambria Math" panose="02040503050406030204" pitchFamily="18" charset="0"/>
                            </a:rPr>
                            <m:t>𝑪𝒂𝒑𝒊𝒕𝒂𝒍</m:t>
                          </m:r>
                        </m:e>
                      </m:d>
                    </m:oMath>
                  </m:oMathPara>
                </a14:m>
                <a:endParaRPr lang="en-US" sz="1400" b="1" dirty="0">
                  <a:solidFill>
                    <a:srgbClr val="0070C0"/>
                  </a:solidFill>
                </a:endParaRPr>
              </a:p>
              <a:p>
                <a:pPr marL="0" indent="0">
                  <a:lnSpc>
                    <a:spcPct val="100000"/>
                  </a:lnSpc>
                  <a:spcBef>
                    <a:spcPts val="0"/>
                  </a:spcBef>
                  <a:buNone/>
                </a:pPr>
                <a:endParaRPr lang="en-US" sz="1400" b="1" dirty="0">
                  <a:solidFill>
                    <a:srgbClr val="0070C0"/>
                  </a:solidFill>
                </a:endParaRPr>
              </a:p>
              <a:p>
                <a:pPr lvl="1">
                  <a:lnSpc>
                    <a:spcPct val="100000"/>
                  </a:lnSpc>
                  <a:spcBef>
                    <a:spcPts val="0"/>
                  </a:spcBef>
                </a:pPr>
                <a:r>
                  <a:rPr lang="en-US" sz="1600" dirty="0">
                    <a:solidFill>
                      <a:srgbClr val="0070C0"/>
                    </a:solidFill>
                  </a:rPr>
                  <a:t>Where </a:t>
                </a:r>
                <a:r>
                  <a:rPr lang="en-US" sz="1600" b="1" dirty="0">
                    <a:solidFill>
                      <a:srgbClr val="0070C0"/>
                    </a:solidFill>
                  </a:rPr>
                  <a:t>t</a:t>
                </a:r>
                <a:r>
                  <a:rPr lang="en-US" sz="1600" dirty="0">
                    <a:solidFill>
                      <a:srgbClr val="0070C0"/>
                    </a:solidFill>
                  </a:rPr>
                  <a:t> is the time period and </a:t>
                </a:r>
                <a:r>
                  <a:rPr lang="en-US" sz="1600" b="1" dirty="0">
                    <a:solidFill>
                      <a:srgbClr val="0070C0"/>
                    </a:solidFill>
                  </a:rPr>
                  <a:t>T</a:t>
                </a:r>
                <a:r>
                  <a:rPr lang="en-US" sz="1600" dirty="0">
                    <a:solidFill>
                      <a:srgbClr val="0070C0"/>
                    </a:solidFill>
                  </a:rPr>
                  <a:t> is the total number of periods.</a:t>
                </a:r>
              </a:p>
              <a:p>
                <a:pPr marL="457200" lvl="1" indent="0">
                  <a:lnSpc>
                    <a:spcPct val="100000"/>
                  </a:lnSpc>
                  <a:spcBef>
                    <a:spcPts val="0"/>
                  </a:spcBef>
                  <a:buNone/>
                </a:pPr>
                <a:endParaRPr lang="en-US" sz="1600" dirty="0">
                  <a:solidFill>
                    <a:srgbClr val="0070C0"/>
                  </a:solidFill>
                </a:endParaRPr>
              </a:p>
              <a:p>
                <a:pPr marL="288925" indent="-288925">
                  <a:lnSpc>
                    <a:spcPct val="100000"/>
                  </a:lnSpc>
                  <a:spcBef>
                    <a:spcPts val="0"/>
                  </a:spcBef>
                  <a:buClr>
                    <a:srgbClr val="FF9900"/>
                  </a:buClr>
                  <a:buSzPct val="80000"/>
                  <a:buFont typeface="Wingdings" panose="05000000000000000000" pitchFamily="2" charset="2"/>
                  <a:buChar char="q"/>
                </a:pPr>
                <a:r>
                  <a:rPr lang="en-US" sz="1800" dirty="0">
                    <a:solidFill>
                      <a:srgbClr val="0070C0"/>
                    </a:solidFill>
                  </a:rPr>
                  <a:t>Generally speaking, if the IRR is higher than the cost of capital for the specific project, then it is worth pursuing; and if the IRR is lower than the cost of capital, then the project should be rejected.</a:t>
                </a:r>
              </a:p>
              <a:p>
                <a:pPr lvl="1">
                  <a:lnSpc>
                    <a:spcPct val="100000"/>
                  </a:lnSpc>
                  <a:spcBef>
                    <a:spcPts val="0"/>
                  </a:spcBef>
                </a:pPr>
                <a:r>
                  <a:rPr lang="en-US" sz="1600" dirty="0">
                    <a:solidFill>
                      <a:srgbClr val="0070C0"/>
                    </a:solidFill>
                  </a:rPr>
                  <a:t>The cost of capital is simply the Weighted Average Cost of Capital (WACC) for the project—which is the weighted average cost of debt taken on and the cost of equity for the specific project.</a:t>
                </a:r>
              </a:p>
            </p:txBody>
          </p:sp>
        </mc:Choice>
        <mc:Fallback xmlns="">
          <p:sp>
            <p:nvSpPr>
              <p:cNvPr id="4" name="Content Placeholder 2">
                <a:extLst>
                  <a:ext uri="{FF2B5EF4-FFF2-40B4-BE49-F238E27FC236}">
                    <a16:creationId xmlns:a16="http://schemas.microsoft.com/office/drawing/2014/main" id="{CA2B2F5B-BEB9-4893-9745-7B8E665A2A67}"/>
                  </a:ext>
                </a:extLst>
              </p:cNvPr>
              <p:cNvSpPr>
                <a:spLocks noGrp="1" noRot="1" noChangeAspect="1" noMove="1" noResize="1" noEditPoints="1" noAdjustHandles="1" noChangeArrowheads="1" noChangeShapeType="1" noTextEdit="1"/>
              </p:cNvSpPr>
              <p:nvPr>
                <p:ph sz="quarter" idx="13"/>
              </p:nvPr>
            </p:nvSpPr>
            <p:spPr>
              <a:xfrm>
                <a:off x="134007" y="711288"/>
                <a:ext cx="8915400" cy="5863552"/>
              </a:xfrm>
              <a:blipFill>
                <a:blip r:embed="rId2"/>
                <a:stretch>
                  <a:fillRect l="-137" t="-624" r="-752"/>
                </a:stretch>
              </a:blipFill>
            </p:spPr>
            <p:txBody>
              <a:bodyPr/>
              <a:lstStyle/>
              <a:p>
                <a:r>
                  <a:rPr lang="en-US">
                    <a:noFill/>
                  </a:rPr>
                  <a:t> </a:t>
                </a:r>
              </a:p>
            </p:txBody>
          </p:sp>
        </mc:Fallback>
      </mc:AlternateContent>
      <p:sp>
        <p:nvSpPr>
          <p:cNvPr id="8" name="Title 1">
            <a:extLst>
              <a:ext uri="{FF2B5EF4-FFF2-40B4-BE49-F238E27FC236}">
                <a16:creationId xmlns:a16="http://schemas.microsoft.com/office/drawing/2014/main" id="{C183E0F2-73FB-4FB1-A953-A709DBD028F2}"/>
              </a:ext>
            </a:extLst>
          </p:cNvPr>
          <p:cNvSpPr>
            <a:spLocks noGrp="1"/>
          </p:cNvSpPr>
          <p:nvPr>
            <p:ph type="title"/>
          </p:nvPr>
        </p:nvSpPr>
        <p:spPr>
          <a:xfrm>
            <a:off x="134007" y="149995"/>
            <a:ext cx="8915400" cy="694458"/>
          </a:xfrm>
        </p:spPr>
        <p:txBody>
          <a:bodyPr>
            <a:normAutofit/>
          </a:bodyPr>
          <a:lstStyle/>
          <a:p>
            <a:pPr algn="l"/>
            <a:r>
              <a:rPr lang="en-US" sz="3200" b="1" cap="none" dirty="0">
                <a:solidFill>
                  <a:schemeClr val="tx2"/>
                </a:solidFill>
              </a:rPr>
              <a:t>Production Costs: Return on </a:t>
            </a:r>
            <a:r>
              <a:rPr lang="en-US" sz="3200" b="1" cap="none">
                <a:solidFill>
                  <a:schemeClr val="tx2"/>
                </a:solidFill>
              </a:rPr>
              <a:t>Investment Metrics</a:t>
            </a:r>
            <a:endParaRPr lang="en-US" sz="3200" b="1" cap="none" dirty="0">
              <a:solidFill>
                <a:schemeClr val="tx2"/>
              </a:solidFill>
            </a:endParaRPr>
          </a:p>
        </p:txBody>
      </p:sp>
    </p:spTree>
    <p:extLst>
      <p:ext uri="{BB962C8B-B14F-4D97-AF65-F5344CB8AC3E}">
        <p14:creationId xmlns:p14="http://schemas.microsoft.com/office/powerpoint/2010/main" val="8106411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restig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8D762-63E1-456A-93D6-2474A9785430}"/>
              </a:ext>
            </a:extLst>
          </p:cNvPr>
          <p:cNvSpPr>
            <a:spLocks noGrp="1"/>
          </p:cNvSpPr>
          <p:nvPr>
            <p:ph type="title"/>
          </p:nvPr>
        </p:nvSpPr>
        <p:spPr>
          <a:xfrm>
            <a:off x="95794" y="121692"/>
            <a:ext cx="8952409" cy="694458"/>
          </a:xfrm>
        </p:spPr>
        <p:txBody>
          <a:bodyPr vert="horz" lIns="91440" tIns="45720" rIns="91440" bIns="45720" rtlCol="0" anchor="ctr">
            <a:normAutofit/>
          </a:bodyPr>
          <a:lstStyle/>
          <a:p>
            <a:pPr algn="l"/>
            <a:r>
              <a:rPr lang="en-US" sz="3200" b="1" cap="none" dirty="0">
                <a:solidFill>
                  <a:schemeClr val="tx2"/>
                </a:solidFill>
              </a:rPr>
              <a:t>Minimum Viable Plant (MVP): Concept</a:t>
            </a:r>
          </a:p>
        </p:txBody>
      </p:sp>
      <p:sp>
        <p:nvSpPr>
          <p:cNvPr id="3" name="Content Placeholder 2">
            <a:extLst>
              <a:ext uri="{FF2B5EF4-FFF2-40B4-BE49-F238E27FC236}">
                <a16:creationId xmlns:a16="http://schemas.microsoft.com/office/drawing/2014/main" id="{162B1733-D6C8-4491-9C55-782029B77FD8}"/>
              </a:ext>
            </a:extLst>
          </p:cNvPr>
          <p:cNvSpPr>
            <a:spLocks noGrp="1"/>
          </p:cNvSpPr>
          <p:nvPr>
            <p:ph sz="quarter" idx="13"/>
          </p:nvPr>
        </p:nvSpPr>
        <p:spPr>
          <a:xfrm>
            <a:off x="95795" y="1750424"/>
            <a:ext cx="8952409" cy="3814358"/>
          </a:xfrm>
        </p:spPr>
        <p:txBody>
          <a:bodyPr/>
          <a:lstStyle/>
          <a:p>
            <a:pPr>
              <a:buClr>
                <a:srgbClr val="FF9900"/>
              </a:buClr>
            </a:pPr>
            <a:r>
              <a:rPr lang="en-US" b="1" dirty="0">
                <a:solidFill>
                  <a:srgbClr val="0070C0"/>
                </a:solidFill>
              </a:rPr>
              <a:t>Meet Economic Targets</a:t>
            </a:r>
            <a:r>
              <a:rPr lang="en-US" dirty="0">
                <a:solidFill>
                  <a:srgbClr val="0070C0"/>
                </a:solidFill>
              </a:rPr>
              <a:t>: Meet a certain ‘Return on Capital Investment’:  First target can be, e.g., Revenue </a:t>
            </a:r>
            <a:r>
              <a:rPr lang="en-US" b="1" dirty="0">
                <a:solidFill>
                  <a:srgbClr val="0070C0"/>
                </a:solidFill>
              </a:rPr>
              <a:t>equal to</a:t>
            </a:r>
            <a:r>
              <a:rPr lang="en-US" dirty="0">
                <a:solidFill>
                  <a:srgbClr val="0070C0"/>
                </a:solidFill>
              </a:rPr>
              <a:t> the ‘cash costs’ of the plant (i.e., ROIC = 0%)</a:t>
            </a:r>
          </a:p>
          <a:p>
            <a:pPr>
              <a:buClr>
                <a:srgbClr val="FF9900"/>
              </a:buClr>
            </a:pPr>
            <a:r>
              <a:rPr lang="en-US" b="1" dirty="0">
                <a:solidFill>
                  <a:srgbClr val="0070C0"/>
                </a:solidFill>
              </a:rPr>
              <a:t>Retire the Scale-up Risks: </a:t>
            </a:r>
            <a:r>
              <a:rPr lang="en-US" dirty="0">
                <a:solidFill>
                  <a:srgbClr val="0070C0"/>
                </a:solidFill>
              </a:rPr>
              <a:t> This comprises of:</a:t>
            </a:r>
          </a:p>
          <a:p>
            <a:pPr lvl="1">
              <a:buClr>
                <a:srgbClr val="FF9900"/>
              </a:buClr>
            </a:pPr>
            <a:r>
              <a:rPr lang="en-US" b="1" dirty="0">
                <a:solidFill>
                  <a:srgbClr val="0070C0"/>
                </a:solidFill>
              </a:rPr>
              <a:t>Prove out technology…. </a:t>
            </a:r>
            <a:r>
              <a:rPr lang="en-US" dirty="0">
                <a:solidFill>
                  <a:srgbClr val="0070C0"/>
                </a:solidFill>
              </a:rPr>
              <a:t>Meet targets achieved in the lab that prove out economics.</a:t>
            </a:r>
          </a:p>
          <a:p>
            <a:pPr lvl="1">
              <a:buClr>
                <a:srgbClr val="FF9900"/>
              </a:buClr>
            </a:pPr>
            <a:r>
              <a:rPr lang="en-US" b="1" dirty="0">
                <a:solidFill>
                  <a:srgbClr val="0070C0"/>
                </a:solidFill>
              </a:rPr>
              <a:t>Prove out product…. </a:t>
            </a:r>
            <a:r>
              <a:rPr lang="en-US" dirty="0">
                <a:solidFill>
                  <a:srgbClr val="0070C0"/>
                </a:solidFill>
              </a:rPr>
              <a:t>First-gen product that can/will be accepted in the market. </a:t>
            </a:r>
          </a:p>
          <a:p>
            <a:pPr lvl="1">
              <a:buClr>
                <a:srgbClr val="FF9900"/>
              </a:buClr>
            </a:pPr>
            <a:r>
              <a:rPr lang="en-US" b="1" dirty="0">
                <a:solidFill>
                  <a:srgbClr val="0070C0"/>
                </a:solidFill>
              </a:rPr>
              <a:t>Procure Future Partnerships &amp; Investments…. </a:t>
            </a:r>
            <a:r>
              <a:rPr lang="en-US" dirty="0">
                <a:solidFill>
                  <a:srgbClr val="0070C0"/>
                </a:solidFill>
              </a:rPr>
              <a:t>Proven technology eases the burden for the ‘commercialization’ plans of the technology</a:t>
            </a:r>
          </a:p>
          <a:p>
            <a:pPr>
              <a:buClr>
                <a:srgbClr val="FF9900"/>
              </a:buClr>
            </a:pPr>
            <a:r>
              <a:rPr lang="en-US" b="1" dirty="0">
                <a:solidFill>
                  <a:srgbClr val="0070C0"/>
                </a:solidFill>
              </a:rPr>
              <a:t>Other Advantage(s):</a:t>
            </a:r>
          </a:p>
          <a:p>
            <a:pPr lvl="1">
              <a:buClr>
                <a:srgbClr val="FF9900"/>
              </a:buClr>
            </a:pPr>
            <a:r>
              <a:rPr lang="en-US" b="1" dirty="0">
                <a:solidFill>
                  <a:srgbClr val="0070C0"/>
                </a:solidFill>
              </a:rPr>
              <a:t>Potential for use as a platform for technological pivots and developments</a:t>
            </a:r>
          </a:p>
        </p:txBody>
      </p:sp>
      <p:sp>
        <p:nvSpPr>
          <p:cNvPr id="4" name="Rectangle: Rounded Corners 3">
            <a:extLst>
              <a:ext uri="{FF2B5EF4-FFF2-40B4-BE49-F238E27FC236}">
                <a16:creationId xmlns:a16="http://schemas.microsoft.com/office/drawing/2014/main" id="{94FA333C-40BB-4850-A5AB-61820564A725}"/>
              </a:ext>
            </a:extLst>
          </p:cNvPr>
          <p:cNvSpPr/>
          <p:nvPr/>
        </p:nvSpPr>
        <p:spPr>
          <a:xfrm>
            <a:off x="95795" y="894531"/>
            <a:ext cx="8952409" cy="786227"/>
          </a:xfrm>
          <a:prstGeom prst="roundRect">
            <a:avLst>
              <a:gd name="adj" fmla="val 21098"/>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Definition</a:t>
            </a:r>
            <a:r>
              <a:rPr lang="en-US" sz="2000" dirty="0"/>
              <a:t>: MVP is the scale that is “big” enough to </a:t>
            </a:r>
            <a:r>
              <a:rPr lang="en-US" sz="2000" dirty="0">
                <a:ln w="0"/>
                <a:solidFill>
                  <a:schemeClr val="accent1"/>
                </a:solidFill>
              </a:rPr>
              <a:t>retire the scale-up risks</a:t>
            </a:r>
            <a:r>
              <a:rPr lang="en-US" sz="2000" dirty="0"/>
              <a:t> and “smallest” enough to </a:t>
            </a:r>
            <a:r>
              <a:rPr lang="en-US" sz="2000" dirty="0">
                <a:ln w="0"/>
                <a:solidFill>
                  <a:schemeClr val="accent1"/>
                </a:solidFill>
              </a:rPr>
              <a:t>meet the ‘economic targets’</a:t>
            </a:r>
            <a:endParaRPr lang="en-US" sz="2000" dirty="0"/>
          </a:p>
        </p:txBody>
      </p:sp>
      <p:sp>
        <p:nvSpPr>
          <p:cNvPr id="5" name="Rectangle: Rounded Corners 4">
            <a:extLst>
              <a:ext uri="{FF2B5EF4-FFF2-40B4-BE49-F238E27FC236}">
                <a16:creationId xmlns:a16="http://schemas.microsoft.com/office/drawing/2014/main" id="{9D8A2D68-E14F-4B1D-9D6F-05FCEAE86178}"/>
              </a:ext>
            </a:extLst>
          </p:cNvPr>
          <p:cNvSpPr/>
          <p:nvPr/>
        </p:nvSpPr>
        <p:spPr>
          <a:xfrm>
            <a:off x="95794" y="5647511"/>
            <a:ext cx="8952409" cy="786227"/>
          </a:xfrm>
          <a:prstGeom prst="roundRect">
            <a:avLst>
              <a:gd name="adj" fmla="val 21098"/>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The Smaller the MVP the more economical &amp; transformative your technology is…</a:t>
            </a:r>
            <a:endParaRPr lang="en-US" sz="2000" dirty="0"/>
          </a:p>
        </p:txBody>
      </p:sp>
    </p:spTree>
    <p:extLst>
      <p:ext uri="{BB962C8B-B14F-4D97-AF65-F5344CB8AC3E}">
        <p14:creationId xmlns:p14="http://schemas.microsoft.com/office/powerpoint/2010/main" val="14291741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restig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CA2B2F5B-BEB9-4893-9745-7B8E665A2A67}"/>
              </a:ext>
            </a:extLst>
          </p:cNvPr>
          <p:cNvSpPr>
            <a:spLocks noGrp="1"/>
          </p:cNvSpPr>
          <p:nvPr>
            <p:ph sz="quarter" idx="13"/>
          </p:nvPr>
        </p:nvSpPr>
        <p:spPr>
          <a:xfrm>
            <a:off x="134007" y="711288"/>
            <a:ext cx="8915400" cy="1132752"/>
          </a:xfrm>
        </p:spPr>
        <p:txBody>
          <a:bodyPr>
            <a:normAutofit fontScale="92500"/>
          </a:bodyPr>
          <a:lstStyle/>
          <a:p>
            <a:pPr marL="0" indent="0">
              <a:lnSpc>
                <a:spcPct val="100000"/>
              </a:lnSpc>
              <a:spcBef>
                <a:spcPts val="0"/>
              </a:spcBef>
              <a:buNone/>
            </a:pPr>
            <a:r>
              <a:rPr lang="en-US" dirty="0">
                <a:solidFill>
                  <a:srgbClr val="0070C0"/>
                </a:solidFill>
              </a:rPr>
              <a:t>You have a technology that converts carbonaceous/fossil feedstocks into products – via different conversion techniques. Based on the information below, which feedstock will be the most advantageous for this technology? What is the assumption for your choice?</a:t>
            </a:r>
          </a:p>
          <a:p>
            <a:pPr marL="0" indent="0">
              <a:lnSpc>
                <a:spcPct val="100000"/>
              </a:lnSpc>
              <a:spcBef>
                <a:spcPts val="0"/>
              </a:spcBef>
              <a:buNone/>
            </a:pPr>
            <a:endParaRPr lang="en-US" dirty="0">
              <a:solidFill>
                <a:srgbClr val="0070C0"/>
              </a:solidFill>
            </a:endParaRPr>
          </a:p>
          <a:p>
            <a:pPr marL="342900" indent="-342900">
              <a:lnSpc>
                <a:spcPct val="100000"/>
              </a:lnSpc>
              <a:spcBef>
                <a:spcPts val="0"/>
              </a:spcBef>
              <a:buSzPct val="80000"/>
              <a:buFont typeface="Wingdings" panose="05000000000000000000" pitchFamily="2" charset="2"/>
              <a:buChar char="q"/>
            </a:pPr>
            <a:endParaRPr lang="en-US" dirty="0">
              <a:solidFill>
                <a:srgbClr val="0070C0"/>
              </a:solidFill>
            </a:endParaRPr>
          </a:p>
          <a:p>
            <a:pPr marL="342900" indent="-342900">
              <a:lnSpc>
                <a:spcPct val="100000"/>
              </a:lnSpc>
              <a:spcBef>
                <a:spcPts val="0"/>
              </a:spcBef>
              <a:buSzPct val="80000"/>
              <a:buFont typeface="Wingdings" panose="05000000000000000000" pitchFamily="2" charset="2"/>
              <a:buChar char="q"/>
            </a:pPr>
            <a:endParaRPr lang="en-US" dirty="0">
              <a:solidFill>
                <a:srgbClr val="0070C0"/>
              </a:solidFill>
            </a:endParaRPr>
          </a:p>
        </p:txBody>
      </p:sp>
      <p:sp>
        <p:nvSpPr>
          <p:cNvPr id="8" name="Title 1">
            <a:extLst>
              <a:ext uri="{FF2B5EF4-FFF2-40B4-BE49-F238E27FC236}">
                <a16:creationId xmlns:a16="http://schemas.microsoft.com/office/drawing/2014/main" id="{C183E0F2-73FB-4FB1-A953-A709DBD028F2}"/>
              </a:ext>
            </a:extLst>
          </p:cNvPr>
          <p:cNvSpPr>
            <a:spLocks noGrp="1"/>
          </p:cNvSpPr>
          <p:nvPr>
            <p:ph type="title"/>
          </p:nvPr>
        </p:nvSpPr>
        <p:spPr>
          <a:xfrm>
            <a:off x="134007" y="149995"/>
            <a:ext cx="8915400" cy="694458"/>
          </a:xfrm>
        </p:spPr>
        <p:txBody>
          <a:bodyPr>
            <a:normAutofit/>
          </a:bodyPr>
          <a:lstStyle/>
          <a:p>
            <a:pPr algn="l"/>
            <a:r>
              <a:rPr lang="en-US" sz="3200" b="1" cap="none" dirty="0">
                <a:solidFill>
                  <a:schemeClr val="tx2"/>
                </a:solidFill>
              </a:rPr>
              <a:t>Refresher Question – 1: Choice of feedstock</a:t>
            </a:r>
          </a:p>
        </p:txBody>
      </p:sp>
      <p:graphicFrame>
        <p:nvGraphicFramePr>
          <p:cNvPr id="3" name="Table 5">
            <a:extLst>
              <a:ext uri="{FF2B5EF4-FFF2-40B4-BE49-F238E27FC236}">
                <a16:creationId xmlns:a16="http://schemas.microsoft.com/office/drawing/2014/main" id="{7F9048C9-964C-4F88-8401-669A53AA999A}"/>
              </a:ext>
            </a:extLst>
          </p:cNvPr>
          <p:cNvGraphicFramePr>
            <a:graphicFrameLocks noGrp="1"/>
          </p:cNvGraphicFramePr>
          <p:nvPr>
            <p:extLst>
              <p:ext uri="{D42A27DB-BD31-4B8C-83A1-F6EECF244321}">
                <p14:modId xmlns:p14="http://schemas.microsoft.com/office/powerpoint/2010/main" val="1378752945"/>
              </p:ext>
            </p:extLst>
          </p:nvPr>
        </p:nvGraphicFramePr>
        <p:xfrm>
          <a:off x="114300" y="1787167"/>
          <a:ext cx="3749040" cy="1854200"/>
        </p:xfrm>
        <a:graphic>
          <a:graphicData uri="http://schemas.openxmlformats.org/drawingml/2006/table">
            <a:tbl>
              <a:tblPr firstRow="1" bandRow="1">
                <a:tableStyleId>{6E25E649-3F16-4E02-A733-19D2CDBF48F0}</a:tableStyleId>
              </a:tblPr>
              <a:tblGrid>
                <a:gridCol w="1136044">
                  <a:extLst>
                    <a:ext uri="{9D8B030D-6E8A-4147-A177-3AD203B41FA5}">
                      <a16:colId xmlns:a16="http://schemas.microsoft.com/office/drawing/2014/main" val="3047077535"/>
                    </a:ext>
                  </a:extLst>
                </a:gridCol>
                <a:gridCol w="1366129">
                  <a:extLst>
                    <a:ext uri="{9D8B030D-6E8A-4147-A177-3AD203B41FA5}">
                      <a16:colId xmlns:a16="http://schemas.microsoft.com/office/drawing/2014/main" val="3638942373"/>
                    </a:ext>
                  </a:extLst>
                </a:gridCol>
                <a:gridCol w="1246867">
                  <a:extLst>
                    <a:ext uri="{9D8B030D-6E8A-4147-A177-3AD203B41FA5}">
                      <a16:colId xmlns:a16="http://schemas.microsoft.com/office/drawing/2014/main" val="4083177147"/>
                    </a:ext>
                  </a:extLst>
                </a:gridCol>
              </a:tblGrid>
              <a:tr h="370840">
                <a:tc>
                  <a:txBody>
                    <a:bodyPr/>
                    <a:lstStyle/>
                    <a:p>
                      <a:pPr algn="ctr"/>
                      <a:r>
                        <a:rPr lang="en-US" sz="1200" dirty="0">
                          <a:latin typeface="Calibri" panose="020F0502020204030204" pitchFamily="34" charset="0"/>
                          <a:cs typeface="Calibri" panose="020F0502020204030204" pitchFamily="34" charset="0"/>
                        </a:rPr>
                        <a:t>Feedstock</a:t>
                      </a:r>
                    </a:p>
                  </a:txBody>
                  <a:tcPr anchor="ctr">
                    <a:lnL>
                      <a:noFill/>
                    </a:lnL>
                    <a:lnR>
                      <a:noFill/>
                    </a:lnR>
                    <a:lnT w="25400" cmpd="sng">
                      <a:noFill/>
                    </a:lnT>
                    <a:lnB w="25400" cmpd="sng">
                      <a:noFill/>
                    </a:lnB>
                    <a:lnTlToBr w="12700" cmpd="sng">
                      <a:noFill/>
                      <a:prstDash val="solid"/>
                    </a:lnTlToBr>
                    <a:lnBlToTr w="12700" cmpd="sng">
                      <a:noFill/>
                      <a:prstDash val="solid"/>
                    </a:lnBlToTr>
                    <a:solidFill>
                      <a:schemeClr val="tx2"/>
                    </a:solidFill>
                  </a:tcPr>
                </a:tc>
                <a:tc>
                  <a:txBody>
                    <a:bodyPr/>
                    <a:lstStyle/>
                    <a:p>
                      <a:pPr algn="ctr"/>
                      <a:r>
                        <a:rPr lang="en-US" sz="1200" dirty="0">
                          <a:latin typeface="Calibri" panose="020F0502020204030204" pitchFamily="34" charset="0"/>
                          <a:cs typeface="Calibri" panose="020F0502020204030204" pitchFamily="34" charset="0"/>
                        </a:rPr>
                        <a:t>Price of Feedstock</a:t>
                      </a:r>
                    </a:p>
                  </a:txBody>
                  <a:tcPr anchor="ctr">
                    <a:lnL>
                      <a:noFill/>
                    </a:lnL>
                    <a:lnR>
                      <a:noFill/>
                    </a:lnR>
                    <a:lnT w="25400" cmpd="sng">
                      <a:noFill/>
                    </a:lnT>
                    <a:lnB w="25400" cmpd="sng">
                      <a:noFill/>
                    </a:lnB>
                    <a:lnTlToBr w="12700" cmpd="sng">
                      <a:noFill/>
                      <a:prstDash val="solid"/>
                    </a:lnTlToBr>
                    <a:lnBlToTr w="12700" cmpd="sng">
                      <a:noFill/>
                      <a:prstDash val="solid"/>
                    </a:lnBlToTr>
                    <a:solidFill>
                      <a:schemeClr val="tx2"/>
                    </a:solidFill>
                  </a:tcPr>
                </a:tc>
                <a:tc>
                  <a:txBody>
                    <a:bodyPr/>
                    <a:lstStyle/>
                    <a:p>
                      <a:pPr algn="ctr"/>
                      <a:r>
                        <a:rPr lang="en-US" sz="1200" dirty="0">
                          <a:latin typeface="Calibri" panose="020F0502020204030204" pitchFamily="34" charset="0"/>
                          <a:cs typeface="Calibri" panose="020F0502020204030204" pitchFamily="34" charset="0"/>
                        </a:rPr>
                        <a:t>Energy Density</a:t>
                      </a:r>
                    </a:p>
                  </a:txBody>
                  <a:tcPr anchor="ctr">
                    <a:lnL>
                      <a:noFill/>
                    </a:lnL>
                    <a:lnR>
                      <a:noFill/>
                    </a:lnR>
                    <a:lnT w="25400" cmpd="sng">
                      <a:noFill/>
                    </a:lnT>
                    <a:lnB w="254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874585285"/>
                  </a:ext>
                </a:extLst>
              </a:tr>
              <a:tr h="370840">
                <a:tc>
                  <a:txBody>
                    <a:bodyPr/>
                    <a:lstStyle/>
                    <a:p>
                      <a:pPr algn="ctr"/>
                      <a:r>
                        <a:rPr lang="en-US" sz="1150" b="0" dirty="0">
                          <a:solidFill>
                            <a:srgbClr val="0070C0"/>
                          </a:solidFill>
                          <a:latin typeface="Calibri" panose="020F0502020204030204" pitchFamily="34" charset="0"/>
                          <a:cs typeface="Calibri" panose="020F0502020204030204" pitchFamily="34" charset="0"/>
                        </a:rPr>
                        <a:t>Coal</a:t>
                      </a:r>
                    </a:p>
                  </a:txBody>
                  <a:tcPr anchor="ctr">
                    <a:lnL>
                      <a:noFill/>
                    </a:lnL>
                    <a:lnR>
                      <a:noFill/>
                    </a:lnR>
                    <a:lnT w="25400" cmpd="sng">
                      <a:noFill/>
                    </a:lnT>
                    <a:lnB>
                      <a:noFill/>
                    </a:lnB>
                    <a:lnTlToBr w="12700" cmpd="sng">
                      <a:noFill/>
                      <a:prstDash val="solid"/>
                    </a:lnTlToBr>
                    <a:lnBlToTr w="12700" cmpd="sng">
                      <a:noFill/>
                      <a:prstDash val="solid"/>
                    </a:lnBlToTr>
                  </a:tcPr>
                </a:tc>
                <a:tc>
                  <a:txBody>
                    <a:bodyPr/>
                    <a:lstStyle/>
                    <a:p>
                      <a:pPr algn="ctr"/>
                      <a:r>
                        <a:rPr lang="en-US" sz="1150" b="0" dirty="0">
                          <a:solidFill>
                            <a:srgbClr val="0070C0"/>
                          </a:solidFill>
                          <a:latin typeface="Calibri" panose="020F0502020204030204" pitchFamily="34" charset="0"/>
                          <a:cs typeface="Calibri" panose="020F0502020204030204" pitchFamily="34" charset="0"/>
                        </a:rPr>
                        <a:t>$40/mt</a:t>
                      </a:r>
                    </a:p>
                  </a:txBody>
                  <a:tcPr anchor="ctr">
                    <a:lnL>
                      <a:noFill/>
                    </a:lnL>
                    <a:lnR>
                      <a:noFill/>
                    </a:lnR>
                    <a:lnT w="25400" cmpd="sng">
                      <a:noFill/>
                    </a:lnT>
                    <a:lnB>
                      <a:noFill/>
                    </a:lnB>
                    <a:lnTlToBr w="12700" cmpd="sng">
                      <a:noFill/>
                      <a:prstDash val="solid"/>
                    </a:lnTlToBr>
                    <a:lnBlToTr w="12700" cmpd="sng">
                      <a:noFill/>
                      <a:prstDash val="solid"/>
                    </a:lnBlToTr>
                  </a:tcPr>
                </a:tc>
                <a:tc>
                  <a:txBody>
                    <a:bodyPr/>
                    <a:lstStyle/>
                    <a:p>
                      <a:pPr algn="ctr"/>
                      <a:r>
                        <a:rPr lang="en-US" sz="1150" b="0" dirty="0">
                          <a:solidFill>
                            <a:srgbClr val="0070C0"/>
                          </a:solidFill>
                          <a:latin typeface="Calibri" panose="020F0502020204030204" pitchFamily="34" charset="0"/>
                          <a:cs typeface="Calibri" panose="020F0502020204030204" pitchFamily="34" charset="0"/>
                        </a:rPr>
                        <a:t>5,100 kcal/kg</a:t>
                      </a:r>
                    </a:p>
                  </a:txBody>
                  <a:tcPr anchor="ctr">
                    <a:lnL>
                      <a:noFill/>
                    </a:lnL>
                    <a:lnR>
                      <a:noFill/>
                    </a:lnR>
                    <a:lnT w="25400" cmpd="sng">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730073212"/>
                  </a:ext>
                </a:extLst>
              </a:tr>
              <a:tr h="370840">
                <a:tc>
                  <a:txBody>
                    <a:bodyPr/>
                    <a:lstStyle/>
                    <a:p>
                      <a:pPr algn="ctr"/>
                      <a:r>
                        <a:rPr lang="en-US" sz="1150" b="0" dirty="0" err="1">
                          <a:solidFill>
                            <a:srgbClr val="0070C0"/>
                          </a:solidFill>
                          <a:latin typeface="Calibri" panose="020F0502020204030204" pitchFamily="34" charset="0"/>
                          <a:cs typeface="Calibri" panose="020F0502020204030204" pitchFamily="34" charset="0"/>
                        </a:rPr>
                        <a:t>Petcoke</a:t>
                      </a:r>
                      <a:endParaRPr lang="en-US" sz="1150" b="0" dirty="0">
                        <a:solidFill>
                          <a:srgbClr val="0070C0"/>
                        </a:solidFill>
                        <a:latin typeface="Calibri" panose="020F0502020204030204" pitchFamily="34" charset="0"/>
                        <a:cs typeface="Calibri" panose="020F0502020204030204" pitchFamily="34" charset="0"/>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sz="1150" b="0" dirty="0">
                          <a:solidFill>
                            <a:srgbClr val="0070C0"/>
                          </a:solidFill>
                          <a:latin typeface="Calibri" panose="020F0502020204030204" pitchFamily="34" charset="0"/>
                          <a:cs typeface="Calibri" panose="020F0502020204030204" pitchFamily="34" charset="0"/>
                        </a:rPr>
                        <a:t>$110/mt</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sz="1150" b="0" dirty="0">
                          <a:solidFill>
                            <a:srgbClr val="0070C0"/>
                          </a:solidFill>
                          <a:latin typeface="Calibri" panose="020F0502020204030204" pitchFamily="34" charset="0"/>
                          <a:cs typeface="Calibri" panose="020F0502020204030204" pitchFamily="34" charset="0"/>
                        </a:rPr>
                        <a:t>8,300 kcal/kg</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159604270"/>
                  </a:ext>
                </a:extLst>
              </a:tr>
              <a:tr h="370840">
                <a:tc>
                  <a:txBody>
                    <a:bodyPr/>
                    <a:lstStyle/>
                    <a:p>
                      <a:pPr algn="ctr"/>
                      <a:r>
                        <a:rPr lang="en-US" sz="1150" b="0" dirty="0" err="1">
                          <a:solidFill>
                            <a:srgbClr val="0070C0"/>
                          </a:solidFill>
                          <a:latin typeface="Calibri" panose="020F0502020204030204" pitchFamily="34" charset="0"/>
                          <a:cs typeface="Calibri" panose="020F0502020204030204" pitchFamily="34" charset="0"/>
                        </a:rPr>
                        <a:t>Regas</a:t>
                      </a:r>
                      <a:r>
                        <a:rPr lang="en-US" sz="1150" b="0" dirty="0">
                          <a:solidFill>
                            <a:srgbClr val="0070C0"/>
                          </a:solidFill>
                          <a:latin typeface="Calibri" panose="020F0502020204030204" pitchFamily="34" charset="0"/>
                          <a:cs typeface="Calibri" panose="020F0502020204030204" pitchFamily="34" charset="0"/>
                        </a:rPr>
                        <a:t>. LNG</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sz="1150" b="0" dirty="0">
                          <a:solidFill>
                            <a:srgbClr val="0070C0"/>
                          </a:solidFill>
                          <a:latin typeface="Calibri" panose="020F0502020204030204" pitchFamily="34" charset="0"/>
                          <a:cs typeface="Calibri" panose="020F0502020204030204" pitchFamily="34" charset="0"/>
                        </a:rPr>
                        <a:t>$12.2/MMBtu</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sz="1150" b="0" dirty="0">
                          <a:solidFill>
                            <a:srgbClr val="0070C0"/>
                          </a:solidFill>
                          <a:latin typeface="Calibri" panose="020F0502020204030204" pitchFamily="34" charset="0"/>
                          <a:cs typeface="Calibri" panose="020F0502020204030204" pitchFamily="34" charset="0"/>
                        </a:rPr>
                        <a:t>-</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851190762"/>
                  </a:ext>
                </a:extLst>
              </a:tr>
              <a:tr h="370840">
                <a:tc>
                  <a:txBody>
                    <a:bodyPr/>
                    <a:lstStyle/>
                    <a:p>
                      <a:pPr algn="ctr"/>
                      <a:r>
                        <a:rPr lang="en-US" sz="1150" b="0" dirty="0">
                          <a:solidFill>
                            <a:srgbClr val="0070C0"/>
                          </a:solidFill>
                          <a:latin typeface="Calibri" panose="020F0502020204030204" pitchFamily="34" charset="0"/>
                          <a:cs typeface="Calibri" panose="020F0502020204030204" pitchFamily="34" charset="0"/>
                        </a:rPr>
                        <a:t>Crude Oil</a:t>
                      </a:r>
                    </a:p>
                  </a:txBody>
                  <a:tcPr anchor="ctr">
                    <a:lnL>
                      <a:noFill/>
                    </a:lnL>
                    <a:lnR>
                      <a:noFill/>
                    </a:lnR>
                    <a:lnT>
                      <a:noFill/>
                    </a:lnT>
                    <a:lnB w="1905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50" b="0" dirty="0">
                          <a:solidFill>
                            <a:srgbClr val="0070C0"/>
                          </a:solidFill>
                          <a:latin typeface="Calibri" panose="020F0502020204030204" pitchFamily="34" charset="0"/>
                          <a:cs typeface="Calibri" panose="020F0502020204030204" pitchFamily="34" charset="0"/>
                        </a:rPr>
                        <a:t>$60/</a:t>
                      </a:r>
                      <a:r>
                        <a:rPr lang="en-US" sz="1150" b="0" dirty="0" err="1">
                          <a:solidFill>
                            <a:srgbClr val="0070C0"/>
                          </a:solidFill>
                          <a:latin typeface="Calibri" panose="020F0502020204030204" pitchFamily="34" charset="0"/>
                          <a:cs typeface="Calibri" panose="020F0502020204030204" pitchFamily="34" charset="0"/>
                        </a:rPr>
                        <a:t>bbl</a:t>
                      </a:r>
                      <a:endParaRPr lang="en-US" sz="1150" b="0" dirty="0">
                        <a:solidFill>
                          <a:srgbClr val="0070C0"/>
                        </a:solidFill>
                        <a:latin typeface="Calibri" panose="020F0502020204030204" pitchFamily="34" charset="0"/>
                        <a:cs typeface="Calibri" panose="020F0502020204030204" pitchFamily="34" charset="0"/>
                      </a:endParaRPr>
                    </a:p>
                  </a:txBody>
                  <a:tcPr anchor="ctr">
                    <a:lnL>
                      <a:noFill/>
                    </a:lnL>
                    <a:lnR>
                      <a:noFill/>
                    </a:lnR>
                    <a:lnT>
                      <a:noFill/>
                    </a:lnT>
                    <a:lnB w="1905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50" b="0" dirty="0">
                          <a:solidFill>
                            <a:srgbClr val="0070C0"/>
                          </a:solidFill>
                          <a:latin typeface="Calibri" panose="020F0502020204030204" pitchFamily="34" charset="0"/>
                          <a:cs typeface="Calibri" panose="020F0502020204030204" pitchFamily="34" charset="0"/>
                        </a:rPr>
                        <a:t>10,880 kcal/kg</a:t>
                      </a:r>
                    </a:p>
                  </a:txBody>
                  <a:tcPr anchor="ctr">
                    <a:lnL>
                      <a:noFill/>
                    </a:lnL>
                    <a:lnR>
                      <a:noFill/>
                    </a:lnR>
                    <a:lnT>
                      <a:noFill/>
                    </a:lnT>
                    <a:lnB w="1905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14369053"/>
                  </a:ext>
                </a:extLst>
              </a:tr>
            </a:tbl>
          </a:graphicData>
        </a:graphic>
      </p:graphicFrame>
      <p:sp>
        <p:nvSpPr>
          <p:cNvPr id="11" name="Rectangle 10">
            <a:extLst>
              <a:ext uri="{FF2B5EF4-FFF2-40B4-BE49-F238E27FC236}">
                <a16:creationId xmlns:a16="http://schemas.microsoft.com/office/drawing/2014/main" id="{2BAC24D0-8E27-4C54-9D26-87DF8F14D334}"/>
              </a:ext>
            </a:extLst>
          </p:cNvPr>
          <p:cNvSpPr/>
          <p:nvPr/>
        </p:nvSpPr>
        <p:spPr>
          <a:xfrm>
            <a:off x="114300" y="3700805"/>
            <a:ext cx="1143000" cy="369332"/>
          </a:xfrm>
          <a:prstGeom prst="rect">
            <a:avLst/>
          </a:prstGeom>
          <a:ln w="9525">
            <a:solidFill>
              <a:schemeClr val="bg1">
                <a:lumMod val="65000"/>
              </a:schemeClr>
            </a:solidFill>
          </a:ln>
        </p:spPr>
        <p:style>
          <a:lnRef idx="2">
            <a:schemeClr val="accent1"/>
          </a:lnRef>
          <a:fillRef idx="1">
            <a:schemeClr val="lt1"/>
          </a:fillRef>
          <a:effectRef idx="0">
            <a:schemeClr val="accent1"/>
          </a:effectRef>
          <a:fontRef idx="minor">
            <a:schemeClr val="dk1"/>
          </a:fontRef>
        </p:style>
        <p:txBody>
          <a:bodyPr rtlCol="0" anchor="ctr">
            <a:spAutoFit/>
          </a:bodyPr>
          <a:lstStyle/>
          <a:p>
            <a:r>
              <a:rPr lang="en-US" sz="900" b="1" dirty="0">
                <a:solidFill>
                  <a:schemeClr val="bg1">
                    <a:lumMod val="65000"/>
                  </a:schemeClr>
                </a:solidFill>
                <a:latin typeface="Calibri" panose="020F0502020204030204" pitchFamily="34" charset="0"/>
                <a:cs typeface="Calibri" panose="020F0502020204030204" pitchFamily="34" charset="0"/>
              </a:rPr>
              <a:t>1 kcal = 3.96567 Btu</a:t>
            </a:r>
          </a:p>
          <a:p>
            <a:r>
              <a:rPr lang="en-US" sz="900" b="1" dirty="0">
                <a:solidFill>
                  <a:schemeClr val="bg1">
                    <a:lumMod val="65000"/>
                  </a:schemeClr>
                </a:solidFill>
                <a:latin typeface="Calibri" panose="020F0502020204030204" pitchFamily="34" charset="0"/>
                <a:cs typeface="Calibri" panose="020F0502020204030204" pitchFamily="34" charset="0"/>
              </a:rPr>
              <a:t>1 mt = 7.33 bbl.</a:t>
            </a:r>
          </a:p>
        </p:txBody>
      </p:sp>
      <p:grpSp>
        <p:nvGrpSpPr>
          <p:cNvPr id="12" name="Group 11">
            <a:extLst>
              <a:ext uri="{FF2B5EF4-FFF2-40B4-BE49-F238E27FC236}">
                <a16:creationId xmlns:a16="http://schemas.microsoft.com/office/drawing/2014/main" id="{5BB23D30-5609-4772-BD1E-A6BA23F38AC9}"/>
              </a:ext>
            </a:extLst>
          </p:cNvPr>
          <p:cNvGrpSpPr/>
          <p:nvPr/>
        </p:nvGrpSpPr>
        <p:grpSpPr>
          <a:xfrm>
            <a:off x="4007119" y="1787167"/>
            <a:ext cx="4900661" cy="3074393"/>
            <a:chOff x="59959" y="708660"/>
            <a:chExt cx="4451081" cy="2865120"/>
          </a:xfrm>
        </p:grpSpPr>
        <p:graphicFrame>
          <p:nvGraphicFramePr>
            <p:cNvPr id="13" name="Chart 12">
              <a:extLst>
                <a:ext uri="{FF2B5EF4-FFF2-40B4-BE49-F238E27FC236}">
                  <a16:creationId xmlns:a16="http://schemas.microsoft.com/office/drawing/2014/main" id="{4FC7CF50-876A-44FE-84A4-3DA0E200A85D}"/>
                </a:ext>
              </a:extLst>
            </p:cNvPr>
            <p:cNvGraphicFramePr>
              <a:graphicFrameLocks/>
            </p:cNvGraphicFramePr>
            <p:nvPr>
              <p:extLst>
                <p:ext uri="{D42A27DB-BD31-4B8C-83A1-F6EECF244321}">
                  <p14:modId xmlns:p14="http://schemas.microsoft.com/office/powerpoint/2010/main" val="3429243422"/>
                </p:ext>
              </p:extLst>
            </p:nvPr>
          </p:nvGraphicFramePr>
          <p:xfrm>
            <a:off x="67579" y="942499"/>
            <a:ext cx="4435841" cy="2631281"/>
          </p:xfrm>
          <a:graphic>
            <a:graphicData uri="http://schemas.openxmlformats.org/drawingml/2006/chart">
              <c:chart xmlns:c="http://schemas.openxmlformats.org/drawingml/2006/chart" xmlns:r="http://schemas.openxmlformats.org/officeDocument/2006/relationships" r:id="rId2"/>
            </a:graphicData>
          </a:graphic>
        </p:graphicFrame>
        <p:sp>
          <p:nvSpPr>
            <p:cNvPr id="14" name="Rectangle 13">
              <a:extLst>
                <a:ext uri="{FF2B5EF4-FFF2-40B4-BE49-F238E27FC236}">
                  <a16:creationId xmlns:a16="http://schemas.microsoft.com/office/drawing/2014/main" id="{A336C46E-3131-4212-90B3-5F3E145B93CD}"/>
                </a:ext>
              </a:extLst>
            </p:cNvPr>
            <p:cNvSpPr/>
            <p:nvPr/>
          </p:nvSpPr>
          <p:spPr>
            <a:xfrm>
              <a:off x="59959" y="708660"/>
              <a:ext cx="4451081" cy="29718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normAutofit fontScale="92500" lnSpcReduction="20000"/>
            </a:bodyPr>
            <a:lstStyle/>
            <a:p>
              <a:pPr algn="ctr"/>
              <a:r>
                <a:rPr lang="en-US" b="1" u="sng" dirty="0">
                  <a:solidFill>
                    <a:srgbClr val="0070C0"/>
                  </a:solidFill>
                  <a:latin typeface="Calibri" panose="020F0502020204030204" pitchFamily="34" charset="0"/>
                  <a:cs typeface="Calibri" panose="020F0502020204030204" pitchFamily="34" charset="0"/>
                </a:rPr>
                <a:t>Prices of various energy feedstocks ($/MMBtu)</a:t>
              </a:r>
            </a:p>
          </p:txBody>
        </p:sp>
      </p:grpSp>
      <p:sp>
        <p:nvSpPr>
          <p:cNvPr id="15" name="Multiplication Sign 14">
            <a:extLst>
              <a:ext uri="{FF2B5EF4-FFF2-40B4-BE49-F238E27FC236}">
                <a16:creationId xmlns:a16="http://schemas.microsoft.com/office/drawing/2014/main" id="{3C501660-2CB8-4867-98B4-3224E3B87CC2}"/>
              </a:ext>
            </a:extLst>
          </p:cNvPr>
          <p:cNvSpPr/>
          <p:nvPr/>
        </p:nvSpPr>
        <p:spPr>
          <a:xfrm>
            <a:off x="5015274" y="1277664"/>
            <a:ext cx="4046220" cy="4299675"/>
          </a:xfrm>
          <a:prstGeom prst="mathMultiply">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BEC0D56-7648-4B4C-898E-6E919535CC9E}"/>
              </a:ext>
            </a:extLst>
          </p:cNvPr>
          <p:cNvPicPr>
            <a:picLocks noChangeAspect="1"/>
          </p:cNvPicPr>
          <p:nvPr/>
        </p:nvPicPr>
        <p:blipFill>
          <a:blip r:embed="rId3"/>
          <a:stretch>
            <a:fillRect/>
          </a:stretch>
        </p:blipFill>
        <p:spPr>
          <a:xfrm>
            <a:off x="1838645" y="1944989"/>
            <a:ext cx="5466709" cy="4250295"/>
          </a:xfrm>
          <a:prstGeom prst="rect">
            <a:avLst/>
          </a:prstGeom>
        </p:spPr>
      </p:pic>
      <p:sp>
        <p:nvSpPr>
          <p:cNvPr id="9" name="Rectangle: Rounded Corners 8">
            <a:extLst>
              <a:ext uri="{FF2B5EF4-FFF2-40B4-BE49-F238E27FC236}">
                <a16:creationId xmlns:a16="http://schemas.microsoft.com/office/drawing/2014/main" id="{DD0D2E9B-E991-4763-B5CA-D85B8D61B4DD}"/>
              </a:ext>
            </a:extLst>
          </p:cNvPr>
          <p:cNvSpPr/>
          <p:nvPr/>
        </p:nvSpPr>
        <p:spPr>
          <a:xfrm>
            <a:off x="114300" y="5120640"/>
            <a:ext cx="8793479" cy="1264920"/>
          </a:xfrm>
          <a:prstGeom prst="roundRect">
            <a:avLst>
              <a:gd name="adj" fmla="val 38956"/>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b="1" dirty="0">
                <a:solidFill>
                  <a:srgbClr val="00B050"/>
                </a:solidFill>
                <a:latin typeface="Calibri" panose="020F0502020204030204" pitchFamily="34" charset="0"/>
                <a:cs typeface="Calibri" panose="020F0502020204030204" pitchFamily="34" charset="0"/>
              </a:rPr>
              <a:t>Main Assumption to Reach this Conclusion: Energy Efficiency of Conversion of all Feedstocks to Syngas </a:t>
            </a:r>
            <a:r>
              <a:rPr lang="en-US" sz="2400" b="1" u="sng" dirty="0">
                <a:solidFill>
                  <a:srgbClr val="00B05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IS THE SAME</a:t>
            </a:r>
            <a:r>
              <a:rPr lang="en-US" sz="2400" b="1" dirty="0">
                <a:solidFill>
                  <a:srgbClr val="00B050"/>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44490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1" presetClass="exit" presetSubtype="0" fill="hold" nodeType="withEffect">
                                  <p:stCondLst>
                                    <p:cond delay="0"/>
                                  </p:stCondLst>
                                  <p:childTnLst>
                                    <p:set>
                                      <p:cBhvr>
                                        <p:cTn id="16" dur="1" fill="hold">
                                          <p:stCondLst>
                                            <p:cond delay="0"/>
                                          </p:stCondLst>
                                        </p:cTn>
                                        <p:tgtEl>
                                          <p:spTgt spid="5"/>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Effect transition="in" filter="fade">
                                      <p:cBhvr>
                                        <p:cTn id="3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CA2B2F5B-BEB9-4893-9745-7B8E665A2A67}"/>
              </a:ext>
            </a:extLst>
          </p:cNvPr>
          <p:cNvSpPr>
            <a:spLocks noGrp="1"/>
          </p:cNvSpPr>
          <p:nvPr>
            <p:ph sz="quarter" idx="13"/>
          </p:nvPr>
        </p:nvSpPr>
        <p:spPr>
          <a:xfrm>
            <a:off x="134007" y="711288"/>
            <a:ext cx="8915400" cy="5863552"/>
          </a:xfrm>
        </p:spPr>
        <p:txBody>
          <a:bodyPr>
            <a:normAutofit/>
          </a:bodyPr>
          <a:lstStyle/>
          <a:p>
            <a:pPr marL="0" indent="0">
              <a:lnSpc>
                <a:spcPct val="100000"/>
              </a:lnSpc>
              <a:spcBef>
                <a:spcPts val="0"/>
              </a:spcBef>
              <a:buNone/>
            </a:pPr>
            <a:r>
              <a:rPr lang="en-US" dirty="0">
                <a:solidFill>
                  <a:srgbClr val="0070C0"/>
                </a:solidFill>
              </a:rPr>
              <a:t>An </a:t>
            </a:r>
            <a:r>
              <a:rPr lang="en-US" dirty="0" err="1">
                <a:solidFill>
                  <a:srgbClr val="0070C0"/>
                </a:solidFill>
              </a:rPr>
              <a:t>electrolyzer</a:t>
            </a:r>
            <a:r>
              <a:rPr lang="en-US" dirty="0">
                <a:solidFill>
                  <a:srgbClr val="0070C0"/>
                </a:solidFill>
              </a:rPr>
              <a:t> technology, splits water into hydrogen and oxygen using electricity. Which of the below choices form the </a:t>
            </a:r>
            <a:r>
              <a:rPr lang="en-US" u="sng" dirty="0">
                <a:solidFill>
                  <a:srgbClr val="0070C0"/>
                </a:solidFill>
              </a:rPr>
              <a:t>main</a:t>
            </a:r>
            <a:r>
              <a:rPr lang="en-US" dirty="0">
                <a:solidFill>
                  <a:srgbClr val="0070C0"/>
                </a:solidFill>
              </a:rPr>
              <a:t> variable cost components of the </a:t>
            </a:r>
            <a:r>
              <a:rPr lang="en-US" u="sng" dirty="0">
                <a:solidFill>
                  <a:srgbClr val="0070C0"/>
                </a:solidFill>
              </a:rPr>
              <a:t>process</a:t>
            </a:r>
            <a:r>
              <a:rPr lang="en-US" dirty="0">
                <a:solidFill>
                  <a:srgbClr val="0070C0"/>
                </a:solidFill>
              </a:rPr>
              <a:t>?</a:t>
            </a:r>
          </a:p>
          <a:p>
            <a:pPr marL="0" indent="0">
              <a:lnSpc>
                <a:spcPct val="100000"/>
              </a:lnSpc>
              <a:spcBef>
                <a:spcPts val="0"/>
              </a:spcBef>
              <a:buNone/>
            </a:pPr>
            <a:endParaRPr lang="en-US" dirty="0">
              <a:solidFill>
                <a:srgbClr val="0070C0"/>
              </a:solidFill>
            </a:endParaRPr>
          </a:p>
          <a:p>
            <a:pPr marL="342900" indent="-342900">
              <a:lnSpc>
                <a:spcPct val="100000"/>
              </a:lnSpc>
              <a:spcBef>
                <a:spcPts val="0"/>
              </a:spcBef>
              <a:buClr>
                <a:schemeClr val="bg1">
                  <a:lumMod val="65000"/>
                </a:schemeClr>
              </a:buClr>
              <a:buSzPct val="80000"/>
              <a:buFont typeface="Wingdings" panose="05000000000000000000" pitchFamily="2" charset="2"/>
              <a:buChar char="q"/>
            </a:pPr>
            <a:r>
              <a:rPr lang="en-US" dirty="0">
                <a:solidFill>
                  <a:srgbClr val="0070C0"/>
                </a:solidFill>
              </a:rPr>
              <a:t>Instrumentation &amp; Controls</a:t>
            </a:r>
          </a:p>
          <a:p>
            <a:pPr marL="342900" indent="-342900">
              <a:lnSpc>
                <a:spcPct val="100000"/>
              </a:lnSpc>
              <a:spcBef>
                <a:spcPts val="0"/>
              </a:spcBef>
              <a:buClr>
                <a:schemeClr val="bg1">
                  <a:lumMod val="65000"/>
                </a:schemeClr>
              </a:buClr>
              <a:buSzPct val="80000"/>
              <a:buFont typeface="Wingdings" panose="05000000000000000000" pitchFamily="2" charset="2"/>
              <a:buChar char="q"/>
            </a:pPr>
            <a:r>
              <a:rPr lang="en-US" dirty="0">
                <a:solidFill>
                  <a:srgbClr val="0070C0"/>
                </a:solidFill>
              </a:rPr>
              <a:t>Water</a:t>
            </a:r>
          </a:p>
          <a:p>
            <a:pPr marL="342900" indent="-342900">
              <a:lnSpc>
                <a:spcPct val="100000"/>
              </a:lnSpc>
              <a:spcBef>
                <a:spcPts val="0"/>
              </a:spcBef>
              <a:buClr>
                <a:schemeClr val="bg1">
                  <a:lumMod val="65000"/>
                </a:schemeClr>
              </a:buClr>
              <a:buSzPct val="80000"/>
              <a:buFont typeface="Wingdings" panose="05000000000000000000" pitchFamily="2" charset="2"/>
              <a:buChar char="q"/>
            </a:pPr>
            <a:r>
              <a:rPr lang="en-US" dirty="0">
                <a:solidFill>
                  <a:srgbClr val="0070C0"/>
                </a:solidFill>
              </a:rPr>
              <a:t>Electricity</a:t>
            </a:r>
          </a:p>
          <a:p>
            <a:pPr marL="342900" indent="-342900">
              <a:lnSpc>
                <a:spcPct val="100000"/>
              </a:lnSpc>
              <a:spcBef>
                <a:spcPts val="0"/>
              </a:spcBef>
              <a:buClr>
                <a:schemeClr val="bg1">
                  <a:lumMod val="65000"/>
                </a:schemeClr>
              </a:buClr>
              <a:buSzPct val="80000"/>
              <a:buFont typeface="Wingdings" panose="05000000000000000000" pitchFamily="2" charset="2"/>
              <a:buChar char="q"/>
            </a:pPr>
            <a:r>
              <a:rPr lang="en-US" dirty="0">
                <a:solidFill>
                  <a:srgbClr val="0070C0"/>
                </a:solidFill>
              </a:rPr>
              <a:t>Current Collectors &amp; Separators</a:t>
            </a:r>
          </a:p>
          <a:p>
            <a:pPr marL="342900" indent="-342900">
              <a:lnSpc>
                <a:spcPct val="100000"/>
              </a:lnSpc>
              <a:spcBef>
                <a:spcPts val="0"/>
              </a:spcBef>
              <a:buClr>
                <a:schemeClr val="bg1">
                  <a:lumMod val="65000"/>
                </a:schemeClr>
              </a:buClr>
              <a:buSzPct val="80000"/>
              <a:buFont typeface="Wingdings" panose="05000000000000000000" pitchFamily="2" charset="2"/>
              <a:buChar char="q"/>
            </a:pPr>
            <a:r>
              <a:rPr lang="en-US" dirty="0">
                <a:solidFill>
                  <a:srgbClr val="0070C0"/>
                </a:solidFill>
              </a:rPr>
              <a:t>None of the Above</a:t>
            </a:r>
          </a:p>
          <a:p>
            <a:pPr marL="342900" indent="-342900">
              <a:lnSpc>
                <a:spcPct val="100000"/>
              </a:lnSpc>
              <a:spcBef>
                <a:spcPts val="0"/>
              </a:spcBef>
              <a:buClr>
                <a:schemeClr val="bg1">
                  <a:lumMod val="65000"/>
                </a:schemeClr>
              </a:buClr>
              <a:buSzPct val="80000"/>
              <a:buFont typeface="Wingdings" panose="05000000000000000000" pitchFamily="2" charset="2"/>
              <a:buChar char="q"/>
            </a:pPr>
            <a:r>
              <a:rPr lang="en-US" dirty="0">
                <a:solidFill>
                  <a:srgbClr val="0070C0"/>
                </a:solidFill>
              </a:rPr>
              <a:t>All of the above</a:t>
            </a:r>
          </a:p>
          <a:p>
            <a:pPr marL="342900" indent="-342900">
              <a:lnSpc>
                <a:spcPct val="100000"/>
              </a:lnSpc>
              <a:spcBef>
                <a:spcPts val="0"/>
              </a:spcBef>
              <a:buSzPct val="80000"/>
              <a:buFont typeface="Wingdings" panose="05000000000000000000" pitchFamily="2" charset="2"/>
              <a:buChar char="q"/>
            </a:pPr>
            <a:endParaRPr lang="en-US" dirty="0">
              <a:solidFill>
                <a:srgbClr val="0070C0"/>
              </a:solidFill>
            </a:endParaRPr>
          </a:p>
          <a:p>
            <a:pPr marL="342900" indent="-342900">
              <a:lnSpc>
                <a:spcPct val="100000"/>
              </a:lnSpc>
              <a:spcBef>
                <a:spcPts val="0"/>
              </a:spcBef>
              <a:buSzPct val="80000"/>
              <a:buFont typeface="Wingdings" panose="05000000000000000000" pitchFamily="2" charset="2"/>
              <a:buChar char="q"/>
            </a:pPr>
            <a:endParaRPr lang="en-US" dirty="0">
              <a:solidFill>
                <a:srgbClr val="0070C0"/>
              </a:solidFill>
            </a:endParaRPr>
          </a:p>
        </p:txBody>
      </p:sp>
      <p:sp>
        <p:nvSpPr>
          <p:cNvPr id="8" name="Title 1">
            <a:extLst>
              <a:ext uri="{FF2B5EF4-FFF2-40B4-BE49-F238E27FC236}">
                <a16:creationId xmlns:a16="http://schemas.microsoft.com/office/drawing/2014/main" id="{C183E0F2-73FB-4FB1-A953-A709DBD028F2}"/>
              </a:ext>
            </a:extLst>
          </p:cNvPr>
          <p:cNvSpPr>
            <a:spLocks noGrp="1"/>
          </p:cNvSpPr>
          <p:nvPr>
            <p:ph type="title"/>
          </p:nvPr>
        </p:nvSpPr>
        <p:spPr>
          <a:xfrm>
            <a:off x="134007" y="149995"/>
            <a:ext cx="8915400" cy="694458"/>
          </a:xfrm>
        </p:spPr>
        <p:txBody>
          <a:bodyPr>
            <a:normAutofit/>
          </a:bodyPr>
          <a:lstStyle/>
          <a:p>
            <a:pPr algn="l"/>
            <a:r>
              <a:rPr lang="en-US" sz="3200" b="1" cap="none" dirty="0">
                <a:solidFill>
                  <a:schemeClr val="tx2"/>
                </a:solidFill>
              </a:rPr>
              <a:t>Refresher Question – 2: Electrolysis</a:t>
            </a:r>
          </a:p>
        </p:txBody>
      </p:sp>
      <p:sp>
        <p:nvSpPr>
          <p:cNvPr id="2" name="Rectangle 1">
            <a:extLst>
              <a:ext uri="{FF2B5EF4-FFF2-40B4-BE49-F238E27FC236}">
                <a16:creationId xmlns:a16="http://schemas.microsoft.com/office/drawing/2014/main" id="{E949FE22-74D6-4083-AAD0-E30C07D698EE}"/>
              </a:ext>
            </a:extLst>
          </p:cNvPr>
          <p:cNvSpPr/>
          <p:nvPr/>
        </p:nvSpPr>
        <p:spPr>
          <a:xfrm>
            <a:off x="134007" y="3581400"/>
            <a:ext cx="8915400" cy="61722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100" dirty="0">
                <a:latin typeface="Calibri" panose="020F0502020204030204" pitchFamily="34" charset="0"/>
                <a:cs typeface="Calibri" panose="020F0502020204030204" pitchFamily="34" charset="0"/>
              </a:rPr>
              <a:t>Note: The general working of an </a:t>
            </a:r>
            <a:r>
              <a:rPr lang="en-US" sz="1100" dirty="0" err="1">
                <a:latin typeface="Calibri" panose="020F0502020204030204" pitchFamily="34" charset="0"/>
                <a:cs typeface="Calibri" panose="020F0502020204030204" pitchFamily="34" charset="0"/>
              </a:rPr>
              <a:t>electrolyzer</a:t>
            </a:r>
            <a:r>
              <a:rPr lang="en-US" sz="1100" dirty="0">
                <a:latin typeface="Calibri" panose="020F0502020204030204" pitchFamily="34" charset="0"/>
                <a:cs typeface="Calibri" panose="020F0502020204030204" pitchFamily="34" charset="0"/>
              </a:rPr>
              <a:t> constitutes of a degradation rate of the electrodes at some rate. After the degradation rate has fallen below a certain level, the “stack” is replaced. The “stack” comprises of the entire assembly of the coated electrodes. As is expected, to keep costs low one would want the degradation rate to be as low as possible</a:t>
            </a:r>
          </a:p>
        </p:txBody>
      </p:sp>
      <p:pic>
        <p:nvPicPr>
          <p:cNvPr id="5" name="Graphic 4" descr="Checkmark">
            <a:extLst>
              <a:ext uri="{FF2B5EF4-FFF2-40B4-BE49-F238E27FC236}">
                <a16:creationId xmlns:a16="http://schemas.microsoft.com/office/drawing/2014/main" id="{569373F4-62A5-4108-87CC-3635C5FB638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07398" y="1958139"/>
            <a:ext cx="269691" cy="269691"/>
          </a:xfrm>
          <a:prstGeom prst="rect">
            <a:avLst/>
          </a:prstGeom>
        </p:spPr>
      </p:pic>
      <p:pic>
        <p:nvPicPr>
          <p:cNvPr id="7" name="Graphic 6" descr="Checkmark">
            <a:extLst>
              <a:ext uri="{FF2B5EF4-FFF2-40B4-BE49-F238E27FC236}">
                <a16:creationId xmlns:a16="http://schemas.microsoft.com/office/drawing/2014/main" id="{1DBB8389-5062-49F7-8B31-B6F16B1FCD5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07398" y="2262939"/>
            <a:ext cx="269691" cy="269691"/>
          </a:xfrm>
          <a:prstGeom prst="rect">
            <a:avLst/>
          </a:prstGeom>
        </p:spPr>
      </p:pic>
      <p:sp>
        <p:nvSpPr>
          <p:cNvPr id="9" name="Rectangle: Rounded Corners 8">
            <a:extLst>
              <a:ext uri="{FF2B5EF4-FFF2-40B4-BE49-F238E27FC236}">
                <a16:creationId xmlns:a16="http://schemas.microsoft.com/office/drawing/2014/main" id="{DD0D2E9B-E991-4763-B5CA-D85B8D61B4DD}"/>
              </a:ext>
            </a:extLst>
          </p:cNvPr>
          <p:cNvSpPr/>
          <p:nvPr/>
        </p:nvSpPr>
        <p:spPr>
          <a:xfrm>
            <a:off x="134007" y="4533900"/>
            <a:ext cx="8915400" cy="1531619"/>
          </a:xfrm>
          <a:prstGeom prst="roundRect">
            <a:avLst>
              <a:gd name="adj" fmla="val 50000"/>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2200" dirty="0">
                <a:solidFill>
                  <a:srgbClr val="00B050"/>
                </a:solidFill>
                <a:latin typeface="Calibri" panose="020F0502020204030204" pitchFamily="34" charset="0"/>
                <a:cs typeface="Calibri" panose="020F0502020204030204" pitchFamily="34" charset="0"/>
              </a:rPr>
              <a:t>Variable costs, by definition, refer to the expenses directly associated with the production. These costs include expenditures for raw materials, consumables, process energy and utilities.</a:t>
            </a:r>
          </a:p>
        </p:txBody>
      </p:sp>
    </p:spTree>
    <p:extLst>
      <p:ext uri="{BB962C8B-B14F-4D97-AF65-F5344CB8AC3E}">
        <p14:creationId xmlns:p14="http://schemas.microsoft.com/office/powerpoint/2010/main" val="24474859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02581-C6E3-4F99-84ED-331A96E0180C}"/>
              </a:ext>
            </a:extLst>
          </p:cNvPr>
          <p:cNvSpPr>
            <a:spLocks noGrp="1"/>
          </p:cNvSpPr>
          <p:nvPr>
            <p:ph type="ctrTitle"/>
          </p:nvPr>
        </p:nvSpPr>
        <p:spPr>
          <a:xfrm>
            <a:off x="173421" y="2174394"/>
            <a:ext cx="8797159" cy="2509213"/>
          </a:xfrm>
        </p:spPr>
        <p:txBody>
          <a:bodyPr anchor="ctr">
            <a:normAutofit/>
          </a:bodyPr>
          <a:lstStyle/>
          <a:p>
            <a:r>
              <a:rPr lang="en-US" sz="4000" b="1" cap="none" dirty="0">
                <a:solidFill>
                  <a:schemeClr val="tx2"/>
                </a:solidFill>
              </a:rPr>
              <a:t>TE-Modeling Example 1:</a:t>
            </a:r>
            <a:br>
              <a:rPr lang="en-US" sz="4000" b="1" cap="none" dirty="0">
                <a:solidFill>
                  <a:schemeClr val="tx2"/>
                </a:solidFill>
              </a:rPr>
            </a:br>
            <a:r>
              <a:rPr lang="en-US" sz="4000" b="1" cap="none" dirty="0">
                <a:solidFill>
                  <a:schemeClr val="tx2"/>
                </a:solidFill>
              </a:rPr>
              <a:t>Assessing a New Technology</a:t>
            </a:r>
          </a:p>
        </p:txBody>
      </p:sp>
    </p:spTree>
    <p:extLst>
      <p:ext uri="{BB962C8B-B14F-4D97-AF65-F5344CB8AC3E}">
        <p14:creationId xmlns:p14="http://schemas.microsoft.com/office/powerpoint/2010/main" val="30375286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restig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76EFC-4BEE-4447-BB84-649987F21ECD}"/>
              </a:ext>
            </a:extLst>
          </p:cNvPr>
          <p:cNvSpPr>
            <a:spLocks noGrp="1"/>
          </p:cNvSpPr>
          <p:nvPr>
            <p:ph type="title"/>
          </p:nvPr>
        </p:nvSpPr>
        <p:spPr>
          <a:xfrm>
            <a:off x="134007" y="165235"/>
            <a:ext cx="8915400" cy="694458"/>
          </a:xfrm>
        </p:spPr>
        <p:txBody>
          <a:bodyPr>
            <a:normAutofit fontScale="90000"/>
          </a:bodyPr>
          <a:lstStyle/>
          <a:p>
            <a:pPr algn="l"/>
            <a:r>
              <a:rPr lang="en-US" sz="3200" b="1" cap="none" dirty="0">
                <a:solidFill>
                  <a:schemeClr val="tx2"/>
                </a:solidFill>
              </a:rPr>
              <a:t>A Potential Breakthrough Technology Comes Along… </a:t>
            </a:r>
          </a:p>
        </p:txBody>
      </p:sp>
      <p:sp>
        <p:nvSpPr>
          <p:cNvPr id="3" name="Content Placeholder 2">
            <a:extLst>
              <a:ext uri="{FF2B5EF4-FFF2-40B4-BE49-F238E27FC236}">
                <a16:creationId xmlns:a16="http://schemas.microsoft.com/office/drawing/2014/main" id="{560BC912-36E8-4B8A-B658-4CBAFBC0A538}"/>
              </a:ext>
            </a:extLst>
          </p:cNvPr>
          <p:cNvSpPr>
            <a:spLocks noGrp="1"/>
          </p:cNvSpPr>
          <p:nvPr>
            <p:ph sz="quarter" idx="13"/>
          </p:nvPr>
        </p:nvSpPr>
        <p:spPr>
          <a:xfrm>
            <a:off x="134007" y="983500"/>
            <a:ext cx="8915400" cy="5724728"/>
          </a:xfrm>
        </p:spPr>
        <p:txBody>
          <a:bodyPr>
            <a:normAutofit fontScale="92500" lnSpcReduction="10000"/>
          </a:bodyPr>
          <a:lstStyle/>
          <a:p>
            <a:pPr marL="0" indent="0">
              <a:lnSpc>
                <a:spcPct val="100000"/>
              </a:lnSpc>
              <a:spcBef>
                <a:spcPts val="0"/>
              </a:spcBef>
              <a:buNone/>
            </a:pPr>
            <a:r>
              <a:rPr lang="en-US" dirty="0">
                <a:solidFill>
                  <a:srgbClr val="0070C0"/>
                </a:solidFill>
              </a:rPr>
              <a:t>You come across an article in the ‘Science’ journal that outlines a potentially path-breaking chemistry, borne out of an institute. The chemistry essentially converts an olefin (e.g., propylene) to a higher value diol (e.g., propylene glycol) in an aqueous process at moderate temperatures and pressures in one step! You do some due diligence and find out the following:</a:t>
            </a:r>
          </a:p>
          <a:p>
            <a:pPr marL="0" indent="0">
              <a:lnSpc>
                <a:spcPct val="100000"/>
              </a:lnSpc>
              <a:spcBef>
                <a:spcPts val="0"/>
              </a:spcBef>
              <a:buNone/>
            </a:pPr>
            <a:endParaRPr lang="en-US" dirty="0">
              <a:solidFill>
                <a:srgbClr val="0070C0"/>
              </a:solidFill>
            </a:endParaRPr>
          </a:p>
          <a:p>
            <a:pPr marL="0" indent="0">
              <a:lnSpc>
                <a:spcPct val="110000"/>
              </a:lnSpc>
              <a:spcBef>
                <a:spcPts val="0"/>
              </a:spcBef>
              <a:spcAft>
                <a:spcPts val="600"/>
              </a:spcAft>
              <a:buNone/>
            </a:pPr>
            <a:r>
              <a:rPr lang="en-US" b="1" dirty="0">
                <a:solidFill>
                  <a:srgbClr val="0070C0"/>
                </a:solidFill>
              </a:rPr>
              <a:t>Technical Points:</a:t>
            </a:r>
          </a:p>
          <a:p>
            <a:pPr>
              <a:lnSpc>
                <a:spcPct val="110000"/>
              </a:lnSpc>
              <a:spcBef>
                <a:spcPts val="0"/>
              </a:spcBef>
              <a:spcAft>
                <a:spcPts val="600"/>
              </a:spcAft>
              <a:buClr>
                <a:srgbClr val="FF9900"/>
              </a:buClr>
            </a:pPr>
            <a:r>
              <a:rPr lang="en-US" sz="1800" dirty="0">
                <a:solidFill>
                  <a:srgbClr val="0070C0"/>
                </a:solidFill>
              </a:rPr>
              <a:t>The current route for making propylene glycol is a two-step high temperature, high pressure process involving oxidation of polymer-grade propylene to propylene oxide and then further hydration of propylene oxide to propylene glycol.</a:t>
            </a:r>
          </a:p>
          <a:p>
            <a:pPr lvl="1">
              <a:lnSpc>
                <a:spcPct val="110000"/>
              </a:lnSpc>
              <a:spcBef>
                <a:spcPts val="0"/>
              </a:spcBef>
              <a:spcAft>
                <a:spcPts val="600"/>
              </a:spcAft>
            </a:pPr>
            <a:r>
              <a:rPr lang="en-US" dirty="0">
                <a:solidFill>
                  <a:srgbClr val="0070C0"/>
                </a:solidFill>
              </a:rPr>
              <a:t>The above route also yields di-propylene and tri-propylene glycols as side products</a:t>
            </a:r>
          </a:p>
          <a:p>
            <a:pPr>
              <a:lnSpc>
                <a:spcPct val="110000"/>
              </a:lnSpc>
              <a:spcBef>
                <a:spcPts val="0"/>
              </a:spcBef>
              <a:spcAft>
                <a:spcPts val="600"/>
              </a:spcAft>
              <a:buClr>
                <a:srgbClr val="FF9900"/>
              </a:buClr>
            </a:pPr>
            <a:r>
              <a:rPr lang="en-US" sz="1800" dirty="0">
                <a:solidFill>
                  <a:srgbClr val="0070C0"/>
                </a:solidFill>
              </a:rPr>
              <a:t>The new process takes place at 120 C and almost atmospheric pressures, in the presence of an inert solvent with a catalyst complex dissolved in it.</a:t>
            </a:r>
          </a:p>
          <a:p>
            <a:pPr>
              <a:lnSpc>
                <a:spcPct val="110000"/>
              </a:lnSpc>
              <a:spcBef>
                <a:spcPts val="0"/>
              </a:spcBef>
              <a:spcAft>
                <a:spcPts val="600"/>
              </a:spcAft>
              <a:buClr>
                <a:srgbClr val="FF9900"/>
              </a:buClr>
            </a:pPr>
            <a:r>
              <a:rPr lang="en-US" sz="1800" dirty="0">
                <a:solidFill>
                  <a:srgbClr val="0070C0"/>
                </a:solidFill>
              </a:rPr>
              <a:t>Preliminary reaction kinetics are known, as is the general stoichiometry and overall reactions.</a:t>
            </a:r>
          </a:p>
          <a:p>
            <a:pPr>
              <a:lnSpc>
                <a:spcPct val="100000"/>
              </a:lnSpc>
              <a:spcBef>
                <a:spcPts val="0"/>
              </a:spcBef>
            </a:pPr>
            <a:endParaRPr lang="en-US" dirty="0">
              <a:solidFill>
                <a:srgbClr val="0070C0"/>
              </a:solidFill>
            </a:endParaRPr>
          </a:p>
          <a:p>
            <a:pPr marL="0" indent="0">
              <a:lnSpc>
                <a:spcPct val="110000"/>
              </a:lnSpc>
              <a:spcBef>
                <a:spcPts val="0"/>
              </a:spcBef>
              <a:spcAft>
                <a:spcPts val="600"/>
              </a:spcAft>
              <a:buNone/>
            </a:pPr>
            <a:r>
              <a:rPr lang="en-US" b="1" dirty="0">
                <a:solidFill>
                  <a:srgbClr val="0070C0"/>
                </a:solidFill>
              </a:rPr>
              <a:t>Market and Business Information:</a:t>
            </a:r>
          </a:p>
          <a:p>
            <a:pPr>
              <a:lnSpc>
                <a:spcPct val="110000"/>
              </a:lnSpc>
              <a:spcBef>
                <a:spcPts val="0"/>
              </a:spcBef>
              <a:spcAft>
                <a:spcPts val="600"/>
              </a:spcAft>
              <a:buClr>
                <a:srgbClr val="FF9900"/>
              </a:buClr>
            </a:pPr>
            <a:r>
              <a:rPr lang="en-US" sz="1800" dirty="0">
                <a:solidFill>
                  <a:srgbClr val="0070C0"/>
                </a:solidFill>
              </a:rPr>
              <a:t>Propylene glycol is a $4B market, with an average sale price of 89¢/lb</a:t>
            </a:r>
          </a:p>
          <a:p>
            <a:pPr>
              <a:lnSpc>
                <a:spcPct val="110000"/>
              </a:lnSpc>
              <a:spcBef>
                <a:spcPts val="0"/>
              </a:spcBef>
              <a:spcAft>
                <a:spcPts val="600"/>
              </a:spcAft>
              <a:buClr>
                <a:srgbClr val="FF9900"/>
              </a:buClr>
            </a:pPr>
            <a:r>
              <a:rPr lang="en-US" sz="1800" dirty="0">
                <a:solidFill>
                  <a:srgbClr val="0070C0"/>
                </a:solidFill>
              </a:rPr>
              <a:t>Polymer grade propylene is available at a cost of 60¢/lb</a:t>
            </a:r>
          </a:p>
        </p:txBody>
      </p:sp>
    </p:spTree>
    <p:extLst>
      <p:ext uri="{BB962C8B-B14F-4D97-AF65-F5344CB8AC3E}">
        <p14:creationId xmlns:p14="http://schemas.microsoft.com/office/powerpoint/2010/main" val="42069031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restig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76EFC-4BEE-4447-BB84-649987F21ECD}"/>
              </a:ext>
            </a:extLst>
          </p:cNvPr>
          <p:cNvSpPr>
            <a:spLocks noGrp="1"/>
          </p:cNvSpPr>
          <p:nvPr>
            <p:ph type="title"/>
          </p:nvPr>
        </p:nvSpPr>
        <p:spPr>
          <a:xfrm>
            <a:off x="134007" y="165235"/>
            <a:ext cx="8915400" cy="694458"/>
          </a:xfrm>
        </p:spPr>
        <p:txBody>
          <a:bodyPr>
            <a:normAutofit/>
          </a:bodyPr>
          <a:lstStyle/>
          <a:p>
            <a:pPr algn="l"/>
            <a:r>
              <a:rPr lang="en-US" sz="3200" b="1" cap="none" dirty="0">
                <a:solidFill>
                  <a:schemeClr val="tx2"/>
                </a:solidFill>
              </a:rPr>
              <a:t>So How do you assess the opportunity? </a:t>
            </a:r>
          </a:p>
        </p:txBody>
      </p:sp>
      <p:sp>
        <p:nvSpPr>
          <p:cNvPr id="6" name="Rectangle: Rounded Corners 5">
            <a:extLst>
              <a:ext uri="{FF2B5EF4-FFF2-40B4-BE49-F238E27FC236}">
                <a16:creationId xmlns:a16="http://schemas.microsoft.com/office/drawing/2014/main" id="{B0240CC7-8375-4E3F-A247-808AE3DFBCD0}"/>
              </a:ext>
            </a:extLst>
          </p:cNvPr>
          <p:cNvSpPr/>
          <p:nvPr/>
        </p:nvSpPr>
        <p:spPr>
          <a:xfrm>
            <a:off x="488731" y="930166"/>
            <a:ext cx="2104697" cy="843455"/>
          </a:xfrm>
          <a:prstGeom prst="roundRect">
            <a:avLst/>
          </a:prstGeom>
          <a:solidFill>
            <a:schemeClr val="bg2">
              <a:lumMod val="50000"/>
            </a:schemeClr>
          </a:solidFill>
          <a:ln>
            <a:solidFill>
              <a:schemeClr val="tx1">
                <a:lumMod val="85000"/>
                <a:lumOff val="15000"/>
              </a:schemeClr>
            </a:solidFill>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Calibri" panose="020F0502020204030204" pitchFamily="34" charset="0"/>
                <a:cs typeface="Calibri" panose="020F0502020204030204" pitchFamily="34" charset="0"/>
              </a:rPr>
              <a:t>Determine Chemical Reactions and Balance Them</a:t>
            </a:r>
          </a:p>
        </p:txBody>
      </p:sp>
      <p:sp>
        <p:nvSpPr>
          <p:cNvPr id="7" name="Rectangle: Rounded Corners 6">
            <a:extLst>
              <a:ext uri="{FF2B5EF4-FFF2-40B4-BE49-F238E27FC236}">
                <a16:creationId xmlns:a16="http://schemas.microsoft.com/office/drawing/2014/main" id="{9C3F25E3-6130-4D3D-856C-D59629FC1C1F}"/>
              </a:ext>
            </a:extLst>
          </p:cNvPr>
          <p:cNvSpPr/>
          <p:nvPr/>
        </p:nvSpPr>
        <p:spPr>
          <a:xfrm>
            <a:off x="488731" y="2136765"/>
            <a:ext cx="2104697" cy="843455"/>
          </a:xfrm>
          <a:prstGeom prst="roundRect">
            <a:avLst/>
          </a:prstGeom>
          <a:solidFill>
            <a:schemeClr val="bg2">
              <a:lumMod val="50000"/>
            </a:schemeClr>
          </a:solidFill>
          <a:ln>
            <a:solidFill>
              <a:schemeClr val="tx1">
                <a:lumMod val="85000"/>
                <a:lumOff val="15000"/>
              </a:schemeClr>
            </a:solidFill>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Calibri" panose="020F0502020204030204" pitchFamily="34" charset="0"/>
                <a:cs typeface="Calibri" panose="020F0502020204030204" pitchFamily="34" charset="0"/>
              </a:rPr>
              <a:t>Come up with a Process Scheme and Mass/Energy Balance</a:t>
            </a:r>
          </a:p>
        </p:txBody>
      </p:sp>
      <p:sp>
        <p:nvSpPr>
          <p:cNvPr id="8" name="Rectangle: Rounded Corners 7">
            <a:extLst>
              <a:ext uri="{FF2B5EF4-FFF2-40B4-BE49-F238E27FC236}">
                <a16:creationId xmlns:a16="http://schemas.microsoft.com/office/drawing/2014/main" id="{46F014AE-94DF-4A76-851D-DAFC1D3626C7}"/>
              </a:ext>
            </a:extLst>
          </p:cNvPr>
          <p:cNvSpPr/>
          <p:nvPr/>
        </p:nvSpPr>
        <p:spPr>
          <a:xfrm>
            <a:off x="488730" y="3343364"/>
            <a:ext cx="2104697" cy="843455"/>
          </a:xfrm>
          <a:prstGeom prst="roundRect">
            <a:avLst/>
          </a:prstGeom>
          <a:solidFill>
            <a:schemeClr val="bg2">
              <a:lumMod val="50000"/>
            </a:schemeClr>
          </a:solidFill>
          <a:ln>
            <a:solidFill>
              <a:schemeClr val="tx1">
                <a:lumMod val="85000"/>
                <a:lumOff val="15000"/>
              </a:schemeClr>
            </a:solidFill>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Calibri" panose="020F0502020204030204" pitchFamily="34" charset="0"/>
                <a:cs typeface="Calibri" panose="020F0502020204030204" pitchFamily="34" charset="0"/>
              </a:rPr>
              <a:t>Design and size Main Equipment</a:t>
            </a:r>
          </a:p>
        </p:txBody>
      </p:sp>
      <p:sp>
        <p:nvSpPr>
          <p:cNvPr id="9" name="Rectangle: Rounded Corners 8">
            <a:extLst>
              <a:ext uri="{FF2B5EF4-FFF2-40B4-BE49-F238E27FC236}">
                <a16:creationId xmlns:a16="http://schemas.microsoft.com/office/drawing/2014/main" id="{4A0DE63B-11BE-4089-9F4D-CC2617FB638A}"/>
              </a:ext>
            </a:extLst>
          </p:cNvPr>
          <p:cNvSpPr/>
          <p:nvPr/>
        </p:nvSpPr>
        <p:spPr>
          <a:xfrm>
            <a:off x="488729" y="4549963"/>
            <a:ext cx="2104697" cy="843455"/>
          </a:xfrm>
          <a:prstGeom prst="roundRect">
            <a:avLst/>
          </a:prstGeom>
          <a:solidFill>
            <a:schemeClr val="bg2">
              <a:lumMod val="50000"/>
            </a:schemeClr>
          </a:solidFill>
          <a:ln>
            <a:solidFill>
              <a:schemeClr val="tx1">
                <a:lumMod val="85000"/>
                <a:lumOff val="15000"/>
              </a:schemeClr>
            </a:solidFill>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Calibri" panose="020F0502020204030204" pitchFamily="34" charset="0"/>
                <a:cs typeface="Calibri" panose="020F0502020204030204" pitchFamily="34" charset="0"/>
              </a:rPr>
              <a:t>Estimate CapEx and OpEx</a:t>
            </a:r>
          </a:p>
        </p:txBody>
      </p:sp>
      <p:sp>
        <p:nvSpPr>
          <p:cNvPr id="10" name="Rectangle: Rounded Corners 9">
            <a:extLst>
              <a:ext uri="{FF2B5EF4-FFF2-40B4-BE49-F238E27FC236}">
                <a16:creationId xmlns:a16="http://schemas.microsoft.com/office/drawing/2014/main" id="{770ED155-F2FA-4E66-B950-FB56FD5DFB3A}"/>
              </a:ext>
            </a:extLst>
          </p:cNvPr>
          <p:cNvSpPr/>
          <p:nvPr/>
        </p:nvSpPr>
        <p:spPr>
          <a:xfrm>
            <a:off x="488728" y="5756564"/>
            <a:ext cx="2104697" cy="843455"/>
          </a:xfrm>
          <a:prstGeom prst="roundRect">
            <a:avLst/>
          </a:prstGeom>
          <a:solidFill>
            <a:schemeClr val="bg2">
              <a:lumMod val="50000"/>
            </a:schemeClr>
          </a:solidFill>
          <a:ln>
            <a:solidFill>
              <a:schemeClr val="tx1">
                <a:lumMod val="85000"/>
                <a:lumOff val="15000"/>
              </a:schemeClr>
            </a:solidFill>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Calibri" panose="020F0502020204030204" pitchFamily="34" charset="0"/>
                <a:cs typeface="Calibri" panose="020F0502020204030204" pitchFamily="34" charset="0"/>
              </a:rPr>
              <a:t>Calculate the Production Costs</a:t>
            </a:r>
          </a:p>
        </p:txBody>
      </p:sp>
      <p:sp>
        <p:nvSpPr>
          <p:cNvPr id="12" name="Arrow: Down 11">
            <a:extLst>
              <a:ext uri="{FF2B5EF4-FFF2-40B4-BE49-F238E27FC236}">
                <a16:creationId xmlns:a16="http://schemas.microsoft.com/office/drawing/2014/main" id="{2A817203-9DBA-4BFF-8DEF-F8BF4CCC34B2}"/>
              </a:ext>
            </a:extLst>
          </p:cNvPr>
          <p:cNvSpPr/>
          <p:nvPr/>
        </p:nvSpPr>
        <p:spPr>
          <a:xfrm>
            <a:off x="1363714" y="1804490"/>
            <a:ext cx="354724" cy="301406"/>
          </a:xfrm>
          <a:prstGeom prst="downArrow">
            <a:avLst/>
          </a:prstGeom>
          <a:solidFill>
            <a:schemeClr val="accent1">
              <a:lumMod val="60000"/>
              <a:lumOff val="4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Arrow: Down 12">
            <a:extLst>
              <a:ext uri="{FF2B5EF4-FFF2-40B4-BE49-F238E27FC236}">
                <a16:creationId xmlns:a16="http://schemas.microsoft.com/office/drawing/2014/main" id="{B992872F-7E22-418E-888E-BB637E2FC56C}"/>
              </a:ext>
            </a:extLst>
          </p:cNvPr>
          <p:cNvSpPr/>
          <p:nvPr/>
        </p:nvSpPr>
        <p:spPr>
          <a:xfrm>
            <a:off x="1363714" y="3011089"/>
            <a:ext cx="354724" cy="301406"/>
          </a:xfrm>
          <a:prstGeom prst="downArrow">
            <a:avLst/>
          </a:prstGeom>
          <a:solidFill>
            <a:schemeClr val="accent1">
              <a:lumMod val="60000"/>
              <a:lumOff val="4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Arrow: Down 13">
            <a:extLst>
              <a:ext uri="{FF2B5EF4-FFF2-40B4-BE49-F238E27FC236}">
                <a16:creationId xmlns:a16="http://schemas.microsoft.com/office/drawing/2014/main" id="{4704EC1F-EB29-40F8-8368-9DC2897AD1B6}"/>
              </a:ext>
            </a:extLst>
          </p:cNvPr>
          <p:cNvSpPr/>
          <p:nvPr/>
        </p:nvSpPr>
        <p:spPr>
          <a:xfrm>
            <a:off x="1363714" y="4217688"/>
            <a:ext cx="354724" cy="301406"/>
          </a:xfrm>
          <a:prstGeom prst="downArrow">
            <a:avLst/>
          </a:prstGeom>
          <a:solidFill>
            <a:schemeClr val="accent1">
              <a:lumMod val="60000"/>
              <a:lumOff val="4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Arrow: Down 14">
            <a:extLst>
              <a:ext uri="{FF2B5EF4-FFF2-40B4-BE49-F238E27FC236}">
                <a16:creationId xmlns:a16="http://schemas.microsoft.com/office/drawing/2014/main" id="{749EA714-778A-4DC7-BD3E-092F9B5D20E0}"/>
              </a:ext>
            </a:extLst>
          </p:cNvPr>
          <p:cNvSpPr/>
          <p:nvPr/>
        </p:nvSpPr>
        <p:spPr>
          <a:xfrm>
            <a:off x="1363714" y="5424287"/>
            <a:ext cx="354724" cy="301406"/>
          </a:xfrm>
          <a:prstGeom prst="downArrow">
            <a:avLst/>
          </a:prstGeom>
          <a:solidFill>
            <a:schemeClr val="accent1">
              <a:lumMod val="60000"/>
              <a:lumOff val="4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E9036C16-FF3C-42F5-874F-AC32B5C3AC9F}"/>
              </a:ext>
            </a:extLst>
          </p:cNvPr>
          <p:cNvSpPr/>
          <p:nvPr/>
        </p:nvSpPr>
        <p:spPr>
          <a:xfrm>
            <a:off x="3476294" y="930166"/>
            <a:ext cx="5084379" cy="5533696"/>
          </a:xfrm>
          <a:prstGeom prst="roundRect">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r>
              <a:rPr lang="en-US" sz="1600" b="1" dirty="0">
                <a:solidFill>
                  <a:srgbClr val="0070C0"/>
                </a:solidFill>
                <a:latin typeface="Calibri" panose="020F0502020204030204" pitchFamily="34" charset="0"/>
                <a:cs typeface="Calibri" panose="020F0502020204030204" pitchFamily="34" charset="0"/>
              </a:rPr>
              <a:t>What do we intend to achieve at the end of this exercise?</a:t>
            </a:r>
          </a:p>
          <a:p>
            <a:pPr marL="228600" indent="-228600">
              <a:buFont typeface="Wingdings" panose="05000000000000000000" pitchFamily="2" charset="2"/>
              <a:buChar char="§"/>
            </a:pPr>
            <a:r>
              <a:rPr lang="en-US" sz="1600" dirty="0">
                <a:solidFill>
                  <a:srgbClr val="0070C0"/>
                </a:solidFill>
                <a:latin typeface="Calibri" panose="020F0502020204030204" pitchFamily="34" charset="0"/>
                <a:cs typeface="Calibri" panose="020F0502020204030204" pitchFamily="34" charset="0"/>
              </a:rPr>
              <a:t>A reasonable first estimate of production costs from the new process:</a:t>
            </a:r>
          </a:p>
          <a:p>
            <a:pPr marL="685800" lvl="1" indent="-228600">
              <a:buFont typeface="Arial" panose="020B0604020202020204" pitchFamily="34" charset="0"/>
              <a:buChar char="•"/>
            </a:pPr>
            <a:r>
              <a:rPr lang="en-US" sz="1600" dirty="0">
                <a:solidFill>
                  <a:srgbClr val="0070C0"/>
                </a:solidFill>
                <a:latin typeface="Calibri" panose="020F0502020204030204" pitchFamily="34" charset="0"/>
                <a:cs typeface="Calibri" panose="020F0502020204030204" pitchFamily="34" charset="0"/>
              </a:rPr>
              <a:t>Cash Costs (fixed + variable)</a:t>
            </a:r>
          </a:p>
          <a:p>
            <a:pPr marL="685800" lvl="1" indent="-228600">
              <a:buFont typeface="Arial" panose="020B0604020202020204" pitchFamily="34" charset="0"/>
              <a:buChar char="•"/>
            </a:pPr>
            <a:r>
              <a:rPr lang="en-US" sz="1600" dirty="0">
                <a:solidFill>
                  <a:srgbClr val="0070C0"/>
                </a:solidFill>
                <a:latin typeface="Calibri" panose="020F0502020204030204" pitchFamily="34" charset="0"/>
                <a:cs typeface="Calibri" panose="020F0502020204030204" pitchFamily="34" charset="0"/>
              </a:rPr>
              <a:t>Total Production Costs (Depreciation + Cash Costs)</a:t>
            </a:r>
          </a:p>
          <a:p>
            <a:pPr marL="685800" lvl="1" indent="-228600">
              <a:buFont typeface="Arial" panose="020B0604020202020204" pitchFamily="34" charset="0"/>
              <a:buChar char="•"/>
            </a:pPr>
            <a:r>
              <a:rPr lang="en-US" sz="1600" dirty="0">
                <a:solidFill>
                  <a:srgbClr val="0070C0"/>
                </a:solidFill>
                <a:latin typeface="Calibri" panose="020F0502020204030204" pitchFamily="34" charset="0"/>
                <a:cs typeface="Calibri" panose="020F0502020204030204" pitchFamily="34" charset="0"/>
              </a:rPr>
              <a:t>Product Value (ROIC + Total Production Costs)</a:t>
            </a:r>
          </a:p>
          <a:p>
            <a:pPr lvl="1"/>
            <a:endParaRPr lang="en-US" sz="1600" dirty="0">
              <a:solidFill>
                <a:srgbClr val="0070C0"/>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
            </a:pPr>
            <a:r>
              <a:rPr lang="en-US" sz="1600" dirty="0">
                <a:solidFill>
                  <a:srgbClr val="0070C0"/>
                </a:solidFill>
                <a:latin typeface="Calibri" panose="020F0502020204030204" pitchFamily="34" charset="0"/>
                <a:cs typeface="Calibri" panose="020F0502020204030204" pitchFamily="34" charset="0"/>
              </a:rPr>
              <a:t>Comparative economics with the existing route</a:t>
            </a:r>
          </a:p>
          <a:p>
            <a:pPr marL="285750" indent="-285750">
              <a:buFont typeface="Wingdings" panose="05000000000000000000" pitchFamily="2" charset="2"/>
              <a:buChar char="§"/>
            </a:pPr>
            <a:endParaRPr lang="en-US" sz="1600" dirty="0">
              <a:solidFill>
                <a:srgbClr val="0070C0"/>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
            </a:pPr>
            <a:r>
              <a:rPr lang="en-US" sz="1600" dirty="0">
                <a:solidFill>
                  <a:srgbClr val="0070C0"/>
                </a:solidFill>
                <a:latin typeface="Calibri" panose="020F0502020204030204" pitchFamily="34" charset="0"/>
                <a:cs typeface="Calibri" panose="020F0502020204030204" pitchFamily="34" charset="0"/>
              </a:rPr>
              <a:t>An ROIC or an IRR based evaluation of a commercial plant performance</a:t>
            </a:r>
          </a:p>
          <a:p>
            <a:pPr marL="285750" indent="-285750">
              <a:buFont typeface="Wingdings" panose="05000000000000000000" pitchFamily="2" charset="2"/>
              <a:buChar char="§"/>
            </a:pPr>
            <a:endParaRPr lang="en-US" sz="1600" dirty="0">
              <a:solidFill>
                <a:schemeClr val="bg2">
                  <a:lumMod val="50000"/>
                </a:schemeClr>
              </a:solidFill>
              <a:latin typeface="Calibri" panose="020F0502020204030204" pitchFamily="34" charset="0"/>
              <a:cs typeface="Calibri" panose="020F0502020204030204" pitchFamily="34" charset="0"/>
            </a:endParaRPr>
          </a:p>
          <a:p>
            <a:r>
              <a:rPr lang="en-US" sz="1600" b="1" dirty="0">
                <a:solidFill>
                  <a:schemeClr val="accent3">
                    <a:lumMod val="75000"/>
                  </a:schemeClr>
                </a:solidFill>
                <a:latin typeface="Calibri" panose="020F0502020204030204" pitchFamily="34" charset="0"/>
                <a:cs typeface="Calibri" panose="020F0502020204030204" pitchFamily="34" charset="0"/>
              </a:rPr>
              <a:t>AND MOST IMPORTANTLY:</a:t>
            </a:r>
          </a:p>
          <a:p>
            <a:endParaRPr lang="en-US" sz="1600" b="1" dirty="0">
              <a:solidFill>
                <a:schemeClr val="accent3">
                  <a:lumMod val="75000"/>
                </a:schemeClr>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
            </a:pPr>
            <a:r>
              <a:rPr lang="en-US" sz="1600" b="1" dirty="0">
                <a:solidFill>
                  <a:schemeClr val="accent3">
                    <a:lumMod val="75000"/>
                  </a:schemeClr>
                </a:solidFill>
                <a:latin typeface="Calibri" panose="020F0502020204030204" pitchFamily="34" charset="0"/>
                <a:cs typeface="Calibri" panose="020F0502020204030204" pitchFamily="34" charset="0"/>
              </a:rPr>
              <a:t>What technical risks (binary and others) should be retired to ensure that this science experiment can scale into something compelling and profitable?</a:t>
            </a:r>
          </a:p>
        </p:txBody>
      </p:sp>
      <p:sp>
        <p:nvSpPr>
          <p:cNvPr id="3" name="Rectangle 2">
            <a:extLst>
              <a:ext uri="{FF2B5EF4-FFF2-40B4-BE49-F238E27FC236}">
                <a16:creationId xmlns:a16="http://schemas.microsoft.com/office/drawing/2014/main" id="{889158F3-51CD-4B96-A040-A1C4A6456CC8}"/>
              </a:ext>
            </a:extLst>
          </p:cNvPr>
          <p:cNvSpPr/>
          <p:nvPr/>
        </p:nvSpPr>
        <p:spPr>
          <a:xfrm>
            <a:off x="3531476" y="930166"/>
            <a:ext cx="5084379" cy="5533696"/>
          </a:xfrm>
          <a:prstGeom prst="rect">
            <a:avLst/>
          </a:prstGeom>
          <a:noFill/>
          <a:ln>
            <a:solidFill>
              <a:schemeClr val="tx2"/>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endParaRPr>
          </a:p>
        </p:txBody>
      </p:sp>
    </p:spTree>
    <p:extLst>
      <p:ext uri="{BB962C8B-B14F-4D97-AF65-F5344CB8AC3E}">
        <p14:creationId xmlns:p14="http://schemas.microsoft.com/office/powerpoint/2010/main" val="10245271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4" presetClass="entr" presetSubtype="1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animEffect transition="in" filter="randombar(horizontal)">
                                      <p:cBhvr>
                                        <p:cTn id="9" dur="500"/>
                                        <p:tgtEl>
                                          <p:spTgt spid="12"/>
                                        </p:tgtEl>
                                      </p:cBhvr>
                                    </p:animEffect>
                                  </p:childTnLst>
                                </p:cTn>
                              </p:par>
                              <p:par>
                                <p:cTn id="10" presetID="14" presetClass="entr" presetSubtype="1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barn(inVertical)">
                                      <p:cBhvr>
                                        <p:cTn id="29" dur="500"/>
                                        <p:tgtEl>
                                          <p:spTgt spid="14"/>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arn(inVertical)">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circle(in)">
                                      <p:cBhvr>
                                        <p:cTn id="37" dur="2000"/>
                                        <p:tgtEl>
                                          <p:spTgt spid="15"/>
                                        </p:tgtEl>
                                      </p:cBhvr>
                                    </p:animEffect>
                                  </p:childTnLst>
                                </p:cTn>
                              </p:par>
                              <p:par>
                                <p:cTn id="38" presetID="6" presetClass="entr" presetSubtype="16"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circle(in)">
                                      <p:cBhvr>
                                        <p:cTn id="40" dur="2000"/>
                                        <p:tgtEl>
                                          <p:spTgt spid="10"/>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gtEl>
                                        <p:attrNameLst>
                                          <p:attrName>style.visibility</p:attrName>
                                        </p:attrNameLst>
                                      </p:cBhvr>
                                      <p:to>
                                        <p:strVal val="visible"/>
                                      </p:to>
                                    </p:set>
                                  </p:childTnLst>
                                </p:cTn>
                              </p:par>
                              <p:par>
                                <p:cTn id="45" presetID="2" presetClass="entr" presetSubtype="4" fill="hold" nodeType="withEffect">
                                  <p:stCondLst>
                                    <p:cond delay="0"/>
                                  </p:stCondLst>
                                  <p:childTnLst>
                                    <p:set>
                                      <p:cBhvr>
                                        <p:cTn id="46" dur="1" fill="hold">
                                          <p:stCondLst>
                                            <p:cond delay="0"/>
                                          </p:stCondLst>
                                        </p:cTn>
                                        <p:tgtEl>
                                          <p:spTgt spid="18">
                                            <p:txEl>
                                              <p:pRg st="0" end="0"/>
                                            </p:txEl>
                                          </p:spTgt>
                                        </p:tgtEl>
                                        <p:attrNameLst>
                                          <p:attrName>style.visibility</p:attrName>
                                        </p:attrNameLst>
                                      </p:cBhvr>
                                      <p:to>
                                        <p:strVal val="visible"/>
                                      </p:to>
                                    </p:set>
                                    <p:anim calcmode="lin" valueType="num">
                                      <p:cBhvr additive="base">
                                        <p:cTn id="47"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nodeType="clickEffect">
                                  <p:stCondLst>
                                    <p:cond delay="0"/>
                                  </p:stCondLst>
                                  <p:childTnLst>
                                    <p:set>
                                      <p:cBhvr>
                                        <p:cTn id="52" dur="1" fill="hold">
                                          <p:stCondLst>
                                            <p:cond delay="0"/>
                                          </p:stCondLst>
                                        </p:cTn>
                                        <p:tgtEl>
                                          <p:spTgt spid="18">
                                            <p:txEl>
                                              <p:pRg st="1" end="1"/>
                                            </p:txEl>
                                          </p:spTgt>
                                        </p:tgtEl>
                                        <p:attrNameLst>
                                          <p:attrName>style.visibility</p:attrName>
                                        </p:attrNameLst>
                                      </p:cBhvr>
                                      <p:to>
                                        <p:strVal val="visible"/>
                                      </p:to>
                                    </p:set>
                                    <p:anim calcmode="lin" valueType="num">
                                      <p:cBhvr>
                                        <p:cTn id="53" dur="500" fill="hold"/>
                                        <p:tgtEl>
                                          <p:spTgt spid="18">
                                            <p:txEl>
                                              <p:pRg st="1" end="1"/>
                                            </p:txEl>
                                          </p:spTgt>
                                        </p:tgtEl>
                                        <p:attrNameLst>
                                          <p:attrName>ppt_w</p:attrName>
                                        </p:attrNameLst>
                                      </p:cBhvr>
                                      <p:tavLst>
                                        <p:tav tm="0">
                                          <p:val>
                                            <p:fltVal val="0"/>
                                          </p:val>
                                        </p:tav>
                                        <p:tav tm="100000">
                                          <p:val>
                                            <p:strVal val="#ppt_w"/>
                                          </p:val>
                                        </p:tav>
                                      </p:tavLst>
                                    </p:anim>
                                    <p:anim calcmode="lin" valueType="num">
                                      <p:cBhvr>
                                        <p:cTn id="54" dur="500" fill="hold"/>
                                        <p:tgtEl>
                                          <p:spTgt spid="18">
                                            <p:txEl>
                                              <p:pRg st="1" end="1"/>
                                            </p:txEl>
                                          </p:spTgt>
                                        </p:tgtEl>
                                        <p:attrNameLst>
                                          <p:attrName>ppt_h</p:attrName>
                                        </p:attrNameLst>
                                      </p:cBhvr>
                                      <p:tavLst>
                                        <p:tav tm="0">
                                          <p:val>
                                            <p:fltVal val="0"/>
                                          </p:val>
                                        </p:tav>
                                        <p:tav tm="100000">
                                          <p:val>
                                            <p:strVal val="#ppt_h"/>
                                          </p:val>
                                        </p:tav>
                                      </p:tavLst>
                                    </p:anim>
                                    <p:animEffect transition="in" filter="fade">
                                      <p:cBhvr>
                                        <p:cTn id="55" dur="500"/>
                                        <p:tgtEl>
                                          <p:spTgt spid="18">
                                            <p:txEl>
                                              <p:pRg st="1" end="1"/>
                                            </p:txEl>
                                          </p:spTgt>
                                        </p:tgtEl>
                                      </p:cBhvr>
                                    </p:animEffect>
                                  </p:childTnLst>
                                </p:cTn>
                              </p:par>
                              <p:par>
                                <p:cTn id="56" presetID="53" presetClass="entr" presetSubtype="16" fill="hold" nodeType="withEffect">
                                  <p:stCondLst>
                                    <p:cond delay="0"/>
                                  </p:stCondLst>
                                  <p:childTnLst>
                                    <p:set>
                                      <p:cBhvr>
                                        <p:cTn id="57" dur="1" fill="hold">
                                          <p:stCondLst>
                                            <p:cond delay="0"/>
                                          </p:stCondLst>
                                        </p:cTn>
                                        <p:tgtEl>
                                          <p:spTgt spid="18">
                                            <p:txEl>
                                              <p:pRg st="2" end="2"/>
                                            </p:txEl>
                                          </p:spTgt>
                                        </p:tgtEl>
                                        <p:attrNameLst>
                                          <p:attrName>style.visibility</p:attrName>
                                        </p:attrNameLst>
                                      </p:cBhvr>
                                      <p:to>
                                        <p:strVal val="visible"/>
                                      </p:to>
                                    </p:set>
                                    <p:anim calcmode="lin" valueType="num">
                                      <p:cBhvr>
                                        <p:cTn id="58" dur="500" fill="hold"/>
                                        <p:tgtEl>
                                          <p:spTgt spid="18">
                                            <p:txEl>
                                              <p:pRg st="2" end="2"/>
                                            </p:txEl>
                                          </p:spTgt>
                                        </p:tgtEl>
                                        <p:attrNameLst>
                                          <p:attrName>ppt_w</p:attrName>
                                        </p:attrNameLst>
                                      </p:cBhvr>
                                      <p:tavLst>
                                        <p:tav tm="0">
                                          <p:val>
                                            <p:fltVal val="0"/>
                                          </p:val>
                                        </p:tav>
                                        <p:tav tm="100000">
                                          <p:val>
                                            <p:strVal val="#ppt_w"/>
                                          </p:val>
                                        </p:tav>
                                      </p:tavLst>
                                    </p:anim>
                                    <p:anim calcmode="lin" valueType="num">
                                      <p:cBhvr>
                                        <p:cTn id="59" dur="500" fill="hold"/>
                                        <p:tgtEl>
                                          <p:spTgt spid="18">
                                            <p:txEl>
                                              <p:pRg st="2" end="2"/>
                                            </p:txEl>
                                          </p:spTgt>
                                        </p:tgtEl>
                                        <p:attrNameLst>
                                          <p:attrName>ppt_h</p:attrName>
                                        </p:attrNameLst>
                                      </p:cBhvr>
                                      <p:tavLst>
                                        <p:tav tm="0">
                                          <p:val>
                                            <p:fltVal val="0"/>
                                          </p:val>
                                        </p:tav>
                                        <p:tav tm="100000">
                                          <p:val>
                                            <p:strVal val="#ppt_h"/>
                                          </p:val>
                                        </p:tav>
                                      </p:tavLst>
                                    </p:anim>
                                    <p:animEffect transition="in" filter="fade">
                                      <p:cBhvr>
                                        <p:cTn id="60" dur="500"/>
                                        <p:tgtEl>
                                          <p:spTgt spid="18">
                                            <p:txEl>
                                              <p:pRg st="2" end="2"/>
                                            </p:txEl>
                                          </p:spTgt>
                                        </p:tgtEl>
                                      </p:cBhvr>
                                    </p:animEffect>
                                  </p:childTnLst>
                                </p:cTn>
                              </p:par>
                              <p:par>
                                <p:cTn id="61" presetID="53" presetClass="entr" presetSubtype="16" fill="hold" nodeType="withEffect">
                                  <p:stCondLst>
                                    <p:cond delay="0"/>
                                  </p:stCondLst>
                                  <p:childTnLst>
                                    <p:set>
                                      <p:cBhvr>
                                        <p:cTn id="62" dur="1" fill="hold">
                                          <p:stCondLst>
                                            <p:cond delay="0"/>
                                          </p:stCondLst>
                                        </p:cTn>
                                        <p:tgtEl>
                                          <p:spTgt spid="18">
                                            <p:txEl>
                                              <p:pRg st="3" end="3"/>
                                            </p:txEl>
                                          </p:spTgt>
                                        </p:tgtEl>
                                        <p:attrNameLst>
                                          <p:attrName>style.visibility</p:attrName>
                                        </p:attrNameLst>
                                      </p:cBhvr>
                                      <p:to>
                                        <p:strVal val="visible"/>
                                      </p:to>
                                    </p:set>
                                    <p:anim calcmode="lin" valueType="num">
                                      <p:cBhvr>
                                        <p:cTn id="63" dur="500" fill="hold"/>
                                        <p:tgtEl>
                                          <p:spTgt spid="18">
                                            <p:txEl>
                                              <p:pRg st="3" end="3"/>
                                            </p:txEl>
                                          </p:spTgt>
                                        </p:tgtEl>
                                        <p:attrNameLst>
                                          <p:attrName>ppt_w</p:attrName>
                                        </p:attrNameLst>
                                      </p:cBhvr>
                                      <p:tavLst>
                                        <p:tav tm="0">
                                          <p:val>
                                            <p:fltVal val="0"/>
                                          </p:val>
                                        </p:tav>
                                        <p:tav tm="100000">
                                          <p:val>
                                            <p:strVal val="#ppt_w"/>
                                          </p:val>
                                        </p:tav>
                                      </p:tavLst>
                                    </p:anim>
                                    <p:anim calcmode="lin" valueType="num">
                                      <p:cBhvr>
                                        <p:cTn id="64" dur="500" fill="hold"/>
                                        <p:tgtEl>
                                          <p:spTgt spid="18">
                                            <p:txEl>
                                              <p:pRg st="3" end="3"/>
                                            </p:txEl>
                                          </p:spTgt>
                                        </p:tgtEl>
                                        <p:attrNameLst>
                                          <p:attrName>ppt_h</p:attrName>
                                        </p:attrNameLst>
                                      </p:cBhvr>
                                      <p:tavLst>
                                        <p:tav tm="0">
                                          <p:val>
                                            <p:fltVal val="0"/>
                                          </p:val>
                                        </p:tav>
                                        <p:tav tm="100000">
                                          <p:val>
                                            <p:strVal val="#ppt_h"/>
                                          </p:val>
                                        </p:tav>
                                      </p:tavLst>
                                    </p:anim>
                                    <p:animEffect transition="in" filter="fade">
                                      <p:cBhvr>
                                        <p:cTn id="65" dur="500"/>
                                        <p:tgtEl>
                                          <p:spTgt spid="18">
                                            <p:txEl>
                                              <p:pRg st="3" end="3"/>
                                            </p:txEl>
                                          </p:spTgt>
                                        </p:tgtEl>
                                      </p:cBhvr>
                                    </p:animEffect>
                                  </p:childTnLst>
                                </p:cTn>
                              </p:par>
                              <p:par>
                                <p:cTn id="66" presetID="53" presetClass="entr" presetSubtype="16" fill="hold" nodeType="withEffect">
                                  <p:stCondLst>
                                    <p:cond delay="0"/>
                                  </p:stCondLst>
                                  <p:childTnLst>
                                    <p:set>
                                      <p:cBhvr>
                                        <p:cTn id="67" dur="1" fill="hold">
                                          <p:stCondLst>
                                            <p:cond delay="0"/>
                                          </p:stCondLst>
                                        </p:cTn>
                                        <p:tgtEl>
                                          <p:spTgt spid="18">
                                            <p:txEl>
                                              <p:pRg st="4" end="4"/>
                                            </p:txEl>
                                          </p:spTgt>
                                        </p:tgtEl>
                                        <p:attrNameLst>
                                          <p:attrName>style.visibility</p:attrName>
                                        </p:attrNameLst>
                                      </p:cBhvr>
                                      <p:to>
                                        <p:strVal val="visible"/>
                                      </p:to>
                                    </p:set>
                                    <p:anim calcmode="lin" valueType="num">
                                      <p:cBhvr>
                                        <p:cTn id="68" dur="500" fill="hold"/>
                                        <p:tgtEl>
                                          <p:spTgt spid="18">
                                            <p:txEl>
                                              <p:pRg st="4" end="4"/>
                                            </p:txEl>
                                          </p:spTgt>
                                        </p:tgtEl>
                                        <p:attrNameLst>
                                          <p:attrName>ppt_w</p:attrName>
                                        </p:attrNameLst>
                                      </p:cBhvr>
                                      <p:tavLst>
                                        <p:tav tm="0">
                                          <p:val>
                                            <p:fltVal val="0"/>
                                          </p:val>
                                        </p:tav>
                                        <p:tav tm="100000">
                                          <p:val>
                                            <p:strVal val="#ppt_w"/>
                                          </p:val>
                                        </p:tav>
                                      </p:tavLst>
                                    </p:anim>
                                    <p:anim calcmode="lin" valueType="num">
                                      <p:cBhvr>
                                        <p:cTn id="69" dur="500" fill="hold"/>
                                        <p:tgtEl>
                                          <p:spTgt spid="18">
                                            <p:txEl>
                                              <p:pRg st="4" end="4"/>
                                            </p:txEl>
                                          </p:spTgt>
                                        </p:tgtEl>
                                        <p:attrNameLst>
                                          <p:attrName>ppt_h</p:attrName>
                                        </p:attrNameLst>
                                      </p:cBhvr>
                                      <p:tavLst>
                                        <p:tav tm="0">
                                          <p:val>
                                            <p:fltVal val="0"/>
                                          </p:val>
                                        </p:tav>
                                        <p:tav tm="100000">
                                          <p:val>
                                            <p:strVal val="#ppt_h"/>
                                          </p:val>
                                        </p:tav>
                                      </p:tavLst>
                                    </p:anim>
                                    <p:animEffect transition="in" filter="fade">
                                      <p:cBhvr>
                                        <p:cTn id="70" dur="500"/>
                                        <p:tgtEl>
                                          <p:spTgt spid="18">
                                            <p:txEl>
                                              <p:pRg st="4" end="4"/>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53" presetClass="entr" presetSubtype="16" fill="hold" nodeType="clickEffect">
                                  <p:stCondLst>
                                    <p:cond delay="0"/>
                                  </p:stCondLst>
                                  <p:childTnLst>
                                    <p:set>
                                      <p:cBhvr>
                                        <p:cTn id="74" dur="1" fill="hold">
                                          <p:stCondLst>
                                            <p:cond delay="0"/>
                                          </p:stCondLst>
                                        </p:cTn>
                                        <p:tgtEl>
                                          <p:spTgt spid="18">
                                            <p:txEl>
                                              <p:pRg st="6" end="6"/>
                                            </p:txEl>
                                          </p:spTgt>
                                        </p:tgtEl>
                                        <p:attrNameLst>
                                          <p:attrName>style.visibility</p:attrName>
                                        </p:attrNameLst>
                                      </p:cBhvr>
                                      <p:to>
                                        <p:strVal val="visible"/>
                                      </p:to>
                                    </p:set>
                                    <p:anim calcmode="lin" valueType="num">
                                      <p:cBhvr>
                                        <p:cTn id="75" dur="500" fill="hold"/>
                                        <p:tgtEl>
                                          <p:spTgt spid="18">
                                            <p:txEl>
                                              <p:pRg st="6" end="6"/>
                                            </p:txEl>
                                          </p:spTgt>
                                        </p:tgtEl>
                                        <p:attrNameLst>
                                          <p:attrName>ppt_w</p:attrName>
                                        </p:attrNameLst>
                                      </p:cBhvr>
                                      <p:tavLst>
                                        <p:tav tm="0">
                                          <p:val>
                                            <p:fltVal val="0"/>
                                          </p:val>
                                        </p:tav>
                                        <p:tav tm="100000">
                                          <p:val>
                                            <p:strVal val="#ppt_w"/>
                                          </p:val>
                                        </p:tav>
                                      </p:tavLst>
                                    </p:anim>
                                    <p:anim calcmode="lin" valueType="num">
                                      <p:cBhvr>
                                        <p:cTn id="76" dur="500" fill="hold"/>
                                        <p:tgtEl>
                                          <p:spTgt spid="18">
                                            <p:txEl>
                                              <p:pRg st="6" end="6"/>
                                            </p:txEl>
                                          </p:spTgt>
                                        </p:tgtEl>
                                        <p:attrNameLst>
                                          <p:attrName>ppt_h</p:attrName>
                                        </p:attrNameLst>
                                      </p:cBhvr>
                                      <p:tavLst>
                                        <p:tav tm="0">
                                          <p:val>
                                            <p:fltVal val="0"/>
                                          </p:val>
                                        </p:tav>
                                        <p:tav tm="100000">
                                          <p:val>
                                            <p:strVal val="#ppt_h"/>
                                          </p:val>
                                        </p:tav>
                                      </p:tavLst>
                                    </p:anim>
                                    <p:animEffect transition="in" filter="fade">
                                      <p:cBhvr>
                                        <p:cTn id="77" dur="500"/>
                                        <p:tgtEl>
                                          <p:spTgt spid="18">
                                            <p:txEl>
                                              <p:pRg st="6" end="6"/>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53" presetClass="entr" presetSubtype="16" fill="hold" nodeType="clickEffect">
                                  <p:stCondLst>
                                    <p:cond delay="0"/>
                                  </p:stCondLst>
                                  <p:childTnLst>
                                    <p:set>
                                      <p:cBhvr>
                                        <p:cTn id="81" dur="1" fill="hold">
                                          <p:stCondLst>
                                            <p:cond delay="0"/>
                                          </p:stCondLst>
                                        </p:cTn>
                                        <p:tgtEl>
                                          <p:spTgt spid="18">
                                            <p:txEl>
                                              <p:pRg st="8" end="8"/>
                                            </p:txEl>
                                          </p:spTgt>
                                        </p:tgtEl>
                                        <p:attrNameLst>
                                          <p:attrName>style.visibility</p:attrName>
                                        </p:attrNameLst>
                                      </p:cBhvr>
                                      <p:to>
                                        <p:strVal val="visible"/>
                                      </p:to>
                                    </p:set>
                                    <p:anim calcmode="lin" valueType="num">
                                      <p:cBhvr>
                                        <p:cTn id="82" dur="500" fill="hold"/>
                                        <p:tgtEl>
                                          <p:spTgt spid="18">
                                            <p:txEl>
                                              <p:pRg st="8" end="8"/>
                                            </p:txEl>
                                          </p:spTgt>
                                        </p:tgtEl>
                                        <p:attrNameLst>
                                          <p:attrName>ppt_w</p:attrName>
                                        </p:attrNameLst>
                                      </p:cBhvr>
                                      <p:tavLst>
                                        <p:tav tm="0">
                                          <p:val>
                                            <p:fltVal val="0"/>
                                          </p:val>
                                        </p:tav>
                                        <p:tav tm="100000">
                                          <p:val>
                                            <p:strVal val="#ppt_w"/>
                                          </p:val>
                                        </p:tav>
                                      </p:tavLst>
                                    </p:anim>
                                    <p:anim calcmode="lin" valueType="num">
                                      <p:cBhvr>
                                        <p:cTn id="83" dur="500" fill="hold"/>
                                        <p:tgtEl>
                                          <p:spTgt spid="18">
                                            <p:txEl>
                                              <p:pRg st="8" end="8"/>
                                            </p:txEl>
                                          </p:spTgt>
                                        </p:tgtEl>
                                        <p:attrNameLst>
                                          <p:attrName>ppt_h</p:attrName>
                                        </p:attrNameLst>
                                      </p:cBhvr>
                                      <p:tavLst>
                                        <p:tav tm="0">
                                          <p:val>
                                            <p:fltVal val="0"/>
                                          </p:val>
                                        </p:tav>
                                        <p:tav tm="100000">
                                          <p:val>
                                            <p:strVal val="#ppt_h"/>
                                          </p:val>
                                        </p:tav>
                                      </p:tavLst>
                                    </p:anim>
                                    <p:animEffect transition="in" filter="fade">
                                      <p:cBhvr>
                                        <p:cTn id="84" dur="500"/>
                                        <p:tgtEl>
                                          <p:spTgt spid="18">
                                            <p:txEl>
                                              <p:pRg st="8" end="8"/>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53" presetClass="entr" presetSubtype="16" fill="hold" nodeType="clickEffect">
                                  <p:stCondLst>
                                    <p:cond delay="0"/>
                                  </p:stCondLst>
                                  <p:childTnLst>
                                    <p:set>
                                      <p:cBhvr>
                                        <p:cTn id="88" dur="1" fill="hold">
                                          <p:stCondLst>
                                            <p:cond delay="0"/>
                                          </p:stCondLst>
                                        </p:cTn>
                                        <p:tgtEl>
                                          <p:spTgt spid="18">
                                            <p:txEl>
                                              <p:pRg st="10" end="10"/>
                                            </p:txEl>
                                          </p:spTgt>
                                        </p:tgtEl>
                                        <p:attrNameLst>
                                          <p:attrName>style.visibility</p:attrName>
                                        </p:attrNameLst>
                                      </p:cBhvr>
                                      <p:to>
                                        <p:strVal val="visible"/>
                                      </p:to>
                                    </p:set>
                                    <p:anim calcmode="lin" valueType="num">
                                      <p:cBhvr>
                                        <p:cTn id="89" dur="500" fill="hold"/>
                                        <p:tgtEl>
                                          <p:spTgt spid="18">
                                            <p:txEl>
                                              <p:pRg st="10" end="10"/>
                                            </p:txEl>
                                          </p:spTgt>
                                        </p:tgtEl>
                                        <p:attrNameLst>
                                          <p:attrName>ppt_w</p:attrName>
                                        </p:attrNameLst>
                                      </p:cBhvr>
                                      <p:tavLst>
                                        <p:tav tm="0">
                                          <p:val>
                                            <p:fltVal val="0"/>
                                          </p:val>
                                        </p:tav>
                                        <p:tav tm="100000">
                                          <p:val>
                                            <p:strVal val="#ppt_w"/>
                                          </p:val>
                                        </p:tav>
                                      </p:tavLst>
                                    </p:anim>
                                    <p:anim calcmode="lin" valueType="num">
                                      <p:cBhvr>
                                        <p:cTn id="90" dur="500" fill="hold"/>
                                        <p:tgtEl>
                                          <p:spTgt spid="18">
                                            <p:txEl>
                                              <p:pRg st="10" end="10"/>
                                            </p:txEl>
                                          </p:spTgt>
                                        </p:tgtEl>
                                        <p:attrNameLst>
                                          <p:attrName>ppt_h</p:attrName>
                                        </p:attrNameLst>
                                      </p:cBhvr>
                                      <p:tavLst>
                                        <p:tav tm="0">
                                          <p:val>
                                            <p:fltVal val="0"/>
                                          </p:val>
                                        </p:tav>
                                        <p:tav tm="100000">
                                          <p:val>
                                            <p:strVal val="#ppt_h"/>
                                          </p:val>
                                        </p:tav>
                                      </p:tavLst>
                                    </p:anim>
                                    <p:animEffect transition="in" filter="fade">
                                      <p:cBhvr>
                                        <p:cTn id="91" dur="500"/>
                                        <p:tgtEl>
                                          <p:spTgt spid="18">
                                            <p:txEl>
                                              <p:pRg st="10" end="10"/>
                                            </p:txEl>
                                          </p:spTgt>
                                        </p:tgtEl>
                                      </p:cBhvr>
                                    </p:animEffect>
                                  </p:childTnLst>
                                </p:cTn>
                              </p:par>
                              <p:par>
                                <p:cTn id="92" presetID="53" presetClass="entr" presetSubtype="16" fill="hold" nodeType="withEffect">
                                  <p:stCondLst>
                                    <p:cond delay="0"/>
                                  </p:stCondLst>
                                  <p:childTnLst>
                                    <p:set>
                                      <p:cBhvr>
                                        <p:cTn id="93" dur="1" fill="hold">
                                          <p:stCondLst>
                                            <p:cond delay="0"/>
                                          </p:stCondLst>
                                        </p:cTn>
                                        <p:tgtEl>
                                          <p:spTgt spid="18">
                                            <p:txEl>
                                              <p:pRg st="12" end="12"/>
                                            </p:txEl>
                                          </p:spTgt>
                                        </p:tgtEl>
                                        <p:attrNameLst>
                                          <p:attrName>style.visibility</p:attrName>
                                        </p:attrNameLst>
                                      </p:cBhvr>
                                      <p:to>
                                        <p:strVal val="visible"/>
                                      </p:to>
                                    </p:set>
                                    <p:anim calcmode="lin" valueType="num">
                                      <p:cBhvr>
                                        <p:cTn id="94" dur="500" fill="hold"/>
                                        <p:tgtEl>
                                          <p:spTgt spid="18">
                                            <p:txEl>
                                              <p:pRg st="12" end="12"/>
                                            </p:txEl>
                                          </p:spTgt>
                                        </p:tgtEl>
                                        <p:attrNameLst>
                                          <p:attrName>ppt_w</p:attrName>
                                        </p:attrNameLst>
                                      </p:cBhvr>
                                      <p:tavLst>
                                        <p:tav tm="0">
                                          <p:val>
                                            <p:fltVal val="0"/>
                                          </p:val>
                                        </p:tav>
                                        <p:tav tm="100000">
                                          <p:val>
                                            <p:strVal val="#ppt_w"/>
                                          </p:val>
                                        </p:tav>
                                      </p:tavLst>
                                    </p:anim>
                                    <p:anim calcmode="lin" valueType="num">
                                      <p:cBhvr>
                                        <p:cTn id="95" dur="500" fill="hold"/>
                                        <p:tgtEl>
                                          <p:spTgt spid="18">
                                            <p:txEl>
                                              <p:pRg st="12" end="12"/>
                                            </p:txEl>
                                          </p:spTgt>
                                        </p:tgtEl>
                                        <p:attrNameLst>
                                          <p:attrName>ppt_h</p:attrName>
                                        </p:attrNameLst>
                                      </p:cBhvr>
                                      <p:tavLst>
                                        <p:tav tm="0">
                                          <p:val>
                                            <p:fltVal val="0"/>
                                          </p:val>
                                        </p:tav>
                                        <p:tav tm="100000">
                                          <p:val>
                                            <p:strVal val="#ppt_h"/>
                                          </p:val>
                                        </p:tav>
                                      </p:tavLst>
                                    </p:anim>
                                    <p:animEffect transition="in" filter="fade">
                                      <p:cBhvr>
                                        <p:cTn id="96" dur="500"/>
                                        <p:tgtEl>
                                          <p:spTgt spid="18">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2" grpId="0" animBg="1"/>
      <p:bldP spid="13" grpId="0" animBg="1"/>
      <p:bldP spid="14" grpId="0" animBg="1"/>
      <p:bldP spid="15" grpId="0" animBg="1"/>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C83B252E-C9FB-4E99-8CA8-4998BEE1F945}"/>
                  </a:ext>
                </a:extLst>
              </p:cNvPr>
              <p:cNvGraphicFramePr>
                <a:graphicFrameLocks noGrp="1"/>
              </p:cNvGraphicFramePr>
              <p:nvPr/>
            </p:nvGraphicFramePr>
            <p:xfrm>
              <a:off x="1070568" y="1179061"/>
              <a:ext cx="7042278" cy="2294223"/>
            </p:xfrm>
            <a:graphic>
              <a:graphicData uri="http://schemas.openxmlformats.org/drawingml/2006/table">
                <a:tbl>
                  <a:tblPr firstRow="1" bandRow="1">
                    <a:tableStyleId>{6E25E649-3F16-4E02-A733-19D2CDBF48F0}</a:tableStyleId>
                  </a:tblPr>
                  <a:tblGrid>
                    <a:gridCol w="7042278">
                      <a:extLst>
                        <a:ext uri="{9D8B030D-6E8A-4147-A177-3AD203B41FA5}">
                          <a16:colId xmlns:a16="http://schemas.microsoft.com/office/drawing/2014/main" val="20000"/>
                        </a:ext>
                      </a:extLst>
                    </a:gridCol>
                  </a:tblGrid>
                  <a:tr h="423799">
                    <a:tc>
                      <a:txBody>
                        <a:bodyPr/>
                        <a:lstStyle/>
                        <a:p>
                          <a:pPr algn="ctr"/>
                          <a:r>
                            <a:rPr lang="en-US" sz="2000" dirty="0">
                              <a:latin typeface="Calibri" panose="020F0502020204030204" pitchFamily="34" charset="0"/>
                              <a:cs typeface="Calibri" panose="020F0502020204030204" pitchFamily="34" charset="0"/>
                            </a:rPr>
                            <a:t>Balanced Chemical Reactions</a:t>
                          </a:r>
                        </a:p>
                      </a:txBody>
                      <a:tcPr anchor="ctr">
                        <a:solidFill>
                          <a:schemeClr val="tx2"/>
                        </a:solidFill>
                      </a:tcPr>
                    </a:tc>
                    <a:extLst>
                      <a:ext uri="{0D108BD9-81ED-4DB2-BD59-A6C34878D82A}">
                        <a16:rowId xmlns:a16="http://schemas.microsoft.com/office/drawing/2014/main" val="10000"/>
                      </a:ext>
                    </a:extLst>
                  </a:tr>
                  <a:tr h="326000">
                    <a:tc>
                      <a:txBody>
                        <a:bodyPr/>
                        <a:lstStyle/>
                        <a:p>
                          <a:pPr algn="ctr"/>
                          <a:r>
                            <a:rPr lang="en-US" sz="1400" b="1" u="sng" dirty="0">
                              <a:solidFill>
                                <a:schemeClr val="tx2"/>
                              </a:solidFill>
                              <a:latin typeface="Calibri" panose="020F0502020204030204" pitchFamily="34" charset="0"/>
                              <a:cs typeface="Calibri" panose="020F0502020204030204" pitchFamily="34" charset="0"/>
                            </a:rPr>
                            <a:t>Initial Propylene Activation</a:t>
                          </a:r>
                        </a:p>
                      </a:txBody>
                      <a:tcPr anchor="ctr"/>
                    </a:tc>
                    <a:extLst>
                      <a:ext uri="{0D108BD9-81ED-4DB2-BD59-A6C34878D82A}">
                        <a16:rowId xmlns:a16="http://schemas.microsoft.com/office/drawing/2014/main" val="10001"/>
                      </a:ext>
                    </a:extLst>
                  </a:tr>
                  <a:tr h="293400">
                    <a:tc>
                      <a:txBody>
                        <a:bodyPr/>
                        <a:lstStyle/>
                        <a:p>
                          <a:pPr marL="0" marR="0" lvl="2" indent="0" algn="ctr"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r>
                                <m:rPr>
                                  <m:sty m:val="p"/>
                                </m:rPr>
                                <a:rPr lang="en-US" sz="1200" b="0" i="0" smtClean="0">
                                  <a:solidFill>
                                    <a:schemeClr val="tx2"/>
                                  </a:solidFill>
                                  <a:latin typeface="Cambria Math" panose="02040503050406030204" pitchFamily="18" charset="0"/>
                                </a:rPr>
                                <m:t>M</m:t>
                              </m:r>
                              <m:sSub>
                                <m:sSubPr>
                                  <m:ctrlPr>
                                    <a:rPr lang="en-US" sz="1200" b="0" i="1" smtClean="0">
                                      <a:solidFill>
                                        <a:schemeClr val="tx2"/>
                                      </a:solidFill>
                                      <a:latin typeface="Cambria Math" panose="02040503050406030204" pitchFamily="18" charset="0"/>
                                    </a:rPr>
                                  </m:ctrlPr>
                                </m:sSubPr>
                                <m:e>
                                  <m:sSub>
                                    <m:sSubPr>
                                      <m:ctrlPr>
                                        <a:rPr lang="en-US" sz="1200" b="0" i="1" smtClean="0">
                                          <a:solidFill>
                                            <a:schemeClr val="tx2"/>
                                          </a:solidFill>
                                          <a:latin typeface="Cambria Math" panose="02040503050406030204" pitchFamily="18" charset="0"/>
                                        </a:rPr>
                                      </m:ctrlPr>
                                    </m:sSubPr>
                                    <m:e>
                                      <m:r>
                                        <m:rPr>
                                          <m:sty m:val="p"/>
                                        </m:rPr>
                                        <a:rPr lang="en-US" sz="1200" b="0" i="1" smtClean="0">
                                          <a:solidFill>
                                            <a:schemeClr val="tx2"/>
                                          </a:solidFill>
                                          <a:latin typeface="Cambria Math" panose="02040503050406030204" pitchFamily="18" charset="0"/>
                                        </a:rPr>
                                        <m:t>L</m:t>
                                      </m:r>
                                    </m:e>
                                    <m:sub>
                                      <m:r>
                                        <a:rPr lang="en-US" sz="1200" b="0" i="1" smtClean="0">
                                          <a:solidFill>
                                            <a:schemeClr val="tx2"/>
                                          </a:solidFill>
                                          <a:latin typeface="Cambria Math" panose="02040503050406030204" pitchFamily="18" charset="0"/>
                                        </a:rPr>
                                        <m:t>5</m:t>
                                      </m:r>
                                    </m:sub>
                                  </m:sSub>
                                  <m:r>
                                    <a:rPr lang="en-US" sz="1200" b="0">
                                      <a:solidFill>
                                        <a:schemeClr val="tx2"/>
                                      </a:solidFill>
                                      <a:latin typeface="Cambria Math" panose="02040503050406030204" pitchFamily="18" charset="0"/>
                                    </a:rPr>
                                    <m:t>+</m:t>
                                  </m:r>
                                  <m:sSub>
                                    <m:sSubPr>
                                      <m:ctrlPr>
                                        <a:rPr lang="en-US" sz="1200" b="0" i="1" smtClean="0">
                                          <a:solidFill>
                                            <a:schemeClr val="tx2"/>
                                          </a:solidFill>
                                          <a:latin typeface="Cambria Math" panose="02040503050406030204" pitchFamily="18" charset="0"/>
                                        </a:rPr>
                                      </m:ctrlPr>
                                    </m:sSubPr>
                                    <m:e>
                                      <m:r>
                                        <m:rPr>
                                          <m:sty m:val="p"/>
                                        </m:rPr>
                                        <a:rPr lang="en-US" sz="1200" b="0" i="1" smtClean="0">
                                          <a:solidFill>
                                            <a:schemeClr val="tx2"/>
                                          </a:solidFill>
                                          <a:latin typeface="Cambria Math" panose="02040503050406030204" pitchFamily="18" charset="0"/>
                                        </a:rPr>
                                        <m:t>C</m:t>
                                      </m:r>
                                    </m:e>
                                    <m:sub>
                                      <m:r>
                                        <a:rPr lang="en-US" sz="1200" b="0" i="1" smtClean="0">
                                          <a:solidFill>
                                            <a:schemeClr val="tx2"/>
                                          </a:solidFill>
                                          <a:latin typeface="Cambria Math" panose="02040503050406030204" pitchFamily="18" charset="0"/>
                                        </a:rPr>
                                        <m:t>3</m:t>
                                      </m:r>
                                    </m:sub>
                                  </m:sSub>
                                  <m:sSub>
                                    <m:sSubPr>
                                      <m:ctrlPr>
                                        <a:rPr lang="en-US" sz="1200" b="0" i="1" smtClean="0">
                                          <a:solidFill>
                                            <a:schemeClr val="tx2"/>
                                          </a:solidFill>
                                          <a:latin typeface="Cambria Math" panose="02040503050406030204" pitchFamily="18" charset="0"/>
                                        </a:rPr>
                                      </m:ctrlPr>
                                    </m:sSubPr>
                                    <m:e>
                                      <m:r>
                                        <m:rPr>
                                          <m:sty m:val="p"/>
                                        </m:rPr>
                                        <a:rPr lang="en-US" sz="1200" b="0" i="1" smtClean="0">
                                          <a:solidFill>
                                            <a:schemeClr val="tx2"/>
                                          </a:solidFill>
                                          <a:latin typeface="Cambria Math" panose="02040503050406030204" pitchFamily="18" charset="0"/>
                                        </a:rPr>
                                        <m:t>H</m:t>
                                      </m:r>
                                    </m:e>
                                    <m:sub>
                                      <m:r>
                                        <a:rPr lang="en-US" sz="1200" b="0" i="1" smtClean="0">
                                          <a:solidFill>
                                            <a:schemeClr val="tx2"/>
                                          </a:solidFill>
                                          <a:latin typeface="Cambria Math" panose="02040503050406030204" pitchFamily="18" charset="0"/>
                                        </a:rPr>
                                        <m:t>6</m:t>
                                      </m:r>
                                    </m:sub>
                                  </m:sSub>
                                  <m:r>
                                    <a:rPr lang="en-US" sz="1200" b="0" smtClean="0">
                                      <a:solidFill>
                                        <a:schemeClr val="tx2"/>
                                      </a:solidFill>
                                      <a:latin typeface="Cambria Math" panose="02040503050406030204" pitchFamily="18" charset="0"/>
                                    </a:rPr>
                                    <m:t>+</m:t>
                                  </m:r>
                                  <m:r>
                                    <a:rPr lang="en-US" sz="1200" b="0" i="0" smtClean="0">
                                      <a:solidFill>
                                        <a:schemeClr val="tx2"/>
                                      </a:solidFill>
                                      <a:latin typeface="Cambria Math" panose="02040503050406030204" pitchFamily="18" charset="0"/>
                                    </a:rPr>
                                    <m:t>2(</m:t>
                                  </m:r>
                                  <m:r>
                                    <m:rPr>
                                      <m:sty m:val="p"/>
                                    </m:rPr>
                                    <a:rPr lang="en-US" sz="1200" b="0" i="0" smtClean="0">
                                      <a:solidFill>
                                        <a:schemeClr val="tx2"/>
                                      </a:solidFill>
                                      <a:latin typeface="Cambria Math" panose="02040503050406030204" pitchFamily="18" charset="0"/>
                                    </a:rPr>
                                    <m:t>X</m:t>
                                  </m:r>
                                  <m:r>
                                    <a:rPr lang="en-US" sz="1200" b="0" i="0" smtClean="0">
                                      <a:solidFill>
                                        <a:schemeClr val="tx2"/>
                                      </a:solidFill>
                                      <a:latin typeface="Cambria Math" panose="02040503050406030204" pitchFamily="18" charset="0"/>
                                    </a:rPr>
                                    <m:t>′)→ </m:t>
                                  </m:r>
                                </m:e>
                                <m:sub>
                                  <m:r>
                                    <a:rPr lang="en-US" sz="1200" b="0" smtClean="0">
                                      <a:solidFill>
                                        <a:schemeClr val="tx2"/>
                                      </a:solidFill>
                                      <a:latin typeface="Cambria Math" panose="02040503050406030204" pitchFamily="18" charset="0"/>
                                    </a:rPr>
                                    <m:t> </m:t>
                                  </m:r>
                                </m:sub>
                              </m:sSub>
                            </m:oMath>
                          </a14:m>
                          <a:r>
                            <a:rPr lang="en-US" sz="1200" b="0" dirty="0">
                              <a:solidFill>
                                <a:schemeClr val="tx2"/>
                              </a:solidFill>
                              <a:latin typeface="Calibri" panose="020F0502020204030204" pitchFamily="34" charset="0"/>
                              <a:cs typeface="Calibri" panose="020F0502020204030204" pitchFamily="34" charset="0"/>
                            </a:rPr>
                            <a:t> </a:t>
                          </a:r>
                          <a14:m>
                            <m:oMath xmlns:m="http://schemas.openxmlformats.org/officeDocument/2006/math">
                              <m:r>
                                <m:rPr>
                                  <m:sty m:val="p"/>
                                </m:rPr>
                                <a:rPr lang="en-US" sz="1200" b="0" i="0" smtClean="0">
                                  <a:solidFill>
                                    <a:schemeClr val="tx2"/>
                                  </a:solidFill>
                                  <a:latin typeface="Cambria Math" panose="02040503050406030204" pitchFamily="18" charset="0"/>
                                </a:rPr>
                                <m:t>M</m:t>
                              </m:r>
                              <m:sSub>
                                <m:sSubPr>
                                  <m:ctrlPr>
                                    <a:rPr lang="en-US" sz="1200" b="0" i="1" smtClean="0">
                                      <a:solidFill>
                                        <a:schemeClr val="tx2"/>
                                      </a:solidFill>
                                      <a:latin typeface="Cambria Math" panose="02040503050406030204" pitchFamily="18" charset="0"/>
                                    </a:rPr>
                                  </m:ctrlPr>
                                </m:sSubPr>
                                <m:e>
                                  <m:r>
                                    <m:rPr>
                                      <m:sty m:val="p"/>
                                    </m:rPr>
                                    <a:rPr lang="en-US" sz="1200" b="0" i="1" smtClean="0">
                                      <a:solidFill>
                                        <a:schemeClr val="tx2"/>
                                      </a:solidFill>
                                      <a:latin typeface="Cambria Math" panose="02040503050406030204" pitchFamily="18" charset="0"/>
                                    </a:rPr>
                                    <m:t>L</m:t>
                                  </m:r>
                                </m:e>
                                <m:sub>
                                  <m:r>
                                    <a:rPr lang="en-US" sz="1200" b="0" i="1" smtClean="0">
                                      <a:solidFill>
                                        <a:schemeClr val="tx2"/>
                                      </a:solidFill>
                                      <a:latin typeface="Cambria Math" panose="02040503050406030204" pitchFamily="18" charset="0"/>
                                    </a:rPr>
                                    <m:t>3</m:t>
                                  </m:r>
                                </m:sub>
                              </m:sSub>
                              <m:r>
                                <m:rPr>
                                  <m:sty m:val="p"/>
                                </m:rPr>
                                <a:rPr lang="en-US" sz="1200" b="0" i="0" smtClean="0">
                                  <a:solidFill>
                                    <a:schemeClr val="tx2"/>
                                  </a:solidFill>
                                  <a:latin typeface="Cambria Math" panose="02040503050406030204" pitchFamily="18" charset="0"/>
                                </a:rPr>
                                <m:t>H</m:t>
                              </m:r>
                              <m:r>
                                <a:rPr lang="en-US" sz="1200" b="0" i="0" baseline="-25000" smtClean="0">
                                  <a:solidFill>
                                    <a:schemeClr val="tx2"/>
                                  </a:solidFill>
                                  <a:latin typeface="Cambria Math" panose="02040503050406030204" pitchFamily="18" charset="0"/>
                                </a:rPr>
                                <m:t>2</m:t>
                              </m:r>
                              <m:r>
                                <a:rPr lang="en-US" sz="1200" b="0" dirty="0">
                                  <a:solidFill>
                                    <a:schemeClr val="tx2"/>
                                  </a:solidFill>
                                  <a:latin typeface="Cambria Math" panose="02040503050406030204" pitchFamily="18" charset="0"/>
                                </a:rPr>
                                <m:t>+</m:t>
                              </m:r>
                              <m:sSub>
                                <m:sSubPr>
                                  <m:ctrlPr>
                                    <a:rPr lang="en-US" sz="1200" b="0" i="1">
                                      <a:solidFill>
                                        <a:schemeClr val="tx2"/>
                                      </a:solidFill>
                                      <a:latin typeface="Cambria Math" panose="02040503050406030204" pitchFamily="18" charset="0"/>
                                    </a:rPr>
                                  </m:ctrlPr>
                                </m:sSubPr>
                                <m:e>
                                  <m:r>
                                    <m:rPr>
                                      <m:sty m:val="p"/>
                                    </m:rPr>
                                    <a:rPr lang="en-US" sz="1200" b="0" i="1">
                                      <a:solidFill>
                                        <a:schemeClr val="tx2"/>
                                      </a:solidFill>
                                      <a:latin typeface="Cambria Math" panose="02040503050406030204" pitchFamily="18" charset="0"/>
                                    </a:rPr>
                                    <m:t>C</m:t>
                                  </m:r>
                                </m:e>
                                <m:sub>
                                  <m:r>
                                    <a:rPr lang="en-US" sz="1200" b="0" i="1">
                                      <a:solidFill>
                                        <a:schemeClr val="tx2"/>
                                      </a:solidFill>
                                      <a:latin typeface="Cambria Math" panose="02040503050406030204" pitchFamily="18" charset="0"/>
                                    </a:rPr>
                                    <m:t>3</m:t>
                                  </m:r>
                                </m:sub>
                              </m:sSub>
                              <m:sSub>
                                <m:sSubPr>
                                  <m:ctrlPr>
                                    <a:rPr lang="en-US" sz="1200" b="0" i="1">
                                      <a:solidFill>
                                        <a:schemeClr val="tx2"/>
                                      </a:solidFill>
                                      <a:latin typeface="Cambria Math" panose="02040503050406030204" pitchFamily="18" charset="0"/>
                                    </a:rPr>
                                  </m:ctrlPr>
                                </m:sSubPr>
                                <m:e>
                                  <m:r>
                                    <m:rPr>
                                      <m:sty m:val="p"/>
                                    </m:rPr>
                                    <a:rPr lang="en-US" sz="1200" b="0" i="1">
                                      <a:solidFill>
                                        <a:schemeClr val="tx2"/>
                                      </a:solidFill>
                                      <a:latin typeface="Cambria Math" panose="02040503050406030204" pitchFamily="18" charset="0"/>
                                    </a:rPr>
                                    <m:t>H</m:t>
                                  </m:r>
                                </m:e>
                                <m:sub>
                                  <m:r>
                                    <a:rPr lang="en-US" sz="1200" b="0" i="1" smtClean="0">
                                      <a:solidFill>
                                        <a:schemeClr val="tx2"/>
                                      </a:solidFill>
                                      <a:latin typeface="Cambria Math" panose="02040503050406030204" pitchFamily="18" charset="0"/>
                                    </a:rPr>
                                    <m:t>6</m:t>
                                  </m:r>
                                </m:sub>
                              </m:sSub>
                              <m:r>
                                <a:rPr lang="en-US" sz="1200" b="0" i="0" smtClean="0">
                                  <a:solidFill>
                                    <a:schemeClr val="tx2"/>
                                  </a:solidFill>
                                  <a:latin typeface="Cambria Math" panose="02040503050406030204" pitchFamily="18" charset="0"/>
                                </a:rPr>
                                <m:t>(</m:t>
                              </m:r>
                              <m:r>
                                <m:rPr>
                                  <m:sty m:val="p"/>
                                </m:rPr>
                                <a:rPr lang="en-US" sz="1200" b="0" i="0" smtClean="0">
                                  <a:solidFill>
                                    <a:schemeClr val="tx2"/>
                                  </a:solidFill>
                                  <a:latin typeface="Cambria Math" panose="02040503050406030204" pitchFamily="18" charset="0"/>
                                </a:rPr>
                                <m:t>X</m:t>
                              </m:r>
                              <m:r>
                                <a:rPr lang="en-US" sz="1200" b="0" i="0" smtClean="0">
                                  <a:solidFill>
                                    <a:schemeClr val="tx2"/>
                                  </a:solidFill>
                                  <a:latin typeface="Cambria Math" panose="02040503050406030204" pitchFamily="18" charset="0"/>
                                </a:rPr>
                                <m:t>′)</m:t>
                              </m:r>
                            </m:oMath>
                          </a14:m>
                          <a:r>
                            <a:rPr lang="en-US" sz="1200" b="0" i="0" baseline="-25000" dirty="0">
                              <a:solidFill>
                                <a:schemeClr val="tx2"/>
                              </a:solidFill>
                              <a:latin typeface="Calibri" panose="020F0502020204030204" pitchFamily="34" charset="0"/>
                              <a:ea typeface="Cambria Math" panose="02040503050406030204" pitchFamily="18" charset="0"/>
                              <a:cs typeface="Calibri" panose="020F0502020204030204" pitchFamily="34" charset="0"/>
                            </a:rPr>
                            <a:t>2</a:t>
                          </a:r>
                          <a14:m>
                            <m:oMath xmlns:m="http://schemas.openxmlformats.org/officeDocument/2006/math">
                              <m:r>
                                <a:rPr lang="en-US" sz="1200" b="0" dirty="0" smtClean="0">
                                  <a:solidFill>
                                    <a:schemeClr val="tx2"/>
                                  </a:solidFill>
                                  <a:latin typeface="Cambria Math" panose="02040503050406030204" pitchFamily="18" charset="0"/>
                                </a:rPr>
                                <m:t>+</m:t>
                              </m:r>
                              <m:r>
                                <a:rPr lang="en-US" sz="1200" b="0" i="0" dirty="0" smtClean="0">
                                  <a:solidFill>
                                    <a:schemeClr val="tx2"/>
                                  </a:solidFill>
                                  <a:latin typeface="Cambria Math" panose="02040503050406030204" pitchFamily="18" charset="0"/>
                                </a:rPr>
                                <m:t>2</m:t>
                              </m:r>
                              <m:r>
                                <m:rPr>
                                  <m:sty m:val="p"/>
                                </m:rPr>
                                <a:rPr lang="en-US" sz="1200" b="0" i="0" dirty="0" smtClean="0">
                                  <a:solidFill>
                                    <a:schemeClr val="tx2"/>
                                  </a:solidFill>
                                  <a:latin typeface="Cambria Math" panose="02040503050406030204" pitchFamily="18" charset="0"/>
                                </a:rPr>
                                <m:t>L</m:t>
                              </m:r>
                            </m:oMath>
                          </a14:m>
                          <a:endParaRPr lang="en-US" sz="1200" b="0" i="0" dirty="0">
                            <a:solidFill>
                              <a:schemeClr val="tx2"/>
                            </a:solidFill>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0002"/>
                      </a:ext>
                    </a:extLst>
                  </a:tr>
                  <a:tr h="312756">
                    <a:tc>
                      <a:txBody>
                        <a:bodyPr/>
                        <a:lstStyle/>
                        <a:p>
                          <a:pPr algn="ctr"/>
                          <a:r>
                            <a:rPr lang="en-US" sz="1400" b="1" u="sng" kern="1200" dirty="0">
                              <a:solidFill>
                                <a:schemeClr val="tx2"/>
                              </a:solidFill>
                              <a:latin typeface="Calibri" panose="020F0502020204030204" pitchFamily="34" charset="0"/>
                              <a:cs typeface="Calibri" panose="020F0502020204030204" pitchFamily="34" charset="0"/>
                            </a:rPr>
                            <a:t>Hydrolysis of Propylene Compound (After Distillation)</a:t>
                          </a:r>
                          <a:endParaRPr lang="en-US" sz="1400" b="1" u="sng" kern="1200" dirty="0">
                            <a:solidFill>
                              <a:schemeClr val="tx2"/>
                            </a:solidFill>
                            <a:latin typeface="Calibri" panose="020F0502020204030204" pitchFamily="34" charset="0"/>
                            <a:ea typeface="+mn-ea"/>
                            <a:cs typeface="Calibri" panose="020F0502020204030204" pitchFamily="34" charset="0"/>
                          </a:endParaRPr>
                        </a:p>
                      </a:txBody>
                      <a:tcPr anchor="ctr"/>
                    </a:tc>
                    <a:extLst>
                      <a:ext uri="{0D108BD9-81ED-4DB2-BD59-A6C34878D82A}">
                        <a16:rowId xmlns:a16="http://schemas.microsoft.com/office/drawing/2014/main" val="287166539"/>
                      </a:ext>
                    </a:extLst>
                  </a:tr>
                  <a:tr h="31275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200" b="0" i="1" smtClean="0">
                                      <a:solidFill>
                                        <a:schemeClr val="tx2"/>
                                      </a:solidFill>
                                      <a:latin typeface="Cambria Math" panose="02040503050406030204" pitchFamily="18" charset="0"/>
                                    </a:rPr>
                                  </m:ctrlPr>
                                </m:sSubPr>
                                <m:e>
                                  <m:r>
                                    <m:rPr>
                                      <m:sty m:val="p"/>
                                    </m:rPr>
                                    <a:rPr lang="en-US" sz="1200" b="0" i="1">
                                      <a:solidFill>
                                        <a:schemeClr val="tx2"/>
                                      </a:solidFill>
                                      <a:latin typeface="Cambria Math" panose="02040503050406030204" pitchFamily="18" charset="0"/>
                                    </a:rPr>
                                    <m:t>C</m:t>
                                  </m:r>
                                </m:e>
                                <m:sub>
                                  <m:r>
                                    <a:rPr lang="en-US" sz="1200" b="0" i="1">
                                      <a:solidFill>
                                        <a:schemeClr val="tx2"/>
                                      </a:solidFill>
                                      <a:latin typeface="Cambria Math" panose="02040503050406030204" pitchFamily="18" charset="0"/>
                                    </a:rPr>
                                    <m:t>3</m:t>
                                  </m:r>
                                </m:sub>
                              </m:sSub>
                              <m:sSub>
                                <m:sSubPr>
                                  <m:ctrlPr>
                                    <a:rPr lang="en-US" sz="1200" b="0" i="1">
                                      <a:solidFill>
                                        <a:schemeClr val="tx2"/>
                                      </a:solidFill>
                                      <a:latin typeface="Cambria Math" panose="02040503050406030204" pitchFamily="18" charset="0"/>
                                    </a:rPr>
                                  </m:ctrlPr>
                                </m:sSubPr>
                                <m:e>
                                  <m:r>
                                    <m:rPr>
                                      <m:sty m:val="p"/>
                                    </m:rPr>
                                    <a:rPr lang="en-US" sz="1200" b="0" i="1">
                                      <a:solidFill>
                                        <a:schemeClr val="tx2"/>
                                      </a:solidFill>
                                      <a:latin typeface="Cambria Math" panose="02040503050406030204" pitchFamily="18" charset="0"/>
                                    </a:rPr>
                                    <m:t>H</m:t>
                                  </m:r>
                                </m:e>
                                <m:sub>
                                  <m:r>
                                    <a:rPr lang="en-US" sz="1200" b="0" i="1" smtClean="0">
                                      <a:solidFill>
                                        <a:schemeClr val="tx2"/>
                                      </a:solidFill>
                                      <a:latin typeface="Cambria Math" panose="02040503050406030204" pitchFamily="18" charset="0"/>
                                    </a:rPr>
                                    <m:t>6</m:t>
                                  </m:r>
                                </m:sub>
                              </m:sSub>
                              <m:r>
                                <a:rPr lang="en-US" sz="1200" b="0" i="0" smtClean="0">
                                  <a:solidFill>
                                    <a:schemeClr val="tx2"/>
                                  </a:solidFill>
                                  <a:latin typeface="Cambria Math" panose="02040503050406030204" pitchFamily="18" charset="0"/>
                                </a:rPr>
                                <m:t>(</m:t>
                              </m:r>
                              <m:r>
                                <m:rPr>
                                  <m:sty m:val="p"/>
                                </m:rPr>
                                <a:rPr lang="en-US" sz="1200" b="0" i="0" smtClean="0">
                                  <a:solidFill>
                                    <a:schemeClr val="tx2"/>
                                  </a:solidFill>
                                  <a:latin typeface="Cambria Math" panose="02040503050406030204" pitchFamily="18" charset="0"/>
                                </a:rPr>
                                <m:t>X</m:t>
                              </m:r>
                              <m:r>
                                <a:rPr lang="en-US" sz="1200" b="0" i="0" smtClean="0">
                                  <a:solidFill>
                                    <a:schemeClr val="tx2"/>
                                  </a:solidFill>
                                  <a:latin typeface="Cambria Math" panose="02040503050406030204" pitchFamily="18" charset="0"/>
                                </a:rPr>
                                <m:t>′)</m:t>
                              </m:r>
                            </m:oMath>
                          </a14:m>
                          <a:r>
                            <a:rPr lang="en-US" sz="1200" b="0" i="0" baseline="-25000" dirty="0">
                              <a:solidFill>
                                <a:schemeClr val="tx2"/>
                              </a:solidFill>
                              <a:latin typeface="Calibri" panose="020F0502020204030204" pitchFamily="34" charset="0"/>
                              <a:ea typeface="Cambria Math" panose="02040503050406030204" pitchFamily="18" charset="0"/>
                              <a:cs typeface="Calibri" panose="020F0502020204030204" pitchFamily="34" charset="0"/>
                            </a:rPr>
                            <a:t>2</a:t>
                          </a:r>
                          <a14:m>
                            <m:oMath xmlns:m="http://schemas.openxmlformats.org/officeDocument/2006/math">
                              <m:r>
                                <a:rPr lang="en-US" sz="1200" b="0" i="0" kern="1200" dirty="0" smtClean="0">
                                  <a:solidFill>
                                    <a:schemeClr val="tx2"/>
                                  </a:solidFill>
                                  <a:latin typeface="Cambria Math" panose="02040503050406030204" pitchFamily="18" charset="0"/>
                                  <a:ea typeface="+mn-ea"/>
                                  <a:cs typeface="+mn-cs"/>
                                </a:rPr>
                                <m:t>+</m:t>
                              </m:r>
                              <m:r>
                                <m:rPr>
                                  <m:nor/>
                                </m:rPr>
                                <a:rPr lang="en-US" sz="1200" b="0" i="0" kern="1200" dirty="0" smtClean="0">
                                  <a:solidFill>
                                    <a:schemeClr val="tx2"/>
                                  </a:solidFill>
                                  <a:latin typeface="Calibri" panose="020F0502020204030204" pitchFamily="34" charset="0"/>
                                  <a:ea typeface="+mn-ea"/>
                                  <a:cs typeface="Calibri" panose="020F0502020204030204" pitchFamily="34" charset="0"/>
                                </a:rPr>
                                <m:t>2</m:t>
                              </m:r>
                              <m:sSub>
                                <m:sSubPr>
                                  <m:ctrlPr>
                                    <a:rPr lang="en-US" sz="1200" b="0" i="1" kern="1200">
                                      <a:solidFill>
                                        <a:schemeClr val="tx2"/>
                                      </a:solidFill>
                                      <a:latin typeface="Cambria Math" panose="02040503050406030204" pitchFamily="18" charset="0"/>
                                      <a:ea typeface="+mn-ea"/>
                                      <a:cs typeface="+mn-cs"/>
                                    </a:rPr>
                                  </m:ctrlPr>
                                </m:sSubPr>
                                <m:e>
                                  <m:r>
                                    <m:rPr>
                                      <m:sty m:val="p"/>
                                    </m:rPr>
                                    <a:rPr lang="en-US" sz="1200" b="0" i="0" kern="1200">
                                      <a:solidFill>
                                        <a:schemeClr val="tx2"/>
                                      </a:solidFill>
                                      <a:latin typeface="Cambria Math" panose="02040503050406030204" pitchFamily="18" charset="0"/>
                                      <a:ea typeface="+mn-ea"/>
                                      <a:cs typeface="+mn-cs"/>
                                    </a:rPr>
                                    <m:t>H</m:t>
                                  </m:r>
                                </m:e>
                                <m:sub>
                                  <m:r>
                                    <a:rPr lang="en-US" sz="1200" b="0" i="0" kern="1200">
                                      <a:solidFill>
                                        <a:schemeClr val="tx2"/>
                                      </a:solidFill>
                                      <a:latin typeface="Cambria Math" panose="02040503050406030204" pitchFamily="18" charset="0"/>
                                      <a:ea typeface="+mn-ea"/>
                                      <a:cs typeface="+mn-cs"/>
                                    </a:rPr>
                                    <m:t>2</m:t>
                                  </m:r>
                                </m:sub>
                              </m:sSub>
                              <m:r>
                                <m:rPr>
                                  <m:sty m:val="p"/>
                                </m:rPr>
                                <a:rPr lang="en-US" sz="1200" b="0" i="0" kern="1200">
                                  <a:solidFill>
                                    <a:schemeClr val="tx2"/>
                                  </a:solidFill>
                                  <a:latin typeface="Cambria Math" panose="02040503050406030204" pitchFamily="18" charset="0"/>
                                  <a:ea typeface="+mn-ea"/>
                                  <a:cs typeface="+mn-cs"/>
                                </a:rPr>
                                <m:t>O</m:t>
                              </m:r>
                              <m:sSub>
                                <m:sSubPr>
                                  <m:ctrlPr>
                                    <a:rPr lang="en-US" sz="1200" b="0" i="1" kern="1200" smtClean="0">
                                      <a:solidFill>
                                        <a:schemeClr val="tx2"/>
                                      </a:solidFill>
                                      <a:latin typeface="Cambria Math" panose="02040503050406030204" pitchFamily="18" charset="0"/>
                                      <a:ea typeface="+mn-ea"/>
                                      <a:cs typeface="+mn-cs"/>
                                    </a:rPr>
                                  </m:ctrlPr>
                                </m:sSubPr>
                                <m:e>
                                  <m:r>
                                    <a:rPr lang="en-US" sz="1200" b="0" i="0" kern="1200">
                                      <a:solidFill>
                                        <a:schemeClr val="tx2"/>
                                      </a:solidFill>
                                      <a:latin typeface="Cambria Math" panose="02040503050406030204" pitchFamily="18" charset="0"/>
                                      <a:ea typeface="+mn-ea"/>
                                      <a:cs typeface="+mn-cs"/>
                                    </a:rPr>
                                    <m:t>→</m:t>
                                  </m:r>
                                  <m:sSub>
                                    <m:sSubPr>
                                      <m:ctrlPr>
                                        <a:rPr lang="en-US" sz="1200" b="1" i="1" kern="1200" smtClean="0">
                                          <a:solidFill>
                                            <a:schemeClr val="tx2"/>
                                          </a:solidFill>
                                          <a:latin typeface="Cambria Math" panose="02040503050406030204" pitchFamily="18" charset="0"/>
                                          <a:ea typeface="+mn-ea"/>
                                          <a:cs typeface="+mn-cs"/>
                                        </a:rPr>
                                      </m:ctrlPr>
                                    </m:sSubPr>
                                    <m:e>
                                      <m:r>
                                        <a:rPr lang="en-US" sz="1200" b="1" i="0" kern="1200">
                                          <a:solidFill>
                                            <a:schemeClr val="tx2"/>
                                          </a:solidFill>
                                          <a:latin typeface="Cambria Math" panose="02040503050406030204" pitchFamily="18" charset="0"/>
                                          <a:ea typeface="+mn-ea"/>
                                          <a:cs typeface="+mn-cs"/>
                                        </a:rPr>
                                        <m:t>𝐂</m:t>
                                      </m:r>
                                    </m:e>
                                    <m:sub>
                                      <m:r>
                                        <a:rPr lang="en-US" sz="1200" b="1" i="0" kern="1200">
                                          <a:solidFill>
                                            <a:schemeClr val="tx2"/>
                                          </a:solidFill>
                                          <a:latin typeface="Cambria Math" panose="02040503050406030204" pitchFamily="18" charset="0"/>
                                          <a:ea typeface="+mn-ea"/>
                                          <a:cs typeface="+mn-cs"/>
                                        </a:rPr>
                                        <m:t>𝟑</m:t>
                                      </m:r>
                                    </m:sub>
                                  </m:sSub>
                                  <m:sSub>
                                    <m:sSubPr>
                                      <m:ctrlPr>
                                        <a:rPr lang="en-US" sz="1200" b="1" i="1" kern="1200">
                                          <a:solidFill>
                                            <a:schemeClr val="tx2"/>
                                          </a:solidFill>
                                          <a:latin typeface="Cambria Math" panose="02040503050406030204" pitchFamily="18" charset="0"/>
                                          <a:ea typeface="+mn-ea"/>
                                          <a:cs typeface="+mn-cs"/>
                                        </a:rPr>
                                      </m:ctrlPr>
                                    </m:sSubPr>
                                    <m:e>
                                      <m:r>
                                        <a:rPr lang="en-US" sz="1200" b="1" i="0" kern="1200">
                                          <a:solidFill>
                                            <a:schemeClr val="tx2"/>
                                          </a:solidFill>
                                          <a:latin typeface="Cambria Math" panose="02040503050406030204" pitchFamily="18" charset="0"/>
                                          <a:ea typeface="+mn-ea"/>
                                          <a:cs typeface="+mn-cs"/>
                                        </a:rPr>
                                        <m:t>𝐇</m:t>
                                      </m:r>
                                    </m:e>
                                    <m:sub>
                                      <m:r>
                                        <a:rPr lang="en-US" sz="1200" b="1" i="0" kern="1200" smtClean="0">
                                          <a:solidFill>
                                            <a:schemeClr val="tx2"/>
                                          </a:solidFill>
                                          <a:latin typeface="Cambria Math" panose="02040503050406030204" pitchFamily="18" charset="0"/>
                                          <a:ea typeface="+mn-ea"/>
                                          <a:cs typeface="+mn-cs"/>
                                        </a:rPr>
                                        <m:t>𝟔</m:t>
                                      </m:r>
                                    </m:sub>
                                  </m:sSub>
                                  <m:r>
                                    <a:rPr lang="en-US" sz="1200" b="1" i="0" kern="1200" smtClean="0">
                                      <a:solidFill>
                                        <a:schemeClr val="tx2"/>
                                      </a:solidFill>
                                      <a:latin typeface="Cambria Math" panose="02040503050406030204" pitchFamily="18" charset="0"/>
                                      <a:ea typeface="+mn-ea"/>
                                      <a:cs typeface="+mn-cs"/>
                                    </a:rPr>
                                    <m:t>(</m:t>
                                  </m:r>
                                  <m:r>
                                    <a:rPr lang="en-US" sz="1200" b="1" i="0" kern="1200" smtClean="0">
                                      <a:solidFill>
                                        <a:schemeClr val="tx2"/>
                                      </a:solidFill>
                                      <a:latin typeface="Cambria Math" panose="02040503050406030204" pitchFamily="18" charset="0"/>
                                      <a:ea typeface="+mn-ea"/>
                                      <a:cs typeface="+mn-cs"/>
                                    </a:rPr>
                                    <m:t>𝐎𝐇</m:t>
                                  </m:r>
                                  <m:r>
                                    <a:rPr lang="en-US" sz="1200" b="1" i="0" kern="1200" smtClean="0">
                                      <a:solidFill>
                                        <a:schemeClr val="tx2"/>
                                      </a:solidFill>
                                      <a:latin typeface="Cambria Math" panose="02040503050406030204" pitchFamily="18" charset="0"/>
                                      <a:ea typeface="+mn-ea"/>
                                      <a:cs typeface="+mn-cs"/>
                                    </a:rPr>
                                    <m:t>)</m:t>
                                  </m:r>
                                  <m:r>
                                    <m:rPr>
                                      <m:nor/>
                                    </m:rPr>
                                    <a:rPr lang="en-US" sz="1200" b="1" i="0" kern="1200" baseline="-25000" dirty="0">
                                      <a:solidFill>
                                        <a:schemeClr val="tx2"/>
                                      </a:solidFill>
                                      <a:latin typeface="Calibri" panose="020F0502020204030204" pitchFamily="34" charset="0"/>
                                      <a:ea typeface="+mn-ea"/>
                                      <a:cs typeface="Calibri" panose="020F0502020204030204" pitchFamily="34" charset="0"/>
                                    </a:rPr>
                                    <m:t>2</m:t>
                                  </m:r>
                                </m:e>
                                <m:sub>
                                  <m:r>
                                    <a:rPr lang="en-US" sz="1200" b="0" i="0" kern="1200">
                                      <a:solidFill>
                                        <a:schemeClr val="tx2"/>
                                      </a:solidFill>
                                      <a:latin typeface="Cambria Math" panose="02040503050406030204" pitchFamily="18" charset="0"/>
                                      <a:ea typeface="+mn-ea"/>
                                      <a:cs typeface="+mn-cs"/>
                                    </a:rPr>
                                    <m:t> </m:t>
                                  </m:r>
                                </m:sub>
                              </m:sSub>
                              <m:r>
                                <a:rPr lang="en-US" sz="1200" b="0" i="0" kern="1200" smtClean="0">
                                  <a:solidFill>
                                    <a:schemeClr val="tx2"/>
                                  </a:solidFill>
                                  <a:latin typeface="Cambria Math" panose="02040503050406030204" pitchFamily="18" charset="0"/>
                                  <a:ea typeface="+mn-ea"/>
                                  <a:cs typeface="+mn-cs"/>
                                </a:rPr>
                                <m:t>+</m:t>
                              </m:r>
                            </m:oMath>
                          </a14:m>
                          <a:r>
                            <a:rPr lang="en-US" sz="1200" b="0" dirty="0">
                              <a:solidFill>
                                <a:schemeClr val="tx2"/>
                              </a:solidFill>
                              <a:latin typeface="Calibri" panose="020F0502020204030204" pitchFamily="34" charset="0"/>
                              <a:cs typeface="Calibri" panose="020F0502020204030204" pitchFamily="34" charset="0"/>
                            </a:rPr>
                            <a:t> </a:t>
                          </a:r>
                          <a14:m>
                            <m:oMath xmlns:m="http://schemas.openxmlformats.org/officeDocument/2006/math">
                              <m:r>
                                <a:rPr lang="en-US" sz="1200" b="0" i="0" smtClean="0">
                                  <a:solidFill>
                                    <a:schemeClr val="tx2"/>
                                  </a:solidFill>
                                  <a:latin typeface="Cambria Math" panose="02040503050406030204" pitchFamily="18" charset="0"/>
                                </a:rPr>
                                <m:t>2(</m:t>
                              </m:r>
                              <m:r>
                                <m:rPr>
                                  <m:sty m:val="p"/>
                                </m:rPr>
                                <a:rPr lang="en-US" sz="1200" b="0" i="0" smtClean="0">
                                  <a:solidFill>
                                    <a:schemeClr val="tx2"/>
                                  </a:solidFill>
                                  <a:latin typeface="Cambria Math" panose="02040503050406030204" pitchFamily="18" charset="0"/>
                                </a:rPr>
                                <m:t>X</m:t>
                              </m:r>
                              <m:r>
                                <a:rPr lang="en-US" sz="1200" b="0" i="0" smtClean="0">
                                  <a:solidFill>
                                    <a:schemeClr val="tx2"/>
                                  </a:solidFill>
                                  <a:latin typeface="Cambria Math" panose="02040503050406030204" pitchFamily="18" charset="0"/>
                                </a:rPr>
                                <m:t>′</m:t>
                              </m:r>
                            </m:oMath>
                          </a14:m>
                          <a:r>
                            <a:rPr lang="en-US" sz="1200" b="0" dirty="0">
                              <a:solidFill>
                                <a:schemeClr val="tx2"/>
                              </a:solidFill>
                              <a:latin typeface="Calibri" panose="020F0502020204030204" pitchFamily="34" charset="0"/>
                              <a:cs typeface="Calibri" panose="020F0502020204030204" pitchFamily="34" charset="0"/>
                            </a:rPr>
                            <a:t>)</a:t>
                          </a:r>
                        </a:p>
                      </a:txBody>
                      <a:tcPr anchor="ctr"/>
                    </a:tc>
                    <a:extLst>
                      <a:ext uri="{0D108BD9-81ED-4DB2-BD59-A6C34878D82A}">
                        <a16:rowId xmlns:a16="http://schemas.microsoft.com/office/drawing/2014/main" val="1705220892"/>
                      </a:ext>
                    </a:extLst>
                  </a:tr>
                  <a:tr h="312756">
                    <a:tc>
                      <a:txBody>
                        <a:bodyPr/>
                        <a:lstStyle/>
                        <a:p>
                          <a:pPr algn="ctr"/>
                          <a:r>
                            <a:rPr lang="en-US" sz="1400" b="1" u="sng" kern="1200" dirty="0">
                              <a:solidFill>
                                <a:schemeClr val="tx2"/>
                              </a:solidFill>
                              <a:latin typeface="Calibri" panose="020F0502020204030204" pitchFamily="34" charset="0"/>
                              <a:ea typeface="+mn-ea"/>
                              <a:cs typeface="Calibri" panose="020F0502020204030204" pitchFamily="34" charset="0"/>
                            </a:rPr>
                            <a:t>Re-Oxidation of Metal Complex</a:t>
                          </a:r>
                        </a:p>
                      </a:txBody>
                      <a:tcPr anchor="ctr"/>
                    </a:tc>
                    <a:extLst>
                      <a:ext uri="{0D108BD9-81ED-4DB2-BD59-A6C34878D82A}">
                        <a16:rowId xmlns:a16="http://schemas.microsoft.com/office/drawing/2014/main" val="381569723"/>
                      </a:ext>
                    </a:extLst>
                  </a:tr>
                  <a:tr h="31275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r>
                                <m:rPr>
                                  <m:sty m:val="p"/>
                                </m:rPr>
                                <a:rPr lang="en-US" sz="1200" b="0" i="0" smtClean="0">
                                  <a:solidFill>
                                    <a:schemeClr val="tx2"/>
                                  </a:solidFill>
                                  <a:latin typeface="Cambria Math" panose="02040503050406030204" pitchFamily="18" charset="0"/>
                                </a:rPr>
                                <m:t>M</m:t>
                              </m:r>
                              <m:sSub>
                                <m:sSubPr>
                                  <m:ctrlPr>
                                    <a:rPr lang="en-US" sz="1200" b="0" i="1" smtClean="0">
                                      <a:solidFill>
                                        <a:schemeClr val="tx2"/>
                                      </a:solidFill>
                                      <a:latin typeface="Cambria Math" panose="02040503050406030204" pitchFamily="18" charset="0"/>
                                    </a:rPr>
                                  </m:ctrlPr>
                                </m:sSubPr>
                                <m:e>
                                  <m:r>
                                    <m:rPr>
                                      <m:sty m:val="p"/>
                                    </m:rPr>
                                    <a:rPr lang="en-US" sz="1200" b="0" i="1" smtClean="0">
                                      <a:solidFill>
                                        <a:schemeClr val="tx2"/>
                                      </a:solidFill>
                                      <a:latin typeface="Cambria Math" panose="02040503050406030204" pitchFamily="18" charset="0"/>
                                    </a:rPr>
                                    <m:t>L</m:t>
                                  </m:r>
                                </m:e>
                                <m:sub>
                                  <m:r>
                                    <a:rPr lang="en-US" sz="1200" b="0" i="1" smtClean="0">
                                      <a:solidFill>
                                        <a:schemeClr val="tx2"/>
                                      </a:solidFill>
                                      <a:latin typeface="Cambria Math" panose="02040503050406030204" pitchFamily="18" charset="0"/>
                                    </a:rPr>
                                    <m:t>3</m:t>
                                  </m:r>
                                </m:sub>
                              </m:sSub>
                              <m:r>
                                <m:rPr>
                                  <m:sty m:val="p"/>
                                </m:rPr>
                                <a:rPr lang="en-US" sz="1200" b="0" i="0" smtClean="0">
                                  <a:solidFill>
                                    <a:schemeClr val="tx2"/>
                                  </a:solidFill>
                                  <a:latin typeface="Cambria Math" panose="02040503050406030204" pitchFamily="18" charset="0"/>
                                </a:rPr>
                                <m:t>H</m:t>
                              </m:r>
                              <m:r>
                                <a:rPr lang="en-US" sz="1200" b="0" i="0" baseline="-25000" smtClean="0">
                                  <a:solidFill>
                                    <a:schemeClr val="tx2"/>
                                  </a:solidFill>
                                  <a:latin typeface="Cambria Math" panose="02040503050406030204" pitchFamily="18" charset="0"/>
                                </a:rPr>
                                <m:t>2</m:t>
                              </m:r>
                              <m:sSub>
                                <m:sSubPr>
                                  <m:ctrlPr>
                                    <a:rPr lang="en-US" sz="1200" b="0" i="1" smtClean="0">
                                      <a:solidFill>
                                        <a:schemeClr val="tx2"/>
                                      </a:solidFill>
                                      <a:latin typeface="Cambria Math" panose="02040503050406030204" pitchFamily="18" charset="0"/>
                                    </a:rPr>
                                  </m:ctrlPr>
                                </m:sSubPr>
                                <m:e>
                                  <m:r>
                                    <a:rPr lang="en-US" sz="1200" b="0">
                                      <a:solidFill>
                                        <a:schemeClr val="tx2"/>
                                      </a:solidFill>
                                      <a:latin typeface="Cambria Math" panose="02040503050406030204" pitchFamily="18" charset="0"/>
                                    </a:rPr>
                                    <m:t>+</m:t>
                                  </m:r>
                                  <m:sSub>
                                    <m:sSubPr>
                                      <m:ctrlPr>
                                        <a:rPr lang="en-US" sz="1200" b="0" i="1">
                                          <a:solidFill>
                                            <a:schemeClr val="tx2"/>
                                          </a:solidFill>
                                          <a:latin typeface="Cambria Math" panose="02040503050406030204" pitchFamily="18" charset="0"/>
                                        </a:rPr>
                                      </m:ctrlPr>
                                    </m:sSubPr>
                                    <m:e>
                                      <m:r>
                                        <m:rPr>
                                          <m:sty m:val="p"/>
                                        </m:rPr>
                                        <a:rPr lang="en-US" sz="1200" b="0" i="1">
                                          <a:solidFill>
                                            <a:schemeClr val="tx2"/>
                                          </a:solidFill>
                                          <a:latin typeface="Cambria Math" panose="02040503050406030204" pitchFamily="18" charset="0"/>
                                        </a:rPr>
                                        <m:t>H</m:t>
                                      </m:r>
                                    </m:e>
                                    <m:sub>
                                      <m:r>
                                        <a:rPr lang="en-US" sz="1200" b="0" i="1">
                                          <a:solidFill>
                                            <a:schemeClr val="tx2"/>
                                          </a:solidFill>
                                          <a:latin typeface="Cambria Math" panose="02040503050406030204" pitchFamily="18" charset="0"/>
                                        </a:rPr>
                                        <m:t>2</m:t>
                                      </m:r>
                                    </m:sub>
                                  </m:sSub>
                                  <m:sSub>
                                    <m:sSubPr>
                                      <m:ctrlPr>
                                        <a:rPr lang="en-US" sz="1200" b="0" i="1">
                                          <a:solidFill>
                                            <a:schemeClr val="tx2"/>
                                          </a:solidFill>
                                          <a:latin typeface="Cambria Math" panose="02040503050406030204" pitchFamily="18" charset="0"/>
                                        </a:rPr>
                                      </m:ctrlPr>
                                    </m:sSubPr>
                                    <m:e>
                                      <m:r>
                                        <m:rPr>
                                          <m:sty m:val="p"/>
                                        </m:rPr>
                                        <a:rPr lang="en-US" sz="1200" b="0" i="1">
                                          <a:solidFill>
                                            <a:schemeClr val="tx2"/>
                                          </a:solidFill>
                                          <a:latin typeface="Cambria Math" panose="02040503050406030204" pitchFamily="18" charset="0"/>
                                        </a:rPr>
                                        <m:t>O</m:t>
                                      </m:r>
                                    </m:e>
                                    <m:sub>
                                      <m:r>
                                        <a:rPr lang="en-US" sz="1200" b="0" i="1">
                                          <a:solidFill>
                                            <a:schemeClr val="tx2"/>
                                          </a:solidFill>
                                          <a:latin typeface="Cambria Math" panose="02040503050406030204" pitchFamily="18" charset="0"/>
                                        </a:rPr>
                                        <m:t>2</m:t>
                                      </m:r>
                                    </m:sub>
                                  </m:sSub>
                                  <m:r>
                                    <a:rPr lang="en-US" sz="1200" b="0" smtClean="0">
                                      <a:solidFill>
                                        <a:schemeClr val="tx2"/>
                                      </a:solidFill>
                                      <a:latin typeface="Cambria Math" panose="02040503050406030204" pitchFamily="18" charset="0"/>
                                    </a:rPr>
                                    <m:t>+</m:t>
                                  </m:r>
                                  <m:r>
                                    <a:rPr lang="en-US" sz="1200" b="0" i="1" smtClean="0">
                                      <a:solidFill>
                                        <a:schemeClr val="tx2"/>
                                      </a:solidFill>
                                      <a:latin typeface="Cambria Math" panose="02040503050406030204" pitchFamily="18" charset="0"/>
                                    </a:rPr>
                                    <m:t>2</m:t>
                                  </m:r>
                                  <m:r>
                                    <m:rPr>
                                      <m:sty m:val="p"/>
                                    </m:rPr>
                                    <a:rPr lang="en-US" sz="1200" b="0" i="1">
                                      <a:solidFill>
                                        <a:schemeClr val="tx2"/>
                                      </a:solidFill>
                                      <a:latin typeface="Cambria Math" panose="02040503050406030204" pitchFamily="18" charset="0"/>
                                    </a:rPr>
                                    <m:t>L</m:t>
                                  </m:r>
                                  <m:r>
                                    <a:rPr lang="en-US" sz="1200" b="0">
                                      <a:solidFill>
                                        <a:schemeClr val="tx2"/>
                                      </a:solidFill>
                                      <a:latin typeface="Cambria Math" panose="02040503050406030204" pitchFamily="18" charset="0"/>
                                    </a:rPr>
                                    <m:t>→</m:t>
                                  </m:r>
                                  <m:r>
                                    <m:rPr>
                                      <m:sty m:val="p"/>
                                    </m:rPr>
                                    <a:rPr lang="en-US" sz="1200" b="0" i="0" smtClean="0">
                                      <a:solidFill>
                                        <a:schemeClr val="tx2"/>
                                      </a:solidFill>
                                      <a:latin typeface="Cambria Math" panose="02040503050406030204" pitchFamily="18" charset="0"/>
                                    </a:rPr>
                                    <m:t>M</m:t>
                                  </m:r>
                                  <m:sSub>
                                    <m:sSubPr>
                                      <m:ctrlPr>
                                        <a:rPr lang="en-US" sz="1200" b="0" i="1" smtClean="0">
                                          <a:solidFill>
                                            <a:schemeClr val="tx2"/>
                                          </a:solidFill>
                                          <a:latin typeface="Cambria Math" panose="02040503050406030204" pitchFamily="18" charset="0"/>
                                        </a:rPr>
                                      </m:ctrlPr>
                                    </m:sSubPr>
                                    <m:e>
                                      <m:r>
                                        <m:rPr>
                                          <m:sty m:val="p"/>
                                        </m:rPr>
                                        <a:rPr lang="en-US" sz="1200" b="0" i="1" smtClean="0">
                                          <a:solidFill>
                                            <a:schemeClr val="tx2"/>
                                          </a:solidFill>
                                          <a:latin typeface="Cambria Math" panose="02040503050406030204" pitchFamily="18" charset="0"/>
                                        </a:rPr>
                                        <m:t>L</m:t>
                                      </m:r>
                                    </m:e>
                                    <m:sub>
                                      <m:r>
                                        <a:rPr lang="en-US" sz="1200" b="0" i="1" smtClean="0">
                                          <a:solidFill>
                                            <a:schemeClr val="tx2"/>
                                          </a:solidFill>
                                          <a:latin typeface="Cambria Math" panose="02040503050406030204" pitchFamily="18" charset="0"/>
                                        </a:rPr>
                                        <m:t>5</m:t>
                                      </m:r>
                                    </m:sub>
                                  </m:sSub>
                                </m:e>
                                <m:sub>
                                  <m:r>
                                    <a:rPr lang="en-US" sz="1200" b="0">
                                      <a:solidFill>
                                        <a:schemeClr val="tx2"/>
                                      </a:solidFill>
                                      <a:latin typeface="Cambria Math" panose="02040503050406030204" pitchFamily="18" charset="0"/>
                                    </a:rPr>
                                    <m:t> </m:t>
                                  </m:r>
                                </m:sub>
                              </m:sSub>
                              <m:r>
                                <a:rPr lang="en-US" sz="1200" b="0" smtClean="0">
                                  <a:solidFill>
                                    <a:schemeClr val="tx2"/>
                                  </a:solidFill>
                                  <a:latin typeface="Cambria Math" panose="02040503050406030204" pitchFamily="18" charset="0"/>
                                </a:rPr>
                                <m:t>+</m:t>
                              </m:r>
                            </m:oMath>
                          </a14:m>
                          <a:r>
                            <a:rPr lang="en-US" sz="1200" b="0" dirty="0">
                              <a:solidFill>
                                <a:schemeClr val="tx2"/>
                              </a:solidFill>
                              <a:latin typeface="Calibri" panose="020F0502020204030204" pitchFamily="34" charset="0"/>
                              <a:cs typeface="Calibri" panose="020F0502020204030204" pitchFamily="34" charset="0"/>
                            </a:rPr>
                            <a:t> 2</a:t>
                          </a:r>
                          <a14:m>
                            <m:oMath xmlns:m="http://schemas.openxmlformats.org/officeDocument/2006/math">
                              <m:sSub>
                                <m:sSubPr>
                                  <m:ctrlPr>
                                    <a:rPr lang="en-US" sz="1200" b="0" i="1">
                                      <a:solidFill>
                                        <a:schemeClr val="tx2"/>
                                      </a:solidFill>
                                      <a:latin typeface="Cambria Math" panose="02040503050406030204" pitchFamily="18" charset="0"/>
                                    </a:rPr>
                                  </m:ctrlPr>
                                </m:sSubPr>
                                <m:e>
                                  <m:r>
                                    <m:rPr>
                                      <m:sty m:val="p"/>
                                    </m:rPr>
                                    <a:rPr lang="en-US" sz="1200" b="0" i="1">
                                      <a:solidFill>
                                        <a:schemeClr val="tx2"/>
                                      </a:solidFill>
                                      <a:latin typeface="Cambria Math" panose="02040503050406030204" pitchFamily="18" charset="0"/>
                                    </a:rPr>
                                    <m:t>H</m:t>
                                  </m:r>
                                </m:e>
                                <m:sub>
                                  <m:r>
                                    <a:rPr lang="en-US" sz="1200" b="0" i="1">
                                      <a:solidFill>
                                        <a:schemeClr val="tx2"/>
                                      </a:solidFill>
                                      <a:latin typeface="Cambria Math" panose="02040503050406030204" pitchFamily="18" charset="0"/>
                                    </a:rPr>
                                    <m:t>2</m:t>
                                  </m:r>
                                </m:sub>
                              </m:sSub>
                              <m:r>
                                <m:rPr>
                                  <m:sty m:val="p"/>
                                </m:rPr>
                                <a:rPr lang="en-US" sz="1200" b="0" i="1">
                                  <a:solidFill>
                                    <a:schemeClr val="tx2"/>
                                  </a:solidFill>
                                  <a:latin typeface="Cambria Math" panose="02040503050406030204" pitchFamily="18" charset="0"/>
                                </a:rPr>
                                <m:t>O</m:t>
                              </m:r>
                            </m:oMath>
                          </a14:m>
                          <a:endParaRPr lang="en-US" sz="1200" b="0" dirty="0">
                            <a:solidFill>
                              <a:schemeClr val="tx2"/>
                            </a:solidFill>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2750114566"/>
                      </a:ext>
                    </a:extLst>
                  </a:tr>
                </a:tbl>
              </a:graphicData>
            </a:graphic>
          </p:graphicFrame>
        </mc:Choice>
        <mc:Fallback xmlns="">
          <p:graphicFrame>
            <p:nvGraphicFramePr>
              <p:cNvPr id="4" name="Table 3">
                <a:extLst>
                  <a:ext uri="{FF2B5EF4-FFF2-40B4-BE49-F238E27FC236}">
                    <a16:creationId xmlns:a16="http://schemas.microsoft.com/office/drawing/2014/main" id="{C83B252E-C9FB-4E99-8CA8-4998BEE1F945}"/>
                  </a:ext>
                </a:extLst>
              </p:cNvPr>
              <p:cNvGraphicFramePr>
                <a:graphicFrameLocks noGrp="1"/>
              </p:cNvGraphicFramePr>
              <p:nvPr>
                <p:extLst>
                  <p:ext uri="{D42A27DB-BD31-4B8C-83A1-F6EECF244321}">
                    <p14:modId xmlns:p14="http://schemas.microsoft.com/office/powerpoint/2010/main" val="839466294"/>
                  </p:ext>
                </p:extLst>
              </p:nvPr>
            </p:nvGraphicFramePr>
            <p:xfrm>
              <a:off x="1070568" y="1179061"/>
              <a:ext cx="7042278" cy="2294223"/>
            </p:xfrm>
            <a:graphic>
              <a:graphicData uri="http://schemas.openxmlformats.org/drawingml/2006/table">
                <a:tbl>
                  <a:tblPr firstRow="1" bandRow="1">
                    <a:tableStyleId>{6E25E649-3F16-4E02-A733-19D2CDBF48F0}</a:tableStyleId>
                  </a:tblPr>
                  <a:tblGrid>
                    <a:gridCol w="7042278">
                      <a:extLst>
                        <a:ext uri="{9D8B030D-6E8A-4147-A177-3AD203B41FA5}">
                          <a16:colId xmlns:a16="http://schemas.microsoft.com/office/drawing/2014/main" val="20000"/>
                        </a:ext>
                      </a:extLst>
                    </a:gridCol>
                  </a:tblGrid>
                  <a:tr h="423799">
                    <a:tc>
                      <a:txBody>
                        <a:bodyPr/>
                        <a:lstStyle/>
                        <a:p>
                          <a:pPr algn="ctr"/>
                          <a:r>
                            <a:rPr lang="en-US" sz="2000" dirty="0">
                              <a:latin typeface="Calibri" panose="020F0502020204030204" pitchFamily="34" charset="0"/>
                              <a:cs typeface="Calibri" panose="020F0502020204030204" pitchFamily="34" charset="0"/>
                            </a:rPr>
                            <a:t>Balanced Chemical Reactions</a:t>
                          </a:r>
                        </a:p>
                      </a:txBody>
                      <a:tcPr anchor="ctr">
                        <a:solidFill>
                          <a:schemeClr val="tx2"/>
                        </a:solidFill>
                      </a:tcPr>
                    </a:tc>
                    <a:extLst>
                      <a:ext uri="{0D108BD9-81ED-4DB2-BD59-A6C34878D82A}">
                        <a16:rowId xmlns:a16="http://schemas.microsoft.com/office/drawing/2014/main" val="10000"/>
                      </a:ext>
                    </a:extLst>
                  </a:tr>
                  <a:tr h="326000">
                    <a:tc>
                      <a:txBody>
                        <a:bodyPr/>
                        <a:lstStyle/>
                        <a:p>
                          <a:pPr algn="ctr"/>
                          <a:r>
                            <a:rPr lang="en-US" sz="1400" b="1" u="sng" dirty="0">
                              <a:solidFill>
                                <a:schemeClr val="tx2"/>
                              </a:solidFill>
                              <a:latin typeface="Calibri" panose="020F0502020204030204" pitchFamily="34" charset="0"/>
                              <a:cs typeface="Calibri" panose="020F0502020204030204" pitchFamily="34" charset="0"/>
                            </a:rPr>
                            <a:t>Initial Propylene Activation</a:t>
                          </a:r>
                        </a:p>
                      </a:txBody>
                      <a:tcPr anchor="ctr"/>
                    </a:tc>
                    <a:extLst>
                      <a:ext uri="{0D108BD9-81ED-4DB2-BD59-A6C34878D82A}">
                        <a16:rowId xmlns:a16="http://schemas.microsoft.com/office/drawing/2014/main" val="10001"/>
                      </a:ext>
                    </a:extLst>
                  </a:tr>
                  <a:tr h="293400">
                    <a:tc>
                      <a:txBody>
                        <a:bodyPr/>
                        <a:lstStyle/>
                        <a:p>
                          <a:endParaRPr lang="en-US"/>
                        </a:p>
                      </a:txBody>
                      <a:tcPr anchor="ctr">
                        <a:blipFill>
                          <a:blip r:embed="rId2"/>
                          <a:stretch>
                            <a:fillRect t="-262500" r="-173" b="-437500"/>
                          </a:stretch>
                        </a:blipFill>
                      </a:tcPr>
                    </a:tc>
                    <a:extLst>
                      <a:ext uri="{0D108BD9-81ED-4DB2-BD59-A6C34878D82A}">
                        <a16:rowId xmlns:a16="http://schemas.microsoft.com/office/drawing/2014/main" val="10002"/>
                      </a:ext>
                    </a:extLst>
                  </a:tr>
                  <a:tr h="312756">
                    <a:tc>
                      <a:txBody>
                        <a:bodyPr/>
                        <a:lstStyle/>
                        <a:p>
                          <a:pPr algn="ctr"/>
                          <a:r>
                            <a:rPr lang="en-US" sz="1400" b="1" u="sng" kern="1200" dirty="0">
                              <a:solidFill>
                                <a:schemeClr val="tx2"/>
                              </a:solidFill>
                              <a:latin typeface="Calibri" panose="020F0502020204030204" pitchFamily="34" charset="0"/>
                              <a:cs typeface="Calibri" panose="020F0502020204030204" pitchFamily="34" charset="0"/>
                            </a:rPr>
                            <a:t>Hydrolysis of Propylene Compound (After Distillation)</a:t>
                          </a:r>
                          <a:endParaRPr lang="en-US" sz="1400" b="1" u="sng" kern="1200" dirty="0">
                            <a:solidFill>
                              <a:schemeClr val="tx2"/>
                            </a:solidFill>
                            <a:latin typeface="Calibri" panose="020F0502020204030204" pitchFamily="34" charset="0"/>
                            <a:ea typeface="+mn-ea"/>
                            <a:cs typeface="Calibri" panose="020F0502020204030204" pitchFamily="34" charset="0"/>
                          </a:endParaRPr>
                        </a:p>
                      </a:txBody>
                      <a:tcPr anchor="ctr"/>
                    </a:tc>
                    <a:extLst>
                      <a:ext uri="{0D108BD9-81ED-4DB2-BD59-A6C34878D82A}">
                        <a16:rowId xmlns:a16="http://schemas.microsoft.com/office/drawing/2014/main" val="287166539"/>
                      </a:ext>
                    </a:extLst>
                  </a:tr>
                  <a:tr h="312756">
                    <a:tc>
                      <a:txBody>
                        <a:bodyPr/>
                        <a:lstStyle/>
                        <a:p>
                          <a:endParaRPr lang="en-US"/>
                        </a:p>
                      </a:txBody>
                      <a:tcPr anchor="ctr">
                        <a:blipFill>
                          <a:blip r:embed="rId2"/>
                          <a:stretch>
                            <a:fillRect t="-443137" r="-173" b="-209804"/>
                          </a:stretch>
                        </a:blipFill>
                      </a:tcPr>
                    </a:tc>
                    <a:extLst>
                      <a:ext uri="{0D108BD9-81ED-4DB2-BD59-A6C34878D82A}">
                        <a16:rowId xmlns:a16="http://schemas.microsoft.com/office/drawing/2014/main" val="1705220892"/>
                      </a:ext>
                    </a:extLst>
                  </a:tr>
                  <a:tr h="312756">
                    <a:tc>
                      <a:txBody>
                        <a:bodyPr/>
                        <a:lstStyle/>
                        <a:p>
                          <a:pPr algn="ctr"/>
                          <a:r>
                            <a:rPr lang="en-US" sz="1400" b="1" u="sng" kern="1200" dirty="0">
                              <a:solidFill>
                                <a:schemeClr val="tx2"/>
                              </a:solidFill>
                              <a:latin typeface="Calibri" panose="020F0502020204030204" pitchFamily="34" charset="0"/>
                              <a:ea typeface="+mn-ea"/>
                              <a:cs typeface="Calibri" panose="020F0502020204030204" pitchFamily="34" charset="0"/>
                            </a:rPr>
                            <a:t>Re-Oxidation of Metal Complex</a:t>
                          </a:r>
                        </a:p>
                      </a:txBody>
                      <a:tcPr anchor="ctr"/>
                    </a:tc>
                    <a:extLst>
                      <a:ext uri="{0D108BD9-81ED-4DB2-BD59-A6C34878D82A}">
                        <a16:rowId xmlns:a16="http://schemas.microsoft.com/office/drawing/2014/main" val="381569723"/>
                      </a:ext>
                    </a:extLst>
                  </a:tr>
                  <a:tr h="312756">
                    <a:tc>
                      <a:txBody>
                        <a:bodyPr/>
                        <a:lstStyle/>
                        <a:p>
                          <a:endParaRPr lang="en-US"/>
                        </a:p>
                      </a:txBody>
                      <a:tcPr anchor="ctr">
                        <a:blipFill>
                          <a:blip r:embed="rId2"/>
                          <a:stretch>
                            <a:fillRect t="-645098" r="-173" b="-7843"/>
                          </a:stretch>
                        </a:blipFill>
                      </a:tcPr>
                    </a:tc>
                    <a:extLst>
                      <a:ext uri="{0D108BD9-81ED-4DB2-BD59-A6C34878D82A}">
                        <a16:rowId xmlns:a16="http://schemas.microsoft.com/office/drawing/2014/main" val="2750114566"/>
                      </a:ext>
                    </a:extLst>
                  </a:tr>
                </a:tbl>
              </a:graphicData>
            </a:graphic>
          </p:graphicFrame>
        </mc:Fallback>
      </mc:AlternateContent>
      <p:sp>
        <p:nvSpPr>
          <p:cNvPr id="19" name="Content Placeholder 2">
            <a:extLst>
              <a:ext uri="{FF2B5EF4-FFF2-40B4-BE49-F238E27FC236}">
                <a16:creationId xmlns:a16="http://schemas.microsoft.com/office/drawing/2014/main" id="{9EF7F1B6-799D-487C-8E81-E4BDE70765E7}"/>
              </a:ext>
            </a:extLst>
          </p:cNvPr>
          <p:cNvSpPr>
            <a:spLocks noGrp="1"/>
          </p:cNvSpPr>
          <p:nvPr>
            <p:ph sz="quarter" idx="13"/>
          </p:nvPr>
        </p:nvSpPr>
        <p:spPr>
          <a:xfrm>
            <a:off x="114300" y="3541192"/>
            <a:ext cx="8915400" cy="3065348"/>
          </a:xfrm>
        </p:spPr>
        <p:txBody>
          <a:bodyPr>
            <a:normAutofit/>
          </a:bodyPr>
          <a:lstStyle/>
          <a:p>
            <a:pPr marL="0" indent="0">
              <a:lnSpc>
                <a:spcPct val="100000"/>
              </a:lnSpc>
              <a:spcBef>
                <a:spcPts val="0"/>
              </a:spcBef>
              <a:buNone/>
            </a:pPr>
            <a:endParaRPr lang="en-US" dirty="0">
              <a:solidFill>
                <a:srgbClr val="0070C0"/>
              </a:solidFill>
            </a:endParaRPr>
          </a:p>
          <a:p>
            <a:pPr>
              <a:lnSpc>
                <a:spcPct val="100000"/>
              </a:lnSpc>
              <a:spcBef>
                <a:spcPts val="0"/>
              </a:spcBef>
              <a:buClr>
                <a:srgbClr val="FF9900"/>
              </a:buClr>
            </a:pPr>
            <a:r>
              <a:rPr lang="en-US" dirty="0">
                <a:solidFill>
                  <a:srgbClr val="0070C0"/>
                </a:solidFill>
              </a:rPr>
              <a:t>Where:</a:t>
            </a:r>
          </a:p>
          <a:p>
            <a:pPr lvl="1">
              <a:lnSpc>
                <a:spcPct val="100000"/>
              </a:lnSpc>
              <a:spcBef>
                <a:spcPts val="0"/>
              </a:spcBef>
              <a:buFont typeface="Calibri" panose="020F0502020204030204" pitchFamily="34" charset="0"/>
              <a:buChar char="–"/>
            </a:pPr>
            <a:r>
              <a:rPr lang="en-US" dirty="0">
                <a:solidFill>
                  <a:srgbClr val="0070C0"/>
                </a:solidFill>
              </a:rPr>
              <a:t>L = Organic Ligand</a:t>
            </a:r>
          </a:p>
          <a:p>
            <a:pPr lvl="1">
              <a:lnSpc>
                <a:spcPct val="100000"/>
              </a:lnSpc>
              <a:spcBef>
                <a:spcPts val="0"/>
              </a:spcBef>
              <a:buFont typeface="Calibri" panose="020F0502020204030204" pitchFamily="34" charset="0"/>
              <a:buChar char="–"/>
            </a:pPr>
            <a:r>
              <a:rPr lang="en-US" dirty="0">
                <a:solidFill>
                  <a:srgbClr val="0070C0"/>
                </a:solidFill>
              </a:rPr>
              <a:t>M = Metal Catalyst</a:t>
            </a:r>
          </a:p>
          <a:p>
            <a:pPr lvl="1">
              <a:lnSpc>
                <a:spcPct val="100000"/>
              </a:lnSpc>
              <a:spcBef>
                <a:spcPts val="0"/>
              </a:spcBef>
              <a:buFont typeface="Calibri" panose="020F0502020204030204" pitchFamily="34" charset="0"/>
              <a:buChar char="–"/>
            </a:pPr>
            <a:r>
              <a:rPr lang="en-US" dirty="0">
                <a:solidFill>
                  <a:srgbClr val="0070C0"/>
                </a:solidFill>
              </a:rPr>
              <a:t>X’= Activation Species</a:t>
            </a:r>
          </a:p>
          <a:p>
            <a:pPr>
              <a:lnSpc>
                <a:spcPct val="100000"/>
              </a:lnSpc>
              <a:spcBef>
                <a:spcPts val="0"/>
              </a:spcBef>
              <a:buClr>
                <a:srgbClr val="FF9900"/>
              </a:buClr>
            </a:pPr>
            <a:r>
              <a:rPr lang="en-US" dirty="0">
                <a:solidFill>
                  <a:srgbClr val="0070C0"/>
                </a:solidFill>
              </a:rPr>
              <a:t>These equations also do the job of providing the bill of materials for this process.</a:t>
            </a:r>
          </a:p>
          <a:p>
            <a:pPr lvl="1">
              <a:lnSpc>
                <a:spcPct val="100000"/>
              </a:lnSpc>
              <a:spcBef>
                <a:spcPts val="0"/>
              </a:spcBef>
              <a:buFont typeface="Calibri" panose="020F0502020204030204" pitchFamily="34" charset="0"/>
              <a:buChar char="–"/>
            </a:pPr>
            <a:r>
              <a:rPr lang="en-US" dirty="0">
                <a:solidFill>
                  <a:srgbClr val="0070C0"/>
                </a:solidFill>
              </a:rPr>
              <a:t>There will be other materials required to be a part of this entire process, known as consumables (e.g. solvents), but they do not go into creating the product itself.</a:t>
            </a:r>
          </a:p>
        </p:txBody>
      </p:sp>
      <p:sp>
        <p:nvSpPr>
          <p:cNvPr id="20" name="Title 1">
            <a:extLst>
              <a:ext uri="{FF2B5EF4-FFF2-40B4-BE49-F238E27FC236}">
                <a16:creationId xmlns:a16="http://schemas.microsoft.com/office/drawing/2014/main" id="{FB531D4A-FF4F-4057-B957-C12700E3526D}"/>
              </a:ext>
            </a:extLst>
          </p:cNvPr>
          <p:cNvSpPr>
            <a:spLocks noGrp="1"/>
          </p:cNvSpPr>
          <p:nvPr>
            <p:ph type="title"/>
          </p:nvPr>
        </p:nvSpPr>
        <p:spPr>
          <a:xfrm>
            <a:off x="134007" y="165235"/>
            <a:ext cx="8915400" cy="694458"/>
          </a:xfrm>
        </p:spPr>
        <p:txBody>
          <a:bodyPr>
            <a:normAutofit/>
          </a:bodyPr>
          <a:lstStyle/>
          <a:p>
            <a:pPr algn="l"/>
            <a:r>
              <a:rPr lang="en-US" sz="3200" b="1" cap="none" dirty="0">
                <a:solidFill>
                  <a:schemeClr val="tx2"/>
                </a:solidFill>
              </a:rPr>
              <a:t>Listing The Governing Equations</a:t>
            </a:r>
          </a:p>
        </p:txBody>
      </p:sp>
    </p:spTree>
    <p:extLst>
      <p:ext uri="{BB962C8B-B14F-4D97-AF65-F5344CB8AC3E}">
        <p14:creationId xmlns:p14="http://schemas.microsoft.com/office/powerpoint/2010/main" val="14795354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restig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E0FA19E2-2DF7-4CE2-B9E7-337FCDD3C983}"/>
              </a:ext>
            </a:extLst>
          </p:cNvPr>
          <p:cNvGrpSpPr/>
          <p:nvPr/>
        </p:nvGrpSpPr>
        <p:grpSpPr>
          <a:xfrm>
            <a:off x="1000499" y="1048707"/>
            <a:ext cx="7515590" cy="4903505"/>
            <a:chOff x="1805516" y="1401239"/>
            <a:chExt cx="6425505" cy="4059337"/>
          </a:xfrm>
        </p:grpSpPr>
        <p:grpSp>
          <p:nvGrpSpPr>
            <p:cNvPr id="5" name="Group 4">
              <a:extLst>
                <a:ext uri="{FF2B5EF4-FFF2-40B4-BE49-F238E27FC236}">
                  <a16:creationId xmlns:a16="http://schemas.microsoft.com/office/drawing/2014/main" id="{5B79876C-4095-4448-89F2-772950842FE3}"/>
                </a:ext>
              </a:extLst>
            </p:cNvPr>
            <p:cNvGrpSpPr/>
            <p:nvPr/>
          </p:nvGrpSpPr>
          <p:grpSpPr>
            <a:xfrm>
              <a:off x="1805516" y="1401239"/>
              <a:ext cx="6425505" cy="4059337"/>
              <a:chOff x="1004237" y="1618055"/>
              <a:chExt cx="6425505" cy="4059337"/>
            </a:xfrm>
          </p:grpSpPr>
          <p:sp>
            <p:nvSpPr>
              <p:cNvPr id="7" name="Rectangle 6">
                <a:extLst>
                  <a:ext uri="{FF2B5EF4-FFF2-40B4-BE49-F238E27FC236}">
                    <a16:creationId xmlns:a16="http://schemas.microsoft.com/office/drawing/2014/main" id="{9554C201-8ED5-4D42-9F75-E98790CD32A4}"/>
                  </a:ext>
                </a:extLst>
              </p:cNvPr>
              <p:cNvSpPr/>
              <p:nvPr/>
            </p:nvSpPr>
            <p:spPr>
              <a:xfrm>
                <a:off x="1395393" y="2952522"/>
                <a:ext cx="647166" cy="1598992"/>
              </a:xfrm>
              <a:prstGeom prst="rect">
                <a:avLst/>
              </a:prstGeom>
              <a:solidFill>
                <a:schemeClr val="tx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b="1" dirty="0">
                    <a:latin typeface="Calibri" panose="020F0502020204030204" pitchFamily="34" charset="0"/>
                  </a:rPr>
                  <a:t>Propylene Activation  Reactor (R-1)</a:t>
                </a:r>
              </a:p>
            </p:txBody>
          </p:sp>
          <p:sp>
            <p:nvSpPr>
              <p:cNvPr id="8" name="Rectangle 7">
                <a:extLst>
                  <a:ext uri="{FF2B5EF4-FFF2-40B4-BE49-F238E27FC236}">
                    <a16:creationId xmlns:a16="http://schemas.microsoft.com/office/drawing/2014/main" id="{44ACDDEC-3294-4B4B-887E-D2BAF54F6115}"/>
                  </a:ext>
                </a:extLst>
              </p:cNvPr>
              <p:cNvSpPr/>
              <p:nvPr/>
            </p:nvSpPr>
            <p:spPr>
              <a:xfrm>
                <a:off x="3220954" y="3028893"/>
                <a:ext cx="975097" cy="561542"/>
              </a:xfrm>
              <a:prstGeom prst="rect">
                <a:avLst/>
              </a:prstGeom>
              <a:solidFill>
                <a:schemeClr val="tx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b="1" dirty="0">
                    <a:latin typeface="Calibri" panose="020F0502020204030204" pitchFamily="34" charset="0"/>
                  </a:rPr>
                  <a:t>Re-Oxidation Reactor (R-2)</a:t>
                </a:r>
              </a:p>
            </p:txBody>
          </p:sp>
          <p:sp>
            <p:nvSpPr>
              <p:cNvPr id="9" name="Rectangle 8">
                <a:extLst>
                  <a:ext uri="{FF2B5EF4-FFF2-40B4-BE49-F238E27FC236}">
                    <a16:creationId xmlns:a16="http://schemas.microsoft.com/office/drawing/2014/main" id="{A5CF463C-3207-44FF-87D5-C3846D1274C5}"/>
                  </a:ext>
                </a:extLst>
              </p:cNvPr>
              <p:cNvSpPr/>
              <p:nvPr/>
            </p:nvSpPr>
            <p:spPr>
              <a:xfrm>
                <a:off x="5520407" y="2657214"/>
                <a:ext cx="348561" cy="1289055"/>
              </a:xfrm>
              <a:prstGeom prst="rect">
                <a:avLst/>
              </a:prstGeom>
              <a:solidFill>
                <a:schemeClr val="tx2"/>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a:latin typeface="Calibri" panose="020F0502020204030204" pitchFamily="34" charset="0"/>
                  </a:rPr>
                  <a:t>Distillation Tower (D-1)</a:t>
                </a:r>
              </a:p>
            </p:txBody>
          </p:sp>
          <p:cxnSp>
            <p:nvCxnSpPr>
              <p:cNvPr id="10" name="Straight Connector 9">
                <a:extLst>
                  <a:ext uri="{FF2B5EF4-FFF2-40B4-BE49-F238E27FC236}">
                    <a16:creationId xmlns:a16="http://schemas.microsoft.com/office/drawing/2014/main" id="{BB8EA6E8-8358-44DA-B83C-6DC3B30E62A4}"/>
                  </a:ext>
                </a:extLst>
              </p:cNvPr>
              <p:cNvCxnSpPr>
                <a:cxnSpLocks/>
                <a:stCxn id="8" idx="1"/>
              </p:cNvCxnSpPr>
              <p:nvPr/>
            </p:nvCxnSpPr>
            <p:spPr>
              <a:xfrm flipH="1">
                <a:off x="2038724" y="3309664"/>
                <a:ext cx="1182230" cy="0"/>
              </a:xfrm>
              <a:prstGeom prst="line">
                <a:avLst/>
              </a:prstGeom>
              <a:ln>
                <a:solidFill>
                  <a:schemeClr val="bg2">
                    <a:lumMod val="75000"/>
                  </a:schemeClr>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31AF86EB-6174-4955-84DB-E1702B37A00B}"/>
                  </a:ext>
                </a:extLst>
              </p:cNvPr>
              <p:cNvCxnSpPr/>
              <p:nvPr/>
            </p:nvCxnSpPr>
            <p:spPr>
              <a:xfrm flipH="1">
                <a:off x="1552378" y="4551515"/>
                <a:ext cx="2914" cy="896565"/>
              </a:xfrm>
              <a:prstGeom prst="straightConnector1">
                <a:avLst/>
              </a:prstGeom>
              <a:ln>
                <a:solidFill>
                  <a:schemeClr val="bg2">
                    <a:lumMod val="75000"/>
                  </a:schemeClr>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27B9DE6C-3BEF-404D-B50F-F2C002728CCA}"/>
                  </a:ext>
                </a:extLst>
              </p:cNvPr>
              <p:cNvCxnSpPr/>
              <p:nvPr/>
            </p:nvCxnSpPr>
            <p:spPr>
              <a:xfrm>
                <a:off x="1843924" y="2757605"/>
                <a:ext cx="249241" cy="0"/>
              </a:xfrm>
              <a:prstGeom prst="straightConnector1">
                <a:avLst/>
              </a:prstGeom>
              <a:ln>
                <a:solidFill>
                  <a:schemeClr val="bg2">
                    <a:lumMod val="75000"/>
                  </a:schemeClr>
                </a:solidFill>
                <a:headEnd type="arrow"/>
                <a:tailEnd type="none"/>
              </a:ln>
              <a:effectLst>
                <a:outerShdw blurRad="40000" dist="20000" dir="5400000" rotWithShape="0">
                  <a:srgbClr val="000000">
                    <a:alpha val="0"/>
                  </a:srgbClr>
                </a:outerShdw>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18455D74-5AF1-45E2-9207-A060DF7837F1}"/>
                  </a:ext>
                </a:extLst>
              </p:cNvPr>
              <p:cNvCxnSpPr>
                <a:cxnSpLocks/>
              </p:cNvCxnSpPr>
              <p:nvPr/>
            </p:nvCxnSpPr>
            <p:spPr>
              <a:xfrm>
                <a:off x="2345206" y="2140173"/>
                <a:ext cx="0" cy="1161568"/>
              </a:xfrm>
              <a:prstGeom prst="line">
                <a:avLst/>
              </a:prstGeom>
              <a:ln w="25400">
                <a:solidFill>
                  <a:schemeClr val="bg2">
                    <a:lumMod val="75000"/>
                  </a:schemeClr>
                </a:solidFill>
                <a:headEnd type="arrow" w="med" len="med"/>
                <a:tailEnd type="none" w="med" len="med"/>
              </a:ln>
              <a:effectLst>
                <a:outerShdw blurRad="40005" dist="20320" dir="5400000" algn="ctr" rotWithShape="0">
                  <a:srgbClr val="000000">
                    <a:alpha val="38000"/>
                  </a:srgbClr>
                </a:outerShdw>
              </a:effectLst>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8EABE06-706D-4629-8FA8-D97587F70E02}"/>
                  </a:ext>
                </a:extLst>
              </p:cNvPr>
              <p:cNvCxnSpPr/>
              <p:nvPr/>
            </p:nvCxnSpPr>
            <p:spPr>
              <a:xfrm>
                <a:off x="1548007" y="2759324"/>
                <a:ext cx="792828" cy="0"/>
              </a:xfrm>
              <a:prstGeom prst="line">
                <a:avLst/>
              </a:prstGeom>
              <a:ln w="25400">
                <a:solidFill>
                  <a:schemeClr val="bg2">
                    <a:lumMod val="75000"/>
                  </a:schemeClr>
                </a:solidFill>
              </a:ln>
              <a:effectLst>
                <a:outerShdw blurRad="40005" dist="20320" dir="5400000" algn="ctr" rotWithShape="0">
                  <a:srgbClr val="000000">
                    <a:alpha val="38000"/>
                  </a:srgbClr>
                </a:outerShdw>
              </a:effectLst>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9B6C908-2DD3-4E7B-8A21-5BD9D3616512}"/>
                  </a:ext>
                </a:extLst>
              </p:cNvPr>
              <p:cNvCxnSpPr/>
              <p:nvPr/>
            </p:nvCxnSpPr>
            <p:spPr>
              <a:xfrm>
                <a:off x="1199379" y="2035991"/>
                <a:ext cx="0" cy="2964436"/>
              </a:xfrm>
              <a:prstGeom prst="line">
                <a:avLst/>
              </a:prstGeom>
              <a:ln w="25400">
                <a:solidFill>
                  <a:schemeClr val="bg2">
                    <a:lumMod val="75000"/>
                  </a:schemeClr>
                </a:solidFill>
                <a:headEnd type="none"/>
                <a:tailEnd type="arrow"/>
              </a:ln>
              <a:effectLst>
                <a:outerShdw blurRad="40005" dist="20320" dir="5400000" algn="ctr" rotWithShape="0">
                  <a:srgbClr val="000000">
                    <a:alpha val="38000"/>
                  </a:srgbClr>
                </a:outerShdw>
              </a:effectLst>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ADC65F5-DB17-4ECB-852D-0E7A20DAF78D}"/>
                  </a:ext>
                </a:extLst>
              </p:cNvPr>
              <p:cNvCxnSpPr/>
              <p:nvPr/>
            </p:nvCxnSpPr>
            <p:spPr>
              <a:xfrm>
                <a:off x="1199379" y="2035991"/>
                <a:ext cx="352999" cy="2237"/>
              </a:xfrm>
              <a:prstGeom prst="line">
                <a:avLst/>
              </a:prstGeom>
              <a:ln w="25400">
                <a:solidFill>
                  <a:schemeClr val="bg2">
                    <a:lumMod val="75000"/>
                  </a:schemeClr>
                </a:solidFill>
              </a:ln>
              <a:effectLst>
                <a:outerShdw blurRad="40005" dist="20320" dir="5400000" algn="ctr" rotWithShape="0">
                  <a:srgbClr val="000000">
                    <a:alpha val="38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7B8AEA-0FDE-49FC-AEDB-126EB4137BE8}"/>
                  </a:ext>
                </a:extLst>
              </p:cNvPr>
              <p:cNvCxnSpPr/>
              <p:nvPr/>
            </p:nvCxnSpPr>
            <p:spPr>
              <a:xfrm flipH="1">
                <a:off x="1552379" y="2038228"/>
                <a:ext cx="2912" cy="908789"/>
              </a:xfrm>
              <a:prstGeom prst="line">
                <a:avLst/>
              </a:prstGeom>
              <a:ln w="25400">
                <a:solidFill>
                  <a:schemeClr val="bg2">
                    <a:lumMod val="75000"/>
                  </a:schemeClr>
                </a:solidFill>
                <a:headEnd type="arrow"/>
                <a:tailEnd type="none"/>
              </a:ln>
              <a:effectLst>
                <a:outerShdw blurRad="40005" dist="20320" dir="5400000" algn="ctr" rotWithShape="0">
                  <a:srgbClr val="000000">
                    <a:alpha val="38000"/>
                  </a:srgbClr>
                </a:outerShdw>
              </a:effectLst>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33D6877-2DEE-4D4E-98F3-F77E17E5A7DC}"/>
                  </a:ext>
                </a:extLst>
              </p:cNvPr>
              <p:cNvCxnSpPr/>
              <p:nvPr/>
            </p:nvCxnSpPr>
            <p:spPr>
              <a:xfrm flipV="1">
                <a:off x="1199379" y="5000425"/>
                <a:ext cx="355913" cy="972"/>
              </a:xfrm>
              <a:prstGeom prst="line">
                <a:avLst/>
              </a:prstGeom>
              <a:ln w="25400">
                <a:solidFill>
                  <a:schemeClr val="bg2">
                    <a:lumMod val="75000"/>
                  </a:schemeClr>
                </a:solidFill>
                <a:tailEnd type="arrow"/>
              </a:ln>
              <a:effectLst>
                <a:outerShdw blurRad="40005" dist="20320" dir="5400000" algn="ctr" rotWithShape="0">
                  <a:srgbClr val="000000">
                    <a:alpha val="38000"/>
                  </a:srgbClr>
                </a:outerShdw>
              </a:effectLst>
            </p:spPr>
            <p:style>
              <a:lnRef idx="1">
                <a:schemeClr val="accent1"/>
              </a:lnRef>
              <a:fillRef idx="0">
                <a:schemeClr val="accent1"/>
              </a:fillRef>
              <a:effectRef idx="0">
                <a:schemeClr val="accent1"/>
              </a:effectRef>
              <a:fontRef idx="minor">
                <a:schemeClr val="tx1"/>
              </a:fontRef>
            </p:style>
          </p:cxnSp>
          <p:sp>
            <p:nvSpPr>
              <p:cNvPr id="22" name="TextBox 14">
                <a:extLst>
                  <a:ext uri="{FF2B5EF4-FFF2-40B4-BE49-F238E27FC236}">
                    <a16:creationId xmlns:a16="http://schemas.microsoft.com/office/drawing/2014/main" id="{33D52840-BE33-4A72-8D11-F0373130D467}"/>
                  </a:ext>
                </a:extLst>
              </p:cNvPr>
              <p:cNvSpPr txBox="1"/>
              <p:nvPr/>
            </p:nvSpPr>
            <p:spPr>
              <a:xfrm>
                <a:off x="1004237" y="5448080"/>
                <a:ext cx="1138543" cy="229312"/>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solidFill>
                      <a:schemeClr val="tx2"/>
                    </a:solidFill>
                    <a:latin typeface="Calibri" panose="020F0502020204030204" pitchFamily="34" charset="0"/>
                  </a:rPr>
                  <a:t>Make-Up C</a:t>
                </a:r>
                <a:r>
                  <a:rPr lang="en-US" sz="1200" b="1" baseline="-25000" dirty="0">
                    <a:solidFill>
                      <a:schemeClr val="tx2"/>
                    </a:solidFill>
                    <a:latin typeface="Calibri" panose="020F0502020204030204" pitchFamily="34" charset="0"/>
                  </a:rPr>
                  <a:t>3</a:t>
                </a:r>
                <a:r>
                  <a:rPr lang="en-US" sz="1200" b="1" dirty="0">
                    <a:solidFill>
                      <a:schemeClr val="tx2"/>
                    </a:solidFill>
                    <a:latin typeface="Calibri" panose="020F0502020204030204" pitchFamily="34" charset="0"/>
                  </a:rPr>
                  <a:t>H</a:t>
                </a:r>
                <a:r>
                  <a:rPr lang="en-US" sz="1200" b="1" baseline="-25000" dirty="0">
                    <a:solidFill>
                      <a:schemeClr val="tx2"/>
                    </a:solidFill>
                    <a:latin typeface="Calibri" panose="020F0502020204030204" pitchFamily="34" charset="0"/>
                  </a:rPr>
                  <a:t>6</a:t>
                </a:r>
                <a:endParaRPr lang="en-US" sz="1200" b="1" dirty="0">
                  <a:solidFill>
                    <a:schemeClr val="tx2"/>
                  </a:solidFill>
                  <a:latin typeface="Calibri" panose="020F0502020204030204" pitchFamily="34" charset="0"/>
                </a:endParaRPr>
              </a:p>
            </p:txBody>
          </p:sp>
          <p:cxnSp>
            <p:nvCxnSpPr>
              <p:cNvPr id="23" name="Straight Arrow Connector 22">
                <a:extLst>
                  <a:ext uri="{FF2B5EF4-FFF2-40B4-BE49-F238E27FC236}">
                    <a16:creationId xmlns:a16="http://schemas.microsoft.com/office/drawing/2014/main" id="{48EAAC5B-88E9-4BF1-B69D-BBAE9D9B14CF}"/>
                  </a:ext>
                </a:extLst>
              </p:cNvPr>
              <p:cNvCxnSpPr>
                <a:cxnSpLocks/>
                <a:endCxn id="9" idx="2"/>
              </p:cNvCxnSpPr>
              <p:nvPr/>
            </p:nvCxnSpPr>
            <p:spPr>
              <a:xfrm flipV="1">
                <a:off x="5694688" y="3946269"/>
                <a:ext cx="0" cy="1059136"/>
              </a:xfrm>
              <a:prstGeom prst="straightConnector1">
                <a:avLst/>
              </a:prstGeom>
              <a:ln>
                <a:solidFill>
                  <a:schemeClr val="bg2">
                    <a:lumMod val="75000"/>
                  </a:schemeClr>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8D04262E-524E-49C9-BC06-E65ED9552AD7}"/>
                  </a:ext>
                </a:extLst>
              </p:cNvPr>
              <p:cNvCxnSpPr/>
              <p:nvPr/>
            </p:nvCxnSpPr>
            <p:spPr>
              <a:xfrm>
                <a:off x="1901373" y="4551515"/>
                <a:ext cx="6919" cy="441509"/>
              </a:xfrm>
              <a:prstGeom prst="straightConnector1">
                <a:avLst/>
              </a:prstGeom>
              <a:ln>
                <a:solidFill>
                  <a:schemeClr val="bg2">
                    <a:lumMod val="75000"/>
                  </a:schemeClr>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25" name="TextBox 14">
                <a:extLst>
                  <a:ext uri="{FF2B5EF4-FFF2-40B4-BE49-F238E27FC236}">
                    <a16:creationId xmlns:a16="http://schemas.microsoft.com/office/drawing/2014/main" id="{DA6BA27F-82E6-4122-A7CE-9C576D8C4E38}"/>
                  </a:ext>
                </a:extLst>
              </p:cNvPr>
              <p:cNvSpPr txBox="1"/>
              <p:nvPr/>
            </p:nvSpPr>
            <p:spPr>
              <a:xfrm>
                <a:off x="1004237" y="1618055"/>
                <a:ext cx="705999" cy="356707"/>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b="1" dirty="0">
                    <a:solidFill>
                      <a:schemeClr val="tx2"/>
                    </a:solidFill>
                    <a:latin typeface="Calibri" panose="020F0502020204030204" pitchFamily="34" charset="0"/>
                  </a:rPr>
                  <a:t>Recycled C</a:t>
                </a:r>
                <a:r>
                  <a:rPr lang="en-US" sz="1100" b="1" baseline="-25000" dirty="0">
                    <a:solidFill>
                      <a:schemeClr val="tx2"/>
                    </a:solidFill>
                    <a:latin typeface="Calibri" panose="020F0502020204030204" pitchFamily="34" charset="0"/>
                  </a:rPr>
                  <a:t>3</a:t>
                </a:r>
                <a:r>
                  <a:rPr lang="en-US" sz="1100" b="1" dirty="0">
                    <a:solidFill>
                      <a:schemeClr val="tx2"/>
                    </a:solidFill>
                    <a:latin typeface="Calibri" panose="020F0502020204030204" pitchFamily="34" charset="0"/>
                  </a:rPr>
                  <a:t>H</a:t>
                </a:r>
                <a:r>
                  <a:rPr lang="en-US" sz="1100" b="1" baseline="-25000" dirty="0">
                    <a:solidFill>
                      <a:schemeClr val="tx2"/>
                    </a:solidFill>
                    <a:latin typeface="Calibri" panose="020F0502020204030204" pitchFamily="34" charset="0"/>
                  </a:rPr>
                  <a:t>6</a:t>
                </a:r>
                <a:endParaRPr lang="en-US" sz="1100" b="1" dirty="0">
                  <a:solidFill>
                    <a:schemeClr val="tx2"/>
                  </a:solidFill>
                  <a:latin typeface="Calibri" panose="020F0502020204030204" pitchFamily="34" charset="0"/>
                </a:endParaRPr>
              </a:p>
            </p:txBody>
          </p:sp>
          <p:sp>
            <p:nvSpPr>
              <p:cNvPr id="26" name="TextBox 14">
                <a:extLst>
                  <a:ext uri="{FF2B5EF4-FFF2-40B4-BE49-F238E27FC236}">
                    <a16:creationId xmlns:a16="http://schemas.microsoft.com/office/drawing/2014/main" id="{0BB93A7B-A4D8-402D-B853-E2DAA457AEEC}"/>
                  </a:ext>
                </a:extLst>
              </p:cNvPr>
              <p:cNvSpPr txBox="1"/>
              <p:nvPr/>
            </p:nvSpPr>
            <p:spPr>
              <a:xfrm>
                <a:off x="1493712" y="2339346"/>
                <a:ext cx="847562" cy="356707"/>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b="1" dirty="0">
                    <a:solidFill>
                      <a:schemeClr val="tx2"/>
                    </a:solidFill>
                    <a:latin typeface="Calibri" panose="020F0502020204030204" pitchFamily="34" charset="0"/>
                  </a:rPr>
                  <a:t>Off-Gassed C</a:t>
                </a:r>
                <a:r>
                  <a:rPr lang="en-US" sz="1100" b="1" baseline="-25000" dirty="0">
                    <a:solidFill>
                      <a:schemeClr val="tx2"/>
                    </a:solidFill>
                    <a:latin typeface="Calibri" panose="020F0502020204030204" pitchFamily="34" charset="0"/>
                  </a:rPr>
                  <a:t>3</a:t>
                </a:r>
                <a:r>
                  <a:rPr lang="en-US" sz="1100" b="1" dirty="0">
                    <a:solidFill>
                      <a:schemeClr val="tx2"/>
                    </a:solidFill>
                    <a:latin typeface="Calibri" panose="020F0502020204030204" pitchFamily="34" charset="0"/>
                  </a:rPr>
                  <a:t>H</a:t>
                </a:r>
                <a:r>
                  <a:rPr lang="en-US" sz="1100" b="1" baseline="-25000" dirty="0">
                    <a:solidFill>
                      <a:schemeClr val="tx2"/>
                    </a:solidFill>
                    <a:latin typeface="Calibri" panose="020F0502020204030204" pitchFamily="34" charset="0"/>
                  </a:rPr>
                  <a:t>6</a:t>
                </a:r>
                <a:endParaRPr lang="en-US" sz="1100" b="1" dirty="0">
                  <a:solidFill>
                    <a:schemeClr val="tx2"/>
                  </a:solidFill>
                  <a:latin typeface="Calibri" panose="020F0502020204030204" pitchFamily="34" charset="0"/>
                </a:endParaRPr>
              </a:p>
            </p:txBody>
          </p:sp>
          <p:cxnSp>
            <p:nvCxnSpPr>
              <p:cNvPr id="27" name="Elbow Connector 42">
                <a:extLst>
                  <a:ext uri="{FF2B5EF4-FFF2-40B4-BE49-F238E27FC236}">
                    <a16:creationId xmlns:a16="http://schemas.microsoft.com/office/drawing/2014/main" id="{58185EE0-F8B7-4E84-9290-A109A4238A47}"/>
                  </a:ext>
                </a:extLst>
              </p:cNvPr>
              <p:cNvCxnSpPr>
                <a:cxnSpLocks/>
                <a:stCxn id="9" idx="0"/>
              </p:cNvCxnSpPr>
              <p:nvPr/>
            </p:nvCxnSpPr>
            <p:spPr>
              <a:xfrm rot="5400000" flipH="1" flipV="1">
                <a:off x="5892313" y="2284313"/>
                <a:ext cx="175277" cy="570526"/>
              </a:xfrm>
              <a:prstGeom prst="bentConnector2">
                <a:avLst/>
              </a:prstGeom>
              <a:ln>
                <a:solidFill>
                  <a:schemeClr val="bg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28" name="TextBox 14">
                <a:extLst>
                  <a:ext uri="{FF2B5EF4-FFF2-40B4-BE49-F238E27FC236}">
                    <a16:creationId xmlns:a16="http://schemas.microsoft.com/office/drawing/2014/main" id="{D23FE1EE-D8C9-4A2F-8594-F1476D1A0228}"/>
                  </a:ext>
                </a:extLst>
              </p:cNvPr>
              <p:cNvSpPr txBox="1"/>
              <p:nvPr/>
            </p:nvSpPr>
            <p:spPr>
              <a:xfrm>
                <a:off x="6214673" y="2271102"/>
                <a:ext cx="1215069" cy="356707"/>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b="1" dirty="0">
                    <a:solidFill>
                      <a:schemeClr val="tx2"/>
                    </a:solidFill>
                    <a:latin typeface="Calibri" panose="020F0502020204030204" pitchFamily="34" charset="0"/>
                  </a:rPr>
                  <a:t>H</a:t>
                </a:r>
                <a:r>
                  <a:rPr lang="en-US" sz="1100" b="1" baseline="-25000" dirty="0">
                    <a:solidFill>
                      <a:schemeClr val="tx2"/>
                    </a:solidFill>
                    <a:latin typeface="Calibri" panose="020F0502020204030204" pitchFamily="34" charset="0"/>
                  </a:rPr>
                  <a:t>2</a:t>
                </a:r>
                <a:r>
                  <a:rPr lang="en-US" sz="1100" b="1" dirty="0">
                    <a:solidFill>
                      <a:schemeClr val="tx2"/>
                    </a:solidFill>
                    <a:latin typeface="Calibri" panose="020F0502020204030204" pitchFamily="34" charset="0"/>
                  </a:rPr>
                  <a:t>O/X’/ Propylene ester to  Separations</a:t>
                </a:r>
              </a:p>
            </p:txBody>
          </p:sp>
          <p:sp>
            <p:nvSpPr>
              <p:cNvPr id="29" name="TextBox 14">
                <a:extLst>
                  <a:ext uri="{FF2B5EF4-FFF2-40B4-BE49-F238E27FC236}">
                    <a16:creationId xmlns:a16="http://schemas.microsoft.com/office/drawing/2014/main" id="{31107CE8-FB7E-4AD2-AF58-CB69D7DCA96F}"/>
                  </a:ext>
                </a:extLst>
              </p:cNvPr>
              <p:cNvSpPr txBox="1"/>
              <p:nvPr/>
            </p:nvSpPr>
            <p:spPr>
              <a:xfrm>
                <a:off x="3144312" y="4783593"/>
                <a:ext cx="961357" cy="216572"/>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b="1" dirty="0">
                    <a:solidFill>
                      <a:schemeClr val="tx2"/>
                    </a:solidFill>
                    <a:latin typeface="Calibri" panose="020F0502020204030204" pitchFamily="34" charset="0"/>
                  </a:rPr>
                  <a:t>Solvent, ML</a:t>
                </a:r>
                <a:r>
                  <a:rPr lang="en-US" sz="1100" b="1" baseline="-25000" dirty="0">
                    <a:solidFill>
                      <a:schemeClr val="tx2"/>
                    </a:solidFill>
                    <a:latin typeface="Calibri" panose="020F0502020204030204" pitchFamily="34" charset="0"/>
                  </a:rPr>
                  <a:t>5</a:t>
                </a:r>
                <a:endParaRPr lang="en-US" sz="1100" b="1" dirty="0">
                  <a:solidFill>
                    <a:schemeClr val="tx2"/>
                  </a:solidFill>
                  <a:latin typeface="Calibri" panose="020F0502020204030204" pitchFamily="34" charset="0"/>
                </a:endParaRPr>
              </a:p>
            </p:txBody>
          </p:sp>
          <p:cxnSp>
            <p:nvCxnSpPr>
              <p:cNvPr id="30" name="Straight Arrow Connector 29">
                <a:extLst>
                  <a:ext uri="{FF2B5EF4-FFF2-40B4-BE49-F238E27FC236}">
                    <a16:creationId xmlns:a16="http://schemas.microsoft.com/office/drawing/2014/main" id="{60562C84-C111-4CF7-B374-AB3DEEA6B63B}"/>
                  </a:ext>
                </a:extLst>
              </p:cNvPr>
              <p:cNvCxnSpPr/>
              <p:nvPr/>
            </p:nvCxnSpPr>
            <p:spPr>
              <a:xfrm flipH="1" flipV="1">
                <a:off x="3471654" y="2495438"/>
                <a:ext cx="1072" cy="533455"/>
              </a:xfrm>
              <a:prstGeom prst="straightConnector1">
                <a:avLst/>
              </a:prstGeom>
              <a:ln>
                <a:solidFill>
                  <a:schemeClr val="bg2">
                    <a:lumMod val="75000"/>
                  </a:schemeClr>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31" name="TextBox 14">
                <a:extLst>
                  <a:ext uri="{FF2B5EF4-FFF2-40B4-BE49-F238E27FC236}">
                    <a16:creationId xmlns:a16="http://schemas.microsoft.com/office/drawing/2014/main" id="{96310BB4-D736-468D-8FDA-EF1317393CF5}"/>
                  </a:ext>
                </a:extLst>
              </p:cNvPr>
              <p:cNvSpPr txBox="1"/>
              <p:nvPr/>
            </p:nvSpPr>
            <p:spPr>
              <a:xfrm>
                <a:off x="3073740" y="2254279"/>
                <a:ext cx="834586" cy="216572"/>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b="1" dirty="0">
                    <a:solidFill>
                      <a:schemeClr val="tx2"/>
                    </a:solidFill>
                    <a:latin typeface="Calibri" panose="020F0502020204030204" pitchFamily="34" charset="0"/>
                  </a:rPr>
                  <a:t>H</a:t>
                </a:r>
                <a:r>
                  <a:rPr lang="en-US" sz="1100" b="1" baseline="-25000" dirty="0">
                    <a:solidFill>
                      <a:schemeClr val="tx2"/>
                    </a:solidFill>
                    <a:latin typeface="Calibri" panose="020F0502020204030204" pitchFamily="34" charset="0"/>
                  </a:rPr>
                  <a:t>2</a:t>
                </a:r>
                <a:r>
                  <a:rPr lang="en-US" sz="1100" b="1" dirty="0">
                    <a:solidFill>
                      <a:schemeClr val="tx2"/>
                    </a:solidFill>
                    <a:latin typeface="Calibri" panose="020F0502020204030204" pitchFamily="34" charset="0"/>
                  </a:rPr>
                  <a:t>O</a:t>
                </a:r>
                <a:r>
                  <a:rPr lang="en-US" sz="1100" b="1" baseline="-25000" dirty="0">
                    <a:solidFill>
                      <a:schemeClr val="tx2"/>
                    </a:solidFill>
                    <a:latin typeface="Calibri" panose="020F0502020204030204" pitchFamily="34" charset="0"/>
                  </a:rPr>
                  <a:t>2</a:t>
                </a:r>
                <a:r>
                  <a:rPr lang="en-US" sz="1100" b="1" dirty="0">
                    <a:solidFill>
                      <a:schemeClr val="tx2"/>
                    </a:solidFill>
                    <a:latin typeface="Calibri" panose="020F0502020204030204" pitchFamily="34" charset="0"/>
                  </a:rPr>
                  <a:t>/H</a:t>
                </a:r>
                <a:r>
                  <a:rPr lang="en-US" sz="1100" b="1" baseline="-25000" dirty="0">
                    <a:solidFill>
                      <a:schemeClr val="tx2"/>
                    </a:solidFill>
                    <a:latin typeface="Calibri" panose="020F0502020204030204" pitchFamily="34" charset="0"/>
                  </a:rPr>
                  <a:t>2</a:t>
                </a:r>
                <a:r>
                  <a:rPr lang="en-US" sz="1100" b="1" dirty="0">
                    <a:solidFill>
                      <a:schemeClr val="tx2"/>
                    </a:solidFill>
                    <a:latin typeface="Calibri" panose="020F0502020204030204" pitchFamily="34" charset="0"/>
                  </a:rPr>
                  <a:t>O</a:t>
                </a:r>
                <a:endParaRPr lang="en-US" sz="1100" b="1" baseline="-25000" dirty="0">
                  <a:solidFill>
                    <a:schemeClr val="tx2"/>
                  </a:solidFill>
                  <a:latin typeface="Calibri" panose="020F0502020204030204" pitchFamily="34" charset="0"/>
                </a:endParaRPr>
              </a:p>
            </p:txBody>
          </p:sp>
          <p:cxnSp>
            <p:nvCxnSpPr>
              <p:cNvPr id="32" name="Straight Arrow Connector 31">
                <a:extLst>
                  <a:ext uri="{FF2B5EF4-FFF2-40B4-BE49-F238E27FC236}">
                    <a16:creationId xmlns:a16="http://schemas.microsoft.com/office/drawing/2014/main" id="{EB3CD385-A31A-4D3D-8330-D8B01F9F2F53}"/>
                  </a:ext>
                </a:extLst>
              </p:cNvPr>
              <p:cNvCxnSpPr>
                <a:cxnSpLocks/>
              </p:cNvCxnSpPr>
              <p:nvPr/>
            </p:nvCxnSpPr>
            <p:spPr>
              <a:xfrm rot="5400000" flipV="1">
                <a:off x="5979951" y="4224702"/>
                <a:ext cx="0" cy="540316"/>
              </a:xfrm>
              <a:prstGeom prst="straightConnector1">
                <a:avLst/>
              </a:prstGeom>
              <a:ln>
                <a:solidFill>
                  <a:schemeClr val="bg2">
                    <a:lumMod val="75000"/>
                  </a:schemeClr>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3BE5109B-7758-4A3E-8245-B01F2F47E62B}"/>
                  </a:ext>
                </a:extLst>
              </p:cNvPr>
              <p:cNvCxnSpPr>
                <a:cxnSpLocks/>
                <a:endCxn id="8" idx="3"/>
              </p:cNvCxnSpPr>
              <p:nvPr/>
            </p:nvCxnSpPr>
            <p:spPr>
              <a:xfrm flipH="1">
                <a:off x="4196051" y="3301742"/>
                <a:ext cx="1324356" cy="7922"/>
              </a:xfrm>
              <a:prstGeom prst="line">
                <a:avLst/>
              </a:prstGeom>
              <a:ln>
                <a:solidFill>
                  <a:schemeClr val="bg2">
                    <a:lumMod val="75000"/>
                  </a:schemeClr>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34" name="TextBox 14">
                <a:extLst>
                  <a:ext uri="{FF2B5EF4-FFF2-40B4-BE49-F238E27FC236}">
                    <a16:creationId xmlns:a16="http://schemas.microsoft.com/office/drawing/2014/main" id="{9C3F0274-9EC0-49D3-97A6-EEB7799EA3CB}"/>
                  </a:ext>
                </a:extLst>
              </p:cNvPr>
              <p:cNvSpPr txBox="1"/>
              <p:nvPr/>
            </p:nvSpPr>
            <p:spPr>
              <a:xfrm>
                <a:off x="6181954" y="4386573"/>
                <a:ext cx="795570" cy="216572"/>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b="1" dirty="0">
                    <a:solidFill>
                      <a:schemeClr val="tx2"/>
                    </a:solidFill>
                    <a:latin typeface="Calibri" panose="020F0502020204030204" pitchFamily="34" charset="0"/>
                  </a:rPr>
                  <a:t>Make-Up X’</a:t>
                </a:r>
                <a:endParaRPr lang="en-US" sz="1100" b="1" baseline="-25000" dirty="0">
                  <a:solidFill>
                    <a:schemeClr val="tx2"/>
                  </a:solidFill>
                  <a:latin typeface="Calibri" panose="020F0502020204030204" pitchFamily="34" charset="0"/>
                </a:endParaRPr>
              </a:p>
            </p:txBody>
          </p:sp>
          <p:cxnSp>
            <p:nvCxnSpPr>
              <p:cNvPr id="35" name="Straight Connector 34">
                <a:extLst>
                  <a:ext uri="{FF2B5EF4-FFF2-40B4-BE49-F238E27FC236}">
                    <a16:creationId xmlns:a16="http://schemas.microsoft.com/office/drawing/2014/main" id="{80A27FE5-1445-4809-9936-E3CD061FB3DE}"/>
                  </a:ext>
                </a:extLst>
              </p:cNvPr>
              <p:cNvCxnSpPr>
                <a:cxnSpLocks/>
              </p:cNvCxnSpPr>
              <p:nvPr/>
            </p:nvCxnSpPr>
            <p:spPr>
              <a:xfrm flipH="1" flipV="1">
                <a:off x="1908294" y="4999797"/>
                <a:ext cx="3786393" cy="22027"/>
              </a:xfrm>
              <a:prstGeom prst="line">
                <a:avLst/>
              </a:prstGeom>
              <a:ln>
                <a:solidFill>
                  <a:schemeClr val="bg2">
                    <a:lumMod val="75000"/>
                  </a:schemeClr>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6" name="TextBox 14">
              <a:extLst>
                <a:ext uri="{FF2B5EF4-FFF2-40B4-BE49-F238E27FC236}">
                  <a16:creationId xmlns:a16="http://schemas.microsoft.com/office/drawing/2014/main" id="{E6F4F8F1-B83F-4384-BFEE-DBCC57E91E34}"/>
                </a:ext>
              </a:extLst>
            </p:cNvPr>
            <p:cNvSpPr txBox="1"/>
            <p:nvPr/>
          </p:nvSpPr>
          <p:spPr>
            <a:xfrm>
              <a:off x="2745700" y="1734384"/>
              <a:ext cx="834586" cy="178354"/>
            </a:xfrm>
            <a:prstGeom prst="rect">
              <a:avLst/>
            </a:prstGeom>
            <a:noFill/>
          </p:spPr>
          <p:txBody>
            <a:bodyPr wrap="square" rtlCol="0" anchor="ctr">
              <a:spAutoFit/>
            </a:bodyPr>
            <a:lstStyle>
              <a:defPPr>
                <a:defRPr lang="en-US"/>
              </a:defPPr>
              <a:lvl1pPr algn="ctr" defTabSz="914400">
                <a:defRPr sz="1100" b="1">
                  <a:solidFill>
                    <a:schemeClr val="tx2"/>
                  </a:solidFill>
                </a:defRPr>
              </a:lvl1pPr>
              <a:lvl2pPr defTabSz="914400"/>
              <a:lvl3pPr defTabSz="914400"/>
              <a:lvl4pPr defTabSz="914400"/>
              <a:lvl5pPr defTabSz="914400"/>
              <a:lvl6pPr defTabSz="914400"/>
              <a:lvl7pPr defTabSz="914400"/>
              <a:lvl8pPr defTabSz="914400"/>
              <a:lvl9pPr defTabSz="914400"/>
            </a:lstStyle>
            <a:p>
              <a:r>
                <a:rPr lang="en-US" dirty="0">
                  <a:latin typeface="Calibri" panose="020F0502020204030204" pitchFamily="34" charset="0"/>
                </a:rPr>
                <a:t>Side Gases</a:t>
              </a:r>
            </a:p>
          </p:txBody>
        </p:sp>
      </p:grpSp>
      <p:sp>
        <p:nvSpPr>
          <p:cNvPr id="36" name="TextBox 14">
            <a:extLst>
              <a:ext uri="{FF2B5EF4-FFF2-40B4-BE49-F238E27FC236}">
                <a16:creationId xmlns:a16="http://schemas.microsoft.com/office/drawing/2014/main" id="{C075788A-7FF0-4AEA-9258-927EFB159D6C}"/>
              </a:ext>
            </a:extLst>
          </p:cNvPr>
          <p:cNvSpPr txBox="1"/>
          <p:nvPr/>
        </p:nvSpPr>
        <p:spPr>
          <a:xfrm>
            <a:off x="2113847" y="3175271"/>
            <a:ext cx="1216610" cy="646331"/>
          </a:xfrm>
          <a:prstGeom prst="rect">
            <a:avLst/>
          </a:prstGeom>
          <a:noFill/>
        </p:spPr>
        <p:txBody>
          <a:bodyPr wrap="square" rtlCol="0" anchor="ctr">
            <a:spAutoFit/>
          </a:bodyPr>
          <a:lstStyle>
            <a:defPPr>
              <a:defRPr lang="en-US"/>
            </a:defPPr>
            <a:lvl1pPr algn="ctr" defTabSz="914400">
              <a:defRPr sz="1200" b="1">
                <a:solidFill>
                  <a:srgbClr val="FF6600"/>
                </a:solidFill>
                <a:latin typeface="Calibri" panose="020F0502020204030204" pitchFamily="34" charset="0"/>
                <a:cs typeface="Calibri" panose="020F0502020204030204" pitchFamily="34" charset="0"/>
              </a:defRPr>
            </a:lvl1pPr>
            <a:lvl2pPr defTabSz="914400"/>
            <a:lvl3pPr defTabSz="914400"/>
            <a:lvl4pPr defTabSz="914400"/>
            <a:lvl5pPr defTabSz="914400"/>
            <a:lvl6pPr defTabSz="914400"/>
            <a:lvl7pPr defTabSz="914400"/>
            <a:lvl8pPr defTabSz="914400"/>
            <a:lvl9pPr defTabSz="914400"/>
          </a:lstStyle>
          <a:p>
            <a:r>
              <a:rPr lang="en-US" dirty="0"/>
              <a:t>X% ML5 Conversion, Y% ML5 Selectivity</a:t>
            </a:r>
          </a:p>
        </p:txBody>
      </p:sp>
      <p:sp>
        <p:nvSpPr>
          <p:cNvPr id="37" name="TextBox 14">
            <a:extLst>
              <a:ext uri="{FF2B5EF4-FFF2-40B4-BE49-F238E27FC236}">
                <a16:creationId xmlns:a16="http://schemas.microsoft.com/office/drawing/2014/main" id="{1E976865-925C-4F7B-96D3-441DD7716F5F}"/>
              </a:ext>
            </a:extLst>
          </p:cNvPr>
          <p:cNvSpPr txBox="1"/>
          <p:nvPr/>
        </p:nvSpPr>
        <p:spPr>
          <a:xfrm>
            <a:off x="7128872" y="2198104"/>
            <a:ext cx="1348202" cy="1015663"/>
          </a:xfrm>
          <a:prstGeom prst="rect">
            <a:avLst/>
          </a:prstGeom>
          <a:noFill/>
        </p:spPr>
        <p:txBody>
          <a:bodyPr wrap="square" rtlCol="0" anchor="ctr">
            <a:spAutoFit/>
          </a:bodyPr>
          <a:lstStyle>
            <a:defPPr>
              <a:defRPr lang="en-US"/>
            </a:defPPr>
            <a:lvl1pPr algn="ctr" defTabSz="914400">
              <a:defRPr sz="1050" b="1">
                <a:solidFill>
                  <a:srgbClr val="FF6600"/>
                </a:solidFill>
              </a:defRPr>
            </a:lvl1pPr>
            <a:lvl2pPr defTabSz="914400"/>
            <a:lvl3pPr defTabSz="914400"/>
            <a:lvl4pPr defTabSz="914400"/>
            <a:lvl5pPr defTabSz="914400"/>
            <a:lvl6pPr defTabSz="914400"/>
            <a:lvl7pPr defTabSz="914400"/>
            <a:lvl8pPr defTabSz="914400"/>
            <a:lvl9pPr defTabSz="914400"/>
          </a:lstStyle>
          <a:p>
            <a:r>
              <a:rPr lang="en-US" sz="1200" dirty="0">
                <a:latin typeface="Calibri" panose="020F0502020204030204" pitchFamily="34" charset="0"/>
                <a:cs typeface="Calibri" panose="020F0502020204030204" pitchFamily="34" charset="0"/>
              </a:rPr>
              <a:t>Likely to be some kind of more complex distillation in Separations</a:t>
            </a:r>
          </a:p>
        </p:txBody>
      </p:sp>
      <p:sp>
        <p:nvSpPr>
          <p:cNvPr id="39" name="TextBox 14">
            <a:extLst>
              <a:ext uri="{FF2B5EF4-FFF2-40B4-BE49-F238E27FC236}">
                <a16:creationId xmlns:a16="http://schemas.microsoft.com/office/drawing/2014/main" id="{A02C30B9-D152-4F45-97B0-36E8E32780E3}"/>
              </a:ext>
            </a:extLst>
          </p:cNvPr>
          <p:cNvSpPr txBox="1"/>
          <p:nvPr/>
        </p:nvSpPr>
        <p:spPr>
          <a:xfrm>
            <a:off x="2128400" y="3769201"/>
            <a:ext cx="1188395" cy="830997"/>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solidFill>
                  <a:srgbClr val="FF6600"/>
                </a:solidFill>
                <a:latin typeface="Calibri" panose="020F0502020204030204" pitchFamily="34" charset="0"/>
              </a:rPr>
              <a:t>100% Propylene to Di-ester </a:t>
            </a:r>
            <a:r>
              <a:rPr lang="en-US" sz="1200" b="1" dirty="0">
                <a:solidFill>
                  <a:srgbClr val="FF6600"/>
                </a:solidFill>
                <a:latin typeface="Calibri" panose="020F0502020204030204" pitchFamily="34" charset="0"/>
                <a:cs typeface="Calibri" panose="020F0502020204030204" pitchFamily="34" charset="0"/>
              </a:rPr>
              <a:t>Selectivity</a:t>
            </a:r>
          </a:p>
        </p:txBody>
      </p:sp>
      <p:sp>
        <p:nvSpPr>
          <p:cNvPr id="42" name="Title 1">
            <a:extLst>
              <a:ext uri="{FF2B5EF4-FFF2-40B4-BE49-F238E27FC236}">
                <a16:creationId xmlns:a16="http://schemas.microsoft.com/office/drawing/2014/main" id="{2EDB4C6A-BEC0-4649-BBD4-E656E0B72C10}"/>
              </a:ext>
            </a:extLst>
          </p:cNvPr>
          <p:cNvSpPr>
            <a:spLocks noGrp="1"/>
          </p:cNvSpPr>
          <p:nvPr>
            <p:ph type="title"/>
          </p:nvPr>
        </p:nvSpPr>
        <p:spPr>
          <a:xfrm>
            <a:off x="134007" y="165235"/>
            <a:ext cx="8915400" cy="694458"/>
          </a:xfrm>
        </p:spPr>
        <p:txBody>
          <a:bodyPr>
            <a:normAutofit/>
          </a:bodyPr>
          <a:lstStyle/>
          <a:p>
            <a:pPr algn="l"/>
            <a:r>
              <a:rPr lang="en-US" sz="3200" b="1" cap="none" dirty="0">
                <a:solidFill>
                  <a:schemeClr val="tx2"/>
                </a:solidFill>
              </a:rPr>
              <a:t>Creating a Basic Process Flow</a:t>
            </a:r>
          </a:p>
        </p:txBody>
      </p:sp>
    </p:spTree>
    <p:extLst>
      <p:ext uri="{BB962C8B-B14F-4D97-AF65-F5344CB8AC3E}">
        <p14:creationId xmlns:p14="http://schemas.microsoft.com/office/powerpoint/2010/main" val="18438208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restig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46F2B05-D14A-46C1-B94D-81BAFA34CA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6458081-7E8A-465E-8E71-46C0882608F1}"/>
              </a:ext>
            </a:extLst>
          </p:cNvPr>
          <p:cNvPicPr>
            <a:picLocks noChangeAspect="1"/>
          </p:cNvPicPr>
          <p:nvPr/>
        </p:nvPicPr>
        <p:blipFill>
          <a:blip r:embed="rId2"/>
          <a:stretch>
            <a:fillRect/>
          </a:stretch>
        </p:blipFill>
        <p:spPr>
          <a:xfrm>
            <a:off x="5252680" y="940736"/>
            <a:ext cx="3480088" cy="447599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3" name="Picture 12">
            <a:extLst>
              <a:ext uri="{FF2B5EF4-FFF2-40B4-BE49-F238E27FC236}">
                <a16:creationId xmlns:a16="http://schemas.microsoft.com/office/drawing/2014/main" id="{DC21F734-A85A-4FEA-8CB8-6C72B8195C3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Content Placeholder 2">
            <a:extLst>
              <a:ext uri="{FF2B5EF4-FFF2-40B4-BE49-F238E27FC236}">
                <a16:creationId xmlns:a16="http://schemas.microsoft.com/office/drawing/2014/main" id="{1E3A7410-64E2-4904-A935-4454F8001495}"/>
              </a:ext>
            </a:extLst>
          </p:cNvPr>
          <p:cNvSpPr>
            <a:spLocks noGrp="1"/>
          </p:cNvSpPr>
          <p:nvPr>
            <p:ph sz="quarter" idx="13"/>
          </p:nvPr>
        </p:nvSpPr>
        <p:spPr>
          <a:xfrm>
            <a:off x="363326" y="705395"/>
            <a:ext cx="5028703" cy="5921828"/>
          </a:xfrm>
        </p:spPr>
        <p:txBody>
          <a:bodyPr>
            <a:normAutofit lnSpcReduction="10000"/>
          </a:bodyPr>
          <a:lstStyle/>
          <a:p>
            <a:pPr>
              <a:lnSpc>
                <a:spcPct val="110000"/>
              </a:lnSpc>
              <a:buClr>
                <a:srgbClr val="FF9900"/>
              </a:buClr>
            </a:pPr>
            <a:r>
              <a:rPr lang="en-US" sz="1800" dirty="0"/>
              <a:t>Background in Chemical Engineering </a:t>
            </a:r>
          </a:p>
          <a:p>
            <a:pPr marL="461963" lvl="1" indent="-234950">
              <a:lnSpc>
                <a:spcPct val="110000"/>
              </a:lnSpc>
              <a:buClr>
                <a:srgbClr val="FF9900"/>
              </a:buClr>
              <a:buSzPct val="80000"/>
              <a:buFont typeface="Wingdings" panose="05000000000000000000" pitchFamily="2" charset="2"/>
              <a:buChar char="ü"/>
              <a:tabLst>
                <a:tab pos="461963" algn="l"/>
              </a:tabLst>
            </a:pPr>
            <a:r>
              <a:rPr lang="en-US" dirty="0"/>
              <a:t>Bachelors: Mumbai University, India</a:t>
            </a:r>
          </a:p>
          <a:p>
            <a:pPr marL="461963" lvl="1" indent="-234950">
              <a:lnSpc>
                <a:spcPct val="110000"/>
              </a:lnSpc>
              <a:buClr>
                <a:srgbClr val="FF9900"/>
              </a:buClr>
              <a:buSzPct val="80000"/>
              <a:buFont typeface="Wingdings" panose="05000000000000000000" pitchFamily="2" charset="2"/>
              <a:buChar char="ü"/>
              <a:tabLst>
                <a:tab pos="461963" algn="l"/>
              </a:tabLst>
            </a:pPr>
            <a:r>
              <a:rPr lang="en-US" dirty="0"/>
              <a:t>Ph.D.: Illinois Institute of Technology</a:t>
            </a:r>
          </a:p>
          <a:p>
            <a:pPr>
              <a:lnSpc>
                <a:spcPct val="110000"/>
              </a:lnSpc>
              <a:buClr>
                <a:srgbClr val="FF9900"/>
              </a:buClr>
            </a:pPr>
            <a:r>
              <a:rPr lang="en-US" sz="1800" dirty="0"/>
              <a:t>Partner at True North Venture Partners, since 2014</a:t>
            </a:r>
          </a:p>
          <a:p>
            <a:pPr marL="461963" lvl="1" indent="-234950">
              <a:lnSpc>
                <a:spcPct val="110000"/>
              </a:lnSpc>
              <a:buClr>
                <a:srgbClr val="FF9900"/>
              </a:buClr>
              <a:buSzPct val="80000"/>
              <a:buFont typeface="Wingdings" panose="05000000000000000000" pitchFamily="2" charset="2"/>
              <a:buChar char="ü"/>
            </a:pPr>
            <a:r>
              <a:rPr lang="en-US" dirty="0"/>
              <a:t>Primary role: Techno-Economic Modeling Principal</a:t>
            </a:r>
          </a:p>
          <a:p>
            <a:pPr marL="461963" lvl="1" indent="-234950">
              <a:lnSpc>
                <a:spcPct val="110000"/>
              </a:lnSpc>
              <a:buClr>
                <a:srgbClr val="FF9900"/>
              </a:buClr>
              <a:buSzPct val="80000"/>
              <a:buFont typeface="Wingdings" panose="05000000000000000000" pitchFamily="2" charset="2"/>
              <a:buChar char="ü"/>
            </a:pPr>
            <a:r>
              <a:rPr lang="en-US" dirty="0"/>
              <a:t>Secondary Roles: New Investment Opportunities, Engineering Leadership, Business &amp; Strategic Development.</a:t>
            </a:r>
          </a:p>
          <a:p>
            <a:pPr>
              <a:lnSpc>
                <a:spcPct val="110000"/>
              </a:lnSpc>
              <a:buClr>
                <a:srgbClr val="FF9900"/>
              </a:buClr>
            </a:pPr>
            <a:r>
              <a:rPr lang="en-US" sz="1800" dirty="0"/>
              <a:t>Before TNVP, held multiple leadership roles across industries for technology scale-up &amp; commercialization.</a:t>
            </a:r>
          </a:p>
          <a:p>
            <a:pPr>
              <a:lnSpc>
                <a:spcPct val="110000"/>
              </a:lnSpc>
              <a:buClr>
                <a:srgbClr val="FF9900"/>
              </a:buClr>
            </a:pPr>
            <a:r>
              <a:rPr lang="en-US" sz="1800" dirty="0"/>
              <a:t>Technical Advisor at Current Water (</a:t>
            </a:r>
            <a:r>
              <a:rPr lang="en-US" sz="1800" dirty="0">
                <a:hlinkClick r:id="rId4"/>
              </a:rPr>
              <a:t>http://https://www.currentwater.org/</a:t>
            </a:r>
            <a:r>
              <a:rPr lang="en-US" sz="1800" dirty="0"/>
              <a:t>)</a:t>
            </a:r>
          </a:p>
          <a:p>
            <a:pPr>
              <a:lnSpc>
                <a:spcPct val="110000"/>
              </a:lnSpc>
              <a:buClr>
                <a:srgbClr val="FF9900"/>
              </a:buClr>
            </a:pPr>
            <a:r>
              <a:rPr lang="en-US" sz="1800" dirty="0"/>
              <a:t>Have given this lecture here since 2015 and also give this lecture at Northwestern University (Kellogg School of Management, since 2018)</a:t>
            </a:r>
          </a:p>
        </p:txBody>
      </p:sp>
      <p:sp>
        <p:nvSpPr>
          <p:cNvPr id="2" name="Title 1">
            <a:extLst>
              <a:ext uri="{FF2B5EF4-FFF2-40B4-BE49-F238E27FC236}">
                <a16:creationId xmlns:a16="http://schemas.microsoft.com/office/drawing/2014/main" id="{DFF3756B-AFCF-4ED7-8DC2-169FB100BB2B}"/>
              </a:ext>
            </a:extLst>
          </p:cNvPr>
          <p:cNvSpPr>
            <a:spLocks noGrp="1"/>
          </p:cNvSpPr>
          <p:nvPr>
            <p:ph type="title"/>
          </p:nvPr>
        </p:nvSpPr>
        <p:spPr>
          <a:xfrm>
            <a:off x="76445" y="61169"/>
            <a:ext cx="8954344" cy="644226"/>
          </a:xfrm>
        </p:spPr>
        <p:txBody>
          <a:bodyPr vert="horz" lIns="91440" tIns="45720" rIns="91440" bIns="45720" rtlCol="0">
            <a:normAutofit/>
          </a:bodyPr>
          <a:lstStyle/>
          <a:p>
            <a:pPr algn="l"/>
            <a:r>
              <a:rPr lang="en-US" b="1" cap="none" dirty="0"/>
              <a:t>Dev Gavaskar: Brief Introduction</a:t>
            </a:r>
          </a:p>
        </p:txBody>
      </p:sp>
    </p:spTree>
    <p:extLst>
      <p:ext uri="{BB962C8B-B14F-4D97-AF65-F5344CB8AC3E}">
        <p14:creationId xmlns:p14="http://schemas.microsoft.com/office/powerpoint/2010/main" val="29745119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restig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6347BC2-C996-49BD-B463-58431EA3409C}"/>
              </a:ext>
            </a:extLst>
          </p:cNvPr>
          <p:cNvSpPr>
            <a:spLocks noGrp="1"/>
          </p:cNvSpPr>
          <p:nvPr>
            <p:ph type="title"/>
          </p:nvPr>
        </p:nvSpPr>
        <p:spPr>
          <a:xfrm>
            <a:off x="134007" y="165235"/>
            <a:ext cx="8915400" cy="694458"/>
          </a:xfrm>
        </p:spPr>
        <p:txBody>
          <a:bodyPr>
            <a:normAutofit/>
          </a:bodyPr>
          <a:lstStyle/>
          <a:p>
            <a:pPr algn="l"/>
            <a:r>
              <a:rPr lang="en-US" sz="3200" b="1" cap="none" dirty="0">
                <a:solidFill>
                  <a:schemeClr val="tx2"/>
                </a:solidFill>
              </a:rPr>
              <a:t>Calculating an Ideal Mass Balance</a:t>
            </a:r>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CCCEE34F-77E9-4E6D-8145-A921A5C2C226}"/>
                  </a:ext>
                </a:extLst>
              </p:cNvPr>
              <p:cNvGraphicFramePr>
                <a:graphicFrameLocks noGrp="1"/>
              </p:cNvGraphicFramePr>
              <p:nvPr/>
            </p:nvGraphicFramePr>
            <p:xfrm>
              <a:off x="322557" y="1038453"/>
              <a:ext cx="8498885" cy="2880360"/>
            </p:xfrm>
            <a:graphic>
              <a:graphicData uri="http://schemas.openxmlformats.org/drawingml/2006/table">
                <a:tbl>
                  <a:tblPr firstRow="1" bandRow="1">
                    <a:tableStyleId>{6E25E649-3F16-4E02-A733-19D2CDBF48F0}</a:tableStyleId>
                  </a:tblPr>
                  <a:tblGrid>
                    <a:gridCol w="1213182">
                      <a:extLst>
                        <a:ext uri="{9D8B030D-6E8A-4147-A177-3AD203B41FA5}">
                          <a16:colId xmlns:a16="http://schemas.microsoft.com/office/drawing/2014/main" val="2080320874"/>
                        </a:ext>
                      </a:extLst>
                    </a:gridCol>
                    <a:gridCol w="874784">
                      <a:extLst>
                        <a:ext uri="{9D8B030D-6E8A-4147-A177-3AD203B41FA5}">
                          <a16:colId xmlns:a16="http://schemas.microsoft.com/office/drawing/2014/main" val="3331220810"/>
                        </a:ext>
                      </a:extLst>
                    </a:gridCol>
                    <a:gridCol w="878086">
                      <a:extLst>
                        <a:ext uri="{9D8B030D-6E8A-4147-A177-3AD203B41FA5}">
                          <a16:colId xmlns:a16="http://schemas.microsoft.com/office/drawing/2014/main" val="2625837430"/>
                        </a:ext>
                      </a:extLst>
                    </a:gridCol>
                    <a:gridCol w="811229">
                      <a:extLst>
                        <a:ext uri="{9D8B030D-6E8A-4147-A177-3AD203B41FA5}">
                          <a16:colId xmlns:a16="http://schemas.microsoft.com/office/drawing/2014/main" val="1645068654"/>
                        </a:ext>
                      </a:extLst>
                    </a:gridCol>
                    <a:gridCol w="944321">
                      <a:extLst>
                        <a:ext uri="{9D8B030D-6E8A-4147-A177-3AD203B41FA5}">
                          <a16:colId xmlns:a16="http://schemas.microsoft.com/office/drawing/2014/main" val="2929954930"/>
                        </a:ext>
                      </a:extLst>
                    </a:gridCol>
                    <a:gridCol w="802846">
                      <a:extLst>
                        <a:ext uri="{9D8B030D-6E8A-4147-A177-3AD203B41FA5}">
                          <a16:colId xmlns:a16="http://schemas.microsoft.com/office/drawing/2014/main" val="438021434"/>
                        </a:ext>
                      </a:extLst>
                    </a:gridCol>
                    <a:gridCol w="967380">
                      <a:extLst>
                        <a:ext uri="{9D8B030D-6E8A-4147-A177-3AD203B41FA5}">
                          <a16:colId xmlns:a16="http://schemas.microsoft.com/office/drawing/2014/main" val="3750649180"/>
                        </a:ext>
                      </a:extLst>
                    </a:gridCol>
                    <a:gridCol w="1062736">
                      <a:extLst>
                        <a:ext uri="{9D8B030D-6E8A-4147-A177-3AD203B41FA5}">
                          <a16:colId xmlns:a16="http://schemas.microsoft.com/office/drawing/2014/main" val="473380201"/>
                        </a:ext>
                      </a:extLst>
                    </a:gridCol>
                    <a:gridCol w="944321">
                      <a:extLst>
                        <a:ext uri="{9D8B030D-6E8A-4147-A177-3AD203B41FA5}">
                          <a16:colId xmlns:a16="http://schemas.microsoft.com/office/drawing/2014/main" val="1595873801"/>
                        </a:ext>
                      </a:extLst>
                    </a:gridCol>
                  </a:tblGrid>
                  <a:tr h="121894">
                    <a:tc>
                      <a:txBody>
                        <a:bodyPr/>
                        <a:lstStyle/>
                        <a:p>
                          <a:r>
                            <a:rPr lang="en-US" sz="1200" dirty="0">
                              <a:latin typeface="Calibri" panose="020F0502020204030204" pitchFamily="34" charset="0"/>
                            </a:rPr>
                            <a:t>Compound</a:t>
                          </a:r>
                        </a:p>
                      </a:txBody>
                      <a:tcPr>
                        <a:solidFill>
                          <a:schemeClr val="tx2"/>
                        </a:solidFill>
                      </a:tcPr>
                    </a:tc>
                    <a:tc>
                      <a:txBody>
                        <a:bodyPr/>
                        <a:lstStyle/>
                        <a:p>
                          <a:r>
                            <a:rPr lang="en-US" sz="1200" dirty="0">
                              <a:latin typeface="Calibri" panose="020F0502020204030204" pitchFamily="34" charset="0"/>
                            </a:rPr>
                            <a:t>Into R-1</a:t>
                          </a:r>
                        </a:p>
                      </a:txBody>
                      <a:tcPr>
                        <a:solidFill>
                          <a:schemeClr val="tx2"/>
                        </a:solidFill>
                      </a:tcPr>
                    </a:tc>
                    <a:tc>
                      <a:txBody>
                        <a:bodyPr/>
                        <a:lstStyle/>
                        <a:p>
                          <a:r>
                            <a:rPr lang="en-US" sz="1200" dirty="0">
                              <a:latin typeface="Calibri" panose="020F0502020204030204" pitchFamily="34" charset="0"/>
                            </a:rPr>
                            <a:t>Out of R-1</a:t>
                          </a:r>
                        </a:p>
                      </a:txBody>
                      <a:tcPr>
                        <a:solidFill>
                          <a:schemeClr val="tx2"/>
                        </a:solidFill>
                      </a:tcPr>
                    </a:tc>
                    <a:tc>
                      <a:txBody>
                        <a:bodyPr/>
                        <a:lstStyle/>
                        <a:p>
                          <a:r>
                            <a:rPr lang="en-US" sz="1200" dirty="0">
                              <a:latin typeface="Calibri" panose="020F0502020204030204" pitchFamily="34" charset="0"/>
                            </a:rPr>
                            <a:t>Into R-2</a:t>
                          </a:r>
                        </a:p>
                      </a:txBody>
                      <a:tcPr>
                        <a:solidFill>
                          <a:schemeClr val="tx2"/>
                        </a:solidFill>
                      </a:tcPr>
                    </a:tc>
                    <a:tc>
                      <a:txBody>
                        <a:bodyPr/>
                        <a:lstStyle/>
                        <a:p>
                          <a:r>
                            <a:rPr lang="en-US" sz="1200" dirty="0">
                              <a:latin typeface="Calibri" panose="020F0502020204030204" pitchFamily="34" charset="0"/>
                            </a:rPr>
                            <a:t>Out of R-2</a:t>
                          </a:r>
                        </a:p>
                      </a:txBody>
                      <a:tcPr>
                        <a:solidFill>
                          <a:schemeClr val="tx2"/>
                        </a:solidFill>
                      </a:tcPr>
                    </a:tc>
                    <a:tc>
                      <a:txBody>
                        <a:bodyPr/>
                        <a:lstStyle/>
                        <a:p>
                          <a:r>
                            <a:rPr lang="en-US" sz="1200" dirty="0">
                              <a:latin typeface="Calibri" panose="020F0502020204030204" pitchFamily="34" charset="0"/>
                            </a:rPr>
                            <a:t>Into D-1</a:t>
                          </a:r>
                        </a:p>
                      </a:txBody>
                      <a:tcPr>
                        <a:solidFill>
                          <a:schemeClr val="tx2"/>
                        </a:solidFill>
                      </a:tcPr>
                    </a:tc>
                    <a:tc>
                      <a:txBody>
                        <a:bodyPr/>
                        <a:lstStyle/>
                        <a:p>
                          <a:r>
                            <a:rPr lang="en-US" sz="1200" dirty="0">
                              <a:latin typeface="Calibri" panose="020F0502020204030204" pitchFamily="34" charset="0"/>
                            </a:rPr>
                            <a:t>Out of D-2</a:t>
                          </a:r>
                        </a:p>
                      </a:txBody>
                      <a:tcPr>
                        <a:lnR w="12700" cap="flat" cmpd="sng" algn="ctr">
                          <a:solidFill>
                            <a:schemeClr val="tx1"/>
                          </a:solidFill>
                          <a:prstDash val="solid"/>
                          <a:round/>
                          <a:headEnd type="none" w="med" len="med"/>
                          <a:tailEnd type="none" w="med" len="med"/>
                        </a:lnR>
                        <a:solidFill>
                          <a:schemeClr val="tx2"/>
                        </a:solidFill>
                      </a:tcPr>
                    </a:tc>
                    <a:tc>
                      <a:txBody>
                        <a:bodyPr/>
                        <a:lstStyle/>
                        <a:p>
                          <a:r>
                            <a:rPr lang="en-US" sz="1200" dirty="0">
                              <a:latin typeface="Calibri" panose="020F0502020204030204" pitchFamily="34" charset="0"/>
                            </a:rPr>
                            <a:t>Total In</a:t>
                          </a:r>
                        </a:p>
                      </a:txBody>
                      <a:tcPr>
                        <a:lnL w="12700" cap="flat" cmpd="sng" algn="ctr">
                          <a:solidFill>
                            <a:schemeClr val="tx1"/>
                          </a:solidFill>
                          <a:prstDash val="solid"/>
                          <a:round/>
                          <a:headEnd type="none" w="med" len="med"/>
                          <a:tailEnd type="none" w="med" len="med"/>
                        </a:lnL>
                        <a:solidFill>
                          <a:schemeClr val="tx2"/>
                        </a:solidFill>
                      </a:tcPr>
                    </a:tc>
                    <a:tc>
                      <a:txBody>
                        <a:bodyPr/>
                        <a:lstStyle/>
                        <a:p>
                          <a:r>
                            <a:rPr lang="en-US" sz="1200" dirty="0">
                              <a:latin typeface="Calibri" panose="020F0502020204030204" pitchFamily="34" charset="0"/>
                            </a:rPr>
                            <a:t>Total Out</a:t>
                          </a:r>
                        </a:p>
                      </a:txBody>
                      <a:tcPr>
                        <a:solidFill>
                          <a:schemeClr val="tx2"/>
                        </a:solidFill>
                      </a:tcPr>
                    </a:tc>
                    <a:extLst>
                      <a:ext uri="{0D108BD9-81ED-4DB2-BD59-A6C34878D82A}">
                        <a16:rowId xmlns:a16="http://schemas.microsoft.com/office/drawing/2014/main" val="3069570201"/>
                      </a:ext>
                    </a:extLst>
                  </a:tr>
                  <a:tr h="0">
                    <a:tc>
                      <a:txBody>
                        <a:bodyPr/>
                        <a:lstStyle/>
                        <a:p>
                          <a:pPr algn="l"/>
                          <a:r>
                            <a:rPr lang="en-US" sz="1100" b="1" i="0" dirty="0">
                              <a:solidFill>
                                <a:schemeClr val="tx2"/>
                              </a:solidFill>
                              <a:latin typeface="Calibri" panose="020F0502020204030204" pitchFamily="34" charset="0"/>
                            </a:rPr>
                            <a:t>C</a:t>
                          </a:r>
                          <a:r>
                            <a:rPr lang="en-US" sz="1100" b="1" i="0" baseline="-25000" dirty="0">
                              <a:solidFill>
                                <a:schemeClr val="tx2"/>
                              </a:solidFill>
                              <a:latin typeface="Calibri" panose="020F0502020204030204" pitchFamily="34" charset="0"/>
                            </a:rPr>
                            <a:t>3</a:t>
                          </a:r>
                          <a:r>
                            <a:rPr lang="en-US" sz="1100" b="1" i="0" dirty="0">
                              <a:solidFill>
                                <a:schemeClr val="tx2"/>
                              </a:solidFill>
                              <a:latin typeface="Calibri" panose="020F0502020204030204" pitchFamily="34" charset="0"/>
                            </a:rPr>
                            <a:t>H</a:t>
                          </a:r>
                          <a:r>
                            <a:rPr lang="en-US" sz="1100" b="1" i="0" baseline="-25000" dirty="0">
                              <a:solidFill>
                                <a:schemeClr val="tx2"/>
                              </a:solidFill>
                              <a:latin typeface="Calibri" panose="020F0502020204030204" pitchFamily="34" charset="0"/>
                            </a:rPr>
                            <a:t>6</a:t>
                          </a:r>
                        </a:p>
                      </a:txBody>
                      <a:tcPr/>
                    </a:tc>
                    <a:tc>
                      <a:txBody>
                        <a:bodyPr/>
                        <a:lstStyle/>
                        <a:p>
                          <a:pPr algn="l"/>
                          <a:r>
                            <a:rPr lang="en-US" sz="1100" dirty="0">
                              <a:solidFill>
                                <a:schemeClr val="tx2"/>
                              </a:solidFill>
                              <a:latin typeface="Calibri" panose="020F0502020204030204" pitchFamily="34" charset="0"/>
                            </a:rPr>
                            <a:t>1,822,124</a:t>
                          </a:r>
                        </a:p>
                      </a:txBody>
                      <a:tcPr/>
                    </a:tc>
                    <a:tc>
                      <a:txBody>
                        <a:bodyPr/>
                        <a:lstStyle/>
                        <a:p>
                          <a:pPr algn="l"/>
                          <a:r>
                            <a:rPr lang="en-US" sz="1100" dirty="0">
                              <a:solidFill>
                                <a:schemeClr val="tx2"/>
                              </a:solidFill>
                              <a:latin typeface="Calibri" panose="020F0502020204030204" pitchFamily="34" charset="0"/>
                            </a:rPr>
                            <a:t>1,811,392</a:t>
                          </a:r>
                        </a:p>
                      </a:txBody>
                      <a:tcPr/>
                    </a:tc>
                    <a:tc>
                      <a:txBody>
                        <a:bodyPr/>
                        <a:lstStyle/>
                        <a:p>
                          <a:pPr marL="91440" algn="l" defTabSz="914400" rtl="0" eaLnBrk="1" fontAlgn="b" latinLnBrk="0" hangingPunct="1"/>
                          <a:r>
                            <a:rPr lang="en-US" sz="1100" kern="1200" dirty="0">
                              <a:solidFill>
                                <a:schemeClr val="tx2"/>
                              </a:solidFill>
                              <a:latin typeface="Calibri" panose="020F0502020204030204" pitchFamily="34" charset="0"/>
                              <a:ea typeface="+mn-ea"/>
                              <a:cs typeface="+mn-cs"/>
                            </a:rPr>
                            <a:t>0</a:t>
                          </a:r>
                        </a:p>
                      </a:txBody>
                      <a:tcPr marL="7620" marR="7620" marT="7620" marB="0" anchor="b"/>
                    </a:tc>
                    <a:tc>
                      <a:txBody>
                        <a:bodyPr/>
                        <a:lstStyle/>
                        <a:p>
                          <a:pPr marL="91440" algn="l" defTabSz="914400" rtl="0" eaLnBrk="1" fontAlgn="b" latinLnBrk="0" hangingPunct="1"/>
                          <a:r>
                            <a:rPr lang="en-US" sz="1100" kern="1200" dirty="0">
                              <a:solidFill>
                                <a:schemeClr val="tx2"/>
                              </a:solidFill>
                              <a:latin typeface="Calibri" panose="020F0502020204030204" pitchFamily="34" charset="0"/>
                              <a:ea typeface="+mn-ea"/>
                              <a:cs typeface="+mn-cs"/>
                            </a:rPr>
                            <a:t>0</a:t>
                          </a:r>
                        </a:p>
                      </a:txBody>
                      <a:tcPr marL="7620" marR="7620" marT="7620" marB="0" anchor="b"/>
                    </a:tc>
                    <a:tc>
                      <a:txBody>
                        <a:bodyPr/>
                        <a:lstStyle/>
                        <a:p>
                          <a:pPr marL="91440" algn="l" defTabSz="914400" rtl="0" eaLnBrk="1" fontAlgn="b" latinLnBrk="0" hangingPunct="1"/>
                          <a:r>
                            <a:rPr lang="en-US" sz="1100" kern="1200" dirty="0">
                              <a:solidFill>
                                <a:schemeClr val="tx2"/>
                              </a:solidFill>
                              <a:latin typeface="Calibri" panose="020F0502020204030204" pitchFamily="34" charset="0"/>
                              <a:ea typeface="+mn-ea"/>
                              <a:cs typeface="+mn-cs"/>
                            </a:rPr>
                            <a:t>0</a:t>
                          </a:r>
                        </a:p>
                      </a:txBody>
                      <a:tcPr marL="7620" marR="7620" marT="7620" marB="0" anchor="b"/>
                    </a:tc>
                    <a:tc>
                      <a:txBody>
                        <a:bodyPr/>
                        <a:lstStyle/>
                        <a:p>
                          <a:pPr marL="91440" algn="l" defTabSz="914400" rtl="0" eaLnBrk="1" fontAlgn="b" latinLnBrk="0" hangingPunct="1"/>
                          <a:r>
                            <a:rPr lang="en-US" sz="1100" kern="1200" dirty="0">
                              <a:solidFill>
                                <a:schemeClr val="tx2"/>
                              </a:solidFill>
                              <a:latin typeface="Calibri" panose="020F0502020204030204" pitchFamily="34" charset="0"/>
                              <a:ea typeface="+mn-ea"/>
                              <a:cs typeface="+mn-cs"/>
                            </a:rPr>
                            <a:t>0</a:t>
                          </a:r>
                        </a:p>
                      </a:txBody>
                      <a:tcPr marL="7620" marR="7620" marT="7620" marB="0" anchor="b">
                        <a:lnR w="12700" cap="flat" cmpd="sng" algn="ctr">
                          <a:solidFill>
                            <a:schemeClr val="tx1"/>
                          </a:solidFill>
                          <a:prstDash val="solid"/>
                          <a:round/>
                          <a:headEnd type="none" w="med" len="med"/>
                          <a:tailEnd type="none" w="med" len="med"/>
                        </a:lnR>
                      </a:tcPr>
                    </a:tc>
                    <a:tc>
                      <a:txBody>
                        <a:bodyPr/>
                        <a:lstStyle/>
                        <a:p>
                          <a:pPr marL="91440" algn="l" defTabSz="914400" rtl="0" eaLnBrk="1" fontAlgn="b" latinLnBrk="0" hangingPunct="1"/>
                          <a:r>
                            <a:rPr lang="en-US" sz="1100" kern="1200" dirty="0">
                              <a:solidFill>
                                <a:schemeClr val="tx2"/>
                              </a:solidFill>
                              <a:latin typeface="Calibri" panose="020F0502020204030204" pitchFamily="34" charset="0"/>
                              <a:ea typeface="+mn-ea"/>
                              <a:cs typeface="+mn-cs"/>
                            </a:rPr>
                            <a:t>1,822,124</a:t>
                          </a:r>
                        </a:p>
                      </a:txBody>
                      <a:tcPr marL="7620" marR="7620" marT="7620" marB="0" anchor="b">
                        <a:lnL w="12700" cap="flat" cmpd="sng" algn="ctr">
                          <a:solidFill>
                            <a:schemeClr val="tx1"/>
                          </a:solidFill>
                          <a:prstDash val="solid"/>
                          <a:round/>
                          <a:headEnd type="none" w="med" len="med"/>
                          <a:tailEnd type="none" w="med" len="med"/>
                        </a:lnL>
                      </a:tcPr>
                    </a:tc>
                    <a:tc>
                      <a:txBody>
                        <a:bodyPr/>
                        <a:lstStyle/>
                        <a:p>
                          <a:pPr marL="91440" algn="l" defTabSz="914400" rtl="0" eaLnBrk="1" fontAlgn="b" latinLnBrk="0" hangingPunct="1"/>
                          <a:r>
                            <a:rPr lang="en-US" sz="1100" kern="1200" dirty="0">
                              <a:solidFill>
                                <a:schemeClr val="tx2"/>
                              </a:solidFill>
                              <a:latin typeface="Calibri" panose="020F0502020204030204" pitchFamily="34" charset="0"/>
                              <a:ea typeface="+mn-ea"/>
                              <a:cs typeface="+mn-cs"/>
                            </a:rPr>
                            <a:t>1,811,392</a:t>
                          </a:r>
                        </a:p>
                      </a:txBody>
                      <a:tcPr marL="7620" marR="7620" marT="7620" marB="0" anchor="b"/>
                    </a:tc>
                    <a:extLst>
                      <a:ext uri="{0D108BD9-81ED-4DB2-BD59-A6C34878D82A}">
                        <a16:rowId xmlns:a16="http://schemas.microsoft.com/office/drawing/2014/main" val="1876008488"/>
                      </a:ext>
                    </a:extLst>
                  </a:tr>
                  <a:tr h="0">
                    <a:tc>
                      <a:txBody>
                        <a:bodyPr/>
                        <a:lstStyle/>
                        <a:p>
                          <a:pPr algn="l"/>
                          <a:r>
                            <a:rPr lang="en-US" sz="1100" b="1" i="0" dirty="0">
                              <a:solidFill>
                                <a:schemeClr val="tx2"/>
                              </a:solidFill>
                              <a:latin typeface="Calibri" panose="020F0502020204030204" pitchFamily="34" charset="0"/>
                            </a:rPr>
                            <a:t>ML</a:t>
                          </a:r>
                          <a:r>
                            <a:rPr lang="en-US" sz="1100" b="1" i="0" baseline="-25000" dirty="0">
                              <a:solidFill>
                                <a:schemeClr val="tx2"/>
                              </a:solidFill>
                              <a:latin typeface="Calibri" panose="020F0502020204030204" pitchFamily="34" charset="0"/>
                            </a:rPr>
                            <a:t>5</a:t>
                          </a:r>
                        </a:p>
                      </a:txBody>
                      <a:tcPr/>
                    </a:tc>
                    <a:tc>
                      <a:txBody>
                        <a:bodyPr/>
                        <a:lstStyle/>
                        <a:p>
                          <a:pPr algn="l"/>
                          <a:r>
                            <a:rPr lang="en-US" sz="1100" dirty="0">
                              <a:solidFill>
                                <a:schemeClr val="tx2"/>
                              </a:solidFill>
                              <a:latin typeface="Calibri" panose="020F0502020204030204" pitchFamily="34" charset="0"/>
                            </a:rPr>
                            <a:t>300,567</a:t>
                          </a:r>
                        </a:p>
                      </a:txBody>
                      <a:tcPr/>
                    </a:tc>
                    <a:tc>
                      <a:txBody>
                        <a:bodyPr/>
                        <a:lstStyle/>
                        <a:p>
                          <a:pPr algn="l"/>
                          <a:r>
                            <a:rPr lang="en-US" sz="1100" dirty="0">
                              <a:solidFill>
                                <a:schemeClr val="tx2"/>
                              </a:solidFill>
                              <a:latin typeface="Calibri" panose="020F0502020204030204" pitchFamily="34" charset="0"/>
                            </a:rPr>
                            <a:t>301</a:t>
                          </a:r>
                        </a:p>
                      </a:txBody>
                      <a:tcPr/>
                    </a:tc>
                    <a:tc>
                      <a:txBody>
                        <a:bodyPr/>
                        <a:lstStyle/>
                        <a:p>
                          <a:pPr marL="91440" algn="l" defTabSz="914400" rtl="0" eaLnBrk="1" fontAlgn="b" latinLnBrk="0" hangingPunct="1"/>
                          <a:r>
                            <a:rPr lang="en-US" sz="1100" kern="1200" dirty="0">
                              <a:solidFill>
                                <a:schemeClr val="tx2"/>
                              </a:solidFill>
                              <a:latin typeface="Calibri" panose="020F0502020204030204" pitchFamily="34" charset="0"/>
                              <a:ea typeface="+mn-ea"/>
                              <a:cs typeface="+mn-cs"/>
                            </a:rPr>
                            <a:t>301</a:t>
                          </a:r>
                        </a:p>
                      </a:txBody>
                      <a:tcPr marL="7620" marR="7620" marT="7620" marB="0" anchor="b"/>
                    </a:tc>
                    <a:tc>
                      <a:txBody>
                        <a:bodyPr/>
                        <a:lstStyle/>
                        <a:p>
                          <a:pPr marL="91440" algn="l" defTabSz="914400" rtl="0" eaLnBrk="1" fontAlgn="b" latinLnBrk="0" hangingPunct="1"/>
                          <a:r>
                            <a:rPr lang="en-US" sz="1100" kern="1200" dirty="0">
                              <a:solidFill>
                                <a:schemeClr val="tx2"/>
                              </a:solidFill>
                              <a:latin typeface="Calibri" panose="020F0502020204030204" pitchFamily="34" charset="0"/>
                              <a:ea typeface="+mn-ea"/>
                              <a:cs typeface="+mn-cs"/>
                            </a:rPr>
                            <a:t>300,567</a:t>
                          </a:r>
                        </a:p>
                      </a:txBody>
                      <a:tcPr marL="7620" marR="7620" marT="7620" marB="0" anchor="b"/>
                    </a:tc>
                    <a:tc>
                      <a:txBody>
                        <a:bodyPr/>
                        <a:lstStyle/>
                        <a:p>
                          <a:pPr marL="91440" algn="l" defTabSz="914400" rtl="0" eaLnBrk="1" fontAlgn="b" latinLnBrk="0" hangingPunct="1"/>
                          <a:r>
                            <a:rPr lang="en-US" sz="1100" kern="1200" dirty="0">
                              <a:solidFill>
                                <a:schemeClr val="tx2"/>
                              </a:solidFill>
                              <a:latin typeface="Calibri" panose="020F0502020204030204" pitchFamily="34" charset="0"/>
                              <a:ea typeface="+mn-ea"/>
                              <a:cs typeface="+mn-cs"/>
                            </a:rPr>
                            <a:t>300,567</a:t>
                          </a:r>
                        </a:p>
                      </a:txBody>
                      <a:tcPr marL="7620" marR="7620" marT="7620" marB="0" anchor="b"/>
                    </a:tc>
                    <a:tc>
                      <a:txBody>
                        <a:bodyPr/>
                        <a:lstStyle/>
                        <a:p>
                          <a:pPr marL="91440" algn="l" defTabSz="914400" rtl="0" eaLnBrk="1" fontAlgn="b" latinLnBrk="0" hangingPunct="1"/>
                          <a:r>
                            <a:rPr lang="en-US" sz="1100" kern="1200" dirty="0">
                              <a:solidFill>
                                <a:schemeClr val="tx2"/>
                              </a:solidFill>
                              <a:latin typeface="Calibri" panose="020F0502020204030204" pitchFamily="34" charset="0"/>
                              <a:ea typeface="+mn-ea"/>
                              <a:cs typeface="+mn-cs"/>
                            </a:rPr>
                            <a:t>300,567</a:t>
                          </a:r>
                        </a:p>
                      </a:txBody>
                      <a:tcPr marL="7620" marR="7620" marT="7620" marB="0" anchor="b">
                        <a:lnR w="12700" cap="flat" cmpd="sng" algn="ctr">
                          <a:solidFill>
                            <a:schemeClr val="tx1"/>
                          </a:solidFill>
                          <a:prstDash val="solid"/>
                          <a:round/>
                          <a:headEnd type="none" w="med" len="med"/>
                          <a:tailEnd type="none" w="med" len="med"/>
                        </a:lnR>
                      </a:tcPr>
                    </a:tc>
                    <a:tc>
                      <a:txBody>
                        <a:bodyPr/>
                        <a:lstStyle/>
                        <a:p>
                          <a:pPr marL="91440" algn="l" defTabSz="914400" rtl="0" eaLnBrk="1" fontAlgn="b" latinLnBrk="0" hangingPunct="1"/>
                          <a:r>
                            <a:rPr lang="en-US" sz="1100" kern="1200" dirty="0">
                              <a:solidFill>
                                <a:schemeClr val="tx2"/>
                              </a:solidFill>
                              <a:latin typeface="Calibri" panose="020F0502020204030204" pitchFamily="34" charset="0"/>
                              <a:ea typeface="+mn-ea"/>
                              <a:cs typeface="+mn-cs"/>
                            </a:rPr>
                            <a:t>300,567</a:t>
                          </a:r>
                        </a:p>
                      </a:txBody>
                      <a:tcPr marL="7620" marR="7620" marT="7620" marB="0" anchor="b">
                        <a:lnL w="12700" cap="flat" cmpd="sng" algn="ctr">
                          <a:solidFill>
                            <a:schemeClr val="tx1"/>
                          </a:solidFill>
                          <a:prstDash val="solid"/>
                          <a:round/>
                          <a:headEnd type="none" w="med" len="med"/>
                          <a:tailEnd type="none" w="med" len="med"/>
                        </a:lnL>
                      </a:tcPr>
                    </a:tc>
                    <a:tc>
                      <a:txBody>
                        <a:bodyPr/>
                        <a:lstStyle/>
                        <a:p>
                          <a:pPr marL="91440" algn="l" defTabSz="914400" rtl="0" eaLnBrk="1" fontAlgn="b" latinLnBrk="0" hangingPunct="1"/>
                          <a:r>
                            <a:rPr lang="en-US" sz="1100" kern="1200" dirty="0">
                              <a:solidFill>
                                <a:schemeClr val="tx2"/>
                              </a:solidFill>
                              <a:latin typeface="Calibri" panose="020F0502020204030204" pitchFamily="34" charset="0"/>
                              <a:ea typeface="+mn-ea"/>
                              <a:cs typeface="+mn-cs"/>
                            </a:rPr>
                            <a:t>300,567</a:t>
                          </a:r>
                        </a:p>
                      </a:txBody>
                      <a:tcPr marL="7620" marR="7620" marT="7620" marB="0" anchor="b"/>
                    </a:tc>
                    <a:extLst>
                      <a:ext uri="{0D108BD9-81ED-4DB2-BD59-A6C34878D82A}">
                        <a16:rowId xmlns:a16="http://schemas.microsoft.com/office/drawing/2014/main" val="543652171"/>
                      </a:ext>
                    </a:extLst>
                  </a:tr>
                  <a:tr h="0">
                    <a:tc>
                      <a:txBody>
                        <a:bodyPr/>
                        <a:lstStyle/>
                        <a:p>
                          <a:pPr marL="0" algn="l" defTabSz="914400" rtl="0" eaLnBrk="1" latinLnBrk="0" hangingPunct="1"/>
                          <a:r>
                            <a:rPr lang="en-US" sz="1100" b="1" i="0" kern="1200" dirty="0">
                              <a:solidFill>
                                <a:schemeClr val="tx2"/>
                              </a:solidFill>
                              <a:latin typeface="Calibri" panose="020F0502020204030204" pitchFamily="34" charset="0"/>
                              <a:ea typeface="+mn-ea"/>
                              <a:cs typeface="+mn-cs"/>
                            </a:rPr>
                            <a:t>ML</a:t>
                          </a:r>
                          <a:r>
                            <a:rPr lang="en-US" sz="1100" b="1" i="0" kern="1200" baseline="-25000" dirty="0">
                              <a:solidFill>
                                <a:schemeClr val="tx2"/>
                              </a:solidFill>
                              <a:latin typeface="Calibri" panose="020F0502020204030204" pitchFamily="34" charset="0"/>
                              <a:ea typeface="+mn-ea"/>
                              <a:cs typeface="+mn-cs"/>
                            </a:rPr>
                            <a:t>3</a:t>
                          </a:r>
                          <a:r>
                            <a:rPr lang="en-US" sz="1100" b="1" i="0" kern="1200" dirty="0">
                              <a:solidFill>
                                <a:schemeClr val="tx2"/>
                              </a:solidFill>
                              <a:latin typeface="Calibri" panose="020F0502020204030204" pitchFamily="34" charset="0"/>
                              <a:ea typeface="+mn-ea"/>
                              <a:cs typeface="+mn-cs"/>
                            </a:rPr>
                            <a:t>H</a:t>
                          </a:r>
                          <a:r>
                            <a:rPr lang="en-US" sz="1100" b="1" i="0" kern="1200" baseline="-25000" dirty="0">
                              <a:solidFill>
                                <a:schemeClr val="tx2"/>
                              </a:solidFill>
                              <a:latin typeface="Calibri" panose="020F0502020204030204" pitchFamily="34" charset="0"/>
                              <a:ea typeface="+mn-ea"/>
                              <a:cs typeface="+mn-cs"/>
                            </a:rPr>
                            <a:t>2</a:t>
                          </a:r>
                        </a:p>
                      </a:txBody>
                      <a:tcPr/>
                    </a:tc>
                    <a:tc>
                      <a:txBody>
                        <a:bodyPr/>
                        <a:lstStyle/>
                        <a:p>
                          <a:pPr algn="l"/>
                          <a:r>
                            <a:rPr lang="en-US" sz="1100" dirty="0">
                              <a:solidFill>
                                <a:schemeClr val="tx2"/>
                              </a:solidFill>
                              <a:latin typeface="Calibri" panose="020F0502020204030204" pitchFamily="34" charset="0"/>
                            </a:rPr>
                            <a:t>0</a:t>
                          </a:r>
                        </a:p>
                      </a:txBody>
                      <a:tcPr/>
                    </a:tc>
                    <a:tc>
                      <a:txBody>
                        <a:bodyPr/>
                        <a:lstStyle/>
                        <a:p>
                          <a:pPr algn="l"/>
                          <a:r>
                            <a:rPr lang="en-US" sz="1100" dirty="0">
                              <a:solidFill>
                                <a:schemeClr val="tx2"/>
                              </a:solidFill>
                              <a:latin typeface="Calibri" panose="020F0502020204030204" pitchFamily="34" charset="0"/>
                            </a:rPr>
                            <a:t>193,096</a:t>
                          </a:r>
                        </a:p>
                      </a:txBody>
                      <a:tcPr/>
                    </a:tc>
                    <a:tc>
                      <a:txBody>
                        <a:bodyPr/>
                        <a:lstStyle/>
                        <a:p>
                          <a:pPr marL="91440" algn="l" defTabSz="914400" rtl="0" eaLnBrk="1" fontAlgn="b" latinLnBrk="0" hangingPunct="1"/>
                          <a:r>
                            <a:rPr lang="en-US" sz="1100" kern="1200" dirty="0">
                              <a:solidFill>
                                <a:schemeClr val="tx2"/>
                              </a:solidFill>
                              <a:latin typeface="Calibri" panose="020F0502020204030204" pitchFamily="34" charset="0"/>
                              <a:ea typeface="+mn-ea"/>
                              <a:cs typeface="+mn-cs"/>
                            </a:rPr>
                            <a:t>193,096</a:t>
                          </a:r>
                        </a:p>
                      </a:txBody>
                      <a:tcPr marL="7620" marR="7620" marT="7620" marB="0" anchor="b"/>
                    </a:tc>
                    <a:tc>
                      <a:txBody>
                        <a:bodyPr/>
                        <a:lstStyle/>
                        <a:p>
                          <a:pPr marL="91440" algn="l" defTabSz="914400" rtl="0" eaLnBrk="1" fontAlgn="b" latinLnBrk="0" hangingPunct="1"/>
                          <a:r>
                            <a:rPr lang="en-US" sz="1100" kern="1200" dirty="0">
                              <a:solidFill>
                                <a:schemeClr val="tx2"/>
                              </a:solidFill>
                              <a:latin typeface="Calibri" panose="020F0502020204030204" pitchFamily="34" charset="0"/>
                              <a:ea typeface="+mn-ea"/>
                              <a:cs typeface="+mn-cs"/>
                            </a:rPr>
                            <a:t>0</a:t>
                          </a:r>
                        </a:p>
                      </a:txBody>
                      <a:tcPr marL="7620" marR="7620" marT="7620" marB="0" anchor="b"/>
                    </a:tc>
                    <a:tc>
                      <a:txBody>
                        <a:bodyPr/>
                        <a:lstStyle/>
                        <a:p>
                          <a:pPr marL="91440" algn="l" defTabSz="914400" rtl="0" eaLnBrk="1" fontAlgn="b" latinLnBrk="0" hangingPunct="1"/>
                          <a:r>
                            <a:rPr lang="en-US" sz="1100" kern="1200" dirty="0">
                              <a:solidFill>
                                <a:schemeClr val="tx2"/>
                              </a:solidFill>
                              <a:latin typeface="Calibri" panose="020F0502020204030204" pitchFamily="34" charset="0"/>
                              <a:ea typeface="+mn-ea"/>
                              <a:cs typeface="+mn-cs"/>
                            </a:rPr>
                            <a:t>0</a:t>
                          </a:r>
                        </a:p>
                      </a:txBody>
                      <a:tcPr marL="7620" marR="7620" marT="7620" marB="0" anchor="b"/>
                    </a:tc>
                    <a:tc>
                      <a:txBody>
                        <a:bodyPr/>
                        <a:lstStyle/>
                        <a:p>
                          <a:pPr marL="91440" algn="l" defTabSz="914400" rtl="0" eaLnBrk="1" fontAlgn="b" latinLnBrk="0" hangingPunct="1"/>
                          <a:r>
                            <a:rPr lang="en-US" sz="1100" kern="1200" dirty="0">
                              <a:solidFill>
                                <a:schemeClr val="tx2"/>
                              </a:solidFill>
                              <a:latin typeface="Calibri" panose="020F0502020204030204" pitchFamily="34" charset="0"/>
                              <a:ea typeface="+mn-ea"/>
                              <a:cs typeface="+mn-cs"/>
                            </a:rPr>
                            <a:t>0</a:t>
                          </a:r>
                        </a:p>
                      </a:txBody>
                      <a:tcPr marL="7620" marR="7620" marT="7620" marB="0" anchor="b">
                        <a:lnR w="12700" cap="flat" cmpd="sng" algn="ctr">
                          <a:solidFill>
                            <a:schemeClr val="tx1"/>
                          </a:solidFill>
                          <a:prstDash val="solid"/>
                          <a:round/>
                          <a:headEnd type="none" w="med" len="med"/>
                          <a:tailEnd type="none" w="med" len="med"/>
                        </a:lnR>
                      </a:tcPr>
                    </a:tc>
                    <a:tc>
                      <a:txBody>
                        <a:bodyPr/>
                        <a:lstStyle/>
                        <a:p>
                          <a:pPr marL="91440" algn="l" defTabSz="914400" rtl="0" eaLnBrk="1" fontAlgn="b" latinLnBrk="0" hangingPunct="1"/>
                          <a:r>
                            <a:rPr lang="en-US" sz="1100" kern="1200" dirty="0">
                              <a:solidFill>
                                <a:schemeClr val="tx2"/>
                              </a:solidFill>
                              <a:latin typeface="Calibri" panose="020F0502020204030204" pitchFamily="34" charset="0"/>
                              <a:ea typeface="+mn-ea"/>
                              <a:cs typeface="+mn-cs"/>
                            </a:rPr>
                            <a:t>0</a:t>
                          </a:r>
                        </a:p>
                      </a:txBody>
                      <a:tcPr marL="7620" marR="7620" marT="7620" marB="0" anchor="b">
                        <a:lnL w="12700" cap="flat" cmpd="sng" algn="ctr">
                          <a:solidFill>
                            <a:schemeClr val="tx1"/>
                          </a:solidFill>
                          <a:prstDash val="solid"/>
                          <a:round/>
                          <a:headEnd type="none" w="med" len="med"/>
                          <a:tailEnd type="none" w="med" len="med"/>
                        </a:lnL>
                      </a:tcPr>
                    </a:tc>
                    <a:tc>
                      <a:txBody>
                        <a:bodyPr/>
                        <a:lstStyle/>
                        <a:p>
                          <a:pPr marL="91440" algn="l" defTabSz="914400" rtl="0" eaLnBrk="1" fontAlgn="b" latinLnBrk="0" hangingPunct="1"/>
                          <a:endParaRPr lang="en-US" sz="1100" kern="1200" dirty="0">
                            <a:solidFill>
                              <a:schemeClr val="tx2"/>
                            </a:solidFill>
                            <a:latin typeface="Calibri" panose="020F0502020204030204" pitchFamily="34" charset="0"/>
                            <a:ea typeface="+mn-ea"/>
                            <a:cs typeface="+mn-cs"/>
                          </a:endParaRPr>
                        </a:p>
                      </a:txBody>
                      <a:tcPr marL="7620" marR="7620" marT="7620" marB="0" anchor="b"/>
                    </a:tc>
                    <a:extLst>
                      <a:ext uri="{0D108BD9-81ED-4DB2-BD59-A6C34878D82A}">
                        <a16:rowId xmlns:a16="http://schemas.microsoft.com/office/drawing/2014/main" val="1682757534"/>
                      </a:ext>
                    </a:extLst>
                  </a:tr>
                  <a:tr h="0">
                    <a:tc>
                      <a:txBody>
                        <a:bodyPr/>
                        <a:lstStyle/>
                        <a:p>
                          <a:pPr marL="0" algn="l" defTabSz="914400" rtl="0" eaLnBrk="1" latinLnBrk="0" hangingPunct="1"/>
                          <a14:m>
                            <m:oMathPara xmlns:m="http://schemas.openxmlformats.org/officeDocument/2006/math">
                              <m:oMathParaPr>
                                <m:jc m:val="left"/>
                              </m:oMathParaPr>
                              <m:oMath xmlns:m="http://schemas.openxmlformats.org/officeDocument/2006/math">
                                <m:r>
                                  <a:rPr lang="en-US" sz="1100" b="1" i="0" kern="1200" smtClean="0">
                                    <a:solidFill>
                                      <a:schemeClr val="tx2"/>
                                    </a:solidFill>
                                    <a:latin typeface="Cambria Math" panose="02040503050406030204" pitchFamily="18" charset="0"/>
                                    <a:ea typeface="+mn-ea"/>
                                    <a:cs typeface="+mn-cs"/>
                                  </a:rPr>
                                  <m:t>𝐂</m:t>
                                </m:r>
                                <m:r>
                                  <a:rPr lang="en-US" sz="1100" b="1" i="0" kern="1200" baseline="-25000" smtClean="0">
                                    <a:solidFill>
                                      <a:schemeClr val="tx2"/>
                                    </a:solidFill>
                                    <a:latin typeface="Cambria Math" panose="02040503050406030204" pitchFamily="18" charset="0"/>
                                    <a:ea typeface="+mn-ea"/>
                                    <a:cs typeface="+mn-cs"/>
                                  </a:rPr>
                                  <m:t>𝟐</m:t>
                                </m:r>
                                <m:r>
                                  <a:rPr lang="en-US" sz="1100" b="1" i="0" kern="1200" smtClean="0">
                                    <a:solidFill>
                                      <a:schemeClr val="tx2"/>
                                    </a:solidFill>
                                    <a:latin typeface="Cambria Math" panose="02040503050406030204" pitchFamily="18" charset="0"/>
                                    <a:ea typeface="+mn-ea"/>
                                    <a:cs typeface="+mn-cs"/>
                                  </a:rPr>
                                  <m:t>𝐇</m:t>
                                </m:r>
                                <m:r>
                                  <a:rPr lang="en-US" sz="1100" b="1" i="0" kern="1200" baseline="-25000" smtClean="0">
                                    <a:solidFill>
                                      <a:schemeClr val="tx2"/>
                                    </a:solidFill>
                                    <a:latin typeface="Cambria Math" panose="02040503050406030204" pitchFamily="18" charset="0"/>
                                    <a:ea typeface="+mn-ea"/>
                                    <a:cs typeface="+mn-cs"/>
                                  </a:rPr>
                                  <m:t>𝟒</m:t>
                                </m:r>
                                <m:r>
                                  <a:rPr lang="en-US" sz="1100" b="1" i="0" kern="1200" smtClean="0">
                                    <a:solidFill>
                                      <a:schemeClr val="tx2"/>
                                    </a:solidFill>
                                    <a:latin typeface="Cambria Math" panose="02040503050406030204" pitchFamily="18" charset="0"/>
                                    <a:ea typeface="+mn-ea"/>
                                    <a:cs typeface="+mn-cs"/>
                                  </a:rPr>
                                  <m:t>𝐎</m:t>
                                </m:r>
                                <m:r>
                                  <a:rPr lang="en-US" sz="1100" b="1" i="0" kern="1200" baseline="-25000" smtClean="0">
                                    <a:solidFill>
                                      <a:schemeClr val="tx2"/>
                                    </a:solidFill>
                                    <a:latin typeface="Cambria Math" panose="02040503050406030204" pitchFamily="18" charset="0"/>
                                    <a:ea typeface="+mn-ea"/>
                                    <a:cs typeface="+mn-cs"/>
                                  </a:rPr>
                                  <m:t>𝟐</m:t>
                                </m:r>
                              </m:oMath>
                            </m:oMathPara>
                          </a14:m>
                          <a:endParaRPr lang="en-US" sz="1100" b="1" i="0" kern="1200" baseline="-25000" dirty="0">
                            <a:solidFill>
                              <a:schemeClr val="tx2"/>
                            </a:solidFill>
                            <a:latin typeface="Calibri" panose="020F0502020204030204" pitchFamily="34" charset="0"/>
                            <a:ea typeface="+mn-ea"/>
                            <a:cs typeface="+mn-cs"/>
                          </a:endParaRPr>
                        </a:p>
                      </a:txBody>
                      <a:tcPr/>
                    </a:tc>
                    <a:tc>
                      <a:txBody>
                        <a:bodyPr/>
                        <a:lstStyle/>
                        <a:p>
                          <a:pPr algn="l"/>
                          <a:r>
                            <a:rPr lang="en-US" sz="1100" dirty="0">
                              <a:solidFill>
                                <a:schemeClr val="tx2"/>
                              </a:solidFill>
                              <a:latin typeface="Calibri" panose="020F0502020204030204" pitchFamily="34" charset="0"/>
                            </a:rPr>
                            <a:t>122,738</a:t>
                          </a:r>
                        </a:p>
                      </a:txBody>
                      <a:tcPr/>
                    </a:tc>
                    <a:tc>
                      <a:txBody>
                        <a:bodyPr/>
                        <a:lstStyle/>
                        <a:p>
                          <a:pPr algn="l"/>
                          <a:r>
                            <a:rPr lang="en-US" sz="1100" dirty="0">
                              <a:solidFill>
                                <a:schemeClr val="tx2"/>
                              </a:solidFill>
                              <a:latin typeface="Calibri" panose="020F0502020204030204" pitchFamily="34" charset="0"/>
                            </a:rPr>
                            <a:t>92,107</a:t>
                          </a:r>
                        </a:p>
                      </a:txBody>
                      <a:tcPr/>
                    </a:tc>
                    <a:tc>
                      <a:txBody>
                        <a:bodyPr/>
                        <a:lstStyle/>
                        <a:p>
                          <a:pPr marL="91440" algn="l" defTabSz="914400" rtl="0" eaLnBrk="1" fontAlgn="b" latinLnBrk="0" hangingPunct="1"/>
                          <a:r>
                            <a:rPr lang="en-US" sz="1100" kern="1200" dirty="0">
                              <a:solidFill>
                                <a:schemeClr val="tx2"/>
                              </a:solidFill>
                              <a:latin typeface="Calibri" panose="020F0502020204030204" pitchFamily="34" charset="0"/>
                              <a:ea typeface="+mn-ea"/>
                              <a:cs typeface="+mn-cs"/>
                            </a:rPr>
                            <a:t>92,107</a:t>
                          </a:r>
                        </a:p>
                      </a:txBody>
                      <a:tcPr marL="7620" marR="7620" marT="7620" marB="0" anchor="b"/>
                    </a:tc>
                    <a:tc>
                      <a:txBody>
                        <a:bodyPr/>
                        <a:lstStyle/>
                        <a:p>
                          <a:pPr marL="91440" algn="l" defTabSz="914400" rtl="0" eaLnBrk="1" fontAlgn="b" latinLnBrk="0" hangingPunct="1"/>
                          <a:r>
                            <a:rPr lang="en-US" sz="1100" kern="1200" dirty="0">
                              <a:solidFill>
                                <a:schemeClr val="tx2"/>
                              </a:solidFill>
                              <a:latin typeface="Calibri" panose="020F0502020204030204" pitchFamily="34" charset="0"/>
                              <a:ea typeface="+mn-ea"/>
                              <a:cs typeface="+mn-cs"/>
                            </a:rPr>
                            <a:t>92,107</a:t>
                          </a:r>
                        </a:p>
                      </a:txBody>
                      <a:tcPr marL="7620" marR="7620" marT="7620" marB="0" anchor="b"/>
                    </a:tc>
                    <a:tc>
                      <a:txBody>
                        <a:bodyPr/>
                        <a:lstStyle/>
                        <a:p>
                          <a:pPr marL="91440" algn="l" defTabSz="914400" rtl="0" eaLnBrk="1" fontAlgn="b" latinLnBrk="0" hangingPunct="1"/>
                          <a:r>
                            <a:rPr lang="en-US" sz="1100" kern="1200" dirty="0">
                              <a:solidFill>
                                <a:schemeClr val="tx2"/>
                              </a:solidFill>
                              <a:latin typeface="Calibri" panose="020F0502020204030204" pitchFamily="34" charset="0"/>
                              <a:ea typeface="+mn-ea"/>
                              <a:cs typeface="+mn-cs"/>
                            </a:rPr>
                            <a:t>92,107</a:t>
                          </a:r>
                        </a:p>
                      </a:txBody>
                      <a:tcPr marL="7620" marR="7620" marT="7620" marB="0" anchor="b"/>
                    </a:tc>
                    <a:tc>
                      <a:txBody>
                        <a:bodyPr/>
                        <a:lstStyle/>
                        <a:p>
                          <a:pPr marL="91440" algn="l" defTabSz="914400" rtl="0" eaLnBrk="1" fontAlgn="b" latinLnBrk="0" hangingPunct="1"/>
                          <a:r>
                            <a:rPr lang="en-US" sz="1100" kern="1200" dirty="0">
                              <a:solidFill>
                                <a:schemeClr val="tx2"/>
                              </a:solidFill>
                              <a:latin typeface="Calibri" panose="020F0502020204030204" pitchFamily="34" charset="0"/>
                              <a:ea typeface="+mn-ea"/>
                              <a:cs typeface="+mn-cs"/>
                            </a:rPr>
                            <a:t>92,107</a:t>
                          </a:r>
                        </a:p>
                      </a:txBody>
                      <a:tcPr marL="7620" marR="7620" marT="7620" marB="0" anchor="b">
                        <a:lnR w="12700" cap="flat" cmpd="sng" algn="ctr">
                          <a:solidFill>
                            <a:schemeClr val="tx1"/>
                          </a:solidFill>
                          <a:prstDash val="solid"/>
                          <a:round/>
                          <a:headEnd type="none" w="med" len="med"/>
                          <a:tailEnd type="none" w="med" len="med"/>
                        </a:lnR>
                      </a:tcPr>
                    </a:tc>
                    <a:tc>
                      <a:txBody>
                        <a:bodyPr/>
                        <a:lstStyle/>
                        <a:p>
                          <a:pPr marL="91440" algn="l" defTabSz="914400" rtl="0" eaLnBrk="1" fontAlgn="b" latinLnBrk="0" hangingPunct="1"/>
                          <a:r>
                            <a:rPr lang="en-US" sz="1100" kern="1200" dirty="0">
                              <a:solidFill>
                                <a:schemeClr val="tx2"/>
                              </a:solidFill>
                              <a:latin typeface="Calibri" panose="020F0502020204030204" pitchFamily="34" charset="0"/>
                              <a:ea typeface="+mn-ea"/>
                              <a:cs typeface="+mn-cs"/>
                            </a:rPr>
                            <a:t>122,738</a:t>
                          </a:r>
                        </a:p>
                      </a:txBody>
                      <a:tcPr marL="7620" marR="7620" marT="7620" marB="0" anchor="b">
                        <a:lnL w="12700" cap="flat" cmpd="sng" algn="ctr">
                          <a:solidFill>
                            <a:schemeClr val="tx1"/>
                          </a:solidFill>
                          <a:prstDash val="solid"/>
                          <a:round/>
                          <a:headEnd type="none" w="med" len="med"/>
                          <a:tailEnd type="none" w="med" len="med"/>
                        </a:lnL>
                      </a:tcPr>
                    </a:tc>
                    <a:tc>
                      <a:txBody>
                        <a:bodyPr/>
                        <a:lstStyle/>
                        <a:p>
                          <a:pPr marL="91440" algn="l" defTabSz="914400" rtl="0" eaLnBrk="1" fontAlgn="b" latinLnBrk="0" hangingPunct="1"/>
                          <a:r>
                            <a:rPr lang="en-US" sz="1100" kern="1200" dirty="0">
                              <a:solidFill>
                                <a:schemeClr val="tx2"/>
                              </a:solidFill>
                              <a:latin typeface="Calibri" panose="020F0502020204030204" pitchFamily="34" charset="0"/>
                              <a:ea typeface="+mn-ea"/>
                              <a:cs typeface="+mn-cs"/>
                            </a:rPr>
                            <a:t>92,107</a:t>
                          </a:r>
                        </a:p>
                      </a:txBody>
                      <a:tcPr marL="7620" marR="7620" marT="7620" marB="0" anchor="b"/>
                    </a:tc>
                    <a:extLst>
                      <a:ext uri="{0D108BD9-81ED-4DB2-BD59-A6C34878D82A}">
                        <a16:rowId xmlns:a16="http://schemas.microsoft.com/office/drawing/2014/main" val="1546509217"/>
                      </a:ext>
                    </a:extLst>
                  </a:tr>
                  <a:tr h="0">
                    <a:tc>
                      <a:txBody>
                        <a:bodyPr/>
                        <a:lstStyle/>
                        <a:p>
                          <a:pPr marL="0" algn="l" defTabSz="914400" rtl="0" eaLnBrk="1" latinLnBrk="0" hangingPunct="1"/>
                          <a14:m>
                            <m:oMath xmlns:m="http://schemas.openxmlformats.org/officeDocument/2006/math">
                              <m:sSub>
                                <m:sSubPr>
                                  <m:ctrlPr>
                                    <a:rPr lang="en-US" sz="1100" b="1" i="1" kern="1200" smtClean="0">
                                      <a:solidFill>
                                        <a:schemeClr val="tx2"/>
                                      </a:solidFill>
                                      <a:latin typeface="Cambria Math" panose="02040503050406030204" pitchFamily="18" charset="0"/>
                                      <a:ea typeface="+mn-ea"/>
                                      <a:cs typeface="+mn-cs"/>
                                    </a:rPr>
                                  </m:ctrlPr>
                                </m:sSubPr>
                                <m:e>
                                  <m:r>
                                    <a:rPr lang="en-US" sz="1100" b="1" i="0" kern="1200" smtClean="0">
                                      <a:solidFill>
                                        <a:schemeClr val="tx2"/>
                                      </a:solidFill>
                                      <a:latin typeface="Cambria Math" panose="02040503050406030204" pitchFamily="18" charset="0"/>
                                      <a:ea typeface="+mn-ea"/>
                                      <a:cs typeface="+mn-cs"/>
                                    </a:rPr>
                                    <m:t>𝐂</m:t>
                                  </m:r>
                                </m:e>
                                <m:sub>
                                  <m:r>
                                    <a:rPr lang="en-US" sz="1100" b="1" i="0" kern="1200" smtClean="0">
                                      <a:solidFill>
                                        <a:schemeClr val="tx2"/>
                                      </a:solidFill>
                                      <a:latin typeface="Cambria Math" panose="02040503050406030204" pitchFamily="18" charset="0"/>
                                      <a:ea typeface="+mn-ea"/>
                                      <a:cs typeface="+mn-cs"/>
                                    </a:rPr>
                                    <m:t>𝟑</m:t>
                                  </m:r>
                                </m:sub>
                              </m:sSub>
                              <m:sSub>
                                <m:sSubPr>
                                  <m:ctrlPr>
                                    <a:rPr lang="en-US" sz="1100" b="1" i="1" kern="1200">
                                      <a:solidFill>
                                        <a:schemeClr val="tx2"/>
                                      </a:solidFill>
                                      <a:latin typeface="Cambria Math" panose="02040503050406030204" pitchFamily="18" charset="0"/>
                                      <a:ea typeface="+mn-ea"/>
                                      <a:cs typeface="+mn-cs"/>
                                    </a:rPr>
                                  </m:ctrlPr>
                                </m:sSubPr>
                                <m:e>
                                  <m:r>
                                    <a:rPr lang="en-US" sz="1100" b="1" i="0" kern="1200" smtClean="0">
                                      <a:solidFill>
                                        <a:schemeClr val="tx2"/>
                                      </a:solidFill>
                                      <a:latin typeface="Cambria Math" panose="02040503050406030204" pitchFamily="18" charset="0"/>
                                      <a:ea typeface="+mn-ea"/>
                                      <a:cs typeface="+mn-cs"/>
                                    </a:rPr>
                                    <m:t>𝐇</m:t>
                                  </m:r>
                                </m:e>
                                <m:sub>
                                  <m:r>
                                    <a:rPr lang="en-US" sz="1100" b="1" i="0" kern="1200" smtClean="0">
                                      <a:solidFill>
                                        <a:schemeClr val="tx2"/>
                                      </a:solidFill>
                                      <a:latin typeface="Cambria Math" panose="02040503050406030204" pitchFamily="18" charset="0"/>
                                      <a:ea typeface="+mn-ea"/>
                                      <a:cs typeface="+mn-cs"/>
                                    </a:rPr>
                                    <m:t>𝟔</m:t>
                                  </m:r>
                                </m:sub>
                              </m:sSub>
                              <m:r>
                                <a:rPr lang="en-US" sz="1100" b="1" i="0" kern="1200" smtClean="0">
                                  <a:solidFill>
                                    <a:schemeClr val="tx2"/>
                                  </a:solidFill>
                                  <a:latin typeface="Cambria Math" panose="02040503050406030204" pitchFamily="18" charset="0"/>
                                  <a:ea typeface="+mn-ea"/>
                                  <a:cs typeface="+mn-cs"/>
                                </a:rPr>
                                <m:t>(</m:t>
                              </m:r>
                              <m:r>
                                <a:rPr lang="en-US" sz="1100" b="1" i="0" kern="1200" smtClean="0">
                                  <a:solidFill>
                                    <a:schemeClr val="tx2"/>
                                  </a:solidFill>
                                  <a:latin typeface="Cambria Math" panose="02040503050406030204" pitchFamily="18" charset="0"/>
                                  <a:ea typeface="+mn-ea"/>
                                  <a:cs typeface="+mn-cs"/>
                                </a:rPr>
                                <m:t>𝐂𝟐𝐇𝟑𝐎𝟐</m:t>
                              </m:r>
                              <m:r>
                                <a:rPr lang="en-US" sz="1100" b="1" i="0" kern="1200" smtClean="0">
                                  <a:solidFill>
                                    <a:schemeClr val="tx2"/>
                                  </a:solidFill>
                                  <a:latin typeface="Cambria Math" panose="02040503050406030204" pitchFamily="18" charset="0"/>
                                  <a:ea typeface="+mn-ea"/>
                                  <a:cs typeface="+mn-cs"/>
                                </a:rPr>
                                <m:t>)</m:t>
                              </m:r>
                            </m:oMath>
                          </a14:m>
                          <a:r>
                            <a:rPr lang="en-US" sz="1100" b="1" i="0" kern="1200" baseline="-25000" dirty="0">
                              <a:solidFill>
                                <a:schemeClr val="tx2"/>
                              </a:solidFill>
                              <a:latin typeface="Calibri" panose="020F0502020204030204" pitchFamily="34" charset="0"/>
                              <a:ea typeface="+mn-ea"/>
                              <a:cs typeface="+mn-cs"/>
                            </a:rPr>
                            <a:t>2</a:t>
                          </a:r>
                        </a:p>
                      </a:txBody>
                      <a:tcPr/>
                    </a:tc>
                    <a:tc>
                      <a:txBody>
                        <a:bodyPr/>
                        <a:lstStyle/>
                        <a:p>
                          <a:pPr algn="l"/>
                          <a:r>
                            <a:rPr lang="en-US" sz="1100" dirty="0">
                              <a:solidFill>
                                <a:schemeClr val="tx2"/>
                              </a:solidFill>
                              <a:latin typeface="Calibri" panose="020F0502020204030204" pitchFamily="34" charset="0"/>
                            </a:rPr>
                            <a:t>0</a:t>
                          </a:r>
                        </a:p>
                      </a:txBody>
                      <a:tcPr/>
                    </a:tc>
                    <a:tc>
                      <a:txBody>
                        <a:bodyPr/>
                        <a:lstStyle/>
                        <a:p>
                          <a:pPr algn="l"/>
                          <a:r>
                            <a:rPr lang="en-US" sz="1100" dirty="0">
                              <a:solidFill>
                                <a:schemeClr val="tx2"/>
                              </a:solidFill>
                              <a:latin typeface="Calibri" panose="020F0502020204030204" pitchFamily="34" charset="0"/>
                            </a:rPr>
                            <a:t>40,849</a:t>
                          </a:r>
                        </a:p>
                      </a:txBody>
                      <a:tcPr/>
                    </a:tc>
                    <a:tc>
                      <a:txBody>
                        <a:bodyPr/>
                        <a:lstStyle/>
                        <a:p>
                          <a:pPr marL="91440" algn="l" defTabSz="914400" rtl="0" eaLnBrk="1" fontAlgn="b" latinLnBrk="0" hangingPunct="1"/>
                          <a:r>
                            <a:rPr lang="en-US" sz="1100" kern="1200" dirty="0">
                              <a:solidFill>
                                <a:schemeClr val="tx2"/>
                              </a:solidFill>
                              <a:latin typeface="Calibri" panose="020F0502020204030204" pitchFamily="34" charset="0"/>
                              <a:ea typeface="+mn-ea"/>
                              <a:cs typeface="+mn-cs"/>
                            </a:rPr>
                            <a:t>40,849</a:t>
                          </a:r>
                        </a:p>
                      </a:txBody>
                      <a:tcPr marL="7620" marR="7620" marT="7620" marB="0" anchor="b"/>
                    </a:tc>
                    <a:tc>
                      <a:txBody>
                        <a:bodyPr/>
                        <a:lstStyle/>
                        <a:p>
                          <a:pPr marL="91440" algn="l" defTabSz="914400" rtl="0" eaLnBrk="1" fontAlgn="b" latinLnBrk="0" hangingPunct="1"/>
                          <a:r>
                            <a:rPr lang="en-US" sz="1100" kern="1200" dirty="0">
                              <a:solidFill>
                                <a:schemeClr val="tx2"/>
                              </a:solidFill>
                              <a:latin typeface="Calibri" panose="020F0502020204030204" pitchFamily="34" charset="0"/>
                              <a:ea typeface="+mn-ea"/>
                              <a:cs typeface="+mn-cs"/>
                            </a:rPr>
                            <a:t>40,849</a:t>
                          </a:r>
                        </a:p>
                      </a:txBody>
                      <a:tcPr marL="7620" marR="7620" marT="7620" marB="0" anchor="b"/>
                    </a:tc>
                    <a:tc>
                      <a:txBody>
                        <a:bodyPr/>
                        <a:lstStyle/>
                        <a:p>
                          <a:pPr marL="91440" algn="l" defTabSz="914400" rtl="0" eaLnBrk="1" fontAlgn="b" latinLnBrk="0" hangingPunct="1"/>
                          <a:r>
                            <a:rPr lang="en-US" sz="1100" kern="1200" dirty="0">
                              <a:solidFill>
                                <a:schemeClr val="tx2"/>
                              </a:solidFill>
                              <a:latin typeface="Calibri" panose="020F0502020204030204" pitchFamily="34" charset="0"/>
                              <a:ea typeface="+mn-ea"/>
                              <a:cs typeface="+mn-cs"/>
                            </a:rPr>
                            <a:t>40,849</a:t>
                          </a:r>
                        </a:p>
                      </a:txBody>
                      <a:tcPr marL="7620" marR="7620" marT="7620" marB="0" anchor="b"/>
                    </a:tc>
                    <a:tc>
                      <a:txBody>
                        <a:bodyPr/>
                        <a:lstStyle/>
                        <a:p>
                          <a:pPr marL="91440" algn="l" defTabSz="914400" rtl="0" eaLnBrk="1" fontAlgn="b" latinLnBrk="0" hangingPunct="1"/>
                          <a:r>
                            <a:rPr lang="en-US" sz="1100" kern="1200" dirty="0">
                              <a:solidFill>
                                <a:schemeClr val="tx2"/>
                              </a:solidFill>
                              <a:latin typeface="Calibri" panose="020F0502020204030204" pitchFamily="34" charset="0"/>
                              <a:ea typeface="+mn-ea"/>
                              <a:cs typeface="+mn-cs"/>
                            </a:rPr>
                            <a:t>40,849</a:t>
                          </a:r>
                        </a:p>
                      </a:txBody>
                      <a:tcPr marL="7620" marR="7620" marT="7620" marB="0" anchor="b">
                        <a:lnR w="12700" cap="flat" cmpd="sng" algn="ctr">
                          <a:solidFill>
                            <a:schemeClr val="tx1"/>
                          </a:solidFill>
                          <a:prstDash val="solid"/>
                          <a:round/>
                          <a:headEnd type="none" w="med" len="med"/>
                          <a:tailEnd type="none" w="med" len="med"/>
                        </a:lnR>
                      </a:tcPr>
                    </a:tc>
                    <a:tc>
                      <a:txBody>
                        <a:bodyPr/>
                        <a:lstStyle/>
                        <a:p>
                          <a:pPr marL="91440" algn="l" defTabSz="914400" rtl="0" eaLnBrk="1" fontAlgn="b" latinLnBrk="0" hangingPunct="1"/>
                          <a:r>
                            <a:rPr lang="en-US" sz="1100" kern="1200" dirty="0">
                              <a:solidFill>
                                <a:schemeClr val="tx2"/>
                              </a:solidFill>
                              <a:latin typeface="Calibri" panose="020F0502020204030204" pitchFamily="34" charset="0"/>
                              <a:ea typeface="+mn-ea"/>
                              <a:cs typeface="+mn-cs"/>
                            </a:rPr>
                            <a:t>0</a:t>
                          </a:r>
                        </a:p>
                      </a:txBody>
                      <a:tcPr marL="7620" marR="7620" marT="7620" marB="0" anchor="b">
                        <a:lnL w="12700" cap="flat" cmpd="sng" algn="ctr">
                          <a:solidFill>
                            <a:schemeClr val="tx1"/>
                          </a:solidFill>
                          <a:prstDash val="solid"/>
                          <a:round/>
                          <a:headEnd type="none" w="med" len="med"/>
                          <a:tailEnd type="none" w="med" len="med"/>
                        </a:lnL>
                      </a:tcPr>
                    </a:tc>
                    <a:tc>
                      <a:txBody>
                        <a:bodyPr/>
                        <a:lstStyle/>
                        <a:p>
                          <a:pPr marL="91440" algn="l" defTabSz="914400" rtl="0" eaLnBrk="1" fontAlgn="b" latinLnBrk="0" hangingPunct="1"/>
                          <a:r>
                            <a:rPr lang="en-US" sz="1100" kern="1200" dirty="0">
                              <a:solidFill>
                                <a:schemeClr val="tx2"/>
                              </a:solidFill>
                              <a:latin typeface="Calibri" panose="020F0502020204030204" pitchFamily="34" charset="0"/>
                              <a:ea typeface="+mn-ea"/>
                              <a:cs typeface="+mn-cs"/>
                            </a:rPr>
                            <a:t>40,849</a:t>
                          </a:r>
                        </a:p>
                      </a:txBody>
                      <a:tcPr marL="7620" marR="7620" marT="7620" marB="0" anchor="b"/>
                    </a:tc>
                    <a:extLst>
                      <a:ext uri="{0D108BD9-81ED-4DB2-BD59-A6C34878D82A}">
                        <a16:rowId xmlns:a16="http://schemas.microsoft.com/office/drawing/2014/main" val="1016207987"/>
                      </a:ext>
                    </a:extLst>
                  </a:tr>
                  <a:tr h="0">
                    <a:tc>
                      <a:txBody>
                        <a:bodyPr/>
                        <a:lstStyle/>
                        <a:p>
                          <a:pPr marL="0" algn="l" defTabSz="914400" rtl="0" eaLnBrk="1" latinLnBrk="0" hangingPunct="1"/>
                          <a:r>
                            <a:rPr lang="en-US" sz="1100" b="1" i="0" kern="1200" dirty="0">
                              <a:solidFill>
                                <a:schemeClr val="tx2"/>
                              </a:solidFill>
                              <a:latin typeface="Calibri" panose="020F0502020204030204" pitchFamily="34" charset="0"/>
                              <a:ea typeface="+mn-ea"/>
                              <a:cs typeface="+mn-cs"/>
                            </a:rPr>
                            <a:t>L</a:t>
                          </a:r>
                        </a:p>
                      </a:txBody>
                      <a:tcPr/>
                    </a:tc>
                    <a:tc>
                      <a:txBody>
                        <a:bodyPr/>
                        <a:lstStyle/>
                        <a:p>
                          <a:pPr algn="l"/>
                          <a:r>
                            <a:rPr lang="en-US" sz="1100" dirty="0">
                              <a:solidFill>
                                <a:schemeClr val="tx2"/>
                              </a:solidFill>
                              <a:latin typeface="Calibri" panose="020F0502020204030204" pitchFamily="34" charset="0"/>
                            </a:rPr>
                            <a:t>199,578</a:t>
                          </a:r>
                        </a:p>
                      </a:txBody>
                      <a:tcPr/>
                    </a:tc>
                    <a:tc>
                      <a:txBody>
                        <a:bodyPr/>
                        <a:lstStyle/>
                        <a:p>
                          <a:pPr algn="l"/>
                          <a:r>
                            <a:rPr lang="en-US" sz="1100" dirty="0">
                              <a:solidFill>
                                <a:schemeClr val="tx2"/>
                              </a:solidFill>
                              <a:latin typeface="Calibri" panose="020F0502020204030204" pitchFamily="34" charset="0"/>
                            </a:rPr>
                            <a:t>307,262</a:t>
                          </a:r>
                        </a:p>
                      </a:txBody>
                      <a:tcPr/>
                    </a:tc>
                    <a:tc>
                      <a:txBody>
                        <a:bodyPr/>
                        <a:lstStyle/>
                        <a:p>
                          <a:pPr marL="91440" algn="l" defTabSz="914400" rtl="0" eaLnBrk="1" fontAlgn="b" latinLnBrk="0" hangingPunct="1"/>
                          <a:r>
                            <a:rPr lang="en-US" sz="1100" kern="1200" dirty="0">
                              <a:solidFill>
                                <a:schemeClr val="tx2"/>
                              </a:solidFill>
                              <a:latin typeface="Calibri" panose="020F0502020204030204" pitchFamily="34" charset="0"/>
                              <a:ea typeface="+mn-ea"/>
                              <a:cs typeface="+mn-cs"/>
                            </a:rPr>
                            <a:t>307,262</a:t>
                          </a:r>
                        </a:p>
                      </a:txBody>
                      <a:tcPr marL="7620" marR="7620" marT="7620" marB="0" anchor="b"/>
                    </a:tc>
                    <a:tc>
                      <a:txBody>
                        <a:bodyPr/>
                        <a:lstStyle/>
                        <a:p>
                          <a:pPr marL="91440" algn="l" defTabSz="914400" rtl="0" eaLnBrk="1" fontAlgn="b" latinLnBrk="0" hangingPunct="1"/>
                          <a:r>
                            <a:rPr lang="en-US" sz="1100" kern="1200" dirty="0">
                              <a:solidFill>
                                <a:schemeClr val="tx2"/>
                              </a:solidFill>
                              <a:latin typeface="Calibri" panose="020F0502020204030204" pitchFamily="34" charset="0"/>
                              <a:ea typeface="+mn-ea"/>
                              <a:cs typeface="+mn-cs"/>
                            </a:rPr>
                            <a:t>199,578</a:t>
                          </a:r>
                        </a:p>
                      </a:txBody>
                      <a:tcPr marL="7620" marR="7620" marT="7620" marB="0" anchor="b"/>
                    </a:tc>
                    <a:tc>
                      <a:txBody>
                        <a:bodyPr/>
                        <a:lstStyle/>
                        <a:p>
                          <a:pPr marL="91440" algn="l" defTabSz="914400" rtl="0" eaLnBrk="1" fontAlgn="b" latinLnBrk="0" hangingPunct="1"/>
                          <a:r>
                            <a:rPr lang="en-US" sz="1100" kern="1200" dirty="0">
                              <a:solidFill>
                                <a:schemeClr val="tx2"/>
                              </a:solidFill>
                              <a:latin typeface="Calibri" panose="020F0502020204030204" pitchFamily="34" charset="0"/>
                              <a:ea typeface="+mn-ea"/>
                              <a:cs typeface="+mn-cs"/>
                            </a:rPr>
                            <a:t>199,578</a:t>
                          </a:r>
                        </a:p>
                      </a:txBody>
                      <a:tcPr marL="7620" marR="7620" marT="7620" marB="0" anchor="b"/>
                    </a:tc>
                    <a:tc>
                      <a:txBody>
                        <a:bodyPr/>
                        <a:lstStyle/>
                        <a:p>
                          <a:pPr marL="91440" algn="l" defTabSz="914400" rtl="0" eaLnBrk="1" fontAlgn="b" latinLnBrk="0" hangingPunct="1"/>
                          <a:r>
                            <a:rPr lang="en-US" sz="1100" kern="1200" dirty="0">
                              <a:solidFill>
                                <a:schemeClr val="tx2"/>
                              </a:solidFill>
                              <a:latin typeface="Calibri" panose="020F0502020204030204" pitchFamily="34" charset="0"/>
                              <a:ea typeface="+mn-ea"/>
                              <a:cs typeface="+mn-cs"/>
                            </a:rPr>
                            <a:t>199,578</a:t>
                          </a:r>
                        </a:p>
                      </a:txBody>
                      <a:tcPr marL="7620" marR="7620" marT="7620" marB="0" anchor="b">
                        <a:lnR w="12700" cap="flat" cmpd="sng" algn="ctr">
                          <a:solidFill>
                            <a:schemeClr val="tx1"/>
                          </a:solidFill>
                          <a:prstDash val="solid"/>
                          <a:round/>
                          <a:headEnd type="none" w="med" len="med"/>
                          <a:tailEnd type="none" w="med" len="med"/>
                        </a:lnR>
                      </a:tcPr>
                    </a:tc>
                    <a:tc>
                      <a:txBody>
                        <a:bodyPr/>
                        <a:lstStyle/>
                        <a:p>
                          <a:pPr marL="91440" algn="l" defTabSz="914400" rtl="0" eaLnBrk="1" fontAlgn="b" latinLnBrk="0" hangingPunct="1"/>
                          <a:r>
                            <a:rPr lang="en-US" sz="1100" kern="1200" dirty="0">
                              <a:solidFill>
                                <a:schemeClr val="tx2"/>
                              </a:solidFill>
                              <a:latin typeface="Calibri" panose="020F0502020204030204" pitchFamily="34" charset="0"/>
                              <a:ea typeface="+mn-ea"/>
                              <a:cs typeface="+mn-cs"/>
                            </a:rPr>
                            <a:t>199,578</a:t>
                          </a:r>
                        </a:p>
                      </a:txBody>
                      <a:tcPr marL="7620" marR="7620" marT="7620" marB="0" anchor="b">
                        <a:lnL w="12700" cap="flat" cmpd="sng" algn="ctr">
                          <a:solidFill>
                            <a:schemeClr val="tx1"/>
                          </a:solidFill>
                          <a:prstDash val="solid"/>
                          <a:round/>
                          <a:headEnd type="none" w="med" len="med"/>
                          <a:tailEnd type="none" w="med" len="med"/>
                        </a:lnL>
                      </a:tcPr>
                    </a:tc>
                    <a:tc>
                      <a:txBody>
                        <a:bodyPr/>
                        <a:lstStyle/>
                        <a:p>
                          <a:pPr marL="91440" algn="l" defTabSz="914400" rtl="0" eaLnBrk="1" fontAlgn="b" latinLnBrk="0" hangingPunct="1"/>
                          <a:r>
                            <a:rPr lang="en-US" sz="1100" kern="1200" dirty="0">
                              <a:solidFill>
                                <a:schemeClr val="tx2"/>
                              </a:solidFill>
                              <a:latin typeface="Calibri" panose="020F0502020204030204" pitchFamily="34" charset="0"/>
                              <a:ea typeface="+mn-ea"/>
                              <a:cs typeface="+mn-cs"/>
                            </a:rPr>
                            <a:t>199,578</a:t>
                          </a:r>
                        </a:p>
                      </a:txBody>
                      <a:tcPr marL="7620" marR="7620" marT="7620" marB="0" anchor="b"/>
                    </a:tc>
                    <a:extLst>
                      <a:ext uri="{0D108BD9-81ED-4DB2-BD59-A6C34878D82A}">
                        <a16:rowId xmlns:a16="http://schemas.microsoft.com/office/drawing/2014/main" val="1319612968"/>
                      </a:ext>
                    </a:extLst>
                  </a:tr>
                  <a:tr h="0">
                    <a:tc>
                      <a:txBody>
                        <a:bodyPr/>
                        <a:lstStyle/>
                        <a:p>
                          <a:pPr marL="0" algn="l" defTabSz="914400" rtl="0" eaLnBrk="1" latinLnBrk="0" hangingPunct="1"/>
                          <a14:m>
                            <m:oMathPara xmlns:m="http://schemas.openxmlformats.org/officeDocument/2006/math">
                              <m:oMathParaPr>
                                <m:jc m:val="left"/>
                              </m:oMathParaPr>
                              <m:oMath xmlns:m="http://schemas.openxmlformats.org/officeDocument/2006/math">
                                <m:sSub>
                                  <m:sSubPr>
                                    <m:ctrlPr>
                                      <a:rPr lang="en-US" sz="1100" b="1" i="1" kern="1200" smtClean="0">
                                        <a:solidFill>
                                          <a:schemeClr val="tx2"/>
                                        </a:solidFill>
                                        <a:latin typeface="Cambria Math" panose="02040503050406030204" pitchFamily="18" charset="0"/>
                                        <a:ea typeface="+mn-ea"/>
                                        <a:cs typeface="+mn-cs"/>
                                      </a:rPr>
                                    </m:ctrlPr>
                                  </m:sSubPr>
                                  <m:e>
                                    <m:r>
                                      <a:rPr lang="en-US" sz="1100" b="1" i="0" kern="1200" smtClean="0">
                                        <a:solidFill>
                                          <a:schemeClr val="tx2"/>
                                        </a:solidFill>
                                        <a:latin typeface="Cambria Math" panose="02040503050406030204" pitchFamily="18" charset="0"/>
                                        <a:ea typeface="+mn-ea"/>
                                        <a:cs typeface="+mn-cs"/>
                                      </a:rPr>
                                      <m:t>𝐇</m:t>
                                    </m:r>
                                  </m:e>
                                  <m:sub>
                                    <m:r>
                                      <a:rPr lang="en-US" sz="1100" b="1" i="0" kern="1200" smtClean="0">
                                        <a:solidFill>
                                          <a:schemeClr val="tx2"/>
                                        </a:solidFill>
                                        <a:latin typeface="Cambria Math" panose="02040503050406030204" pitchFamily="18" charset="0"/>
                                        <a:ea typeface="+mn-ea"/>
                                        <a:cs typeface="+mn-cs"/>
                                      </a:rPr>
                                      <m:t>𝟐</m:t>
                                    </m:r>
                                  </m:sub>
                                </m:sSub>
                                <m:r>
                                  <a:rPr lang="en-US" sz="1100" b="1" i="0" kern="1200" smtClean="0">
                                    <a:solidFill>
                                      <a:schemeClr val="tx2"/>
                                    </a:solidFill>
                                    <a:latin typeface="Cambria Math" panose="02040503050406030204" pitchFamily="18" charset="0"/>
                                    <a:ea typeface="+mn-ea"/>
                                    <a:cs typeface="+mn-cs"/>
                                  </a:rPr>
                                  <m:t>𝐎</m:t>
                                </m:r>
                              </m:oMath>
                            </m:oMathPara>
                          </a14:m>
                          <a:endParaRPr lang="en-US" sz="1100" b="1" i="0" kern="1200" dirty="0">
                            <a:solidFill>
                              <a:schemeClr val="tx2"/>
                            </a:solidFill>
                            <a:latin typeface="Calibri" panose="020F0502020204030204" pitchFamily="34" charset="0"/>
                            <a:ea typeface="+mn-ea"/>
                            <a:cs typeface="+mn-cs"/>
                          </a:endParaRPr>
                        </a:p>
                      </a:txBody>
                      <a:tcPr/>
                    </a:tc>
                    <a:tc>
                      <a:txBody>
                        <a:bodyPr/>
                        <a:lstStyle/>
                        <a:p>
                          <a:pPr algn="l"/>
                          <a:r>
                            <a:rPr lang="en-US" sz="1100" dirty="0">
                              <a:solidFill>
                                <a:schemeClr val="tx2"/>
                              </a:solidFill>
                              <a:latin typeface="Calibri" panose="020F0502020204030204" pitchFamily="34" charset="0"/>
                            </a:rPr>
                            <a:t>4,633</a:t>
                          </a:r>
                        </a:p>
                      </a:txBody>
                      <a:tcPr/>
                    </a:tc>
                    <a:tc>
                      <a:txBody>
                        <a:bodyPr/>
                        <a:lstStyle/>
                        <a:p>
                          <a:pPr algn="l"/>
                          <a:r>
                            <a:rPr lang="en-US" sz="1100" dirty="0">
                              <a:solidFill>
                                <a:schemeClr val="tx2"/>
                              </a:solidFill>
                              <a:latin typeface="Calibri" panose="020F0502020204030204" pitchFamily="34" charset="0"/>
                            </a:rPr>
                            <a:t>4,633</a:t>
                          </a:r>
                        </a:p>
                      </a:txBody>
                      <a:tcPr/>
                    </a:tc>
                    <a:tc>
                      <a:txBody>
                        <a:bodyPr/>
                        <a:lstStyle/>
                        <a:p>
                          <a:pPr marL="91440" algn="l" defTabSz="914400" rtl="0" eaLnBrk="1" fontAlgn="b" latinLnBrk="0" hangingPunct="1"/>
                          <a:r>
                            <a:rPr lang="en-US" sz="1100" kern="1200" dirty="0">
                              <a:solidFill>
                                <a:schemeClr val="tx2"/>
                              </a:solidFill>
                              <a:latin typeface="Calibri" panose="020F0502020204030204" pitchFamily="34" charset="0"/>
                              <a:ea typeface="+mn-ea"/>
                              <a:cs typeface="+mn-cs"/>
                            </a:rPr>
                            <a:t>4,633</a:t>
                          </a:r>
                        </a:p>
                      </a:txBody>
                      <a:tcPr marL="7620" marR="7620" marT="7620" marB="0" anchor="b"/>
                    </a:tc>
                    <a:tc>
                      <a:txBody>
                        <a:bodyPr/>
                        <a:lstStyle/>
                        <a:p>
                          <a:pPr marL="91440" algn="l" defTabSz="914400" rtl="0" eaLnBrk="1" fontAlgn="b" latinLnBrk="0" hangingPunct="1"/>
                          <a:r>
                            <a:rPr lang="en-US" sz="1100" kern="1200" dirty="0">
                              <a:solidFill>
                                <a:schemeClr val="tx2"/>
                              </a:solidFill>
                              <a:latin typeface="Calibri" panose="020F0502020204030204" pitchFamily="34" charset="0"/>
                              <a:ea typeface="+mn-ea"/>
                              <a:cs typeface="+mn-cs"/>
                            </a:rPr>
                            <a:t>13,824</a:t>
                          </a:r>
                        </a:p>
                      </a:txBody>
                      <a:tcPr marL="7620" marR="7620" marT="7620" marB="0" anchor="b"/>
                    </a:tc>
                    <a:tc>
                      <a:txBody>
                        <a:bodyPr/>
                        <a:lstStyle/>
                        <a:p>
                          <a:pPr marL="91440" algn="l" defTabSz="914400" rtl="0" eaLnBrk="1" fontAlgn="b" latinLnBrk="0" hangingPunct="1"/>
                          <a:r>
                            <a:rPr lang="en-US" sz="1100" kern="1200" dirty="0">
                              <a:solidFill>
                                <a:schemeClr val="tx2"/>
                              </a:solidFill>
                              <a:latin typeface="Calibri" panose="020F0502020204030204" pitchFamily="34" charset="0"/>
                              <a:ea typeface="+mn-ea"/>
                              <a:cs typeface="+mn-cs"/>
                            </a:rPr>
                            <a:t>13,824</a:t>
                          </a:r>
                        </a:p>
                      </a:txBody>
                      <a:tcPr marL="7620" marR="7620" marT="7620" marB="0" anchor="b"/>
                    </a:tc>
                    <a:tc>
                      <a:txBody>
                        <a:bodyPr/>
                        <a:lstStyle/>
                        <a:p>
                          <a:pPr marL="91440" algn="l" defTabSz="914400" rtl="0" eaLnBrk="1" fontAlgn="b" latinLnBrk="0" hangingPunct="1"/>
                          <a:r>
                            <a:rPr lang="en-US" sz="1100" kern="1200" dirty="0">
                              <a:solidFill>
                                <a:schemeClr val="tx2"/>
                              </a:solidFill>
                              <a:latin typeface="Calibri" panose="020F0502020204030204" pitchFamily="34" charset="0"/>
                              <a:ea typeface="+mn-ea"/>
                              <a:cs typeface="+mn-cs"/>
                            </a:rPr>
                            <a:t>13,824</a:t>
                          </a:r>
                        </a:p>
                      </a:txBody>
                      <a:tcPr marL="7620" marR="7620" marT="7620" marB="0" anchor="b">
                        <a:lnR w="12700" cap="flat" cmpd="sng" algn="ctr">
                          <a:solidFill>
                            <a:schemeClr val="tx1"/>
                          </a:solidFill>
                          <a:prstDash val="solid"/>
                          <a:round/>
                          <a:headEnd type="none" w="med" len="med"/>
                          <a:tailEnd type="none" w="med" len="med"/>
                        </a:lnR>
                      </a:tcPr>
                    </a:tc>
                    <a:tc>
                      <a:txBody>
                        <a:bodyPr/>
                        <a:lstStyle/>
                        <a:p>
                          <a:pPr marL="91440" algn="l" defTabSz="914400" rtl="0" eaLnBrk="1" fontAlgn="b" latinLnBrk="0" hangingPunct="1"/>
                          <a:r>
                            <a:rPr lang="en-US" sz="1100" kern="1200" dirty="0">
                              <a:solidFill>
                                <a:schemeClr val="tx2"/>
                              </a:solidFill>
                              <a:latin typeface="Calibri" panose="020F0502020204030204" pitchFamily="34" charset="0"/>
                              <a:ea typeface="+mn-ea"/>
                              <a:cs typeface="+mn-cs"/>
                            </a:rPr>
                            <a:t>4,633</a:t>
                          </a:r>
                        </a:p>
                      </a:txBody>
                      <a:tcPr marL="7620" marR="7620" marT="7620" marB="0" anchor="b">
                        <a:lnL w="12700" cap="flat" cmpd="sng" algn="ctr">
                          <a:solidFill>
                            <a:schemeClr val="tx1"/>
                          </a:solidFill>
                          <a:prstDash val="solid"/>
                          <a:round/>
                          <a:headEnd type="none" w="med" len="med"/>
                          <a:tailEnd type="none" w="med" len="med"/>
                        </a:lnL>
                      </a:tcPr>
                    </a:tc>
                    <a:tc>
                      <a:txBody>
                        <a:bodyPr/>
                        <a:lstStyle/>
                        <a:p>
                          <a:pPr marL="91440" algn="l" defTabSz="914400" rtl="0" eaLnBrk="1" fontAlgn="b" latinLnBrk="0" hangingPunct="1"/>
                          <a:r>
                            <a:rPr lang="en-US" sz="1100" kern="1200" dirty="0">
                              <a:solidFill>
                                <a:schemeClr val="tx2"/>
                              </a:solidFill>
                              <a:latin typeface="Calibri" panose="020F0502020204030204" pitchFamily="34" charset="0"/>
                              <a:ea typeface="+mn-ea"/>
                              <a:cs typeface="+mn-cs"/>
                            </a:rPr>
                            <a:t>13,824</a:t>
                          </a:r>
                        </a:p>
                      </a:txBody>
                      <a:tcPr marL="7620" marR="7620" marT="7620" marB="0" anchor="b"/>
                    </a:tc>
                    <a:extLst>
                      <a:ext uri="{0D108BD9-81ED-4DB2-BD59-A6C34878D82A}">
                        <a16:rowId xmlns:a16="http://schemas.microsoft.com/office/drawing/2014/main" val="1539127160"/>
                      </a:ext>
                    </a:extLst>
                  </a:tr>
                  <a:tr h="0">
                    <a:tc>
                      <a:txBody>
                        <a:bodyPr/>
                        <a:lstStyle/>
                        <a:p>
                          <a:pPr marL="0" algn="l" defTabSz="914400" rtl="0" eaLnBrk="1" latinLnBrk="0" hangingPunct="1"/>
                          <a14:m>
                            <m:oMathPara xmlns:m="http://schemas.openxmlformats.org/officeDocument/2006/math">
                              <m:oMathParaPr>
                                <m:jc m:val="left"/>
                              </m:oMathParaPr>
                              <m:oMath xmlns:m="http://schemas.openxmlformats.org/officeDocument/2006/math">
                                <m:sSub>
                                  <m:sSubPr>
                                    <m:ctrlPr>
                                      <a:rPr lang="en-US" sz="1100" b="1" i="1" kern="1200" smtClean="0">
                                        <a:solidFill>
                                          <a:schemeClr val="tx2"/>
                                        </a:solidFill>
                                        <a:latin typeface="Cambria Math" panose="02040503050406030204" pitchFamily="18" charset="0"/>
                                        <a:ea typeface="+mn-ea"/>
                                        <a:cs typeface="+mn-cs"/>
                                      </a:rPr>
                                    </m:ctrlPr>
                                  </m:sSubPr>
                                  <m:e>
                                    <m:r>
                                      <a:rPr lang="en-US" sz="1100" b="1" i="0" kern="1200" smtClean="0">
                                        <a:solidFill>
                                          <a:schemeClr val="tx2"/>
                                        </a:solidFill>
                                        <a:latin typeface="Cambria Math" panose="02040503050406030204" pitchFamily="18" charset="0"/>
                                        <a:ea typeface="+mn-ea"/>
                                        <a:cs typeface="+mn-cs"/>
                                      </a:rPr>
                                      <m:t>𝐂</m:t>
                                    </m:r>
                                  </m:e>
                                  <m:sub>
                                    <m:r>
                                      <a:rPr lang="en-US" sz="1100" b="1" i="0" kern="1200" smtClean="0">
                                        <a:solidFill>
                                          <a:schemeClr val="tx2"/>
                                        </a:solidFill>
                                        <a:latin typeface="Cambria Math" panose="02040503050406030204" pitchFamily="18" charset="0"/>
                                        <a:ea typeface="+mn-ea"/>
                                        <a:cs typeface="+mn-cs"/>
                                      </a:rPr>
                                      <m:t>𝟑</m:t>
                                    </m:r>
                                  </m:sub>
                                </m:sSub>
                                <m:sSub>
                                  <m:sSubPr>
                                    <m:ctrlPr>
                                      <a:rPr lang="en-US" sz="1100" b="1" i="1" kern="1200">
                                        <a:solidFill>
                                          <a:schemeClr val="tx2"/>
                                        </a:solidFill>
                                        <a:latin typeface="Cambria Math" panose="02040503050406030204" pitchFamily="18" charset="0"/>
                                        <a:ea typeface="+mn-ea"/>
                                        <a:cs typeface="+mn-cs"/>
                                      </a:rPr>
                                    </m:ctrlPr>
                                  </m:sSubPr>
                                  <m:e>
                                    <m:r>
                                      <a:rPr lang="en-US" sz="1100" b="1" i="0" kern="1200" smtClean="0">
                                        <a:solidFill>
                                          <a:schemeClr val="tx2"/>
                                        </a:solidFill>
                                        <a:latin typeface="Cambria Math" panose="02040503050406030204" pitchFamily="18" charset="0"/>
                                        <a:ea typeface="+mn-ea"/>
                                        <a:cs typeface="+mn-cs"/>
                                      </a:rPr>
                                      <m:t>𝐇</m:t>
                                    </m:r>
                                  </m:e>
                                  <m:sub>
                                    <m:r>
                                      <a:rPr lang="en-US" sz="1100" b="1" i="0" kern="1200" smtClean="0">
                                        <a:solidFill>
                                          <a:schemeClr val="tx2"/>
                                        </a:solidFill>
                                        <a:latin typeface="Cambria Math" panose="02040503050406030204" pitchFamily="18" charset="0"/>
                                        <a:ea typeface="+mn-ea"/>
                                        <a:cs typeface="+mn-cs"/>
                                      </a:rPr>
                                      <m:t>𝟔</m:t>
                                    </m:r>
                                  </m:sub>
                                </m:sSub>
                                <m:r>
                                  <a:rPr lang="en-US" sz="1100" b="1" i="0" kern="1200" smtClean="0">
                                    <a:solidFill>
                                      <a:schemeClr val="tx2"/>
                                    </a:solidFill>
                                    <a:latin typeface="Cambria Math" panose="02040503050406030204" pitchFamily="18" charset="0"/>
                                    <a:ea typeface="+mn-ea"/>
                                    <a:cs typeface="+mn-cs"/>
                                  </a:rPr>
                                  <m:t>(</m:t>
                                </m:r>
                                <m:r>
                                  <a:rPr lang="en-US" sz="1100" b="1" i="0" kern="1200" smtClean="0">
                                    <a:solidFill>
                                      <a:schemeClr val="tx2"/>
                                    </a:solidFill>
                                    <a:latin typeface="Cambria Math" panose="02040503050406030204" pitchFamily="18" charset="0"/>
                                    <a:ea typeface="+mn-ea"/>
                                    <a:cs typeface="+mn-cs"/>
                                  </a:rPr>
                                  <m:t>𝐎𝐇</m:t>
                                </m:r>
                                <m:r>
                                  <a:rPr lang="en-US" sz="1100" b="1" i="0" kern="1200" smtClean="0">
                                    <a:solidFill>
                                      <a:schemeClr val="tx2"/>
                                    </a:solidFill>
                                    <a:latin typeface="Cambria Math" panose="02040503050406030204" pitchFamily="18" charset="0"/>
                                    <a:ea typeface="+mn-ea"/>
                                    <a:cs typeface="+mn-cs"/>
                                  </a:rPr>
                                  <m:t>)</m:t>
                                </m:r>
                                <m:r>
                                  <m:rPr>
                                    <m:nor/>
                                  </m:rPr>
                                  <a:rPr lang="en-US" sz="1100" b="1" i="0" kern="1200" baseline="-25000" dirty="0">
                                    <a:solidFill>
                                      <a:schemeClr val="tx2"/>
                                    </a:solidFill>
                                    <a:latin typeface="Calibri" panose="020F0502020204030204" pitchFamily="34" charset="0"/>
                                    <a:ea typeface="+mn-ea"/>
                                    <a:cs typeface="+mn-cs"/>
                                  </a:rPr>
                                  <m:t>2</m:t>
                                </m:r>
                              </m:oMath>
                            </m:oMathPara>
                          </a14:m>
                          <a:endParaRPr lang="en-US" sz="1100" b="1" i="0" kern="1200" baseline="-25000" dirty="0">
                            <a:solidFill>
                              <a:schemeClr val="tx2"/>
                            </a:solidFill>
                            <a:latin typeface="Calibri" panose="020F0502020204030204" pitchFamily="34" charset="0"/>
                            <a:ea typeface="+mn-ea"/>
                            <a:cs typeface="+mn-cs"/>
                          </a:endParaRPr>
                        </a:p>
                      </a:txBody>
                      <a:tcPr/>
                    </a:tc>
                    <a:tc>
                      <a:txBody>
                        <a:bodyPr/>
                        <a:lstStyle/>
                        <a:p>
                          <a:pPr algn="l"/>
                          <a:r>
                            <a:rPr lang="en-US" sz="1100" dirty="0">
                              <a:solidFill>
                                <a:schemeClr val="tx2"/>
                              </a:solidFill>
                              <a:latin typeface="Calibri" panose="020F0502020204030204" pitchFamily="34" charset="0"/>
                            </a:rPr>
                            <a:t>0</a:t>
                          </a:r>
                        </a:p>
                      </a:txBody>
                      <a:tcPr/>
                    </a:tc>
                    <a:tc>
                      <a:txBody>
                        <a:bodyPr/>
                        <a:lstStyle/>
                        <a:p>
                          <a:pPr algn="l"/>
                          <a:r>
                            <a:rPr lang="en-US" sz="1100" dirty="0">
                              <a:solidFill>
                                <a:schemeClr val="tx2"/>
                              </a:solidFill>
                              <a:latin typeface="Calibri" panose="020F0502020204030204" pitchFamily="34" charset="0"/>
                            </a:rPr>
                            <a:t>0</a:t>
                          </a:r>
                        </a:p>
                      </a:txBody>
                      <a:tcPr/>
                    </a:tc>
                    <a:tc>
                      <a:txBody>
                        <a:bodyPr/>
                        <a:lstStyle/>
                        <a:p>
                          <a:pPr marL="91440" algn="l" defTabSz="914400" rtl="0" eaLnBrk="1" fontAlgn="b" latinLnBrk="0" hangingPunct="1"/>
                          <a:r>
                            <a:rPr lang="en-US" sz="1100" kern="1200" dirty="0">
                              <a:solidFill>
                                <a:schemeClr val="tx2"/>
                              </a:solidFill>
                              <a:latin typeface="Calibri" panose="020F0502020204030204" pitchFamily="34" charset="0"/>
                              <a:ea typeface="+mn-ea"/>
                              <a:cs typeface="+mn-cs"/>
                            </a:rPr>
                            <a:t>0</a:t>
                          </a:r>
                        </a:p>
                      </a:txBody>
                      <a:tcPr marL="7620" marR="7620" marT="7620" marB="0" anchor="b"/>
                    </a:tc>
                    <a:tc>
                      <a:txBody>
                        <a:bodyPr/>
                        <a:lstStyle/>
                        <a:p>
                          <a:pPr marL="91440" algn="l" defTabSz="914400" rtl="0" eaLnBrk="1" fontAlgn="b" latinLnBrk="0" hangingPunct="1"/>
                          <a:r>
                            <a:rPr lang="en-US" sz="1100" kern="1200" dirty="0">
                              <a:solidFill>
                                <a:schemeClr val="tx2"/>
                              </a:solidFill>
                              <a:latin typeface="Calibri" panose="020F0502020204030204" pitchFamily="34" charset="0"/>
                              <a:ea typeface="+mn-ea"/>
                              <a:cs typeface="+mn-cs"/>
                            </a:rPr>
                            <a:t>0</a:t>
                          </a:r>
                        </a:p>
                      </a:txBody>
                      <a:tcPr marL="7620" marR="7620" marT="7620" marB="0" anchor="b"/>
                    </a:tc>
                    <a:tc>
                      <a:txBody>
                        <a:bodyPr/>
                        <a:lstStyle/>
                        <a:p>
                          <a:pPr marL="91440" algn="l" defTabSz="914400" rtl="0" eaLnBrk="1" fontAlgn="b" latinLnBrk="0" hangingPunct="1"/>
                          <a:r>
                            <a:rPr lang="en-US" sz="1100" kern="1200" dirty="0">
                              <a:solidFill>
                                <a:schemeClr val="tx2"/>
                              </a:solidFill>
                              <a:latin typeface="Calibri" panose="020F0502020204030204" pitchFamily="34" charset="0"/>
                              <a:ea typeface="+mn-ea"/>
                              <a:cs typeface="+mn-cs"/>
                            </a:rPr>
                            <a:t>0</a:t>
                          </a:r>
                        </a:p>
                      </a:txBody>
                      <a:tcPr marL="7620" marR="7620" marT="7620" marB="0" anchor="b"/>
                    </a:tc>
                    <a:tc>
                      <a:txBody>
                        <a:bodyPr/>
                        <a:lstStyle/>
                        <a:p>
                          <a:pPr marL="91440" algn="l" defTabSz="914400" rtl="0" eaLnBrk="1" fontAlgn="b" latinLnBrk="0" hangingPunct="1"/>
                          <a:r>
                            <a:rPr lang="en-US" sz="1100" kern="1200" dirty="0">
                              <a:solidFill>
                                <a:schemeClr val="tx2"/>
                              </a:solidFill>
                              <a:latin typeface="Calibri" panose="020F0502020204030204" pitchFamily="34" charset="0"/>
                              <a:ea typeface="+mn-ea"/>
                              <a:cs typeface="+mn-cs"/>
                            </a:rPr>
                            <a:t>0</a:t>
                          </a:r>
                        </a:p>
                      </a:txBody>
                      <a:tcPr marL="7620" marR="7620" marT="7620" marB="0" anchor="b">
                        <a:lnR w="12700" cap="flat" cmpd="sng" algn="ctr">
                          <a:solidFill>
                            <a:schemeClr val="tx1"/>
                          </a:solidFill>
                          <a:prstDash val="solid"/>
                          <a:round/>
                          <a:headEnd type="none" w="med" len="med"/>
                          <a:tailEnd type="none" w="med" len="med"/>
                        </a:lnR>
                      </a:tcPr>
                    </a:tc>
                    <a:tc>
                      <a:txBody>
                        <a:bodyPr/>
                        <a:lstStyle/>
                        <a:p>
                          <a:pPr marL="91440" algn="l" defTabSz="914400" rtl="0" eaLnBrk="1" fontAlgn="b" latinLnBrk="0" hangingPunct="1"/>
                          <a:r>
                            <a:rPr lang="en-US" sz="1100" kern="1200" dirty="0">
                              <a:solidFill>
                                <a:schemeClr val="tx2"/>
                              </a:solidFill>
                              <a:latin typeface="Calibri" panose="020F0502020204030204" pitchFamily="34" charset="0"/>
                              <a:ea typeface="+mn-ea"/>
                              <a:cs typeface="+mn-cs"/>
                            </a:rPr>
                            <a:t>0</a:t>
                          </a:r>
                        </a:p>
                      </a:txBody>
                      <a:tcPr marL="7620" marR="7620" marT="7620" marB="0" anchor="b">
                        <a:lnL w="12700" cap="flat" cmpd="sng" algn="ctr">
                          <a:solidFill>
                            <a:schemeClr val="tx1"/>
                          </a:solidFill>
                          <a:prstDash val="solid"/>
                          <a:round/>
                          <a:headEnd type="none" w="med" len="med"/>
                          <a:tailEnd type="none" w="med" len="med"/>
                        </a:lnL>
                      </a:tcPr>
                    </a:tc>
                    <a:tc>
                      <a:txBody>
                        <a:bodyPr/>
                        <a:lstStyle/>
                        <a:p>
                          <a:pPr marL="91440" algn="l" defTabSz="914400" rtl="0" eaLnBrk="1" fontAlgn="b" latinLnBrk="0" hangingPunct="1"/>
                          <a:r>
                            <a:rPr lang="en-US" sz="1100" kern="1200" dirty="0">
                              <a:solidFill>
                                <a:schemeClr val="tx2"/>
                              </a:solidFill>
                              <a:latin typeface="Calibri" panose="020F0502020204030204" pitchFamily="34" charset="0"/>
                              <a:ea typeface="+mn-ea"/>
                              <a:cs typeface="+mn-cs"/>
                            </a:rPr>
                            <a:t>0</a:t>
                          </a:r>
                        </a:p>
                      </a:txBody>
                      <a:tcPr marL="7620" marR="7620" marT="7620" marB="0" anchor="b"/>
                    </a:tc>
                    <a:extLst>
                      <a:ext uri="{0D108BD9-81ED-4DB2-BD59-A6C34878D82A}">
                        <a16:rowId xmlns:a16="http://schemas.microsoft.com/office/drawing/2014/main" val="387570946"/>
                      </a:ext>
                    </a:extLst>
                  </a:tr>
                  <a:tr h="0">
                    <a:tc>
                      <a:txBody>
                        <a:bodyPr/>
                        <a:lstStyle/>
                        <a:p>
                          <a:pPr marL="0" algn="l" defTabSz="914400" rtl="0" eaLnBrk="1" latinLnBrk="0" hangingPunct="1"/>
                          <a14:m>
                            <m:oMathPara xmlns:m="http://schemas.openxmlformats.org/officeDocument/2006/math">
                              <m:oMathParaPr>
                                <m:jc m:val="left"/>
                              </m:oMathParaPr>
                              <m:oMath xmlns:m="http://schemas.openxmlformats.org/officeDocument/2006/math">
                                <m:sSub>
                                  <m:sSubPr>
                                    <m:ctrlPr>
                                      <a:rPr lang="en-US" sz="1100" b="1" i="1" kern="1200" smtClean="0">
                                        <a:solidFill>
                                          <a:schemeClr val="tx2"/>
                                        </a:solidFill>
                                        <a:latin typeface="Cambria Math" panose="02040503050406030204" pitchFamily="18" charset="0"/>
                                        <a:ea typeface="+mn-ea"/>
                                        <a:cs typeface="+mn-cs"/>
                                      </a:rPr>
                                    </m:ctrlPr>
                                  </m:sSubPr>
                                  <m:e>
                                    <m:r>
                                      <a:rPr lang="en-US" sz="1100" b="1" i="0" kern="1200" smtClean="0">
                                        <a:solidFill>
                                          <a:schemeClr val="tx2"/>
                                        </a:solidFill>
                                        <a:latin typeface="Cambria Math" panose="02040503050406030204" pitchFamily="18" charset="0"/>
                                        <a:ea typeface="+mn-ea"/>
                                        <a:cs typeface="+mn-cs"/>
                                      </a:rPr>
                                      <m:t>𝐇</m:t>
                                    </m:r>
                                  </m:e>
                                  <m:sub>
                                    <m:r>
                                      <a:rPr lang="en-US" sz="1100" b="1" i="0" kern="1200" smtClean="0">
                                        <a:solidFill>
                                          <a:schemeClr val="tx2"/>
                                        </a:solidFill>
                                        <a:latin typeface="Cambria Math" panose="02040503050406030204" pitchFamily="18" charset="0"/>
                                        <a:ea typeface="+mn-ea"/>
                                        <a:cs typeface="+mn-cs"/>
                                      </a:rPr>
                                      <m:t>𝟐</m:t>
                                    </m:r>
                                  </m:sub>
                                </m:sSub>
                                <m:sSub>
                                  <m:sSubPr>
                                    <m:ctrlPr>
                                      <a:rPr lang="en-US" sz="1100" b="1" i="1" kern="1200">
                                        <a:solidFill>
                                          <a:schemeClr val="tx2"/>
                                        </a:solidFill>
                                        <a:latin typeface="Cambria Math" panose="02040503050406030204" pitchFamily="18" charset="0"/>
                                        <a:ea typeface="+mn-ea"/>
                                        <a:cs typeface="+mn-cs"/>
                                      </a:rPr>
                                    </m:ctrlPr>
                                  </m:sSubPr>
                                  <m:e>
                                    <m:r>
                                      <a:rPr lang="en-US" sz="1100" b="1" i="0" kern="1200" smtClean="0">
                                        <a:solidFill>
                                          <a:schemeClr val="tx2"/>
                                        </a:solidFill>
                                        <a:latin typeface="Cambria Math" panose="02040503050406030204" pitchFamily="18" charset="0"/>
                                        <a:ea typeface="+mn-ea"/>
                                        <a:cs typeface="+mn-cs"/>
                                      </a:rPr>
                                      <m:t>𝐎</m:t>
                                    </m:r>
                                  </m:e>
                                  <m:sub>
                                    <m:r>
                                      <a:rPr lang="en-US" sz="1100" b="1" i="0" kern="1200" smtClean="0">
                                        <a:solidFill>
                                          <a:schemeClr val="tx2"/>
                                        </a:solidFill>
                                        <a:latin typeface="Cambria Math" panose="02040503050406030204" pitchFamily="18" charset="0"/>
                                        <a:ea typeface="+mn-ea"/>
                                        <a:cs typeface="+mn-cs"/>
                                      </a:rPr>
                                      <m:t>𝟐</m:t>
                                    </m:r>
                                  </m:sub>
                                </m:sSub>
                              </m:oMath>
                            </m:oMathPara>
                          </a14:m>
                          <a:endParaRPr lang="en-US" sz="1100" b="1" i="0" kern="1200" dirty="0">
                            <a:solidFill>
                              <a:schemeClr val="tx2"/>
                            </a:solidFill>
                            <a:latin typeface="Calibri" panose="020F0502020204030204" pitchFamily="34" charset="0"/>
                            <a:ea typeface="+mn-ea"/>
                            <a:cs typeface="+mn-cs"/>
                          </a:endParaRPr>
                        </a:p>
                      </a:txBody>
                      <a:tcPr/>
                    </a:tc>
                    <a:tc>
                      <a:txBody>
                        <a:bodyPr/>
                        <a:lstStyle/>
                        <a:p>
                          <a:pPr algn="l"/>
                          <a:r>
                            <a:rPr lang="en-US" sz="1100" dirty="0">
                              <a:solidFill>
                                <a:schemeClr val="tx2"/>
                              </a:solidFill>
                              <a:latin typeface="Calibri" panose="020F0502020204030204" pitchFamily="34" charset="0"/>
                            </a:rPr>
                            <a:t>0</a:t>
                          </a:r>
                        </a:p>
                      </a:txBody>
                      <a:tcPr/>
                    </a:tc>
                    <a:tc>
                      <a:txBody>
                        <a:bodyPr/>
                        <a:lstStyle/>
                        <a:p>
                          <a:pPr algn="l"/>
                          <a:r>
                            <a:rPr lang="en-US" sz="1100" dirty="0">
                              <a:solidFill>
                                <a:schemeClr val="tx2"/>
                              </a:solidFill>
                              <a:latin typeface="Calibri" panose="020F0502020204030204" pitchFamily="34" charset="0"/>
                            </a:rPr>
                            <a:t>0</a:t>
                          </a:r>
                        </a:p>
                      </a:txBody>
                      <a:tcPr/>
                    </a:tc>
                    <a:tc>
                      <a:txBody>
                        <a:bodyPr/>
                        <a:lstStyle/>
                        <a:p>
                          <a:pPr marL="91440" algn="l" defTabSz="914400" rtl="0" eaLnBrk="1" fontAlgn="b" latinLnBrk="0" hangingPunct="1"/>
                          <a:r>
                            <a:rPr lang="en-US" sz="1100" kern="1200" dirty="0">
                              <a:solidFill>
                                <a:schemeClr val="tx2"/>
                              </a:solidFill>
                              <a:latin typeface="Calibri" panose="020F0502020204030204" pitchFamily="34" charset="0"/>
                              <a:ea typeface="+mn-ea"/>
                              <a:cs typeface="+mn-cs"/>
                            </a:rPr>
                            <a:t>8,677</a:t>
                          </a:r>
                        </a:p>
                      </a:txBody>
                      <a:tcPr marL="7620" marR="7620" marT="7620" marB="0" anchor="b"/>
                    </a:tc>
                    <a:tc>
                      <a:txBody>
                        <a:bodyPr/>
                        <a:lstStyle/>
                        <a:p>
                          <a:pPr marL="91440" algn="l" defTabSz="914400" rtl="0" eaLnBrk="1" fontAlgn="b" latinLnBrk="0" hangingPunct="1"/>
                          <a:r>
                            <a:rPr lang="en-US" sz="1100" kern="1200" dirty="0">
                              <a:solidFill>
                                <a:schemeClr val="tx2"/>
                              </a:solidFill>
                              <a:latin typeface="Calibri" panose="020F0502020204030204" pitchFamily="34" charset="0"/>
                              <a:ea typeface="+mn-ea"/>
                              <a:cs typeface="+mn-cs"/>
                            </a:rPr>
                            <a:t>0</a:t>
                          </a:r>
                        </a:p>
                      </a:txBody>
                      <a:tcPr marL="7620" marR="7620" marT="7620" marB="0" anchor="b"/>
                    </a:tc>
                    <a:tc>
                      <a:txBody>
                        <a:bodyPr/>
                        <a:lstStyle/>
                        <a:p>
                          <a:pPr marL="91440" algn="l" defTabSz="914400" rtl="0" eaLnBrk="1" fontAlgn="b" latinLnBrk="0" hangingPunct="1"/>
                          <a:r>
                            <a:rPr lang="en-US" sz="1100" kern="1200" dirty="0">
                              <a:solidFill>
                                <a:schemeClr val="tx2"/>
                              </a:solidFill>
                              <a:latin typeface="Calibri" panose="020F0502020204030204" pitchFamily="34" charset="0"/>
                              <a:ea typeface="+mn-ea"/>
                              <a:cs typeface="+mn-cs"/>
                            </a:rPr>
                            <a:t>0</a:t>
                          </a:r>
                        </a:p>
                      </a:txBody>
                      <a:tcPr marL="7620" marR="7620" marT="7620" marB="0" anchor="b"/>
                    </a:tc>
                    <a:tc>
                      <a:txBody>
                        <a:bodyPr/>
                        <a:lstStyle/>
                        <a:p>
                          <a:pPr marL="91440" algn="l" defTabSz="914400" rtl="0" eaLnBrk="1" fontAlgn="b" latinLnBrk="0" hangingPunct="1"/>
                          <a:r>
                            <a:rPr lang="en-US" sz="1100" kern="1200" dirty="0">
                              <a:solidFill>
                                <a:schemeClr val="tx2"/>
                              </a:solidFill>
                              <a:latin typeface="Calibri" panose="020F0502020204030204" pitchFamily="34" charset="0"/>
                              <a:ea typeface="+mn-ea"/>
                              <a:cs typeface="+mn-cs"/>
                            </a:rPr>
                            <a:t>0</a:t>
                          </a:r>
                        </a:p>
                      </a:txBody>
                      <a:tcPr marL="7620" marR="7620" marT="7620" marB="0" anchor="b">
                        <a:lnR w="12700" cap="flat" cmpd="sng" algn="ctr">
                          <a:solidFill>
                            <a:schemeClr val="tx1"/>
                          </a:solidFill>
                          <a:prstDash val="solid"/>
                          <a:round/>
                          <a:headEnd type="none" w="med" len="med"/>
                          <a:tailEnd type="none" w="med" len="med"/>
                        </a:lnR>
                      </a:tcPr>
                    </a:tc>
                    <a:tc>
                      <a:txBody>
                        <a:bodyPr/>
                        <a:lstStyle/>
                        <a:p>
                          <a:pPr marL="91440" algn="l" defTabSz="914400" rtl="0" eaLnBrk="1" fontAlgn="b" latinLnBrk="0" hangingPunct="1"/>
                          <a:r>
                            <a:rPr lang="en-US" sz="1100" kern="1200" dirty="0">
                              <a:solidFill>
                                <a:schemeClr val="tx2"/>
                              </a:solidFill>
                              <a:latin typeface="Calibri" panose="020F0502020204030204" pitchFamily="34" charset="0"/>
                              <a:ea typeface="+mn-ea"/>
                              <a:cs typeface="+mn-cs"/>
                            </a:rPr>
                            <a:t>8,677</a:t>
                          </a:r>
                        </a:p>
                      </a:txBody>
                      <a:tcPr marL="7620" marR="7620" marT="7620" marB="0" anchor="b">
                        <a:lnL w="12700" cap="flat" cmpd="sng" algn="ctr">
                          <a:solidFill>
                            <a:schemeClr val="tx1"/>
                          </a:solidFill>
                          <a:prstDash val="solid"/>
                          <a:round/>
                          <a:headEnd type="none" w="med" len="med"/>
                          <a:tailEnd type="none" w="med" len="med"/>
                        </a:lnL>
                      </a:tcPr>
                    </a:tc>
                    <a:tc>
                      <a:txBody>
                        <a:bodyPr/>
                        <a:lstStyle/>
                        <a:p>
                          <a:pPr marL="91440" algn="l" defTabSz="914400" rtl="0" eaLnBrk="1" fontAlgn="b" latinLnBrk="0" hangingPunct="1"/>
                          <a:r>
                            <a:rPr lang="en-US" sz="1100" kern="1200" dirty="0">
                              <a:solidFill>
                                <a:schemeClr val="tx2"/>
                              </a:solidFill>
                              <a:latin typeface="Calibri" panose="020F0502020204030204" pitchFamily="34" charset="0"/>
                              <a:ea typeface="+mn-ea"/>
                              <a:cs typeface="+mn-cs"/>
                            </a:rPr>
                            <a:t>0</a:t>
                          </a:r>
                        </a:p>
                      </a:txBody>
                      <a:tcPr marL="7620" marR="7620" marT="7620" marB="0" anchor="b"/>
                    </a:tc>
                    <a:extLst>
                      <a:ext uri="{0D108BD9-81ED-4DB2-BD59-A6C34878D82A}">
                        <a16:rowId xmlns:a16="http://schemas.microsoft.com/office/drawing/2014/main" val="750808591"/>
                      </a:ext>
                    </a:extLst>
                  </a:tr>
                  <a:tr h="0">
                    <a:tc>
                      <a:txBody>
                        <a:bodyPr/>
                        <a:lstStyle/>
                        <a:p>
                          <a:pPr marL="0" algn="l" defTabSz="914400" rtl="0" eaLnBrk="1" latinLnBrk="0" hangingPunct="1"/>
                          <a:r>
                            <a:rPr lang="en-US" sz="1200" b="1" kern="1200" dirty="0">
                              <a:solidFill>
                                <a:schemeClr val="tx2"/>
                              </a:solidFill>
                              <a:latin typeface="Calibri" panose="020F0502020204030204" pitchFamily="34" charset="0"/>
                              <a:ea typeface="+mn-ea"/>
                              <a:cs typeface="+mn-cs"/>
                            </a:rPr>
                            <a:t>TOTAL</a:t>
                          </a:r>
                        </a:p>
                      </a:txBody>
                      <a:tcPr/>
                    </a:tc>
                    <a:tc>
                      <a:txBody>
                        <a:bodyPr/>
                        <a:lstStyle/>
                        <a:p>
                          <a:pPr algn="l"/>
                          <a:r>
                            <a:rPr lang="en-US" sz="1200" b="1" dirty="0">
                              <a:solidFill>
                                <a:schemeClr val="tx2"/>
                              </a:solidFill>
                              <a:latin typeface="Calibri" panose="020F0502020204030204" pitchFamily="34" charset="0"/>
                            </a:rPr>
                            <a:t>2,449,640</a:t>
                          </a:r>
                        </a:p>
                      </a:txBody>
                      <a:tcPr/>
                    </a:tc>
                    <a:tc>
                      <a:txBody>
                        <a:bodyPr/>
                        <a:lstStyle/>
                        <a:p>
                          <a:pPr algn="l"/>
                          <a:r>
                            <a:rPr lang="en-US" sz="1200" b="1" dirty="0">
                              <a:solidFill>
                                <a:schemeClr val="tx2"/>
                              </a:solidFill>
                              <a:latin typeface="Calibri" panose="020F0502020204030204" pitchFamily="34" charset="0"/>
                            </a:rPr>
                            <a:t>2,449,640</a:t>
                          </a:r>
                        </a:p>
                      </a:txBody>
                      <a:tcPr/>
                    </a:tc>
                    <a:tc>
                      <a:txBody>
                        <a:bodyPr/>
                        <a:lstStyle/>
                        <a:p>
                          <a:pPr marL="0" algn="l" defTabSz="914400" rtl="0" eaLnBrk="1" fontAlgn="b" latinLnBrk="0" hangingPunct="1"/>
                          <a:r>
                            <a:rPr lang="en-US" sz="1200" b="1" kern="1200" dirty="0">
                              <a:solidFill>
                                <a:schemeClr val="tx2"/>
                              </a:solidFill>
                              <a:latin typeface="Calibri" panose="020F0502020204030204" pitchFamily="34" charset="0"/>
                              <a:ea typeface="+mn-ea"/>
                              <a:cs typeface="+mn-cs"/>
                            </a:rPr>
                            <a:t>646,925</a:t>
                          </a:r>
                        </a:p>
                      </a:txBody>
                      <a:tcPr/>
                    </a:tc>
                    <a:tc>
                      <a:txBody>
                        <a:bodyPr/>
                        <a:lstStyle/>
                        <a:p>
                          <a:pPr marL="0" algn="l" defTabSz="914400" rtl="0" eaLnBrk="1" fontAlgn="b" latinLnBrk="0" hangingPunct="1"/>
                          <a:r>
                            <a:rPr lang="en-US" sz="1200" b="1" kern="1200" dirty="0">
                              <a:solidFill>
                                <a:schemeClr val="tx2"/>
                              </a:solidFill>
                              <a:latin typeface="Calibri" panose="020F0502020204030204" pitchFamily="34" charset="0"/>
                              <a:ea typeface="+mn-ea"/>
                              <a:cs typeface="+mn-cs"/>
                            </a:rPr>
                            <a:t>646,925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2"/>
                              </a:solidFill>
                              <a:latin typeface="Calibri" panose="020F0502020204030204" pitchFamily="34" charset="0"/>
                              <a:ea typeface="+mn-ea"/>
                              <a:cs typeface="+mn-cs"/>
                            </a:rPr>
                            <a:t>646,925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2"/>
                              </a:solidFill>
                              <a:latin typeface="Calibri" panose="020F0502020204030204" pitchFamily="34" charset="0"/>
                              <a:ea typeface="+mn-ea"/>
                              <a:cs typeface="+mn-cs"/>
                            </a:rPr>
                            <a:t>646,925</a:t>
                          </a:r>
                        </a:p>
                      </a:txBody>
                      <a:tcPr>
                        <a:lnR w="12700" cap="flat" cmpd="sng" algn="ctr">
                          <a:solidFill>
                            <a:schemeClr val="tx1"/>
                          </a:solidFill>
                          <a:prstDash val="solid"/>
                          <a:round/>
                          <a:headEnd type="none" w="med" len="med"/>
                          <a:tailEnd type="none" w="med" len="med"/>
                        </a:lnR>
                      </a:tcPr>
                    </a:tc>
                    <a:tc>
                      <a:txBody>
                        <a:bodyPr/>
                        <a:lstStyle/>
                        <a:p>
                          <a:pPr algn="l"/>
                          <a:r>
                            <a:rPr lang="en-US" sz="1200" b="1" dirty="0">
                              <a:solidFill>
                                <a:schemeClr val="tx2"/>
                              </a:solidFill>
                              <a:latin typeface="Calibri" panose="020F0502020204030204" pitchFamily="34" charset="0"/>
                            </a:rPr>
                            <a:t>2,458,317</a:t>
                          </a:r>
                        </a:p>
                      </a:txBody>
                      <a:tcPr>
                        <a:lnL w="12700" cap="flat" cmpd="sng" algn="ctr">
                          <a:solidFill>
                            <a:schemeClr val="tx1"/>
                          </a:solidFill>
                          <a:prstDash val="solid"/>
                          <a:round/>
                          <a:headEnd type="none" w="med" len="med"/>
                          <a:tailEnd type="none" w="med" len="med"/>
                        </a:lnL>
                      </a:tcPr>
                    </a:tc>
                    <a:tc>
                      <a:txBody>
                        <a:bodyPr/>
                        <a:lstStyle/>
                        <a:p>
                          <a:pPr algn="l"/>
                          <a:r>
                            <a:rPr lang="en-US" sz="1200" b="1" dirty="0">
                              <a:solidFill>
                                <a:schemeClr val="tx2"/>
                              </a:solidFill>
                              <a:latin typeface="Calibri" panose="020F0502020204030204" pitchFamily="34" charset="0"/>
                            </a:rPr>
                            <a:t>2,458,317</a:t>
                          </a:r>
                        </a:p>
                      </a:txBody>
                      <a:tcPr/>
                    </a:tc>
                    <a:extLst>
                      <a:ext uri="{0D108BD9-81ED-4DB2-BD59-A6C34878D82A}">
                        <a16:rowId xmlns:a16="http://schemas.microsoft.com/office/drawing/2014/main" val="1906206070"/>
                      </a:ext>
                    </a:extLst>
                  </a:tr>
                </a:tbl>
              </a:graphicData>
            </a:graphic>
          </p:graphicFrame>
        </mc:Choice>
        <mc:Fallback xmlns="">
          <p:graphicFrame>
            <p:nvGraphicFramePr>
              <p:cNvPr id="5" name="Table 4">
                <a:extLst>
                  <a:ext uri="{FF2B5EF4-FFF2-40B4-BE49-F238E27FC236}">
                    <a16:creationId xmlns:a16="http://schemas.microsoft.com/office/drawing/2014/main" id="{CCCEE34F-77E9-4E6D-8145-A921A5C2C226}"/>
                  </a:ext>
                </a:extLst>
              </p:cNvPr>
              <p:cNvGraphicFramePr>
                <a:graphicFrameLocks noGrp="1"/>
              </p:cNvGraphicFramePr>
              <p:nvPr>
                <p:extLst>
                  <p:ext uri="{D42A27DB-BD31-4B8C-83A1-F6EECF244321}">
                    <p14:modId xmlns:p14="http://schemas.microsoft.com/office/powerpoint/2010/main" val="3095453733"/>
                  </p:ext>
                </p:extLst>
              </p:nvPr>
            </p:nvGraphicFramePr>
            <p:xfrm>
              <a:off x="322557" y="1038453"/>
              <a:ext cx="8498885" cy="2880360"/>
            </p:xfrm>
            <a:graphic>
              <a:graphicData uri="http://schemas.openxmlformats.org/drawingml/2006/table">
                <a:tbl>
                  <a:tblPr firstRow="1" bandRow="1">
                    <a:tableStyleId>{6E25E649-3F16-4E02-A733-19D2CDBF48F0}</a:tableStyleId>
                  </a:tblPr>
                  <a:tblGrid>
                    <a:gridCol w="1213182">
                      <a:extLst>
                        <a:ext uri="{9D8B030D-6E8A-4147-A177-3AD203B41FA5}">
                          <a16:colId xmlns:a16="http://schemas.microsoft.com/office/drawing/2014/main" val="2080320874"/>
                        </a:ext>
                      </a:extLst>
                    </a:gridCol>
                    <a:gridCol w="874784">
                      <a:extLst>
                        <a:ext uri="{9D8B030D-6E8A-4147-A177-3AD203B41FA5}">
                          <a16:colId xmlns:a16="http://schemas.microsoft.com/office/drawing/2014/main" val="3331220810"/>
                        </a:ext>
                      </a:extLst>
                    </a:gridCol>
                    <a:gridCol w="878086">
                      <a:extLst>
                        <a:ext uri="{9D8B030D-6E8A-4147-A177-3AD203B41FA5}">
                          <a16:colId xmlns:a16="http://schemas.microsoft.com/office/drawing/2014/main" val="2625837430"/>
                        </a:ext>
                      </a:extLst>
                    </a:gridCol>
                    <a:gridCol w="811229">
                      <a:extLst>
                        <a:ext uri="{9D8B030D-6E8A-4147-A177-3AD203B41FA5}">
                          <a16:colId xmlns:a16="http://schemas.microsoft.com/office/drawing/2014/main" val="1645068654"/>
                        </a:ext>
                      </a:extLst>
                    </a:gridCol>
                    <a:gridCol w="944321">
                      <a:extLst>
                        <a:ext uri="{9D8B030D-6E8A-4147-A177-3AD203B41FA5}">
                          <a16:colId xmlns:a16="http://schemas.microsoft.com/office/drawing/2014/main" val="2929954930"/>
                        </a:ext>
                      </a:extLst>
                    </a:gridCol>
                    <a:gridCol w="802846">
                      <a:extLst>
                        <a:ext uri="{9D8B030D-6E8A-4147-A177-3AD203B41FA5}">
                          <a16:colId xmlns:a16="http://schemas.microsoft.com/office/drawing/2014/main" val="438021434"/>
                        </a:ext>
                      </a:extLst>
                    </a:gridCol>
                    <a:gridCol w="967380">
                      <a:extLst>
                        <a:ext uri="{9D8B030D-6E8A-4147-A177-3AD203B41FA5}">
                          <a16:colId xmlns:a16="http://schemas.microsoft.com/office/drawing/2014/main" val="3750649180"/>
                        </a:ext>
                      </a:extLst>
                    </a:gridCol>
                    <a:gridCol w="1062736">
                      <a:extLst>
                        <a:ext uri="{9D8B030D-6E8A-4147-A177-3AD203B41FA5}">
                          <a16:colId xmlns:a16="http://schemas.microsoft.com/office/drawing/2014/main" val="473380201"/>
                        </a:ext>
                      </a:extLst>
                    </a:gridCol>
                    <a:gridCol w="944321">
                      <a:extLst>
                        <a:ext uri="{9D8B030D-6E8A-4147-A177-3AD203B41FA5}">
                          <a16:colId xmlns:a16="http://schemas.microsoft.com/office/drawing/2014/main" val="1595873801"/>
                        </a:ext>
                      </a:extLst>
                    </a:gridCol>
                  </a:tblGrid>
                  <a:tr h="274320">
                    <a:tc>
                      <a:txBody>
                        <a:bodyPr/>
                        <a:lstStyle/>
                        <a:p>
                          <a:r>
                            <a:rPr lang="en-US" sz="1200" dirty="0">
                              <a:latin typeface="Calibri" panose="020F0502020204030204" pitchFamily="34" charset="0"/>
                            </a:rPr>
                            <a:t>Compound</a:t>
                          </a:r>
                        </a:p>
                      </a:txBody>
                      <a:tcPr>
                        <a:solidFill>
                          <a:schemeClr val="tx2"/>
                        </a:solidFill>
                      </a:tcPr>
                    </a:tc>
                    <a:tc>
                      <a:txBody>
                        <a:bodyPr/>
                        <a:lstStyle/>
                        <a:p>
                          <a:r>
                            <a:rPr lang="en-US" sz="1200" dirty="0">
                              <a:latin typeface="Calibri" panose="020F0502020204030204" pitchFamily="34" charset="0"/>
                            </a:rPr>
                            <a:t>Into R-1</a:t>
                          </a:r>
                        </a:p>
                      </a:txBody>
                      <a:tcPr>
                        <a:solidFill>
                          <a:schemeClr val="tx2"/>
                        </a:solidFill>
                      </a:tcPr>
                    </a:tc>
                    <a:tc>
                      <a:txBody>
                        <a:bodyPr/>
                        <a:lstStyle/>
                        <a:p>
                          <a:r>
                            <a:rPr lang="en-US" sz="1200" dirty="0">
                              <a:latin typeface="Calibri" panose="020F0502020204030204" pitchFamily="34" charset="0"/>
                            </a:rPr>
                            <a:t>Out of R-1</a:t>
                          </a:r>
                        </a:p>
                      </a:txBody>
                      <a:tcPr>
                        <a:solidFill>
                          <a:schemeClr val="tx2"/>
                        </a:solidFill>
                      </a:tcPr>
                    </a:tc>
                    <a:tc>
                      <a:txBody>
                        <a:bodyPr/>
                        <a:lstStyle/>
                        <a:p>
                          <a:r>
                            <a:rPr lang="en-US" sz="1200" dirty="0">
                              <a:latin typeface="Calibri" panose="020F0502020204030204" pitchFamily="34" charset="0"/>
                            </a:rPr>
                            <a:t>Into R-2</a:t>
                          </a:r>
                        </a:p>
                      </a:txBody>
                      <a:tcPr>
                        <a:solidFill>
                          <a:schemeClr val="tx2"/>
                        </a:solidFill>
                      </a:tcPr>
                    </a:tc>
                    <a:tc>
                      <a:txBody>
                        <a:bodyPr/>
                        <a:lstStyle/>
                        <a:p>
                          <a:r>
                            <a:rPr lang="en-US" sz="1200" dirty="0">
                              <a:latin typeface="Calibri" panose="020F0502020204030204" pitchFamily="34" charset="0"/>
                            </a:rPr>
                            <a:t>Out of R-2</a:t>
                          </a:r>
                        </a:p>
                      </a:txBody>
                      <a:tcPr>
                        <a:solidFill>
                          <a:schemeClr val="tx2"/>
                        </a:solidFill>
                      </a:tcPr>
                    </a:tc>
                    <a:tc>
                      <a:txBody>
                        <a:bodyPr/>
                        <a:lstStyle/>
                        <a:p>
                          <a:r>
                            <a:rPr lang="en-US" sz="1200" dirty="0">
                              <a:latin typeface="Calibri" panose="020F0502020204030204" pitchFamily="34" charset="0"/>
                            </a:rPr>
                            <a:t>Into D-1</a:t>
                          </a:r>
                        </a:p>
                      </a:txBody>
                      <a:tcPr>
                        <a:solidFill>
                          <a:schemeClr val="tx2"/>
                        </a:solidFill>
                      </a:tcPr>
                    </a:tc>
                    <a:tc>
                      <a:txBody>
                        <a:bodyPr/>
                        <a:lstStyle/>
                        <a:p>
                          <a:r>
                            <a:rPr lang="en-US" sz="1200" dirty="0">
                              <a:latin typeface="Calibri" panose="020F0502020204030204" pitchFamily="34" charset="0"/>
                            </a:rPr>
                            <a:t>Out of D-2</a:t>
                          </a:r>
                        </a:p>
                      </a:txBody>
                      <a:tcPr>
                        <a:lnR w="12700" cap="flat" cmpd="sng" algn="ctr">
                          <a:solidFill>
                            <a:schemeClr val="tx1"/>
                          </a:solidFill>
                          <a:prstDash val="solid"/>
                          <a:round/>
                          <a:headEnd type="none" w="med" len="med"/>
                          <a:tailEnd type="none" w="med" len="med"/>
                        </a:lnR>
                        <a:solidFill>
                          <a:schemeClr val="tx2"/>
                        </a:solidFill>
                      </a:tcPr>
                    </a:tc>
                    <a:tc>
                      <a:txBody>
                        <a:bodyPr/>
                        <a:lstStyle/>
                        <a:p>
                          <a:r>
                            <a:rPr lang="en-US" sz="1200" dirty="0">
                              <a:latin typeface="Calibri" panose="020F0502020204030204" pitchFamily="34" charset="0"/>
                            </a:rPr>
                            <a:t>Total In</a:t>
                          </a:r>
                        </a:p>
                      </a:txBody>
                      <a:tcPr>
                        <a:lnL w="12700" cap="flat" cmpd="sng" algn="ctr">
                          <a:solidFill>
                            <a:schemeClr val="tx1"/>
                          </a:solidFill>
                          <a:prstDash val="solid"/>
                          <a:round/>
                          <a:headEnd type="none" w="med" len="med"/>
                          <a:tailEnd type="none" w="med" len="med"/>
                        </a:lnL>
                        <a:solidFill>
                          <a:schemeClr val="tx2"/>
                        </a:solidFill>
                      </a:tcPr>
                    </a:tc>
                    <a:tc>
                      <a:txBody>
                        <a:bodyPr/>
                        <a:lstStyle/>
                        <a:p>
                          <a:r>
                            <a:rPr lang="en-US" sz="1200" dirty="0">
                              <a:latin typeface="Calibri" panose="020F0502020204030204" pitchFamily="34" charset="0"/>
                            </a:rPr>
                            <a:t>Total Out</a:t>
                          </a:r>
                        </a:p>
                      </a:txBody>
                      <a:tcPr>
                        <a:solidFill>
                          <a:schemeClr val="tx2"/>
                        </a:solidFill>
                      </a:tcPr>
                    </a:tc>
                    <a:extLst>
                      <a:ext uri="{0D108BD9-81ED-4DB2-BD59-A6C34878D82A}">
                        <a16:rowId xmlns:a16="http://schemas.microsoft.com/office/drawing/2014/main" val="3069570201"/>
                      </a:ext>
                    </a:extLst>
                  </a:tr>
                  <a:tr h="259080">
                    <a:tc>
                      <a:txBody>
                        <a:bodyPr/>
                        <a:lstStyle/>
                        <a:p>
                          <a:pPr algn="l"/>
                          <a:r>
                            <a:rPr lang="en-US" sz="1100" b="1" i="0" dirty="0">
                              <a:solidFill>
                                <a:schemeClr val="tx2"/>
                              </a:solidFill>
                              <a:latin typeface="Calibri" panose="020F0502020204030204" pitchFamily="34" charset="0"/>
                            </a:rPr>
                            <a:t>C</a:t>
                          </a:r>
                          <a:r>
                            <a:rPr lang="en-US" sz="1100" b="1" i="0" baseline="-25000" dirty="0">
                              <a:solidFill>
                                <a:schemeClr val="tx2"/>
                              </a:solidFill>
                              <a:latin typeface="Calibri" panose="020F0502020204030204" pitchFamily="34" charset="0"/>
                            </a:rPr>
                            <a:t>3</a:t>
                          </a:r>
                          <a:r>
                            <a:rPr lang="en-US" sz="1100" b="1" i="0" dirty="0">
                              <a:solidFill>
                                <a:schemeClr val="tx2"/>
                              </a:solidFill>
                              <a:latin typeface="Calibri" panose="020F0502020204030204" pitchFamily="34" charset="0"/>
                            </a:rPr>
                            <a:t>H</a:t>
                          </a:r>
                          <a:r>
                            <a:rPr lang="en-US" sz="1100" b="1" i="0" baseline="-25000" dirty="0">
                              <a:solidFill>
                                <a:schemeClr val="tx2"/>
                              </a:solidFill>
                              <a:latin typeface="Calibri" panose="020F0502020204030204" pitchFamily="34" charset="0"/>
                            </a:rPr>
                            <a:t>6</a:t>
                          </a:r>
                        </a:p>
                      </a:txBody>
                      <a:tcPr/>
                    </a:tc>
                    <a:tc>
                      <a:txBody>
                        <a:bodyPr/>
                        <a:lstStyle/>
                        <a:p>
                          <a:pPr algn="l"/>
                          <a:r>
                            <a:rPr lang="en-US" sz="1100" dirty="0">
                              <a:solidFill>
                                <a:schemeClr val="tx2"/>
                              </a:solidFill>
                              <a:latin typeface="Calibri" panose="020F0502020204030204" pitchFamily="34" charset="0"/>
                            </a:rPr>
                            <a:t>1,822,124</a:t>
                          </a:r>
                        </a:p>
                      </a:txBody>
                      <a:tcPr/>
                    </a:tc>
                    <a:tc>
                      <a:txBody>
                        <a:bodyPr/>
                        <a:lstStyle/>
                        <a:p>
                          <a:pPr algn="l"/>
                          <a:r>
                            <a:rPr lang="en-US" sz="1100" dirty="0">
                              <a:solidFill>
                                <a:schemeClr val="tx2"/>
                              </a:solidFill>
                              <a:latin typeface="Calibri" panose="020F0502020204030204" pitchFamily="34" charset="0"/>
                            </a:rPr>
                            <a:t>1,811,392</a:t>
                          </a:r>
                        </a:p>
                      </a:txBody>
                      <a:tcPr/>
                    </a:tc>
                    <a:tc>
                      <a:txBody>
                        <a:bodyPr/>
                        <a:lstStyle/>
                        <a:p>
                          <a:pPr marL="91440" algn="l" defTabSz="914400" rtl="0" eaLnBrk="1" fontAlgn="b" latinLnBrk="0" hangingPunct="1"/>
                          <a:r>
                            <a:rPr lang="en-US" sz="1100" kern="1200" dirty="0">
                              <a:solidFill>
                                <a:schemeClr val="tx2"/>
                              </a:solidFill>
                              <a:latin typeface="Calibri" panose="020F0502020204030204" pitchFamily="34" charset="0"/>
                              <a:ea typeface="+mn-ea"/>
                              <a:cs typeface="+mn-cs"/>
                            </a:rPr>
                            <a:t>0</a:t>
                          </a:r>
                        </a:p>
                      </a:txBody>
                      <a:tcPr marL="7620" marR="7620" marT="7620" marB="0" anchor="b"/>
                    </a:tc>
                    <a:tc>
                      <a:txBody>
                        <a:bodyPr/>
                        <a:lstStyle/>
                        <a:p>
                          <a:pPr marL="91440" algn="l" defTabSz="914400" rtl="0" eaLnBrk="1" fontAlgn="b" latinLnBrk="0" hangingPunct="1"/>
                          <a:r>
                            <a:rPr lang="en-US" sz="1100" kern="1200" dirty="0">
                              <a:solidFill>
                                <a:schemeClr val="tx2"/>
                              </a:solidFill>
                              <a:latin typeface="Calibri" panose="020F0502020204030204" pitchFamily="34" charset="0"/>
                              <a:ea typeface="+mn-ea"/>
                              <a:cs typeface="+mn-cs"/>
                            </a:rPr>
                            <a:t>0</a:t>
                          </a:r>
                        </a:p>
                      </a:txBody>
                      <a:tcPr marL="7620" marR="7620" marT="7620" marB="0" anchor="b"/>
                    </a:tc>
                    <a:tc>
                      <a:txBody>
                        <a:bodyPr/>
                        <a:lstStyle/>
                        <a:p>
                          <a:pPr marL="91440" algn="l" defTabSz="914400" rtl="0" eaLnBrk="1" fontAlgn="b" latinLnBrk="0" hangingPunct="1"/>
                          <a:r>
                            <a:rPr lang="en-US" sz="1100" kern="1200" dirty="0">
                              <a:solidFill>
                                <a:schemeClr val="tx2"/>
                              </a:solidFill>
                              <a:latin typeface="Calibri" panose="020F0502020204030204" pitchFamily="34" charset="0"/>
                              <a:ea typeface="+mn-ea"/>
                              <a:cs typeface="+mn-cs"/>
                            </a:rPr>
                            <a:t>0</a:t>
                          </a:r>
                        </a:p>
                      </a:txBody>
                      <a:tcPr marL="7620" marR="7620" marT="7620" marB="0" anchor="b"/>
                    </a:tc>
                    <a:tc>
                      <a:txBody>
                        <a:bodyPr/>
                        <a:lstStyle/>
                        <a:p>
                          <a:pPr marL="91440" algn="l" defTabSz="914400" rtl="0" eaLnBrk="1" fontAlgn="b" latinLnBrk="0" hangingPunct="1"/>
                          <a:r>
                            <a:rPr lang="en-US" sz="1100" kern="1200" dirty="0">
                              <a:solidFill>
                                <a:schemeClr val="tx2"/>
                              </a:solidFill>
                              <a:latin typeface="Calibri" panose="020F0502020204030204" pitchFamily="34" charset="0"/>
                              <a:ea typeface="+mn-ea"/>
                              <a:cs typeface="+mn-cs"/>
                            </a:rPr>
                            <a:t>0</a:t>
                          </a:r>
                        </a:p>
                      </a:txBody>
                      <a:tcPr marL="7620" marR="7620" marT="7620" marB="0" anchor="b">
                        <a:lnR w="12700" cap="flat" cmpd="sng" algn="ctr">
                          <a:solidFill>
                            <a:schemeClr val="tx1"/>
                          </a:solidFill>
                          <a:prstDash val="solid"/>
                          <a:round/>
                          <a:headEnd type="none" w="med" len="med"/>
                          <a:tailEnd type="none" w="med" len="med"/>
                        </a:lnR>
                      </a:tcPr>
                    </a:tc>
                    <a:tc>
                      <a:txBody>
                        <a:bodyPr/>
                        <a:lstStyle/>
                        <a:p>
                          <a:pPr marL="91440" algn="l" defTabSz="914400" rtl="0" eaLnBrk="1" fontAlgn="b" latinLnBrk="0" hangingPunct="1"/>
                          <a:r>
                            <a:rPr lang="en-US" sz="1100" kern="1200" dirty="0">
                              <a:solidFill>
                                <a:schemeClr val="tx2"/>
                              </a:solidFill>
                              <a:latin typeface="Calibri" panose="020F0502020204030204" pitchFamily="34" charset="0"/>
                              <a:ea typeface="+mn-ea"/>
                              <a:cs typeface="+mn-cs"/>
                            </a:rPr>
                            <a:t>1,822,124</a:t>
                          </a:r>
                        </a:p>
                      </a:txBody>
                      <a:tcPr marL="7620" marR="7620" marT="7620" marB="0" anchor="b">
                        <a:lnL w="12700" cap="flat" cmpd="sng" algn="ctr">
                          <a:solidFill>
                            <a:schemeClr val="tx1"/>
                          </a:solidFill>
                          <a:prstDash val="solid"/>
                          <a:round/>
                          <a:headEnd type="none" w="med" len="med"/>
                          <a:tailEnd type="none" w="med" len="med"/>
                        </a:lnL>
                      </a:tcPr>
                    </a:tc>
                    <a:tc>
                      <a:txBody>
                        <a:bodyPr/>
                        <a:lstStyle/>
                        <a:p>
                          <a:pPr marL="91440" algn="l" defTabSz="914400" rtl="0" eaLnBrk="1" fontAlgn="b" latinLnBrk="0" hangingPunct="1"/>
                          <a:r>
                            <a:rPr lang="en-US" sz="1100" kern="1200" dirty="0">
                              <a:solidFill>
                                <a:schemeClr val="tx2"/>
                              </a:solidFill>
                              <a:latin typeface="Calibri" panose="020F0502020204030204" pitchFamily="34" charset="0"/>
                              <a:ea typeface="+mn-ea"/>
                              <a:cs typeface="+mn-cs"/>
                            </a:rPr>
                            <a:t>1,811,392</a:t>
                          </a:r>
                        </a:p>
                      </a:txBody>
                      <a:tcPr marL="7620" marR="7620" marT="7620" marB="0" anchor="b"/>
                    </a:tc>
                    <a:extLst>
                      <a:ext uri="{0D108BD9-81ED-4DB2-BD59-A6C34878D82A}">
                        <a16:rowId xmlns:a16="http://schemas.microsoft.com/office/drawing/2014/main" val="1876008488"/>
                      </a:ext>
                    </a:extLst>
                  </a:tr>
                  <a:tr h="259080">
                    <a:tc>
                      <a:txBody>
                        <a:bodyPr/>
                        <a:lstStyle/>
                        <a:p>
                          <a:pPr algn="l"/>
                          <a:r>
                            <a:rPr lang="en-US" sz="1100" b="1" i="0" dirty="0">
                              <a:solidFill>
                                <a:schemeClr val="tx2"/>
                              </a:solidFill>
                              <a:latin typeface="Calibri" panose="020F0502020204030204" pitchFamily="34" charset="0"/>
                            </a:rPr>
                            <a:t>ML</a:t>
                          </a:r>
                          <a:r>
                            <a:rPr lang="en-US" sz="1100" b="1" i="0" baseline="-25000" dirty="0">
                              <a:solidFill>
                                <a:schemeClr val="tx2"/>
                              </a:solidFill>
                              <a:latin typeface="Calibri" panose="020F0502020204030204" pitchFamily="34" charset="0"/>
                            </a:rPr>
                            <a:t>5</a:t>
                          </a:r>
                        </a:p>
                      </a:txBody>
                      <a:tcPr/>
                    </a:tc>
                    <a:tc>
                      <a:txBody>
                        <a:bodyPr/>
                        <a:lstStyle/>
                        <a:p>
                          <a:pPr algn="l"/>
                          <a:r>
                            <a:rPr lang="en-US" sz="1100" dirty="0">
                              <a:solidFill>
                                <a:schemeClr val="tx2"/>
                              </a:solidFill>
                              <a:latin typeface="Calibri" panose="020F0502020204030204" pitchFamily="34" charset="0"/>
                            </a:rPr>
                            <a:t>300,567</a:t>
                          </a:r>
                        </a:p>
                      </a:txBody>
                      <a:tcPr/>
                    </a:tc>
                    <a:tc>
                      <a:txBody>
                        <a:bodyPr/>
                        <a:lstStyle/>
                        <a:p>
                          <a:pPr algn="l"/>
                          <a:r>
                            <a:rPr lang="en-US" sz="1100" dirty="0">
                              <a:solidFill>
                                <a:schemeClr val="tx2"/>
                              </a:solidFill>
                              <a:latin typeface="Calibri" panose="020F0502020204030204" pitchFamily="34" charset="0"/>
                            </a:rPr>
                            <a:t>301</a:t>
                          </a:r>
                        </a:p>
                      </a:txBody>
                      <a:tcPr/>
                    </a:tc>
                    <a:tc>
                      <a:txBody>
                        <a:bodyPr/>
                        <a:lstStyle/>
                        <a:p>
                          <a:pPr marL="91440" algn="l" defTabSz="914400" rtl="0" eaLnBrk="1" fontAlgn="b" latinLnBrk="0" hangingPunct="1"/>
                          <a:r>
                            <a:rPr lang="en-US" sz="1100" kern="1200" dirty="0">
                              <a:solidFill>
                                <a:schemeClr val="tx2"/>
                              </a:solidFill>
                              <a:latin typeface="Calibri" panose="020F0502020204030204" pitchFamily="34" charset="0"/>
                              <a:ea typeface="+mn-ea"/>
                              <a:cs typeface="+mn-cs"/>
                            </a:rPr>
                            <a:t>301</a:t>
                          </a:r>
                        </a:p>
                      </a:txBody>
                      <a:tcPr marL="7620" marR="7620" marT="7620" marB="0" anchor="b"/>
                    </a:tc>
                    <a:tc>
                      <a:txBody>
                        <a:bodyPr/>
                        <a:lstStyle/>
                        <a:p>
                          <a:pPr marL="91440" algn="l" defTabSz="914400" rtl="0" eaLnBrk="1" fontAlgn="b" latinLnBrk="0" hangingPunct="1"/>
                          <a:r>
                            <a:rPr lang="en-US" sz="1100" kern="1200" dirty="0">
                              <a:solidFill>
                                <a:schemeClr val="tx2"/>
                              </a:solidFill>
                              <a:latin typeface="Calibri" panose="020F0502020204030204" pitchFamily="34" charset="0"/>
                              <a:ea typeface="+mn-ea"/>
                              <a:cs typeface="+mn-cs"/>
                            </a:rPr>
                            <a:t>300,567</a:t>
                          </a:r>
                        </a:p>
                      </a:txBody>
                      <a:tcPr marL="7620" marR="7620" marT="7620" marB="0" anchor="b"/>
                    </a:tc>
                    <a:tc>
                      <a:txBody>
                        <a:bodyPr/>
                        <a:lstStyle/>
                        <a:p>
                          <a:pPr marL="91440" algn="l" defTabSz="914400" rtl="0" eaLnBrk="1" fontAlgn="b" latinLnBrk="0" hangingPunct="1"/>
                          <a:r>
                            <a:rPr lang="en-US" sz="1100" kern="1200" dirty="0">
                              <a:solidFill>
                                <a:schemeClr val="tx2"/>
                              </a:solidFill>
                              <a:latin typeface="Calibri" panose="020F0502020204030204" pitchFamily="34" charset="0"/>
                              <a:ea typeface="+mn-ea"/>
                              <a:cs typeface="+mn-cs"/>
                            </a:rPr>
                            <a:t>300,567</a:t>
                          </a:r>
                        </a:p>
                      </a:txBody>
                      <a:tcPr marL="7620" marR="7620" marT="7620" marB="0" anchor="b"/>
                    </a:tc>
                    <a:tc>
                      <a:txBody>
                        <a:bodyPr/>
                        <a:lstStyle/>
                        <a:p>
                          <a:pPr marL="91440" algn="l" defTabSz="914400" rtl="0" eaLnBrk="1" fontAlgn="b" latinLnBrk="0" hangingPunct="1"/>
                          <a:r>
                            <a:rPr lang="en-US" sz="1100" kern="1200" dirty="0">
                              <a:solidFill>
                                <a:schemeClr val="tx2"/>
                              </a:solidFill>
                              <a:latin typeface="Calibri" panose="020F0502020204030204" pitchFamily="34" charset="0"/>
                              <a:ea typeface="+mn-ea"/>
                              <a:cs typeface="+mn-cs"/>
                            </a:rPr>
                            <a:t>300,567</a:t>
                          </a:r>
                        </a:p>
                      </a:txBody>
                      <a:tcPr marL="7620" marR="7620" marT="7620" marB="0" anchor="b">
                        <a:lnR w="12700" cap="flat" cmpd="sng" algn="ctr">
                          <a:solidFill>
                            <a:schemeClr val="tx1"/>
                          </a:solidFill>
                          <a:prstDash val="solid"/>
                          <a:round/>
                          <a:headEnd type="none" w="med" len="med"/>
                          <a:tailEnd type="none" w="med" len="med"/>
                        </a:lnR>
                      </a:tcPr>
                    </a:tc>
                    <a:tc>
                      <a:txBody>
                        <a:bodyPr/>
                        <a:lstStyle/>
                        <a:p>
                          <a:pPr marL="91440" algn="l" defTabSz="914400" rtl="0" eaLnBrk="1" fontAlgn="b" latinLnBrk="0" hangingPunct="1"/>
                          <a:r>
                            <a:rPr lang="en-US" sz="1100" kern="1200" dirty="0">
                              <a:solidFill>
                                <a:schemeClr val="tx2"/>
                              </a:solidFill>
                              <a:latin typeface="Calibri" panose="020F0502020204030204" pitchFamily="34" charset="0"/>
                              <a:ea typeface="+mn-ea"/>
                              <a:cs typeface="+mn-cs"/>
                            </a:rPr>
                            <a:t>300,567</a:t>
                          </a:r>
                        </a:p>
                      </a:txBody>
                      <a:tcPr marL="7620" marR="7620" marT="7620" marB="0" anchor="b">
                        <a:lnL w="12700" cap="flat" cmpd="sng" algn="ctr">
                          <a:solidFill>
                            <a:schemeClr val="tx1"/>
                          </a:solidFill>
                          <a:prstDash val="solid"/>
                          <a:round/>
                          <a:headEnd type="none" w="med" len="med"/>
                          <a:tailEnd type="none" w="med" len="med"/>
                        </a:lnL>
                      </a:tcPr>
                    </a:tc>
                    <a:tc>
                      <a:txBody>
                        <a:bodyPr/>
                        <a:lstStyle/>
                        <a:p>
                          <a:pPr marL="91440" algn="l" defTabSz="914400" rtl="0" eaLnBrk="1" fontAlgn="b" latinLnBrk="0" hangingPunct="1"/>
                          <a:r>
                            <a:rPr lang="en-US" sz="1100" kern="1200" dirty="0">
                              <a:solidFill>
                                <a:schemeClr val="tx2"/>
                              </a:solidFill>
                              <a:latin typeface="Calibri" panose="020F0502020204030204" pitchFamily="34" charset="0"/>
                              <a:ea typeface="+mn-ea"/>
                              <a:cs typeface="+mn-cs"/>
                            </a:rPr>
                            <a:t>300,567</a:t>
                          </a:r>
                        </a:p>
                      </a:txBody>
                      <a:tcPr marL="7620" marR="7620" marT="7620" marB="0" anchor="b"/>
                    </a:tc>
                    <a:extLst>
                      <a:ext uri="{0D108BD9-81ED-4DB2-BD59-A6C34878D82A}">
                        <a16:rowId xmlns:a16="http://schemas.microsoft.com/office/drawing/2014/main" val="543652171"/>
                      </a:ext>
                    </a:extLst>
                  </a:tr>
                  <a:tr h="259080">
                    <a:tc>
                      <a:txBody>
                        <a:bodyPr/>
                        <a:lstStyle/>
                        <a:p>
                          <a:pPr marL="0" algn="l" defTabSz="914400" rtl="0" eaLnBrk="1" latinLnBrk="0" hangingPunct="1"/>
                          <a:r>
                            <a:rPr lang="en-US" sz="1100" b="1" i="0" kern="1200" dirty="0">
                              <a:solidFill>
                                <a:schemeClr val="tx2"/>
                              </a:solidFill>
                              <a:latin typeface="Calibri" panose="020F0502020204030204" pitchFamily="34" charset="0"/>
                              <a:ea typeface="+mn-ea"/>
                              <a:cs typeface="+mn-cs"/>
                            </a:rPr>
                            <a:t>ML</a:t>
                          </a:r>
                          <a:r>
                            <a:rPr lang="en-US" sz="1100" b="1" i="0" kern="1200" baseline="-25000" dirty="0">
                              <a:solidFill>
                                <a:schemeClr val="tx2"/>
                              </a:solidFill>
                              <a:latin typeface="Calibri" panose="020F0502020204030204" pitchFamily="34" charset="0"/>
                              <a:ea typeface="+mn-ea"/>
                              <a:cs typeface="+mn-cs"/>
                            </a:rPr>
                            <a:t>3</a:t>
                          </a:r>
                          <a:r>
                            <a:rPr lang="en-US" sz="1100" b="1" i="0" kern="1200" dirty="0">
                              <a:solidFill>
                                <a:schemeClr val="tx2"/>
                              </a:solidFill>
                              <a:latin typeface="Calibri" panose="020F0502020204030204" pitchFamily="34" charset="0"/>
                              <a:ea typeface="+mn-ea"/>
                              <a:cs typeface="+mn-cs"/>
                            </a:rPr>
                            <a:t>H</a:t>
                          </a:r>
                          <a:r>
                            <a:rPr lang="en-US" sz="1100" b="1" i="0" kern="1200" baseline="-25000" dirty="0">
                              <a:solidFill>
                                <a:schemeClr val="tx2"/>
                              </a:solidFill>
                              <a:latin typeface="Calibri" panose="020F0502020204030204" pitchFamily="34" charset="0"/>
                              <a:ea typeface="+mn-ea"/>
                              <a:cs typeface="+mn-cs"/>
                            </a:rPr>
                            <a:t>2</a:t>
                          </a:r>
                        </a:p>
                      </a:txBody>
                      <a:tcPr/>
                    </a:tc>
                    <a:tc>
                      <a:txBody>
                        <a:bodyPr/>
                        <a:lstStyle/>
                        <a:p>
                          <a:pPr algn="l"/>
                          <a:r>
                            <a:rPr lang="en-US" sz="1100" dirty="0">
                              <a:solidFill>
                                <a:schemeClr val="tx2"/>
                              </a:solidFill>
                              <a:latin typeface="Calibri" panose="020F0502020204030204" pitchFamily="34" charset="0"/>
                            </a:rPr>
                            <a:t>0</a:t>
                          </a:r>
                        </a:p>
                      </a:txBody>
                      <a:tcPr/>
                    </a:tc>
                    <a:tc>
                      <a:txBody>
                        <a:bodyPr/>
                        <a:lstStyle/>
                        <a:p>
                          <a:pPr algn="l"/>
                          <a:r>
                            <a:rPr lang="en-US" sz="1100" dirty="0">
                              <a:solidFill>
                                <a:schemeClr val="tx2"/>
                              </a:solidFill>
                              <a:latin typeface="Calibri" panose="020F0502020204030204" pitchFamily="34" charset="0"/>
                            </a:rPr>
                            <a:t>193,096</a:t>
                          </a:r>
                        </a:p>
                      </a:txBody>
                      <a:tcPr/>
                    </a:tc>
                    <a:tc>
                      <a:txBody>
                        <a:bodyPr/>
                        <a:lstStyle/>
                        <a:p>
                          <a:pPr marL="91440" algn="l" defTabSz="914400" rtl="0" eaLnBrk="1" fontAlgn="b" latinLnBrk="0" hangingPunct="1"/>
                          <a:r>
                            <a:rPr lang="en-US" sz="1100" kern="1200" dirty="0">
                              <a:solidFill>
                                <a:schemeClr val="tx2"/>
                              </a:solidFill>
                              <a:latin typeface="Calibri" panose="020F0502020204030204" pitchFamily="34" charset="0"/>
                              <a:ea typeface="+mn-ea"/>
                              <a:cs typeface="+mn-cs"/>
                            </a:rPr>
                            <a:t>193,096</a:t>
                          </a:r>
                        </a:p>
                      </a:txBody>
                      <a:tcPr marL="7620" marR="7620" marT="7620" marB="0" anchor="b"/>
                    </a:tc>
                    <a:tc>
                      <a:txBody>
                        <a:bodyPr/>
                        <a:lstStyle/>
                        <a:p>
                          <a:pPr marL="91440" algn="l" defTabSz="914400" rtl="0" eaLnBrk="1" fontAlgn="b" latinLnBrk="0" hangingPunct="1"/>
                          <a:r>
                            <a:rPr lang="en-US" sz="1100" kern="1200" dirty="0">
                              <a:solidFill>
                                <a:schemeClr val="tx2"/>
                              </a:solidFill>
                              <a:latin typeface="Calibri" panose="020F0502020204030204" pitchFamily="34" charset="0"/>
                              <a:ea typeface="+mn-ea"/>
                              <a:cs typeface="+mn-cs"/>
                            </a:rPr>
                            <a:t>0</a:t>
                          </a:r>
                        </a:p>
                      </a:txBody>
                      <a:tcPr marL="7620" marR="7620" marT="7620" marB="0" anchor="b"/>
                    </a:tc>
                    <a:tc>
                      <a:txBody>
                        <a:bodyPr/>
                        <a:lstStyle/>
                        <a:p>
                          <a:pPr marL="91440" algn="l" defTabSz="914400" rtl="0" eaLnBrk="1" fontAlgn="b" latinLnBrk="0" hangingPunct="1"/>
                          <a:r>
                            <a:rPr lang="en-US" sz="1100" kern="1200" dirty="0">
                              <a:solidFill>
                                <a:schemeClr val="tx2"/>
                              </a:solidFill>
                              <a:latin typeface="Calibri" panose="020F0502020204030204" pitchFamily="34" charset="0"/>
                              <a:ea typeface="+mn-ea"/>
                              <a:cs typeface="+mn-cs"/>
                            </a:rPr>
                            <a:t>0</a:t>
                          </a:r>
                        </a:p>
                      </a:txBody>
                      <a:tcPr marL="7620" marR="7620" marT="7620" marB="0" anchor="b"/>
                    </a:tc>
                    <a:tc>
                      <a:txBody>
                        <a:bodyPr/>
                        <a:lstStyle/>
                        <a:p>
                          <a:pPr marL="91440" algn="l" defTabSz="914400" rtl="0" eaLnBrk="1" fontAlgn="b" latinLnBrk="0" hangingPunct="1"/>
                          <a:r>
                            <a:rPr lang="en-US" sz="1100" kern="1200" dirty="0">
                              <a:solidFill>
                                <a:schemeClr val="tx2"/>
                              </a:solidFill>
                              <a:latin typeface="Calibri" panose="020F0502020204030204" pitchFamily="34" charset="0"/>
                              <a:ea typeface="+mn-ea"/>
                              <a:cs typeface="+mn-cs"/>
                            </a:rPr>
                            <a:t>0</a:t>
                          </a:r>
                        </a:p>
                      </a:txBody>
                      <a:tcPr marL="7620" marR="7620" marT="7620" marB="0" anchor="b">
                        <a:lnR w="12700" cap="flat" cmpd="sng" algn="ctr">
                          <a:solidFill>
                            <a:schemeClr val="tx1"/>
                          </a:solidFill>
                          <a:prstDash val="solid"/>
                          <a:round/>
                          <a:headEnd type="none" w="med" len="med"/>
                          <a:tailEnd type="none" w="med" len="med"/>
                        </a:lnR>
                      </a:tcPr>
                    </a:tc>
                    <a:tc>
                      <a:txBody>
                        <a:bodyPr/>
                        <a:lstStyle/>
                        <a:p>
                          <a:pPr marL="91440" algn="l" defTabSz="914400" rtl="0" eaLnBrk="1" fontAlgn="b" latinLnBrk="0" hangingPunct="1"/>
                          <a:r>
                            <a:rPr lang="en-US" sz="1100" kern="1200" dirty="0">
                              <a:solidFill>
                                <a:schemeClr val="tx2"/>
                              </a:solidFill>
                              <a:latin typeface="Calibri" panose="020F0502020204030204" pitchFamily="34" charset="0"/>
                              <a:ea typeface="+mn-ea"/>
                              <a:cs typeface="+mn-cs"/>
                            </a:rPr>
                            <a:t>0</a:t>
                          </a:r>
                        </a:p>
                      </a:txBody>
                      <a:tcPr marL="7620" marR="7620" marT="7620" marB="0" anchor="b">
                        <a:lnL w="12700" cap="flat" cmpd="sng" algn="ctr">
                          <a:solidFill>
                            <a:schemeClr val="tx1"/>
                          </a:solidFill>
                          <a:prstDash val="solid"/>
                          <a:round/>
                          <a:headEnd type="none" w="med" len="med"/>
                          <a:tailEnd type="none" w="med" len="med"/>
                        </a:lnL>
                      </a:tcPr>
                    </a:tc>
                    <a:tc>
                      <a:txBody>
                        <a:bodyPr/>
                        <a:lstStyle/>
                        <a:p>
                          <a:pPr marL="91440" algn="l" defTabSz="914400" rtl="0" eaLnBrk="1" fontAlgn="b" latinLnBrk="0" hangingPunct="1"/>
                          <a:endParaRPr lang="en-US" sz="1100" kern="1200" dirty="0">
                            <a:solidFill>
                              <a:schemeClr val="tx2"/>
                            </a:solidFill>
                            <a:latin typeface="Calibri" panose="020F0502020204030204" pitchFamily="34" charset="0"/>
                            <a:ea typeface="+mn-ea"/>
                            <a:cs typeface="+mn-cs"/>
                          </a:endParaRPr>
                        </a:p>
                      </a:txBody>
                      <a:tcPr marL="7620" marR="7620" marT="7620" marB="0" anchor="b"/>
                    </a:tc>
                    <a:extLst>
                      <a:ext uri="{0D108BD9-81ED-4DB2-BD59-A6C34878D82A}">
                        <a16:rowId xmlns:a16="http://schemas.microsoft.com/office/drawing/2014/main" val="1682757534"/>
                      </a:ext>
                    </a:extLst>
                  </a:tr>
                  <a:tr h="259080">
                    <a:tc>
                      <a:txBody>
                        <a:bodyPr/>
                        <a:lstStyle/>
                        <a:p>
                          <a:endParaRPr lang="en-US"/>
                        </a:p>
                      </a:txBody>
                      <a:tcPr>
                        <a:blipFill>
                          <a:blip r:embed="rId2"/>
                          <a:stretch>
                            <a:fillRect t="-416667" r="-602513" b="-635714"/>
                          </a:stretch>
                        </a:blipFill>
                      </a:tcPr>
                    </a:tc>
                    <a:tc>
                      <a:txBody>
                        <a:bodyPr/>
                        <a:lstStyle/>
                        <a:p>
                          <a:pPr algn="l"/>
                          <a:r>
                            <a:rPr lang="en-US" sz="1100" dirty="0">
                              <a:solidFill>
                                <a:schemeClr val="tx2"/>
                              </a:solidFill>
                              <a:latin typeface="Calibri" panose="020F0502020204030204" pitchFamily="34" charset="0"/>
                            </a:rPr>
                            <a:t>122,738</a:t>
                          </a:r>
                        </a:p>
                      </a:txBody>
                      <a:tcPr/>
                    </a:tc>
                    <a:tc>
                      <a:txBody>
                        <a:bodyPr/>
                        <a:lstStyle/>
                        <a:p>
                          <a:pPr algn="l"/>
                          <a:r>
                            <a:rPr lang="en-US" sz="1100" dirty="0">
                              <a:solidFill>
                                <a:schemeClr val="tx2"/>
                              </a:solidFill>
                              <a:latin typeface="Calibri" panose="020F0502020204030204" pitchFamily="34" charset="0"/>
                            </a:rPr>
                            <a:t>92,107</a:t>
                          </a:r>
                        </a:p>
                      </a:txBody>
                      <a:tcPr/>
                    </a:tc>
                    <a:tc>
                      <a:txBody>
                        <a:bodyPr/>
                        <a:lstStyle/>
                        <a:p>
                          <a:pPr marL="91440" algn="l" defTabSz="914400" rtl="0" eaLnBrk="1" fontAlgn="b" latinLnBrk="0" hangingPunct="1"/>
                          <a:r>
                            <a:rPr lang="en-US" sz="1100" kern="1200" dirty="0">
                              <a:solidFill>
                                <a:schemeClr val="tx2"/>
                              </a:solidFill>
                              <a:latin typeface="Calibri" panose="020F0502020204030204" pitchFamily="34" charset="0"/>
                              <a:ea typeface="+mn-ea"/>
                              <a:cs typeface="+mn-cs"/>
                            </a:rPr>
                            <a:t>92,107</a:t>
                          </a:r>
                        </a:p>
                      </a:txBody>
                      <a:tcPr marL="7620" marR="7620" marT="7620" marB="0" anchor="b"/>
                    </a:tc>
                    <a:tc>
                      <a:txBody>
                        <a:bodyPr/>
                        <a:lstStyle/>
                        <a:p>
                          <a:pPr marL="91440" algn="l" defTabSz="914400" rtl="0" eaLnBrk="1" fontAlgn="b" latinLnBrk="0" hangingPunct="1"/>
                          <a:r>
                            <a:rPr lang="en-US" sz="1100" kern="1200" dirty="0">
                              <a:solidFill>
                                <a:schemeClr val="tx2"/>
                              </a:solidFill>
                              <a:latin typeface="Calibri" panose="020F0502020204030204" pitchFamily="34" charset="0"/>
                              <a:ea typeface="+mn-ea"/>
                              <a:cs typeface="+mn-cs"/>
                            </a:rPr>
                            <a:t>92,107</a:t>
                          </a:r>
                        </a:p>
                      </a:txBody>
                      <a:tcPr marL="7620" marR="7620" marT="7620" marB="0" anchor="b"/>
                    </a:tc>
                    <a:tc>
                      <a:txBody>
                        <a:bodyPr/>
                        <a:lstStyle/>
                        <a:p>
                          <a:pPr marL="91440" algn="l" defTabSz="914400" rtl="0" eaLnBrk="1" fontAlgn="b" latinLnBrk="0" hangingPunct="1"/>
                          <a:r>
                            <a:rPr lang="en-US" sz="1100" kern="1200" dirty="0">
                              <a:solidFill>
                                <a:schemeClr val="tx2"/>
                              </a:solidFill>
                              <a:latin typeface="Calibri" panose="020F0502020204030204" pitchFamily="34" charset="0"/>
                              <a:ea typeface="+mn-ea"/>
                              <a:cs typeface="+mn-cs"/>
                            </a:rPr>
                            <a:t>92,107</a:t>
                          </a:r>
                        </a:p>
                      </a:txBody>
                      <a:tcPr marL="7620" marR="7620" marT="7620" marB="0" anchor="b"/>
                    </a:tc>
                    <a:tc>
                      <a:txBody>
                        <a:bodyPr/>
                        <a:lstStyle/>
                        <a:p>
                          <a:pPr marL="91440" algn="l" defTabSz="914400" rtl="0" eaLnBrk="1" fontAlgn="b" latinLnBrk="0" hangingPunct="1"/>
                          <a:r>
                            <a:rPr lang="en-US" sz="1100" kern="1200" dirty="0">
                              <a:solidFill>
                                <a:schemeClr val="tx2"/>
                              </a:solidFill>
                              <a:latin typeface="Calibri" panose="020F0502020204030204" pitchFamily="34" charset="0"/>
                              <a:ea typeface="+mn-ea"/>
                              <a:cs typeface="+mn-cs"/>
                            </a:rPr>
                            <a:t>92,107</a:t>
                          </a:r>
                        </a:p>
                      </a:txBody>
                      <a:tcPr marL="7620" marR="7620" marT="7620" marB="0" anchor="b">
                        <a:lnR w="12700" cap="flat" cmpd="sng" algn="ctr">
                          <a:solidFill>
                            <a:schemeClr val="tx1"/>
                          </a:solidFill>
                          <a:prstDash val="solid"/>
                          <a:round/>
                          <a:headEnd type="none" w="med" len="med"/>
                          <a:tailEnd type="none" w="med" len="med"/>
                        </a:lnR>
                      </a:tcPr>
                    </a:tc>
                    <a:tc>
                      <a:txBody>
                        <a:bodyPr/>
                        <a:lstStyle/>
                        <a:p>
                          <a:pPr marL="91440" algn="l" defTabSz="914400" rtl="0" eaLnBrk="1" fontAlgn="b" latinLnBrk="0" hangingPunct="1"/>
                          <a:r>
                            <a:rPr lang="en-US" sz="1100" kern="1200" dirty="0">
                              <a:solidFill>
                                <a:schemeClr val="tx2"/>
                              </a:solidFill>
                              <a:latin typeface="Calibri" panose="020F0502020204030204" pitchFamily="34" charset="0"/>
                              <a:ea typeface="+mn-ea"/>
                              <a:cs typeface="+mn-cs"/>
                            </a:rPr>
                            <a:t>122,738</a:t>
                          </a:r>
                        </a:p>
                      </a:txBody>
                      <a:tcPr marL="7620" marR="7620" marT="7620" marB="0" anchor="b">
                        <a:lnL w="12700" cap="flat" cmpd="sng" algn="ctr">
                          <a:solidFill>
                            <a:schemeClr val="tx1"/>
                          </a:solidFill>
                          <a:prstDash val="solid"/>
                          <a:round/>
                          <a:headEnd type="none" w="med" len="med"/>
                          <a:tailEnd type="none" w="med" len="med"/>
                        </a:lnL>
                      </a:tcPr>
                    </a:tc>
                    <a:tc>
                      <a:txBody>
                        <a:bodyPr/>
                        <a:lstStyle/>
                        <a:p>
                          <a:pPr marL="91440" algn="l" defTabSz="914400" rtl="0" eaLnBrk="1" fontAlgn="b" latinLnBrk="0" hangingPunct="1"/>
                          <a:r>
                            <a:rPr lang="en-US" sz="1100" kern="1200" dirty="0">
                              <a:solidFill>
                                <a:schemeClr val="tx2"/>
                              </a:solidFill>
                              <a:latin typeface="Calibri" panose="020F0502020204030204" pitchFamily="34" charset="0"/>
                              <a:ea typeface="+mn-ea"/>
                              <a:cs typeface="+mn-cs"/>
                            </a:rPr>
                            <a:t>92,107</a:t>
                          </a:r>
                        </a:p>
                      </a:txBody>
                      <a:tcPr marL="7620" marR="7620" marT="7620" marB="0" anchor="b"/>
                    </a:tc>
                    <a:extLst>
                      <a:ext uri="{0D108BD9-81ED-4DB2-BD59-A6C34878D82A}">
                        <a16:rowId xmlns:a16="http://schemas.microsoft.com/office/drawing/2014/main" val="1546509217"/>
                      </a:ext>
                    </a:extLst>
                  </a:tr>
                  <a:tr h="259080">
                    <a:tc>
                      <a:txBody>
                        <a:bodyPr/>
                        <a:lstStyle/>
                        <a:p>
                          <a:endParaRPr lang="en-US"/>
                        </a:p>
                      </a:txBody>
                      <a:tcPr>
                        <a:blipFill>
                          <a:blip r:embed="rId2"/>
                          <a:stretch>
                            <a:fillRect t="-504651" r="-602513" b="-520930"/>
                          </a:stretch>
                        </a:blipFill>
                      </a:tcPr>
                    </a:tc>
                    <a:tc>
                      <a:txBody>
                        <a:bodyPr/>
                        <a:lstStyle/>
                        <a:p>
                          <a:pPr algn="l"/>
                          <a:r>
                            <a:rPr lang="en-US" sz="1100" dirty="0">
                              <a:solidFill>
                                <a:schemeClr val="tx2"/>
                              </a:solidFill>
                              <a:latin typeface="Calibri" panose="020F0502020204030204" pitchFamily="34" charset="0"/>
                            </a:rPr>
                            <a:t>0</a:t>
                          </a:r>
                        </a:p>
                      </a:txBody>
                      <a:tcPr/>
                    </a:tc>
                    <a:tc>
                      <a:txBody>
                        <a:bodyPr/>
                        <a:lstStyle/>
                        <a:p>
                          <a:pPr algn="l"/>
                          <a:r>
                            <a:rPr lang="en-US" sz="1100" dirty="0">
                              <a:solidFill>
                                <a:schemeClr val="tx2"/>
                              </a:solidFill>
                              <a:latin typeface="Calibri" panose="020F0502020204030204" pitchFamily="34" charset="0"/>
                            </a:rPr>
                            <a:t>40,849</a:t>
                          </a:r>
                        </a:p>
                      </a:txBody>
                      <a:tcPr/>
                    </a:tc>
                    <a:tc>
                      <a:txBody>
                        <a:bodyPr/>
                        <a:lstStyle/>
                        <a:p>
                          <a:pPr marL="91440" algn="l" defTabSz="914400" rtl="0" eaLnBrk="1" fontAlgn="b" latinLnBrk="0" hangingPunct="1"/>
                          <a:r>
                            <a:rPr lang="en-US" sz="1100" kern="1200" dirty="0">
                              <a:solidFill>
                                <a:schemeClr val="tx2"/>
                              </a:solidFill>
                              <a:latin typeface="Calibri" panose="020F0502020204030204" pitchFamily="34" charset="0"/>
                              <a:ea typeface="+mn-ea"/>
                              <a:cs typeface="+mn-cs"/>
                            </a:rPr>
                            <a:t>40,849</a:t>
                          </a:r>
                        </a:p>
                      </a:txBody>
                      <a:tcPr marL="7620" marR="7620" marT="7620" marB="0" anchor="b"/>
                    </a:tc>
                    <a:tc>
                      <a:txBody>
                        <a:bodyPr/>
                        <a:lstStyle/>
                        <a:p>
                          <a:pPr marL="91440" algn="l" defTabSz="914400" rtl="0" eaLnBrk="1" fontAlgn="b" latinLnBrk="0" hangingPunct="1"/>
                          <a:r>
                            <a:rPr lang="en-US" sz="1100" kern="1200" dirty="0">
                              <a:solidFill>
                                <a:schemeClr val="tx2"/>
                              </a:solidFill>
                              <a:latin typeface="Calibri" panose="020F0502020204030204" pitchFamily="34" charset="0"/>
                              <a:ea typeface="+mn-ea"/>
                              <a:cs typeface="+mn-cs"/>
                            </a:rPr>
                            <a:t>40,849</a:t>
                          </a:r>
                        </a:p>
                      </a:txBody>
                      <a:tcPr marL="7620" marR="7620" marT="7620" marB="0" anchor="b"/>
                    </a:tc>
                    <a:tc>
                      <a:txBody>
                        <a:bodyPr/>
                        <a:lstStyle/>
                        <a:p>
                          <a:pPr marL="91440" algn="l" defTabSz="914400" rtl="0" eaLnBrk="1" fontAlgn="b" latinLnBrk="0" hangingPunct="1"/>
                          <a:r>
                            <a:rPr lang="en-US" sz="1100" kern="1200" dirty="0">
                              <a:solidFill>
                                <a:schemeClr val="tx2"/>
                              </a:solidFill>
                              <a:latin typeface="Calibri" panose="020F0502020204030204" pitchFamily="34" charset="0"/>
                              <a:ea typeface="+mn-ea"/>
                              <a:cs typeface="+mn-cs"/>
                            </a:rPr>
                            <a:t>40,849</a:t>
                          </a:r>
                        </a:p>
                      </a:txBody>
                      <a:tcPr marL="7620" marR="7620" marT="7620" marB="0" anchor="b"/>
                    </a:tc>
                    <a:tc>
                      <a:txBody>
                        <a:bodyPr/>
                        <a:lstStyle/>
                        <a:p>
                          <a:pPr marL="91440" algn="l" defTabSz="914400" rtl="0" eaLnBrk="1" fontAlgn="b" latinLnBrk="0" hangingPunct="1"/>
                          <a:r>
                            <a:rPr lang="en-US" sz="1100" kern="1200" dirty="0">
                              <a:solidFill>
                                <a:schemeClr val="tx2"/>
                              </a:solidFill>
                              <a:latin typeface="Calibri" panose="020F0502020204030204" pitchFamily="34" charset="0"/>
                              <a:ea typeface="+mn-ea"/>
                              <a:cs typeface="+mn-cs"/>
                            </a:rPr>
                            <a:t>40,849</a:t>
                          </a:r>
                        </a:p>
                      </a:txBody>
                      <a:tcPr marL="7620" marR="7620" marT="7620" marB="0" anchor="b">
                        <a:lnR w="12700" cap="flat" cmpd="sng" algn="ctr">
                          <a:solidFill>
                            <a:schemeClr val="tx1"/>
                          </a:solidFill>
                          <a:prstDash val="solid"/>
                          <a:round/>
                          <a:headEnd type="none" w="med" len="med"/>
                          <a:tailEnd type="none" w="med" len="med"/>
                        </a:lnR>
                      </a:tcPr>
                    </a:tc>
                    <a:tc>
                      <a:txBody>
                        <a:bodyPr/>
                        <a:lstStyle/>
                        <a:p>
                          <a:pPr marL="91440" algn="l" defTabSz="914400" rtl="0" eaLnBrk="1" fontAlgn="b" latinLnBrk="0" hangingPunct="1"/>
                          <a:r>
                            <a:rPr lang="en-US" sz="1100" kern="1200" dirty="0">
                              <a:solidFill>
                                <a:schemeClr val="tx2"/>
                              </a:solidFill>
                              <a:latin typeface="Calibri" panose="020F0502020204030204" pitchFamily="34" charset="0"/>
                              <a:ea typeface="+mn-ea"/>
                              <a:cs typeface="+mn-cs"/>
                            </a:rPr>
                            <a:t>0</a:t>
                          </a:r>
                        </a:p>
                      </a:txBody>
                      <a:tcPr marL="7620" marR="7620" marT="7620" marB="0" anchor="b">
                        <a:lnL w="12700" cap="flat" cmpd="sng" algn="ctr">
                          <a:solidFill>
                            <a:schemeClr val="tx1"/>
                          </a:solidFill>
                          <a:prstDash val="solid"/>
                          <a:round/>
                          <a:headEnd type="none" w="med" len="med"/>
                          <a:tailEnd type="none" w="med" len="med"/>
                        </a:lnL>
                      </a:tcPr>
                    </a:tc>
                    <a:tc>
                      <a:txBody>
                        <a:bodyPr/>
                        <a:lstStyle/>
                        <a:p>
                          <a:pPr marL="91440" algn="l" defTabSz="914400" rtl="0" eaLnBrk="1" fontAlgn="b" latinLnBrk="0" hangingPunct="1"/>
                          <a:r>
                            <a:rPr lang="en-US" sz="1100" kern="1200" dirty="0">
                              <a:solidFill>
                                <a:schemeClr val="tx2"/>
                              </a:solidFill>
                              <a:latin typeface="Calibri" panose="020F0502020204030204" pitchFamily="34" charset="0"/>
                              <a:ea typeface="+mn-ea"/>
                              <a:cs typeface="+mn-cs"/>
                            </a:rPr>
                            <a:t>40,849</a:t>
                          </a:r>
                        </a:p>
                      </a:txBody>
                      <a:tcPr marL="7620" marR="7620" marT="7620" marB="0" anchor="b"/>
                    </a:tc>
                    <a:extLst>
                      <a:ext uri="{0D108BD9-81ED-4DB2-BD59-A6C34878D82A}">
                        <a16:rowId xmlns:a16="http://schemas.microsoft.com/office/drawing/2014/main" val="1016207987"/>
                      </a:ext>
                    </a:extLst>
                  </a:tr>
                  <a:tr h="259080">
                    <a:tc>
                      <a:txBody>
                        <a:bodyPr/>
                        <a:lstStyle/>
                        <a:p>
                          <a:pPr marL="0" algn="l" defTabSz="914400" rtl="0" eaLnBrk="1" latinLnBrk="0" hangingPunct="1"/>
                          <a:r>
                            <a:rPr lang="en-US" sz="1100" b="1" i="0" kern="1200" dirty="0">
                              <a:solidFill>
                                <a:schemeClr val="tx2"/>
                              </a:solidFill>
                              <a:latin typeface="Calibri" panose="020F0502020204030204" pitchFamily="34" charset="0"/>
                              <a:ea typeface="+mn-ea"/>
                              <a:cs typeface="+mn-cs"/>
                            </a:rPr>
                            <a:t>L</a:t>
                          </a:r>
                        </a:p>
                      </a:txBody>
                      <a:tcPr/>
                    </a:tc>
                    <a:tc>
                      <a:txBody>
                        <a:bodyPr/>
                        <a:lstStyle/>
                        <a:p>
                          <a:pPr algn="l"/>
                          <a:r>
                            <a:rPr lang="en-US" sz="1100" dirty="0">
                              <a:solidFill>
                                <a:schemeClr val="tx2"/>
                              </a:solidFill>
                              <a:latin typeface="Calibri" panose="020F0502020204030204" pitchFamily="34" charset="0"/>
                            </a:rPr>
                            <a:t>199,578</a:t>
                          </a:r>
                        </a:p>
                      </a:txBody>
                      <a:tcPr/>
                    </a:tc>
                    <a:tc>
                      <a:txBody>
                        <a:bodyPr/>
                        <a:lstStyle/>
                        <a:p>
                          <a:pPr algn="l"/>
                          <a:r>
                            <a:rPr lang="en-US" sz="1100" dirty="0">
                              <a:solidFill>
                                <a:schemeClr val="tx2"/>
                              </a:solidFill>
                              <a:latin typeface="Calibri" panose="020F0502020204030204" pitchFamily="34" charset="0"/>
                            </a:rPr>
                            <a:t>307,262</a:t>
                          </a:r>
                        </a:p>
                      </a:txBody>
                      <a:tcPr/>
                    </a:tc>
                    <a:tc>
                      <a:txBody>
                        <a:bodyPr/>
                        <a:lstStyle/>
                        <a:p>
                          <a:pPr marL="91440" algn="l" defTabSz="914400" rtl="0" eaLnBrk="1" fontAlgn="b" latinLnBrk="0" hangingPunct="1"/>
                          <a:r>
                            <a:rPr lang="en-US" sz="1100" kern="1200" dirty="0">
                              <a:solidFill>
                                <a:schemeClr val="tx2"/>
                              </a:solidFill>
                              <a:latin typeface="Calibri" panose="020F0502020204030204" pitchFamily="34" charset="0"/>
                              <a:ea typeface="+mn-ea"/>
                              <a:cs typeface="+mn-cs"/>
                            </a:rPr>
                            <a:t>307,262</a:t>
                          </a:r>
                        </a:p>
                      </a:txBody>
                      <a:tcPr marL="7620" marR="7620" marT="7620" marB="0" anchor="b"/>
                    </a:tc>
                    <a:tc>
                      <a:txBody>
                        <a:bodyPr/>
                        <a:lstStyle/>
                        <a:p>
                          <a:pPr marL="91440" algn="l" defTabSz="914400" rtl="0" eaLnBrk="1" fontAlgn="b" latinLnBrk="0" hangingPunct="1"/>
                          <a:r>
                            <a:rPr lang="en-US" sz="1100" kern="1200" dirty="0">
                              <a:solidFill>
                                <a:schemeClr val="tx2"/>
                              </a:solidFill>
                              <a:latin typeface="Calibri" panose="020F0502020204030204" pitchFamily="34" charset="0"/>
                              <a:ea typeface="+mn-ea"/>
                              <a:cs typeface="+mn-cs"/>
                            </a:rPr>
                            <a:t>199,578</a:t>
                          </a:r>
                        </a:p>
                      </a:txBody>
                      <a:tcPr marL="7620" marR="7620" marT="7620" marB="0" anchor="b"/>
                    </a:tc>
                    <a:tc>
                      <a:txBody>
                        <a:bodyPr/>
                        <a:lstStyle/>
                        <a:p>
                          <a:pPr marL="91440" algn="l" defTabSz="914400" rtl="0" eaLnBrk="1" fontAlgn="b" latinLnBrk="0" hangingPunct="1"/>
                          <a:r>
                            <a:rPr lang="en-US" sz="1100" kern="1200" dirty="0">
                              <a:solidFill>
                                <a:schemeClr val="tx2"/>
                              </a:solidFill>
                              <a:latin typeface="Calibri" panose="020F0502020204030204" pitchFamily="34" charset="0"/>
                              <a:ea typeface="+mn-ea"/>
                              <a:cs typeface="+mn-cs"/>
                            </a:rPr>
                            <a:t>199,578</a:t>
                          </a:r>
                        </a:p>
                      </a:txBody>
                      <a:tcPr marL="7620" marR="7620" marT="7620" marB="0" anchor="b"/>
                    </a:tc>
                    <a:tc>
                      <a:txBody>
                        <a:bodyPr/>
                        <a:lstStyle/>
                        <a:p>
                          <a:pPr marL="91440" algn="l" defTabSz="914400" rtl="0" eaLnBrk="1" fontAlgn="b" latinLnBrk="0" hangingPunct="1"/>
                          <a:r>
                            <a:rPr lang="en-US" sz="1100" kern="1200" dirty="0">
                              <a:solidFill>
                                <a:schemeClr val="tx2"/>
                              </a:solidFill>
                              <a:latin typeface="Calibri" panose="020F0502020204030204" pitchFamily="34" charset="0"/>
                              <a:ea typeface="+mn-ea"/>
                              <a:cs typeface="+mn-cs"/>
                            </a:rPr>
                            <a:t>199,578</a:t>
                          </a:r>
                        </a:p>
                      </a:txBody>
                      <a:tcPr marL="7620" marR="7620" marT="7620" marB="0" anchor="b">
                        <a:lnR w="12700" cap="flat" cmpd="sng" algn="ctr">
                          <a:solidFill>
                            <a:schemeClr val="tx1"/>
                          </a:solidFill>
                          <a:prstDash val="solid"/>
                          <a:round/>
                          <a:headEnd type="none" w="med" len="med"/>
                          <a:tailEnd type="none" w="med" len="med"/>
                        </a:lnR>
                      </a:tcPr>
                    </a:tc>
                    <a:tc>
                      <a:txBody>
                        <a:bodyPr/>
                        <a:lstStyle/>
                        <a:p>
                          <a:pPr marL="91440" algn="l" defTabSz="914400" rtl="0" eaLnBrk="1" fontAlgn="b" latinLnBrk="0" hangingPunct="1"/>
                          <a:r>
                            <a:rPr lang="en-US" sz="1100" kern="1200" dirty="0">
                              <a:solidFill>
                                <a:schemeClr val="tx2"/>
                              </a:solidFill>
                              <a:latin typeface="Calibri" panose="020F0502020204030204" pitchFamily="34" charset="0"/>
                              <a:ea typeface="+mn-ea"/>
                              <a:cs typeface="+mn-cs"/>
                            </a:rPr>
                            <a:t>199,578</a:t>
                          </a:r>
                        </a:p>
                      </a:txBody>
                      <a:tcPr marL="7620" marR="7620" marT="7620" marB="0" anchor="b">
                        <a:lnL w="12700" cap="flat" cmpd="sng" algn="ctr">
                          <a:solidFill>
                            <a:schemeClr val="tx1"/>
                          </a:solidFill>
                          <a:prstDash val="solid"/>
                          <a:round/>
                          <a:headEnd type="none" w="med" len="med"/>
                          <a:tailEnd type="none" w="med" len="med"/>
                        </a:lnL>
                      </a:tcPr>
                    </a:tc>
                    <a:tc>
                      <a:txBody>
                        <a:bodyPr/>
                        <a:lstStyle/>
                        <a:p>
                          <a:pPr marL="91440" algn="l" defTabSz="914400" rtl="0" eaLnBrk="1" fontAlgn="b" latinLnBrk="0" hangingPunct="1"/>
                          <a:r>
                            <a:rPr lang="en-US" sz="1100" kern="1200" dirty="0">
                              <a:solidFill>
                                <a:schemeClr val="tx2"/>
                              </a:solidFill>
                              <a:latin typeface="Calibri" panose="020F0502020204030204" pitchFamily="34" charset="0"/>
                              <a:ea typeface="+mn-ea"/>
                              <a:cs typeface="+mn-cs"/>
                            </a:rPr>
                            <a:t>199,578</a:t>
                          </a:r>
                        </a:p>
                      </a:txBody>
                      <a:tcPr marL="7620" marR="7620" marT="7620" marB="0" anchor="b"/>
                    </a:tc>
                    <a:extLst>
                      <a:ext uri="{0D108BD9-81ED-4DB2-BD59-A6C34878D82A}">
                        <a16:rowId xmlns:a16="http://schemas.microsoft.com/office/drawing/2014/main" val="1319612968"/>
                      </a:ext>
                    </a:extLst>
                  </a:tr>
                  <a:tr h="259080">
                    <a:tc>
                      <a:txBody>
                        <a:bodyPr/>
                        <a:lstStyle/>
                        <a:p>
                          <a:endParaRPr lang="en-US"/>
                        </a:p>
                      </a:txBody>
                      <a:tcPr>
                        <a:blipFill>
                          <a:blip r:embed="rId2"/>
                          <a:stretch>
                            <a:fillRect t="-702326" r="-602513" b="-323256"/>
                          </a:stretch>
                        </a:blipFill>
                      </a:tcPr>
                    </a:tc>
                    <a:tc>
                      <a:txBody>
                        <a:bodyPr/>
                        <a:lstStyle/>
                        <a:p>
                          <a:pPr algn="l"/>
                          <a:r>
                            <a:rPr lang="en-US" sz="1100" dirty="0">
                              <a:solidFill>
                                <a:schemeClr val="tx2"/>
                              </a:solidFill>
                              <a:latin typeface="Calibri" panose="020F0502020204030204" pitchFamily="34" charset="0"/>
                            </a:rPr>
                            <a:t>4,633</a:t>
                          </a:r>
                        </a:p>
                      </a:txBody>
                      <a:tcPr/>
                    </a:tc>
                    <a:tc>
                      <a:txBody>
                        <a:bodyPr/>
                        <a:lstStyle/>
                        <a:p>
                          <a:pPr algn="l"/>
                          <a:r>
                            <a:rPr lang="en-US" sz="1100" dirty="0">
                              <a:solidFill>
                                <a:schemeClr val="tx2"/>
                              </a:solidFill>
                              <a:latin typeface="Calibri" panose="020F0502020204030204" pitchFamily="34" charset="0"/>
                            </a:rPr>
                            <a:t>4,633</a:t>
                          </a:r>
                        </a:p>
                      </a:txBody>
                      <a:tcPr/>
                    </a:tc>
                    <a:tc>
                      <a:txBody>
                        <a:bodyPr/>
                        <a:lstStyle/>
                        <a:p>
                          <a:pPr marL="91440" algn="l" defTabSz="914400" rtl="0" eaLnBrk="1" fontAlgn="b" latinLnBrk="0" hangingPunct="1"/>
                          <a:r>
                            <a:rPr lang="en-US" sz="1100" kern="1200" dirty="0">
                              <a:solidFill>
                                <a:schemeClr val="tx2"/>
                              </a:solidFill>
                              <a:latin typeface="Calibri" panose="020F0502020204030204" pitchFamily="34" charset="0"/>
                              <a:ea typeface="+mn-ea"/>
                              <a:cs typeface="+mn-cs"/>
                            </a:rPr>
                            <a:t>4,633</a:t>
                          </a:r>
                        </a:p>
                      </a:txBody>
                      <a:tcPr marL="7620" marR="7620" marT="7620" marB="0" anchor="b"/>
                    </a:tc>
                    <a:tc>
                      <a:txBody>
                        <a:bodyPr/>
                        <a:lstStyle/>
                        <a:p>
                          <a:pPr marL="91440" algn="l" defTabSz="914400" rtl="0" eaLnBrk="1" fontAlgn="b" latinLnBrk="0" hangingPunct="1"/>
                          <a:r>
                            <a:rPr lang="en-US" sz="1100" kern="1200" dirty="0">
                              <a:solidFill>
                                <a:schemeClr val="tx2"/>
                              </a:solidFill>
                              <a:latin typeface="Calibri" panose="020F0502020204030204" pitchFamily="34" charset="0"/>
                              <a:ea typeface="+mn-ea"/>
                              <a:cs typeface="+mn-cs"/>
                            </a:rPr>
                            <a:t>13,824</a:t>
                          </a:r>
                        </a:p>
                      </a:txBody>
                      <a:tcPr marL="7620" marR="7620" marT="7620" marB="0" anchor="b"/>
                    </a:tc>
                    <a:tc>
                      <a:txBody>
                        <a:bodyPr/>
                        <a:lstStyle/>
                        <a:p>
                          <a:pPr marL="91440" algn="l" defTabSz="914400" rtl="0" eaLnBrk="1" fontAlgn="b" latinLnBrk="0" hangingPunct="1"/>
                          <a:r>
                            <a:rPr lang="en-US" sz="1100" kern="1200" dirty="0">
                              <a:solidFill>
                                <a:schemeClr val="tx2"/>
                              </a:solidFill>
                              <a:latin typeface="Calibri" panose="020F0502020204030204" pitchFamily="34" charset="0"/>
                              <a:ea typeface="+mn-ea"/>
                              <a:cs typeface="+mn-cs"/>
                            </a:rPr>
                            <a:t>13,824</a:t>
                          </a:r>
                        </a:p>
                      </a:txBody>
                      <a:tcPr marL="7620" marR="7620" marT="7620" marB="0" anchor="b"/>
                    </a:tc>
                    <a:tc>
                      <a:txBody>
                        <a:bodyPr/>
                        <a:lstStyle/>
                        <a:p>
                          <a:pPr marL="91440" algn="l" defTabSz="914400" rtl="0" eaLnBrk="1" fontAlgn="b" latinLnBrk="0" hangingPunct="1"/>
                          <a:r>
                            <a:rPr lang="en-US" sz="1100" kern="1200" dirty="0">
                              <a:solidFill>
                                <a:schemeClr val="tx2"/>
                              </a:solidFill>
                              <a:latin typeface="Calibri" panose="020F0502020204030204" pitchFamily="34" charset="0"/>
                              <a:ea typeface="+mn-ea"/>
                              <a:cs typeface="+mn-cs"/>
                            </a:rPr>
                            <a:t>13,824</a:t>
                          </a:r>
                        </a:p>
                      </a:txBody>
                      <a:tcPr marL="7620" marR="7620" marT="7620" marB="0" anchor="b">
                        <a:lnR w="12700" cap="flat" cmpd="sng" algn="ctr">
                          <a:solidFill>
                            <a:schemeClr val="tx1"/>
                          </a:solidFill>
                          <a:prstDash val="solid"/>
                          <a:round/>
                          <a:headEnd type="none" w="med" len="med"/>
                          <a:tailEnd type="none" w="med" len="med"/>
                        </a:lnR>
                      </a:tcPr>
                    </a:tc>
                    <a:tc>
                      <a:txBody>
                        <a:bodyPr/>
                        <a:lstStyle/>
                        <a:p>
                          <a:pPr marL="91440" algn="l" defTabSz="914400" rtl="0" eaLnBrk="1" fontAlgn="b" latinLnBrk="0" hangingPunct="1"/>
                          <a:r>
                            <a:rPr lang="en-US" sz="1100" kern="1200" dirty="0">
                              <a:solidFill>
                                <a:schemeClr val="tx2"/>
                              </a:solidFill>
                              <a:latin typeface="Calibri" panose="020F0502020204030204" pitchFamily="34" charset="0"/>
                              <a:ea typeface="+mn-ea"/>
                              <a:cs typeface="+mn-cs"/>
                            </a:rPr>
                            <a:t>4,633</a:t>
                          </a:r>
                        </a:p>
                      </a:txBody>
                      <a:tcPr marL="7620" marR="7620" marT="7620" marB="0" anchor="b">
                        <a:lnL w="12700" cap="flat" cmpd="sng" algn="ctr">
                          <a:solidFill>
                            <a:schemeClr val="tx1"/>
                          </a:solidFill>
                          <a:prstDash val="solid"/>
                          <a:round/>
                          <a:headEnd type="none" w="med" len="med"/>
                          <a:tailEnd type="none" w="med" len="med"/>
                        </a:lnL>
                      </a:tcPr>
                    </a:tc>
                    <a:tc>
                      <a:txBody>
                        <a:bodyPr/>
                        <a:lstStyle/>
                        <a:p>
                          <a:pPr marL="91440" algn="l" defTabSz="914400" rtl="0" eaLnBrk="1" fontAlgn="b" latinLnBrk="0" hangingPunct="1"/>
                          <a:r>
                            <a:rPr lang="en-US" sz="1100" kern="1200" dirty="0">
                              <a:solidFill>
                                <a:schemeClr val="tx2"/>
                              </a:solidFill>
                              <a:latin typeface="Calibri" panose="020F0502020204030204" pitchFamily="34" charset="0"/>
                              <a:ea typeface="+mn-ea"/>
                              <a:cs typeface="+mn-cs"/>
                            </a:rPr>
                            <a:t>13,824</a:t>
                          </a:r>
                        </a:p>
                      </a:txBody>
                      <a:tcPr marL="7620" marR="7620" marT="7620" marB="0" anchor="b"/>
                    </a:tc>
                    <a:extLst>
                      <a:ext uri="{0D108BD9-81ED-4DB2-BD59-A6C34878D82A}">
                        <a16:rowId xmlns:a16="http://schemas.microsoft.com/office/drawing/2014/main" val="1539127160"/>
                      </a:ext>
                    </a:extLst>
                  </a:tr>
                  <a:tr h="259080">
                    <a:tc>
                      <a:txBody>
                        <a:bodyPr/>
                        <a:lstStyle/>
                        <a:p>
                          <a:endParaRPr lang="en-US"/>
                        </a:p>
                      </a:txBody>
                      <a:tcPr>
                        <a:blipFill>
                          <a:blip r:embed="rId2"/>
                          <a:stretch>
                            <a:fillRect t="-821429" r="-602513" b="-230952"/>
                          </a:stretch>
                        </a:blipFill>
                      </a:tcPr>
                    </a:tc>
                    <a:tc>
                      <a:txBody>
                        <a:bodyPr/>
                        <a:lstStyle/>
                        <a:p>
                          <a:pPr algn="l"/>
                          <a:r>
                            <a:rPr lang="en-US" sz="1100" dirty="0">
                              <a:solidFill>
                                <a:schemeClr val="tx2"/>
                              </a:solidFill>
                              <a:latin typeface="Calibri" panose="020F0502020204030204" pitchFamily="34" charset="0"/>
                            </a:rPr>
                            <a:t>0</a:t>
                          </a:r>
                        </a:p>
                      </a:txBody>
                      <a:tcPr/>
                    </a:tc>
                    <a:tc>
                      <a:txBody>
                        <a:bodyPr/>
                        <a:lstStyle/>
                        <a:p>
                          <a:pPr algn="l"/>
                          <a:r>
                            <a:rPr lang="en-US" sz="1100" dirty="0">
                              <a:solidFill>
                                <a:schemeClr val="tx2"/>
                              </a:solidFill>
                              <a:latin typeface="Calibri" panose="020F0502020204030204" pitchFamily="34" charset="0"/>
                            </a:rPr>
                            <a:t>0</a:t>
                          </a:r>
                        </a:p>
                      </a:txBody>
                      <a:tcPr/>
                    </a:tc>
                    <a:tc>
                      <a:txBody>
                        <a:bodyPr/>
                        <a:lstStyle/>
                        <a:p>
                          <a:pPr marL="91440" algn="l" defTabSz="914400" rtl="0" eaLnBrk="1" fontAlgn="b" latinLnBrk="0" hangingPunct="1"/>
                          <a:r>
                            <a:rPr lang="en-US" sz="1100" kern="1200" dirty="0">
                              <a:solidFill>
                                <a:schemeClr val="tx2"/>
                              </a:solidFill>
                              <a:latin typeface="Calibri" panose="020F0502020204030204" pitchFamily="34" charset="0"/>
                              <a:ea typeface="+mn-ea"/>
                              <a:cs typeface="+mn-cs"/>
                            </a:rPr>
                            <a:t>0</a:t>
                          </a:r>
                        </a:p>
                      </a:txBody>
                      <a:tcPr marL="7620" marR="7620" marT="7620" marB="0" anchor="b"/>
                    </a:tc>
                    <a:tc>
                      <a:txBody>
                        <a:bodyPr/>
                        <a:lstStyle/>
                        <a:p>
                          <a:pPr marL="91440" algn="l" defTabSz="914400" rtl="0" eaLnBrk="1" fontAlgn="b" latinLnBrk="0" hangingPunct="1"/>
                          <a:r>
                            <a:rPr lang="en-US" sz="1100" kern="1200" dirty="0">
                              <a:solidFill>
                                <a:schemeClr val="tx2"/>
                              </a:solidFill>
                              <a:latin typeface="Calibri" panose="020F0502020204030204" pitchFamily="34" charset="0"/>
                              <a:ea typeface="+mn-ea"/>
                              <a:cs typeface="+mn-cs"/>
                            </a:rPr>
                            <a:t>0</a:t>
                          </a:r>
                        </a:p>
                      </a:txBody>
                      <a:tcPr marL="7620" marR="7620" marT="7620" marB="0" anchor="b"/>
                    </a:tc>
                    <a:tc>
                      <a:txBody>
                        <a:bodyPr/>
                        <a:lstStyle/>
                        <a:p>
                          <a:pPr marL="91440" algn="l" defTabSz="914400" rtl="0" eaLnBrk="1" fontAlgn="b" latinLnBrk="0" hangingPunct="1"/>
                          <a:r>
                            <a:rPr lang="en-US" sz="1100" kern="1200" dirty="0">
                              <a:solidFill>
                                <a:schemeClr val="tx2"/>
                              </a:solidFill>
                              <a:latin typeface="Calibri" panose="020F0502020204030204" pitchFamily="34" charset="0"/>
                              <a:ea typeface="+mn-ea"/>
                              <a:cs typeface="+mn-cs"/>
                            </a:rPr>
                            <a:t>0</a:t>
                          </a:r>
                        </a:p>
                      </a:txBody>
                      <a:tcPr marL="7620" marR="7620" marT="7620" marB="0" anchor="b"/>
                    </a:tc>
                    <a:tc>
                      <a:txBody>
                        <a:bodyPr/>
                        <a:lstStyle/>
                        <a:p>
                          <a:pPr marL="91440" algn="l" defTabSz="914400" rtl="0" eaLnBrk="1" fontAlgn="b" latinLnBrk="0" hangingPunct="1"/>
                          <a:r>
                            <a:rPr lang="en-US" sz="1100" kern="1200" dirty="0">
                              <a:solidFill>
                                <a:schemeClr val="tx2"/>
                              </a:solidFill>
                              <a:latin typeface="Calibri" panose="020F0502020204030204" pitchFamily="34" charset="0"/>
                              <a:ea typeface="+mn-ea"/>
                              <a:cs typeface="+mn-cs"/>
                            </a:rPr>
                            <a:t>0</a:t>
                          </a:r>
                        </a:p>
                      </a:txBody>
                      <a:tcPr marL="7620" marR="7620" marT="7620" marB="0" anchor="b">
                        <a:lnR w="12700" cap="flat" cmpd="sng" algn="ctr">
                          <a:solidFill>
                            <a:schemeClr val="tx1"/>
                          </a:solidFill>
                          <a:prstDash val="solid"/>
                          <a:round/>
                          <a:headEnd type="none" w="med" len="med"/>
                          <a:tailEnd type="none" w="med" len="med"/>
                        </a:lnR>
                      </a:tcPr>
                    </a:tc>
                    <a:tc>
                      <a:txBody>
                        <a:bodyPr/>
                        <a:lstStyle/>
                        <a:p>
                          <a:pPr marL="91440" algn="l" defTabSz="914400" rtl="0" eaLnBrk="1" fontAlgn="b" latinLnBrk="0" hangingPunct="1"/>
                          <a:r>
                            <a:rPr lang="en-US" sz="1100" kern="1200" dirty="0">
                              <a:solidFill>
                                <a:schemeClr val="tx2"/>
                              </a:solidFill>
                              <a:latin typeface="Calibri" panose="020F0502020204030204" pitchFamily="34" charset="0"/>
                              <a:ea typeface="+mn-ea"/>
                              <a:cs typeface="+mn-cs"/>
                            </a:rPr>
                            <a:t>0</a:t>
                          </a:r>
                        </a:p>
                      </a:txBody>
                      <a:tcPr marL="7620" marR="7620" marT="7620" marB="0" anchor="b">
                        <a:lnL w="12700" cap="flat" cmpd="sng" algn="ctr">
                          <a:solidFill>
                            <a:schemeClr val="tx1"/>
                          </a:solidFill>
                          <a:prstDash val="solid"/>
                          <a:round/>
                          <a:headEnd type="none" w="med" len="med"/>
                          <a:tailEnd type="none" w="med" len="med"/>
                        </a:lnL>
                      </a:tcPr>
                    </a:tc>
                    <a:tc>
                      <a:txBody>
                        <a:bodyPr/>
                        <a:lstStyle/>
                        <a:p>
                          <a:pPr marL="91440" algn="l" defTabSz="914400" rtl="0" eaLnBrk="1" fontAlgn="b" latinLnBrk="0" hangingPunct="1"/>
                          <a:r>
                            <a:rPr lang="en-US" sz="1100" kern="1200" dirty="0">
                              <a:solidFill>
                                <a:schemeClr val="tx2"/>
                              </a:solidFill>
                              <a:latin typeface="Calibri" panose="020F0502020204030204" pitchFamily="34" charset="0"/>
                              <a:ea typeface="+mn-ea"/>
                              <a:cs typeface="+mn-cs"/>
                            </a:rPr>
                            <a:t>0</a:t>
                          </a:r>
                        </a:p>
                      </a:txBody>
                      <a:tcPr marL="7620" marR="7620" marT="7620" marB="0" anchor="b"/>
                    </a:tc>
                    <a:extLst>
                      <a:ext uri="{0D108BD9-81ED-4DB2-BD59-A6C34878D82A}">
                        <a16:rowId xmlns:a16="http://schemas.microsoft.com/office/drawing/2014/main" val="387570946"/>
                      </a:ext>
                    </a:extLst>
                  </a:tr>
                  <a:tr h="259080">
                    <a:tc>
                      <a:txBody>
                        <a:bodyPr/>
                        <a:lstStyle/>
                        <a:p>
                          <a:endParaRPr lang="en-US"/>
                        </a:p>
                      </a:txBody>
                      <a:tcPr>
                        <a:blipFill>
                          <a:blip r:embed="rId2"/>
                          <a:stretch>
                            <a:fillRect t="-900000" r="-602513" b="-125581"/>
                          </a:stretch>
                        </a:blipFill>
                      </a:tcPr>
                    </a:tc>
                    <a:tc>
                      <a:txBody>
                        <a:bodyPr/>
                        <a:lstStyle/>
                        <a:p>
                          <a:pPr algn="l"/>
                          <a:r>
                            <a:rPr lang="en-US" sz="1100" dirty="0">
                              <a:solidFill>
                                <a:schemeClr val="tx2"/>
                              </a:solidFill>
                              <a:latin typeface="Calibri" panose="020F0502020204030204" pitchFamily="34" charset="0"/>
                            </a:rPr>
                            <a:t>0</a:t>
                          </a:r>
                        </a:p>
                      </a:txBody>
                      <a:tcPr/>
                    </a:tc>
                    <a:tc>
                      <a:txBody>
                        <a:bodyPr/>
                        <a:lstStyle/>
                        <a:p>
                          <a:pPr algn="l"/>
                          <a:r>
                            <a:rPr lang="en-US" sz="1100" dirty="0">
                              <a:solidFill>
                                <a:schemeClr val="tx2"/>
                              </a:solidFill>
                              <a:latin typeface="Calibri" panose="020F0502020204030204" pitchFamily="34" charset="0"/>
                            </a:rPr>
                            <a:t>0</a:t>
                          </a:r>
                        </a:p>
                      </a:txBody>
                      <a:tcPr/>
                    </a:tc>
                    <a:tc>
                      <a:txBody>
                        <a:bodyPr/>
                        <a:lstStyle/>
                        <a:p>
                          <a:pPr marL="91440" algn="l" defTabSz="914400" rtl="0" eaLnBrk="1" fontAlgn="b" latinLnBrk="0" hangingPunct="1"/>
                          <a:r>
                            <a:rPr lang="en-US" sz="1100" kern="1200" dirty="0">
                              <a:solidFill>
                                <a:schemeClr val="tx2"/>
                              </a:solidFill>
                              <a:latin typeface="Calibri" panose="020F0502020204030204" pitchFamily="34" charset="0"/>
                              <a:ea typeface="+mn-ea"/>
                              <a:cs typeface="+mn-cs"/>
                            </a:rPr>
                            <a:t>8,677</a:t>
                          </a:r>
                        </a:p>
                      </a:txBody>
                      <a:tcPr marL="7620" marR="7620" marT="7620" marB="0" anchor="b"/>
                    </a:tc>
                    <a:tc>
                      <a:txBody>
                        <a:bodyPr/>
                        <a:lstStyle/>
                        <a:p>
                          <a:pPr marL="91440" algn="l" defTabSz="914400" rtl="0" eaLnBrk="1" fontAlgn="b" latinLnBrk="0" hangingPunct="1"/>
                          <a:r>
                            <a:rPr lang="en-US" sz="1100" kern="1200" dirty="0">
                              <a:solidFill>
                                <a:schemeClr val="tx2"/>
                              </a:solidFill>
                              <a:latin typeface="Calibri" panose="020F0502020204030204" pitchFamily="34" charset="0"/>
                              <a:ea typeface="+mn-ea"/>
                              <a:cs typeface="+mn-cs"/>
                            </a:rPr>
                            <a:t>0</a:t>
                          </a:r>
                        </a:p>
                      </a:txBody>
                      <a:tcPr marL="7620" marR="7620" marT="7620" marB="0" anchor="b"/>
                    </a:tc>
                    <a:tc>
                      <a:txBody>
                        <a:bodyPr/>
                        <a:lstStyle/>
                        <a:p>
                          <a:pPr marL="91440" algn="l" defTabSz="914400" rtl="0" eaLnBrk="1" fontAlgn="b" latinLnBrk="0" hangingPunct="1"/>
                          <a:r>
                            <a:rPr lang="en-US" sz="1100" kern="1200" dirty="0">
                              <a:solidFill>
                                <a:schemeClr val="tx2"/>
                              </a:solidFill>
                              <a:latin typeface="Calibri" panose="020F0502020204030204" pitchFamily="34" charset="0"/>
                              <a:ea typeface="+mn-ea"/>
                              <a:cs typeface="+mn-cs"/>
                            </a:rPr>
                            <a:t>0</a:t>
                          </a:r>
                        </a:p>
                      </a:txBody>
                      <a:tcPr marL="7620" marR="7620" marT="7620" marB="0" anchor="b"/>
                    </a:tc>
                    <a:tc>
                      <a:txBody>
                        <a:bodyPr/>
                        <a:lstStyle/>
                        <a:p>
                          <a:pPr marL="91440" algn="l" defTabSz="914400" rtl="0" eaLnBrk="1" fontAlgn="b" latinLnBrk="0" hangingPunct="1"/>
                          <a:r>
                            <a:rPr lang="en-US" sz="1100" kern="1200" dirty="0">
                              <a:solidFill>
                                <a:schemeClr val="tx2"/>
                              </a:solidFill>
                              <a:latin typeface="Calibri" panose="020F0502020204030204" pitchFamily="34" charset="0"/>
                              <a:ea typeface="+mn-ea"/>
                              <a:cs typeface="+mn-cs"/>
                            </a:rPr>
                            <a:t>0</a:t>
                          </a:r>
                        </a:p>
                      </a:txBody>
                      <a:tcPr marL="7620" marR="7620" marT="7620" marB="0" anchor="b">
                        <a:lnR w="12700" cap="flat" cmpd="sng" algn="ctr">
                          <a:solidFill>
                            <a:schemeClr val="tx1"/>
                          </a:solidFill>
                          <a:prstDash val="solid"/>
                          <a:round/>
                          <a:headEnd type="none" w="med" len="med"/>
                          <a:tailEnd type="none" w="med" len="med"/>
                        </a:lnR>
                      </a:tcPr>
                    </a:tc>
                    <a:tc>
                      <a:txBody>
                        <a:bodyPr/>
                        <a:lstStyle/>
                        <a:p>
                          <a:pPr marL="91440" algn="l" defTabSz="914400" rtl="0" eaLnBrk="1" fontAlgn="b" latinLnBrk="0" hangingPunct="1"/>
                          <a:r>
                            <a:rPr lang="en-US" sz="1100" kern="1200" dirty="0">
                              <a:solidFill>
                                <a:schemeClr val="tx2"/>
                              </a:solidFill>
                              <a:latin typeface="Calibri" panose="020F0502020204030204" pitchFamily="34" charset="0"/>
                              <a:ea typeface="+mn-ea"/>
                              <a:cs typeface="+mn-cs"/>
                            </a:rPr>
                            <a:t>8,677</a:t>
                          </a:r>
                        </a:p>
                      </a:txBody>
                      <a:tcPr marL="7620" marR="7620" marT="7620" marB="0" anchor="b">
                        <a:lnL w="12700" cap="flat" cmpd="sng" algn="ctr">
                          <a:solidFill>
                            <a:schemeClr val="tx1"/>
                          </a:solidFill>
                          <a:prstDash val="solid"/>
                          <a:round/>
                          <a:headEnd type="none" w="med" len="med"/>
                          <a:tailEnd type="none" w="med" len="med"/>
                        </a:lnL>
                      </a:tcPr>
                    </a:tc>
                    <a:tc>
                      <a:txBody>
                        <a:bodyPr/>
                        <a:lstStyle/>
                        <a:p>
                          <a:pPr marL="91440" algn="l" defTabSz="914400" rtl="0" eaLnBrk="1" fontAlgn="b" latinLnBrk="0" hangingPunct="1"/>
                          <a:r>
                            <a:rPr lang="en-US" sz="1100" kern="1200" dirty="0">
                              <a:solidFill>
                                <a:schemeClr val="tx2"/>
                              </a:solidFill>
                              <a:latin typeface="Calibri" panose="020F0502020204030204" pitchFamily="34" charset="0"/>
                              <a:ea typeface="+mn-ea"/>
                              <a:cs typeface="+mn-cs"/>
                            </a:rPr>
                            <a:t>0</a:t>
                          </a:r>
                        </a:p>
                      </a:txBody>
                      <a:tcPr marL="7620" marR="7620" marT="7620" marB="0" anchor="b"/>
                    </a:tc>
                    <a:extLst>
                      <a:ext uri="{0D108BD9-81ED-4DB2-BD59-A6C34878D82A}">
                        <a16:rowId xmlns:a16="http://schemas.microsoft.com/office/drawing/2014/main" val="750808591"/>
                      </a:ext>
                    </a:extLst>
                  </a:tr>
                  <a:tr h="274320">
                    <a:tc>
                      <a:txBody>
                        <a:bodyPr/>
                        <a:lstStyle/>
                        <a:p>
                          <a:pPr marL="0" algn="l" defTabSz="914400" rtl="0" eaLnBrk="1" latinLnBrk="0" hangingPunct="1"/>
                          <a:r>
                            <a:rPr lang="en-US" sz="1200" b="1" kern="1200" dirty="0">
                              <a:solidFill>
                                <a:schemeClr val="tx2"/>
                              </a:solidFill>
                              <a:latin typeface="Calibri" panose="020F0502020204030204" pitchFamily="34" charset="0"/>
                              <a:ea typeface="+mn-ea"/>
                              <a:cs typeface="+mn-cs"/>
                            </a:rPr>
                            <a:t>TOTAL</a:t>
                          </a:r>
                        </a:p>
                      </a:txBody>
                      <a:tcPr/>
                    </a:tc>
                    <a:tc>
                      <a:txBody>
                        <a:bodyPr/>
                        <a:lstStyle/>
                        <a:p>
                          <a:pPr algn="l"/>
                          <a:r>
                            <a:rPr lang="en-US" sz="1200" b="1" dirty="0">
                              <a:solidFill>
                                <a:schemeClr val="tx2"/>
                              </a:solidFill>
                              <a:latin typeface="Calibri" panose="020F0502020204030204" pitchFamily="34" charset="0"/>
                            </a:rPr>
                            <a:t>2,449,640</a:t>
                          </a:r>
                        </a:p>
                      </a:txBody>
                      <a:tcPr/>
                    </a:tc>
                    <a:tc>
                      <a:txBody>
                        <a:bodyPr/>
                        <a:lstStyle/>
                        <a:p>
                          <a:pPr algn="l"/>
                          <a:r>
                            <a:rPr lang="en-US" sz="1200" b="1" dirty="0">
                              <a:solidFill>
                                <a:schemeClr val="tx2"/>
                              </a:solidFill>
                              <a:latin typeface="Calibri" panose="020F0502020204030204" pitchFamily="34" charset="0"/>
                            </a:rPr>
                            <a:t>2,449,640</a:t>
                          </a:r>
                        </a:p>
                      </a:txBody>
                      <a:tcPr/>
                    </a:tc>
                    <a:tc>
                      <a:txBody>
                        <a:bodyPr/>
                        <a:lstStyle/>
                        <a:p>
                          <a:pPr marL="0" algn="l" defTabSz="914400" rtl="0" eaLnBrk="1" fontAlgn="b" latinLnBrk="0" hangingPunct="1"/>
                          <a:r>
                            <a:rPr lang="en-US" sz="1200" b="1" kern="1200" dirty="0">
                              <a:solidFill>
                                <a:schemeClr val="tx2"/>
                              </a:solidFill>
                              <a:latin typeface="Calibri" panose="020F0502020204030204" pitchFamily="34" charset="0"/>
                              <a:ea typeface="+mn-ea"/>
                              <a:cs typeface="+mn-cs"/>
                            </a:rPr>
                            <a:t>646,925</a:t>
                          </a:r>
                        </a:p>
                      </a:txBody>
                      <a:tcPr/>
                    </a:tc>
                    <a:tc>
                      <a:txBody>
                        <a:bodyPr/>
                        <a:lstStyle/>
                        <a:p>
                          <a:pPr marL="0" algn="l" defTabSz="914400" rtl="0" eaLnBrk="1" fontAlgn="b" latinLnBrk="0" hangingPunct="1"/>
                          <a:r>
                            <a:rPr lang="en-US" sz="1200" b="1" kern="1200" dirty="0">
                              <a:solidFill>
                                <a:schemeClr val="tx2"/>
                              </a:solidFill>
                              <a:latin typeface="Calibri" panose="020F0502020204030204" pitchFamily="34" charset="0"/>
                              <a:ea typeface="+mn-ea"/>
                              <a:cs typeface="+mn-cs"/>
                            </a:rPr>
                            <a:t>646,925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2"/>
                              </a:solidFill>
                              <a:latin typeface="Calibri" panose="020F0502020204030204" pitchFamily="34" charset="0"/>
                              <a:ea typeface="+mn-ea"/>
                              <a:cs typeface="+mn-cs"/>
                            </a:rPr>
                            <a:t>646,925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2"/>
                              </a:solidFill>
                              <a:latin typeface="Calibri" panose="020F0502020204030204" pitchFamily="34" charset="0"/>
                              <a:ea typeface="+mn-ea"/>
                              <a:cs typeface="+mn-cs"/>
                            </a:rPr>
                            <a:t>646,925</a:t>
                          </a:r>
                        </a:p>
                      </a:txBody>
                      <a:tcPr>
                        <a:lnR w="12700" cap="flat" cmpd="sng" algn="ctr">
                          <a:solidFill>
                            <a:schemeClr val="tx1"/>
                          </a:solidFill>
                          <a:prstDash val="solid"/>
                          <a:round/>
                          <a:headEnd type="none" w="med" len="med"/>
                          <a:tailEnd type="none" w="med" len="med"/>
                        </a:lnR>
                      </a:tcPr>
                    </a:tc>
                    <a:tc>
                      <a:txBody>
                        <a:bodyPr/>
                        <a:lstStyle/>
                        <a:p>
                          <a:pPr algn="l"/>
                          <a:r>
                            <a:rPr lang="en-US" sz="1200" b="1" dirty="0">
                              <a:solidFill>
                                <a:schemeClr val="tx2"/>
                              </a:solidFill>
                              <a:latin typeface="Calibri" panose="020F0502020204030204" pitchFamily="34" charset="0"/>
                            </a:rPr>
                            <a:t>2,458,317</a:t>
                          </a:r>
                        </a:p>
                      </a:txBody>
                      <a:tcPr>
                        <a:lnL w="12700" cap="flat" cmpd="sng" algn="ctr">
                          <a:solidFill>
                            <a:schemeClr val="tx1"/>
                          </a:solidFill>
                          <a:prstDash val="solid"/>
                          <a:round/>
                          <a:headEnd type="none" w="med" len="med"/>
                          <a:tailEnd type="none" w="med" len="med"/>
                        </a:lnL>
                      </a:tcPr>
                    </a:tc>
                    <a:tc>
                      <a:txBody>
                        <a:bodyPr/>
                        <a:lstStyle/>
                        <a:p>
                          <a:pPr algn="l"/>
                          <a:r>
                            <a:rPr lang="en-US" sz="1200" b="1" dirty="0">
                              <a:solidFill>
                                <a:schemeClr val="tx2"/>
                              </a:solidFill>
                              <a:latin typeface="Calibri" panose="020F0502020204030204" pitchFamily="34" charset="0"/>
                            </a:rPr>
                            <a:t>2,458,317</a:t>
                          </a:r>
                        </a:p>
                      </a:txBody>
                      <a:tcPr/>
                    </a:tc>
                    <a:extLst>
                      <a:ext uri="{0D108BD9-81ED-4DB2-BD59-A6C34878D82A}">
                        <a16:rowId xmlns:a16="http://schemas.microsoft.com/office/drawing/2014/main" val="1906206070"/>
                      </a:ext>
                    </a:extLst>
                  </a:tr>
                </a:tbl>
              </a:graphicData>
            </a:graphic>
          </p:graphicFrame>
        </mc:Fallback>
      </mc:AlternateContent>
      <p:sp>
        <p:nvSpPr>
          <p:cNvPr id="7" name="Content Placeholder 2">
            <a:extLst>
              <a:ext uri="{FF2B5EF4-FFF2-40B4-BE49-F238E27FC236}">
                <a16:creationId xmlns:a16="http://schemas.microsoft.com/office/drawing/2014/main" id="{891C955F-7C0A-41FC-94E5-64BA24AE5599}"/>
              </a:ext>
            </a:extLst>
          </p:cNvPr>
          <p:cNvSpPr>
            <a:spLocks noGrp="1"/>
          </p:cNvSpPr>
          <p:nvPr>
            <p:ph sz="quarter" idx="13"/>
          </p:nvPr>
        </p:nvSpPr>
        <p:spPr>
          <a:xfrm>
            <a:off x="114300" y="3930974"/>
            <a:ext cx="8915400" cy="2880360"/>
          </a:xfrm>
        </p:spPr>
        <p:txBody>
          <a:bodyPr>
            <a:normAutofit/>
          </a:bodyPr>
          <a:lstStyle/>
          <a:p>
            <a:pPr marL="0" indent="0">
              <a:lnSpc>
                <a:spcPct val="100000"/>
              </a:lnSpc>
              <a:spcBef>
                <a:spcPts val="0"/>
              </a:spcBef>
              <a:buNone/>
            </a:pPr>
            <a:endParaRPr lang="en-US" dirty="0">
              <a:solidFill>
                <a:srgbClr val="0070C0"/>
              </a:solidFill>
            </a:endParaRPr>
          </a:p>
          <a:p>
            <a:pPr>
              <a:lnSpc>
                <a:spcPct val="100000"/>
              </a:lnSpc>
              <a:spcBef>
                <a:spcPts val="0"/>
              </a:spcBef>
              <a:buClr>
                <a:srgbClr val="FF9900"/>
              </a:buClr>
            </a:pPr>
            <a:r>
              <a:rPr lang="en-US" dirty="0">
                <a:solidFill>
                  <a:srgbClr val="0070C0"/>
                </a:solidFill>
              </a:rPr>
              <a:t>All in units of kg/h</a:t>
            </a:r>
          </a:p>
          <a:p>
            <a:pPr>
              <a:lnSpc>
                <a:spcPct val="100000"/>
              </a:lnSpc>
              <a:spcBef>
                <a:spcPts val="0"/>
              </a:spcBef>
              <a:buClr>
                <a:srgbClr val="FF9900"/>
              </a:buClr>
            </a:pPr>
            <a:r>
              <a:rPr lang="en-US" dirty="0">
                <a:solidFill>
                  <a:srgbClr val="0070C0"/>
                </a:solidFill>
              </a:rPr>
              <a:t>The only extra information needed to create this table are the molecular masses of each compound, which can be easily found in literature.</a:t>
            </a:r>
          </a:p>
          <a:p>
            <a:pPr>
              <a:lnSpc>
                <a:spcPct val="100000"/>
              </a:lnSpc>
              <a:spcBef>
                <a:spcPts val="0"/>
              </a:spcBef>
              <a:buClr>
                <a:srgbClr val="FF9900"/>
              </a:buClr>
            </a:pPr>
            <a:r>
              <a:rPr lang="en-US" dirty="0">
                <a:solidFill>
                  <a:srgbClr val="0070C0"/>
                </a:solidFill>
              </a:rPr>
              <a:t>Energy balances for this process can simply be preformed around each unit operation.</a:t>
            </a:r>
          </a:p>
          <a:p>
            <a:pPr lvl="1">
              <a:lnSpc>
                <a:spcPct val="100000"/>
              </a:lnSpc>
              <a:spcBef>
                <a:spcPts val="0"/>
              </a:spcBef>
            </a:pPr>
            <a:r>
              <a:rPr lang="en-US" dirty="0">
                <a:solidFill>
                  <a:srgbClr val="0070C0"/>
                </a:solidFill>
              </a:rPr>
              <a:t>If the temperatures needed for each step are known, heating requirements can be calculated, which are used to calculate raw material amounts needed for heating—such as natural gas.</a:t>
            </a:r>
          </a:p>
        </p:txBody>
      </p:sp>
    </p:spTree>
    <p:extLst>
      <p:ext uri="{BB962C8B-B14F-4D97-AF65-F5344CB8AC3E}">
        <p14:creationId xmlns:p14="http://schemas.microsoft.com/office/powerpoint/2010/main" val="8405660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restig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DF9A8BB-21F0-48CF-807D-F6A12DD93AA6}"/>
              </a:ext>
            </a:extLst>
          </p:cNvPr>
          <p:cNvGraphicFramePr>
            <a:graphicFrameLocks noGrp="1"/>
          </p:cNvGraphicFramePr>
          <p:nvPr>
            <p:extLst>
              <p:ext uri="{D42A27DB-BD31-4B8C-83A1-F6EECF244321}">
                <p14:modId xmlns:p14="http://schemas.microsoft.com/office/powerpoint/2010/main" val="958223215"/>
              </p:ext>
            </p:extLst>
          </p:nvPr>
        </p:nvGraphicFramePr>
        <p:xfrm>
          <a:off x="658262" y="887250"/>
          <a:ext cx="7827475" cy="4876800"/>
        </p:xfrm>
        <a:graphic>
          <a:graphicData uri="http://schemas.openxmlformats.org/drawingml/2006/table">
            <a:tbl>
              <a:tblPr firstRow="1" bandRow="1">
                <a:tableStyleId>{6E25E649-3F16-4E02-A733-19D2CDBF48F0}</a:tableStyleId>
              </a:tblPr>
              <a:tblGrid>
                <a:gridCol w="1894438">
                  <a:extLst>
                    <a:ext uri="{9D8B030D-6E8A-4147-A177-3AD203B41FA5}">
                      <a16:colId xmlns:a16="http://schemas.microsoft.com/office/drawing/2014/main" val="20000"/>
                    </a:ext>
                  </a:extLst>
                </a:gridCol>
                <a:gridCol w="5933037">
                  <a:extLst>
                    <a:ext uri="{9D8B030D-6E8A-4147-A177-3AD203B41FA5}">
                      <a16:colId xmlns:a16="http://schemas.microsoft.com/office/drawing/2014/main" val="20001"/>
                    </a:ext>
                  </a:extLst>
                </a:gridCol>
              </a:tblGrid>
              <a:tr h="300511">
                <a:tc>
                  <a:txBody>
                    <a:bodyPr/>
                    <a:lstStyle/>
                    <a:p>
                      <a:pPr algn="l"/>
                      <a:r>
                        <a:rPr lang="en-US" sz="1600" b="1" dirty="0">
                          <a:latin typeface="Calibri" panose="020F0502020204030204" pitchFamily="34" charset="0"/>
                        </a:rPr>
                        <a:t>Equipment</a:t>
                      </a:r>
                    </a:p>
                  </a:txBody>
                  <a:tcPr anchor="ctr">
                    <a:solidFill>
                      <a:schemeClr val="tx2"/>
                    </a:solidFill>
                  </a:tcPr>
                </a:tc>
                <a:tc>
                  <a:txBody>
                    <a:bodyPr/>
                    <a:lstStyle/>
                    <a:p>
                      <a:pPr algn="l"/>
                      <a:r>
                        <a:rPr lang="en-US" sz="1600" baseline="0" dirty="0">
                          <a:latin typeface="Calibri" panose="020F0502020204030204" pitchFamily="34" charset="0"/>
                        </a:rPr>
                        <a:t>Metrics used for equipment design in TE-model</a:t>
                      </a:r>
                      <a:endParaRPr lang="en-US" sz="1600" dirty="0">
                        <a:latin typeface="Calibri" panose="020F0502020204030204" pitchFamily="34" charset="0"/>
                      </a:endParaRPr>
                    </a:p>
                  </a:txBody>
                  <a:tcPr anchor="ctr">
                    <a:solidFill>
                      <a:schemeClr val="tx2"/>
                    </a:solidFill>
                  </a:tcPr>
                </a:tc>
                <a:extLst>
                  <a:ext uri="{0D108BD9-81ED-4DB2-BD59-A6C34878D82A}">
                    <a16:rowId xmlns:a16="http://schemas.microsoft.com/office/drawing/2014/main" val="10000"/>
                  </a:ext>
                </a:extLst>
              </a:tr>
              <a:tr h="789809">
                <a:tc>
                  <a:txBody>
                    <a:bodyPr/>
                    <a:lstStyle/>
                    <a:p>
                      <a:pPr algn="l"/>
                      <a:r>
                        <a:rPr lang="en-US" sz="1400" b="1" dirty="0">
                          <a:solidFill>
                            <a:srgbClr val="0070C0"/>
                          </a:solidFill>
                          <a:latin typeface="Calibri" panose="020F0502020204030204" pitchFamily="34" charset="0"/>
                        </a:rPr>
                        <a:t>Propylene Activation Reactor</a:t>
                      </a:r>
                    </a:p>
                  </a:txBody>
                  <a:tcPr anchor="ctr"/>
                </a:tc>
                <a:tc>
                  <a:txBody>
                    <a:bodyPr/>
                    <a:lstStyle/>
                    <a:p>
                      <a:pPr marL="171450" indent="-171450">
                        <a:buFont typeface="Arial" panose="020B0604020202020204" pitchFamily="34" charset="0"/>
                        <a:buChar char="•"/>
                      </a:pPr>
                      <a:r>
                        <a:rPr lang="en-US" sz="1200" dirty="0">
                          <a:solidFill>
                            <a:srgbClr val="0070C0"/>
                          </a:solidFill>
                          <a:latin typeface="Calibri" panose="020F0502020204030204" pitchFamily="34" charset="0"/>
                        </a:rPr>
                        <a:t>Designed as a bubble column reactor (BCR), with X% M conversion and Y% selectivity of M to propylene di-acetic esters</a:t>
                      </a:r>
                      <a:endParaRPr lang="en-US" sz="1200" baseline="0" dirty="0">
                        <a:solidFill>
                          <a:srgbClr val="0070C0"/>
                        </a:solidFill>
                        <a:latin typeface="Calibri" panose="020F0502020204030204" pitchFamily="34" charset="0"/>
                      </a:endParaRPr>
                    </a:p>
                    <a:p>
                      <a:pPr marL="171450" indent="-171450">
                        <a:buFont typeface="Arial" panose="020B0604020202020204" pitchFamily="34" charset="0"/>
                        <a:buChar char="•"/>
                      </a:pPr>
                      <a:r>
                        <a:rPr lang="en-US" sz="1200" baseline="0" dirty="0">
                          <a:solidFill>
                            <a:srgbClr val="0070C0"/>
                          </a:solidFill>
                          <a:latin typeface="Calibri" panose="020F0502020204030204" pitchFamily="34" charset="0"/>
                        </a:rPr>
                        <a:t>Reaction kinetics obtained from lab data</a:t>
                      </a:r>
                      <a:endParaRPr lang="en-US" sz="1200" baseline="30000" dirty="0">
                        <a:solidFill>
                          <a:srgbClr val="0070C0"/>
                        </a:solidFill>
                        <a:latin typeface="Calibri" panose="020F0502020204030204" pitchFamily="34" charset="0"/>
                      </a:endParaRPr>
                    </a:p>
                    <a:p>
                      <a:pPr marL="171450" indent="-171450">
                        <a:buFont typeface="Arial" panose="020B0604020202020204" pitchFamily="34" charset="0"/>
                        <a:buChar char="•"/>
                      </a:pPr>
                      <a:r>
                        <a:rPr lang="en-US" sz="1200" baseline="0" dirty="0">
                          <a:solidFill>
                            <a:srgbClr val="0070C0"/>
                          </a:solidFill>
                          <a:latin typeface="Calibri" panose="020F0502020204030204" pitchFamily="34" charset="0"/>
                        </a:rPr>
                        <a:t>Pressure, propylene feed rate, and Temperature calculated to achieve the required conversion in the given residence time</a:t>
                      </a:r>
                      <a:endParaRPr lang="en-US" sz="1200" dirty="0">
                        <a:solidFill>
                          <a:srgbClr val="0070C0"/>
                        </a:solidFill>
                        <a:latin typeface="Calibri" panose="020F0502020204030204" pitchFamily="34" charset="0"/>
                      </a:endParaRPr>
                    </a:p>
                  </a:txBody>
                  <a:tcPr/>
                </a:tc>
                <a:extLst>
                  <a:ext uri="{0D108BD9-81ED-4DB2-BD59-A6C34878D82A}">
                    <a16:rowId xmlns:a16="http://schemas.microsoft.com/office/drawing/2014/main" val="10001"/>
                  </a:ext>
                </a:extLst>
              </a:tr>
              <a:tr h="486983">
                <a:tc>
                  <a:txBody>
                    <a:bodyPr/>
                    <a:lstStyle/>
                    <a:p>
                      <a:pPr algn="l"/>
                      <a:r>
                        <a:rPr lang="en-US" sz="1400" b="1" dirty="0">
                          <a:solidFill>
                            <a:srgbClr val="0070C0"/>
                          </a:solidFill>
                          <a:latin typeface="Calibri" panose="020F0502020204030204" pitchFamily="34" charset="0"/>
                        </a:rPr>
                        <a:t>Flash Tanks</a:t>
                      </a:r>
                    </a:p>
                  </a:txBody>
                  <a:tcPr anchor="ctr"/>
                </a:tc>
                <a:tc>
                  <a:txBody>
                    <a:bodyPr/>
                    <a:lstStyle/>
                    <a:p>
                      <a:pPr marL="171450" indent="-171450">
                        <a:buFont typeface="Arial" panose="020B0604020202020204" pitchFamily="34" charset="0"/>
                        <a:buChar char="•"/>
                      </a:pPr>
                      <a:r>
                        <a:rPr lang="en-US" sz="1200" dirty="0">
                          <a:solidFill>
                            <a:srgbClr val="0070C0"/>
                          </a:solidFill>
                          <a:latin typeface="Calibri" panose="020F0502020204030204" pitchFamily="34" charset="0"/>
                        </a:rPr>
                        <a:t>Two vertical flash tanks </a:t>
                      </a:r>
                      <a:r>
                        <a:rPr lang="en-US" sz="1200" kern="1200" dirty="0">
                          <a:solidFill>
                            <a:srgbClr val="0070C0"/>
                          </a:solidFill>
                          <a:latin typeface="Calibri" panose="020F0502020204030204" pitchFamily="34" charset="0"/>
                          <a:ea typeface="+mn-ea"/>
                          <a:cs typeface="+mn-cs"/>
                        </a:rPr>
                        <a:t>designed after the BCR to flash off all remaining propylene in solution</a:t>
                      </a:r>
                    </a:p>
                    <a:p>
                      <a:pPr marL="171450" indent="-171450">
                        <a:buFont typeface="Arial" panose="020B0604020202020204" pitchFamily="34" charset="0"/>
                        <a:buChar char="•"/>
                      </a:pPr>
                      <a:r>
                        <a:rPr lang="en-US" sz="1200" dirty="0">
                          <a:solidFill>
                            <a:srgbClr val="0070C0"/>
                          </a:solidFill>
                          <a:latin typeface="Calibri" panose="020F0502020204030204" pitchFamily="34" charset="0"/>
                        </a:rPr>
                        <a:t>Sized according to the Souders-Brown equation for maximum allowable vapor velocity</a:t>
                      </a:r>
                    </a:p>
                  </a:txBody>
                  <a:tcPr/>
                </a:tc>
                <a:extLst>
                  <a:ext uri="{0D108BD9-81ED-4DB2-BD59-A6C34878D82A}">
                    <a16:rowId xmlns:a16="http://schemas.microsoft.com/office/drawing/2014/main" val="3538820015"/>
                  </a:ext>
                </a:extLst>
              </a:tr>
              <a:tr h="464044">
                <a:tc>
                  <a:txBody>
                    <a:bodyPr/>
                    <a:lstStyle/>
                    <a:p>
                      <a:pPr algn="l"/>
                      <a:r>
                        <a:rPr lang="en-US" sz="1400" b="1" dirty="0">
                          <a:solidFill>
                            <a:srgbClr val="0070C0"/>
                          </a:solidFill>
                          <a:latin typeface="Calibri" panose="020F0502020204030204" pitchFamily="34" charset="0"/>
                        </a:rPr>
                        <a:t>Re-Oxidation Reactor</a:t>
                      </a:r>
                    </a:p>
                  </a:txBody>
                  <a:tcPr anchor="ctr"/>
                </a:tc>
                <a:tc>
                  <a:txBody>
                    <a:bodyPr/>
                    <a:lstStyle/>
                    <a:p>
                      <a:pPr marL="171450" indent="-171450" algn="l" defTabSz="457200" rtl="0" eaLnBrk="1" latinLnBrk="0" hangingPunct="1">
                        <a:buFont typeface="Arial" panose="020B0604020202020204" pitchFamily="34" charset="0"/>
                        <a:buChar char="•"/>
                      </a:pPr>
                      <a:r>
                        <a:rPr lang="en-US" sz="1200" kern="1200" dirty="0">
                          <a:solidFill>
                            <a:srgbClr val="0070C0"/>
                          </a:solidFill>
                          <a:latin typeface="Calibri" panose="020F0502020204030204" pitchFamily="34" charset="0"/>
                        </a:rPr>
                        <a:t>Ideal </a:t>
                      </a:r>
                      <a:r>
                        <a:rPr lang="en-US" sz="1200" kern="1200" baseline="0" dirty="0">
                          <a:solidFill>
                            <a:srgbClr val="0070C0"/>
                          </a:solidFill>
                          <a:latin typeface="Calibri" panose="020F0502020204030204" pitchFamily="34" charset="0"/>
                        </a:rPr>
                        <a:t>CSTR. Model splits one reactor into multiple, parallel reactors if one becomes too large</a:t>
                      </a:r>
                    </a:p>
                    <a:p>
                      <a:pPr marL="171450" indent="-171450" algn="l" defTabSz="457200" rtl="0" eaLnBrk="1" latinLnBrk="0" hangingPunct="1">
                        <a:buFont typeface="Arial" panose="020B0604020202020204" pitchFamily="34" charset="0"/>
                        <a:buChar char="•"/>
                      </a:pPr>
                      <a:r>
                        <a:rPr lang="en-US" sz="1200" kern="1200" baseline="0" dirty="0">
                          <a:solidFill>
                            <a:srgbClr val="0070C0"/>
                          </a:solidFill>
                          <a:latin typeface="Calibri" panose="020F0502020204030204" pitchFamily="34" charset="0"/>
                          <a:ea typeface="+mn-ea"/>
                          <a:cs typeface="+mn-cs"/>
                        </a:rPr>
                        <a:t>Reaction kinetics obtained from lab data</a:t>
                      </a:r>
                      <a:endParaRPr lang="en-US" sz="1200" kern="1200" dirty="0">
                        <a:solidFill>
                          <a:srgbClr val="0070C0"/>
                        </a:solidFill>
                        <a:latin typeface="Calibri" panose="020F0502020204030204" pitchFamily="34" charset="0"/>
                        <a:ea typeface="+mn-ea"/>
                        <a:cs typeface="+mn-cs"/>
                      </a:endParaRPr>
                    </a:p>
                  </a:txBody>
                  <a:tcPr/>
                </a:tc>
                <a:extLst>
                  <a:ext uri="{0D108BD9-81ED-4DB2-BD59-A6C34878D82A}">
                    <a16:rowId xmlns:a16="http://schemas.microsoft.com/office/drawing/2014/main" val="10004"/>
                  </a:ext>
                </a:extLst>
              </a:tr>
              <a:tr h="422097">
                <a:tc>
                  <a:txBody>
                    <a:bodyPr/>
                    <a:lstStyle/>
                    <a:p>
                      <a:pPr algn="l"/>
                      <a:r>
                        <a:rPr lang="en-US" sz="1400" b="1" dirty="0">
                          <a:solidFill>
                            <a:srgbClr val="0070C0"/>
                          </a:solidFill>
                          <a:latin typeface="Calibri" panose="020F0502020204030204" pitchFamily="34" charset="0"/>
                        </a:rPr>
                        <a:t>Downstream Separation</a:t>
                      </a:r>
                    </a:p>
                  </a:txBody>
                  <a:tcPr anchor="ctr"/>
                </a:tc>
                <a:tc>
                  <a:txBody>
                    <a:bodyPr/>
                    <a:lstStyle/>
                    <a:p>
                      <a:pPr marL="171450" indent="-171450" algn="l" defTabSz="457200" rtl="0" eaLnBrk="1" latinLnBrk="0" hangingPunct="1">
                        <a:buFont typeface="Arial" panose="020B0604020202020204" pitchFamily="34" charset="0"/>
                        <a:buChar char="•"/>
                      </a:pPr>
                      <a:r>
                        <a:rPr lang="en-US" sz="1200" kern="1200" dirty="0">
                          <a:solidFill>
                            <a:srgbClr val="0070C0"/>
                          </a:solidFill>
                          <a:latin typeface="Calibri" panose="020F0502020204030204" pitchFamily="34" charset="0"/>
                        </a:rPr>
                        <a:t>Expected to be</a:t>
                      </a:r>
                      <a:r>
                        <a:rPr lang="en-US" sz="1200" kern="1200" baseline="0" dirty="0">
                          <a:solidFill>
                            <a:srgbClr val="0070C0"/>
                          </a:solidFill>
                          <a:latin typeface="Calibri" panose="020F0502020204030204" pitchFamily="34" charset="0"/>
                        </a:rPr>
                        <a:t> typical distillation tower with the associated re-boiler, condenser and pumps</a:t>
                      </a:r>
                    </a:p>
                    <a:p>
                      <a:pPr marL="171450" indent="-171450" algn="l" defTabSz="457200" rtl="0" eaLnBrk="1" latinLnBrk="0" hangingPunct="1">
                        <a:buFont typeface="Arial" panose="020B0604020202020204" pitchFamily="34" charset="0"/>
                        <a:buChar char="•"/>
                      </a:pPr>
                      <a:r>
                        <a:rPr lang="en-US" sz="1200" kern="1200" baseline="0" dirty="0">
                          <a:solidFill>
                            <a:srgbClr val="0070C0"/>
                          </a:solidFill>
                          <a:latin typeface="Calibri" panose="020F0502020204030204" pitchFamily="34" charset="0"/>
                        </a:rPr>
                        <a:t>Tower separates out propylene-esters, trace propylene glycol, acetic acid, and water from bulk solution</a:t>
                      </a:r>
                    </a:p>
                  </a:txBody>
                  <a:tcPr/>
                </a:tc>
                <a:extLst>
                  <a:ext uri="{0D108BD9-81ED-4DB2-BD59-A6C34878D82A}">
                    <a16:rowId xmlns:a16="http://schemas.microsoft.com/office/drawing/2014/main" val="10005"/>
                  </a:ext>
                </a:extLst>
              </a:tr>
              <a:tr h="307647">
                <a:tc>
                  <a:txBody>
                    <a:bodyPr/>
                    <a:lstStyle/>
                    <a:p>
                      <a:pPr algn="l"/>
                      <a:r>
                        <a:rPr lang="en-US" sz="1400" b="1" dirty="0">
                          <a:solidFill>
                            <a:srgbClr val="0070C0"/>
                          </a:solidFill>
                          <a:latin typeface="Calibri" panose="020F0502020204030204" pitchFamily="34" charset="0"/>
                        </a:rPr>
                        <a:t>Post-Processing</a:t>
                      </a:r>
                    </a:p>
                  </a:txBody>
                  <a:tcPr anchor="ctr"/>
                </a:tc>
                <a:tc>
                  <a:txBody>
                    <a:bodyPr/>
                    <a:lstStyle/>
                    <a:p>
                      <a:pPr marL="171450" indent="-171450" algn="l" defTabSz="457200" rtl="0" eaLnBrk="1" latinLnBrk="0" hangingPunct="1">
                        <a:buFont typeface="Arial" panose="020B0604020202020204" pitchFamily="34" charset="0"/>
                        <a:buChar char="•"/>
                      </a:pPr>
                      <a:r>
                        <a:rPr lang="en-US" sz="1200" kern="1200" dirty="0">
                          <a:solidFill>
                            <a:srgbClr val="0070C0"/>
                          </a:solidFill>
                          <a:latin typeface="Calibri" panose="020F0502020204030204" pitchFamily="34" charset="0"/>
                          <a:ea typeface="+mn-ea"/>
                          <a:cs typeface="+mn-cs"/>
                        </a:rPr>
                        <a:t>Post-processing of Propylene-esters away from bulk solution avoids unnecessary oxidation of M(III)</a:t>
                      </a:r>
                    </a:p>
                    <a:p>
                      <a:pPr marL="171450" indent="-171450" algn="l" defTabSz="457200" rtl="0" eaLnBrk="1" latinLnBrk="0" hangingPunct="1">
                        <a:buFont typeface="Arial" panose="020B0604020202020204" pitchFamily="34" charset="0"/>
                        <a:buChar char="•"/>
                      </a:pPr>
                      <a:r>
                        <a:rPr lang="en-US" sz="1200" kern="1200" dirty="0">
                          <a:solidFill>
                            <a:srgbClr val="0070C0"/>
                          </a:solidFill>
                          <a:latin typeface="Calibri" panose="020F0502020204030204" pitchFamily="34" charset="0"/>
                          <a:ea typeface="+mn-ea"/>
                          <a:cs typeface="+mn-cs"/>
                        </a:rPr>
                        <a:t>This step is assumed to be some sort complex distillation scheme. There is older literature to give a good idea of how this will be designed</a:t>
                      </a:r>
                    </a:p>
                  </a:txBody>
                  <a:tcPr/>
                </a:tc>
                <a:extLst>
                  <a:ext uri="{0D108BD9-81ED-4DB2-BD59-A6C34878D82A}">
                    <a16:rowId xmlns:a16="http://schemas.microsoft.com/office/drawing/2014/main" val="10006"/>
                  </a:ext>
                </a:extLst>
              </a:tr>
              <a:tr h="303773">
                <a:tc>
                  <a:txBody>
                    <a:bodyPr/>
                    <a:lstStyle/>
                    <a:p>
                      <a:pPr algn="l"/>
                      <a:r>
                        <a:rPr lang="en-US" sz="1400" b="1" dirty="0">
                          <a:solidFill>
                            <a:srgbClr val="0070C0"/>
                          </a:solidFill>
                          <a:latin typeface="Calibri" panose="020F0502020204030204" pitchFamily="34" charset="0"/>
                        </a:rPr>
                        <a:t>Balance of Plant</a:t>
                      </a:r>
                    </a:p>
                  </a:txBody>
                  <a:tcPr anchor="ctr"/>
                </a:tc>
                <a:tc>
                  <a:txBody>
                    <a:bodyPr/>
                    <a:lstStyle/>
                    <a:p>
                      <a:pPr marL="171450" indent="-171450" algn="l" defTabSz="457200" rtl="0" eaLnBrk="1" latinLnBrk="0" hangingPunct="1">
                        <a:buFont typeface="Arial" panose="020B0604020202020204" pitchFamily="34" charset="0"/>
                        <a:buChar char="•"/>
                      </a:pPr>
                      <a:r>
                        <a:rPr lang="en-US" sz="1200" kern="1200" dirty="0">
                          <a:solidFill>
                            <a:srgbClr val="0070C0"/>
                          </a:solidFill>
                          <a:latin typeface="Calibri" panose="020F0502020204030204" pitchFamily="34" charset="0"/>
                        </a:rPr>
                        <a:t>Product storage,</a:t>
                      </a:r>
                      <a:r>
                        <a:rPr lang="en-US" sz="1200" kern="1200" baseline="0" dirty="0">
                          <a:solidFill>
                            <a:srgbClr val="0070C0"/>
                          </a:solidFill>
                          <a:latin typeface="Calibri" panose="020F0502020204030204" pitchFamily="34" charset="0"/>
                        </a:rPr>
                        <a:t> raw material storage, ancillary, pumps, compressors, OSBL equipment</a:t>
                      </a:r>
                      <a:endParaRPr lang="en-US" sz="1200" kern="1200" dirty="0">
                        <a:solidFill>
                          <a:srgbClr val="0070C0"/>
                        </a:solidFill>
                        <a:latin typeface="Calibri" panose="020F0502020204030204" pitchFamily="34" charset="0"/>
                        <a:ea typeface="+mn-ea"/>
                        <a:cs typeface="+mn-cs"/>
                      </a:endParaRPr>
                    </a:p>
                  </a:txBody>
                  <a:tcPr/>
                </a:tc>
                <a:extLst>
                  <a:ext uri="{0D108BD9-81ED-4DB2-BD59-A6C34878D82A}">
                    <a16:rowId xmlns:a16="http://schemas.microsoft.com/office/drawing/2014/main" val="10007"/>
                  </a:ext>
                </a:extLst>
              </a:tr>
              <a:tr h="303773">
                <a:tc>
                  <a:txBody>
                    <a:bodyPr/>
                    <a:lstStyle/>
                    <a:p>
                      <a:pPr algn="l"/>
                      <a:r>
                        <a:rPr lang="en-US" sz="1400" b="1" dirty="0">
                          <a:solidFill>
                            <a:srgbClr val="0070C0"/>
                          </a:solidFill>
                          <a:latin typeface="Calibri" panose="020F0502020204030204" pitchFamily="34" charset="0"/>
                        </a:rPr>
                        <a:t>Land</a:t>
                      </a:r>
                    </a:p>
                  </a:txBody>
                  <a:tcPr anchor="ctr"/>
                </a:tc>
                <a:tc>
                  <a:txBody>
                    <a:bodyPr/>
                    <a:lstStyle/>
                    <a:p>
                      <a:pPr marL="171450" indent="-171450" algn="l" defTabSz="457200" rtl="0" eaLnBrk="1" latinLnBrk="0" hangingPunct="1">
                        <a:buFont typeface="Arial" panose="020B0604020202020204" pitchFamily="34" charset="0"/>
                        <a:buChar char="•"/>
                      </a:pPr>
                      <a:r>
                        <a:rPr lang="en-US" sz="1200" kern="1200" dirty="0">
                          <a:solidFill>
                            <a:srgbClr val="0070C0"/>
                          </a:solidFill>
                          <a:latin typeface="Calibri" panose="020F0502020204030204" pitchFamily="34" charset="0"/>
                        </a:rPr>
                        <a:t>Estimated using</a:t>
                      </a:r>
                      <a:r>
                        <a:rPr lang="en-US" sz="1200" kern="1200" baseline="0" dirty="0">
                          <a:solidFill>
                            <a:srgbClr val="0070C0"/>
                          </a:solidFill>
                          <a:latin typeface="Calibri" panose="020F0502020204030204" pitchFamily="34" charset="0"/>
                        </a:rPr>
                        <a:t> the land requirements for typical process industry</a:t>
                      </a:r>
                      <a:endParaRPr lang="en-US" sz="1200" kern="1200" dirty="0">
                        <a:solidFill>
                          <a:srgbClr val="0070C0"/>
                        </a:solidFill>
                        <a:latin typeface="Calibri" panose="020F0502020204030204" pitchFamily="34" charset="0"/>
                        <a:ea typeface="+mn-ea"/>
                        <a:cs typeface="+mn-cs"/>
                      </a:endParaRPr>
                    </a:p>
                  </a:txBody>
                  <a:tcPr/>
                </a:tc>
                <a:extLst>
                  <a:ext uri="{0D108BD9-81ED-4DB2-BD59-A6C34878D82A}">
                    <a16:rowId xmlns:a16="http://schemas.microsoft.com/office/drawing/2014/main" val="4234163380"/>
                  </a:ext>
                </a:extLst>
              </a:tr>
            </a:tbl>
          </a:graphicData>
        </a:graphic>
      </p:graphicFrame>
      <p:sp>
        <p:nvSpPr>
          <p:cNvPr id="5" name="Title 1">
            <a:extLst>
              <a:ext uri="{FF2B5EF4-FFF2-40B4-BE49-F238E27FC236}">
                <a16:creationId xmlns:a16="http://schemas.microsoft.com/office/drawing/2014/main" id="{FA917DDD-DF7F-4C49-AE61-1BDC20E1F6EF}"/>
              </a:ext>
            </a:extLst>
          </p:cNvPr>
          <p:cNvSpPr>
            <a:spLocks noGrp="1"/>
          </p:cNvSpPr>
          <p:nvPr>
            <p:ph type="title"/>
          </p:nvPr>
        </p:nvSpPr>
        <p:spPr>
          <a:xfrm>
            <a:off x="134007" y="165235"/>
            <a:ext cx="8915400" cy="694458"/>
          </a:xfrm>
        </p:spPr>
        <p:txBody>
          <a:bodyPr>
            <a:normAutofit/>
          </a:bodyPr>
          <a:lstStyle/>
          <a:p>
            <a:pPr algn="l"/>
            <a:r>
              <a:rPr lang="en-US" sz="3200" b="1" cap="none" dirty="0">
                <a:solidFill>
                  <a:schemeClr val="tx2"/>
                </a:solidFill>
              </a:rPr>
              <a:t>Equipment Included in CapEx Estimation</a:t>
            </a:r>
          </a:p>
        </p:txBody>
      </p:sp>
    </p:spTree>
    <p:extLst>
      <p:ext uri="{BB962C8B-B14F-4D97-AF65-F5344CB8AC3E}">
        <p14:creationId xmlns:p14="http://schemas.microsoft.com/office/powerpoint/2010/main" val="2330081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restig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90DF9DC-5E3B-445C-A92A-83ACC7538C8B}"/>
              </a:ext>
            </a:extLst>
          </p:cNvPr>
          <p:cNvGraphicFramePr>
            <a:graphicFrameLocks noGrp="1"/>
          </p:cNvGraphicFramePr>
          <p:nvPr>
            <p:extLst>
              <p:ext uri="{D42A27DB-BD31-4B8C-83A1-F6EECF244321}">
                <p14:modId xmlns:p14="http://schemas.microsoft.com/office/powerpoint/2010/main" val="246785328"/>
              </p:ext>
            </p:extLst>
          </p:nvPr>
        </p:nvGraphicFramePr>
        <p:xfrm>
          <a:off x="457200" y="860157"/>
          <a:ext cx="8229601" cy="4826000"/>
        </p:xfrm>
        <a:graphic>
          <a:graphicData uri="http://schemas.openxmlformats.org/drawingml/2006/table">
            <a:tbl>
              <a:tblPr firstRow="1" bandRow="1">
                <a:tableStyleId>{6E25E649-3F16-4E02-A733-19D2CDBF48F0}</a:tableStyleId>
              </a:tblPr>
              <a:tblGrid>
                <a:gridCol w="2814464">
                  <a:extLst>
                    <a:ext uri="{9D8B030D-6E8A-4147-A177-3AD203B41FA5}">
                      <a16:colId xmlns:a16="http://schemas.microsoft.com/office/drawing/2014/main" val="20000"/>
                    </a:ext>
                  </a:extLst>
                </a:gridCol>
                <a:gridCol w="5415137">
                  <a:extLst>
                    <a:ext uri="{9D8B030D-6E8A-4147-A177-3AD203B41FA5}">
                      <a16:colId xmlns:a16="http://schemas.microsoft.com/office/drawing/2014/main" val="20001"/>
                    </a:ext>
                  </a:extLst>
                </a:gridCol>
              </a:tblGrid>
              <a:tr h="370840">
                <a:tc>
                  <a:txBody>
                    <a:bodyPr/>
                    <a:lstStyle/>
                    <a:p>
                      <a:r>
                        <a:rPr lang="en-US" b="1" dirty="0">
                          <a:latin typeface="Calibri" panose="020F0502020204030204" pitchFamily="34" charset="0"/>
                        </a:rPr>
                        <a:t>Equipment</a:t>
                      </a:r>
                    </a:p>
                  </a:txBody>
                  <a:tcPr anchor="ctr">
                    <a:solidFill>
                      <a:schemeClr val="tx2"/>
                    </a:solidFill>
                  </a:tcPr>
                </a:tc>
                <a:tc>
                  <a:txBody>
                    <a:bodyPr/>
                    <a:lstStyle/>
                    <a:p>
                      <a:pPr marL="0" indent="0">
                        <a:buFont typeface="Arial" panose="020B0604020202020204" pitchFamily="34" charset="0"/>
                        <a:buNone/>
                      </a:pPr>
                      <a:r>
                        <a:rPr lang="en-US" dirty="0">
                          <a:latin typeface="Calibri" panose="020F0502020204030204" pitchFamily="34" charset="0"/>
                        </a:rPr>
                        <a:t>Source and Costing</a:t>
                      </a:r>
                    </a:p>
                  </a:txBody>
                  <a:tcPr anchor="ctr">
                    <a:solidFill>
                      <a:schemeClr val="tx2"/>
                    </a:solidFill>
                  </a:tcPr>
                </a:tc>
                <a:extLst>
                  <a:ext uri="{0D108BD9-81ED-4DB2-BD59-A6C34878D82A}">
                    <a16:rowId xmlns:a16="http://schemas.microsoft.com/office/drawing/2014/main" val="10000"/>
                  </a:ext>
                </a:extLst>
              </a:tr>
              <a:tr h="370840">
                <a:tc>
                  <a:txBody>
                    <a:bodyPr/>
                    <a:lstStyle/>
                    <a:p>
                      <a:r>
                        <a:rPr lang="en-US" sz="1600" b="1" dirty="0">
                          <a:solidFill>
                            <a:srgbClr val="0070C0"/>
                          </a:solidFill>
                          <a:latin typeface="Calibri" panose="020F0502020204030204" pitchFamily="34" charset="0"/>
                        </a:rPr>
                        <a:t>Total Purchase Equipment Cost (TPEC)</a:t>
                      </a:r>
                    </a:p>
                  </a:txBody>
                  <a:tcPr anchor="ctr"/>
                </a:tc>
                <a:tc>
                  <a:txBody>
                    <a:bodyPr/>
                    <a:lstStyle/>
                    <a:p>
                      <a:pPr marL="169863" indent="-169863">
                        <a:buFont typeface="Arial" panose="020B0604020202020204" pitchFamily="34" charset="0"/>
                        <a:buChar char="•"/>
                      </a:pPr>
                      <a:r>
                        <a:rPr lang="en-US" sz="1600" baseline="0" dirty="0">
                          <a:solidFill>
                            <a:srgbClr val="0070C0"/>
                          </a:solidFill>
                          <a:latin typeface="Calibri" panose="020F0502020204030204" pitchFamily="34" charset="0"/>
                        </a:rPr>
                        <a:t>Total Purchased Equipment Cost (TPEC) of reactors estimated from reactor design, weight of steel, required internals etc.</a:t>
                      </a:r>
                    </a:p>
                    <a:p>
                      <a:pPr marL="169863" indent="-169863">
                        <a:buFont typeface="Arial" panose="020B0604020202020204" pitchFamily="34" charset="0"/>
                        <a:buChar char="•"/>
                      </a:pPr>
                      <a:r>
                        <a:rPr lang="en-US" sz="1600" dirty="0">
                          <a:solidFill>
                            <a:srgbClr val="0070C0"/>
                          </a:solidFill>
                          <a:latin typeface="Calibri" panose="020F0502020204030204" pitchFamily="34" charset="0"/>
                        </a:rPr>
                        <a:t>Additional, major equipment includes Distillation towers.</a:t>
                      </a:r>
                      <a:endParaRPr lang="en-US" sz="1600" b="1" i="1" u="sng" dirty="0">
                        <a:solidFill>
                          <a:srgbClr val="0070C0"/>
                        </a:solidFill>
                        <a:latin typeface="Calibri" panose="020F0502020204030204" pitchFamily="34" charset="0"/>
                      </a:endParaRPr>
                    </a:p>
                  </a:txBody>
                  <a:tcPr anchor="ctr"/>
                </a:tc>
                <a:extLst>
                  <a:ext uri="{0D108BD9-81ED-4DB2-BD59-A6C34878D82A}">
                    <a16:rowId xmlns:a16="http://schemas.microsoft.com/office/drawing/2014/main" val="10001"/>
                  </a:ext>
                </a:extLst>
              </a:tr>
              <a:tr h="370840">
                <a:tc>
                  <a:txBody>
                    <a:bodyPr/>
                    <a:lstStyle/>
                    <a:p>
                      <a:r>
                        <a:rPr lang="en-US" sz="1600" b="1" dirty="0">
                          <a:solidFill>
                            <a:srgbClr val="0070C0"/>
                          </a:solidFill>
                          <a:latin typeface="Calibri" panose="020F0502020204030204" pitchFamily="34" charset="0"/>
                        </a:rPr>
                        <a:t>Total Installed</a:t>
                      </a:r>
                      <a:r>
                        <a:rPr lang="en-US" sz="1600" b="1" baseline="0" dirty="0">
                          <a:solidFill>
                            <a:srgbClr val="0070C0"/>
                          </a:solidFill>
                          <a:latin typeface="Calibri" panose="020F0502020204030204" pitchFamily="34" charset="0"/>
                        </a:rPr>
                        <a:t> Equipment Cost (TIEC)</a:t>
                      </a:r>
                      <a:endParaRPr lang="en-US" sz="1600" b="1" dirty="0">
                        <a:solidFill>
                          <a:srgbClr val="0070C0"/>
                        </a:solidFill>
                        <a:latin typeface="Calibri" panose="020F0502020204030204" pitchFamily="34" charset="0"/>
                      </a:endParaRPr>
                    </a:p>
                  </a:txBody>
                  <a:tcPr anchor="ctr"/>
                </a:tc>
                <a:tc>
                  <a:txBody>
                    <a:bodyPr/>
                    <a:lstStyle/>
                    <a:p>
                      <a:pPr marL="169863" indent="-169863" algn="l" defTabSz="457200" rtl="0" eaLnBrk="1" latinLnBrk="0" hangingPunct="1">
                        <a:buFont typeface="Arial" panose="020B0604020202020204" pitchFamily="34" charset="0"/>
                        <a:buChar char="•"/>
                      </a:pPr>
                      <a:r>
                        <a:rPr lang="en-US" sz="1600" kern="1200" baseline="0" dirty="0">
                          <a:solidFill>
                            <a:srgbClr val="0070C0"/>
                          </a:solidFill>
                          <a:latin typeface="Calibri" panose="020F0502020204030204" pitchFamily="34" charset="0"/>
                        </a:rPr>
                        <a:t>TIEC = 1.4 x TPEC</a:t>
                      </a:r>
                      <a:endParaRPr lang="en-US" sz="1600" kern="1200" baseline="30000" dirty="0">
                        <a:solidFill>
                          <a:srgbClr val="0070C0"/>
                        </a:solidFill>
                        <a:latin typeface="Calibri" panose="020F0502020204030204" pitchFamily="34" charset="0"/>
                      </a:endParaRPr>
                    </a:p>
                  </a:txBody>
                  <a:tcPr anchor="ctr"/>
                </a:tc>
                <a:extLst>
                  <a:ext uri="{0D108BD9-81ED-4DB2-BD59-A6C34878D82A}">
                    <a16:rowId xmlns:a16="http://schemas.microsoft.com/office/drawing/2014/main" val="10002"/>
                  </a:ext>
                </a:extLst>
              </a:tr>
              <a:tr h="370840">
                <a:tc>
                  <a:txBody>
                    <a:bodyPr/>
                    <a:lstStyle/>
                    <a:p>
                      <a:r>
                        <a:rPr lang="en-US" sz="1600" b="1" dirty="0">
                          <a:solidFill>
                            <a:srgbClr val="0070C0"/>
                          </a:solidFill>
                          <a:latin typeface="Calibri" panose="020F0502020204030204" pitchFamily="34" charset="0"/>
                        </a:rPr>
                        <a:t>Total Direct</a:t>
                      </a:r>
                      <a:r>
                        <a:rPr lang="en-US" sz="1600" b="1" baseline="0" dirty="0">
                          <a:solidFill>
                            <a:srgbClr val="0070C0"/>
                          </a:solidFill>
                          <a:latin typeface="Calibri" panose="020F0502020204030204" pitchFamily="34" charset="0"/>
                        </a:rPr>
                        <a:t> Costs (DC)</a:t>
                      </a:r>
                    </a:p>
                    <a:p>
                      <a:endParaRPr lang="en-US" sz="1600" b="1" dirty="0">
                        <a:solidFill>
                          <a:srgbClr val="0070C0"/>
                        </a:solidFill>
                        <a:latin typeface="Calibri" panose="020F0502020204030204" pitchFamily="34" charset="0"/>
                      </a:endParaRPr>
                    </a:p>
                  </a:txBody>
                  <a:tcPr anchor="ctr"/>
                </a:tc>
                <a:tc>
                  <a:txBody>
                    <a:bodyPr/>
                    <a:lstStyle/>
                    <a:p>
                      <a:pPr marL="169863" indent="-169863" algn="l" defTabSz="457200" rtl="0" eaLnBrk="1" latinLnBrk="0" hangingPunct="1">
                        <a:buFont typeface="Arial" panose="020B0604020202020204" pitchFamily="34" charset="0"/>
                        <a:buChar char="•"/>
                      </a:pPr>
                      <a:r>
                        <a:rPr lang="en-US" sz="1600" kern="1200" dirty="0">
                          <a:solidFill>
                            <a:srgbClr val="0070C0"/>
                          </a:solidFill>
                          <a:latin typeface="Calibri" panose="020F0502020204030204" pitchFamily="34" charset="0"/>
                          <a:ea typeface="+mn-ea"/>
                          <a:cs typeface="+mn-cs"/>
                        </a:rPr>
                        <a:t>DC = 1.6 x TPEC</a:t>
                      </a:r>
                    </a:p>
                  </a:txBody>
                  <a:tcPr anchor="ctr"/>
                </a:tc>
                <a:extLst>
                  <a:ext uri="{0D108BD9-81ED-4DB2-BD59-A6C34878D82A}">
                    <a16:rowId xmlns:a16="http://schemas.microsoft.com/office/drawing/2014/main" val="10003"/>
                  </a:ext>
                </a:extLst>
              </a:tr>
              <a:tr h="370840">
                <a:tc>
                  <a:txBody>
                    <a:bodyPr/>
                    <a:lstStyle/>
                    <a:p>
                      <a:r>
                        <a:rPr lang="en-US" sz="1600" b="1" dirty="0">
                          <a:solidFill>
                            <a:srgbClr val="0070C0"/>
                          </a:solidFill>
                          <a:latin typeface="Calibri" panose="020F0502020204030204" pitchFamily="34" charset="0"/>
                        </a:rPr>
                        <a:t>Total Indirect Costs (IC)</a:t>
                      </a:r>
                    </a:p>
                  </a:txBody>
                  <a:tcPr anchor="ctr"/>
                </a:tc>
                <a:tc>
                  <a:txBody>
                    <a:bodyPr/>
                    <a:lstStyle/>
                    <a:p>
                      <a:pPr marL="169863" indent="-169863" algn="l" defTabSz="457200" rtl="0" eaLnBrk="1" latinLnBrk="0" hangingPunct="1">
                        <a:buFont typeface="Arial" panose="020B0604020202020204" pitchFamily="34" charset="0"/>
                        <a:buChar char="•"/>
                      </a:pPr>
                      <a:r>
                        <a:rPr lang="en-US" sz="1600" kern="1200" baseline="0" dirty="0">
                          <a:solidFill>
                            <a:srgbClr val="0070C0"/>
                          </a:solidFill>
                          <a:latin typeface="Calibri" panose="020F0502020204030204" pitchFamily="34" charset="0"/>
                          <a:ea typeface="+mn-ea"/>
                          <a:cs typeface="+mn-cs"/>
                        </a:rPr>
                        <a:t>IC = 0.67 x TPEC</a:t>
                      </a:r>
                      <a:endParaRPr lang="en-US" sz="1600" kern="1200" dirty="0">
                        <a:solidFill>
                          <a:srgbClr val="0070C0"/>
                        </a:solidFill>
                        <a:latin typeface="Calibri" panose="020F0502020204030204" pitchFamily="34" charset="0"/>
                        <a:ea typeface="+mn-ea"/>
                        <a:cs typeface="+mn-cs"/>
                      </a:endParaRPr>
                    </a:p>
                  </a:txBody>
                  <a:tcPr anchor="ctr"/>
                </a:tc>
                <a:extLst>
                  <a:ext uri="{0D108BD9-81ED-4DB2-BD59-A6C34878D82A}">
                    <a16:rowId xmlns:a16="http://schemas.microsoft.com/office/drawing/2014/main" val="10004"/>
                  </a:ext>
                </a:extLst>
              </a:tr>
              <a:tr h="370840">
                <a:tc>
                  <a:txBody>
                    <a:bodyPr/>
                    <a:lstStyle/>
                    <a:p>
                      <a:r>
                        <a:rPr lang="en-US" sz="1600" b="1" dirty="0">
                          <a:solidFill>
                            <a:srgbClr val="0070C0"/>
                          </a:solidFill>
                          <a:latin typeface="Calibri" panose="020F0502020204030204" pitchFamily="34" charset="0"/>
                        </a:rPr>
                        <a:t>Fixed Capital Investment (FCI)</a:t>
                      </a:r>
                    </a:p>
                  </a:txBody>
                  <a:tcPr anchor="ctr"/>
                </a:tc>
                <a:tc>
                  <a:txBody>
                    <a:bodyPr/>
                    <a:lstStyle/>
                    <a:p>
                      <a:pPr marL="169863" indent="-169863" algn="l" defTabSz="457200" rtl="0" eaLnBrk="1" latinLnBrk="0" hangingPunct="1">
                        <a:buFont typeface="Arial" panose="020B0604020202020204" pitchFamily="34" charset="0"/>
                        <a:buChar char="•"/>
                      </a:pPr>
                      <a:r>
                        <a:rPr lang="en-US" sz="1600" kern="1200" dirty="0">
                          <a:solidFill>
                            <a:srgbClr val="0070C0"/>
                          </a:solidFill>
                          <a:latin typeface="Calibri" panose="020F0502020204030204" pitchFamily="34" charset="0"/>
                        </a:rPr>
                        <a:t>FCI = TIEC +</a:t>
                      </a:r>
                      <a:r>
                        <a:rPr lang="en-US" sz="1600" kern="1200" baseline="0" dirty="0">
                          <a:solidFill>
                            <a:srgbClr val="0070C0"/>
                          </a:solidFill>
                          <a:latin typeface="Calibri" panose="020F0502020204030204" pitchFamily="34" charset="0"/>
                        </a:rPr>
                        <a:t> DC + IC</a:t>
                      </a:r>
                      <a:endParaRPr lang="en-US" sz="1600" kern="1200" dirty="0">
                        <a:solidFill>
                          <a:srgbClr val="0070C0"/>
                        </a:solidFill>
                        <a:latin typeface="Calibri" panose="020F0502020204030204" pitchFamily="34" charset="0"/>
                        <a:ea typeface="+mn-ea"/>
                        <a:cs typeface="+mn-cs"/>
                      </a:endParaRPr>
                    </a:p>
                  </a:txBody>
                  <a:tcPr anchor="ctr"/>
                </a:tc>
                <a:extLst>
                  <a:ext uri="{0D108BD9-81ED-4DB2-BD59-A6C34878D82A}">
                    <a16:rowId xmlns:a16="http://schemas.microsoft.com/office/drawing/2014/main" val="10005"/>
                  </a:ext>
                </a:extLst>
              </a:tr>
              <a:tr h="370840">
                <a:tc>
                  <a:txBody>
                    <a:bodyPr/>
                    <a:lstStyle/>
                    <a:p>
                      <a:r>
                        <a:rPr lang="en-US" sz="1600" b="1" dirty="0">
                          <a:solidFill>
                            <a:srgbClr val="0070C0"/>
                          </a:solidFill>
                          <a:latin typeface="Calibri" panose="020F0502020204030204" pitchFamily="34" charset="0"/>
                        </a:rPr>
                        <a:t>Cost of Land (CoL)</a:t>
                      </a:r>
                    </a:p>
                  </a:txBody>
                  <a:tcPr anchor="ctr"/>
                </a:tc>
                <a:tc>
                  <a:txBody>
                    <a:bodyPr/>
                    <a:lstStyle/>
                    <a:p>
                      <a:pPr marL="169863" indent="-169863" algn="l" defTabSz="457200" rtl="0" eaLnBrk="1" latinLnBrk="0" hangingPunct="1">
                        <a:buFont typeface="Arial" panose="020B0604020202020204" pitchFamily="34" charset="0"/>
                        <a:buChar char="•"/>
                      </a:pPr>
                      <a:r>
                        <a:rPr lang="en-US" sz="1600" kern="1200" dirty="0">
                          <a:solidFill>
                            <a:srgbClr val="0070C0"/>
                          </a:solidFill>
                          <a:latin typeface="Calibri" panose="020F0502020204030204" pitchFamily="34" charset="0"/>
                        </a:rPr>
                        <a:t>CoL = 6%</a:t>
                      </a:r>
                      <a:r>
                        <a:rPr lang="en-US" sz="1600" kern="1200" baseline="0" dirty="0">
                          <a:solidFill>
                            <a:srgbClr val="0070C0"/>
                          </a:solidFill>
                          <a:latin typeface="Calibri" panose="020F0502020204030204" pitchFamily="34" charset="0"/>
                        </a:rPr>
                        <a:t> of FCI</a:t>
                      </a:r>
                    </a:p>
                  </a:txBody>
                  <a:tcPr anchor="ctr"/>
                </a:tc>
                <a:extLst>
                  <a:ext uri="{0D108BD9-81ED-4DB2-BD59-A6C34878D82A}">
                    <a16:rowId xmlns:a16="http://schemas.microsoft.com/office/drawing/2014/main" val="10006"/>
                  </a:ext>
                </a:extLst>
              </a:tr>
              <a:tr h="370840">
                <a:tc>
                  <a:txBody>
                    <a:bodyPr/>
                    <a:lstStyle/>
                    <a:p>
                      <a:r>
                        <a:rPr lang="en-US" sz="1600" b="1" dirty="0">
                          <a:solidFill>
                            <a:srgbClr val="0070C0"/>
                          </a:solidFill>
                          <a:latin typeface="Calibri" panose="020F0502020204030204" pitchFamily="34" charset="0"/>
                        </a:rPr>
                        <a:t>Contingency  (T</a:t>
                      </a:r>
                      <a:r>
                        <a:rPr lang="en-US" sz="1600" b="1" baseline="-25000" dirty="0">
                          <a:solidFill>
                            <a:srgbClr val="0070C0"/>
                          </a:solidFill>
                          <a:latin typeface="Calibri" panose="020F0502020204030204" pitchFamily="34" charset="0"/>
                        </a:rPr>
                        <a:t>Con</a:t>
                      </a:r>
                      <a:r>
                        <a:rPr lang="en-US" sz="1600" b="1" dirty="0">
                          <a:solidFill>
                            <a:srgbClr val="0070C0"/>
                          </a:solidFill>
                          <a:latin typeface="Calibri" panose="020F0502020204030204" pitchFamily="34" charset="0"/>
                        </a:rPr>
                        <a:t>)</a:t>
                      </a:r>
                    </a:p>
                  </a:txBody>
                  <a:tcPr anchor="ctr">
                    <a:lnB w="12700" cap="flat" cmpd="sng" algn="ctr">
                      <a:noFill/>
                      <a:prstDash val="solid"/>
                      <a:round/>
                      <a:headEnd type="none" w="med" len="med"/>
                      <a:tailEnd type="none" w="med" len="med"/>
                    </a:lnB>
                  </a:tcPr>
                </a:tc>
                <a:tc>
                  <a:txBody>
                    <a:bodyPr/>
                    <a:lstStyle/>
                    <a:p>
                      <a:pPr marL="169863" indent="-169863" algn="l" defTabSz="457200" rtl="0" eaLnBrk="1" latinLnBrk="0" hangingPunct="1">
                        <a:buFont typeface="Arial" panose="020B0604020202020204" pitchFamily="34" charset="0"/>
                        <a:buChar char="•"/>
                      </a:pPr>
                      <a:r>
                        <a:rPr lang="en-US" sz="1600" kern="1200" dirty="0">
                          <a:solidFill>
                            <a:srgbClr val="0070C0"/>
                          </a:solidFill>
                          <a:latin typeface="Calibri" panose="020F0502020204030204" pitchFamily="34" charset="0"/>
                        </a:rPr>
                        <a:t>T</a:t>
                      </a:r>
                      <a:r>
                        <a:rPr lang="en-US" sz="1600" kern="1200" baseline="-25000" dirty="0">
                          <a:solidFill>
                            <a:srgbClr val="0070C0"/>
                          </a:solidFill>
                          <a:latin typeface="Calibri" panose="020F0502020204030204" pitchFamily="34" charset="0"/>
                        </a:rPr>
                        <a:t>Con</a:t>
                      </a:r>
                      <a:r>
                        <a:rPr lang="en-US" sz="1600" kern="1200" baseline="0" dirty="0">
                          <a:solidFill>
                            <a:srgbClr val="0070C0"/>
                          </a:solidFill>
                          <a:latin typeface="Calibri" panose="020F0502020204030204" pitchFamily="34" charset="0"/>
                        </a:rPr>
                        <a:t>= 15% of FCI</a:t>
                      </a:r>
                      <a:endParaRPr lang="en-US" sz="1600" kern="1200" baseline="-25000" dirty="0">
                        <a:solidFill>
                          <a:srgbClr val="0070C0"/>
                        </a:solidFill>
                        <a:latin typeface="Calibri" panose="020F0502020204030204" pitchFamily="34" charset="0"/>
                        <a:ea typeface="+mn-ea"/>
                        <a:cs typeface="+mn-cs"/>
                      </a:endParaRPr>
                    </a:p>
                  </a:txBody>
                  <a:tcPr anchor="ctr">
                    <a:lnB w="12700" cap="flat" cmpd="sng" algn="ctr">
                      <a:noFill/>
                      <a:prstDash val="solid"/>
                      <a:round/>
                      <a:headEnd type="none" w="med" len="med"/>
                      <a:tailEnd type="none" w="med" len="med"/>
                    </a:lnB>
                  </a:tcPr>
                </a:tc>
                <a:extLst>
                  <a:ext uri="{0D108BD9-81ED-4DB2-BD59-A6C34878D82A}">
                    <a16:rowId xmlns:a16="http://schemas.microsoft.com/office/drawing/2014/main" val="10007"/>
                  </a:ext>
                </a:extLst>
              </a:tr>
              <a:tr h="0">
                <a:tc>
                  <a:txBody>
                    <a:bodyPr/>
                    <a:lstStyle/>
                    <a:p>
                      <a:endParaRPr lang="en-US" sz="500" b="1" dirty="0">
                        <a:solidFill>
                          <a:srgbClr val="0070C0"/>
                        </a:solidFill>
                        <a:latin typeface="Calibri" panose="020F0502020204030204" pitchFamily="34" charset="0"/>
                      </a:endParaRPr>
                    </a:p>
                  </a:txBody>
                  <a:tcPr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69863" indent="-169863" algn="l" defTabSz="457200" rtl="0" eaLnBrk="1" latinLnBrk="0" hangingPunct="1">
                        <a:buFont typeface="Arial" panose="020B0604020202020204" pitchFamily="34" charset="0"/>
                        <a:buChar char="•"/>
                      </a:pPr>
                      <a:endParaRPr lang="en-US" sz="500" kern="1200" baseline="-25000" dirty="0">
                        <a:solidFill>
                          <a:srgbClr val="0070C0"/>
                        </a:solidFill>
                        <a:latin typeface="Calibri" panose="020F0502020204030204" pitchFamily="34" charset="0"/>
                        <a:ea typeface="+mn-ea"/>
                        <a:cs typeface="+mn-cs"/>
                      </a:endParaRP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10615764"/>
                  </a:ext>
                </a:extLst>
              </a:tr>
              <a:tr h="370840">
                <a:tc>
                  <a:txBody>
                    <a:bodyPr/>
                    <a:lstStyle/>
                    <a:p>
                      <a:r>
                        <a:rPr lang="en-US" sz="2400" b="1" u="sng" dirty="0">
                          <a:solidFill>
                            <a:srgbClr val="0070C0"/>
                          </a:solidFill>
                          <a:latin typeface="Calibri" panose="020F0502020204030204" pitchFamily="34" charset="0"/>
                        </a:rPr>
                        <a:t>Total </a:t>
                      </a:r>
                      <a:r>
                        <a:rPr lang="en-US" sz="2400" b="1" u="sng" baseline="0" dirty="0">
                          <a:solidFill>
                            <a:srgbClr val="0070C0"/>
                          </a:solidFill>
                          <a:latin typeface="Calibri" panose="020F0502020204030204" pitchFamily="34" charset="0"/>
                        </a:rPr>
                        <a:t>Capital Investment (TCI)</a:t>
                      </a:r>
                      <a:endParaRPr lang="en-US" sz="2400" b="1" u="sng" dirty="0">
                        <a:solidFill>
                          <a:srgbClr val="0070C0"/>
                        </a:solidFill>
                        <a:latin typeface="Calibri" panose="020F0502020204030204" pitchFamily="34" charset="0"/>
                      </a:endParaRPr>
                    </a:p>
                  </a:txBody>
                  <a:tcPr anchor="ct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indent="0" algn="l" defTabSz="457200" rtl="0" eaLnBrk="1" latinLnBrk="0" hangingPunct="1">
                        <a:buFont typeface="Arial" panose="020B0604020202020204" pitchFamily="34" charset="0"/>
                        <a:buNone/>
                      </a:pPr>
                      <a:r>
                        <a:rPr lang="en-US" sz="2400" b="1" u="sng" kern="1200" baseline="0" dirty="0">
                          <a:solidFill>
                            <a:srgbClr val="0070C0"/>
                          </a:solidFill>
                          <a:latin typeface="Calibri" panose="020F0502020204030204" pitchFamily="34" charset="0"/>
                          <a:ea typeface="+mn-ea"/>
                          <a:cs typeface="+mn-cs"/>
                        </a:rPr>
                        <a:t>TCI = FCI + CoL + </a:t>
                      </a:r>
                      <a:r>
                        <a:rPr lang="en-US" sz="2400" b="1" u="sng" kern="1200" dirty="0">
                          <a:solidFill>
                            <a:srgbClr val="0070C0"/>
                          </a:solidFill>
                          <a:latin typeface="Calibri" panose="020F0502020204030204" pitchFamily="34" charset="0"/>
                        </a:rPr>
                        <a:t>T</a:t>
                      </a:r>
                      <a:r>
                        <a:rPr lang="en-US" sz="2400" b="1" u="sng" kern="1200" baseline="-25000" dirty="0">
                          <a:solidFill>
                            <a:srgbClr val="0070C0"/>
                          </a:solidFill>
                          <a:latin typeface="Calibri" panose="020F0502020204030204" pitchFamily="34" charset="0"/>
                        </a:rPr>
                        <a:t>Con</a:t>
                      </a:r>
                      <a:endParaRPr lang="en-US" sz="2400" b="1" u="sng" kern="1200" baseline="0" dirty="0">
                        <a:solidFill>
                          <a:srgbClr val="0070C0"/>
                        </a:solidFill>
                        <a:latin typeface="Calibri" panose="020F0502020204030204" pitchFamily="34" charset="0"/>
                        <a:ea typeface="+mn-ea"/>
                        <a:cs typeface="+mn-cs"/>
                      </a:endParaRPr>
                    </a:p>
                  </a:txBody>
                  <a:tcPr anchor="ct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5" name="Title 1">
            <a:extLst>
              <a:ext uri="{FF2B5EF4-FFF2-40B4-BE49-F238E27FC236}">
                <a16:creationId xmlns:a16="http://schemas.microsoft.com/office/drawing/2014/main" id="{307ADD1E-F847-4A1A-87AF-787697E68B2D}"/>
              </a:ext>
            </a:extLst>
          </p:cNvPr>
          <p:cNvSpPr>
            <a:spLocks noGrp="1"/>
          </p:cNvSpPr>
          <p:nvPr>
            <p:ph type="title"/>
          </p:nvPr>
        </p:nvSpPr>
        <p:spPr>
          <a:xfrm>
            <a:off x="134007" y="165235"/>
            <a:ext cx="8915400" cy="694458"/>
          </a:xfrm>
        </p:spPr>
        <p:txBody>
          <a:bodyPr>
            <a:normAutofit/>
          </a:bodyPr>
          <a:lstStyle/>
          <a:p>
            <a:pPr algn="l"/>
            <a:r>
              <a:rPr lang="en-US" sz="3200" b="1" cap="none" dirty="0">
                <a:solidFill>
                  <a:schemeClr val="tx2"/>
                </a:solidFill>
              </a:rPr>
              <a:t>Total Capital Investment (TCI) Estimation</a:t>
            </a:r>
          </a:p>
        </p:txBody>
      </p:sp>
    </p:spTree>
    <p:extLst>
      <p:ext uri="{BB962C8B-B14F-4D97-AF65-F5344CB8AC3E}">
        <p14:creationId xmlns:p14="http://schemas.microsoft.com/office/powerpoint/2010/main" val="7845495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restig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5">
            <a:extLst>
              <a:ext uri="{FF2B5EF4-FFF2-40B4-BE49-F238E27FC236}">
                <a16:creationId xmlns:a16="http://schemas.microsoft.com/office/drawing/2014/main" id="{827EE682-0092-4DBA-BCFD-E5D7701B5D4A}"/>
              </a:ext>
            </a:extLst>
          </p:cNvPr>
          <p:cNvGraphicFramePr>
            <a:graphicFrameLocks/>
          </p:cNvGraphicFramePr>
          <p:nvPr>
            <p:extLst>
              <p:ext uri="{D42A27DB-BD31-4B8C-83A1-F6EECF244321}">
                <p14:modId xmlns:p14="http://schemas.microsoft.com/office/powerpoint/2010/main" val="4196781818"/>
              </p:ext>
            </p:extLst>
          </p:nvPr>
        </p:nvGraphicFramePr>
        <p:xfrm>
          <a:off x="495300" y="882148"/>
          <a:ext cx="8153400" cy="4776827"/>
        </p:xfrm>
        <a:graphic>
          <a:graphicData uri="http://schemas.openxmlformats.org/drawingml/2006/table">
            <a:tbl>
              <a:tblPr firstRow="1" bandRow="1">
                <a:tableStyleId>{6E25E649-3F16-4E02-A733-19D2CDBF48F0}</a:tableStyleId>
              </a:tblPr>
              <a:tblGrid>
                <a:gridCol w="1874004">
                  <a:extLst>
                    <a:ext uri="{9D8B030D-6E8A-4147-A177-3AD203B41FA5}">
                      <a16:colId xmlns:a16="http://schemas.microsoft.com/office/drawing/2014/main" val="20000"/>
                    </a:ext>
                  </a:extLst>
                </a:gridCol>
                <a:gridCol w="6279396">
                  <a:extLst>
                    <a:ext uri="{9D8B030D-6E8A-4147-A177-3AD203B41FA5}">
                      <a16:colId xmlns:a16="http://schemas.microsoft.com/office/drawing/2014/main" val="20001"/>
                    </a:ext>
                  </a:extLst>
                </a:gridCol>
              </a:tblGrid>
              <a:tr h="289195">
                <a:tc>
                  <a:txBody>
                    <a:bodyPr/>
                    <a:lstStyle/>
                    <a:p>
                      <a:r>
                        <a:rPr lang="en-US" b="1" dirty="0">
                          <a:latin typeface="Calibri" panose="020F0502020204030204" pitchFamily="34" charset="0"/>
                        </a:rPr>
                        <a:t>Inputs</a:t>
                      </a:r>
                    </a:p>
                  </a:txBody>
                  <a:tcPr anchor="ctr">
                    <a:solidFill>
                      <a:schemeClr val="tx2"/>
                    </a:solidFill>
                  </a:tcPr>
                </a:tc>
                <a:tc>
                  <a:txBody>
                    <a:bodyPr/>
                    <a:lstStyle/>
                    <a:p>
                      <a:r>
                        <a:rPr lang="en-US" dirty="0">
                          <a:latin typeface="Calibri" panose="020F0502020204030204" pitchFamily="34" charset="0"/>
                        </a:rPr>
                        <a:t>Base-Case</a:t>
                      </a:r>
                      <a:r>
                        <a:rPr lang="en-US" baseline="0" dirty="0">
                          <a:latin typeface="Calibri" panose="020F0502020204030204" pitchFamily="34" charset="0"/>
                        </a:rPr>
                        <a:t> and Sensitivity Ranges</a:t>
                      </a:r>
                      <a:endParaRPr lang="en-US" dirty="0">
                        <a:latin typeface="Calibri" panose="020F0502020204030204" pitchFamily="34" charset="0"/>
                      </a:endParaRPr>
                    </a:p>
                  </a:txBody>
                  <a:tcPr anchor="ctr">
                    <a:solidFill>
                      <a:schemeClr val="tx2"/>
                    </a:solidFill>
                  </a:tcPr>
                </a:tc>
                <a:extLst>
                  <a:ext uri="{0D108BD9-81ED-4DB2-BD59-A6C34878D82A}">
                    <a16:rowId xmlns:a16="http://schemas.microsoft.com/office/drawing/2014/main" val="10000"/>
                  </a:ext>
                </a:extLst>
              </a:tr>
              <a:tr h="855534">
                <a:tc>
                  <a:txBody>
                    <a:bodyPr/>
                    <a:lstStyle/>
                    <a:p>
                      <a:r>
                        <a:rPr lang="en-US" sz="1600" b="1" dirty="0">
                          <a:solidFill>
                            <a:srgbClr val="0070C0"/>
                          </a:solidFill>
                          <a:latin typeface="Calibri" panose="020F0502020204030204" pitchFamily="34" charset="0"/>
                        </a:rPr>
                        <a:t>Feedstock Costs (Propylene)</a:t>
                      </a:r>
                    </a:p>
                  </a:txBody>
                  <a:tcPr anchor="ctr"/>
                </a:tc>
                <a:tc>
                  <a:txBody>
                    <a:bodyPr/>
                    <a:lstStyle/>
                    <a:p>
                      <a:pPr marL="169863" indent="-169863">
                        <a:buFont typeface="Arial" panose="020B0604020202020204" pitchFamily="34" charset="0"/>
                        <a:buChar char="•"/>
                      </a:pPr>
                      <a:r>
                        <a:rPr lang="en-US" sz="1300" dirty="0">
                          <a:solidFill>
                            <a:srgbClr val="0070C0"/>
                          </a:solidFill>
                          <a:latin typeface="Calibri" panose="020F0502020204030204" pitchFamily="34" charset="0"/>
                        </a:rPr>
                        <a:t>Assumption: Polymer-grade</a:t>
                      </a:r>
                      <a:r>
                        <a:rPr lang="en-US" sz="1300" baseline="0" dirty="0">
                          <a:solidFill>
                            <a:srgbClr val="0070C0"/>
                          </a:solidFill>
                          <a:latin typeface="Calibri" panose="020F0502020204030204" pitchFamily="34" charset="0"/>
                        </a:rPr>
                        <a:t> Propylene </a:t>
                      </a:r>
                      <a:endParaRPr lang="en-US" sz="1300" dirty="0">
                        <a:solidFill>
                          <a:srgbClr val="0070C0"/>
                        </a:solidFill>
                        <a:latin typeface="Calibri" panose="020F0502020204030204" pitchFamily="34" charset="0"/>
                      </a:endParaRPr>
                    </a:p>
                    <a:p>
                      <a:pPr marL="169863" indent="-169863">
                        <a:buFont typeface="Arial" panose="020B0604020202020204" pitchFamily="34" charset="0"/>
                        <a:buChar char="•"/>
                      </a:pPr>
                      <a:r>
                        <a:rPr lang="en-US" sz="1300" baseline="0" dirty="0">
                          <a:solidFill>
                            <a:srgbClr val="0070C0"/>
                          </a:solidFill>
                          <a:latin typeface="Calibri" panose="020F0502020204030204" pitchFamily="34" charset="0"/>
                        </a:rPr>
                        <a:t>Available Propylene costs corresponding to oil prices (Propylene assumed to be made from Naphtha cracking) </a:t>
                      </a:r>
                    </a:p>
                  </a:txBody>
                  <a:tcPr anchor="ctr"/>
                </a:tc>
                <a:extLst>
                  <a:ext uri="{0D108BD9-81ED-4DB2-BD59-A6C34878D82A}">
                    <a16:rowId xmlns:a16="http://schemas.microsoft.com/office/drawing/2014/main" val="10001"/>
                  </a:ext>
                </a:extLst>
              </a:tr>
              <a:tr h="265095">
                <a:tc>
                  <a:txBody>
                    <a:bodyPr/>
                    <a:lstStyle/>
                    <a:p>
                      <a:r>
                        <a:rPr lang="en-US" sz="1600" b="1" dirty="0">
                          <a:solidFill>
                            <a:srgbClr val="0070C0"/>
                          </a:solidFill>
                          <a:latin typeface="Calibri" panose="020F0502020204030204" pitchFamily="34" charset="0"/>
                        </a:rPr>
                        <a:t>Solvent Cost</a:t>
                      </a:r>
                    </a:p>
                  </a:txBody>
                  <a:tcPr anchor="ctr"/>
                </a:tc>
                <a:tc>
                  <a:txBody>
                    <a:bodyPr/>
                    <a:lstStyle/>
                    <a:p>
                      <a:pPr marL="169863" indent="-169863">
                        <a:buFont typeface="Arial" panose="020B0604020202020204" pitchFamily="34" charset="0"/>
                        <a:buChar char="•"/>
                      </a:pPr>
                      <a:r>
                        <a:rPr lang="en-US" sz="1300" baseline="0" dirty="0">
                          <a:solidFill>
                            <a:srgbClr val="0070C0"/>
                          </a:solidFill>
                          <a:latin typeface="Calibri" panose="020F0502020204030204" pitchFamily="34" charset="0"/>
                        </a:rPr>
                        <a:t>Prices based on historical pricing data in the US</a:t>
                      </a:r>
                    </a:p>
                  </a:txBody>
                  <a:tcPr anchor="ctr"/>
                </a:tc>
                <a:extLst>
                  <a:ext uri="{0D108BD9-81ED-4DB2-BD59-A6C34878D82A}">
                    <a16:rowId xmlns:a16="http://schemas.microsoft.com/office/drawing/2014/main" val="3909761341"/>
                  </a:ext>
                </a:extLst>
              </a:tr>
              <a:tr h="903773">
                <a:tc>
                  <a:txBody>
                    <a:bodyPr/>
                    <a:lstStyle/>
                    <a:p>
                      <a:r>
                        <a:rPr lang="en-US" sz="1600" b="1" dirty="0">
                          <a:solidFill>
                            <a:srgbClr val="0070C0"/>
                          </a:solidFill>
                          <a:latin typeface="Calibri" panose="020F0502020204030204" pitchFamily="34" charset="0"/>
                        </a:rPr>
                        <a:t>OpEx</a:t>
                      </a:r>
                      <a:r>
                        <a:rPr lang="en-US" sz="1600" b="1" baseline="0" dirty="0">
                          <a:solidFill>
                            <a:srgbClr val="0070C0"/>
                          </a:solidFill>
                          <a:latin typeface="Calibri" panose="020F0502020204030204" pitchFamily="34" charset="0"/>
                        </a:rPr>
                        <a:t> due to Losses</a:t>
                      </a:r>
                      <a:endParaRPr lang="en-US" sz="1600" b="1" dirty="0">
                        <a:solidFill>
                          <a:srgbClr val="0070C0"/>
                        </a:solidFill>
                        <a:latin typeface="Calibri" panose="020F0502020204030204" pitchFamily="34" charset="0"/>
                      </a:endParaRPr>
                    </a:p>
                  </a:txBody>
                  <a:tcPr anchor="ctr"/>
                </a:tc>
                <a:tc>
                  <a:txBody>
                    <a:bodyPr/>
                    <a:lstStyle/>
                    <a:p>
                      <a:pPr marL="169863" indent="-169863">
                        <a:buFont typeface="Arial" panose="020B0604020202020204" pitchFamily="34" charset="0"/>
                        <a:buChar char="•"/>
                      </a:pPr>
                      <a:r>
                        <a:rPr lang="en-US" sz="1300" dirty="0">
                          <a:solidFill>
                            <a:srgbClr val="0070C0"/>
                          </a:solidFill>
                          <a:latin typeface="Calibri" panose="020F0502020204030204" pitchFamily="34" charset="0"/>
                        </a:rPr>
                        <a:t>Losses of solvent, oxidant etc. considered in terms of $/tonne product</a:t>
                      </a:r>
                    </a:p>
                    <a:p>
                      <a:pPr marL="169863" indent="-169863">
                        <a:buFont typeface="Arial" panose="020B0604020202020204" pitchFamily="34" charset="0"/>
                        <a:buChar char="•"/>
                      </a:pPr>
                      <a:r>
                        <a:rPr lang="en-US" sz="1300" dirty="0">
                          <a:solidFill>
                            <a:srgbClr val="0070C0"/>
                          </a:solidFill>
                          <a:latin typeface="Calibri" panose="020F0502020204030204" pitchFamily="34" charset="0"/>
                        </a:rPr>
                        <a:t>Base-Case:</a:t>
                      </a:r>
                      <a:r>
                        <a:rPr lang="en-US" sz="1300" baseline="0" dirty="0">
                          <a:solidFill>
                            <a:srgbClr val="0070C0"/>
                          </a:solidFill>
                          <a:latin typeface="Calibri" panose="020F0502020204030204" pitchFamily="34" charset="0"/>
                        </a:rPr>
                        <a:t> No Losses</a:t>
                      </a:r>
                    </a:p>
                    <a:p>
                      <a:pPr marL="169863" indent="-169863">
                        <a:buFont typeface="Arial" panose="020B0604020202020204" pitchFamily="34" charset="0"/>
                        <a:buChar char="•"/>
                      </a:pPr>
                      <a:r>
                        <a:rPr lang="en-US" sz="1300" baseline="0" dirty="0">
                          <a:solidFill>
                            <a:srgbClr val="0070C0"/>
                          </a:solidFill>
                          <a:latin typeface="Calibri" panose="020F0502020204030204" pitchFamily="34" charset="0"/>
                        </a:rPr>
                        <a:t>Ranges:  $0-$150/tonne</a:t>
                      </a:r>
                      <a:endParaRPr lang="en-US" sz="1200" b="1" dirty="0">
                        <a:solidFill>
                          <a:srgbClr val="0070C0"/>
                        </a:solidFill>
                        <a:latin typeface="Calibri" panose="020F0502020204030204" pitchFamily="34" charset="0"/>
                      </a:endParaRPr>
                    </a:p>
                  </a:txBody>
                  <a:tcPr anchor="ctr"/>
                </a:tc>
                <a:extLst>
                  <a:ext uri="{0D108BD9-81ED-4DB2-BD59-A6C34878D82A}">
                    <a16:rowId xmlns:a16="http://schemas.microsoft.com/office/drawing/2014/main" val="10002"/>
                  </a:ext>
                </a:extLst>
              </a:tr>
              <a:tr h="542240">
                <a:tc>
                  <a:txBody>
                    <a:bodyPr/>
                    <a:lstStyle/>
                    <a:p>
                      <a:r>
                        <a:rPr lang="en-US" sz="1600" b="1" dirty="0">
                          <a:solidFill>
                            <a:srgbClr val="0070C0"/>
                          </a:solidFill>
                          <a:latin typeface="Calibri" panose="020F0502020204030204" pitchFamily="34" charset="0"/>
                        </a:rPr>
                        <a:t>Re-Oxidation Agent Cost</a:t>
                      </a:r>
                    </a:p>
                  </a:txBody>
                  <a:tcPr anchor="ctr"/>
                </a:tc>
                <a:tc>
                  <a:txBody>
                    <a:bodyPr/>
                    <a:lstStyle/>
                    <a:p>
                      <a:pPr marL="169863" indent="-169863">
                        <a:buFont typeface="Arial" panose="020B0604020202020204" pitchFamily="34" charset="0"/>
                        <a:buChar char="•"/>
                      </a:pPr>
                      <a:r>
                        <a:rPr lang="en-US" sz="1300" dirty="0">
                          <a:solidFill>
                            <a:srgbClr val="0070C0"/>
                          </a:solidFill>
                          <a:latin typeface="Calibri" panose="020F0502020204030204" pitchFamily="34" charset="0"/>
                        </a:rPr>
                        <a:t>Assumed</a:t>
                      </a:r>
                      <a:r>
                        <a:rPr lang="en-US" sz="1300" baseline="0" dirty="0">
                          <a:solidFill>
                            <a:srgbClr val="0070C0"/>
                          </a:solidFill>
                          <a:latin typeface="Calibri" panose="020F0502020204030204" pitchFamily="34" charset="0"/>
                        </a:rPr>
                        <a:t> to be 50% (w/w) solution of H</a:t>
                      </a:r>
                      <a:r>
                        <a:rPr lang="en-US" sz="1300" baseline="-25000" dirty="0">
                          <a:solidFill>
                            <a:srgbClr val="0070C0"/>
                          </a:solidFill>
                          <a:latin typeface="Calibri" panose="020F0502020204030204" pitchFamily="34" charset="0"/>
                        </a:rPr>
                        <a:t>2</a:t>
                      </a:r>
                      <a:r>
                        <a:rPr lang="en-US" sz="1300" baseline="0" dirty="0">
                          <a:solidFill>
                            <a:srgbClr val="0070C0"/>
                          </a:solidFill>
                          <a:latin typeface="Calibri" panose="020F0502020204030204" pitchFamily="34" charset="0"/>
                        </a:rPr>
                        <a:t>O</a:t>
                      </a:r>
                      <a:r>
                        <a:rPr lang="en-US" sz="1300" baseline="-25000" dirty="0">
                          <a:solidFill>
                            <a:srgbClr val="0070C0"/>
                          </a:solidFill>
                          <a:latin typeface="Calibri" panose="020F0502020204030204" pitchFamily="34" charset="0"/>
                        </a:rPr>
                        <a:t>2 </a:t>
                      </a:r>
                      <a:r>
                        <a:rPr lang="en-US" sz="1300" baseline="0" dirty="0">
                          <a:solidFill>
                            <a:srgbClr val="0070C0"/>
                          </a:solidFill>
                          <a:latin typeface="Calibri" panose="020F0502020204030204" pitchFamily="34" charset="0"/>
                        </a:rPr>
                        <a:t>in water</a:t>
                      </a:r>
                    </a:p>
                    <a:p>
                      <a:pPr marL="169863" indent="-169863">
                        <a:buFont typeface="Arial" panose="020B0604020202020204" pitchFamily="34" charset="0"/>
                        <a:buChar char="•"/>
                      </a:pPr>
                      <a:r>
                        <a:rPr lang="en-US" sz="1300" baseline="0" dirty="0">
                          <a:solidFill>
                            <a:srgbClr val="0070C0"/>
                          </a:solidFill>
                          <a:latin typeface="Calibri" panose="020F0502020204030204" pitchFamily="34" charset="0"/>
                        </a:rPr>
                        <a:t>Bulk pricing available from commercial vendor sources</a:t>
                      </a:r>
                    </a:p>
                  </a:txBody>
                  <a:tcPr anchor="ctr"/>
                </a:tc>
                <a:extLst>
                  <a:ext uri="{0D108BD9-81ED-4DB2-BD59-A6C34878D82A}">
                    <a16:rowId xmlns:a16="http://schemas.microsoft.com/office/drawing/2014/main" val="10003"/>
                  </a:ext>
                </a:extLst>
              </a:tr>
              <a:tr h="385593">
                <a:tc>
                  <a:txBody>
                    <a:bodyPr/>
                    <a:lstStyle/>
                    <a:p>
                      <a:r>
                        <a:rPr lang="en-US" sz="1600" b="1" dirty="0">
                          <a:solidFill>
                            <a:srgbClr val="0070C0"/>
                          </a:solidFill>
                          <a:latin typeface="Calibri" panose="020F0502020204030204" pitchFamily="34" charset="0"/>
                        </a:rPr>
                        <a:t>Plant Utilities</a:t>
                      </a:r>
                    </a:p>
                  </a:txBody>
                  <a:tcPr anchor="ctr"/>
                </a:tc>
                <a:tc>
                  <a:txBody>
                    <a:bodyPr/>
                    <a:lstStyle/>
                    <a:p>
                      <a:pPr marL="169863" indent="-169863">
                        <a:buFont typeface="Arial" panose="020B0604020202020204" pitchFamily="34" charset="0"/>
                        <a:buChar char="•"/>
                      </a:pPr>
                      <a:r>
                        <a:rPr lang="en-US" sz="1300" baseline="0" dirty="0">
                          <a:solidFill>
                            <a:srgbClr val="0070C0"/>
                          </a:solidFill>
                          <a:latin typeface="Calibri" panose="020F0502020204030204" pitchFamily="34" charset="0"/>
                        </a:rPr>
                        <a:t>Energy required calculated in a bottom-up method depending on unit operation conditions</a:t>
                      </a:r>
                      <a:endParaRPr lang="en-US" sz="1300" dirty="0">
                        <a:solidFill>
                          <a:srgbClr val="0070C0"/>
                        </a:solidFill>
                        <a:latin typeface="Calibri" panose="020F0502020204030204" pitchFamily="34" charset="0"/>
                      </a:endParaRPr>
                    </a:p>
                  </a:txBody>
                  <a:tcPr anchor="ctr"/>
                </a:tc>
                <a:extLst>
                  <a:ext uri="{0D108BD9-81ED-4DB2-BD59-A6C34878D82A}">
                    <a16:rowId xmlns:a16="http://schemas.microsoft.com/office/drawing/2014/main" val="10004"/>
                  </a:ext>
                </a:extLst>
              </a:tr>
              <a:tr h="265095">
                <a:tc>
                  <a:txBody>
                    <a:bodyPr/>
                    <a:lstStyle/>
                    <a:p>
                      <a:r>
                        <a:rPr lang="en-US" sz="1600" b="1" dirty="0">
                          <a:solidFill>
                            <a:srgbClr val="0070C0"/>
                          </a:solidFill>
                          <a:latin typeface="Calibri" panose="020F0502020204030204" pitchFamily="34" charset="0"/>
                        </a:rPr>
                        <a:t>Operating Labor</a:t>
                      </a:r>
                    </a:p>
                  </a:txBody>
                  <a:tcPr anchor="ctr"/>
                </a:tc>
                <a:tc rowSpan="3">
                  <a:txBody>
                    <a:bodyPr/>
                    <a:lstStyle/>
                    <a:p>
                      <a:pPr marL="169863" indent="-169863" algn="l">
                        <a:buFont typeface="Arial" panose="020B0604020202020204" pitchFamily="34" charset="0"/>
                        <a:buChar char="•"/>
                      </a:pPr>
                      <a:r>
                        <a:rPr lang="en-US" sz="1300" dirty="0">
                          <a:solidFill>
                            <a:srgbClr val="0070C0"/>
                          </a:solidFill>
                          <a:latin typeface="Calibri" panose="020F0502020204030204" pitchFamily="34" charset="0"/>
                        </a:rPr>
                        <a:t>Fixed</a:t>
                      </a:r>
                      <a:r>
                        <a:rPr lang="en-US" sz="1300" baseline="0" dirty="0">
                          <a:solidFill>
                            <a:srgbClr val="0070C0"/>
                          </a:solidFill>
                          <a:latin typeface="Calibri" panose="020F0502020204030204" pitchFamily="34" charset="0"/>
                        </a:rPr>
                        <a:t> Costs such as operating labor, maintenance &amp; repairs and other miscellaneous costs were determined from the incumbent process for making propylene glycol (i.e. from propylene oxide).</a:t>
                      </a:r>
                      <a:endParaRPr lang="en-US" sz="1300" dirty="0">
                        <a:solidFill>
                          <a:srgbClr val="0070C0"/>
                        </a:solidFill>
                        <a:latin typeface="Calibri" panose="020F0502020204030204" pitchFamily="34" charset="0"/>
                      </a:endParaRPr>
                    </a:p>
                  </a:txBody>
                  <a:tcPr anchor="ctr"/>
                </a:tc>
                <a:extLst>
                  <a:ext uri="{0D108BD9-81ED-4DB2-BD59-A6C34878D82A}">
                    <a16:rowId xmlns:a16="http://schemas.microsoft.com/office/drawing/2014/main" val="10005"/>
                  </a:ext>
                </a:extLst>
              </a:tr>
              <a:tr h="457891">
                <a:tc>
                  <a:txBody>
                    <a:bodyPr/>
                    <a:lstStyle/>
                    <a:p>
                      <a:r>
                        <a:rPr lang="en-US" sz="1600" b="1" dirty="0">
                          <a:solidFill>
                            <a:srgbClr val="0070C0"/>
                          </a:solidFill>
                          <a:latin typeface="Calibri" panose="020F0502020204030204" pitchFamily="34" charset="0"/>
                        </a:rPr>
                        <a:t>Maintenance &amp; Repairs</a:t>
                      </a:r>
                    </a:p>
                  </a:txBody>
                  <a:tcPr anchor="ctr"/>
                </a:tc>
                <a:tc vMerge="1">
                  <a:txBody>
                    <a:bodyPr/>
                    <a:lstStyle/>
                    <a:p>
                      <a:pPr marL="169863" indent="-169863">
                        <a:buFont typeface="Arial" panose="020B0604020202020204" pitchFamily="34" charset="0"/>
                        <a:buChar char="•"/>
                      </a:pPr>
                      <a:endParaRPr lang="en-US" sz="1400" dirty="0">
                        <a:solidFill>
                          <a:schemeClr val="tx2"/>
                        </a:solidFill>
                      </a:endParaRPr>
                    </a:p>
                  </a:txBody>
                  <a:tcPr anchor="ctr"/>
                </a:tc>
                <a:extLst>
                  <a:ext uri="{0D108BD9-81ED-4DB2-BD59-A6C34878D82A}">
                    <a16:rowId xmlns:a16="http://schemas.microsoft.com/office/drawing/2014/main" val="10006"/>
                  </a:ext>
                </a:extLst>
              </a:tr>
              <a:tr h="265095">
                <a:tc>
                  <a:txBody>
                    <a:bodyPr/>
                    <a:lstStyle/>
                    <a:p>
                      <a:r>
                        <a:rPr lang="en-US" sz="1600" b="1" dirty="0">
                          <a:solidFill>
                            <a:srgbClr val="0070C0"/>
                          </a:solidFill>
                          <a:latin typeface="Calibri" panose="020F0502020204030204" pitchFamily="34" charset="0"/>
                        </a:rPr>
                        <a:t>Miscellaneous</a:t>
                      </a:r>
                    </a:p>
                  </a:txBody>
                  <a:tcPr anchor="ctr"/>
                </a:tc>
                <a:tc vMerge="1">
                  <a:txBody>
                    <a:bodyPr/>
                    <a:lstStyle/>
                    <a:p>
                      <a:pPr marL="169863" indent="-169863">
                        <a:buFont typeface="Arial" panose="020B0604020202020204" pitchFamily="34" charset="0"/>
                        <a:buChar char="•"/>
                      </a:pPr>
                      <a:endParaRPr lang="en-US" sz="1400" dirty="0">
                        <a:solidFill>
                          <a:schemeClr val="tx2"/>
                        </a:solidFill>
                      </a:endParaRPr>
                    </a:p>
                  </a:txBody>
                  <a:tcPr anchor="ctr"/>
                </a:tc>
                <a:extLst>
                  <a:ext uri="{0D108BD9-81ED-4DB2-BD59-A6C34878D82A}">
                    <a16:rowId xmlns:a16="http://schemas.microsoft.com/office/drawing/2014/main" val="10007"/>
                  </a:ext>
                </a:extLst>
              </a:tr>
            </a:tbl>
          </a:graphicData>
        </a:graphic>
      </p:graphicFrame>
      <p:sp>
        <p:nvSpPr>
          <p:cNvPr id="5" name="Title 1">
            <a:extLst>
              <a:ext uri="{FF2B5EF4-FFF2-40B4-BE49-F238E27FC236}">
                <a16:creationId xmlns:a16="http://schemas.microsoft.com/office/drawing/2014/main" id="{8CB67FE2-1D9E-4741-A12D-7F7D71EBBDA5}"/>
              </a:ext>
            </a:extLst>
          </p:cNvPr>
          <p:cNvSpPr>
            <a:spLocks noGrp="1"/>
          </p:cNvSpPr>
          <p:nvPr>
            <p:ph type="title"/>
          </p:nvPr>
        </p:nvSpPr>
        <p:spPr>
          <a:xfrm>
            <a:off x="134007" y="165235"/>
            <a:ext cx="8915400" cy="694458"/>
          </a:xfrm>
        </p:spPr>
        <p:txBody>
          <a:bodyPr>
            <a:normAutofit fontScale="90000"/>
          </a:bodyPr>
          <a:lstStyle/>
          <a:p>
            <a:pPr algn="l"/>
            <a:r>
              <a:rPr lang="en-US" sz="3200" b="1" cap="none" dirty="0">
                <a:solidFill>
                  <a:schemeClr val="tx2"/>
                </a:solidFill>
              </a:rPr>
              <a:t>Annual Operation &amp; Maintenance (OpEx) Assumptions</a:t>
            </a:r>
          </a:p>
        </p:txBody>
      </p:sp>
    </p:spTree>
    <p:extLst>
      <p:ext uri="{BB962C8B-B14F-4D97-AF65-F5344CB8AC3E}">
        <p14:creationId xmlns:p14="http://schemas.microsoft.com/office/powerpoint/2010/main" val="7109500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restig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94D2FEBA-FF45-42BB-B0AD-DF7399292E3C}"/>
              </a:ext>
            </a:extLst>
          </p:cNvPr>
          <p:cNvGraphicFramePr>
            <a:graphicFrameLocks noGrp="1"/>
          </p:cNvGraphicFramePr>
          <p:nvPr/>
        </p:nvGraphicFramePr>
        <p:xfrm>
          <a:off x="510844" y="870241"/>
          <a:ext cx="8161726" cy="3808288"/>
        </p:xfrm>
        <a:graphic>
          <a:graphicData uri="http://schemas.openxmlformats.org/drawingml/2006/table">
            <a:tbl>
              <a:tblPr firstRow="1" bandRow="1">
                <a:tableStyleId>{2D5ABB26-0587-4C30-8999-92F81FD0307C}</a:tableStyleId>
              </a:tblPr>
              <a:tblGrid>
                <a:gridCol w="3458094">
                  <a:extLst>
                    <a:ext uri="{9D8B030D-6E8A-4147-A177-3AD203B41FA5}">
                      <a16:colId xmlns:a16="http://schemas.microsoft.com/office/drawing/2014/main" val="998350922"/>
                    </a:ext>
                  </a:extLst>
                </a:gridCol>
                <a:gridCol w="1263535">
                  <a:extLst>
                    <a:ext uri="{9D8B030D-6E8A-4147-A177-3AD203B41FA5}">
                      <a16:colId xmlns:a16="http://schemas.microsoft.com/office/drawing/2014/main" val="4091152713"/>
                    </a:ext>
                  </a:extLst>
                </a:gridCol>
                <a:gridCol w="1720734">
                  <a:extLst>
                    <a:ext uri="{9D8B030D-6E8A-4147-A177-3AD203B41FA5}">
                      <a16:colId xmlns:a16="http://schemas.microsoft.com/office/drawing/2014/main" val="809024257"/>
                    </a:ext>
                  </a:extLst>
                </a:gridCol>
                <a:gridCol w="1719363">
                  <a:extLst>
                    <a:ext uri="{9D8B030D-6E8A-4147-A177-3AD203B41FA5}">
                      <a16:colId xmlns:a16="http://schemas.microsoft.com/office/drawing/2014/main" val="716960779"/>
                    </a:ext>
                  </a:extLst>
                </a:gridCol>
              </a:tblGrid>
              <a:tr h="276595">
                <a:tc>
                  <a:txBody>
                    <a:bodyPr/>
                    <a:lstStyle/>
                    <a:p>
                      <a:pPr algn="ctr"/>
                      <a:endParaRPr lang="en-US" sz="1100" b="1" dirty="0">
                        <a:solidFill>
                          <a:schemeClr val="tx2"/>
                        </a:solidFill>
                        <a:latin typeface="Calibri" panose="020F0502020204030204" pitchFamily="34" charset="0"/>
                      </a:endParaRPr>
                    </a:p>
                  </a:txBody>
                  <a:tcPr anchor="ct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a:r>
                        <a:rPr lang="en-US" sz="1200" b="1" dirty="0">
                          <a:solidFill>
                            <a:schemeClr val="tx2"/>
                          </a:solidFill>
                          <a:latin typeface="Calibri" panose="020F0502020204030204" pitchFamily="34" charset="0"/>
                        </a:rPr>
                        <a:t>New Process</a:t>
                      </a:r>
                    </a:p>
                  </a:txBody>
                  <a:tcPr anchor="ctr">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a:r>
                        <a:rPr lang="en-US" sz="1200" b="1" dirty="0">
                          <a:solidFill>
                            <a:schemeClr val="tx2"/>
                          </a:solidFill>
                          <a:latin typeface="Calibri" panose="020F0502020204030204" pitchFamily="34" charset="0"/>
                        </a:rPr>
                        <a:t>Incumbent Process</a:t>
                      </a:r>
                    </a:p>
                  </a:txBody>
                  <a:tcPr anchor="ctr">
                    <a:lnL w="12700" cap="flat" cmpd="sng" algn="ctr">
                      <a:no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schemeClr val="tx2"/>
                          </a:solidFill>
                          <a:latin typeface="Calibri" panose="020F0502020204030204" pitchFamily="34" charset="0"/>
                        </a:rPr>
                        <a:t>MVP* Economics</a:t>
                      </a:r>
                    </a:p>
                  </a:txBody>
                  <a:tcPr anchor="ctr">
                    <a:lnL w="12700" cap="flat" cmpd="sng" algn="ctr">
                      <a:solidFill>
                        <a:schemeClr val="tx2"/>
                      </a:solidFill>
                      <a:prstDash val="solid"/>
                      <a:round/>
                      <a:headEnd type="none" w="med" len="med"/>
                      <a:tailEnd type="none" w="med" len="med"/>
                    </a:lnL>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860559587"/>
                  </a:ext>
                </a:extLst>
              </a:tr>
              <a:tr h="261039">
                <a:tc>
                  <a:txBody>
                    <a:bodyPr/>
                    <a:lstStyle/>
                    <a:p>
                      <a:pPr algn="ctr"/>
                      <a:r>
                        <a:rPr lang="en-US" sz="1100" b="1" i="0" dirty="0">
                          <a:solidFill>
                            <a:schemeClr val="tx2"/>
                          </a:solidFill>
                          <a:latin typeface="Calibri" panose="020F0502020204030204" pitchFamily="34" charset="0"/>
                        </a:rPr>
                        <a:t>Product Capacity, tonne/yr</a:t>
                      </a:r>
                    </a:p>
                  </a:txBody>
                  <a:tcPr anchor="ctr">
                    <a:lnT w="12700" cap="flat" cmpd="sng" algn="ctr">
                      <a:solidFill>
                        <a:schemeClr val="tx2"/>
                      </a:solidFill>
                      <a:prstDash val="solid"/>
                      <a:round/>
                      <a:headEnd type="none" w="med" len="med"/>
                      <a:tailEnd type="none" w="med" len="med"/>
                    </a:lnT>
                    <a:noFill/>
                  </a:tcPr>
                </a:tc>
                <a:tc>
                  <a:txBody>
                    <a:bodyPr/>
                    <a:lstStyle/>
                    <a:p>
                      <a:pPr marL="0" algn="ctr" defTabSz="457200" rtl="0" eaLnBrk="1" fontAlgn="b" latinLnBrk="0" hangingPunct="1"/>
                      <a:r>
                        <a:rPr lang="en-US" sz="1100" b="1" i="0" u="none" strike="noStrike" kern="1200" dirty="0">
                          <a:solidFill>
                            <a:schemeClr val="tx2"/>
                          </a:solidFill>
                          <a:effectLst/>
                          <a:latin typeface="Calibri" panose="020F0502020204030204" pitchFamily="34" charset="0"/>
                          <a:ea typeface="+mn-ea"/>
                          <a:cs typeface="+mn-cs"/>
                        </a:rPr>
                        <a:t>181,000</a:t>
                      </a:r>
                    </a:p>
                  </a:txBody>
                  <a:tcPr marL="0" marR="0" marT="0" marB="0" anchor="ctr">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noFill/>
                  </a:tcPr>
                </a:tc>
                <a:tc>
                  <a:txBody>
                    <a:bodyPr/>
                    <a:lstStyle/>
                    <a:p>
                      <a:pPr marL="0" algn="ctr" defTabSz="457200" rtl="0" eaLnBrk="1" fontAlgn="b" latinLnBrk="0" hangingPunct="1"/>
                      <a:r>
                        <a:rPr lang="en-US" sz="1100" b="1" i="0" u="none" strike="noStrike" kern="1200" dirty="0">
                          <a:solidFill>
                            <a:schemeClr val="tx2"/>
                          </a:solidFill>
                          <a:effectLst/>
                          <a:latin typeface="Calibri" panose="020F0502020204030204" pitchFamily="34" charset="0"/>
                          <a:ea typeface="+mn-ea"/>
                          <a:cs typeface="+mn-cs"/>
                        </a:rPr>
                        <a:t>181,000</a:t>
                      </a:r>
                    </a:p>
                  </a:txBody>
                  <a:tcPr marL="0" marR="0" marT="0" marB="0" anchor="ctr">
                    <a:lnL w="12700" cap="flat" cmpd="sng" algn="ctr">
                      <a:no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1100" b="1" i="0" u="none" strike="noStrike" kern="1200" dirty="0">
                          <a:solidFill>
                            <a:schemeClr val="tx2"/>
                          </a:solidFill>
                          <a:effectLst/>
                          <a:latin typeface="Calibri" panose="020F0502020204030204" pitchFamily="34" charset="0"/>
                          <a:ea typeface="+mn-ea"/>
                          <a:cs typeface="+mn-cs"/>
                        </a:rPr>
                        <a:t>5,980</a:t>
                      </a:r>
                    </a:p>
                  </a:txBody>
                  <a:tcPr marL="0" marR="0" marT="0" marB="0" anchor="ctr">
                    <a:lnL w="12700" cap="flat" cmpd="sng" algn="ctr">
                      <a:solidFill>
                        <a:schemeClr val="tx2"/>
                      </a:solidFill>
                      <a:prstDash val="solid"/>
                      <a:round/>
                      <a:headEnd type="none" w="med" len="med"/>
                      <a:tailEnd type="none" w="med" len="med"/>
                    </a:lnL>
                    <a:lnT w="12700" cap="flat" cmpd="sng" algn="ctr">
                      <a:solidFill>
                        <a:schemeClr val="tx2"/>
                      </a:solidFill>
                      <a:prstDash val="solid"/>
                      <a:round/>
                      <a:headEnd type="none" w="med" len="med"/>
                      <a:tailEnd type="none" w="med" len="med"/>
                    </a:lnT>
                    <a:noFill/>
                  </a:tcPr>
                </a:tc>
                <a:extLst>
                  <a:ext uri="{0D108BD9-81ED-4DB2-BD59-A6C34878D82A}">
                    <a16:rowId xmlns:a16="http://schemas.microsoft.com/office/drawing/2014/main" val="3029074718"/>
                  </a:ext>
                </a:extLst>
              </a:tr>
              <a:tr h="261039">
                <a:tc>
                  <a:txBody>
                    <a:bodyPr/>
                    <a:lstStyle/>
                    <a:p>
                      <a:pPr algn="ctr"/>
                      <a:r>
                        <a:rPr lang="en-US" sz="1100" b="1" i="0" dirty="0">
                          <a:solidFill>
                            <a:schemeClr val="tx2"/>
                          </a:solidFill>
                          <a:latin typeface="Calibri" panose="020F0502020204030204" pitchFamily="34" charset="0"/>
                        </a:rPr>
                        <a:t>Total CapEx, $ millions</a:t>
                      </a:r>
                    </a:p>
                  </a:txBody>
                  <a:tcPr anchor="ctr">
                    <a:noFill/>
                  </a:tcPr>
                </a:tc>
                <a:tc>
                  <a:txBody>
                    <a:bodyPr/>
                    <a:lstStyle/>
                    <a:p>
                      <a:pPr algn="ctr" fontAlgn="b"/>
                      <a:r>
                        <a:rPr lang="en-US" sz="1100" b="1" i="0" u="none" strike="noStrike" kern="1200" dirty="0">
                          <a:solidFill>
                            <a:schemeClr val="accent3">
                              <a:lumMod val="50000"/>
                            </a:schemeClr>
                          </a:solidFill>
                          <a:effectLst/>
                          <a:latin typeface="Calibri" panose="020F0502020204030204" pitchFamily="34" charset="0"/>
                          <a:ea typeface="+mn-ea"/>
                          <a:cs typeface="+mn-cs"/>
                        </a:rPr>
                        <a:t>$103.5</a:t>
                      </a:r>
                    </a:p>
                  </a:txBody>
                  <a:tcPr marL="0" marR="0" marT="0" marB="0" anchor="ctr">
                    <a:lnR w="12700" cap="flat" cmpd="sng" algn="ctr">
                      <a:noFill/>
                      <a:prstDash val="solid"/>
                      <a:round/>
                      <a:headEnd type="none" w="med" len="med"/>
                      <a:tailEnd type="none" w="med" len="med"/>
                    </a:lnR>
                    <a:noFill/>
                  </a:tcPr>
                </a:tc>
                <a:tc>
                  <a:txBody>
                    <a:bodyPr/>
                    <a:lstStyle/>
                    <a:p>
                      <a:pPr algn="ctr" fontAlgn="b"/>
                      <a:r>
                        <a:rPr lang="en-US" sz="1100" b="1" i="0" u="none" strike="noStrike" kern="1200" dirty="0">
                          <a:solidFill>
                            <a:srgbClr val="FF0000"/>
                          </a:solidFill>
                          <a:effectLst/>
                          <a:latin typeface="Calibri" panose="020F0502020204030204" pitchFamily="34" charset="0"/>
                          <a:ea typeface="+mn-ea"/>
                          <a:cs typeface="+mn-cs"/>
                        </a:rPr>
                        <a:t>$471.5</a:t>
                      </a:r>
                    </a:p>
                  </a:txBody>
                  <a:tcPr marL="0" marR="0" marT="0" marB="0" anchor="ctr">
                    <a:lnL w="12700" cap="flat" cmpd="sng" algn="ctr">
                      <a:noFill/>
                      <a:prstDash val="solid"/>
                      <a:round/>
                      <a:headEnd type="none" w="med" len="med"/>
                      <a:tailEnd type="none" w="med" len="med"/>
                    </a:lnL>
                    <a:lnR w="12700" cap="flat" cmpd="sng" algn="ctr">
                      <a:solidFill>
                        <a:schemeClr val="tx2"/>
                      </a:solid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ctr" fontAlgn="b"/>
                      <a:r>
                        <a:rPr lang="en-US" sz="1100" b="1" i="0" u="none" strike="noStrike" kern="1200" dirty="0">
                          <a:solidFill>
                            <a:schemeClr val="tx2"/>
                          </a:solidFill>
                          <a:effectLst/>
                          <a:latin typeface="Calibri" panose="020F0502020204030204" pitchFamily="34" charset="0"/>
                          <a:ea typeface="+mn-ea"/>
                          <a:cs typeface="+mn-cs"/>
                        </a:rPr>
                        <a:t>$19.4</a:t>
                      </a:r>
                    </a:p>
                  </a:txBody>
                  <a:tcPr marL="0" marR="0" marT="0" marB="0" anchor="ctr">
                    <a:lnL w="12700" cap="flat" cmpd="sng" algn="ctr">
                      <a:solidFill>
                        <a:schemeClr val="tx2"/>
                      </a:solidFill>
                      <a:prstDash val="solid"/>
                      <a:round/>
                      <a:headEnd type="none" w="med" len="med"/>
                      <a:tailEnd type="none" w="med" len="med"/>
                    </a:lnL>
                    <a:noFill/>
                  </a:tcPr>
                </a:tc>
                <a:extLst>
                  <a:ext uri="{0D108BD9-81ED-4DB2-BD59-A6C34878D82A}">
                    <a16:rowId xmlns:a16="http://schemas.microsoft.com/office/drawing/2014/main" val="581339957"/>
                  </a:ext>
                </a:extLst>
              </a:tr>
              <a:tr h="222650">
                <a:tc>
                  <a:txBody>
                    <a:bodyPr/>
                    <a:lstStyle/>
                    <a:p>
                      <a:pPr algn="ctr" fontAlgn="b"/>
                      <a:r>
                        <a:rPr lang="en-US" sz="1100" b="1" i="0" u="sng" kern="1200" dirty="0">
                          <a:solidFill>
                            <a:schemeClr val="tx2"/>
                          </a:solidFill>
                          <a:latin typeface="Calibri" panose="020F0502020204030204" pitchFamily="34" charset="0"/>
                        </a:rPr>
                        <a:t>Variable Costs of Production, ¢/kg</a:t>
                      </a:r>
                      <a:endParaRPr lang="en-US" sz="1100" b="1" i="0" u="sng" kern="1200" dirty="0">
                        <a:solidFill>
                          <a:schemeClr val="tx2"/>
                        </a:solidFill>
                        <a:latin typeface="Calibri" panose="020F0502020204030204" pitchFamily="34" charset="0"/>
                        <a:ea typeface="+mn-ea"/>
                        <a:cs typeface="+mn-cs"/>
                      </a:endParaRPr>
                    </a:p>
                  </a:txBody>
                  <a:tcPr marR="7620" marT="7620" anchor="ctr">
                    <a:noFill/>
                  </a:tcPr>
                </a:tc>
                <a:tc>
                  <a:txBody>
                    <a:bodyPr/>
                    <a:lstStyle/>
                    <a:p>
                      <a:pPr algn="ctr" fontAlgn="b"/>
                      <a:r>
                        <a:rPr lang="en-US" sz="1100" b="1" i="0" u="sng" strike="noStrike" kern="1200" dirty="0">
                          <a:solidFill>
                            <a:schemeClr val="tx2"/>
                          </a:solidFill>
                          <a:effectLst/>
                          <a:latin typeface="Calibri" panose="020F0502020204030204" pitchFamily="34" charset="0"/>
                          <a:ea typeface="+mn-ea"/>
                          <a:cs typeface="+mn-cs"/>
                        </a:rPr>
                        <a:t>119.95</a:t>
                      </a:r>
                    </a:p>
                  </a:txBody>
                  <a:tcPr marL="0" marR="0" marT="0" marB="0" anchor="ctr">
                    <a:lnR w="12700" cap="flat" cmpd="sng" algn="ctr">
                      <a:noFill/>
                      <a:prstDash val="solid"/>
                      <a:round/>
                      <a:headEnd type="none" w="med" len="med"/>
                      <a:tailEnd type="none" w="med" len="med"/>
                    </a:lnR>
                    <a:noFill/>
                  </a:tcPr>
                </a:tc>
                <a:tc>
                  <a:txBody>
                    <a:bodyPr/>
                    <a:lstStyle/>
                    <a:p>
                      <a:pPr marL="0" algn="ctr" defTabSz="914400" rtl="0" eaLnBrk="1" fontAlgn="b" latinLnBrk="0" hangingPunct="1"/>
                      <a:r>
                        <a:rPr lang="en-US" sz="1100" b="1" i="0" u="sng" strike="noStrike" kern="1200" dirty="0">
                          <a:solidFill>
                            <a:schemeClr val="tx2"/>
                          </a:solidFill>
                          <a:effectLst/>
                          <a:latin typeface="Calibri" panose="020F0502020204030204" pitchFamily="34" charset="0"/>
                          <a:ea typeface="+mn-ea"/>
                          <a:cs typeface="+mn-cs"/>
                        </a:rPr>
                        <a:t>172.82</a:t>
                      </a:r>
                    </a:p>
                  </a:txBody>
                  <a:tcPr marL="0" marR="0" marT="0" marB="0" anchor="ctr">
                    <a:lnL w="12700" cap="flat" cmpd="sng" algn="ctr">
                      <a:noFill/>
                      <a:prstDash val="solid"/>
                      <a:round/>
                      <a:headEnd type="none" w="med" len="med"/>
                      <a:tailEnd type="none" w="med" len="med"/>
                    </a:lnL>
                    <a:lnR w="12700" cap="flat" cmpd="sng" algn="ctr">
                      <a:solidFill>
                        <a:schemeClr val="tx2"/>
                      </a:solid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ctr" fontAlgn="b"/>
                      <a:r>
                        <a:rPr lang="en-US" sz="1100" b="1" i="0" u="sng" strike="noStrike" kern="1200" dirty="0">
                          <a:solidFill>
                            <a:schemeClr val="tx2"/>
                          </a:solidFill>
                          <a:effectLst/>
                          <a:latin typeface="Calibri" panose="020F0502020204030204" pitchFamily="34" charset="0"/>
                          <a:ea typeface="+mn-ea"/>
                          <a:cs typeface="+mn-cs"/>
                        </a:rPr>
                        <a:t>122.21</a:t>
                      </a:r>
                    </a:p>
                  </a:txBody>
                  <a:tcPr marL="0" marR="0" marT="0" marB="0" anchor="ctr">
                    <a:lnL w="12700" cap="flat" cmpd="sng" algn="ctr">
                      <a:solidFill>
                        <a:schemeClr val="tx2"/>
                      </a:solidFill>
                      <a:prstDash val="solid"/>
                      <a:round/>
                      <a:headEnd type="none" w="med" len="med"/>
                      <a:tailEnd type="none" w="med" len="med"/>
                    </a:lnL>
                    <a:noFill/>
                  </a:tcPr>
                </a:tc>
                <a:extLst>
                  <a:ext uri="{0D108BD9-81ED-4DB2-BD59-A6C34878D82A}">
                    <a16:rowId xmlns:a16="http://schemas.microsoft.com/office/drawing/2014/main" val="3142513854"/>
                  </a:ext>
                </a:extLst>
              </a:tr>
              <a:tr h="207295">
                <a:tc>
                  <a:txBody>
                    <a:bodyPr/>
                    <a:lstStyle/>
                    <a:p>
                      <a:pPr lvl="0" algn="r" fontAlgn="b"/>
                      <a:r>
                        <a:rPr lang="en-US" sz="1000" b="0" i="0" u="none" strike="noStrike" dirty="0">
                          <a:solidFill>
                            <a:schemeClr val="tx2"/>
                          </a:solidFill>
                          <a:effectLst/>
                          <a:latin typeface="Calibri" panose="020F0502020204030204" pitchFamily="34" charset="0"/>
                        </a:rPr>
                        <a:t>Total Raw Materials</a:t>
                      </a:r>
                    </a:p>
                  </a:txBody>
                  <a:tcPr marL="365760" marR="7620" marT="7620" anchor="ctr">
                    <a:noFill/>
                  </a:tcPr>
                </a:tc>
                <a:tc>
                  <a:txBody>
                    <a:bodyPr/>
                    <a:lstStyle/>
                    <a:p>
                      <a:pPr marL="0" algn="ctr" defTabSz="457200" rtl="0" eaLnBrk="1" fontAlgn="b" latinLnBrk="0" hangingPunct="1"/>
                      <a:r>
                        <a:rPr lang="en-US" sz="1000" b="1" i="1" u="none" strike="noStrike" kern="1200" dirty="0">
                          <a:solidFill>
                            <a:schemeClr val="accent3">
                              <a:lumMod val="50000"/>
                            </a:schemeClr>
                          </a:solidFill>
                          <a:effectLst/>
                          <a:latin typeface="Calibri" panose="020F0502020204030204" pitchFamily="34" charset="0"/>
                          <a:ea typeface="+mn-ea"/>
                          <a:cs typeface="+mn-cs"/>
                        </a:rPr>
                        <a:t>118.49</a:t>
                      </a:r>
                    </a:p>
                  </a:txBody>
                  <a:tcPr marL="0" marR="0" marT="0" marB="0" anchor="ctr">
                    <a:lnR w="12700" cap="flat" cmpd="sng" algn="ctr">
                      <a:noFill/>
                      <a:prstDash val="solid"/>
                      <a:round/>
                      <a:headEnd type="none" w="med" len="med"/>
                      <a:tailEnd type="none" w="med" len="med"/>
                    </a:lnR>
                    <a:noFill/>
                  </a:tcPr>
                </a:tc>
                <a:tc>
                  <a:txBody>
                    <a:bodyPr/>
                    <a:lstStyle/>
                    <a:p>
                      <a:pPr marL="0" algn="ctr" defTabSz="914400" rtl="0" eaLnBrk="1" fontAlgn="b" latinLnBrk="0" hangingPunct="1"/>
                      <a:r>
                        <a:rPr lang="en-US" sz="1050" b="1" i="1" u="none" strike="noStrike" kern="1200" dirty="0">
                          <a:solidFill>
                            <a:srgbClr val="FF0000"/>
                          </a:solidFill>
                          <a:effectLst/>
                          <a:latin typeface="Calibri" panose="020F0502020204030204" pitchFamily="34" charset="0"/>
                          <a:ea typeface="+mn-ea"/>
                          <a:cs typeface="+mn-cs"/>
                        </a:rPr>
                        <a:t>144.00</a:t>
                      </a:r>
                    </a:p>
                  </a:txBody>
                  <a:tcPr marL="0" marR="0" marT="0" marB="0" anchor="ctr">
                    <a:lnL w="12700" cap="flat" cmpd="sng" algn="ctr">
                      <a:noFill/>
                      <a:prstDash val="solid"/>
                      <a:round/>
                      <a:headEnd type="none" w="med" len="med"/>
                      <a:tailEnd type="none" w="med" len="med"/>
                    </a:lnL>
                    <a:lnR w="12700" cap="flat" cmpd="sng" algn="ctr">
                      <a:solidFill>
                        <a:schemeClr val="tx2"/>
                      </a:solid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ctr" fontAlgn="b"/>
                      <a:r>
                        <a:rPr lang="en-US" sz="1000" b="0" i="1" u="none" strike="noStrike" kern="1200" dirty="0">
                          <a:solidFill>
                            <a:schemeClr val="tx2"/>
                          </a:solidFill>
                          <a:effectLst/>
                          <a:latin typeface="Calibri" panose="020F0502020204030204" pitchFamily="34" charset="0"/>
                          <a:ea typeface="+mn-ea"/>
                          <a:cs typeface="+mn-cs"/>
                        </a:rPr>
                        <a:t>119.46</a:t>
                      </a:r>
                    </a:p>
                  </a:txBody>
                  <a:tcPr marL="0" marR="0" marT="0" marB="0" anchor="ctr">
                    <a:lnL w="12700" cap="flat" cmpd="sng" algn="ctr">
                      <a:solidFill>
                        <a:schemeClr val="tx2"/>
                      </a:solidFill>
                      <a:prstDash val="solid"/>
                      <a:round/>
                      <a:headEnd type="none" w="med" len="med"/>
                      <a:tailEnd type="none" w="med" len="med"/>
                    </a:lnL>
                    <a:noFill/>
                  </a:tcPr>
                </a:tc>
                <a:extLst>
                  <a:ext uri="{0D108BD9-81ED-4DB2-BD59-A6C34878D82A}">
                    <a16:rowId xmlns:a16="http://schemas.microsoft.com/office/drawing/2014/main" val="1833119987"/>
                  </a:ext>
                </a:extLst>
              </a:tr>
              <a:tr h="207295">
                <a:tc>
                  <a:txBody>
                    <a:bodyPr/>
                    <a:lstStyle/>
                    <a:p>
                      <a:pPr lvl="0" algn="r" fontAlgn="b"/>
                      <a:r>
                        <a:rPr lang="en-US" sz="1000" b="0" i="0" u="none" strike="noStrike" dirty="0">
                          <a:solidFill>
                            <a:schemeClr val="tx2"/>
                          </a:solidFill>
                          <a:effectLst/>
                          <a:latin typeface="Calibri" panose="020F0502020204030204" pitchFamily="34" charset="0"/>
                        </a:rPr>
                        <a:t>By Product Credits</a:t>
                      </a:r>
                    </a:p>
                  </a:txBody>
                  <a:tcPr marL="365760" marR="7620" marT="7620" anchor="ctr">
                    <a:noFill/>
                  </a:tcPr>
                </a:tc>
                <a:tc>
                  <a:txBody>
                    <a:bodyPr/>
                    <a:lstStyle/>
                    <a:p>
                      <a:pPr marL="0" algn="ctr" defTabSz="457200" rtl="0" eaLnBrk="1" fontAlgn="b" latinLnBrk="0" hangingPunct="1"/>
                      <a:r>
                        <a:rPr lang="en-US" sz="1000" b="0" i="1" u="none" strike="noStrike" kern="1200" dirty="0">
                          <a:solidFill>
                            <a:schemeClr val="tx2"/>
                          </a:solidFill>
                          <a:effectLst/>
                          <a:latin typeface="Calibri" panose="020F0502020204030204" pitchFamily="34" charset="0"/>
                          <a:ea typeface="+mn-ea"/>
                          <a:cs typeface="+mn-cs"/>
                        </a:rPr>
                        <a:t>(0.00)</a:t>
                      </a:r>
                    </a:p>
                  </a:txBody>
                  <a:tcPr marL="0" marR="0" marT="0" marB="0" anchor="ctr">
                    <a:lnR w="12700" cap="flat" cmpd="sng" algn="ctr">
                      <a:noFill/>
                      <a:prstDash val="solid"/>
                      <a:round/>
                      <a:headEnd type="none" w="med" len="med"/>
                      <a:tailEnd type="none" w="med" len="med"/>
                    </a:lnR>
                    <a:noFill/>
                  </a:tcPr>
                </a:tc>
                <a:tc>
                  <a:txBody>
                    <a:bodyPr/>
                    <a:lstStyle/>
                    <a:p>
                      <a:pPr algn="ctr" fontAlgn="b"/>
                      <a:r>
                        <a:rPr lang="en-US" sz="1000" b="0" i="1" u="none" strike="noStrike" kern="1200" dirty="0">
                          <a:solidFill>
                            <a:schemeClr val="tx2"/>
                          </a:solidFill>
                          <a:effectLst/>
                          <a:latin typeface="Calibri" panose="020F0502020204030204" pitchFamily="34" charset="0"/>
                          <a:ea typeface="+mn-ea"/>
                          <a:cs typeface="+mn-cs"/>
                        </a:rPr>
                        <a:t>(21.96)</a:t>
                      </a:r>
                    </a:p>
                  </a:txBody>
                  <a:tcPr marL="0" marR="0" marT="0" marB="0" anchor="ctr">
                    <a:lnL w="12700" cap="flat" cmpd="sng" algn="ctr">
                      <a:noFill/>
                      <a:prstDash val="solid"/>
                      <a:round/>
                      <a:headEnd type="none" w="med" len="med"/>
                      <a:tailEnd type="none" w="med" len="med"/>
                    </a:lnL>
                    <a:lnR w="12700" cap="flat" cmpd="sng" algn="ctr">
                      <a:solidFill>
                        <a:schemeClr val="tx2"/>
                      </a:solid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ctr" fontAlgn="b"/>
                      <a:r>
                        <a:rPr lang="en-US" sz="1000" b="0" i="1" u="none" strike="noStrike" kern="1200" dirty="0">
                          <a:solidFill>
                            <a:schemeClr val="tx2"/>
                          </a:solidFill>
                          <a:effectLst/>
                          <a:latin typeface="Calibri" panose="020F0502020204030204" pitchFamily="34" charset="0"/>
                          <a:ea typeface="+mn-ea"/>
                          <a:cs typeface="+mn-cs"/>
                        </a:rPr>
                        <a:t>(0.00)</a:t>
                      </a:r>
                    </a:p>
                  </a:txBody>
                  <a:tcPr marL="0" marR="0" marT="0" marB="0" anchor="ctr">
                    <a:lnL w="12700" cap="flat" cmpd="sng" algn="ctr">
                      <a:solidFill>
                        <a:schemeClr val="tx2"/>
                      </a:solidFill>
                      <a:prstDash val="solid"/>
                      <a:round/>
                      <a:headEnd type="none" w="med" len="med"/>
                      <a:tailEnd type="none" w="med" len="med"/>
                    </a:lnL>
                    <a:noFill/>
                  </a:tcPr>
                </a:tc>
                <a:extLst>
                  <a:ext uri="{0D108BD9-81ED-4DB2-BD59-A6C34878D82A}">
                    <a16:rowId xmlns:a16="http://schemas.microsoft.com/office/drawing/2014/main" val="541228323"/>
                  </a:ext>
                </a:extLst>
              </a:tr>
              <a:tr h="207295">
                <a:tc>
                  <a:txBody>
                    <a:bodyPr/>
                    <a:lstStyle/>
                    <a:p>
                      <a:pPr lvl="0" algn="r" fontAlgn="b"/>
                      <a:r>
                        <a:rPr lang="en-US" sz="1000" b="0" i="0" u="none" strike="noStrike" dirty="0">
                          <a:solidFill>
                            <a:schemeClr val="tx2"/>
                          </a:solidFill>
                          <a:effectLst/>
                          <a:latin typeface="Calibri" panose="020F0502020204030204" pitchFamily="34" charset="0"/>
                        </a:rPr>
                        <a:t>Energy/Utilities</a:t>
                      </a:r>
                    </a:p>
                  </a:txBody>
                  <a:tcPr marL="365760" marR="7620" marT="7620" anchor="ctr">
                    <a:noFill/>
                  </a:tcPr>
                </a:tc>
                <a:tc>
                  <a:txBody>
                    <a:bodyPr/>
                    <a:lstStyle/>
                    <a:p>
                      <a:pPr marL="0" algn="ctr" defTabSz="457200" rtl="0" eaLnBrk="1" fontAlgn="b" latinLnBrk="0" hangingPunct="1"/>
                      <a:r>
                        <a:rPr lang="en-US" sz="1000" b="1" i="1" u="none" strike="noStrike" kern="1200" dirty="0">
                          <a:solidFill>
                            <a:schemeClr val="accent3">
                              <a:lumMod val="50000"/>
                            </a:schemeClr>
                          </a:solidFill>
                          <a:effectLst/>
                          <a:latin typeface="Calibri" panose="020F0502020204030204" pitchFamily="34" charset="0"/>
                          <a:ea typeface="+mn-ea"/>
                          <a:cs typeface="+mn-cs"/>
                        </a:rPr>
                        <a:t>1.46</a:t>
                      </a:r>
                    </a:p>
                  </a:txBody>
                  <a:tcPr marL="0" marR="0" marT="0" marB="0" anchor="ctr">
                    <a:lnR w="12700" cap="flat" cmpd="sng" algn="ctr">
                      <a:noFill/>
                      <a:prstDash val="solid"/>
                      <a:round/>
                      <a:headEnd type="none" w="med" len="med"/>
                      <a:tailEnd type="none" w="med" len="med"/>
                    </a:lnR>
                    <a:noFill/>
                  </a:tcPr>
                </a:tc>
                <a:tc>
                  <a:txBody>
                    <a:bodyPr/>
                    <a:lstStyle/>
                    <a:p>
                      <a:pPr marL="0" algn="ctr" defTabSz="914400" rtl="0" eaLnBrk="1" fontAlgn="b" latinLnBrk="0" hangingPunct="1"/>
                      <a:r>
                        <a:rPr lang="en-US" sz="1050" b="1" i="1" u="none" strike="noStrike" kern="1200" dirty="0">
                          <a:solidFill>
                            <a:srgbClr val="FF0000"/>
                          </a:solidFill>
                          <a:effectLst/>
                          <a:latin typeface="Calibri" panose="020F0502020204030204" pitchFamily="34" charset="0"/>
                          <a:ea typeface="+mn-ea"/>
                          <a:cs typeface="+mn-cs"/>
                        </a:rPr>
                        <a:t>50.78</a:t>
                      </a:r>
                    </a:p>
                  </a:txBody>
                  <a:tcPr marL="0" marR="0" marT="0" marB="0" anchor="ctr">
                    <a:lnL w="12700" cap="flat" cmpd="sng" algn="ctr">
                      <a:noFill/>
                      <a:prstDash val="solid"/>
                      <a:round/>
                      <a:headEnd type="none" w="med" len="med"/>
                      <a:tailEnd type="none" w="med" len="med"/>
                    </a:lnL>
                    <a:lnR w="12700" cap="flat" cmpd="sng" algn="ctr">
                      <a:solidFill>
                        <a:schemeClr val="tx2"/>
                      </a:solid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ctr" fontAlgn="b"/>
                      <a:r>
                        <a:rPr lang="en-US" sz="1000" b="0" i="1" u="none" strike="noStrike" kern="1200" dirty="0">
                          <a:solidFill>
                            <a:schemeClr val="tx2"/>
                          </a:solidFill>
                          <a:effectLst/>
                          <a:latin typeface="Calibri" panose="020F0502020204030204" pitchFamily="34" charset="0"/>
                          <a:ea typeface="+mn-ea"/>
                          <a:cs typeface="+mn-cs"/>
                        </a:rPr>
                        <a:t>2.75</a:t>
                      </a:r>
                    </a:p>
                  </a:txBody>
                  <a:tcPr marL="0" marR="0" marT="0" marB="0" anchor="ctr">
                    <a:lnL w="12700" cap="flat" cmpd="sng" algn="ctr">
                      <a:solidFill>
                        <a:schemeClr val="tx2"/>
                      </a:solidFill>
                      <a:prstDash val="solid"/>
                      <a:round/>
                      <a:headEnd type="none" w="med" len="med"/>
                      <a:tailEnd type="none" w="med" len="med"/>
                    </a:lnL>
                    <a:noFill/>
                  </a:tcPr>
                </a:tc>
                <a:extLst>
                  <a:ext uri="{0D108BD9-81ED-4DB2-BD59-A6C34878D82A}">
                    <a16:rowId xmlns:a16="http://schemas.microsoft.com/office/drawing/2014/main" val="4061059545"/>
                  </a:ext>
                </a:extLst>
              </a:tr>
              <a:tr h="22265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100" b="1" i="0" u="sng" kern="1200" dirty="0">
                          <a:solidFill>
                            <a:schemeClr val="tx2"/>
                          </a:solidFill>
                          <a:latin typeface="Calibri" panose="020F0502020204030204" pitchFamily="34" charset="0"/>
                        </a:rPr>
                        <a:t>Fixed Costs of Production, ¢/kg</a:t>
                      </a:r>
                      <a:endParaRPr lang="en-US" sz="1100" b="1" i="0" u="sng" kern="1200" dirty="0">
                        <a:solidFill>
                          <a:schemeClr val="tx2"/>
                        </a:solidFill>
                        <a:latin typeface="Calibri" panose="020F0502020204030204" pitchFamily="34" charset="0"/>
                        <a:ea typeface="+mn-ea"/>
                        <a:cs typeface="+mn-cs"/>
                      </a:endParaRPr>
                    </a:p>
                  </a:txBody>
                  <a:tcPr marL="365760" marR="7620" marT="7620" anchor="ctr">
                    <a:noFill/>
                  </a:tcPr>
                </a:tc>
                <a:tc>
                  <a:txBody>
                    <a:bodyPr/>
                    <a:lstStyle/>
                    <a:p>
                      <a:pPr marL="0" algn="ctr" defTabSz="457200" rtl="0" eaLnBrk="1" fontAlgn="b" latinLnBrk="0" hangingPunct="1"/>
                      <a:r>
                        <a:rPr lang="en-US" sz="1100" b="1" i="0" u="sng" strike="noStrike" kern="1200" dirty="0">
                          <a:solidFill>
                            <a:schemeClr val="accent3">
                              <a:lumMod val="50000"/>
                            </a:schemeClr>
                          </a:solidFill>
                          <a:effectLst/>
                          <a:latin typeface="Calibri" panose="020F0502020204030204" pitchFamily="34" charset="0"/>
                          <a:ea typeface="+mn-ea"/>
                          <a:cs typeface="+mn-cs"/>
                        </a:rPr>
                        <a:t>17.87</a:t>
                      </a:r>
                    </a:p>
                  </a:txBody>
                  <a:tcPr marL="0" marR="0" marT="0" marB="0" anchor="ctr">
                    <a:lnR w="12700" cap="flat" cmpd="sng" algn="ctr">
                      <a:noFill/>
                      <a:prstDash val="solid"/>
                      <a:round/>
                      <a:headEnd type="none" w="med" len="med"/>
                      <a:tailEnd type="none" w="med" len="med"/>
                    </a:lnR>
                    <a:noFill/>
                  </a:tcPr>
                </a:tc>
                <a:tc>
                  <a:txBody>
                    <a:bodyPr/>
                    <a:lstStyle/>
                    <a:p>
                      <a:pPr marL="0" algn="ctr" defTabSz="914400" rtl="0" eaLnBrk="1" fontAlgn="b" latinLnBrk="0" hangingPunct="1"/>
                      <a:r>
                        <a:rPr lang="en-US" sz="1100" b="1" i="0" u="sng" strike="noStrike" kern="1200" dirty="0">
                          <a:solidFill>
                            <a:srgbClr val="FF0000"/>
                          </a:solidFill>
                          <a:effectLst/>
                          <a:latin typeface="Calibri" panose="020F0502020204030204" pitchFamily="34" charset="0"/>
                          <a:ea typeface="+mn-ea"/>
                          <a:cs typeface="+mn-cs"/>
                        </a:rPr>
                        <a:t>30.15</a:t>
                      </a:r>
                    </a:p>
                  </a:txBody>
                  <a:tcPr marL="0" marR="0" marT="0" marB="0" anchor="ctr">
                    <a:lnL w="12700" cap="flat" cmpd="sng" algn="ctr">
                      <a:noFill/>
                      <a:prstDash val="solid"/>
                      <a:round/>
                      <a:headEnd type="none" w="med" len="med"/>
                      <a:tailEnd type="none" w="med" len="med"/>
                    </a:lnL>
                    <a:lnR w="12700" cap="flat" cmpd="sng" algn="ctr">
                      <a:solidFill>
                        <a:schemeClr val="tx2"/>
                      </a:solid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ctr" fontAlgn="b"/>
                      <a:r>
                        <a:rPr lang="en-US" sz="1100" b="1" i="0" u="sng" strike="noStrike" kern="1200" dirty="0">
                          <a:solidFill>
                            <a:schemeClr val="tx2"/>
                          </a:solidFill>
                          <a:effectLst/>
                          <a:latin typeface="Calibri" panose="020F0502020204030204" pitchFamily="34" charset="0"/>
                          <a:ea typeface="+mn-ea"/>
                          <a:cs typeface="+mn-cs"/>
                        </a:rPr>
                        <a:t>43.21</a:t>
                      </a:r>
                    </a:p>
                  </a:txBody>
                  <a:tcPr marL="0" marR="0" marT="0" marB="0" anchor="ctr">
                    <a:lnL w="12700" cap="flat" cmpd="sng" algn="ctr">
                      <a:solidFill>
                        <a:schemeClr val="tx2"/>
                      </a:solidFill>
                      <a:prstDash val="solid"/>
                      <a:round/>
                      <a:headEnd type="none" w="med" len="med"/>
                      <a:tailEnd type="none" w="med" len="med"/>
                    </a:lnL>
                    <a:noFill/>
                  </a:tcPr>
                </a:tc>
                <a:extLst>
                  <a:ext uri="{0D108BD9-81ED-4DB2-BD59-A6C34878D82A}">
                    <a16:rowId xmlns:a16="http://schemas.microsoft.com/office/drawing/2014/main" val="2414374097"/>
                  </a:ext>
                </a:extLst>
              </a:tr>
              <a:tr h="207295">
                <a:tc>
                  <a:txBody>
                    <a:bodyPr/>
                    <a:lstStyle/>
                    <a:p>
                      <a:pPr lvl="0" algn="r" fontAlgn="b"/>
                      <a:r>
                        <a:rPr lang="en-US" sz="1000" b="0" i="0" u="none" strike="noStrike" dirty="0">
                          <a:solidFill>
                            <a:schemeClr val="tx2"/>
                          </a:solidFill>
                          <a:effectLst/>
                          <a:latin typeface="Calibri" panose="020F0502020204030204" pitchFamily="34" charset="0"/>
                        </a:rPr>
                        <a:t>Maintenance &amp; Repair</a:t>
                      </a:r>
                    </a:p>
                  </a:txBody>
                  <a:tcPr marL="365760" marR="7620" marT="7620" anchor="ctr">
                    <a:noFill/>
                  </a:tcPr>
                </a:tc>
                <a:tc>
                  <a:txBody>
                    <a:bodyPr/>
                    <a:lstStyle/>
                    <a:p>
                      <a:pPr marL="0" algn="ctr" defTabSz="457200" rtl="0" eaLnBrk="1" fontAlgn="b" latinLnBrk="0" hangingPunct="1"/>
                      <a:r>
                        <a:rPr lang="en-US" sz="1000" b="0" i="1" u="none" strike="noStrike" kern="1200" dirty="0">
                          <a:solidFill>
                            <a:schemeClr val="tx2"/>
                          </a:solidFill>
                          <a:effectLst/>
                          <a:latin typeface="Calibri" panose="020F0502020204030204" pitchFamily="34" charset="0"/>
                          <a:ea typeface="+mn-ea"/>
                          <a:cs typeface="+mn-cs"/>
                        </a:rPr>
                        <a:t>1.11</a:t>
                      </a:r>
                    </a:p>
                  </a:txBody>
                  <a:tcPr marL="0" marR="0" marT="0" marB="0" anchor="ctr">
                    <a:lnR w="12700" cap="flat" cmpd="sng" algn="ctr">
                      <a:noFill/>
                      <a:prstDash val="solid"/>
                      <a:round/>
                      <a:headEnd type="none" w="med" len="med"/>
                      <a:tailEnd type="none" w="med" len="med"/>
                    </a:lnR>
                    <a:noFill/>
                  </a:tcPr>
                </a:tc>
                <a:tc>
                  <a:txBody>
                    <a:bodyPr/>
                    <a:lstStyle/>
                    <a:p>
                      <a:pPr algn="ctr" fontAlgn="b"/>
                      <a:r>
                        <a:rPr lang="en-US" sz="1000" b="0" i="1" u="none" strike="noStrike" kern="1200" dirty="0">
                          <a:solidFill>
                            <a:schemeClr val="tx2"/>
                          </a:solidFill>
                          <a:effectLst/>
                          <a:latin typeface="Calibri" panose="020F0502020204030204" pitchFamily="34" charset="0"/>
                          <a:ea typeface="+mn-ea"/>
                          <a:cs typeface="+mn-cs"/>
                        </a:rPr>
                        <a:t>5.90</a:t>
                      </a:r>
                    </a:p>
                  </a:txBody>
                  <a:tcPr marL="0" marR="0" marT="0" marB="0" anchor="ctr">
                    <a:lnL w="12700" cap="flat" cmpd="sng" algn="ctr">
                      <a:noFill/>
                      <a:prstDash val="solid"/>
                      <a:round/>
                      <a:headEnd type="none" w="med" len="med"/>
                      <a:tailEnd type="none" w="med" len="med"/>
                    </a:lnL>
                    <a:lnR w="12700" cap="flat" cmpd="sng" algn="ctr">
                      <a:solidFill>
                        <a:schemeClr val="tx2"/>
                      </a:solid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ctr" fontAlgn="b"/>
                      <a:r>
                        <a:rPr lang="en-US" sz="1000" b="0" i="1" u="none" strike="noStrike" kern="1200" dirty="0">
                          <a:solidFill>
                            <a:schemeClr val="tx2"/>
                          </a:solidFill>
                          <a:effectLst/>
                          <a:latin typeface="Calibri" panose="020F0502020204030204" pitchFamily="34" charset="0"/>
                          <a:ea typeface="+mn-ea"/>
                          <a:cs typeface="+mn-cs"/>
                        </a:rPr>
                        <a:t>6.87</a:t>
                      </a:r>
                    </a:p>
                  </a:txBody>
                  <a:tcPr marL="0" marR="0" marT="0" marB="0" anchor="ctr">
                    <a:lnL w="12700" cap="flat" cmpd="sng" algn="ctr">
                      <a:solidFill>
                        <a:schemeClr val="tx2"/>
                      </a:solidFill>
                      <a:prstDash val="solid"/>
                      <a:round/>
                      <a:headEnd type="none" w="med" len="med"/>
                      <a:tailEnd type="none" w="med" len="med"/>
                    </a:lnL>
                    <a:noFill/>
                  </a:tcPr>
                </a:tc>
                <a:extLst>
                  <a:ext uri="{0D108BD9-81ED-4DB2-BD59-A6C34878D82A}">
                    <a16:rowId xmlns:a16="http://schemas.microsoft.com/office/drawing/2014/main" val="3029709163"/>
                  </a:ext>
                </a:extLst>
              </a:tr>
              <a:tr h="207295">
                <a:tc>
                  <a:txBody>
                    <a:bodyPr/>
                    <a:lstStyle/>
                    <a:p>
                      <a:pPr marL="0" algn="r" defTabSz="457200" rtl="0" eaLnBrk="1" fontAlgn="b" latinLnBrk="0" hangingPunct="1"/>
                      <a:r>
                        <a:rPr lang="en-US" sz="1000" b="0" i="0" u="none" strike="noStrike" kern="1200" dirty="0">
                          <a:solidFill>
                            <a:schemeClr val="tx2"/>
                          </a:solidFill>
                          <a:effectLst/>
                          <a:latin typeface="Calibri" panose="020F0502020204030204" pitchFamily="34" charset="0"/>
                          <a:ea typeface="+mn-ea"/>
                          <a:cs typeface="+mn-cs"/>
                        </a:rPr>
                        <a:t>Operating Supplies &amp; Labor</a:t>
                      </a:r>
                    </a:p>
                  </a:txBody>
                  <a:tcPr marR="7620" marT="7620" anchor="ctr">
                    <a:noFill/>
                  </a:tcPr>
                </a:tc>
                <a:tc>
                  <a:txBody>
                    <a:bodyPr/>
                    <a:lstStyle/>
                    <a:p>
                      <a:pPr marL="0" algn="ctr" defTabSz="457200" rtl="0" eaLnBrk="1" fontAlgn="b" latinLnBrk="0" hangingPunct="1"/>
                      <a:r>
                        <a:rPr lang="en-US" sz="1000" b="0" i="1" u="none" strike="noStrike" kern="1200" dirty="0">
                          <a:solidFill>
                            <a:schemeClr val="tx2"/>
                          </a:solidFill>
                          <a:effectLst/>
                          <a:latin typeface="Calibri" panose="020F0502020204030204" pitchFamily="34" charset="0"/>
                          <a:ea typeface="+mn-ea"/>
                          <a:cs typeface="+mn-cs"/>
                        </a:rPr>
                        <a:t>1.11</a:t>
                      </a:r>
                    </a:p>
                  </a:txBody>
                  <a:tcPr marL="0" marR="0" marT="0" marB="0" anchor="ctr">
                    <a:lnR w="12700" cap="flat" cmpd="sng" algn="ctr">
                      <a:noFill/>
                      <a:prstDash val="solid"/>
                      <a:round/>
                      <a:headEnd type="none" w="med" len="med"/>
                      <a:tailEnd type="none" w="med" len="med"/>
                    </a:lnR>
                    <a:noFill/>
                  </a:tcPr>
                </a:tc>
                <a:tc>
                  <a:txBody>
                    <a:bodyPr/>
                    <a:lstStyle/>
                    <a:p>
                      <a:pPr marL="0" algn="ctr" defTabSz="914400" rtl="0" eaLnBrk="1" fontAlgn="b" latinLnBrk="0" hangingPunct="1"/>
                      <a:r>
                        <a:rPr lang="en-US" sz="1000" b="0" i="1" u="none" strike="noStrike" kern="1200" dirty="0">
                          <a:solidFill>
                            <a:schemeClr val="tx2"/>
                          </a:solidFill>
                          <a:effectLst/>
                          <a:latin typeface="Calibri" panose="020F0502020204030204" pitchFamily="34" charset="0"/>
                          <a:ea typeface="+mn-ea"/>
                          <a:cs typeface="+mn-cs"/>
                        </a:rPr>
                        <a:t>2.35</a:t>
                      </a:r>
                    </a:p>
                  </a:txBody>
                  <a:tcPr marL="0" marR="0" marT="0" marB="0" anchor="ctr">
                    <a:lnL w="12700" cap="flat" cmpd="sng" algn="ctr">
                      <a:noFill/>
                      <a:prstDash val="solid"/>
                      <a:round/>
                      <a:headEnd type="none" w="med" len="med"/>
                      <a:tailEnd type="none" w="med" len="med"/>
                    </a:lnL>
                    <a:lnR w="12700" cap="flat" cmpd="sng" algn="ctr">
                      <a:solidFill>
                        <a:schemeClr val="tx2"/>
                      </a:solid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marL="0" algn="ctr" defTabSz="914400" rtl="0" eaLnBrk="1" fontAlgn="b" latinLnBrk="0" hangingPunct="1"/>
                      <a:r>
                        <a:rPr lang="en-US" sz="1000" b="0" i="1" u="none" strike="noStrike" kern="1200" dirty="0">
                          <a:solidFill>
                            <a:schemeClr val="tx2"/>
                          </a:solidFill>
                          <a:effectLst/>
                          <a:latin typeface="Calibri" panose="020F0502020204030204" pitchFamily="34" charset="0"/>
                          <a:ea typeface="+mn-ea"/>
                          <a:cs typeface="+mn-cs"/>
                        </a:rPr>
                        <a:t>12.46</a:t>
                      </a:r>
                    </a:p>
                  </a:txBody>
                  <a:tcPr marL="0" marR="0" marT="0" marB="0" anchor="ctr">
                    <a:lnL w="12700" cap="flat" cmpd="sng" algn="ctr">
                      <a:solidFill>
                        <a:schemeClr val="tx2"/>
                      </a:solidFill>
                      <a:prstDash val="solid"/>
                      <a:round/>
                      <a:headEnd type="none" w="med" len="med"/>
                      <a:tailEnd type="none" w="med" len="med"/>
                    </a:lnL>
                    <a:noFill/>
                  </a:tcPr>
                </a:tc>
                <a:extLst>
                  <a:ext uri="{0D108BD9-81ED-4DB2-BD59-A6C34878D82A}">
                    <a16:rowId xmlns:a16="http://schemas.microsoft.com/office/drawing/2014/main" val="1695641244"/>
                  </a:ext>
                </a:extLst>
              </a:tr>
              <a:tr h="207295">
                <a:tc>
                  <a:txBody>
                    <a:bodyPr/>
                    <a:lstStyle/>
                    <a:p>
                      <a:pPr marL="0" lvl="0" algn="r" defTabSz="914400" rtl="0" eaLnBrk="1" fontAlgn="b" latinLnBrk="0" hangingPunct="1"/>
                      <a:r>
                        <a:rPr lang="en-US" sz="1000" b="0" i="0" u="none" strike="noStrike" kern="1200" dirty="0">
                          <a:solidFill>
                            <a:schemeClr val="tx2"/>
                          </a:solidFill>
                          <a:effectLst/>
                          <a:latin typeface="Calibri" panose="020F0502020204030204" pitchFamily="34" charset="0"/>
                          <a:ea typeface="+mn-ea"/>
                          <a:cs typeface="+mn-cs"/>
                        </a:rPr>
                        <a:t>Plant Overhead, Taxes, Insurance, Lab, &amp; Distribution</a:t>
                      </a:r>
                    </a:p>
                  </a:txBody>
                  <a:tcPr marL="365760" marR="7620" marT="7620" anchor="ctr">
                    <a:noFill/>
                  </a:tcPr>
                </a:tc>
                <a:tc>
                  <a:txBody>
                    <a:bodyPr/>
                    <a:lstStyle/>
                    <a:p>
                      <a:pPr marL="0" algn="ctr" defTabSz="457200" rtl="0" eaLnBrk="1" fontAlgn="b" latinLnBrk="0" hangingPunct="1"/>
                      <a:r>
                        <a:rPr lang="en-US" sz="1000" b="0" i="1" u="none" strike="noStrike" kern="1200" dirty="0">
                          <a:solidFill>
                            <a:schemeClr val="tx2"/>
                          </a:solidFill>
                          <a:effectLst/>
                          <a:latin typeface="Calibri" panose="020F0502020204030204" pitchFamily="34" charset="0"/>
                          <a:ea typeface="+mn-ea"/>
                          <a:cs typeface="+mn-cs"/>
                        </a:rPr>
                        <a:t>15.65</a:t>
                      </a:r>
                    </a:p>
                  </a:txBody>
                  <a:tcPr marL="0" marR="0" marT="0" marB="0" anchor="ctr">
                    <a:lnR w="12700" cap="flat" cmpd="sng" algn="ctr">
                      <a:noFill/>
                      <a:prstDash val="solid"/>
                      <a:round/>
                      <a:headEnd type="none" w="med" len="med"/>
                      <a:tailEnd type="none" w="med" len="med"/>
                    </a:lnR>
                    <a:noFill/>
                  </a:tcPr>
                </a:tc>
                <a:tc>
                  <a:txBody>
                    <a:bodyPr/>
                    <a:lstStyle/>
                    <a:p>
                      <a:pPr marL="0" algn="ctr" defTabSz="457200" rtl="0" eaLnBrk="1" fontAlgn="b" latinLnBrk="0" hangingPunct="1"/>
                      <a:r>
                        <a:rPr lang="en-US" sz="1000" b="0" i="1" u="none" strike="noStrike" kern="1200" dirty="0">
                          <a:solidFill>
                            <a:schemeClr val="tx2"/>
                          </a:solidFill>
                          <a:effectLst/>
                          <a:latin typeface="Calibri" panose="020F0502020204030204" pitchFamily="34" charset="0"/>
                          <a:ea typeface="+mn-ea"/>
                          <a:cs typeface="+mn-cs"/>
                        </a:rPr>
                        <a:t>21.90</a:t>
                      </a:r>
                    </a:p>
                  </a:txBody>
                  <a:tcPr marL="0" marR="0" marT="0" marB="0" anchor="ctr">
                    <a:lnL w="12700" cap="flat" cmpd="sng" algn="ctr">
                      <a:noFill/>
                      <a:prstDash val="solid"/>
                      <a:round/>
                      <a:headEnd type="none" w="med" len="med"/>
                      <a:tailEnd type="none" w="med" len="med"/>
                    </a:lnL>
                    <a:lnR w="12700" cap="flat" cmpd="sng" algn="ctr">
                      <a:solidFill>
                        <a:schemeClr val="tx2"/>
                      </a:solid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1000" b="0" i="1" u="none" strike="noStrike" kern="1200" dirty="0">
                          <a:solidFill>
                            <a:schemeClr val="tx2"/>
                          </a:solidFill>
                          <a:effectLst/>
                          <a:latin typeface="Calibri" panose="020F0502020204030204" pitchFamily="34" charset="0"/>
                          <a:ea typeface="+mn-ea"/>
                          <a:cs typeface="+mn-cs"/>
                        </a:rPr>
                        <a:t>23.88**</a:t>
                      </a:r>
                    </a:p>
                  </a:txBody>
                  <a:tcPr marL="0" marR="0" marT="0" marB="0" anchor="ctr">
                    <a:lnL w="12700" cap="flat" cmpd="sng" algn="ctr">
                      <a:solidFill>
                        <a:schemeClr val="tx2"/>
                      </a:solidFill>
                      <a:prstDash val="solid"/>
                      <a:round/>
                      <a:headEnd type="none" w="med" len="med"/>
                      <a:tailEnd type="none" w="med" len="med"/>
                    </a:lnL>
                    <a:noFill/>
                  </a:tcPr>
                </a:tc>
                <a:extLst>
                  <a:ext uri="{0D108BD9-81ED-4DB2-BD59-A6C34878D82A}">
                    <a16:rowId xmlns:a16="http://schemas.microsoft.com/office/drawing/2014/main" val="2946782139"/>
                  </a:ext>
                </a:extLst>
              </a:tr>
              <a:tr h="22265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100" b="1" i="0" u="sng" kern="1200" dirty="0">
                          <a:solidFill>
                            <a:schemeClr val="tx2"/>
                          </a:solidFill>
                          <a:latin typeface="Calibri" panose="020F0502020204030204" pitchFamily="34" charset="0"/>
                        </a:rPr>
                        <a:t>Product Value Calculations, ¢/kg</a:t>
                      </a:r>
                      <a:endParaRPr lang="en-US" sz="1100" b="1" i="0" u="sng" kern="1200" dirty="0">
                        <a:solidFill>
                          <a:schemeClr val="tx2"/>
                        </a:solidFill>
                        <a:latin typeface="Calibri" panose="020F0502020204030204" pitchFamily="34" charset="0"/>
                        <a:ea typeface="+mn-ea"/>
                        <a:cs typeface="+mn-cs"/>
                      </a:endParaRPr>
                    </a:p>
                  </a:txBody>
                  <a:tcPr marL="365760" marR="7620" marT="7620" anchor="ctr">
                    <a:noFill/>
                  </a:tcPr>
                </a:tc>
                <a:tc>
                  <a:txBody>
                    <a:bodyPr/>
                    <a:lstStyle/>
                    <a:p>
                      <a:pPr marL="0" algn="ctr" defTabSz="457200" rtl="0" eaLnBrk="1" fontAlgn="b" latinLnBrk="0" hangingPunct="1"/>
                      <a:endParaRPr lang="en-US" sz="1000" b="0" i="1" u="none" strike="noStrike" kern="1200" dirty="0">
                        <a:solidFill>
                          <a:schemeClr val="tx2"/>
                        </a:solidFill>
                        <a:effectLst/>
                        <a:latin typeface="Calibri" panose="020F0502020204030204" pitchFamily="34" charset="0"/>
                        <a:ea typeface="+mn-ea"/>
                        <a:cs typeface="+mn-cs"/>
                      </a:endParaRPr>
                    </a:p>
                  </a:txBody>
                  <a:tcPr marL="0" marR="0" marT="0" marB="0" anchor="ctr">
                    <a:lnR w="12700" cap="flat" cmpd="sng" algn="ctr">
                      <a:noFill/>
                      <a:prstDash val="solid"/>
                      <a:round/>
                      <a:headEnd type="none" w="med" len="med"/>
                      <a:tailEnd type="none" w="med" len="med"/>
                    </a:lnR>
                    <a:noFill/>
                  </a:tcPr>
                </a:tc>
                <a:tc>
                  <a:txBody>
                    <a:bodyPr/>
                    <a:lstStyle/>
                    <a:p>
                      <a:pPr marL="0" algn="ctr" defTabSz="457200" rtl="0" eaLnBrk="1" fontAlgn="b" latinLnBrk="0" hangingPunct="1"/>
                      <a:endParaRPr lang="en-US" sz="1000" b="0" i="1" u="none" strike="noStrike" kern="1200" dirty="0">
                        <a:solidFill>
                          <a:schemeClr val="tx2"/>
                        </a:solidFill>
                        <a:effectLst/>
                        <a:latin typeface="Calibri" panose="020F0502020204030204" pitchFamily="34" charset="0"/>
                        <a:ea typeface="+mn-ea"/>
                        <a:cs typeface="+mn-cs"/>
                      </a:endParaRPr>
                    </a:p>
                  </a:txBody>
                  <a:tcPr marL="0" marR="0" marT="0" marB="0" anchor="ctr">
                    <a:lnL w="12700" cap="flat" cmpd="sng" algn="ctr">
                      <a:noFill/>
                      <a:prstDash val="solid"/>
                      <a:round/>
                      <a:headEnd type="none" w="med" len="med"/>
                      <a:tailEnd type="none" w="med" len="med"/>
                    </a:lnL>
                    <a:lnR w="12700" cap="flat" cmpd="sng" algn="ctr">
                      <a:solidFill>
                        <a:schemeClr val="tx2"/>
                      </a:solid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marL="0" algn="ctr" defTabSz="457200" rtl="0" eaLnBrk="1" fontAlgn="b" latinLnBrk="0" hangingPunct="1"/>
                      <a:endParaRPr lang="en-US" sz="1000" b="0" i="1" u="none" strike="noStrike" kern="1200" dirty="0">
                        <a:solidFill>
                          <a:schemeClr val="tx2"/>
                        </a:solidFill>
                        <a:effectLst/>
                        <a:latin typeface="Calibri" panose="020F0502020204030204" pitchFamily="34" charset="0"/>
                        <a:ea typeface="+mn-ea"/>
                        <a:cs typeface="+mn-cs"/>
                      </a:endParaRPr>
                    </a:p>
                  </a:txBody>
                  <a:tcPr marL="0" marR="0" marT="0" marB="0" anchor="ctr">
                    <a:lnL w="12700" cap="flat" cmpd="sng" algn="ctr">
                      <a:solidFill>
                        <a:schemeClr val="tx2"/>
                      </a:solidFill>
                      <a:prstDash val="solid"/>
                      <a:round/>
                      <a:headEnd type="none" w="med" len="med"/>
                      <a:tailEnd type="none" w="med" len="med"/>
                    </a:lnL>
                    <a:noFill/>
                  </a:tcPr>
                </a:tc>
                <a:extLst>
                  <a:ext uri="{0D108BD9-81ED-4DB2-BD59-A6C34878D82A}">
                    <a16:rowId xmlns:a16="http://schemas.microsoft.com/office/drawing/2014/main" val="1216243584"/>
                  </a:ext>
                </a:extLst>
              </a:tr>
              <a:tr h="222650">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100" b="1" i="0" u="none" strike="noStrike" dirty="0">
                          <a:solidFill>
                            <a:schemeClr val="tx2"/>
                          </a:solidFill>
                          <a:effectLst/>
                          <a:latin typeface="Calibri" panose="020F0502020204030204" pitchFamily="34" charset="0"/>
                        </a:rPr>
                        <a:t>Total Cash Cost of Production</a:t>
                      </a:r>
                    </a:p>
                  </a:txBody>
                  <a:tcPr marL="365760" marR="7620" marT="7620" anchor="ctr">
                    <a:solidFill>
                      <a:schemeClr val="accent4">
                        <a:lumMod val="60000"/>
                        <a:lumOff val="40000"/>
                      </a:schemeClr>
                    </a:solidFill>
                  </a:tcPr>
                </a:tc>
                <a:tc>
                  <a:txBody>
                    <a:bodyPr/>
                    <a:lstStyle/>
                    <a:p>
                      <a:pPr marL="0" algn="ctr" defTabSz="457200" rtl="0" eaLnBrk="1" fontAlgn="b" latinLnBrk="0" hangingPunct="1"/>
                      <a:r>
                        <a:rPr lang="en-US" sz="1100" b="1" i="0" u="none" strike="noStrike" kern="1200" dirty="0">
                          <a:solidFill>
                            <a:schemeClr val="tx2"/>
                          </a:solidFill>
                          <a:effectLst/>
                          <a:latin typeface="Calibri" panose="020F0502020204030204" pitchFamily="34" charset="0"/>
                          <a:ea typeface="+mn-ea"/>
                          <a:cs typeface="+mn-cs"/>
                        </a:rPr>
                        <a:t>137.82</a:t>
                      </a:r>
                    </a:p>
                  </a:txBody>
                  <a:tcPr marL="0" marR="0" marT="0" marB="0" anchor="ctr">
                    <a:lnR w="12700" cap="flat" cmpd="sng" algn="ctr">
                      <a:noFill/>
                      <a:prstDash val="solid"/>
                      <a:round/>
                      <a:headEnd type="none" w="med" len="med"/>
                      <a:tailEnd type="none" w="med" len="med"/>
                    </a:lnR>
                    <a:solidFill>
                      <a:schemeClr val="accent4">
                        <a:lumMod val="60000"/>
                        <a:lumOff val="40000"/>
                      </a:schemeClr>
                    </a:solidFill>
                  </a:tcPr>
                </a:tc>
                <a:tc>
                  <a:txBody>
                    <a:bodyPr/>
                    <a:lstStyle/>
                    <a:p>
                      <a:pPr marL="0" algn="ctr" defTabSz="457200" rtl="0" eaLnBrk="1" fontAlgn="b" latinLnBrk="0" hangingPunct="1"/>
                      <a:r>
                        <a:rPr lang="en-US" sz="1100" b="1" i="0" u="none" strike="noStrike" kern="1200" dirty="0">
                          <a:solidFill>
                            <a:schemeClr val="tx2"/>
                          </a:solidFill>
                          <a:effectLst/>
                          <a:latin typeface="Calibri" panose="020F0502020204030204" pitchFamily="34" charset="0"/>
                          <a:ea typeface="+mn-ea"/>
                          <a:cs typeface="+mn-cs"/>
                        </a:rPr>
                        <a:t>202.97</a:t>
                      </a:r>
                    </a:p>
                  </a:txBody>
                  <a:tcPr marL="0" marR="0" marT="0" marB="0" anchor="ctr">
                    <a:lnL w="12700" cap="flat" cmpd="sng" algn="ctr">
                      <a:noFill/>
                      <a:prstDash val="solid"/>
                      <a:round/>
                      <a:headEnd type="none" w="med" len="med"/>
                      <a:tailEnd type="none" w="med" len="med"/>
                    </a:lnL>
                    <a:lnR w="12700" cap="flat" cmpd="sng" algn="ctr">
                      <a:solidFill>
                        <a:schemeClr val="tx2"/>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1100" b="1" i="0" u="none" strike="noStrike" kern="1200" dirty="0">
                          <a:solidFill>
                            <a:schemeClr val="tx2"/>
                          </a:solidFill>
                          <a:effectLst/>
                          <a:latin typeface="Calibri" panose="020F0502020204030204" pitchFamily="34" charset="0"/>
                          <a:ea typeface="+mn-ea"/>
                          <a:cs typeface="+mn-cs"/>
                        </a:rPr>
                        <a:t>165.42</a:t>
                      </a:r>
                    </a:p>
                  </a:txBody>
                  <a:tcPr marL="0" marR="0" marT="0" marB="0" anchor="ctr">
                    <a:lnL w="12700" cap="flat" cmpd="sng" algn="ctr">
                      <a:solidFill>
                        <a:schemeClr val="tx2"/>
                      </a:solidFill>
                      <a:prstDash val="solid"/>
                      <a:round/>
                      <a:headEnd type="none" w="med" len="med"/>
                      <a:tailEnd type="none" w="med" len="med"/>
                    </a:lnL>
                    <a:solidFill>
                      <a:schemeClr val="accent4">
                        <a:lumMod val="60000"/>
                        <a:lumOff val="40000"/>
                      </a:schemeClr>
                    </a:solidFill>
                  </a:tcPr>
                </a:tc>
                <a:extLst>
                  <a:ext uri="{0D108BD9-81ED-4DB2-BD59-A6C34878D82A}">
                    <a16:rowId xmlns:a16="http://schemas.microsoft.com/office/drawing/2014/main" val="1907878081"/>
                  </a:ext>
                </a:extLst>
              </a:tr>
              <a:tr h="207295">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chemeClr val="tx2"/>
                          </a:solidFill>
                          <a:effectLst/>
                          <a:latin typeface="Calibri" panose="020F0502020204030204" pitchFamily="34" charset="0"/>
                        </a:rPr>
                        <a:t>Depreciation-10 Year Straight Line</a:t>
                      </a:r>
                    </a:p>
                  </a:txBody>
                  <a:tcPr marL="365760" marR="7620" marT="7620" anchor="ctr">
                    <a:noFill/>
                  </a:tcPr>
                </a:tc>
                <a:tc>
                  <a:txBody>
                    <a:bodyPr/>
                    <a:lstStyle/>
                    <a:p>
                      <a:pPr marL="0" algn="ctr" defTabSz="457200" rtl="0" eaLnBrk="1" fontAlgn="b" latinLnBrk="0" hangingPunct="1"/>
                      <a:r>
                        <a:rPr lang="en-US" sz="1000" b="0" i="1" u="none" strike="noStrike" kern="1200" dirty="0">
                          <a:solidFill>
                            <a:schemeClr val="tx2"/>
                          </a:solidFill>
                          <a:effectLst/>
                          <a:latin typeface="Calibri" panose="020F0502020204030204" pitchFamily="34" charset="0"/>
                          <a:ea typeface="+mn-ea"/>
                          <a:cs typeface="+mn-cs"/>
                        </a:rPr>
                        <a:t>5.44</a:t>
                      </a:r>
                    </a:p>
                  </a:txBody>
                  <a:tcPr marL="0" marR="0" marT="0" marB="0" anchor="ctr">
                    <a:lnR w="12700" cap="flat" cmpd="sng" algn="ctr">
                      <a:noFill/>
                      <a:prstDash val="solid"/>
                      <a:round/>
                      <a:headEnd type="none" w="med" len="med"/>
                      <a:tailEnd type="none" w="med" len="med"/>
                    </a:lnR>
                    <a:noFill/>
                  </a:tcPr>
                </a:tc>
                <a:tc>
                  <a:txBody>
                    <a:bodyPr/>
                    <a:lstStyle/>
                    <a:p>
                      <a:pPr marL="0" algn="ctr" defTabSz="457200" rtl="0" eaLnBrk="1" fontAlgn="b" latinLnBrk="0" hangingPunct="1"/>
                      <a:r>
                        <a:rPr lang="en-US" sz="1000" b="0" i="1" u="none" strike="noStrike" kern="1200" dirty="0">
                          <a:solidFill>
                            <a:schemeClr val="tx2"/>
                          </a:solidFill>
                          <a:effectLst/>
                          <a:latin typeface="Calibri" panose="020F0502020204030204" pitchFamily="34" charset="0"/>
                          <a:ea typeface="+mn-ea"/>
                          <a:cs typeface="+mn-cs"/>
                        </a:rPr>
                        <a:t>24.01</a:t>
                      </a:r>
                    </a:p>
                  </a:txBody>
                  <a:tcPr marL="0" marR="0" marT="0" marB="0" anchor="ctr">
                    <a:lnL w="12700" cap="flat" cmpd="sng" algn="ctr">
                      <a:noFill/>
                      <a:prstDash val="solid"/>
                      <a:round/>
                      <a:headEnd type="none" w="med" len="med"/>
                      <a:tailEnd type="none" w="med" len="med"/>
                    </a:lnL>
                    <a:lnR w="12700" cap="flat" cmpd="sng" algn="ctr">
                      <a:solidFill>
                        <a:schemeClr val="tx2"/>
                      </a:solid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1000" b="0" i="1" u="none" strike="noStrike" kern="1200" dirty="0">
                          <a:solidFill>
                            <a:schemeClr val="tx2"/>
                          </a:solidFill>
                          <a:effectLst/>
                          <a:latin typeface="Calibri" panose="020F0502020204030204" pitchFamily="34" charset="0"/>
                          <a:ea typeface="+mn-ea"/>
                          <a:cs typeface="+mn-cs"/>
                        </a:rPr>
                        <a:t>30.79</a:t>
                      </a:r>
                    </a:p>
                  </a:txBody>
                  <a:tcPr marL="0" marR="0" marT="0" marB="0" anchor="ctr">
                    <a:lnL w="12700" cap="flat" cmpd="sng" algn="ctr">
                      <a:solidFill>
                        <a:schemeClr val="tx2"/>
                      </a:solidFill>
                      <a:prstDash val="solid"/>
                      <a:round/>
                      <a:headEnd type="none" w="med" len="med"/>
                      <a:tailEnd type="none" w="med" len="med"/>
                    </a:lnL>
                    <a:noFill/>
                  </a:tcPr>
                </a:tc>
                <a:extLst>
                  <a:ext uri="{0D108BD9-81ED-4DB2-BD59-A6C34878D82A}">
                    <a16:rowId xmlns:a16="http://schemas.microsoft.com/office/drawing/2014/main" val="961010102"/>
                  </a:ext>
                </a:extLst>
              </a:tr>
              <a:tr h="222650">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100" b="1" i="0" u="none" strike="noStrike" dirty="0">
                          <a:solidFill>
                            <a:schemeClr val="tx2"/>
                          </a:solidFill>
                          <a:effectLst/>
                          <a:latin typeface="Calibri" panose="020F0502020204030204" pitchFamily="34" charset="0"/>
                        </a:rPr>
                        <a:t>Total Full Production Cost</a:t>
                      </a:r>
                    </a:p>
                  </a:txBody>
                  <a:tcPr marL="365760" marR="7620" marT="7620" anchor="ctr">
                    <a:solidFill>
                      <a:schemeClr val="accent4">
                        <a:lumMod val="60000"/>
                        <a:lumOff val="40000"/>
                      </a:schemeClr>
                    </a:solidFill>
                  </a:tcPr>
                </a:tc>
                <a:tc>
                  <a:txBody>
                    <a:bodyPr/>
                    <a:lstStyle/>
                    <a:p>
                      <a:pPr marL="0" algn="ctr" defTabSz="457200" rtl="0" eaLnBrk="1" fontAlgn="b" latinLnBrk="0" hangingPunct="1"/>
                      <a:r>
                        <a:rPr lang="en-US" sz="1100" b="1" i="0" u="none" strike="noStrike" kern="1200" dirty="0">
                          <a:solidFill>
                            <a:schemeClr val="tx2"/>
                          </a:solidFill>
                          <a:effectLst/>
                          <a:latin typeface="Calibri" panose="020F0502020204030204" pitchFamily="34" charset="0"/>
                          <a:ea typeface="+mn-ea"/>
                          <a:cs typeface="+mn-cs"/>
                        </a:rPr>
                        <a:t>143.26</a:t>
                      </a:r>
                    </a:p>
                  </a:txBody>
                  <a:tcPr marL="0" marR="0" marT="0" marB="0" anchor="ctr">
                    <a:lnR w="12700" cap="flat" cmpd="sng" algn="ctr">
                      <a:noFill/>
                      <a:prstDash val="solid"/>
                      <a:round/>
                      <a:headEnd type="none" w="med" len="med"/>
                      <a:tailEnd type="none" w="med" len="med"/>
                    </a:lnR>
                    <a:solidFill>
                      <a:schemeClr val="accent4">
                        <a:lumMod val="60000"/>
                        <a:lumOff val="40000"/>
                      </a:schemeClr>
                    </a:solidFill>
                  </a:tcPr>
                </a:tc>
                <a:tc>
                  <a:txBody>
                    <a:bodyPr/>
                    <a:lstStyle/>
                    <a:p>
                      <a:pPr marL="0" algn="ctr" defTabSz="457200" rtl="0" eaLnBrk="1" fontAlgn="b" latinLnBrk="0" hangingPunct="1"/>
                      <a:r>
                        <a:rPr lang="en-US" sz="1100" b="1" i="0" u="none" strike="noStrike" kern="1200" dirty="0">
                          <a:solidFill>
                            <a:schemeClr val="tx2"/>
                          </a:solidFill>
                          <a:effectLst/>
                          <a:latin typeface="Calibri" panose="020F0502020204030204" pitchFamily="34" charset="0"/>
                          <a:ea typeface="+mn-ea"/>
                          <a:cs typeface="+mn-cs"/>
                        </a:rPr>
                        <a:t>226.98</a:t>
                      </a:r>
                    </a:p>
                  </a:txBody>
                  <a:tcPr marL="0" marR="0" marT="0" marB="0" anchor="ctr">
                    <a:lnL w="12700" cap="flat" cmpd="sng" algn="ctr">
                      <a:noFill/>
                      <a:prstDash val="solid"/>
                      <a:round/>
                      <a:headEnd type="none" w="med" len="med"/>
                      <a:tailEnd type="none" w="med" len="med"/>
                    </a:lnL>
                    <a:lnR w="12700" cap="flat" cmpd="sng" algn="ctr">
                      <a:solidFill>
                        <a:schemeClr val="tx2"/>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1100" b="1" i="0" u="none" strike="noStrike" kern="1200" dirty="0">
                          <a:solidFill>
                            <a:schemeClr val="tx2"/>
                          </a:solidFill>
                          <a:effectLst/>
                          <a:latin typeface="Calibri" panose="020F0502020204030204" pitchFamily="34" charset="0"/>
                          <a:ea typeface="+mn-ea"/>
                          <a:cs typeface="+mn-cs"/>
                        </a:rPr>
                        <a:t>196.21</a:t>
                      </a:r>
                    </a:p>
                  </a:txBody>
                  <a:tcPr marL="0" marR="0" marT="0" marB="0" anchor="ctr">
                    <a:lnL w="12700" cap="flat" cmpd="sng" algn="ctr">
                      <a:solidFill>
                        <a:schemeClr val="tx2"/>
                      </a:solidFill>
                      <a:prstDash val="solid"/>
                      <a:round/>
                      <a:headEnd type="none" w="med" len="med"/>
                      <a:tailEnd type="none" w="med" len="med"/>
                    </a:lnL>
                    <a:solidFill>
                      <a:schemeClr val="accent4">
                        <a:lumMod val="60000"/>
                        <a:lumOff val="40000"/>
                      </a:schemeClr>
                    </a:solidFill>
                  </a:tcPr>
                </a:tc>
                <a:extLst>
                  <a:ext uri="{0D108BD9-81ED-4DB2-BD59-A6C34878D82A}">
                    <a16:rowId xmlns:a16="http://schemas.microsoft.com/office/drawing/2014/main" val="824806444"/>
                  </a:ext>
                </a:extLst>
              </a:tr>
              <a:tr h="207295">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chemeClr val="tx2"/>
                          </a:solidFill>
                          <a:effectLst/>
                          <a:latin typeface="Calibri" panose="020F0502020204030204" pitchFamily="34" charset="0"/>
                        </a:rPr>
                        <a:t>Return on Investment (To Drive a 25% ROI)</a:t>
                      </a:r>
                    </a:p>
                  </a:txBody>
                  <a:tcPr marL="365760" marR="7620" marT="7620" anchor="ctr">
                    <a:noFill/>
                  </a:tcPr>
                </a:tc>
                <a:tc>
                  <a:txBody>
                    <a:bodyPr/>
                    <a:lstStyle/>
                    <a:p>
                      <a:pPr marL="0" algn="ctr" defTabSz="457200" rtl="0" eaLnBrk="1" fontAlgn="b" latinLnBrk="0" hangingPunct="1"/>
                      <a:r>
                        <a:rPr lang="en-US" sz="1000" b="0" i="1" u="none" strike="noStrike" kern="1200" dirty="0">
                          <a:solidFill>
                            <a:schemeClr val="tx2"/>
                          </a:solidFill>
                          <a:effectLst/>
                          <a:latin typeface="Calibri" panose="020F0502020204030204" pitchFamily="34" charset="0"/>
                          <a:ea typeface="+mn-ea"/>
                          <a:cs typeface="+mn-cs"/>
                        </a:rPr>
                        <a:t>14.30</a:t>
                      </a:r>
                    </a:p>
                  </a:txBody>
                  <a:tcPr marL="0" marR="0" marT="0" marB="0" anchor="ctr">
                    <a:lnR w="12700" cap="flat" cmpd="sng" algn="ctr">
                      <a:noFill/>
                      <a:prstDash val="solid"/>
                      <a:round/>
                      <a:headEnd type="none" w="med" len="med"/>
                      <a:tailEnd type="none" w="med" len="med"/>
                    </a:lnR>
                    <a:noFill/>
                  </a:tcPr>
                </a:tc>
                <a:tc>
                  <a:txBody>
                    <a:bodyPr/>
                    <a:lstStyle/>
                    <a:p>
                      <a:pPr marL="0" algn="ctr" defTabSz="457200" rtl="0" eaLnBrk="1" fontAlgn="b" latinLnBrk="0" hangingPunct="1"/>
                      <a:r>
                        <a:rPr lang="en-US" sz="1000" b="0" i="1" u="none" strike="noStrike" kern="1200" dirty="0">
                          <a:solidFill>
                            <a:schemeClr val="tx2"/>
                          </a:solidFill>
                          <a:effectLst/>
                          <a:latin typeface="Calibri" panose="020F0502020204030204" pitchFamily="34" charset="0"/>
                          <a:ea typeface="+mn-ea"/>
                          <a:cs typeface="+mn-cs"/>
                        </a:rPr>
                        <a:t>65.12</a:t>
                      </a:r>
                    </a:p>
                  </a:txBody>
                  <a:tcPr marL="0" marR="0" marT="0" marB="0" anchor="ctr">
                    <a:lnL w="12700" cap="flat" cmpd="sng" algn="ctr">
                      <a:noFill/>
                      <a:prstDash val="solid"/>
                      <a:round/>
                      <a:headEnd type="none" w="med" len="med"/>
                      <a:tailEnd type="none" w="med" len="med"/>
                    </a:lnL>
                    <a:lnR w="12700" cap="flat" cmpd="sng" algn="ctr">
                      <a:solidFill>
                        <a:schemeClr val="tx2"/>
                      </a:solid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1000" b="0" i="1" u="none" strike="noStrike" kern="1200" dirty="0">
                          <a:solidFill>
                            <a:schemeClr val="tx2"/>
                          </a:solidFill>
                          <a:effectLst/>
                          <a:latin typeface="Calibri" panose="020F0502020204030204" pitchFamily="34" charset="0"/>
                          <a:ea typeface="+mn-ea"/>
                          <a:cs typeface="+mn-cs"/>
                        </a:rPr>
                        <a:t>-</a:t>
                      </a:r>
                    </a:p>
                  </a:txBody>
                  <a:tcPr marL="0" marR="0" marT="0" marB="0" anchor="ctr">
                    <a:lnL w="12700" cap="flat" cmpd="sng" algn="ctr">
                      <a:solidFill>
                        <a:schemeClr val="tx2"/>
                      </a:solidFill>
                      <a:prstDash val="solid"/>
                      <a:round/>
                      <a:headEnd type="none" w="med" len="med"/>
                      <a:tailEnd type="none" w="med" len="med"/>
                    </a:lnL>
                    <a:noFill/>
                  </a:tcPr>
                </a:tc>
                <a:extLst>
                  <a:ext uri="{0D108BD9-81ED-4DB2-BD59-A6C34878D82A}">
                    <a16:rowId xmlns:a16="http://schemas.microsoft.com/office/drawing/2014/main" val="3596675626"/>
                  </a:ext>
                </a:extLst>
              </a:tr>
              <a:tr h="238005">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1" i="1" u="none" strike="noStrike" dirty="0">
                          <a:solidFill>
                            <a:schemeClr val="tx2"/>
                          </a:solidFill>
                          <a:effectLst/>
                          <a:latin typeface="Calibri" panose="020F0502020204030204" pitchFamily="34" charset="0"/>
                        </a:rPr>
                        <a:t>Total Product Value</a:t>
                      </a:r>
                    </a:p>
                  </a:txBody>
                  <a:tcPr marL="365760" marR="7620" marT="7620" anchor="ctr">
                    <a:solidFill>
                      <a:schemeClr val="accent4">
                        <a:lumMod val="60000"/>
                        <a:lumOff val="40000"/>
                      </a:schemeClr>
                    </a:solidFill>
                  </a:tcPr>
                </a:tc>
                <a:tc>
                  <a:txBody>
                    <a:bodyPr/>
                    <a:lstStyle/>
                    <a:p>
                      <a:pPr marL="0" algn="ctr" defTabSz="457200" rtl="0" eaLnBrk="1" fontAlgn="b" latinLnBrk="0" hangingPunct="1"/>
                      <a:r>
                        <a:rPr lang="en-US" sz="1200" b="1" i="1" u="none" strike="noStrike" kern="1200" dirty="0">
                          <a:solidFill>
                            <a:schemeClr val="tx2"/>
                          </a:solidFill>
                          <a:effectLst/>
                          <a:latin typeface="Calibri" panose="020F0502020204030204" pitchFamily="34" charset="0"/>
                          <a:ea typeface="+mn-ea"/>
                          <a:cs typeface="+mn-cs"/>
                        </a:rPr>
                        <a:t>157.56</a:t>
                      </a:r>
                    </a:p>
                  </a:txBody>
                  <a:tcPr marL="0" marR="0" marT="0" marB="0" anchor="ctr">
                    <a:lnR w="12700" cap="flat" cmpd="sng" algn="ctr">
                      <a:noFill/>
                      <a:prstDash val="solid"/>
                      <a:round/>
                      <a:headEnd type="none" w="med" len="med"/>
                      <a:tailEnd type="none" w="med" len="med"/>
                    </a:lnR>
                    <a:solidFill>
                      <a:schemeClr val="accent4">
                        <a:lumMod val="60000"/>
                        <a:lumOff val="40000"/>
                      </a:schemeClr>
                    </a:solidFill>
                  </a:tcPr>
                </a:tc>
                <a:tc>
                  <a:txBody>
                    <a:bodyPr/>
                    <a:lstStyle/>
                    <a:p>
                      <a:pPr marL="0" algn="ctr" defTabSz="457200" rtl="0" eaLnBrk="1" fontAlgn="b" latinLnBrk="0" hangingPunct="1"/>
                      <a:r>
                        <a:rPr lang="en-US" sz="1200" b="1" i="1" u="none" strike="noStrike" kern="1200" dirty="0">
                          <a:solidFill>
                            <a:schemeClr val="tx2"/>
                          </a:solidFill>
                          <a:effectLst/>
                          <a:latin typeface="Calibri" panose="020F0502020204030204" pitchFamily="34" charset="0"/>
                          <a:ea typeface="+mn-ea"/>
                          <a:cs typeface="+mn-cs"/>
                        </a:rPr>
                        <a:t>292.10</a:t>
                      </a:r>
                    </a:p>
                  </a:txBody>
                  <a:tcPr marL="0" marR="0" marT="0" marB="0" anchor="ctr">
                    <a:lnL w="12700" cap="flat" cmpd="sng" algn="ctr">
                      <a:noFill/>
                      <a:prstDash val="solid"/>
                      <a:round/>
                      <a:headEnd type="none" w="med" len="med"/>
                      <a:tailEnd type="none" w="med" len="med"/>
                    </a:lnL>
                    <a:lnR w="12700" cap="flat" cmpd="sng" algn="ctr">
                      <a:solidFill>
                        <a:schemeClr val="tx2"/>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1200" b="1" i="1" u="none" strike="noStrike" kern="1200" dirty="0">
                          <a:solidFill>
                            <a:schemeClr val="tx2"/>
                          </a:solidFill>
                          <a:effectLst/>
                          <a:latin typeface="Calibri" panose="020F0502020204030204" pitchFamily="34" charset="0"/>
                          <a:ea typeface="+mn-ea"/>
                          <a:cs typeface="+mn-cs"/>
                        </a:rPr>
                        <a:t>196.21***</a:t>
                      </a:r>
                    </a:p>
                  </a:txBody>
                  <a:tcPr marL="0" marR="0" marT="0" marB="0" anchor="ctr">
                    <a:lnL w="12700" cap="flat" cmpd="sng" algn="ctr">
                      <a:solidFill>
                        <a:schemeClr val="tx2"/>
                      </a:solidFill>
                      <a:prstDash val="solid"/>
                      <a:round/>
                      <a:headEnd type="none" w="med" len="med"/>
                      <a:tailEnd type="none" w="med" len="med"/>
                    </a:lnL>
                    <a:solidFill>
                      <a:schemeClr val="accent4">
                        <a:lumMod val="60000"/>
                        <a:lumOff val="40000"/>
                      </a:schemeClr>
                    </a:solidFill>
                  </a:tcPr>
                </a:tc>
                <a:extLst>
                  <a:ext uri="{0D108BD9-81ED-4DB2-BD59-A6C34878D82A}">
                    <a16:rowId xmlns:a16="http://schemas.microsoft.com/office/drawing/2014/main" val="507198962"/>
                  </a:ext>
                </a:extLst>
              </a:tr>
            </a:tbl>
          </a:graphicData>
        </a:graphic>
      </p:graphicFrame>
      <p:sp>
        <p:nvSpPr>
          <p:cNvPr id="5" name="Title 1">
            <a:extLst>
              <a:ext uri="{FF2B5EF4-FFF2-40B4-BE49-F238E27FC236}">
                <a16:creationId xmlns:a16="http://schemas.microsoft.com/office/drawing/2014/main" id="{9AE6E6BF-C20F-4260-9B6C-371987122397}"/>
              </a:ext>
            </a:extLst>
          </p:cNvPr>
          <p:cNvSpPr>
            <a:spLocks noGrp="1"/>
          </p:cNvSpPr>
          <p:nvPr>
            <p:ph type="title"/>
          </p:nvPr>
        </p:nvSpPr>
        <p:spPr>
          <a:xfrm>
            <a:off x="134007" y="165235"/>
            <a:ext cx="8915400" cy="694458"/>
          </a:xfrm>
        </p:spPr>
        <p:txBody>
          <a:bodyPr>
            <a:normAutofit/>
          </a:bodyPr>
          <a:lstStyle/>
          <a:p>
            <a:pPr algn="l"/>
            <a:r>
              <a:rPr lang="en-US" sz="3200" b="1" cap="none" dirty="0">
                <a:solidFill>
                  <a:schemeClr val="tx2"/>
                </a:solidFill>
              </a:rPr>
              <a:t>Comparative Economics with Incumbent Process</a:t>
            </a:r>
          </a:p>
        </p:txBody>
      </p:sp>
      <p:sp>
        <p:nvSpPr>
          <p:cNvPr id="7" name="Content Placeholder 2">
            <a:extLst>
              <a:ext uri="{FF2B5EF4-FFF2-40B4-BE49-F238E27FC236}">
                <a16:creationId xmlns:a16="http://schemas.microsoft.com/office/drawing/2014/main" id="{773F8549-8C95-4AD6-966F-C99FC9CCBF64}"/>
              </a:ext>
            </a:extLst>
          </p:cNvPr>
          <p:cNvSpPr>
            <a:spLocks noGrp="1"/>
          </p:cNvSpPr>
          <p:nvPr>
            <p:ph sz="quarter" idx="13"/>
          </p:nvPr>
        </p:nvSpPr>
        <p:spPr>
          <a:xfrm>
            <a:off x="114300" y="5189609"/>
            <a:ext cx="8915400" cy="1723945"/>
          </a:xfrm>
        </p:spPr>
        <p:txBody>
          <a:bodyPr>
            <a:normAutofit/>
          </a:bodyPr>
          <a:lstStyle/>
          <a:p>
            <a:pPr>
              <a:lnSpc>
                <a:spcPct val="100000"/>
              </a:lnSpc>
              <a:spcBef>
                <a:spcPts val="0"/>
              </a:spcBef>
            </a:pPr>
            <a:r>
              <a:rPr lang="en-US" sz="1600" dirty="0"/>
              <a:t>To drive a 25% ROI, the incumbent process needs to value its product 1.9X higher than the new process.</a:t>
            </a:r>
          </a:p>
          <a:p>
            <a:pPr>
              <a:lnSpc>
                <a:spcPct val="100000"/>
              </a:lnSpc>
              <a:spcBef>
                <a:spcPts val="0"/>
              </a:spcBef>
            </a:pPr>
            <a:r>
              <a:rPr lang="en-US" sz="1600" dirty="0">
                <a:solidFill>
                  <a:schemeClr val="tx2"/>
                </a:solidFill>
              </a:rPr>
              <a:t>Put another way, if the new process sells at product value parity with the incumbent, the ROI would be 260%. Quite an attractive opportunity!</a:t>
            </a:r>
          </a:p>
        </p:txBody>
      </p:sp>
      <p:sp>
        <p:nvSpPr>
          <p:cNvPr id="8" name="TextBox 7">
            <a:extLst>
              <a:ext uri="{FF2B5EF4-FFF2-40B4-BE49-F238E27FC236}">
                <a16:creationId xmlns:a16="http://schemas.microsoft.com/office/drawing/2014/main" id="{3D44E9B5-BDA1-4D81-A8AD-FDE9F73A416D}"/>
              </a:ext>
            </a:extLst>
          </p:cNvPr>
          <p:cNvSpPr txBox="1"/>
          <p:nvPr/>
        </p:nvSpPr>
        <p:spPr>
          <a:xfrm>
            <a:off x="510844" y="4689077"/>
            <a:ext cx="2862671" cy="461665"/>
          </a:xfrm>
          <a:prstGeom prst="rect">
            <a:avLst/>
          </a:prstGeom>
          <a:noFill/>
        </p:spPr>
        <p:txBody>
          <a:bodyPr wrap="square" rtlCol="0">
            <a:spAutoFit/>
          </a:bodyPr>
          <a:lstStyle/>
          <a:p>
            <a:r>
              <a:rPr lang="en-US" sz="800" dirty="0">
                <a:solidFill>
                  <a:schemeClr val="tx2"/>
                </a:solidFill>
                <a:latin typeface="Calibri" panose="020F0502020204030204" pitchFamily="34" charset="0"/>
              </a:rPr>
              <a:t>*MVP = Minimum Viable Plant</a:t>
            </a:r>
          </a:p>
          <a:p>
            <a:r>
              <a:rPr lang="en-US" sz="800" dirty="0">
                <a:solidFill>
                  <a:schemeClr val="tx2"/>
                </a:solidFill>
                <a:latin typeface="Calibri" panose="020F0502020204030204" pitchFamily="34" charset="0"/>
              </a:rPr>
              <a:t>**ROIC not included in MVP calculation</a:t>
            </a:r>
          </a:p>
          <a:p>
            <a:r>
              <a:rPr lang="en-US" sz="800" dirty="0">
                <a:solidFill>
                  <a:schemeClr val="tx2"/>
                </a:solidFill>
                <a:latin typeface="Calibri" panose="020F0502020204030204" pitchFamily="34" charset="0"/>
              </a:rPr>
              <a:t>***Assumption is that propylene glycol is sold at 196.21 ¢/kg</a:t>
            </a:r>
          </a:p>
        </p:txBody>
      </p:sp>
    </p:spTree>
    <p:extLst>
      <p:ext uri="{BB962C8B-B14F-4D97-AF65-F5344CB8AC3E}">
        <p14:creationId xmlns:p14="http://schemas.microsoft.com/office/powerpoint/2010/main" val="12871112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restig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840161C-9479-4C58-8B83-8DDDD71CEEC6}"/>
              </a:ext>
            </a:extLst>
          </p:cNvPr>
          <p:cNvSpPr>
            <a:spLocks noGrp="1"/>
          </p:cNvSpPr>
          <p:nvPr>
            <p:ph type="title"/>
          </p:nvPr>
        </p:nvSpPr>
        <p:spPr>
          <a:xfrm>
            <a:off x="134007" y="165235"/>
            <a:ext cx="8915400" cy="694458"/>
          </a:xfrm>
        </p:spPr>
        <p:txBody>
          <a:bodyPr>
            <a:normAutofit/>
          </a:bodyPr>
          <a:lstStyle/>
          <a:p>
            <a:pPr algn="l"/>
            <a:r>
              <a:rPr lang="en-US" sz="3200" b="1" cap="none" dirty="0">
                <a:solidFill>
                  <a:schemeClr val="tx2"/>
                </a:solidFill>
              </a:rPr>
              <a:t>Qualitative Example of Sensitivity Analysis</a:t>
            </a:r>
          </a:p>
        </p:txBody>
      </p:sp>
      <p:pic>
        <p:nvPicPr>
          <p:cNvPr id="10" name="Picture 9">
            <a:extLst>
              <a:ext uri="{FF2B5EF4-FFF2-40B4-BE49-F238E27FC236}">
                <a16:creationId xmlns:a16="http://schemas.microsoft.com/office/drawing/2014/main" id="{7AC04800-A124-4362-9998-F38BFDFDDA82}"/>
              </a:ext>
            </a:extLst>
          </p:cNvPr>
          <p:cNvPicPr>
            <a:picLocks noChangeAspect="1"/>
          </p:cNvPicPr>
          <p:nvPr/>
        </p:nvPicPr>
        <p:blipFill>
          <a:blip r:embed="rId3"/>
          <a:stretch>
            <a:fillRect/>
          </a:stretch>
        </p:blipFill>
        <p:spPr>
          <a:xfrm>
            <a:off x="788388" y="1147366"/>
            <a:ext cx="7567223" cy="4334905"/>
          </a:xfrm>
          <a:prstGeom prst="rect">
            <a:avLst/>
          </a:prstGeom>
        </p:spPr>
      </p:pic>
    </p:spTree>
    <p:extLst>
      <p:ext uri="{BB962C8B-B14F-4D97-AF65-F5344CB8AC3E}">
        <p14:creationId xmlns:p14="http://schemas.microsoft.com/office/powerpoint/2010/main" val="33408415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restig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124BF53-8C7A-4738-9B32-06BD75ED789D}"/>
              </a:ext>
            </a:extLst>
          </p:cNvPr>
          <p:cNvSpPr>
            <a:spLocks noGrp="1"/>
          </p:cNvSpPr>
          <p:nvPr>
            <p:ph type="title"/>
          </p:nvPr>
        </p:nvSpPr>
        <p:spPr>
          <a:xfrm>
            <a:off x="134007" y="165235"/>
            <a:ext cx="8915400" cy="694458"/>
          </a:xfrm>
        </p:spPr>
        <p:txBody>
          <a:bodyPr>
            <a:normAutofit/>
          </a:bodyPr>
          <a:lstStyle/>
          <a:p>
            <a:pPr algn="l"/>
            <a:r>
              <a:rPr lang="en-US" sz="3200" b="1" cap="none" dirty="0">
                <a:solidFill>
                  <a:schemeClr val="tx2"/>
                </a:solidFill>
              </a:rPr>
              <a:t>Technical Risks That Must be Addressed</a:t>
            </a:r>
          </a:p>
        </p:txBody>
      </p:sp>
      <p:graphicFrame>
        <p:nvGraphicFramePr>
          <p:cNvPr id="7" name="Table 6">
            <a:extLst>
              <a:ext uri="{FF2B5EF4-FFF2-40B4-BE49-F238E27FC236}">
                <a16:creationId xmlns:a16="http://schemas.microsoft.com/office/drawing/2014/main" id="{8420521F-F3B4-4F70-A5B7-4365A3374759}"/>
              </a:ext>
            </a:extLst>
          </p:cNvPr>
          <p:cNvGraphicFramePr>
            <a:graphicFrameLocks noGrp="1"/>
          </p:cNvGraphicFramePr>
          <p:nvPr>
            <p:extLst>
              <p:ext uri="{D42A27DB-BD31-4B8C-83A1-F6EECF244321}">
                <p14:modId xmlns:p14="http://schemas.microsoft.com/office/powerpoint/2010/main" val="2138917438"/>
              </p:ext>
            </p:extLst>
          </p:nvPr>
        </p:nvGraphicFramePr>
        <p:xfrm>
          <a:off x="366066" y="1063636"/>
          <a:ext cx="8411868" cy="5137167"/>
        </p:xfrm>
        <a:graphic>
          <a:graphicData uri="http://schemas.openxmlformats.org/drawingml/2006/table">
            <a:tbl>
              <a:tblPr firstRow="1" bandRow="1">
                <a:tableStyleId>{6E25E649-3F16-4E02-A733-19D2CDBF48F0}</a:tableStyleId>
              </a:tblPr>
              <a:tblGrid>
                <a:gridCol w="5099382">
                  <a:extLst>
                    <a:ext uri="{9D8B030D-6E8A-4147-A177-3AD203B41FA5}">
                      <a16:colId xmlns:a16="http://schemas.microsoft.com/office/drawing/2014/main" val="3618871929"/>
                    </a:ext>
                  </a:extLst>
                </a:gridCol>
                <a:gridCol w="2159542">
                  <a:extLst>
                    <a:ext uri="{9D8B030D-6E8A-4147-A177-3AD203B41FA5}">
                      <a16:colId xmlns:a16="http://schemas.microsoft.com/office/drawing/2014/main" val="1101604137"/>
                    </a:ext>
                  </a:extLst>
                </a:gridCol>
                <a:gridCol w="1152944">
                  <a:extLst>
                    <a:ext uri="{9D8B030D-6E8A-4147-A177-3AD203B41FA5}">
                      <a16:colId xmlns:a16="http://schemas.microsoft.com/office/drawing/2014/main" val="393365558"/>
                    </a:ext>
                  </a:extLst>
                </a:gridCol>
              </a:tblGrid>
              <a:tr h="0">
                <a:tc>
                  <a:txBody>
                    <a:bodyPr/>
                    <a:lstStyle/>
                    <a:p>
                      <a:pPr algn="ctr"/>
                      <a:r>
                        <a:rPr lang="en-US" dirty="0">
                          <a:latin typeface="Calibri" panose="020F0502020204030204" pitchFamily="34" charset="0"/>
                          <a:cs typeface="Calibri" panose="020F0502020204030204" pitchFamily="34" charset="0"/>
                        </a:rPr>
                        <a:t>Risk Item</a:t>
                      </a:r>
                      <a:endParaRPr lang="en-US" dirty="0">
                        <a:solidFill>
                          <a:schemeClr val="tx2"/>
                        </a:solidFill>
                        <a:latin typeface="Calibri" panose="020F0502020204030204" pitchFamily="34" charset="0"/>
                        <a:cs typeface="Calibri" panose="020F0502020204030204" pitchFamily="34" charset="0"/>
                      </a:endParaRPr>
                    </a:p>
                  </a:txBody>
                  <a:tcPr anchor="ctr">
                    <a:solidFill>
                      <a:schemeClr val="tx2"/>
                    </a:solidFill>
                  </a:tcPr>
                </a:tc>
                <a:tc>
                  <a:txBody>
                    <a:bodyPr/>
                    <a:lstStyle/>
                    <a:p>
                      <a:pPr algn="ctr"/>
                      <a:r>
                        <a:rPr lang="en-US" dirty="0">
                          <a:latin typeface="Calibri" panose="020F0502020204030204" pitchFamily="34" charset="0"/>
                          <a:cs typeface="Calibri" panose="020F0502020204030204" pitchFamily="34" charset="0"/>
                        </a:rPr>
                        <a:t>Mainly Impacts:</a:t>
                      </a:r>
                      <a:endParaRPr lang="en-US" dirty="0">
                        <a:solidFill>
                          <a:schemeClr val="tx2"/>
                        </a:solidFill>
                        <a:latin typeface="Calibri" panose="020F0502020204030204" pitchFamily="34" charset="0"/>
                        <a:cs typeface="Calibri" panose="020F0502020204030204" pitchFamily="34" charset="0"/>
                      </a:endParaRPr>
                    </a:p>
                  </a:txBody>
                  <a:tcPr anchor="ctr">
                    <a:solidFill>
                      <a:schemeClr val="tx2"/>
                    </a:solidFill>
                  </a:tcPr>
                </a:tc>
                <a:tc>
                  <a:txBody>
                    <a:bodyPr/>
                    <a:lstStyle/>
                    <a:p>
                      <a:pPr algn="ctr"/>
                      <a:r>
                        <a:rPr lang="en-US" dirty="0">
                          <a:latin typeface="Calibri" panose="020F0502020204030204" pitchFamily="34" charset="0"/>
                          <a:cs typeface="Calibri" panose="020F0502020204030204" pitchFamily="34" charset="0"/>
                        </a:rPr>
                        <a:t>Binary Risk?</a:t>
                      </a:r>
                      <a:endParaRPr lang="en-US" dirty="0">
                        <a:solidFill>
                          <a:schemeClr val="tx2"/>
                        </a:solidFill>
                        <a:latin typeface="Calibri" panose="020F0502020204030204" pitchFamily="34" charset="0"/>
                        <a:cs typeface="Calibri" panose="020F0502020204030204" pitchFamily="34" charset="0"/>
                      </a:endParaRPr>
                    </a:p>
                  </a:txBody>
                  <a:tcPr anchor="ctr">
                    <a:solidFill>
                      <a:schemeClr val="tx2"/>
                    </a:solidFill>
                  </a:tcPr>
                </a:tc>
                <a:extLst>
                  <a:ext uri="{0D108BD9-81ED-4DB2-BD59-A6C34878D82A}">
                    <a16:rowId xmlns:a16="http://schemas.microsoft.com/office/drawing/2014/main" val="406344801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rgbClr val="0070C0"/>
                          </a:solidFill>
                          <a:latin typeface="Calibri" panose="020F0502020204030204" pitchFamily="34" charset="0"/>
                          <a:cs typeface="Calibri" panose="020F0502020204030204" pitchFamily="34" charset="0"/>
                        </a:rPr>
                        <a:t>Technical parameters like: Conversion, Selectivity to Products etc.</a:t>
                      </a:r>
                    </a:p>
                  </a:txBody>
                  <a:tcPr anchor="ctr"/>
                </a:tc>
                <a:tc>
                  <a:txBody>
                    <a:bodyPr/>
                    <a:lstStyle/>
                    <a:p>
                      <a:pPr algn="ctr"/>
                      <a:r>
                        <a:rPr lang="en-US" sz="1600" b="0" dirty="0" err="1">
                          <a:solidFill>
                            <a:srgbClr val="0070C0"/>
                          </a:solidFill>
                          <a:latin typeface="Calibri" panose="020F0502020204030204" pitchFamily="34" charset="0"/>
                          <a:cs typeface="Calibri" panose="020F0502020204030204" pitchFamily="34" charset="0"/>
                        </a:rPr>
                        <a:t>CapEx</a:t>
                      </a:r>
                      <a:r>
                        <a:rPr lang="en-US" sz="1600" b="0" dirty="0">
                          <a:solidFill>
                            <a:srgbClr val="0070C0"/>
                          </a:solidFill>
                          <a:latin typeface="Calibri" panose="020F0502020204030204" pitchFamily="34" charset="0"/>
                          <a:cs typeface="Calibri" panose="020F0502020204030204" pitchFamily="34" charset="0"/>
                        </a:rPr>
                        <a:t> &amp; </a:t>
                      </a:r>
                      <a:r>
                        <a:rPr lang="en-US" sz="1600" b="0" dirty="0" err="1">
                          <a:solidFill>
                            <a:srgbClr val="0070C0"/>
                          </a:solidFill>
                          <a:latin typeface="Calibri" panose="020F0502020204030204" pitchFamily="34" charset="0"/>
                          <a:cs typeface="Calibri" panose="020F0502020204030204" pitchFamily="34" charset="0"/>
                        </a:rPr>
                        <a:t>OpEx</a:t>
                      </a:r>
                      <a:endParaRPr lang="en-US" sz="1600" b="0" dirty="0">
                        <a:solidFill>
                          <a:srgbClr val="0070C0"/>
                        </a:solidFill>
                        <a:latin typeface="Calibri" panose="020F0502020204030204" pitchFamily="34" charset="0"/>
                        <a:cs typeface="Calibri" panose="020F0502020204030204" pitchFamily="34" charset="0"/>
                      </a:endParaRPr>
                    </a:p>
                  </a:txBody>
                  <a:tcPr anchor="ctr"/>
                </a:tc>
                <a:tc>
                  <a:txBody>
                    <a:bodyPr/>
                    <a:lstStyle/>
                    <a:p>
                      <a:pPr algn="ctr"/>
                      <a:r>
                        <a:rPr lang="en-US" sz="1600" b="1" dirty="0">
                          <a:solidFill>
                            <a:srgbClr val="FF0000"/>
                          </a:solidFill>
                          <a:latin typeface="Calibri" panose="020F0502020204030204" pitchFamily="34" charset="0"/>
                          <a:cs typeface="Calibri" panose="020F0502020204030204" pitchFamily="34" charset="0"/>
                        </a:rPr>
                        <a:t>Yes</a:t>
                      </a:r>
                    </a:p>
                  </a:txBody>
                  <a:tcPr anchor="ctr"/>
                </a:tc>
                <a:extLst>
                  <a:ext uri="{0D108BD9-81ED-4DB2-BD59-A6C34878D82A}">
                    <a16:rowId xmlns:a16="http://schemas.microsoft.com/office/drawing/2014/main" val="4218362313"/>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rgbClr val="0070C0"/>
                          </a:solidFill>
                          <a:latin typeface="Calibri" panose="020F0502020204030204" pitchFamily="34" charset="0"/>
                          <a:cs typeface="Calibri" panose="020F0502020204030204" pitchFamily="34" charset="0"/>
                        </a:rPr>
                        <a:t>Commercial availability and non-toxic nature of consumables (e.g. solvents)</a:t>
                      </a:r>
                    </a:p>
                  </a:txBody>
                  <a:tcPr anchor="ctr"/>
                </a:tc>
                <a:tc>
                  <a:txBody>
                    <a:bodyPr/>
                    <a:lstStyle/>
                    <a:p>
                      <a:pPr algn="ctr"/>
                      <a:r>
                        <a:rPr lang="en-US" sz="1600" b="0" dirty="0" err="1">
                          <a:solidFill>
                            <a:srgbClr val="0070C0"/>
                          </a:solidFill>
                          <a:latin typeface="Calibri" panose="020F0502020204030204" pitchFamily="34" charset="0"/>
                          <a:cs typeface="Calibri" panose="020F0502020204030204" pitchFamily="34" charset="0"/>
                        </a:rPr>
                        <a:t>OpEx</a:t>
                      </a:r>
                      <a:r>
                        <a:rPr lang="en-US" sz="1600" b="0" dirty="0">
                          <a:solidFill>
                            <a:srgbClr val="0070C0"/>
                          </a:solidFill>
                          <a:latin typeface="Calibri" panose="020F0502020204030204" pitchFamily="34" charset="0"/>
                          <a:cs typeface="Calibri" panose="020F0502020204030204" pitchFamily="34" charset="0"/>
                        </a:rPr>
                        <a:t> &amp; Supply Chain</a:t>
                      </a:r>
                    </a:p>
                  </a:txBody>
                  <a:tcPr anchor="ctr"/>
                </a:tc>
                <a:tc>
                  <a:txBody>
                    <a:bodyPr/>
                    <a:lstStyle/>
                    <a:p>
                      <a:pPr algn="ctr"/>
                      <a:r>
                        <a:rPr lang="en-US" sz="1600" b="1" kern="1200" dirty="0">
                          <a:solidFill>
                            <a:srgbClr val="FF0000"/>
                          </a:solidFill>
                          <a:latin typeface="Calibri" panose="020F0502020204030204" pitchFamily="34" charset="0"/>
                          <a:ea typeface="+mn-ea"/>
                          <a:cs typeface="Calibri" panose="020F0502020204030204" pitchFamily="34" charset="0"/>
                        </a:rPr>
                        <a:t>Yes</a:t>
                      </a:r>
                    </a:p>
                  </a:txBody>
                  <a:tcPr anchor="ctr"/>
                </a:tc>
                <a:extLst>
                  <a:ext uri="{0D108BD9-81ED-4DB2-BD59-A6C34878D82A}">
                    <a16:rowId xmlns:a16="http://schemas.microsoft.com/office/drawing/2014/main" val="3947128343"/>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rgbClr val="0070C0"/>
                          </a:solidFill>
                          <a:latin typeface="Calibri" panose="020F0502020204030204" pitchFamily="34" charset="0"/>
                          <a:cs typeface="Calibri" panose="020F0502020204030204" pitchFamily="34" charset="0"/>
                        </a:rPr>
                        <a:t>Any other losses (e.g. solvent evaporation, reactant oxidation, catalyst deactivation)?</a:t>
                      </a:r>
                    </a:p>
                  </a:txBody>
                  <a:tcPr anchor="ctr"/>
                </a:tc>
                <a:tc>
                  <a:txBody>
                    <a:bodyPr/>
                    <a:lstStyle/>
                    <a:p>
                      <a:pPr algn="ctr"/>
                      <a:r>
                        <a:rPr lang="en-US" sz="1600" b="0" dirty="0">
                          <a:solidFill>
                            <a:srgbClr val="0070C0"/>
                          </a:solidFill>
                          <a:latin typeface="Calibri" panose="020F0502020204030204" pitchFamily="34" charset="0"/>
                          <a:cs typeface="Calibri" panose="020F0502020204030204" pitchFamily="34" charset="0"/>
                        </a:rPr>
                        <a:t>OpEx</a:t>
                      </a:r>
                    </a:p>
                  </a:txBody>
                  <a:tcPr anchor="ctr"/>
                </a:tc>
                <a:tc>
                  <a:txBody>
                    <a:bodyPr/>
                    <a:lstStyle/>
                    <a:p>
                      <a:pPr algn="ctr"/>
                      <a:r>
                        <a:rPr lang="en-US" sz="1600" b="1" kern="1200" dirty="0">
                          <a:solidFill>
                            <a:srgbClr val="00B050"/>
                          </a:solidFill>
                          <a:latin typeface="Calibri" panose="020F0502020204030204" pitchFamily="34" charset="0"/>
                          <a:ea typeface="+mn-ea"/>
                          <a:cs typeface="Calibri" panose="020F0502020204030204" pitchFamily="34" charset="0"/>
                        </a:rPr>
                        <a:t>No</a:t>
                      </a:r>
                    </a:p>
                  </a:txBody>
                  <a:tcPr anchor="ctr"/>
                </a:tc>
                <a:extLst>
                  <a:ext uri="{0D108BD9-81ED-4DB2-BD59-A6C34878D82A}">
                    <a16:rowId xmlns:a16="http://schemas.microsoft.com/office/drawing/2014/main" val="1063176609"/>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rgbClr val="0070C0"/>
                          </a:solidFill>
                          <a:latin typeface="Calibri" panose="020F0502020204030204" pitchFamily="34" charset="0"/>
                          <a:cs typeface="Calibri" panose="020F0502020204030204" pitchFamily="34" charset="0"/>
                        </a:rPr>
                        <a:t>Can the process be demonstrated to run in a continuous fashion? If it must be run in batch operations what might this mean for the process scheme and ultimately the economics?</a:t>
                      </a:r>
                    </a:p>
                  </a:txBody>
                  <a:tcPr anchor="ctr"/>
                </a:tc>
                <a:tc>
                  <a:txBody>
                    <a:bodyPr/>
                    <a:lstStyle/>
                    <a:p>
                      <a:pPr algn="ctr"/>
                      <a:r>
                        <a:rPr lang="en-US" sz="1600" b="0" dirty="0" err="1">
                          <a:solidFill>
                            <a:srgbClr val="0070C0"/>
                          </a:solidFill>
                          <a:latin typeface="Calibri" panose="020F0502020204030204" pitchFamily="34" charset="0"/>
                          <a:cs typeface="Calibri" panose="020F0502020204030204" pitchFamily="34" charset="0"/>
                        </a:rPr>
                        <a:t>CapEx</a:t>
                      </a:r>
                      <a:endParaRPr lang="en-US" sz="1600" b="0" dirty="0">
                        <a:solidFill>
                          <a:srgbClr val="0070C0"/>
                        </a:solidFill>
                        <a:latin typeface="Calibri" panose="020F0502020204030204" pitchFamily="34" charset="0"/>
                        <a:cs typeface="Calibri" panose="020F0502020204030204" pitchFamily="34" charset="0"/>
                      </a:endParaRPr>
                    </a:p>
                  </a:txBody>
                  <a:tcPr anchor="ctr"/>
                </a:tc>
                <a:tc>
                  <a:txBody>
                    <a:bodyPr/>
                    <a:lstStyle/>
                    <a:p>
                      <a:pPr algn="ctr"/>
                      <a:r>
                        <a:rPr lang="en-US" sz="1600" b="1" kern="1200" dirty="0">
                          <a:solidFill>
                            <a:srgbClr val="00B050"/>
                          </a:solidFill>
                          <a:latin typeface="Calibri" panose="020F0502020204030204" pitchFamily="34" charset="0"/>
                          <a:ea typeface="+mn-ea"/>
                          <a:cs typeface="Calibri" panose="020F0502020204030204" pitchFamily="34" charset="0"/>
                        </a:rPr>
                        <a:t>No</a:t>
                      </a:r>
                    </a:p>
                  </a:txBody>
                  <a:tcPr anchor="ctr"/>
                </a:tc>
                <a:extLst>
                  <a:ext uri="{0D108BD9-81ED-4DB2-BD59-A6C34878D82A}">
                    <a16:rowId xmlns:a16="http://schemas.microsoft.com/office/drawing/2014/main" val="4182622486"/>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rgbClr val="0070C0"/>
                          </a:solidFill>
                          <a:latin typeface="Calibri" panose="020F0502020204030204" pitchFamily="34" charset="0"/>
                          <a:cs typeface="Calibri" panose="020F0502020204030204" pitchFamily="34" charset="0"/>
                        </a:rPr>
                        <a:t>Any scale-up risks? Proven commercial history of all unit-operations in the process scheme?</a:t>
                      </a:r>
                    </a:p>
                  </a:txBody>
                  <a:tcPr anchor="ctr"/>
                </a:tc>
                <a:tc>
                  <a:txBody>
                    <a:bodyPr/>
                    <a:lstStyle/>
                    <a:p>
                      <a:pPr algn="ctr"/>
                      <a:r>
                        <a:rPr lang="en-US" sz="1600" b="0" dirty="0" err="1">
                          <a:solidFill>
                            <a:srgbClr val="0070C0"/>
                          </a:solidFill>
                          <a:latin typeface="Calibri" panose="020F0502020204030204" pitchFamily="34" charset="0"/>
                          <a:cs typeface="Calibri" panose="020F0502020204030204" pitchFamily="34" charset="0"/>
                        </a:rPr>
                        <a:t>CapEx</a:t>
                      </a:r>
                      <a:endParaRPr lang="en-US" sz="1600" b="0" dirty="0">
                        <a:solidFill>
                          <a:srgbClr val="0070C0"/>
                        </a:solidFill>
                        <a:latin typeface="Calibri" panose="020F0502020204030204" pitchFamily="34" charset="0"/>
                        <a:cs typeface="Calibri" panose="020F0502020204030204" pitchFamily="34" charset="0"/>
                      </a:endParaRPr>
                    </a:p>
                  </a:txBody>
                  <a:tcPr anchor="ctr"/>
                </a:tc>
                <a:tc>
                  <a:txBody>
                    <a:bodyPr/>
                    <a:lstStyle/>
                    <a:p>
                      <a:pPr algn="ctr"/>
                      <a:r>
                        <a:rPr lang="en-US" sz="1600" b="1" kern="1200" dirty="0">
                          <a:solidFill>
                            <a:srgbClr val="00B050"/>
                          </a:solidFill>
                          <a:latin typeface="Calibri" panose="020F0502020204030204" pitchFamily="34" charset="0"/>
                          <a:ea typeface="+mn-ea"/>
                          <a:cs typeface="Calibri" panose="020F0502020204030204" pitchFamily="34" charset="0"/>
                        </a:rPr>
                        <a:t>No</a:t>
                      </a:r>
                    </a:p>
                  </a:txBody>
                  <a:tcPr anchor="ctr"/>
                </a:tc>
                <a:extLst>
                  <a:ext uri="{0D108BD9-81ED-4DB2-BD59-A6C34878D82A}">
                    <a16:rowId xmlns:a16="http://schemas.microsoft.com/office/drawing/2014/main" val="3927407034"/>
                  </a:ext>
                </a:extLst>
              </a:tr>
              <a:tr h="11138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rgbClr val="0070C0"/>
                          </a:solidFill>
                          <a:latin typeface="Calibri" panose="020F0502020204030204" pitchFamily="34" charset="0"/>
                          <a:cs typeface="Calibri" panose="020F0502020204030204" pitchFamily="34" charset="0"/>
                        </a:rPr>
                        <a:t>Stability (thermal, mechanical, corrosivity) of the chemicals and materials involved?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rgbClr val="0070C0"/>
                          </a:solidFill>
                          <a:latin typeface="Calibri" panose="020F0502020204030204" pitchFamily="34" charset="0"/>
                          <a:cs typeface="Calibri" panose="020F0502020204030204" pitchFamily="34" charset="0"/>
                        </a:rPr>
                        <a:t>Should the chemicals be sourced, or produced in-house?</a:t>
                      </a:r>
                    </a:p>
                  </a:txBody>
                  <a:tcPr anchor="ctr"/>
                </a:tc>
                <a:tc>
                  <a:txBody>
                    <a:bodyPr/>
                    <a:lstStyle/>
                    <a:p>
                      <a:pPr algn="ctr"/>
                      <a:r>
                        <a:rPr lang="en-US" sz="1600" b="0" dirty="0">
                          <a:solidFill>
                            <a:srgbClr val="0070C0"/>
                          </a:solidFill>
                          <a:latin typeface="Calibri" panose="020F0502020204030204" pitchFamily="34" charset="0"/>
                          <a:cs typeface="Calibri" panose="020F0502020204030204" pitchFamily="34" charset="0"/>
                        </a:rPr>
                        <a:t>Supply Chain, CapEx and possibly OpEx</a:t>
                      </a:r>
                    </a:p>
                  </a:txBody>
                  <a:tcPr anchor="ctr"/>
                </a:tc>
                <a:tc>
                  <a:txBody>
                    <a:bodyPr/>
                    <a:lstStyle/>
                    <a:p>
                      <a:pPr algn="ctr"/>
                      <a:r>
                        <a:rPr lang="en-US" sz="1600" b="1" dirty="0">
                          <a:solidFill>
                            <a:srgbClr val="FF9900"/>
                          </a:solidFill>
                          <a:latin typeface="Calibri" panose="020F0502020204030204" pitchFamily="34" charset="0"/>
                          <a:cs typeface="Calibri" panose="020F0502020204030204" pitchFamily="34" charset="0"/>
                        </a:rPr>
                        <a:t>Maybe</a:t>
                      </a:r>
                    </a:p>
                  </a:txBody>
                  <a:tcPr anchor="ctr"/>
                </a:tc>
                <a:extLst>
                  <a:ext uri="{0D108BD9-81ED-4DB2-BD59-A6C34878D82A}">
                    <a16:rowId xmlns:a16="http://schemas.microsoft.com/office/drawing/2014/main" val="2005821981"/>
                  </a:ext>
                </a:extLst>
              </a:tr>
            </a:tbl>
          </a:graphicData>
        </a:graphic>
      </p:graphicFrame>
    </p:spTree>
    <p:extLst>
      <p:ext uri="{BB962C8B-B14F-4D97-AF65-F5344CB8AC3E}">
        <p14:creationId xmlns:p14="http://schemas.microsoft.com/office/powerpoint/2010/main" val="6375390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restige"/>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02581-C6E3-4F99-84ED-331A96E0180C}"/>
              </a:ext>
            </a:extLst>
          </p:cNvPr>
          <p:cNvSpPr>
            <a:spLocks noGrp="1"/>
          </p:cNvSpPr>
          <p:nvPr>
            <p:ph type="ctrTitle"/>
          </p:nvPr>
        </p:nvSpPr>
        <p:spPr>
          <a:xfrm>
            <a:off x="173421" y="2174394"/>
            <a:ext cx="8797159" cy="2509213"/>
          </a:xfrm>
        </p:spPr>
        <p:txBody>
          <a:bodyPr anchor="ctr">
            <a:normAutofit/>
          </a:bodyPr>
          <a:lstStyle/>
          <a:p>
            <a:r>
              <a:rPr lang="en-US" sz="4000" b="1" cap="none" dirty="0">
                <a:solidFill>
                  <a:schemeClr val="tx2"/>
                </a:solidFill>
              </a:rPr>
              <a:t>TE-Modeling Example 2:</a:t>
            </a:r>
            <a:br>
              <a:rPr lang="en-US" sz="4000" b="1" cap="none" dirty="0">
                <a:solidFill>
                  <a:schemeClr val="tx2"/>
                </a:solidFill>
              </a:rPr>
            </a:br>
            <a:r>
              <a:rPr lang="en-US" sz="4000" b="1" cap="none" dirty="0">
                <a:solidFill>
                  <a:schemeClr val="tx2"/>
                </a:solidFill>
              </a:rPr>
              <a:t>CapEx Affordability</a:t>
            </a:r>
          </a:p>
        </p:txBody>
      </p:sp>
    </p:spTree>
    <p:extLst>
      <p:ext uri="{BB962C8B-B14F-4D97-AF65-F5344CB8AC3E}">
        <p14:creationId xmlns:p14="http://schemas.microsoft.com/office/powerpoint/2010/main" val="29616250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restige"/>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9AE81C-3A67-46E2-986D-244E33DEF89E}"/>
              </a:ext>
            </a:extLst>
          </p:cNvPr>
          <p:cNvSpPr>
            <a:spLocks noGrp="1"/>
          </p:cNvSpPr>
          <p:nvPr>
            <p:ph type="title"/>
          </p:nvPr>
        </p:nvSpPr>
        <p:spPr>
          <a:xfrm>
            <a:off x="219925" y="145291"/>
            <a:ext cx="8737262" cy="838730"/>
          </a:xfrm>
        </p:spPr>
        <p:txBody>
          <a:bodyPr vert="horz" lIns="91440" tIns="45720" rIns="91440" bIns="45720" rtlCol="0" anchor="ctr">
            <a:normAutofit fontScale="90000"/>
          </a:bodyPr>
          <a:lstStyle/>
          <a:p>
            <a:pPr algn="l"/>
            <a:r>
              <a:rPr lang="en-US" sz="3100" b="1" cap="none" dirty="0" err="1">
                <a:solidFill>
                  <a:schemeClr val="tx2"/>
                </a:solidFill>
              </a:rPr>
              <a:t>CapEx</a:t>
            </a:r>
            <a:r>
              <a:rPr lang="en-US" sz="3100" b="1" cap="none" dirty="0">
                <a:solidFill>
                  <a:schemeClr val="tx2"/>
                </a:solidFill>
              </a:rPr>
              <a:t> Affordability Analyses:</a:t>
            </a:r>
            <a:br>
              <a:rPr lang="en-US" sz="3200" b="1" cap="none" dirty="0">
                <a:solidFill>
                  <a:schemeClr val="tx2"/>
                </a:solidFill>
              </a:rPr>
            </a:br>
            <a:r>
              <a:rPr lang="en-US" sz="2700" b="1" cap="none" dirty="0">
                <a:solidFill>
                  <a:schemeClr val="tx2"/>
                </a:solidFill>
              </a:rPr>
              <a:t>(A Top-Down Means of Vetting an Opportunity)</a:t>
            </a:r>
          </a:p>
        </p:txBody>
      </p:sp>
      <p:grpSp>
        <p:nvGrpSpPr>
          <p:cNvPr id="5" name="Group 4">
            <a:extLst>
              <a:ext uri="{FF2B5EF4-FFF2-40B4-BE49-F238E27FC236}">
                <a16:creationId xmlns:a16="http://schemas.microsoft.com/office/drawing/2014/main" id="{B30C0233-E262-4ED7-85AF-42E9602FC365}"/>
              </a:ext>
            </a:extLst>
          </p:cNvPr>
          <p:cNvGrpSpPr/>
          <p:nvPr/>
        </p:nvGrpSpPr>
        <p:grpSpPr>
          <a:xfrm>
            <a:off x="2113936" y="1190496"/>
            <a:ext cx="4916129" cy="5493765"/>
            <a:chOff x="2385778" y="1675732"/>
            <a:chExt cx="4372444" cy="4772557"/>
          </a:xfrm>
        </p:grpSpPr>
        <p:cxnSp>
          <p:nvCxnSpPr>
            <p:cNvPr id="24" name="Straight Arrow Connector 23">
              <a:extLst>
                <a:ext uri="{FF2B5EF4-FFF2-40B4-BE49-F238E27FC236}">
                  <a16:creationId xmlns:a16="http://schemas.microsoft.com/office/drawing/2014/main" id="{E7378D3F-79C6-45F9-A818-CC5DD5493319}"/>
                </a:ext>
              </a:extLst>
            </p:cNvPr>
            <p:cNvCxnSpPr>
              <a:cxnSpLocks/>
            </p:cNvCxnSpPr>
            <p:nvPr/>
          </p:nvCxnSpPr>
          <p:spPr>
            <a:xfrm>
              <a:off x="5966517" y="2718939"/>
              <a:ext cx="2897" cy="372017"/>
            </a:xfrm>
            <a:prstGeom prst="straightConnector1">
              <a:avLst/>
            </a:prstGeom>
            <a:ln w="25400">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0113D48-CDA8-4600-869B-45B4255003E8}"/>
                </a:ext>
              </a:extLst>
            </p:cNvPr>
            <p:cNvCxnSpPr>
              <a:cxnSpLocks/>
            </p:cNvCxnSpPr>
            <p:nvPr/>
          </p:nvCxnSpPr>
          <p:spPr>
            <a:xfrm>
              <a:off x="5917038" y="4135757"/>
              <a:ext cx="2897" cy="372017"/>
            </a:xfrm>
            <a:prstGeom prst="straightConnector1">
              <a:avLst/>
            </a:prstGeom>
            <a:ln w="25400">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1E6FE20F-32AC-48B7-89A4-A8D33155C16A}"/>
                </a:ext>
              </a:extLst>
            </p:cNvPr>
            <p:cNvGrpSpPr/>
            <p:nvPr/>
          </p:nvGrpSpPr>
          <p:grpSpPr>
            <a:xfrm>
              <a:off x="2385778" y="1675732"/>
              <a:ext cx="4372444" cy="4772557"/>
              <a:chOff x="2385778" y="1675732"/>
              <a:chExt cx="4372444" cy="4772557"/>
            </a:xfrm>
          </p:grpSpPr>
          <p:sp>
            <p:nvSpPr>
              <p:cNvPr id="29" name="TextBox 28">
                <a:extLst>
                  <a:ext uri="{FF2B5EF4-FFF2-40B4-BE49-F238E27FC236}">
                    <a16:creationId xmlns:a16="http://schemas.microsoft.com/office/drawing/2014/main" id="{61A325FE-DAA2-42B6-A23A-8C555D2FE4BE}"/>
                  </a:ext>
                </a:extLst>
              </p:cNvPr>
              <p:cNvSpPr txBox="1"/>
              <p:nvPr/>
            </p:nvSpPr>
            <p:spPr>
              <a:xfrm>
                <a:off x="5392002" y="5115064"/>
                <a:ext cx="1117615" cy="307777"/>
              </a:xfrm>
              <a:prstGeom prst="rect">
                <a:avLst/>
              </a:prstGeom>
              <a:noFill/>
            </p:spPr>
            <p:txBody>
              <a:bodyPr wrap="none" rtlCol="0">
                <a:spAutoFit/>
              </a:bodyPr>
              <a:lstStyle/>
              <a:p>
                <a:pPr algn="ctr"/>
                <a:r>
                  <a:rPr lang="en-US" sz="1400" b="1" dirty="0">
                    <a:solidFill>
                      <a:schemeClr val="tx2"/>
                    </a:solidFill>
                    <a:latin typeface="Calibri" panose="020F0502020204030204" pitchFamily="34" charset="0"/>
                  </a:rPr>
                  <a:t>Haber Bosch</a:t>
                </a:r>
              </a:p>
            </p:txBody>
          </p:sp>
          <p:grpSp>
            <p:nvGrpSpPr>
              <p:cNvPr id="2" name="Group 1">
                <a:extLst>
                  <a:ext uri="{FF2B5EF4-FFF2-40B4-BE49-F238E27FC236}">
                    <a16:creationId xmlns:a16="http://schemas.microsoft.com/office/drawing/2014/main" id="{E5772BEB-CBD0-4ECE-8931-646EE1B92006}"/>
                  </a:ext>
                </a:extLst>
              </p:cNvPr>
              <p:cNvGrpSpPr/>
              <p:nvPr/>
            </p:nvGrpSpPr>
            <p:grpSpPr>
              <a:xfrm>
                <a:off x="2385778" y="1675732"/>
                <a:ext cx="4372444" cy="4772557"/>
                <a:chOff x="351956" y="1400429"/>
                <a:chExt cx="4372444" cy="4772557"/>
              </a:xfrm>
            </p:grpSpPr>
            <p:pic>
              <p:nvPicPr>
                <p:cNvPr id="4098" name="Picture 2" descr="http://static.wixstatic.com/media/75cc88_df7fc366e6f9433b9484d6be7faca8c5.png_srz_677_623_85_22_0.50_1.20_0.00_png_srz">
                  <a:extLst>
                    <a:ext uri="{FF2B5EF4-FFF2-40B4-BE49-F238E27FC236}">
                      <a16:creationId xmlns:a16="http://schemas.microsoft.com/office/drawing/2014/main" id="{055C68D2-B8E9-4B02-B0D8-88D4C1022F8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3640" y="2966803"/>
                  <a:ext cx="898520" cy="82663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521B1D4-6D79-4F8D-BA3F-ABA3E8A4923A}"/>
                    </a:ext>
                  </a:extLst>
                </p:cNvPr>
                <p:cNvSpPr txBox="1"/>
                <p:nvPr/>
              </p:nvSpPr>
              <p:spPr>
                <a:xfrm>
                  <a:off x="2060973" y="5865209"/>
                  <a:ext cx="910827" cy="307777"/>
                </a:xfrm>
                <a:prstGeom prst="rect">
                  <a:avLst/>
                </a:prstGeom>
                <a:noFill/>
              </p:spPr>
              <p:txBody>
                <a:bodyPr wrap="none" rtlCol="0">
                  <a:spAutoFit/>
                </a:bodyPr>
                <a:lstStyle/>
                <a:p>
                  <a:pPr algn="ctr"/>
                  <a:r>
                    <a:rPr lang="en-US" sz="1400" b="1" dirty="0">
                      <a:solidFill>
                        <a:schemeClr val="tx2"/>
                      </a:solidFill>
                      <a:latin typeface="Calibri" panose="020F0502020204030204" pitchFamily="34" charset="0"/>
                    </a:rPr>
                    <a:t>Ammonia</a:t>
                  </a:r>
                </a:p>
              </p:txBody>
            </p:sp>
            <p:pic>
              <p:nvPicPr>
                <p:cNvPr id="12" name="Picture 10" descr="Image result for natural gas icon">
                  <a:extLst>
                    <a:ext uri="{FF2B5EF4-FFF2-40B4-BE49-F238E27FC236}">
                      <a16:creationId xmlns:a16="http://schemas.microsoft.com/office/drawing/2014/main" id="{B24EE3A3-22A9-4A0E-9791-377B6250281D}"/>
                    </a:ext>
                  </a:extLst>
                </p:cNvPr>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554801" y="1477086"/>
                  <a:ext cx="685800" cy="68580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49106C59-681C-427D-9592-33C0691C1337}"/>
                    </a:ext>
                  </a:extLst>
                </p:cNvPr>
                <p:cNvSpPr txBox="1"/>
                <p:nvPr/>
              </p:nvSpPr>
              <p:spPr>
                <a:xfrm>
                  <a:off x="3358180" y="2127286"/>
                  <a:ext cx="1055866" cy="307777"/>
                </a:xfrm>
                <a:prstGeom prst="rect">
                  <a:avLst/>
                </a:prstGeom>
                <a:noFill/>
              </p:spPr>
              <p:txBody>
                <a:bodyPr wrap="none" rtlCol="0">
                  <a:spAutoFit/>
                </a:bodyPr>
                <a:lstStyle/>
                <a:p>
                  <a:pPr algn="ctr"/>
                  <a:r>
                    <a:rPr lang="en-US" sz="1400" b="1" dirty="0">
                      <a:solidFill>
                        <a:schemeClr val="tx2"/>
                      </a:solidFill>
                      <a:latin typeface="Calibri" panose="020F0502020204030204" pitchFamily="34" charset="0"/>
                    </a:rPr>
                    <a:t>Natural Gas</a:t>
                  </a:r>
                </a:p>
              </p:txBody>
            </p:sp>
            <p:sp>
              <p:nvSpPr>
                <p:cNvPr id="17" name="TextBox 16">
                  <a:extLst>
                    <a:ext uri="{FF2B5EF4-FFF2-40B4-BE49-F238E27FC236}">
                      <a16:creationId xmlns:a16="http://schemas.microsoft.com/office/drawing/2014/main" id="{02E4EFD2-98ED-4C25-9248-17C4470F234E}"/>
                    </a:ext>
                  </a:extLst>
                </p:cNvPr>
                <p:cNvSpPr txBox="1"/>
                <p:nvPr/>
              </p:nvSpPr>
              <p:spPr>
                <a:xfrm>
                  <a:off x="602247" y="3634881"/>
                  <a:ext cx="1021306" cy="307777"/>
                </a:xfrm>
                <a:prstGeom prst="rect">
                  <a:avLst/>
                </a:prstGeom>
                <a:noFill/>
              </p:spPr>
              <p:txBody>
                <a:bodyPr wrap="none" rtlCol="0">
                  <a:spAutoFit/>
                </a:bodyPr>
                <a:lstStyle/>
                <a:p>
                  <a:pPr algn="ctr"/>
                  <a:r>
                    <a:rPr lang="en-US" sz="1400" b="1" dirty="0">
                      <a:solidFill>
                        <a:schemeClr val="tx2"/>
                      </a:solidFill>
                      <a:latin typeface="Calibri" panose="020F0502020204030204" pitchFamily="34" charset="0"/>
                    </a:rPr>
                    <a:t>Electrolysis</a:t>
                  </a:r>
                </a:p>
              </p:txBody>
            </p:sp>
            <p:cxnSp>
              <p:nvCxnSpPr>
                <p:cNvPr id="18" name="Straight Arrow Connector 17">
                  <a:extLst>
                    <a:ext uri="{FF2B5EF4-FFF2-40B4-BE49-F238E27FC236}">
                      <a16:creationId xmlns:a16="http://schemas.microsoft.com/office/drawing/2014/main" id="{DB6C2E83-3B81-4E8F-BCFC-BACF05CA92D7}"/>
                    </a:ext>
                  </a:extLst>
                </p:cNvPr>
                <p:cNvCxnSpPr>
                  <a:cxnSpLocks/>
                </p:cNvCxnSpPr>
                <p:nvPr/>
              </p:nvCxnSpPr>
              <p:spPr>
                <a:xfrm>
                  <a:off x="1127206" y="2434091"/>
                  <a:ext cx="2" cy="515388"/>
                </a:xfrm>
                <a:prstGeom prst="straightConnector1">
                  <a:avLst/>
                </a:prstGeom>
                <a:ln w="25400">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EEA7D3B1-0EF8-45E6-A4C5-ECD8DC2BF81B}"/>
                    </a:ext>
                  </a:extLst>
                </p:cNvPr>
                <p:cNvPicPr>
                  <a:picLocks noChangeAspect="1"/>
                </p:cNvPicPr>
                <p:nvPr/>
              </p:nvPicPr>
              <p:blipFill>
                <a:blip r:embed="rId4">
                  <a:duotone>
                    <a:schemeClr val="accent5">
                      <a:shade val="45000"/>
                      <a:satMod val="135000"/>
                    </a:schemeClr>
                    <a:prstClr val="white"/>
                  </a:duotone>
                  <a:extLst>
                    <a:ext uri="{BEBA8EAE-BF5A-486C-A8C5-ECC9F3942E4B}">
                      <a14:imgProps xmlns:a14="http://schemas.microsoft.com/office/drawing/2010/main">
                        <a14:imgLayer r:embed="rId5">
                          <a14:imgEffect>
                            <a14:saturation sat="400000"/>
                          </a14:imgEffect>
                        </a14:imgLayer>
                      </a14:imgProps>
                    </a:ext>
                  </a:extLst>
                </a:blip>
                <a:stretch>
                  <a:fillRect/>
                </a:stretch>
              </p:blipFill>
              <p:spPr>
                <a:xfrm>
                  <a:off x="3667346" y="2907445"/>
                  <a:ext cx="439248" cy="639681"/>
                </a:xfrm>
                <a:prstGeom prst="rect">
                  <a:avLst/>
                </a:prstGeom>
              </p:spPr>
            </p:pic>
            <p:sp>
              <p:nvSpPr>
                <p:cNvPr id="21" name="TextBox 20">
                  <a:extLst>
                    <a:ext uri="{FF2B5EF4-FFF2-40B4-BE49-F238E27FC236}">
                      <a16:creationId xmlns:a16="http://schemas.microsoft.com/office/drawing/2014/main" id="{F6060D0E-F9B9-4692-89DB-A6C23A0056CE}"/>
                    </a:ext>
                  </a:extLst>
                </p:cNvPr>
                <p:cNvSpPr txBox="1"/>
                <p:nvPr/>
              </p:nvSpPr>
              <p:spPr>
                <a:xfrm>
                  <a:off x="3182760" y="3580807"/>
                  <a:ext cx="1541640" cy="307777"/>
                </a:xfrm>
                <a:prstGeom prst="rect">
                  <a:avLst/>
                </a:prstGeom>
                <a:noFill/>
              </p:spPr>
              <p:txBody>
                <a:bodyPr wrap="none" rtlCol="0">
                  <a:spAutoFit/>
                </a:bodyPr>
                <a:lstStyle/>
                <a:p>
                  <a:pPr algn="ctr"/>
                  <a:r>
                    <a:rPr lang="en-US" sz="1400" b="1" dirty="0">
                      <a:solidFill>
                        <a:schemeClr val="tx2"/>
                      </a:solidFill>
                      <a:latin typeface="Calibri" panose="020F0502020204030204" pitchFamily="34" charset="0"/>
                    </a:rPr>
                    <a:t>SMR for Hydrogen</a:t>
                  </a:r>
                </a:p>
              </p:txBody>
            </p:sp>
            <p:pic>
              <p:nvPicPr>
                <p:cNvPr id="28" name="Picture 27">
                  <a:extLst>
                    <a:ext uri="{FF2B5EF4-FFF2-40B4-BE49-F238E27FC236}">
                      <a16:creationId xmlns:a16="http://schemas.microsoft.com/office/drawing/2014/main" id="{AD334B03-56DC-42BA-BA2D-7572E1FFCAF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592209" y="4318324"/>
                  <a:ext cx="640003" cy="549069"/>
                </a:xfrm>
                <a:prstGeom prst="rect">
                  <a:avLst/>
                </a:prstGeom>
              </p:spPr>
            </p:pic>
            <p:pic>
              <p:nvPicPr>
                <p:cNvPr id="31" name="Picture 30">
                  <a:extLst>
                    <a:ext uri="{FF2B5EF4-FFF2-40B4-BE49-F238E27FC236}">
                      <a16:creationId xmlns:a16="http://schemas.microsoft.com/office/drawing/2014/main" id="{4F263217-A36C-4331-AB67-4EEDBE282EF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60826" y="5231014"/>
                  <a:ext cx="711120" cy="711120"/>
                </a:xfrm>
                <a:prstGeom prst="rect">
                  <a:avLst/>
                </a:prstGeom>
              </p:spPr>
            </p:pic>
            <p:grpSp>
              <p:nvGrpSpPr>
                <p:cNvPr id="51" name="Group 50">
                  <a:extLst>
                    <a:ext uri="{FF2B5EF4-FFF2-40B4-BE49-F238E27FC236}">
                      <a16:creationId xmlns:a16="http://schemas.microsoft.com/office/drawing/2014/main" id="{F70E06A3-E022-4DC9-8CA0-3841474B893E}"/>
                    </a:ext>
                  </a:extLst>
                </p:cNvPr>
                <p:cNvGrpSpPr/>
                <p:nvPr/>
              </p:nvGrpSpPr>
              <p:grpSpPr>
                <a:xfrm>
                  <a:off x="2971799" y="5117617"/>
                  <a:ext cx="925902" cy="431835"/>
                  <a:chOff x="2420848" y="5117617"/>
                  <a:chExt cx="714940" cy="431835"/>
                </a:xfrm>
              </p:grpSpPr>
              <p:cxnSp>
                <p:nvCxnSpPr>
                  <p:cNvPr id="32" name="Straight Arrow Connector 31">
                    <a:extLst>
                      <a:ext uri="{FF2B5EF4-FFF2-40B4-BE49-F238E27FC236}">
                        <a16:creationId xmlns:a16="http://schemas.microsoft.com/office/drawing/2014/main" id="{65597E9F-A14B-4DDF-ABE2-78A707E6B225}"/>
                      </a:ext>
                    </a:extLst>
                  </p:cNvPr>
                  <p:cNvCxnSpPr>
                    <a:cxnSpLocks/>
                  </p:cNvCxnSpPr>
                  <p:nvPr/>
                </p:nvCxnSpPr>
                <p:spPr>
                  <a:xfrm>
                    <a:off x="3129692" y="5117617"/>
                    <a:ext cx="2897" cy="431835"/>
                  </a:xfrm>
                  <a:prstGeom prst="straightConnector1">
                    <a:avLst/>
                  </a:prstGeom>
                  <a:ln w="2540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27FB071-CB8B-4F58-A863-B433C6702B00}"/>
                      </a:ext>
                    </a:extLst>
                  </p:cNvPr>
                  <p:cNvCxnSpPr>
                    <a:cxnSpLocks/>
                  </p:cNvCxnSpPr>
                  <p:nvPr/>
                </p:nvCxnSpPr>
                <p:spPr>
                  <a:xfrm flipH="1">
                    <a:off x="2420848" y="5549452"/>
                    <a:ext cx="714940" cy="0"/>
                  </a:xfrm>
                  <a:prstGeom prst="straightConnector1">
                    <a:avLst/>
                  </a:prstGeom>
                  <a:ln w="25400">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52" name="Group 51">
                  <a:extLst>
                    <a:ext uri="{FF2B5EF4-FFF2-40B4-BE49-F238E27FC236}">
                      <a16:creationId xmlns:a16="http://schemas.microsoft.com/office/drawing/2014/main" id="{CCE64E66-898D-42AE-A43E-977642BAEFC6}"/>
                    </a:ext>
                  </a:extLst>
                </p:cNvPr>
                <p:cNvGrpSpPr/>
                <p:nvPr/>
              </p:nvGrpSpPr>
              <p:grpSpPr>
                <a:xfrm>
                  <a:off x="351956" y="1400429"/>
                  <a:ext cx="1554080" cy="1042508"/>
                  <a:chOff x="346745" y="1400429"/>
                  <a:chExt cx="1554080" cy="1042508"/>
                </a:xfrm>
              </p:grpSpPr>
              <p:sp>
                <p:nvSpPr>
                  <p:cNvPr id="14" name="TextBox 13">
                    <a:extLst>
                      <a:ext uri="{FF2B5EF4-FFF2-40B4-BE49-F238E27FC236}">
                        <a16:creationId xmlns:a16="http://schemas.microsoft.com/office/drawing/2014/main" id="{246AA946-A0EF-4E34-9F34-05765475F888}"/>
                      </a:ext>
                    </a:extLst>
                  </p:cNvPr>
                  <p:cNvSpPr txBox="1"/>
                  <p:nvPr/>
                </p:nvSpPr>
                <p:spPr>
                  <a:xfrm>
                    <a:off x="346745" y="2135160"/>
                    <a:ext cx="1554080" cy="307777"/>
                  </a:xfrm>
                  <a:prstGeom prst="rect">
                    <a:avLst/>
                  </a:prstGeom>
                  <a:noFill/>
                </p:spPr>
                <p:txBody>
                  <a:bodyPr wrap="none" rtlCol="0">
                    <a:spAutoFit/>
                  </a:bodyPr>
                  <a:lstStyle/>
                  <a:p>
                    <a:pPr algn="ctr"/>
                    <a:r>
                      <a:rPr lang="en-US" sz="1400" b="1" dirty="0">
                        <a:solidFill>
                          <a:schemeClr val="tx2"/>
                        </a:solidFill>
                        <a:latin typeface="Calibri" panose="020F0502020204030204" pitchFamily="34" charset="0"/>
                      </a:rPr>
                      <a:t>Renewable Energy</a:t>
                    </a:r>
                  </a:p>
                </p:txBody>
              </p:sp>
              <p:pic>
                <p:nvPicPr>
                  <p:cNvPr id="42" name="Picture 41">
                    <a:extLst>
                      <a:ext uri="{FF2B5EF4-FFF2-40B4-BE49-F238E27FC236}">
                        <a16:creationId xmlns:a16="http://schemas.microsoft.com/office/drawing/2014/main" id="{995B70C7-E9A5-431E-9E0A-37EA1000C87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2211" y="1430785"/>
                    <a:ext cx="706121" cy="706121"/>
                  </a:xfrm>
                  <a:prstGeom prst="rect">
                    <a:avLst/>
                  </a:prstGeom>
                </p:spPr>
              </p:pic>
              <p:pic>
                <p:nvPicPr>
                  <p:cNvPr id="44" name="Picture 43">
                    <a:extLst>
                      <a:ext uri="{FF2B5EF4-FFF2-40B4-BE49-F238E27FC236}">
                        <a16:creationId xmlns:a16="http://schemas.microsoft.com/office/drawing/2014/main" id="{215BB367-85F0-45DE-BC60-942FD1874401}"/>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115684" y="1400429"/>
                    <a:ext cx="765205" cy="765205"/>
                  </a:xfrm>
                  <a:prstGeom prst="rect">
                    <a:avLst/>
                  </a:prstGeom>
                </p:spPr>
              </p:pic>
            </p:grpSp>
            <p:cxnSp>
              <p:nvCxnSpPr>
                <p:cNvPr id="53" name="Straight Arrow Connector 52">
                  <a:extLst>
                    <a:ext uri="{FF2B5EF4-FFF2-40B4-BE49-F238E27FC236}">
                      <a16:creationId xmlns:a16="http://schemas.microsoft.com/office/drawing/2014/main" id="{E6EC4E8D-447A-4605-8056-8C0A8566332B}"/>
                    </a:ext>
                  </a:extLst>
                </p:cNvPr>
                <p:cNvCxnSpPr>
                  <a:cxnSpLocks/>
                </p:cNvCxnSpPr>
                <p:nvPr/>
              </p:nvCxnSpPr>
              <p:spPr>
                <a:xfrm>
                  <a:off x="1121817" y="3934118"/>
                  <a:ext cx="2897" cy="544671"/>
                </a:xfrm>
                <a:prstGeom prst="straightConnector1">
                  <a:avLst/>
                </a:prstGeom>
                <a:ln w="25400">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55" name="Group 54">
                  <a:extLst>
                    <a:ext uri="{FF2B5EF4-FFF2-40B4-BE49-F238E27FC236}">
                      <a16:creationId xmlns:a16="http://schemas.microsoft.com/office/drawing/2014/main" id="{09935903-7E8F-41E1-B1A6-4CD83785459D}"/>
                    </a:ext>
                  </a:extLst>
                </p:cNvPr>
                <p:cNvGrpSpPr/>
                <p:nvPr/>
              </p:nvGrpSpPr>
              <p:grpSpPr>
                <a:xfrm flipH="1">
                  <a:off x="1125654" y="4867394"/>
                  <a:ext cx="935318" cy="696456"/>
                  <a:chOff x="2420848" y="5117617"/>
                  <a:chExt cx="714940" cy="431835"/>
                </a:xfrm>
              </p:grpSpPr>
              <p:cxnSp>
                <p:nvCxnSpPr>
                  <p:cNvPr id="56" name="Straight Arrow Connector 55">
                    <a:extLst>
                      <a:ext uri="{FF2B5EF4-FFF2-40B4-BE49-F238E27FC236}">
                        <a16:creationId xmlns:a16="http://schemas.microsoft.com/office/drawing/2014/main" id="{524806AF-877C-4E6F-A71C-3B55E6B9A18F}"/>
                      </a:ext>
                    </a:extLst>
                  </p:cNvPr>
                  <p:cNvCxnSpPr>
                    <a:cxnSpLocks/>
                  </p:cNvCxnSpPr>
                  <p:nvPr/>
                </p:nvCxnSpPr>
                <p:spPr>
                  <a:xfrm>
                    <a:off x="3129692" y="5117617"/>
                    <a:ext cx="2897" cy="431835"/>
                  </a:xfrm>
                  <a:prstGeom prst="straightConnector1">
                    <a:avLst/>
                  </a:prstGeom>
                  <a:ln w="2540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F3EF055E-D2BC-4DE0-AC03-03EC2A79DBAE}"/>
                      </a:ext>
                    </a:extLst>
                  </p:cNvPr>
                  <p:cNvCxnSpPr>
                    <a:cxnSpLocks/>
                  </p:cNvCxnSpPr>
                  <p:nvPr/>
                </p:nvCxnSpPr>
                <p:spPr>
                  <a:xfrm flipH="1">
                    <a:off x="2420848" y="5549452"/>
                    <a:ext cx="714940" cy="0"/>
                  </a:xfrm>
                  <a:prstGeom prst="straightConnector1">
                    <a:avLst/>
                  </a:prstGeom>
                  <a:ln w="25400">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47" name="TextBox 46">
                  <a:extLst>
                    <a:ext uri="{FF2B5EF4-FFF2-40B4-BE49-F238E27FC236}">
                      <a16:creationId xmlns:a16="http://schemas.microsoft.com/office/drawing/2014/main" id="{C529171E-3BFF-4057-BFDA-1FD72E57D800}"/>
                    </a:ext>
                  </a:extLst>
                </p:cNvPr>
                <p:cNvSpPr txBox="1"/>
                <p:nvPr/>
              </p:nvSpPr>
              <p:spPr>
                <a:xfrm>
                  <a:off x="588035" y="4450976"/>
                  <a:ext cx="1049733" cy="401059"/>
                </a:xfrm>
                <a:prstGeom prst="rect">
                  <a:avLst/>
                </a:prstGeom>
                <a:noFill/>
              </p:spPr>
              <p:txBody>
                <a:bodyPr wrap="none" rtlCol="0" anchor="ctr">
                  <a:prstTxWarp prst="textWave2">
                    <a:avLst/>
                  </a:prstTxWarp>
                  <a:spAutoFit/>
                  <a:scene3d>
                    <a:camera prst="orthographicFront"/>
                    <a:lightRig rig="threePt" dir="t"/>
                  </a:scene3d>
                  <a:sp3d extrusionH="57150">
                    <a:bevelT w="38100" h="38100"/>
                  </a:sp3d>
                </a:bodyPr>
                <a:lstStyle/>
                <a:p>
                  <a:pPr algn="ctr"/>
                  <a:r>
                    <a:rPr lang="en-US" sz="2400" b="1" dirty="0" err="1">
                      <a:solidFill>
                        <a:schemeClr val="accent1"/>
                      </a:solidFill>
                      <a:effectLst>
                        <a:glow rad="228600">
                          <a:schemeClr val="accent3">
                            <a:satMod val="175000"/>
                            <a:alpha val="40000"/>
                          </a:schemeClr>
                        </a:glow>
                      </a:effectLst>
                      <a:latin typeface="Calibri" panose="020F0502020204030204" pitchFamily="34" charset="0"/>
                    </a:rPr>
                    <a:t>NewCo</a:t>
                  </a:r>
                  <a:r>
                    <a:rPr lang="en-US" sz="2400" b="1" dirty="0">
                      <a:solidFill>
                        <a:schemeClr val="accent1"/>
                      </a:solidFill>
                      <a:effectLst>
                        <a:glow rad="228600">
                          <a:schemeClr val="accent3">
                            <a:satMod val="175000"/>
                            <a:alpha val="40000"/>
                          </a:schemeClr>
                        </a:glow>
                      </a:effectLst>
                      <a:latin typeface="Calibri" panose="020F0502020204030204" pitchFamily="34" charset="0"/>
                    </a:rPr>
                    <a:t>.</a:t>
                  </a:r>
                </a:p>
              </p:txBody>
            </p:sp>
          </p:grpSp>
        </p:grpSp>
      </p:grpSp>
    </p:spTree>
    <p:extLst>
      <p:ext uri="{BB962C8B-B14F-4D97-AF65-F5344CB8AC3E}">
        <p14:creationId xmlns:p14="http://schemas.microsoft.com/office/powerpoint/2010/main" val="13714910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restige"/>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8E8665F-23A0-4670-BA5C-2245E5F1C0E1}"/>
              </a:ext>
            </a:extLst>
          </p:cNvPr>
          <p:cNvSpPr>
            <a:spLocks noGrp="1"/>
          </p:cNvSpPr>
          <p:nvPr>
            <p:ph idx="1"/>
          </p:nvPr>
        </p:nvSpPr>
        <p:spPr>
          <a:xfrm>
            <a:off x="143516" y="701227"/>
            <a:ext cx="4657084" cy="5247291"/>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rmAutofit fontScale="70000" lnSpcReduction="20000"/>
          </a:bodyPr>
          <a:lstStyle/>
          <a:p>
            <a:pPr>
              <a:spcBef>
                <a:spcPts val="0"/>
              </a:spcBef>
              <a:buClr>
                <a:srgbClr val="FF9900"/>
              </a:buClr>
            </a:pPr>
            <a:r>
              <a:rPr lang="en-US" dirty="0">
                <a:solidFill>
                  <a:srgbClr val="0070C0"/>
                </a:solidFill>
              </a:rPr>
              <a:t>Synthesis of ammonia (‘Haber-Bosch’ Process) is plagued with challenges due to unfavorable thermodynamics of the reaction:</a:t>
            </a:r>
          </a:p>
          <a:p>
            <a:pPr lvl="1">
              <a:spcBef>
                <a:spcPts val="0"/>
              </a:spcBef>
              <a:buClr>
                <a:srgbClr val="FF9900"/>
              </a:buClr>
              <a:buFont typeface="Wingdings" panose="05000000000000000000" pitchFamily="2" charset="2"/>
              <a:buChar char="§"/>
            </a:pPr>
            <a:r>
              <a:rPr lang="en-US" dirty="0">
                <a:solidFill>
                  <a:srgbClr val="0070C0"/>
                </a:solidFill>
              </a:rPr>
              <a:t>N2(g) + 3H2(g) = 2NH3(g)</a:t>
            </a:r>
          </a:p>
          <a:p>
            <a:pPr lvl="1">
              <a:spcBef>
                <a:spcPts val="0"/>
              </a:spcBef>
              <a:buClr>
                <a:srgbClr val="FF9900"/>
              </a:buClr>
              <a:buFont typeface="Wingdings" panose="05000000000000000000" pitchFamily="2" charset="2"/>
              <a:buChar char="§"/>
            </a:pPr>
            <a:endParaRPr lang="en-US" dirty="0">
              <a:solidFill>
                <a:srgbClr val="0070C0"/>
              </a:solidFill>
            </a:endParaRPr>
          </a:p>
          <a:p>
            <a:pPr>
              <a:spcBef>
                <a:spcPts val="0"/>
              </a:spcBef>
              <a:buClr>
                <a:srgbClr val="FF9900"/>
              </a:buClr>
            </a:pPr>
            <a:r>
              <a:rPr lang="en-US" dirty="0">
                <a:solidFill>
                  <a:srgbClr val="0070C0"/>
                </a:solidFill>
              </a:rPr>
              <a:t>The above reaction is exothermic and is favored at low temperatures and high pressures</a:t>
            </a:r>
          </a:p>
          <a:p>
            <a:pPr>
              <a:spcBef>
                <a:spcPts val="0"/>
              </a:spcBef>
              <a:buClr>
                <a:srgbClr val="FF9900"/>
              </a:buClr>
            </a:pPr>
            <a:endParaRPr lang="en-US" dirty="0">
              <a:solidFill>
                <a:srgbClr val="0070C0"/>
              </a:solidFill>
            </a:endParaRPr>
          </a:p>
          <a:p>
            <a:pPr>
              <a:spcBef>
                <a:spcPts val="0"/>
              </a:spcBef>
              <a:buClr>
                <a:srgbClr val="FF9900"/>
              </a:buClr>
            </a:pPr>
            <a:r>
              <a:rPr lang="en-US" dirty="0">
                <a:solidFill>
                  <a:srgbClr val="0070C0"/>
                </a:solidFill>
              </a:rPr>
              <a:t>Ammonia Yield is Maximized (see Figure) by:</a:t>
            </a:r>
          </a:p>
          <a:p>
            <a:pPr lvl="1">
              <a:spcBef>
                <a:spcPts val="0"/>
              </a:spcBef>
              <a:buClr>
                <a:srgbClr val="FF9900"/>
              </a:buClr>
              <a:buFont typeface="Wingdings" panose="05000000000000000000" pitchFamily="2" charset="2"/>
              <a:buChar char="§"/>
            </a:pPr>
            <a:r>
              <a:rPr lang="en-US" dirty="0">
                <a:solidFill>
                  <a:srgbClr val="0070C0"/>
                </a:solidFill>
              </a:rPr>
              <a:t>Minimum Temperature &amp;</a:t>
            </a:r>
          </a:p>
          <a:p>
            <a:pPr lvl="1">
              <a:spcBef>
                <a:spcPts val="0"/>
              </a:spcBef>
              <a:buClr>
                <a:srgbClr val="FF9900"/>
              </a:buClr>
              <a:buFont typeface="Wingdings" panose="05000000000000000000" pitchFamily="2" charset="2"/>
              <a:buChar char="§"/>
            </a:pPr>
            <a:r>
              <a:rPr lang="en-US" dirty="0">
                <a:solidFill>
                  <a:srgbClr val="0070C0"/>
                </a:solidFill>
              </a:rPr>
              <a:t>Maximum Pressure</a:t>
            </a:r>
          </a:p>
          <a:p>
            <a:pPr lvl="1">
              <a:spcBef>
                <a:spcPts val="0"/>
              </a:spcBef>
              <a:buClr>
                <a:srgbClr val="FF9900"/>
              </a:buClr>
              <a:buFont typeface="Wingdings" panose="05000000000000000000" pitchFamily="2" charset="2"/>
              <a:buChar char="§"/>
            </a:pPr>
            <a:endParaRPr lang="en-US" dirty="0">
              <a:solidFill>
                <a:srgbClr val="0070C0"/>
              </a:solidFill>
            </a:endParaRPr>
          </a:p>
          <a:p>
            <a:pPr>
              <a:spcBef>
                <a:spcPts val="0"/>
              </a:spcBef>
              <a:buClr>
                <a:srgbClr val="FF9900"/>
              </a:buClr>
            </a:pPr>
            <a:r>
              <a:rPr lang="en-US" dirty="0">
                <a:solidFill>
                  <a:srgbClr val="0070C0"/>
                </a:solidFill>
              </a:rPr>
              <a:t>This is counter-productive to process design as:</a:t>
            </a:r>
          </a:p>
          <a:p>
            <a:pPr lvl="1">
              <a:spcBef>
                <a:spcPts val="0"/>
              </a:spcBef>
              <a:buClr>
                <a:srgbClr val="FF9900"/>
              </a:buClr>
              <a:buFont typeface="Wingdings" panose="05000000000000000000" pitchFamily="2" charset="2"/>
              <a:buChar char="§"/>
            </a:pPr>
            <a:r>
              <a:rPr lang="en-US" dirty="0">
                <a:solidFill>
                  <a:srgbClr val="0070C0"/>
                </a:solidFill>
              </a:rPr>
              <a:t>Low Temperature  =  Slow Reaction Kinetics</a:t>
            </a:r>
          </a:p>
          <a:p>
            <a:pPr lvl="1">
              <a:spcBef>
                <a:spcPts val="0"/>
              </a:spcBef>
              <a:buClr>
                <a:srgbClr val="FF9900"/>
              </a:buClr>
              <a:buFont typeface="Wingdings" panose="05000000000000000000" pitchFamily="2" charset="2"/>
              <a:buChar char="§"/>
            </a:pPr>
            <a:r>
              <a:rPr lang="en-US" dirty="0">
                <a:solidFill>
                  <a:srgbClr val="0070C0"/>
                </a:solidFill>
              </a:rPr>
              <a:t>High Pressure  =  Expensive Equipment (i.e. reactors, compressors, piping etc.)</a:t>
            </a:r>
          </a:p>
          <a:p>
            <a:pPr lvl="1">
              <a:spcBef>
                <a:spcPts val="0"/>
              </a:spcBef>
              <a:buClr>
                <a:srgbClr val="FF9900"/>
              </a:buClr>
              <a:buFont typeface="Wingdings" panose="05000000000000000000" pitchFamily="2" charset="2"/>
              <a:buChar char="§"/>
            </a:pPr>
            <a:endParaRPr lang="en-US" dirty="0">
              <a:solidFill>
                <a:srgbClr val="0070C0"/>
              </a:solidFill>
            </a:endParaRPr>
          </a:p>
          <a:p>
            <a:pPr>
              <a:spcBef>
                <a:spcPts val="0"/>
              </a:spcBef>
              <a:buClr>
                <a:srgbClr val="FF9900"/>
              </a:buClr>
            </a:pPr>
            <a:r>
              <a:rPr lang="en-US" dirty="0">
                <a:solidFill>
                  <a:srgbClr val="0070C0"/>
                </a:solidFill>
              </a:rPr>
              <a:t>To reach a compromise, the industrial Haber Bosch Process is operated at temperatures of ~450</a:t>
            </a:r>
            <a:r>
              <a:rPr lang="en-US" baseline="30000" dirty="0">
                <a:solidFill>
                  <a:srgbClr val="0070C0"/>
                </a:solidFill>
              </a:rPr>
              <a:t>o</a:t>
            </a:r>
            <a:r>
              <a:rPr lang="en-US" dirty="0">
                <a:solidFill>
                  <a:srgbClr val="0070C0"/>
                </a:solidFill>
              </a:rPr>
              <a:t>C and pressures of ~200-220 atm. in the presence of a catalyst</a:t>
            </a:r>
          </a:p>
          <a:p>
            <a:pPr>
              <a:spcBef>
                <a:spcPts val="0"/>
              </a:spcBef>
              <a:buClr>
                <a:srgbClr val="FF9900"/>
              </a:buClr>
            </a:pPr>
            <a:endParaRPr lang="en-US" dirty="0">
              <a:solidFill>
                <a:srgbClr val="0070C0"/>
              </a:solidFill>
            </a:endParaRPr>
          </a:p>
          <a:p>
            <a:pPr>
              <a:spcBef>
                <a:spcPts val="0"/>
              </a:spcBef>
              <a:buClr>
                <a:srgbClr val="FF9900"/>
              </a:buClr>
            </a:pPr>
            <a:r>
              <a:rPr lang="en-US" dirty="0">
                <a:solidFill>
                  <a:srgbClr val="0070C0"/>
                </a:solidFill>
              </a:rPr>
              <a:t>The traditional Haber Bosch Process is plagued by HIGH CAPITAL COSTS, which necessitate building high capacity plants to leverage economics of scale</a:t>
            </a:r>
          </a:p>
          <a:p>
            <a:pPr>
              <a:lnSpc>
                <a:spcPct val="100000"/>
              </a:lnSpc>
              <a:spcBef>
                <a:spcPts val="0"/>
              </a:spcBef>
              <a:buClr>
                <a:srgbClr val="FF9900"/>
              </a:buClr>
            </a:pPr>
            <a:endParaRPr lang="en-US" dirty="0">
              <a:solidFill>
                <a:srgbClr val="0070C0"/>
              </a:solidFill>
            </a:endParaRPr>
          </a:p>
        </p:txBody>
      </p:sp>
      <p:sp>
        <p:nvSpPr>
          <p:cNvPr id="3" name="Title 2">
            <a:extLst>
              <a:ext uri="{FF2B5EF4-FFF2-40B4-BE49-F238E27FC236}">
                <a16:creationId xmlns:a16="http://schemas.microsoft.com/office/drawing/2014/main" id="{A9092E1C-4ADA-4B09-903E-DE9AFFD91A96}"/>
              </a:ext>
            </a:extLst>
          </p:cNvPr>
          <p:cNvSpPr>
            <a:spLocks noGrp="1"/>
          </p:cNvSpPr>
          <p:nvPr>
            <p:ph type="title"/>
          </p:nvPr>
        </p:nvSpPr>
        <p:spPr>
          <a:xfrm>
            <a:off x="143516" y="114922"/>
            <a:ext cx="8843168" cy="694458"/>
          </a:xfrm>
        </p:spPr>
        <p:txBody>
          <a:bodyPr vert="horz" lIns="91440" tIns="45720" rIns="91440" bIns="45720" rtlCol="0" anchor="ctr">
            <a:normAutofit fontScale="90000"/>
          </a:bodyPr>
          <a:lstStyle/>
          <a:p>
            <a:pPr algn="l"/>
            <a:r>
              <a:rPr lang="en-US" sz="3200" b="1" cap="none" dirty="0">
                <a:solidFill>
                  <a:schemeClr val="tx2"/>
                </a:solidFill>
              </a:rPr>
              <a:t>Ammonia Synthesis: Need for an Alternative Approach?</a:t>
            </a:r>
          </a:p>
        </p:txBody>
      </p:sp>
      <p:pic>
        <p:nvPicPr>
          <p:cNvPr id="6" name="Picture 5">
            <a:extLst>
              <a:ext uri="{FF2B5EF4-FFF2-40B4-BE49-F238E27FC236}">
                <a16:creationId xmlns:a16="http://schemas.microsoft.com/office/drawing/2014/main" id="{730A0C04-C6CA-47A0-A9C6-902727651799}"/>
              </a:ext>
            </a:extLst>
          </p:cNvPr>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Lst>
          </a:blip>
          <a:stretch>
            <a:fillRect/>
          </a:stretch>
        </p:blipFill>
        <p:spPr>
          <a:xfrm>
            <a:off x="4896488" y="1219200"/>
            <a:ext cx="3977617" cy="28956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mc:AlternateContent xmlns:mc="http://schemas.openxmlformats.org/markup-compatibility/2006" xmlns:a14="http://schemas.microsoft.com/office/drawing/2010/main">
        <mc:Choice Requires="a14">
          <p:sp>
            <p:nvSpPr>
              <p:cNvPr id="13" name="Rectangle: Rounded Corners 12">
                <a:extLst>
                  <a:ext uri="{FF2B5EF4-FFF2-40B4-BE49-F238E27FC236}">
                    <a16:creationId xmlns:a16="http://schemas.microsoft.com/office/drawing/2014/main" id="{90D57B1F-BEED-488A-AFE3-BC448250D341}"/>
                  </a:ext>
                </a:extLst>
              </p:cNvPr>
              <p:cNvSpPr/>
              <p:nvPr/>
            </p:nvSpPr>
            <p:spPr>
              <a:xfrm>
                <a:off x="4896488" y="4380827"/>
                <a:ext cx="3977617" cy="1178844"/>
              </a:xfrm>
              <a:prstGeom prst="roundRect">
                <a:avLst/>
              </a:prstGeom>
              <a:solidFill>
                <a:schemeClr val="accent1">
                  <a:lumMod val="50000"/>
                </a:schemeClr>
              </a:solidFill>
              <a:ln>
                <a:noFill/>
              </a:ln>
              <a:effectLst>
                <a:glow rad="228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latin typeface="Calibri" panose="020F0502020204030204" pitchFamily="34" charset="0"/>
                    <a:cs typeface="Calibri" panose="020F0502020204030204" pitchFamily="34" charset="0"/>
                  </a:rPr>
                  <a:t>Desired Equilibrium </a:t>
                </a:r>
                <a14:m>
                  <m:oMath xmlns:m="http://schemas.openxmlformats.org/officeDocument/2006/math">
                    <m:r>
                      <a:rPr lang="en-US" sz="1600" b="1">
                        <a:latin typeface="Cambria Math" panose="02040503050406030204" pitchFamily="18" charset="0"/>
                      </a:rPr>
                      <m:t>∝</m:t>
                    </m:r>
                  </m:oMath>
                </a14:m>
                <a:r>
                  <a:rPr lang="en-US" sz="1600" b="1" dirty="0">
                    <a:latin typeface="Calibri" panose="020F0502020204030204" pitchFamily="34" charset="0"/>
                    <a:cs typeface="Calibri" panose="020F0502020204030204" pitchFamily="34" charset="0"/>
                  </a:rPr>
                  <a:t> Pressure</a:t>
                </a:r>
              </a:p>
              <a:p>
                <a:endParaRPr lang="en-US" sz="1600" b="1" dirty="0">
                  <a:latin typeface="Calibri" panose="020F0502020204030204" pitchFamily="34" charset="0"/>
                  <a:cs typeface="Calibri" panose="020F0502020204030204" pitchFamily="34" charset="0"/>
                </a:endParaRPr>
              </a:p>
              <a:p>
                <a:r>
                  <a:rPr lang="en-US" sz="1600" b="1" dirty="0">
                    <a:latin typeface="Calibri" panose="020F0502020204030204" pitchFamily="34" charset="0"/>
                    <a:cs typeface="Calibri" panose="020F0502020204030204" pitchFamily="34" charset="0"/>
                  </a:rPr>
                  <a:t>Desired Equilibrium </a:t>
                </a:r>
                <a14:m>
                  <m:oMath xmlns:m="http://schemas.openxmlformats.org/officeDocument/2006/math">
                    <m:r>
                      <m:rPr>
                        <m:nor/>
                      </m:rPr>
                      <a:rPr lang="en-US" sz="1600" b="1">
                        <a:latin typeface="Calibri" panose="020F0502020204030204" pitchFamily="34" charset="0"/>
                        <a:cs typeface="Calibri" panose="020F0502020204030204" pitchFamily="34" charset="0"/>
                      </a:rPr>
                      <m:t>∝ </m:t>
                    </m:r>
                    <m:f>
                      <m:fPr>
                        <m:ctrlPr>
                          <a:rPr lang="en-US" sz="1600" b="1" i="1">
                            <a:latin typeface="Cambria Math" panose="02040503050406030204" pitchFamily="18" charset="0"/>
                          </a:rPr>
                        </m:ctrlPr>
                      </m:fPr>
                      <m:num>
                        <m:r>
                          <m:rPr>
                            <m:nor/>
                          </m:rPr>
                          <a:rPr lang="en-US" sz="1600" b="1">
                            <a:latin typeface="Calibri" panose="020F0502020204030204" pitchFamily="34" charset="0"/>
                            <a:cs typeface="Calibri" panose="020F0502020204030204" pitchFamily="34" charset="0"/>
                          </a:rPr>
                          <m:t>1</m:t>
                        </m:r>
                      </m:num>
                      <m:den>
                        <m:r>
                          <m:rPr>
                            <m:nor/>
                          </m:rPr>
                          <a:rPr lang="en-US" sz="1600" b="1">
                            <a:latin typeface="Calibri" panose="020F0502020204030204" pitchFamily="34" charset="0"/>
                            <a:cs typeface="Calibri" panose="020F0502020204030204" pitchFamily="34" charset="0"/>
                          </a:rPr>
                          <m:t>Temperature</m:t>
                        </m:r>
                      </m:den>
                    </m:f>
                  </m:oMath>
                </a14:m>
                <a:r>
                  <a:rPr lang="en-US" sz="1600" dirty="0">
                    <a:latin typeface="Calibri" panose="020F0502020204030204" pitchFamily="34" charset="0"/>
                    <a:cs typeface="Calibri" panose="020F0502020204030204" pitchFamily="34" charset="0"/>
                  </a:rPr>
                  <a:t> 		</a:t>
                </a:r>
              </a:p>
            </p:txBody>
          </p:sp>
        </mc:Choice>
        <mc:Fallback xmlns="">
          <p:sp>
            <p:nvSpPr>
              <p:cNvPr id="13" name="Rectangle: Rounded Corners 12">
                <a:extLst>
                  <a:ext uri="{FF2B5EF4-FFF2-40B4-BE49-F238E27FC236}">
                    <a16:creationId xmlns:a16="http://schemas.microsoft.com/office/drawing/2014/main" id="{90D57B1F-BEED-488A-AFE3-BC448250D341}"/>
                  </a:ext>
                </a:extLst>
              </p:cNvPr>
              <p:cNvSpPr>
                <a:spLocks noRot="1" noChangeAspect="1" noMove="1" noResize="1" noEditPoints="1" noAdjustHandles="1" noChangeArrowheads="1" noChangeShapeType="1" noTextEdit="1"/>
              </p:cNvSpPr>
              <p:nvPr/>
            </p:nvSpPr>
            <p:spPr>
              <a:xfrm>
                <a:off x="4896488" y="4380827"/>
                <a:ext cx="3977617" cy="1178844"/>
              </a:xfrm>
              <a:prstGeom prst="roundRect">
                <a:avLst/>
              </a:prstGeom>
              <a:blipFill>
                <a:blip r:embed="rId4"/>
                <a:stretch>
                  <a:fillRect/>
                </a:stretch>
              </a:blipFill>
              <a:ln>
                <a:noFill/>
              </a:ln>
              <a:effectLst>
                <a:glow rad="228600">
                  <a:schemeClr val="accent1">
                    <a:satMod val="175000"/>
                    <a:alpha val="40000"/>
                  </a:schemeClr>
                </a:glow>
              </a:effectLst>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74FE35D9-B574-4DC1-AD26-911E6BF4E278}"/>
              </a:ext>
            </a:extLst>
          </p:cNvPr>
          <p:cNvCxnSpPr>
            <a:cxnSpLocks/>
          </p:cNvCxnSpPr>
          <p:nvPr/>
        </p:nvCxnSpPr>
        <p:spPr>
          <a:xfrm flipV="1">
            <a:off x="6239516" y="2286000"/>
            <a:ext cx="1313168" cy="1375263"/>
          </a:xfrm>
          <a:prstGeom prst="straightConnector1">
            <a:avLst/>
          </a:prstGeom>
          <a:ln>
            <a:solidFill>
              <a:schemeClr val="tx2"/>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A2BBC852-AA84-4B51-BE7E-A05B7DBD9C06}"/>
              </a:ext>
            </a:extLst>
          </p:cNvPr>
          <p:cNvCxnSpPr>
            <a:cxnSpLocks/>
          </p:cNvCxnSpPr>
          <p:nvPr/>
        </p:nvCxnSpPr>
        <p:spPr>
          <a:xfrm flipH="1">
            <a:off x="5630636" y="2016607"/>
            <a:ext cx="1828800" cy="0"/>
          </a:xfrm>
          <a:prstGeom prst="straightConnector1">
            <a:avLst/>
          </a:prstGeom>
          <a:ln>
            <a:solidFill>
              <a:schemeClr val="tx2"/>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23" name="Cloud 22">
            <a:extLst>
              <a:ext uri="{FF2B5EF4-FFF2-40B4-BE49-F238E27FC236}">
                <a16:creationId xmlns:a16="http://schemas.microsoft.com/office/drawing/2014/main" id="{1762D941-7BE6-48A6-8CFD-42F99D01F635}"/>
              </a:ext>
            </a:extLst>
          </p:cNvPr>
          <p:cNvSpPr/>
          <p:nvPr/>
        </p:nvSpPr>
        <p:spPr>
          <a:xfrm>
            <a:off x="7483209" y="1626929"/>
            <a:ext cx="1219200" cy="761993"/>
          </a:xfrm>
          <a:prstGeom prst="cloud">
            <a:avLst/>
          </a:prstGeom>
          <a:solidFill>
            <a:schemeClr val="bg1"/>
          </a:solidFill>
          <a:ln w="19050">
            <a:solidFill>
              <a:schemeClr val="bg1">
                <a:lumMod val="50000"/>
              </a:schemeClr>
            </a:solidFill>
            <a:prstDash val="sysDot"/>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bg1">
                    <a:lumMod val="50000"/>
                  </a:schemeClr>
                </a:solidFill>
              </a:rPr>
              <a:t>Path to Desired Equilibrium</a:t>
            </a:r>
          </a:p>
        </p:txBody>
      </p:sp>
      <p:sp>
        <p:nvSpPr>
          <p:cNvPr id="24" name="TextBox 23">
            <a:extLst>
              <a:ext uri="{FF2B5EF4-FFF2-40B4-BE49-F238E27FC236}">
                <a16:creationId xmlns:a16="http://schemas.microsoft.com/office/drawing/2014/main" id="{B52EECCB-6B7E-48CA-BB20-F0B9E411DE0D}"/>
              </a:ext>
            </a:extLst>
          </p:cNvPr>
          <p:cNvSpPr txBox="1"/>
          <p:nvPr/>
        </p:nvSpPr>
        <p:spPr>
          <a:xfrm>
            <a:off x="5861003" y="1777092"/>
            <a:ext cx="1683517" cy="261610"/>
          </a:xfrm>
          <a:prstGeom prst="rect">
            <a:avLst/>
          </a:prstGeom>
          <a:noFill/>
        </p:spPr>
        <p:txBody>
          <a:bodyPr wrap="square" rtlCol="0">
            <a:spAutoFit/>
          </a:bodyPr>
          <a:lstStyle/>
          <a:p>
            <a:pPr algn="ctr"/>
            <a:r>
              <a:rPr lang="en-US" sz="1100" b="1" dirty="0">
                <a:solidFill>
                  <a:schemeClr val="tx2"/>
                </a:solidFill>
              </a:rPr>
              <a:t>Decreasing Temperature</a:t>
            </a:r>
          </a:p>
        </p:txBody>
      </p:sp>
      <p:sp>
        <p:nvSpPr>
          <p:cNvPr id="25" name="TextBox 24">
            <a:extLst>
              <a:ext uri="{FF2B5EF4-FFF2-40B4-BE49-F238E27FC236}">
                <a16:creationId xmlns:a16="http://schemas.microsoft.com/office/drawing/2014/main" id="{245B8A29-6F73-4367-8F19-32FD4B459D89}"/>
              </a:ext>
            </a:extLst>
          </p:cNvPr>
          <p:cNvSpPr txBox="1"/>
          <p:nvPr/>
        </p:nvSpPr>
        <p:spPr>
          <a:xfrm rot="18840000">
            <a:off x="6177998" y="2843407"/>
            <a:ext cx="1683517" cy="261610"/>
          </a:xfrm>
          <a:prstGeom prst="rect">
            <a:avLst/>
          </a:prstGeom>
          <a:noFill/>
        </p:spPr>
        <p:txBody>
          <a:bodyPr wrap="square" rtlCol="0">
            <a:spAutoFit/>
          </a:bodyPr>
          <a:lstStyle/>
          <a:p>
            <a:pPr algn="ctr"/>
            <a:r>
              <a:rPr lang="en-US" sz="1100" b="1" dirty="0">
                <a:solidFill>
                  <a:schemeClr val="tx2"/>
                </a:solidFill>
              </a:rPr>
              <a:t>Increasing Pressure</a:t>
            </a:r>
          </a:p>
        </p:txBody>
      </p:sp>
      <p:sp>
        <p:nvSpPr>
          <p:cNvPr id="29" name="Rectangle 28">
            <a:extLst>
              <a:ext uri="{FF2B5EF4-FFF2-40B4-BE49-F238E27FC236}">
                <a16:creationId xmlns:a16="http://schemas.microsoft.com/office/drawing/2014/main" id="{D035AAC0-7A58-4F12-9E36-5FF99D492E63}"/>
              </a:ext>
            </a:extLst>
          </p:cNvPr>
          <p:cNvSpPr/>
          <p:nvPr/>
        </p:nvSpPr>
        <p:spPr>
          <a:xfrm>
            <a:off x="145518" y="5820620"/>
            <a:ext cx="8915400" cy="732029"/>
          </a:xfrm>
          <a:prstGeom prst="rect">
            <a:avLst/>
          </a:prstGeom>
          <a:ln>
            <a:solidFill>
              <a:schemeClr val="accent3">
                <a:lumMod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b="1" dirty="0">
                <a:solidFill>
                  <a:schemeClr val="tx2"/>
                </a:solidFill>
                <a:latin typeface="Calibri" panose="020F0502020204030204" pitchFamily="34" charset="0"/>
                <a:cs typeface="Calibri" panose="020F0502020204030204" pitchFamily="34" charset="0"/>
              </a:rPr>
              <a:t>An Alternative that can improve reaction kinetics at lower temperatures and still leverage the equilibrium benefit at reasonable pressures, is hence interesting</a:t>
            </a:r>
          </a:p>
        </p:txBody>
      </p:sp>
    </p:spTree>
    <p:extLst>
      <p:ext uri="{BB962C8B-B14F-4D97-AF65-F5344CB8AC3E}">
        <p14:creationId xmlns:p14="http://schemas.microsoft.com/office/powerpoint/2010/main" val="34143259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restig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76EFC-4BEE-4447-BB84-649987F21ECD}"/>
              </a:ext>
            </a:extLst>
          </p:cNvPr>
          <p:cNvSpPr>
            <a:spLocks noGrp="1"/>
          </p:cNvSpPr>
          <p:nvPr>
            <p:ph type="title"/>
          </p:nvPr>
        </p:nvSpPr>
        <p:spPr>
          <a:xfrm>
            <a:off x="134007" y="165235"/>
            <a:ext cx="8915400" cy="694458"/>
          </a:xfrm>
        </p:spPr>
        <p:txBody>
          <a:bodyPr>
            <a:normAutofit/>
          </a:bodyPr>
          <a:lstStyle/>
          <a:p>
            <a:pPr algn="l"/>
            <a:r>
              <a:rPr lang="en-US" sz="3200" b="1" cap="none" dirty="0">
                <a:solidFill>
                  <a:schemeClr val="tx2"/>
                </a:solidFill>
              </a:rPr>
              <a:t>Lecture Objectives</a:t>
            </a:r>
          </a:p>
        </p:txBody>
      </p:sp>
      <p:sp>
        <p:nvSpPr>
          <p:cNvPr id="3" name="Content Placeholder 2">
            <a:extLst>
              <a:ext uri="{FF2B5EF4-FFF2-40B4-BE49-F238E27FC236}">
                <a16:creationId xmlns:a16="http://schemas.microsoft.com/office/drawing/2014/main" id="{560BC912-36E8-4B8A-B658-4CBAFBC0A538}"/>
              </a:ext>
            </a:extLst>
          </p:cNvPr>
          <p:cNvSpPr>
            <a:spLocks noGrp="1"/>
          </p:cNvSpPr>
          <p:nvPr>
            <p:ph sz="quarter" idx="13"/>
          </p:nvPr>
        </p:nvSpPr>
        <p:spPr>
          <a:xfrm>
            <a:off x="134007" y="1018031"/>
            <a:ext cx="8915400" cy="3266187"/>
          </a:xfrm>
        </p:spPr>
        <p:txBody>
          <a:bodyPr>
            <a:normAutofit fontScale="92500" lnSpcReduction="10000"/>
          </a:bodyPr>
          <a:lstStyle/>
          <a:p>
            <a:pPr marL="288925" indent="-288925">
              <a:lnSpc>
                <a:spcPct val="100000"/>
              </a:lnSpc>
              <a:spcBef>
                <a:spcPts val="0"/>
              </a:spcBef>
              <a:buClr>
                <a:srgbClr val="FF9900"/>
              </a:buClr>
              <a:buSzPct val="80000"/>
              <a:buFont typeface="Wingdings" panose="05000000000000000000" pitchFamily="2" charset="2"/>
              <a:buChar char="q"/>
            </a:pPr>
            <a:r>
              <a:rPr lang="en-US" dirty="0">
                <a:solidFill>
                  <a:srgbClr val="0070C0"/>
                </a:solidFill>
              </a:rPr>
              <a:t>Define Techno-Economic (TE) modeling and the components that constitute the TE-assessment process.</a:t>
            </a:r>
          </a:p>
          <a:p>
            <a:pPr marL="288925" indent="-288925">
              <a:lnSpc>
                <a:spcPct val="100000"/>
              </a:lnSpc>
              <a:spcBef>
                <a:spcPts val="0"/>
              </a:spcBef>
              <a:buClr>
                <a:srgbClr val="FF9900"/>
              </a:buClr>
              <a:buSzPct val="80000"/>
              <a:buFont typeface="Wingdings" panose="05000000000000000000" pitchFamily="2" charset="2"/>
              <a:buChar char="q"/>
            </a:pPr>
            <a:endParaRPr lang="en-US" dirty="0">
              <a:solidFill>
                <a:srgbClr val="0070C0"/>
              </a:solidFill>
            </a:endParaRPr>
          </a:p>
          <a:p>
            <a:pPr marL="288925" indent="-288925">
              <a:lnSpc>
                <a:spcPct val="100000"/>
              </a:lnSpc>
              <a:spcBef>
                <a:spcPts val="0"/>
              </a:spcBef>
              <a:buClr>
                <a:srgbClr val="FF9900"/>
              </a:buClr>
              <a:buSzPct val="80000"/>
              <a:buFont typeface="Wingdings" panose="05000000000000000000" pitchFamily="2" charset="2"/>
              <a:buChar char="q"/>
            </a:pPr>
            <a:r>
              <a:rPr lang="en-US" dirty="0">
                <a:solidFill>
                  <a:srgbClr val="0070C0"/>
                </a:solidFill>
              </a:rPr>
              <a:t>Explain how TE modeling can be used to inform the design and development of new technologies, and guide a business through its various phase gates at all stages of development</a:t>
            </a:r>
          </a:p>
          <a:p>
            <a:pPr marL="288925" indent="-288925">
              <a:lnSpc>
                <a:spcPct val="100000"/>
              </a:lnSpc>
              <a:spcBef>
                <a:spcPts val="0"/>
              </a:spcBef>
              <a:buClr>
                <a:srgbClr val="FF9900"/>
              </a:buClr>
              <a:buSzPct val="80000"/>
              <a:buFont typeface="Wingdings" panose="05000000000000000000" pitchFamily="2" charset="2"/>
              <a:buChar char="q"/>
            </a:pPr>
            <a:endParaRPr lang="en-US" dirty="0">
              <a:solidFill>
                <a:srgbClr val="0070C0"/>
              </a:solidFill>
            </a:endParaRPr>
          </a:p>
          <a:p>
            <a:pPr marL="288925" indent="-288925">
              <a:lnSpc>
                <a:spcPct val="100000"/>
              </a:lnSpc>
              <a:spcBef>
                <a:spcPts val="0"/>
              </a:spcBef>
              <a:buClr>
                <a:srgbClr val="FF9900"/>
              </a:buClr>
              <a:buSzPct val="80000"/>
              <a:buFont typeface="Wingdings" panose="05000000000000000000" pitchFamily="2" charset="2"/>
              <a:buChar char="q"/>
            </a:pPr>
            <a:r>
              <a:rPr lang="en-US" dirty="0">
                <a:solidFill>
                  <a:srgbClr val="0070C0"/>
                </a:solidFill>
              </a:rPr>
              <a:t>Illustrate these points and generalities with some TE modeling examples</a:t>
            </a:r>
          </a:p>
          <a:p>
            <a:pPr marL="288925" indent="-288925">
              <a:lnSpc>
                <a:spcPct val="100000"/>
              </a:lnSpc>
              <a:spcBef>
                <a:spcPts val="0"/>
              </a:spcBef>
              <a:buClr>
                <a:srgbClr val="FF9900"/>
              </a:buClr>
              <a:buSzPct val="80000"/>
              <a:buFont typeface="Wingdings" panose="05000000000000000000" pitchFamily="2" charset="2"/>
              <a:buChar char="q"/>
            </a:pPr>
            <a:endParaRPr lang="en-US" dirty="0">
              <a:solidFill>
                <a:srgbClr val="0070C0"/>
              </a:solidFill>
            </a:endParaRPr>
          </a:p>
          <a:p>
            <a:pPr marL="288925" indent="-288925">
              <a:lnSpc>
                <a:spcPct val="100000"/>
              </a:lnSpc>
              <a:spcBef>
                <a:spcPts val="0"/>
              </a:spcBef>
              <a:buClr>
                <a:srgbClr val="FF9900"/>
              </a:buClr>
              <a:buSzPct val="80000"/>
              <a:buFont typeface="Wingdings" panose="05000000000000000000" pitchFamily="2" charset="2"/>
              <a:buChar char="q"/>
            </a:pPr>
            <a:r>
              <a:rPr lang="en-US" dirty="0">
                <a:solidFill>
                  <a:srgbClr val="0070C0"/>
                </a:solidFill>
              </a:rPr>
              <a:t>Gain a better understanding for how TE modeling can guide and influence a business based on a new technology from early stages all the way to commercialization</a:t>
            </a:r>
          </a:p>
        </p:txBody>
      </p:sp>
      <p:grpSp>
        <p:nvGrpSpPr>
          <p:cNvPr id="27" name="Group 26">
            <a:extLst>
              <a:ext uri="{FF2B5EF4-FFF2-40B4-BE49-F238E27FC236}">
                <a16:creationId xmlns:a16="http://schemas.microsoft.com/office/drawing/2014/main" id="{3669D822-78C4-412E-A930-7DB94AE0DB17}"/>
              </a:ext>
            </a:extLst>
          </p:cNvPr>
          <p:cNvGrpSpPr/>
          <p:nvPr/>
        </p:nvGrpSpPr>
        <p:grpSpPr>
          <a:xfrm>
            <a:off x="584375" y="4309516"/>
            <a:ext cx="7975250" cy="1691640"/>
            <a:chOff x="784860" y="3522256"/>
            <a:chExt cx="7975250" cy="1691640"/>
          </a:xfrm>
        </p:grpSpPr>
        <p:grpSp>
          <p:nvGrpSpPr>
            <p:cNvPr id="24" name="Group 23">
              <a:extLst>
                <a:ext uri="{FF2B5EF4-FFF2-40B4-BE49-F238E27FC236}">
                  <a16:creationId xmlns:a16="http://schemas.microsoft.com/office/drawing/2014/main" id="{A1682814-5A84-450B-990E-EE52226F2D11}"/>
                </a:ext>
              </a:extLst>
            </p:cNvPr>
            <p:cNvGrpSpPr/>
            <p:nvPr/>
          </p:nvGrpSpPr>
          <p:grpSpPr>
            <a:xfrm>
              <a:off x="1206851" y="3870598"/>
              <a:ext cx="7553259" cy="960120"/>
              <a:chOff x="845820" y="3663042"/>
              <a:chExt cx="7553259" cy="960120"/>
            </a:xfrm>
          </p:grpSpPr>
          <p:sp>
            <p:nvSpPr>
              <p:cNvPr id="14" name="Rectangle: Rounded Corners 13">
                <a:extLst>
                  <a:ext uri="{FF2B5EF4-FFF2-40B4-BE49-F238E27FC236}">
                    <a16:creationId xmlns:a16="http://schemas.microsoft.com/office/drawing/2014/main" id="{5C3435DB-CE67-4A83-BC68-3B2BE3BCAE91}"/>
                  </a:ext>
                </a:extLst>
              </p:cNvPr>
              <p:cNvSpPr/>
              <p:nvPr/>
            </p:nvSpPr>
            <p:spPr>
              <a:xfrm>
                <a:off x="3489960" y="3663042"/>
                <a:ext cx="1592580" cy="960120"/>
              </a:xfrm>
              <a:prstGeom prst="roundRect">
                <a:avLst/>
              </a:prstGeom>
              <a:solidFill>
                <a:schemeClr val="tx2"/>
              </a:solidFill>
              <a:ln>
                <a:solidFill>
                  <a:schemeClr val="tx1">
                    <a:lumMod val="85000"/>
                    <a:lumOff val="15000"/>
                  </a:schemeClr>
                </a:solidFill>
              </a:ln>
              <a:effectLst>
                <a:glow rad="228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effectLst>
                      <a:outerShdw blurRad="38100" dist="38100" dir="2700000" algn="tl">
                        <a:srgbClr val="000000">
                          <a:alpha val="43137"/>
                        </a:srgbClr>
                      </a:outerShdw>
                    </a:effectLst>
                    <a:latin typeface="Calibri" panose="020F0502020204030204" pitchFamily="34" charset="0"/>
                  </a:rPr>
                  <a:t>TE Model Blackbox</a:t>
                </a:r>
              </a:p>
            </p:txBody>
          </p:sp>
          <p:sp>
            <p:nvSpPr>
              <p:cNvPr id="15" name="Arrow: Right 14">
                <a:extLst>
                  <a:ext uri="{FF2B5EF4-FFF2-40B4-BE49-F238E27FC236}">
                    <a16:creationId xmlns:a16="http://schemas.microsoft.com/office/drawing/2014/main" id="{2C8EF271-10CE-4275-918E-4F5923469F8A}"/>
                  </a:ext>
                </a:extLst>
              </p:cNvPr>
              <p:cNvSpPr/>
              <p:nvPr/>
            </p:nvSpPr>
            <p:spPr>
              <a:xfrm>
                <a:off x="2659380" y="3818160"/>
                <a:ext cx="632460" cy="259296"/>
              </a:xfrm>
              <a:prstGeom prst="rightArrow">
                <a:avLst/>
              </a:prstGeom>
              <a:solidFill>
                <a:schemeClr val="bg2">
                  <a:lumMod val="75000"/>
                </a:schemeClr>
              </a:solidFill>
              <a:ln w="317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Arrow: Right 15">
                <a:extLst>
                  <a:ext uri="{FF2B5EF4-FFF2-40B4-BE49-F238E27FC236}">
                    <a16:creationId xmlns:a16="http://schemas.microsoft.com/office/drawing/2014/main" id="{82479980-37DD-4F87-ACD7-49ED32A704A6}"/>
                  </a:ext>
                </a:extLst>
              </p:cNvPr>
              <p:cNvSpPr/>
              <p:nvPr/>
            </p:nvSpPr>
            <p:spPr>
              <a:xfrm>
                <a:off x="2659380" y="4292630"/>
                <a:ext cx="632460" cy="259296"/>
              </a:xfrm>
              <a:prstGeom prst="rightArrow">
                <a:avLst/>
              </a:prstGeom>
              <a:solidFill>
                <a:schemeClr val="bg2">
                  <a:lumMod val="75000"/>
                </a:schemeClr>
              </a:solidFill>
              <a:ln w="317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Arrow: Right 17">
                <a:extLst>
                  <a:ext uri="{FF2B5EF4-FFF2-40B4-BE49-F238E27FC236}">
                    <a16:creationId xmlns:a16="http://schemas.microsoft.com/office/drawing/2014/main" id="{03DE0E9B-FDC3-4D99-83BA-920401B76599}"/>
                  </a:ext>
                </a:extLst>
              </p:cNvPr>
              <p:cNvSpPr/>
              <p:nvPr/>
            </p:nvSpPr>
            <p:spPr>
              <a:xfrm>
                <a:off x="5280660" y="3818160"/>
                <a:ext cx="632460" cy="259296"/>
              </a:xfrm>
              <a:prstGeom prst="rightArrow">
                <a:avLst/>
              </a:prstGeom>
              <a:solidFill>
                <a:schemeClr val="bg2">
                  <a:lumMod val="75000"/>
                </a:schemeClr>
              </a:solidFill>
              <a:ln w="317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Arrow: Right 18">
                <a:extLst>
                  <a:ext uri="{FF2B5EF4-FFF2-40B4-BE49-F238E27FC236}">
                    <a16:creationId xmlns:a16="http://schemas.microsoft.com/office/drawing/2014/main" id="{CE1C2367-774A-4E15-8936-85420CBDAA4D}"/>
                  </a:ext>
                </a:extLst>
              </p:cNvPr>
              <p:cNvSpPr/>
              <p:nvPr/>
            </p:nvSpPr>
            <p:spPr>
              <a:xfrm>
                <a:off x="5280660" y="4292630"/>
                <a:ext cx="632460" cy="259296"/>
              </a:xfrm>
              <a:prstGeom prst="rightArrow">
                <a:avLst/>
              </a:prstGeom>
              <a:solidFill>
                <a:schemeClr val="bg2">
                  <a:lumMod val="75000"/>
                </a:schemeClr>
              </a:solidFill>
              <a:ln w="317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9AE44CDC-7A14-4DE0-AB49-6DD266FF1572}"/>
                  </a:ext>
                </a:extLst>
              </p:cNvPr>
              <p:cNvSpPr txBox="1"/>
              <p:nvPr/>
            </p:nvSpPr>
            <p:spPr>
              <a:xfrm>
                <a:off x="845820" y="3794976"/>
                <a:ext cx="1813560" cy="307777"/>
              </a:xfrm>
              <a:prstGeom prst="rect">
                <a:avLst/>
              </a:prstGeom>
              <a:noFill/>
            </p:spPr>
            <p:txBody>
              <a:bodyPr wrap="square" rtlCol="0">
                <a:spAutoFit/>
              </a:bodyPr>
              <a:lstStyle/>
              <a:p>
                <a:pPr algn="r"/>
                <a:r>
                  <a:rPr lang="en-US" sz="1400" b="1" dirty="0">
                    <a:solidFill>
                      <a:schemeClr val="tx2"/>
                    </a:solidFill>
                    <a:latin typeface="Calibri" panose="020F0502020204030204" pitchFamily="34" charset="0"/>
                  </a:rPr>
                  <a:t>Technical Inputs</a:t>
                </a:r>
              </a:p>
            </p:txBody>
          </p:sp>
          <p:sp>
            <p:nvSpPr>
              <p:cNvPr id="21" name="TextBox 20">
                <a:extLst>
                  <a:ext uri="{FF2B5EF4-FFF2-40B4-BE49-F238E27FC236}">
                    <a16:creationId xmlns:a16="http://schemas.microsoft.com/office/drawing/2014/main" id="{27D4551A-8377-4DF7-B9DF-473BD7E1FC0C}"/>
                  </a:ext>
                </a:extLst>
              </p:cNvPr>
              <p:cNvSpPr txBox="1"/>
              <p:nvPr/>
            </p:nvSpPr>
            <p:spPr>
              <a:xfrm>
                <a:off x="845820" y="4268389"/>
                <a:ext cx="1813560" cy="307777"/>
              </a:xfrm>
              <a:prstGeom prst="rect">
                <a:avLst/>
              </a:prstGeom>
              <a:noFill/>
            </p:spPr>
            <p:txBody>
              <a:bodyPr wrap="square" rtlCol="0">
                <a:spAutoFit/>
              </a:bodyPr>
              <a:lstStyle>
                <a:defPPr>
                  <a:defRPr lang="en-US"/>
                </a:defPPr>
                <a:lvl1pPr algn="r">
                  <a:defRPr sz="1400" b="1">
                    <a:solidFill>
                      <a:schemeClr val="tx2"/>
                    </a:solidFill>
                    <a:latin typeface="Calibri" panose="020F0502020204030204" pitchFamily="34" charset="0"/>
                  </a:defRPr>
                </a:lvl1pPr>
              </a:lstStyle>
              <a:p>
                <a:r>
                  <a:rPr lang="en-US" dirty="0"/>
                  <a:t>Cost Inputs</a:t>
                </a:r>
              </a:p>
            </p:txBody>
          </p:sp>
          <p:sp>
            <p:nvSpPr>
              <p:cNvPr id="22" name="TextBox 21">
                <a:extLst>
                  <a:ext uri="{FF2B5EF4-FFF2-40B4-BE49-F238E27FC236}">
                    <a16:creationId xmlns:a16="http://schemas.microsoft.com/office/drawing/2014/main" id="{2B959193-04FE-4C1B-8380-64FAF5BBFDF0}"/>
                  </a:ext>
                </a:extLst>
              </p:cNvPr>
              <p:cNvSpPr txBox="1"/>
              <p:nvPr/>
            </p:nvSpPr>
            <p:spPr>
              <a:xfrm>
                <a:off x="5808016" y="3804591"/>
                <a:ext cx="2525373" cy="307777"/>
              </a:xfrm>
              <a:prstGeom prst="rect">
                <a:avLst/>
              </a:prstGeom>
              <a:noFill/>
            </p:spPr>
            <p:txBody>
              <a:bodyPr wrap="square" rtlCol="0">
                <a:spAutoFit/>
              </a:bodyPr>
              <a:lstStyle>
                <a:defPPr>
                  <a:defRPr lang="en-US"/>
                </a:defPPr>
                <a:lvl1pPr algn="r">
                  <a:defRPr sz="1400" b="1">
                    <a:solidFill>
                      <a:schemeClr val="tx2"/>
                    </a:solidFill>
                    <a:latin typeface="Calibri" panose="020F0502020204030204" pitchFamily="34" charset="0"/>
                  </a:defRPr>
                </a:lvl1pPr>
              </a:lstStyle>
              <a:p>
                <a:r>
                  <a:rPr lang="en-US" dirty="0"/>
                  <a:t>Production Rates/Performance</a:t>
                </a:r>
              </a:p>
            </p:txBody>
          </p:sp>
          <p:sp>
            <p:nvSpPr>
              <p:cNvPr id="23" name="TextBox 22">
                <a:extLst>
                  <a:ext uri="{FF2B5EF4-FFF2-40B4-BE49-F238E27FC236}">
                    <a16:creationId xmlns:a16="http://schemas.microsoft.com/office/drawing/2014/main" id="{61830E11-88E4-4AC5-BFFF-E1C6E2BFE74B}"/>
                  </a:ext>
                </a:extLst>
              </p:cNvPr>
              <p:cNvSpPr txBox="1"/>
              <p:nvPr/>
            </p:nvSpPr>
            <p:spPr>
              <a:xfrm>
                <a:off x="5873706" y="4284176"/>
                <a:ext cx="2525373" cy="307777"/>
              </a:xfrm>
              <a:prstGeom prst="rect">
                <a:avLst/>
              </a:prstGeom>
              <a:noFill/>
            </p:spPr>
            <p:txBody>
              <a:bodyPr wrap="square" rtlCol="0">
                <a:spAutoFit/>
              </a:bodyPr>
              <a:lstStyle>
                <a:defPPr>
                  <a:defRPr lang="en-US"/>
                </a:defPPr>
                <a:lvl1pPr algn="r">
                  <a:defRPr sz="1400" b="1">
                    <a:solidFill>
                      <a:schemeClr val="tx2"/>
                    </a:solidFill>
                    <a:latin typeface="Calibri" panose="020F0502020204030204" pitchFamily="34" charset="0"/>
                  </a:defRPr>
                </a:lvl1pPr>
              </a:lstStyle>
              <a:p>
                <a:pPr algn="l"/>
                <a:r>
                  <a:rPr lang="en-US" dirty="0"/>
                  <a:t>Production Costs</a:t>
                </a:r>
              </a:p>
            </p:txBody>
          </p:sp>
        </p:grpSp>
        <p:sp>
          <p:nvSpPr>
            <p:cNvPr id="26" name="Rectangle: Rounded Corners 25">
              <a:extLst>
                <a:ext uri="{FF2B5EF4-FFF2-40B4-BE49-F238E27FC236}">
                  <a16:creationId xmlns:a16="http://schemas.microsoft.com/office/drawing/2014/main" id="{6E788316-4186-4BE5-92A5-0DB38CAC6B44}"/>
                </a:ext>
              </a:extLst>
            </p:cNvPr>
            <p:cNvSpPr/>
            <p:nvPr/>
          </p:nvSpPr>
          <p:spPr>
            <a:xfrm>
              <a:off x="784860" y="3522256"/>
              <a:ext cx="7909560" cy="169164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1868906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restige"/>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8E8665F-23A0-4670-BA5C-2245E5F1C0E1}"/>
              </a:ext>
            </a:extLst>
          </p:cNvPr>
          <p:cNvSpPr>
            <a:spLocks noGrp="1"/>
          </p:cNvSpPr>
          <p:nvPr>
            <p:ph idx="1"/>
          </p:nvPr>
        </p:nvSpPr>
        <p:spPr>
          <a:xfrm>
            <a:off x="229070" y="838200"/>
            <a:ext cx="8531472" cy="51816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rmAutofit/>
          </a:bodyPr>
          <a:lstStyle/>
          <a:p>
            <a:pPr>
              <a:lnSpc>
                <a:spcPct val="100000"/>
              </a:lnSpc>
              <a:spcBef>
                <a:spcPts val="0"/>
              </a:spcBef>
              <a:spcAft>
                <a:spcPts val="600"/>
              </a:spcAft>
              <a:buClr>
                <a:srgbClr val="FF9900"/>
              </a:buClr>
            </a:pPr>
            <a:r>
              <a:rPr lang="en-US" dirty="0">
                <a:solidFill>
                  <a:srgbClr val="0070C0"/>
                </a:solidFill>
              </a:rPr>
              <a:t>At the given operating conditions what is the efficiency of the </a:t>
            </a:r>
            <a:r>
              <a:rPr lang="en-US" dirty="0" err="1">
                <a:solidFill>
                  <a:srgbClr val="0070C0"/>
                </a:solidFill>
              </a:rPr>
              <a:t>NewCo</a:t>
            </a:r>
            <a:r>
              <a:rPr lang="en-US" dirty="0">
                <a:solidFill>
                  <a:srgbClr val="0070C0"/>
                </a:solidFill>
              </a:rPr>
              <a:t>. Process?</a:t>
            </a:r>
          </a:p>
          <a:p>
            <a:pPr>
              <a:lnSpc>
                <a:spcPct val="100000"/>
              </a:lnSpc>
              <a:spcBef>
                <a:spcPts val="0"/>
              </a:spcBef>
              <a:spcAft>
                <a:spcPts val="600"/>
              </a:spcAft>
              <a:buClr>
                <a:srgbClr val="FF9900"/>
              </a:buClr>
            </a:pPr>
            <a:r>
              <a:rPr lang="en-US" dirty="0">
                <a:solidFill>
                  <a:srgbClr val="0070C0"/>
                </a:solidFill>
              </a:rPr>
              <a:t>What are the main factors that the economics of the process are heavily dependent on? Some of these may include:</a:t>
            </a:r>
          </a:p>
          <a:p>
            <a:pPr marL="796925" lvl="1" indent="-339725">
              <a:lnSpc>
                <a:spcPct val="100000"/>
              </a:lnSpc>
              <a:spcBef>
                <a:spcPts val="0"/>
              </a:spcBef>
              <a:spcAft>
                <a:spcPts val="600"/>
              </a:spcAft>
              <a:buClr>
                <a:srgbClr val="FF9900"/>
              </a:buClr>
              <a:buFont typeface="Calibri" panose="020F0502020204030204" pitchFamily="34" charset="0"/>
              <a:buChar char="→"/>
            </a:pPr>
            <a:r>
              <a:rPr lang="en-US" dirty="0">
                <a:solidFill>
                  <a:srgbClr val="0070C0"/>
                </a:solidFill>
              </a:rPr>
              <a:t>Catalyst Costs and Replacement Intervals</a:t>
            </a:r>
          </a:p>
          <a:p>
            <a:pPr marL="796925" lvl="1" indent="-339725">
              <a:lnSpc>
                <a:spcPct val="100000"/>
              </a:lnSpc>
              <a:spcBef>
                <a:spcPts val="0"/>
              </a:spcBef>
              <a:spcAft>
                <a:spcPts val="600"/>
              </a:spcAft>
              <a:buClr>
                <a:srgbClr val="FF9900"/>
              </a:buClr>
              <a:buFont typeface="Calibri" panose="020F0502020204030204" pitchFamily="34" charset="0"/>
              <a:buChar char="→"/>
            </a:pPr>
            <a:r>
              <a:rPr lang="en-US" dirty="0">
                <a:solidFill>
                  <a:srgbClr val="0070C0"/>
                </a:solidFill>
              </a:rPr>
              <a:t>Efficiency of the </a:t>
            </a:r>
            <a:r>
              <a:rPr lang="en-US" dirty="0" err="1">
                <a:solidFill>
                  <a:srgbClr val="0070C0"/>
                </a:solidFill>
              </a:rPr>
              <a:t>Electrolyzer</a:t>
            </a:r>
            <a:endParaRPr lang="en-US" dirty="0">
              <a:solidFill>
                <a:srgbClr val="0070C0"/>
              </a:solidFill>
            </a:endParaRPr>
          </a:p>
          <a:p>
            <a:pPr marL="796925" lvl="1" indent="-339725">
              <a:lnSpc>
                <a:spcPct val="100000"/>
              </a:lnSpc>
              <a:spcBef>
                <a:spcPts val="0"/>
              </a:spcBef>
              <a:spcAft>
                <a:spcPts val="600"/>
              </a:spcAft>
              <a:buClr>
                <a:srgbClr val="FF9900"/>
              </a:buClr>
              <a:buFont typeface="Calibri" panose="020F0502020204030204" pitchFamily="34" charset="0"/>
              <a:buChar char="→"/>
            </a:pPr>
            <a:r>
              <a:rPr lang="en-US" dirty="0">
                <a:solidFill>
                  <a:srgbClr val="0070C0"/>
                </a:solidFill>
              </a:rPr>
              <a:t>Capital Cost of the Electrolysis Section</a:t>
            </a:r>
          </a:p>
          <a:p>
            <a:pPr marL="796925" lvl="1" indent="-339725">
              <a:lnSpc>
                <a:spcPct val="100000"/>
              </a:lnSpc>
              <a:spcBef>
                <a:spcPts val="0"/>
              </a:spcBef>
              <a:spcAft>
                <a:spcPts val="600"/>
              </a:spcAft>
              <a:buClr>
                <a:srgbClr val="FF9900"/>
              </a:buClr>
              <a:buFont typeface="Calibri" panose="020F0502020204030204" pitchFamily="34" charset="0"/>
              <a:buChar char="→"/>
            </a:pPr>
            <a:r>
              <a:rPr lang="en-US" dirty="0">
                <a:solidFill>
                  <a:srgbClr val="0070C0"/>
                </a:solidFill>
              </a:rPr>
              <a:t>Scale of the Plant</a:t>
            </a:r>
          </a:p>
          <a:p>
            <a:pPr marL="796925" lvl="1" indent="-339725">
              <a:lnSpc>
                <a:spcPct val="100000"/>
              </a:lnSpc>
              <a:spcBef>
                <a:spcPts val="0"/>
              </a:spcBef>
              <a:spcAft>
                <a:spcPts val="600"/>
              </a:spcAft>
              <a:buClr>
                <a:srgbClr val="FF9900"/>
              </a:buClr>
              <a:buFont typeface="Calibri" panose="020F0502020204030204" pitchFamily="34" charset="0"/>
              <a:buChar char="→"/>
            </a:pPr>
            <a:r>
              <a:rPr lang="en-US" dirty="0">
                <a:solidFill>
                  <a:srgbClr val="0070C0"/>
                </a:solidFill>
              </a:rPr>
              <a:t>Renewable Energy Costs</a:t>
            </a:r>
          </a:p>
          <a:p>
            <a:pPr marL="796925" lvl="1" indent="-339725">
              <a:lnSpc>
                <a:spcPct val="100000"/>
              </a:lnSpc>
              <a:spcBef>
                <a:spcPts val="0"/>
              </a:spcBef>
              <a:spcAft>
                <a:spcPts val="600"/>
              </a:spcAft>
              <a:buClr>
                <a:srgbClr val="FF9900"/>
              </a:buClr>
              <a:buFont typeface="Calibri" panose="020F0502020204030204" pitchFamily="34" charset="0"/>
              <a:buChar char="→"/>
            </a:pPr>
            <a:r>
              <a:rPr lang="en-US" dirty="0">
                <a:solidFill>
                  <a:srgbClr val="0070C0"/>
                </a:solidFill>
              </a:rPr>
              <a:t>Solar or Wind Profile, which impacts the capacity factor and hence the size of the </a:t>
            </a:r>
            <a:r>
              <a:rPr lang="en-US" dirty="0" err="1">
                <a:solidFill>
                  <a:srgbClr val="0070C0"/>
                </a:solidFill>
              </a:rPr>
              <a:t>electrolyzer</a:t>
            </a:r>
            <a:endParaRPr lang="en-US" dirty="0">
              <a:solidFill>
                <a:srgbClr val="0070C0"/>
              </a:solidFill>
            </a:endParaRPr>
          </a:p>
          <a:p>
            <a:pPr>
              <a:lnSpc>
                <a:spcPct val="100000"/>
              </a:lnSpc>
              <a:spcBef>
                <a:spcPts val="0"/>
              </a:spcBef>
              <a:spcAft>
                <a:spcPts val="600"/>
              </a:spcAft>
              <a:buClr>
                <a:srgbClr val="FF9900"/>
              </a:buClr>
            </a:pPr>
            <a:r>
              <a:rPr lang="en-US" dirty="0">
                <a:solidFill>
                  <a:srgbClr val="0070C0"/>
                </a:solidFill>
              </a:rPr>
              <a:t>The following analyses answers the above question by calculating the “Maximum </a:t>
            </a:r>
            <a:r>
              <a:rPr lang="en-US" dirty="0" err="1">
                <a:solidFill>
                  <a:srgbClr val="0070C0"/>
                </a:solidFill>
              </a:rPr>
              <a:t>CapEx</a:t>
            </a:r>
            <a:r>
              <a:rPr lang="en-US" dirty="0">
                <a:solidFill>
                  <a:srgbClr val="0070C0"/>
                </a:solidFill>
              </a:rPr>
              <a:t>” for the </a:t>
            </a:r>
            <a:r>
              <a:rPr lang="en-US" dirty="0" err="1">
                <a:solidFill>
                  <a:srgbClr val="0070C0"/>
                </a:solidFill>
              </a:rPr>
              <a:t>NewCo</a:t>
            </a:r>
            <a:r>
              <a:rPr lang="en-US" dirty="0">
                <a:solidFill>
                  <a:srgbClr val="0070C0"/>
                </a:solidFill>
              </a:rPr>
              <a:t>. process that would make it economically comparable with the traditional Haber-Bosch Process</a:t>
            </a:r>
          </a:p>
          <a:p>
            <a:pPr>
              <a:lnSpc>
                <a:spcPct val="100000"/>
              </a:lnSpc>
              <a:spcBef>
                <a:spcPts val="0"/>
              </a:spcBef>
            </a:pPr>
            <a:endParaRPr lang="en-US" dirty="0">
              <a:solidFill>
                <a:srgbClr val="0070C0"/>
              </a:solidFill>
            </a:endParaRPr>
          </a:p>
          <a:p>
            <a:pPr>
              <a:lnSpc>
                <a:spcPct val="100000"/>
              </a:lnSpc>
              <a:spcBef>
                <a:spcPts val="0"/>
              </a:spcBef>
            </a:pPr>
            <a:endParaRPr lang="en-US" dirty="0">
              <a:solidFill>
                <a:srgbClr val="0070C0"/>
              </a:solidFill>
            </a:endParaRPr>
          </a:p>
        </p:txBody>
      </p:sp>
      <p:sp>
        <p:nvSpPr>
          <p:cNvPr id="3" name="Title 2">
            <a:extLst>
              <a:ext uri="{FF2B5EF4-FFF2-40B4-BE49-F238E27FC236}">
                <a16:creationId xmlns:a16="http://schemas.microsoft.com/office/drawing/2014/main" id="{A9092E1C-4ADA-4B09-903E-DE9AFFD91A96}"/>
              </a:ext>
            </a:extLst>
          </p:cNvPr>
          <p:cNvSpPr>
            <a:spLocks noGrp="1"/>
          </p:cNvSpPr>
          <p:nvPr>
            <p:ph type="title"/>
          </p:nvPr>
        </p:nvSpPr>
        <p:spPr>
          <a:xfrm>
            <a:off x="229070" y="165235"/>
            <a:ext cx="8457730" cy="694458"/>
          </a:xfrm>
        </p:spPr>
        <p:txBody>
          <a:bodyPr vert="horz" lIns="91440" tIns="45720" rIns="91440" bIns="45720" rtlCol="0" anchor="ctr">
            <a:normAutofit/>
          </a:bodyPr>
          <a:lstStyle/>
          <a:p>
            <a:pPr algn="l"/>
            <a:r>
              <a:rPr lang="en-US" sz="3200" b="1" cap="none" dirty="0">
                <a:solidFill>
                  <a:schemeClr val="tx2"/>
                </a:solidFill>
              </a:rPr>
              <a:t>Questions to be Answered:</a:t>
            </a:r>
          </a:p>
        </p:txBody>
      </p:sp>
    </p:spTree>
    <p:extLst>
      <p:ext uri="{BB962C8B-B14F-4D97-AF65-F5344CB8AC3E}">
        <p14:creationId xmlns:p14="http://schemas.microsoft.com/office/powerpoint/2010/main" val="24270906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restige"/>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9AE81C-3A67-46E2-986D-244E33DEF89E}"/>
              </a:ext>
            </a:extLst>
          </p:cNvPr>
          <p:cNvSpPr>
            <a:spLocks noGrp="1"/>
          </p:cNvSpPr>
          <p:nvPr>
            <p:ph type="title"/>
          </p:nvPr>
        </p:nvSpPr>
        <p:spPr>
          <a:xfrm>
            <a:off x="219925" y="145291"/>
            <a:ext cx="8737262" cy="694458"/>
          </a:xfrm>
        </p:spPr>
        <p:txBody>
          <a:bodyPr vert="horz" lIns="91440" tIns="45720" rIns="91440" bIns="45720" rtlCol="0" anchor="ctr">
            <a:normAutofit/>
          </a:bodyPr>
          <a:lstStyle/>
          <a:p>
            <a:pPr algn="l"/>
            <a:r>
              <a:rPr lang="en-US" sz="3200" b="1" cap="none" dirty="0" err="1">
                <a:solidFill>
                  <a:schemeClr val="tx2"/>
                </a:solidFill>
              </a:rPr>
              <a:t>CapEx</a:t>
            </a:r>
            <a:r>
              <a:rPr lang="en-US" sz="3200" b="1" cap="none" dirty="0">
                <a:solidFill>
                  <a:schemeClr val="tx2"/>
                </a:solidFill>
              </a:rPr>
              <a:t> Affordability Analyses (Approach)</a:t>
            </a:r>
          </a:p>
        </p:txBody>
      </p:sp>
      <p:cxnSp>
        <p:nvCxnSpPr>
          <p:cNvPr id="24" name="Straight Arrow Connector 23">
            <a:extLst>
              <a:ext uri="{FF2B5EF4-FFF2-40B4-BE49-F238E27FC236}">
                <a16:creationId xmlns:a16="http://schemas.microsoft.com/office/drawing/2014/main" id="{E7378D3F-79C6-45F9-A818-CC5DD5493319}"/>
              </a:ext>
            </a:extLst>
          </p:cNvPr>
          <p:cNvCxnSpPr>
            <a:cxnSpLocks/>
          </p:cNvCxnSpPr>
          <p:nvPr/>
        </p:nvCxnSpPr>
        <p:spPr>
          <a:xfrm>
            <a:off x="3937602" y="2442937"/>
            <a:ext cx="2897" cy="372017"/>
          </a:xfrm>
          <a:prstGeom prst="straightConnector1">
            <a:avLst/>
          </a:prstGeom>
          <a:ln w="25400">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0113D48-CDA8-4600-869B-45B4255003E8}"/>
              </a:ext>
            </a:extLst>
          </p:cNvPr>
          <p:cNvCxnSpPr>
            <a:cxnSpLocks/>
          </p:cNvCxnSpPr>
          <p:nvPr/>
        </p:nvCxnSpPr>
        <p:spPr>
          <a:xfrm>
            <a:off x="3897701" y="3892531"/>
            <a:ext cx="2897" cy="372017"/>
          </a:xfrm>
          <a:prstGeom prst="straightConnector1">
            <a:avLst/>
          </a:prstGeom>
          <a:ln w="25400">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61A325FE-DAA2-42B6-A23A-8C555D2FE4BE}"/>
              </a:ext>
            </a:extLst>
          </p:cNvPr>
          <p:cNvSpPr txBox="1"/>
          <p:nvPr/>
        </p:nvSpPr>
        <p:spPr>
          <a:xfrm>
            <a:off x="3338897" y="4833768"/>
            <a:ext cx="1117615" cy="307777"/>
          </a:xfrm>
          <a:prstGeom prst="rect">
            <a:avLst/>
          </a:prstGeom>
          <a:noFill/>
        </p:spPr>
        <p:txBody>
          <a:bodyPr wrap="none" rtlCol="0">
            <a:spAutoFit/>
          </a:bodyPr>
          <a:lstStyle/>
          <a:p>
            <a:pPr algn="ctr"/>
            <a:r>
              <a:rPr lang="en-US" sz="1400" b="1" dirty="0">
                <a:solidFill>
                  <a:schemeClr val="tx2"/>
                </a:solidFill>
                <a:latin typeface="Calibri" panose="020F0502020204030204" pitchFamily="34" charset="0"/>
              </a:rPr>
              <a:t>Haber Bosch</a:t>
            </a:r>
          </a:p>
        </p:txBody>
      </p:sp>
      <p:grpSp>
        <p:nvGrpSpPr>
          <p:cNvPr id="4" name="Group 3">
            <a:extLst>
              <a:ext uri="{FF2B5EF4-FFF2-40B4-BE49-F238E27FC236}">
                <a16:creationId xmlns:a16="http://schemas.microsoft.com/office/drawing/2014/main" id="{5A7869D2-85C9-4A42-8930-3EC3DB49448A}"/>
              </a:ext>
            </a:extLst>
          </p:cNvPr>
          <p:cNvGrpSpPr/>
          <p:nvPr/>
        </p:nvGrpSpPr>
        <p:grpSpPr>
          <a:xfrm>
            <a:off x="5069503" y="914403"/>
            <a:ext cx="3773229" cy="4810625"/>
            <a:chOff x="5069503" y="914403"/>
            <a:chExt cx="3773229" cy="4810625"/>
          </a:xfrm>
        </p:grpSpPr>
        <p:sp>
          <p:nvSpPr>
            <p:cNvPr id="86" name="TextBox 91">
              <a:extLst>
                <a:ext uri="{FF2B5EF4-FFF2-40B4-BE49-F238E27FC236}">
                  <a16:creationId xmlns:a16="http://schemas.microsoft.com/office/drawing/2014/main" id="{D960D984-0F18-4FD1-AF97-66F6254B4AD1}"/>
                </a:ext>
              </a:extLst>
            </p:cNvPr>
            <p:cNvSpPr txBox="1"/>
            <p:nvPr/>
          </p:nvSpPr>
          <p:spPr>
            <a:xfrm>
              <a:off x="6168358" y="3903527"/>
              <a:ext cx="1574890" cy="25391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50" b="1" dirty="0">
                  <a:solidFill>
                    <a:schemeClr val="bg2">
                      <a:lumMod val="50000"/>
                    </a:schemeClr>
                  </a:solidFill>
                </a:rPr>
                <a:t>Solve for Cost Parity</a:t>
              </a:r>
            </a:p>
          </p:txBody>
        </p:sp>
        <p:grpSp>
          <p:nvGrpSpPr>
            <p:cNvPr id="6" name="Group 5">
              <a:extLst>
                <a:ext uri="{FF2B5EF4-FFF2-40B4-BE49-F238E27FC236}">
                  <a16:creationId xmlns:a16="http://schemas.microsoft.com/office/drawing/2014/main" id="{3C013500-2387-4AB8-A434-5131572B51F0}"/>
                </a:ext>
              </a:extLst>
            </p:cNvPr>
            <p:cNvGrpSpPr/>
            <p:nvPr/>
          </p:nvGrpSpPr>
          <p:grpSpPr>
            <a:xfrm>
              <a:off x="5069503" y="914403"/>
              <a:ext cx="3773229" cy="4810625"/>
              <a:chOff x="5069503" y="914403"/>
              <a:chExt cx="3773229" cy="4810625"/>
            </a:xfrm>
          </p:grpSpPr>
          <p:sp>
            <p:nvSpPr>
              <p:cNvPr id="76" name="Rectangle 75">
                <a:extLst>
                  <a:ext uri="{FF2B5EF4-FFF2-40B4-BE49-F238E27FC236}">
                    <a16:creationId xmlns:a16="http://schemas.microsoft.com/office/drawing/2014/main" id="{DEA398C4-EAF7-409E-9E94-B36BBE0118F6}"/>
                  </a:ext>
                </a:extLst>
              </p:cNvPr>
              <p:cNvSpPr/>
              <p:nvPr/>
            </p:nvSpPr>
            <p:spPr>
              <a:xfrm>
                <a:off x="5069503" y="1527734"/>
                <a:ext cx="868001" cy="670558"/>
              </a:xfrm>
              <a:prstGeom prst="rect">
                <a:avLst/>
              </a:prstGeom>
              <a:solidFill>
                <a:schemeClr val="bg2">
                  <a:alpha val="2000"/>
                </a:schemeClr>
              </a:solid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00" b="1" dirty="0">
                    <a:solidFill>
                      <a:schemeClr val="tx1">
                        <a:lumMod val="75000"/>
                        <a:lumOff val="25000"/>
                      </a:schemeClr>
                    </a:solidFill>
                  </a:rPr>
                  <a:t>Cost Model for HB Ammonia</a:t>
                </a:r>
              </a:p>
            </p:txBody>
          </p:sp>
          <p:sp>
            <p:nvSpPr>
              <p:cNvPr id="77" name="Rectangle 76">
                <a:extLst>
                  <a:ext uri="{FF2B5EF4-FFF2-40B4-BE49-F238E27FC236}">
                    <a16:creationId xmlns:a16="http://schemas.microsoft.com/office/drawing/2014/main" id="{36E5FD6A-852A-4833-9467-800D10B5BFA3}"/>
                  </a:ext>
                </a:extLst>
              </p:cNvPr>
              <p:cNvSpPr/>
              <p:nvPr/>
            </p:nvSpPr>
            <p:spPr>
              <a:xfrm>
                <a:off x="7924800" y="1527734"/>
                <a:ext cx="868001" cy="670558"/>
              </a:xfrm>
              <a:prstGeom prst="rect">
                <a:avLst/>
              </a:prstGeom>
              <a:solidFill>
                <a:schemeClr val="bg2">
                  <a:alpha val="2000"/>
                </a:schemeClr>
              </a:solid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00" b="1" dirty="0">
                    <a:solidFill>
                      <a:schemeClr val="tx1">
                        <a:lumMod val="75000"/>
                        <a:lumOff val="25000"/>
                      </a:schemeClr>
                    </a:solidFill>
                  </a:rPr>
                  <a:t>Cost Model for </a:t>
                </a:r>
                <a:r>
                  <a:rPr lang="en-US" sz="1100" b="1" dirty="0" err="1">
                    <a:solidFill>
                      <a:schemeClr val="tx1">
                        <a:lumMod val="75000"/>
                        <a:lumOff val="25000"/>
                      </a:schemeClr>
                    </a:solidFill>
                  </a:rPr>
                  <a:t>NewCo</a:t>
                </a:r>
                <a:r>
                  <a:rPr lang="en-US" sz="1100" b="1" dirty="0">
                    <a:solidFill>
                      <a:schemeClr val="tx1">
                        <a:lumMod val="75000"/>
                        <a:lumOff val="25000"/>
                      </a:schemeClr>
                    </a:solidFill>
                  </a:rPr>
                  <a:t>. Ammonia</a:t>
                </a:r>
              </a:p>
            </p:txBody>
          </p:sp>
          <p:sp>
            <p:nvSpPr>
              <p:cNvPr id="78" name="Rectangle 77">
                <a:extLst>
                  <a:ext uri="{FF2B5EF4-FFF2-40B4-BE49-F238E27FC236}">
                    <a16:creationId xmlns:a16="http://schemas.microsoft.com/office/drawing/2014/main" id="{624CB74D-FC3E-4B33-A7E0-EE25FED708D8}"/>
                  </a:ext>
                </a:extLst>
              </p:cNvPr>
              <p:cNvSpPr/>
              <p:nvPr/>
            </p:nvSpPr>
            <p:spPr>
              <a:xfrm>
                <a:off x="7924800" y="3823034"/>
                <a:ext cx="868001" cy="670558"/>
              </a:xfrm>
              <a:prstGeom prst="rect">
                <a:avLst/>
              </a:prstGeom>
              <a:solidFill>
                <a:schemeClr val="bg2">
                  <a:alpha val="2000"/>
                </a:schemeClr>
              </a:solid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00" b="1" dirty="0">
                    <a:solidFill>
                      <a:schemeClr val="tx1">
                        <a:lumMod val="75000"/>
                        <a:lumOff val="25000"/>
                      </a:schemeClr>
                    </a:solidFill>
                  </a:rPr>
                  <a:t>Prod. Costs for </a:t>
                </a:r>
                <a:r>
                  <a:rPr lang="en-US" sz="1100" b="1" dirty="0" err="1">
                    <a:solidFill>
                      <a:schemeClr val="tx1">
                        <a:lumMod val="75000"/>
                        <a:lumOff val="25000"/>
                      </a:schemeClr>
                    </a:solidFill>
                  </a:rPr>
                  <a:t>NewCo</a:t>
                </a:r>
                <a:r>
                  <a:rPr lang="en-US" sz="1100" b="1" dirty="0">
                    <a:solidFill>
                      <a:schemeClr val="tx1">
                        <a:lumMod val="75000"/>
                        <a:lumOff val="25000"/>
                      </a:schemeClr>
                    </a:solidFill>
                  </a:rPr>
                  <a:t>. Ammonia</a:t>
                </a:r>
              </a:p>
            </p:txBody>
          </p:sp>
          <p:sp>
            <p:nvSpPr>
              <p:cNvPr id="79" name="Rectangle 78">
                <a:extLst>
                  <a:ext uri="{FF2B5EF4-FFF2-40B4-BE49-F238E27FC236}">
                    <a16:creationId xmlns:a16="http://schemas.microsoft.com/office/drawing/2014/main" id="{B540042D-BDF2-474E-911B-D5CD6106BB9C}"/>
                  </a:ext>
                </a:extLst>
              </p:cNvPr>
              <p:cNvSpPr/>
              <p:nvPr/>
            </p:nvSpPr>
            <p:spPr>
              <a:xfrm>
                <a:off x="5075599" y="3825242"/>
                <a:ext cx="868001" cy="670558"/>
              </a:xfrm>
              <a:prstGeom prst="rect">
                <a:avLst/>
              </a:prstGeom>
              <a:solidFill>
                <a:schemeClr val="bg2">
                  <a:alpha val="2000"/>
                </a:schemeClr>
              </a:solid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00" b="1" dirty="0">
                    <a:solidFill>
                      <a:schemeClr val="tx1">
                        <a:lumMod val="75000"/>
                        <a:lumOff val="25000"/>
                      </a:schemeClr>
                    </a:solidFill>
                  </a:rPr>
                  <a:t>Prod. Costs for HB Ammonia</a:t>
                </a:r>
              </a:p>
            </p:txBody>
          </p:sp>
          <p:sp>
            <p:nvSpPr>
              <p:cNvPr id="80" name="Rectangle: Rounded Corners 79">
                <a:extLst>
                  <a:ext uri="{FF2B5EF4-FFF2-40B4-BE49-F238E27FC236}">
                    <a16:creationId xmlns:a16="http://schemas.microsoft.com/office/drawing/2014/main" id="{B63A38F5-AA3A-43A3-897D-09704501D708}"/>
                  </a:ext>
                </a:extLst>
              </p:cNvPr>
              <p:cNvSpPr/>
              <p:nvPr/>
            </p:nvSpPr>
            <p:spPr>
              <a:xfrm>
                <a:off x="6052931" y="5054470"/>
                <a:ext cx="1805744" cy="670558"/>
              </a:xfrm>
              <a:prstGeom prst="roundRect">
                <a:avLst/>
              </a:prstGeom>
              <a:solidFill>
                <a:schemeClr val="tx2"/>
              </a:solidFill>
              <a:ln w="41275">
                <a:solidFill>
                  <a:srgbClr val="204C82"/>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a:t>Estimate Total </a:t>
                </a:r>
                <a:r>
                  <a:rPr lang="en-US" sz="1400" b="1" dirty="0" err="1"/>
                  <a:t>CapEx</a:t>
                </a:r>
                <a:r>
                  <a:rPr lang="en-US" sz="1400" b="1" dirty="0"/>
                  <a:t> for New Technology</a:t>
                </a:r>
              </a:p>
            </p:txBody>
          </p:sp>
          <p:cxnSp>
            <p:nvCxnSpPr>
              <p:cNvPr id="83" name="Straight Arrow Connector 82">
                <a:extLst>
                  <a:ext uri="{FF2B5EF4-FFF2-40B4-BE49-F238E27FC236}">
                    <a16:creationId xmlns:a16="http://schemas.microsoft.com/office/drawing/2014/main" id="{93E6419C-8A94-4C97-9FF2-2B03080EABF8}"/>
                  </a:ext>
                </a:extLst>
              </p:cNvPr>
              <p:cNvCxnSpPr>
                <a:cxnSpLocks/>
                <a:stCxn id="76" idx="2"/>
                <a:endCxn id="79" idx="0"/>
              </p:cNvCxnSpPr>
              <p:nvPr/>
            </p:nvCxnSpPr>
            <p:spPr>
              <a:xfrm>
                <a:off x="5503504" y="2198292"/>
                <a:ext cx="6096" cy="1626950"/>
              </a:xfrm>
              <a:prstGeom prst="straightConnector1">
                <a:avLst/>
              </a:prstGeom>
              <a:ln>
                <a:solidFill>
                  <a:schemeClr val="bg2">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84" name="Straight Arrow Connector 83">
                <a:extLst>
                  <a:ext uri="{FF2B5EF4-FFF2-40B4-BE49-F238E27FC236}">
                    <a16:creationId xmlns:a16="http://schemas.microsoft.com/office/drawing/2014/main" id="{A52EDD1D-2F35-4F29-800F-30BEEC26AF85}"/>
                  </a:ext>
                </a:extLst>
              </p:cNvPr>
              <p:cNvCxnSpPr>
                <a:cxnSpLocks/>
                <a:stCxn id="77" idx="2"/>
                <a:endCxn id="78" idx="0"/>
              </p:cNvCxnSpPr>
              <p:nvPr/>
            </p:nvCxnSpPr>
            <p:spPr>
              <a:xfrm>
                <a:off x="8358801" y="2198292"/>
                <a:ext cx="0" cy="1624742"/>
              </a:xfrm>
              <a:prstGeom prst="straightConnector1">
                <a:avLst/>
              </a:prstGeom>
              <a:ln>
                <a:solidFill>
                  <a:schemeClr val="bg2">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85" name="Straight Arrow Connector 84">
                <a:extLst>
                  <a:ext uri="{FF2B5EF4-FFF2-40B4-BE49-F238E27FC236}">
                    <a16:creationId xmlns:a16="http://schemas.microsoft.com/office/drawing/2014/main" id="{5FFA6817-36DE-4B57-9BFA-88603E6F5A21}"/>
                  </a:ext>
                </a:extLst>
              </p:cNvPr>
              <p:cNvCxnSpPr>
                <a:cxnSpLocks/>
                <a:stCxn id="79" idx="3"/>
                <a:endCxn id="78" idx="1"/>
              </p:cNvCxnSpPr>
              <p:nvPr/>
            </p:nvCxnSpPr>
            <p:spPr>
              <a:xfrm flipV="1">
                <a:off x="5943600" y="4158313"/>
                <a:ext cx="1981200" cy="2208"/>
              </a:xfrm>
              <a:prstGeom prst="straightConnector1">
                <a:avLst/>
              </a:prstGeom>
              <a:ln>
                <a:solidFill>
                  <a:schemeClr val="bg2">
                    <a:lumMod val="50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676F4714-6264-4A59-9695-BCC4A7C01C13}"/>
                  </a:ext>
                </a:extLst>
              </p:cNvPr>
              <p:cNvCxnSpPr>
                <a:cxnSpLocks/>
              </p:cNvCxnSpPr>
              <p:nvPr/>
            </p:nvCxnSpPr>
            <p:spPr>
              <a:xfrm>
                <a:off x="6955803" y="4157733"/>
                <a:ext cx="0" cy="896737"/>
              </a:xfrm>
              <a:prstGeom prst="straightConnector1">
                <a:avLst/>
              </a:prstGeom>
              <a:ln>
                <a:solidFill>
                  <a:schemeClr val="bg2">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91" name="Rectangle: Rounded Corners 90">
                <a:extLst>
                  <a:ext uri="{FF2B5EF4-FFF2-40B4-BE49-F238E27FC236}">
                    <a16:creationId xmlns:a16="http://schemas.microsoft.com/office/drawing/2014/main" id="{1D28AE2E-DC1D-4D04-B19E-2286A23B0ABC}"/>
                  </a:ext>
                </a:extLst>
              </p:cNvPr>
              <p:cNvSpPr/>
              <p:nvPr/>
            </p:nvSpPr>
            <p:spPr>
              <a:xfrm>
                <a:off x="5098156" y="914403"/>
                <a:ext cx="3744576" cy="356998"/>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t>CapEx</a:t>
                </a:r>
                <a:r>
                  <a:rPr lang="en-US" b="1" dirty="0"/>
                  <a:t> Affordability Analyses</a:t>
                </a:r>
              </a:p>
            </p:txBody>
          </p:sp>
          <p:sp>
            <p:nvSpPr>
              <p:cNvPr id="4099" name="Cloud 4098">
                <a:extLst>
                  <a:ext uri="{FF2B5EF4-FFF2-40B4-BE49-F238E27FC236}">
                    <a16:creationId xmlns:a16="http://schemas.microsoft.com/office/drawing/2014/main" id="{58020F3C-7279-40CD-890B-4EAEFF9084E1}"/>
                  </a:ext>
                </a:extLst>
              </p:cNvPr>
              <p:cNvSpPr/>
              <p:nvPr/>
            </p:nvSpPr>
            <p:spPr>
              <a:xfrm>
                <a:off x="6402907" y="1447800"/>
                <a:ext cx="1135093" cy="646936"/>
              </a:xfrm>
              <a:prstGeom prst="cloud">
                <a:avLst/>
              </a:prstGeom>
              <a:ln w="19050">
                <a:solidFill>
                  <a:schemeClr val="bg1">
                    <a:lumMod val="50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r>
                  <a:rPr lang="en-US" sz="900" b="1" dirty="0">
                    <a:ln w="9525">
                      <a:noFill/>
                    </a:ln>
                    <a:solidFill>
                      <a:schemeClr val="tx1">
                        <a:lumMod val="50000"/>
                        <a:lumOff val="50000"/>
                      </a:schemeClr>
                    </a:solidFill>
                  </a:rPr>
                  <a:t>Feedstock Costs and Efficiency*</a:t>
                </a:r>
              </a:p>
            </p:txBody>
          </p:sp>
          <p:sp>
            <p:nvSpPr>
              <p:cNvPr id="100" name="Cloud 99">
                <a:extLst>
                  <a:ext uri="{FF2B5EF4-FFF2-40B4-BE49-F238E27FC236}">
                    <a16:creationId xmlns:a16="http://schemas.microsoft.com/office/drawing/2014/main" id="{87B18D52-196A-4A89-9AF2-59012A2879DE}"/>
                  </a:ext>
                </a:extLst>
              </p:cNvPr>
              <p:cNvSpPr/>
              <p:nvPr/>
            </p:nvSpPr>
            <p:spPr>
              <a:xfrm>
                <a:off x="6402907" y="2200449"/>
                <a:ext cx="1135093" cy="646936"/>
              </a:xfrm>
              <a:prstGeom prst="cloud">
                <a:avLst/>
              </a:prstGeom>
              <a:ln w="19050">
                <a:solidFill>
                  <a:schemeClr val="bg1">
                    <a:lumMod val="50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r>
                  <a:rPr lang="en-US" sz="900" b="1" dirty="0">
                    <a:ln w="9525">
                      <a:noFill/>
                    </a:ln>
                    <a:solidFill>
                      <a:schemeClr val="tx1">
                        <a:lumMod val="50000"/>
                        <a:lumOff val="50000"/>
                      </a:schemeClr>
                    </a:solidFill>
                  </a:rPr>
                  <a:t>Other Variable Costs**</a:t>
                </a:r>
              </a:p>
            </p:txBody>
          </p:sp>
          <p:sp>
            <p:nvSpPr>
              <p:cNvPr id="101" name="Cloud 100">
                <a:extLst>
                  <a:ext uri="{FF2B5EF4-FFF2-40B4-BE49-F238E27FC236}">
                    <a16:creationId xmlns:a16="http://schemas.microsoft.com/office/drawing/2014/main" id="{ACEC9EBC-906D-48E9-8E12-A3B2F84E7A62}"/>
                  </a:ext>
                </a:extLst>
              </p:cNvPr>
              <p:cNvSpPr/>
              <p:nvPr/>
            </p:nvSpPr>
            <p:spPr>
              <a:xfrm>
                <a:off x="6402907" y="2953098"/>
                <a:ext cx="1135093" cy="646936"/>
              </a:xfrm>
              <a:prstGeom prst="cloud">
                <a:avLst/>
              </a:prstGeom>
              <a:ln w="19050">
                <a:solidFill>
                  <a:schemeClr val="bg1">
                    <a:lumMod val="50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r>
                  <a:rPr lang="en-US" sz="900" b="1" dirty="0">
                    <a:ln w="9525">
                      <a:noFill/>
                    </a:ln>
                    <a:solidFill>
                      <a:schemeClr val="tx1">
                        <a:lumMod val="50000"/>
                        <a:lumOff val="50000"/>
                      </a:schemeClr>
                    </a:solidFill>
                  </a:rPr>
                  <a:t>Fixed Costs***</a:t>
                </a:r>
              </a:p>
            </p:txBody>
          </p:sp>
          <p:sp>
            <p:nvSpPr>
              <p:cNvPr id="4102" name="Left Brace 4101">
                <a:extLst>
                  <a:ext uri="{FF2B5EF4-FFF2-40B4-BE49-F238E27FC236}">
                    <a16:creationId xmlns:a16="http://schemas.microsoft.com/office/drawing/2014/main" id="{9A3CF02C-100B-4334-837E-809531B885D3}"/>
                  </a:ext>
                </a:extLst>
              </p:cNvPr>
              <p:cNvSpPr/>
              <p:nvPr/>
            </p:nvSpPr>
            <p:spPr>
              <a:xfrm>
                <a:off x="5915784" y="1693714"/>
                <a:ext cx="412003" cy="1591622"/>
              </a:xfrm>
              <a:prstGeom prst="leftBrace">
                <a:avLst>
                  <a:gd name="adj1" fmla="val 8333"/>
                  <a:gd name="adj2" fmla="val 61596"/>
                </a:avLst>
              </a:prstGeom>
              <a:ln>
                <a:solidFill>
                  <a:schemeClr val="bg2">
                    <a:lumMod val="50000"/>
                  </a:schemeClr>
                </a:solidFill>
                <a:prstDash val="sysDas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3" name="Left Brace 102">
                <a:extLst>
                  <a:ext uri="{FF2B5EF4-FFF2-40B4-BE49-F238E27FC236}">
                    <a16:creationId xmlns:a16="http://schemas.microsoft.com/office/drawing/2014/main" id="{323837AD-9291-4998-81ED-2B5C546D9354}"/>
                  </a:ext>
                </a:extLst>
              </p:cNvPr>
              <p:cNvSpPr/>
              <p:nvPr/>
            </p:nvSpPr>
            <p:spPr>
              <a:xfrm flipH="1">
                <a:off x="7610462" y="1693714"/>
                <a:ext cx="412003" cy="1591622"/>
              </a:xfrm>
              <a:prstGeom prst="leftBrace">
                <a:avLst>
                  <a:gd name="adj1" fmla="val 8333"/>
                  <a:gd name="adj2" fmla="val 61596"/>
                </a:avLst>
              </a:prstGeom>
              <a:ln>
                <a:solidFill>
                  <a:schemeClr val="bg2">
                    <a:lumMod val="50000"/>
                  </a:schemeClr>
                </a:solidFill>
                <a:prstDash val="sysDas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grpSp>
        <p:nvGrpSpPr>
          <p:cNvPr id="2" name="Group 1">
            <a:extLst>
              <a:ext uri="{FF2B5EF4-FFF2-40B4-BE49-F238E27FC236}">
                <a16:creationId xmlns:a16="http://schemas.microsoft.com/office/drawing/2014/main" id="{E5772BEB-CBD0-4ECE-8931-646EE1B92006}"/>
              </a:ext>
            </a:extLst>
          </p:cNvPr>
          <p:cNvGrpSpPr/>
          <p:nvPr/>
        </p:nvGrpSpPr>
        <p:grpSpPr>
          <a:xfrm>
            <a:off x="351956" y="914403"/>
            <a:ext cx="4372444" cy="5258583"/>
            <a:chOff x="351956" y="914403"/>
            <a:chExt cx="4372444" cy="5258583"/>
          </a:xfrm>
        </p:grpSpPr>
        <p:pic>
          <p:nvPicPr>
            <p:cNvPr id="4098" name="Picture 2" descr="http://static.wixstatic.com/media/75cc88_df7fc366e6f9433b9484d6be7faca8c5.png_srz_677_623_85_22_0.50_1.20_0.00_png_srz">
              <a:extLst>
                <a:ext uri="{FF2B5EF4-FFF2-40B4-BE49-F238E27FC236}">
                  <a16:creationId xmlns:a16="http://schemas.microsoft.com/office/drawing/2014/main" id="{055C68D2-B8E9-4B02-B0D8-88D4C1022F8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9677" y="2966803"/>
              <a:ext cx="898520" cy="82663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Rounded Corners 7">
              <a:extLst>
                <a:ext uri="{FF2B5EF4-FFF2-40B4-BE49-F238E27FC236}">
                  <a16:creationId xmlns:a16="http://schemas.microsoft.com/office/drawing/2014/main" id="{DD70E798-6288-4FAC-B775-855AFACC20EB}"/>
                </a:ext>
              </a:extLst>
            </p:cNvPr>
            <p:cNvSpPr/>
            <p:nvPr/>
          </p:nvSpPr>
          <p:spPr>
            <a:xfrm>
              <a:off x="639628" y="914403"/>
              <a:ext cx="3584932" cy="356998"/>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New Tech. CapEx Affordability</a:t>
              </a:r>
            </a:p>
          </p:txBody>
        </p:sp>
        <p:sp>
          <p:nvSpPr>
            <p:cNvPr id="9" name="TextBox 8">
              <a:extLst>
                <a:ext uri="{FF2B5EF4-FFF2-40B4-BE49-F238E27FC236}">
                  <a16:creationId xmlns:a16="http://schemas.microsoft.com/office/drawing/2014/main" id="{7521B1D4-6D79-4F8D-BA3F-ABA3E8A4923A}"/>
                </a:ext>
              </a:extLst>
            </p:cNvPr>
            <p:cNvSpPr txBox="1"/>
            <p:nvPr/>
          </p:nvSpPr>
          <p:spPr>
            <a:xfrm>
              <a:off x="2060973" y="5865209"/>
              <a:ext cx="910827" cy="307777"/>
            </a:xfrm>
            <a:prstGeom prst="rect">
              <a:avLst/>
            </a:prstGeom>
            <a:noFill/>
          </p:spPr>
          <p:txBody>
            <a:bodyPr wrap="none" rtlCol="0">
              <a:spAutoFit/>
            </a:bodyPr>
            <a:lstStyle/>
            <a:p>
              <a:pPr algn="ctr"/>
              <a:r>
                <a:rPr lang="en-US" sz="1400" b="1" dirty="0">
                  <a:solidFill>
                    <a:schemeClr val="tx2"/>
                  </a:solidFill>
                  <a:latin typeface="Calibri" panose="020F0502020204030204" pitchFamily="34" charset="0"/>
                </a:rPr>
                <a:t>Ammonia</a:t>
              </a:r>
            </a:p>
          </p:txBody>
        </p:sp>
        <p:pic>
          <p:nvPicPr>
            <p:cNvPr id="12" name="Picture 10" descr="Image result for natural gas icon">
              <a:extLst>
                <a:ext uri="{FF2B5EF4-FFF2-40B4-BE49-F238E27FC236}">
                  <a16:creationId xmlns:a16="http://schemas.microsoft.com/office/drawing/2014/main" id="{B24EE3A3-22A9-4A0E-9791-377B6250281D}"/>
                </a:ext>
              </a:extLst>
            </p:cNvPr>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554801" y="1477086"/>
              <a:ext cx="685800" cy="68580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49106C59-681C-427D-9592-33C0691C1337}"/>
                </a:ext>
              </a:extLst>
            </p:cNvPr>
            <p:cNvSpPr txBox="1"/>
            <p:nvPr/>
          </p:nvSpPr>
          <p:spPr>
            <a:xfrm>
              <a:off x="3358180" y="2127286"/>
              <a:ext cx="1055866" cy="307777"/>
            </a:xfrm>
            <a:prstGeom prst="rect">
              <a:avLst/>
            </a:prstGeom>
            <a:noFill/>
          </p:spPr>
          <p:txBody>
            <a:bodyPr wrap="none" rtlCol="0">
              <a:spAutoFit/>
            </a:bodyPr>
            <a:lstStyle/>
            <a:p>
              <a:pPr algn="ctr"/>
              <a:r>
                <a:rPr lang="en-US" sz="1400" b="1" dirty="0">
                  <a:solidFill>
                    <a:schemeClr val="tx2"/>
                  </a:solidFill>
                  <a:latin typeface="Calibri" panose="020F0502020204030204" pitchFamily="34" charset="0"/>
                </a:rPr>
                <a:t>Natural Gas</a:t>
              </a:r>
            </a:p>
          </p:txBody>
        </p:sp>
        <p:sp>
          <p:nvSpPr>
            <p:cNvPr id="17" name="TextBox 16">
              <a:extLst>
                <a:ext uri="{FF2B5EF4-FFF2-40B4-BE49-F238E27FC236}">
                  <a16:creationId xmlns:a16="http://schemas.microsoft.com/office/drawing/2014/main" id="{02E4EFD2-98ED-4C25-9248-17C4470F234E}"/>
                </a:ext>
              </a:extLst>
            </p:cNvPr>
            <p:cNvSpPr txBox="1"/>
            <p:nvPr/>
          </p:nvSpPr>
          <p:spPr>
            <a:xfrm>
              <a:off x="602247" y="3634881"/>
              <a:ext cx="1021306" cy="307777"/>
            </a:xfrm>
            <a:prstGeom prst="rect">
              <a:avLst/>
            </a:prstGeom>
            <a:noFill/>
          </p:spPr>
          <p:txBody>
            <a:bodyPr wrap="none" rtlCol="0">
              <a:spAutoFit/>
            </a:bodyPr>
            <a:lstStyle/>
            <a:p>
              <a:pPr algn="ctr"/>
              <a:r>
                <a:rPr lang="en-US" sz="1400" b="1" dirty="0">
                  <a:solidFill>
                    <a:schemeClr val="tx2"/>
                  </a:solidFill>
                  <a:latin typeface="Calibri" panose="020F0502020204030204" pitchFamily="34" charset="0"/>
                </a:rPr>
                <a:t>Electrolysis</a:t>
              </a:r>
            </a:p>
          </p:txBody>
        </p:sp>
        <p:cxnSp>
          <p:nvCxnSpPr>
            <p:cNvPr id="18" name="Straight Arrow Connector 17">
              <a:extLst>
                <a:ext uri="{FF2B5EF4-FFF2-40B4-BE49-F238E27FC236}">
                  <a16:creationId xmlns:a16="http://schemas.microsoft.com/office/drawing/2014/main" id="{DB6C2E83-3B81-4E8F-BCFC-BACF05CA92D7}"/>
                </a:ext>
              </a:extLst>
            </p:cNvPr>
            <p:cNvCxnSpPr>
              <a:cxnSpLocks/>
            </p:cNvCxnSpPr>
            <p:nvPr/>
          </p:nvCxnSpPr>
          <p:spPr>
            <a:xfrm>
              <a:off x="1127206" y="2379975"/>
              <a:ext cx="2" cy="623620"/>
            </a:xfrm>
            <a:prstGeom prst="straightConnector1">
              <a:avLst/>
            </a:prstGeom>
            <a:ln w="25400">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EEA7D3B1-0EF8-45E6-A4C5-ECD8DC2BF81B}"/>
                </a:ext>
              </a:extLst>
            </p:cNvPr>
            <p:cNvPicPr>
              <a:picLocks noChangeAspect="1"/>
            </p:cNvPicPr>
            <p:nvPr/>
          </p:nvPicPr>
          <p:blipFill>
            <a:blip r:embed="rId4">
              <a:duotone>
                <a:schemeClr val="accent5">
                  <a:shade val="45000"/>
                  <a:satMod val="135000"/>
                </a:schemeClr>
                <a:prstClr val="white"/>
              </a:duotone>
              <a:extLst>
                <a:ext uri="{BEBA8EAE-BF5A-486C-A8C5-ECC9F3942E4B}">
                  <a14:imgProps xmlns:a14="http://schemas.microsoft.com/office/drawing/2010/main">
                    <a14:imgLayer r:embed="rId5">
                      <a14:imgEffect>
                        <a14:saturation sat="400000"/>
                      </a14:imgEffect>
                    </a14:imgLayer>
                  </a14:imgProps>
                </a:ext>
              </a:extLst>
            </a:blip>
            <a:stretch>
              <a:fillRect/>
            </a:stretch>
          </p:blipFill>
          <p:spPr>
            <a:xfrm>
              <a:off x="3667346" y="2907445"/>
              <a:ext cx="439248" cy="639681"/>
            </a:xfrm>
            <a:prstGeom prst="rect">
              <a:avLst/>
            </a:prstGeom>
          </p:spPr>
        </p:pic>
        <p:sp>
          <p:nvSpPr>
            <p:cNvPr id="21" name="TextBox 20">
              <a:extLst>
                <a:ext uri="{FF2B5EF4-FFF2-40B4-BE49-F238E27FC236}">
                  <a16:creationId xmlns:a16="http://schemas.microsoft.com/office/drawing/2014/main" id="{F6060D0E-F9B9-4692-89DB-A6C23A0056CE}"/>
                </a:ext>
              </a:extLst>
            </p:cNvPr>
            <p:cNvSpPr txBox="1"/>
            <p:nvPr/>
          </p:nvSpPr>
          <p:spPr>
            <a:xfrm>
              <a:off x="3182760" y="3580807"/>
              <a:ext cx="1541640" cy="307777"/>
            </a:xfrm>
            <a:prstGeom prst="rect">
              <a:avLst/>
            </a:prstGeom>
            <a:noFill/>
          </p:spPr>
          <p:txBody>
            <a:bodyPr wrap="none" rtlCol="0">
              <a:spAutoFit/>
            </a:bodyPr>
            <a:lstStyle/>
            <a:p>
              <a:pPr algn="ctr"/>
              <a:r>
                <a:rPr lang="en-US" sz="1400" b="1" dirty="0">
                  <a:solidFill>
                    <a:schemeClr val="tx2"/>
                  </a:solidFill>
                  <a:latin typeface="Calibri" panose="020F0502020204030204" pitchFamily="34" charset="0"/>
                </a:rPr>
                <a:t>SMR for Hydrogen</a:t>
              </a:r>
            </a:p>
          </p:txBody>
        </p:sp>
        <p:pic>
          <p:nvPicPr>
            <p:cNvPr id="28" name="Picture 27">
              <a:extLst>
                <a:ext uri="{FF2B5EF4-FFF2-40B4-BE49-F238E27FC236}">
                  <a16:creationId xmlns:a16="http://schemas.microsoft.com/office/drawing/2014/main" id="{AD334B03-56DC-42BA-BA2D-7572E1FFCAF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592209" y="4318324"/>
              <a:ext cx="640003" cy="549069"/>
            </a:xfrm>
            <a:prstGeom prst="rect">
              <a:avLst/>
            </a:prstGeom>
          </p:spPr>
        </p:pic>
        <p:pic>
          <p:nvPicPr>
            <p:cNvPr id="31" name="Picture 30">
              <a:extLst>
                <a:ext uri="{FF2B5EF4-FFF2-40B4-BE49-F238E27FC236}">
                  <a16:creationId xmlns:a16="http://schemas.microsoft.com/office/drawing/2014/main" id="{4F263217-A36C-4331-AB67-4EEDBE282EF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60826" y="5231014"/>
              <a:ext cx="711120" cy="711120"/>
            </a:xfrm>
            <a:prstGeom prst="rect">
              <a:avLst/>
            </a:prstGeom>
          </p:spPr>
        </p:pic>
        <p:grpSp>
          <p:nvGrpSpPr>
            <p:cNvPr id="51" name="Group 50">
              <a:extLst>
                <a:ext uri="{FF2B5EF4-FFF2-40B4-BE49-F238E27FC236}">
                  <a16:creationId xmlns:a16="http://schemas.microsoft.com/office/drawing/2014/main" id="{F70E06A3-E022-4DC9-8CA0-3841474B893E}"/>
                </a:ext>
              </a:extLst>
            </p:cNvPr>
            <p:cNvGrpSpPr/>
            <p:nvPr/>
          </p:nvGrpSpPr>
          <p:grpSpPr>
            <a:xfrm>
              <a:off x="2971799" y="5117617"/>
              <a:ext cx="925902" cy="431835"/>
              <a:chOff x="2420848" y="5117617"/>
              <a:chExt cx="714940" cy="431835"/>
            </a:xfrm>
          </p:grpSpPr>
          <p:cxnSp>
            <p:nvCxnSpPr>
              <p:cNvPr id="32" name="Straight Arrow Connector 31">
                <a:extLst>
                  <a:ext uri="{FF2B5EF4-FFF2-40B4-BE49-F238E27FC236}">
                    <a16:creationId xmlns:a16="http://schemas.microsoft.com/office/drawing/2014/main" id="{65597E9F-A14B-4DDF-ABE2-78A707E6B225}"/>
                  </a:ext>
                </a:extLst>
              </p:cNvPr>
              <p:cNvCxnSpPr>
                <a:cxnSpLocks/>
              </p:cNvCxnSpPr>
              <p:nvPr/>
            </p:nvCxnSpPr>
            <p:spPr>
              <a:xfrm>
                <a:off x="3129692" y="5117617"/>
                <a:ext cx="2897" cy="431835"/>
              </a:xfrm>
              <a:prstGeom prst="straightConnector1">
                <a:avLst/>
              </a:prstGeom>
              <a:ln w="2540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27FB071-CB8B-4F58-A863-B433C6702B00}"/>
                  </a:ext>
                </a:extLst>
              </p:cNvPr>
              <p:cNvCxnSpPr>
                <a:cxnSpLocks/>
              </p:cNvCxnSpPr>
              <p:nvPr/>
            </p:nvCxnSpPr>
            <p:spPr>
              <a:xfrm flipH="1">
                <a:off x="2420848" y="5549452"/>
                <a:ext cx="714940" cy="0"/>
              </a:xfrm>
              <a:prstGeom prst="straightConnector1">
                <a:avLst/>
              </a:prstGeom>
              <a:ln w="25400">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52" name="Group 51">
              <a:extLst>
                <a:ext uri="{FF2B5EF4-FFF2-40B4-BE49-F238E27FC236}">
                  <a16:creationId xmlns:a16="http://schemas.microsoft.com/office/drawing/2014/main" id="{CCE64E66-898D-42AE-A43E-977642BAEFC6}"/>
                </a:ext>
              </a:extLst>
            </p:cNvPr>
            <p:cNvGrpSpPr/>
            <p:nvPr/>
          </p:nvGrpSpPr>
          <p:grpSpPr>
            <a:xfrm>
              <a:off x="351956" y="1400429"/>
              <a:ext cx="1554080" cy="1042508"/>
              <a:chOff x="346745" y="1400429"/>
              <a:chExt cx="1554080" cy="1042508"/>
            </a:xfrm>
          </p:grpSpPr>
          <p:sp>
            <p:nvSpPr>
              <p:cNvPr id="14" name="TextBox 13">
                <a:extLst>
                  <a:ext uri="{FF2B5EF4-FFF2-40B4-BE49-F238E27FC236}">
                    <a16:creationId xmlns:a16="http://schemas.microsoft.com/office/drawing/2014/main" id="{246AA946-A0EF-4E34-9F34-05765475F888}"/>
                  </a:ext>
                </a:extLst>
              </p:cNvPr>
              <p:cNvSpPr txBox="1"/>
              <p:nvPr/>
            </p:nvSpPr>
            <p:spPr>
              <a:xfrm>
                <a:off x="346745" y="2135160"/>
                <a:ext cx="1554080" cy="307777"/>
              </a:xfrm>
              <a:prstGeom prst="rect">
                <a:avLst/>
              </a:prstGeom>
              <a:noFill/>
            </p:spPr>
            <p:txBody>
              <a:bodyPr wrap="none" rtlCol="0">
                <a:spAutoFit/>
              </a:bodyPr>
              <a:lstStyle/>
              <a:p>
                <a:pPr algn="ctr"/>
                <a:r>
                  <a:rPr lang="en-US" sz="1400" b="1" dirty="0">
                    <a:solidFill>
                      <a:schemeClr val="tx2"/>
                    </a:solidFill>
                    <a:latin typeface="Calibri" panose="020F0502020204030204" pitchFamily="34" charset="0"/>
                  </a:rPr>
                  <a:t>Renewable Energy</a:t>
                </a:r>
              </a:p>
            </p:txBody>
          </p:sp>
          <p:pic>
            <p:nvPicPr>
              <p:cNvPr id="42" name="Picture 41">
                <a:extLst>
                  <a:ext uri="{FF2B5EF4-FFF2-40B4-BE49-F238E27FC236}">
                    <a16:creationId xmlns:a16="http://schemas.microsoft.com/office/drawing/2014/main" id="{995B70C7-E9A5-431E-9E0A-37EA1000C87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2211" y="1430785"/>
                <a:ext cx="706121" cy="706121"/>
              </a:xfrm>
              <a:prstGeom prst="rect">
                <a:avLst/>
              </a:prstGeom>
            </p:spPr>
          </p:pic>
          <p:pic>
            <p:nvPicPr>
              <p:cNvPr id="44" name="Picture 43">
                <a:extLst>
                  <a:ext uri="{FF2B5EF4-FFF2-40B4-BE49-F238E27FC236}">
                    <a16:creationId xmlns:a16="http://schemas.microsoft.com/office/drawing/2014/main" id="{215BB367-85F0-45DE-BC60-942FD1874401}"/>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115684" y="1400429"/>
                <a:ext cx="765205" cy="765205"/>
              </a:xfrm>
              <a:prstGeom prst="rect">
                <a:avLst/>
              </a:prstGeom>
            </p:spPr>
          </p:pic>
        </p:grpSp>
        <p:cxnSp>
          <p:nvCxnSpPr>
            <p:cNvPr id="53" name="Straight Arrow Connector 52">
              <a:extLst>
                <a:ext uri="{FF2B5EF4-FFF2-40B4-BE49-F238E27FC236}">
                  <a16:creationId xmlns:a16="http://schemas.microsoft.com/office/drawing/2014/main" id="{E6EC4E8D-447A-4605-8056-8C0A8566332B}"/>
                </a:ext>
              </a:extLst>
            </p:cNvPr>
            <p:cNvCxnSpPr>
              <a:cxnSpLocks/>
            </p:cNvCxnSpPr>
            <p:nvPr/>
          </p:nvCxnSpPr>
          <p:spPr>
            <a:xfrm>
              <a:off x="1139570" y="3918113"/>
              <a:ext cx="2897" cy="544671"/>
            </a:xfrm>
            <a:prstGeom prst="straightConnector1">
              <a:avLst/>
            </a:prstGeom>
            <a:ln w="25400">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55" name="Group 54">
              <a:extLst>
                <a:ext uri="{FF2B5EF4-FFF2-40B4-BE49-F238E27FC236}">
                  <a16:creationId xmlns:a16="http://schemas.microsoft.com/office/drawing/2014/main" id="{09935903-7E8F-41E1-B1A6-4CD83785459D}"/>
                </a:ext>
              </a:extLst>
            </p:cNvPr>
            <p:cNvGrpSpPr/>
            <p:nvPr/>
          </p:nvGrpSpPr>
          <p:grpSpPr>
            <a:xfrm flipH="1">
              <a:off x="1125654" y="4867394"/>
              <a:ext cx="935318" cy="696456"/>
              <a:chOff x="2420848" y="5117617"/>
              <a:chExt cx="714940" cy="431835"/>
            </a:xfrm>
          </p:grpSpPr>
          <p:cxnSp>
            <p:nvCxnSpPr>
              <p:cNvPr id="56" name="Straight Arrow Connector 55">
                <a:extLst>
                  <a:ext uri="{FF2B5EF4-FFF2-40B4-BE49-F238E27FC236}">
                    <a16:creationId xmlns:a16="http://schemas.microsoft.com/office/drawing/2014/main" id="{524806AF-877C-4E6F-A71C-3B55E6B9A18F}"/>
                  </a:ext>
                </a:extLst>
              </p:cNvPr>
              <p:cNvCxnSpPr>
                <a:cxnSpLocks/>
              </p:cNvCxnSpPr>
              <p:nvPr/>
            </p:nvCxnSpPr>
            <p:spPr>
              <a:xfrm>
                <a:off x="3129692" y="5117617"/>
                <a:ext cx="2897" cy="431835"/>
              </a:xfrm>
              <a:prstGeom prst="straightConnector1">
                <a:avLst/>
              </a:prstGeom>
              <a:ln w="2540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F3EF055E-D2BC-4DE0-AC03-03EC2A79DBAE}"/>
                  </a:ext>
                </a:extLst>
              </p:cNvPr>
              <p:cNvCxnSpPr>
                <a:cxnSpLocks/>
              </p:cNvCxnSpPr>
              <p:nvPr/>
            </p:nvCxnSpPr>
            <p:spPr>
              <a:xfrm flipH="1">
                <a:off x="2420848" y="5549452"/>
                <a:ext cx="714940" cy="0"/>
              </a:xfrm>
              <a:prstGeom prst="straightConnector1">
                <a:avLst/>
              </a:prstGeom>
              <a:ln w="25400">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47" name="TextBox 46">
              <a:extLst>
                <a:ext uri="{FF2B5EF4-FFF2-40B4-BE49-F238E27FC236}">
                  <a16:creationId xmlns:a16="http://schemas.microsoft.com/office/drawing/2014/main" id="{C529171E-3BFF-4057-BFDA-1FD72E57D800}"/>
                </a:ext>
              </a:extLst>
            </p:cNvPr>
            <p:cNvSpPr txBox="1"/>
            <p:nvPr/>
          </p:nvSpPr>
          <p:spPr>
            <a:xfrm>
              <a:off x="558491" y="4427797"/>
              <a:ext cx="1180260" cy="461665"/>
            </a:xfrm>
            <a:prstGeom prst="rect">
              <a:avLst/>
            </a:prstGeom>
            <a:noFill/>
          </p:spPr>
          <p:txBody>
            <a:bodyPr wrap="none" numCol="1" rtlCol="0" anchor="ctr">
              <a:prstTxWarp prst="textWave2">
                <a:avLst/>
              </a:prstTxWarp>
              <a:spAutoFit/>
              <a:scene3d>
                <a:camera prst="orthographicFront"/>
                <a:lightRig rig="threePt" dir="t"/>
              </a:scene3d>
              <a:sp3d extrusionH="57150">
                <a:bevelT w="38100" h="38100"/>
              </a:sp3d>
            </a:bodyPr>
            <a:lstStyle>
              <a:defPPr>
                <a:defRPr lang="en-US"/>
              </a:defPPr>
              <a:lvl1pPr algn="ctr">
                <a:defRPr sz="2400" b="1">
                  <a:solidFill>
                    <a:schemeClr val="accent1"/>
                  </a:solidFill>
                  <a:effectLst>
                    <a:glow rad="228600">
                      <a:schemeClr val="accent3">
                        <a:satMod val="175000"/>
                        <a:alpha val="40000"/>
                      </a:schemeClr>
                    </a:glow>
                  </a:effectLst>
                  <a:latin typeface="Calibri" panose="020F0502020204030204" pitchFamily="34" charset="0"/>
                </a:defRPr>
              </a:lvl1pPr>
            </a:lstStyle>
            <a:p>
              <a:r>
                <a:rPr lang="en-US" dirty="0" err="1"/>
                <a:t>NewCo</a:t>
              </a:r>
              <a:r>
                <a:rPr lang="en-US" dirty="0"/>
                <a:t>.</a:t>
              </a:r>
            </a:p>
          </p:txBody>
        </p:sp>
      </p:grpSp>
    </p:spTree>
    <p:extLst>
      <p:ext uri="{BB962C8B-B14F-4D97-AF65-F5344CB8AC3E}">
        <p14:creationId xmlns:p14="http://schemas.microsoft.com/office/powerpoint/2010/main" val="33994532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restige"/>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4EE19D7-AF6D-44BD-84A3-8EDAC9BFF827}"/>
              </a:ext>
            </a:extLst>
          </p:cNvPr>
          <p:cNvSpPr>
            <a:spLocks noGrp="1"/>
          </p:cNvSpPr>
          <p:nvPr>
            <p:ph type="title"/>
          </p:nvPr>
        </p:nvSpPr>
        <p:spPr>
          <a:xfrm>
            <a:off x="152400" y="165235"/>
            <a:ext cx="8839200" cy="694458"/>
          </a:xfrm>
        </p:spPr>
        <p:txBody>
          <a:bodyPr vert="horz" lIns="91440" tIns="45720" rIns="91440" bIns="45720" rtlCol="0" anchor="ctr">
            <a:normAutofit/>
          </a:bodyPr>
          <a:lstStyle/>
          <a:p>
            <a:pPr algn="l"/>
            <a:r>
              <a:rPr lang="en-US" sz="3200" b="1" cap="none" dirty="0">
                <a:solidFill>
                  <a:schemeClr val="tx2"/>
                </a:solidFill>
              </a:rPr>
              <a:t>Calculating the </a:t>
            </a:r>
            <a:r>
              <a:rPr lang="en-US" sz="3200" b="1" cap="none" dirty="0" err="1">
                <a:solidFill>
                  <a:schemeClr val="tx2"/>
                </a:solidFill>
              </a:rPr>
              <a:t>Electrolyzer</a:t>
            </a:r>
            <a:r>
              <a:rPr lang="en-US" sz="3200" b="1" cap="none" dirty="0">
                <a:solidFill>
                  <a:schemeClr val="tx2"/>
                </a:solidFill>
              </a:rPr>
              <a:t> Size Requirement*</a:t>
            </a:r>
          </a:p>
        </p:txBody>
      </p:sp>
      <p:grpSp>
        <p:nvGrpSpPr>
          <p:cNvPr id="2" name="Group 1">
            <a:extLst>
              <a:ext uri="{FF2B5EF4-FFF2-40B4-BE49-F238E27FC236}">
                <a16:creationId xmlns:a16="http://schemas.microsoft.com/office/drawing/2014/main" id="{34BF09AC-BAA3-4136-A3CB-FF4528C10A10}"/>
              </a:ext>
            </a:extLst>
          </p:cNvPr>
          <p:cNvGrpSpPr/>
          <p:nvPr/>
        </p:nvGrpSpPr>
        <p:grpSpPr>
          <a:xfrm>
            <a:off x="140326" y="857470"/>
            <a:ext cx="8863348" cy="5862112"/>
            <a:chOff x="140326" y="857470"/>
            <a:chExt cx="8863348" cy="5862112"/>
          </a:xfrm>
        </p:grpSpPr>
        <p:grpSp>
          <p:nvGrpSpPr>
            <p:cNvPr id="13" name="Group 12">
              <a:extLst>
                <a:ext uri="{FF2B5EF4-FFF2-40B4-BE49-F238E27FC236}">
                  <a16:creationId xmlns:a16="http://schemas.microsoft.com/office/drawing/2014/main" id="{3F2783B8-87C4-4CDA-806C-E4CF5D82A987}"/>
                </a:ext>
              </a:extLst>
            </p:cNvPr>
            <p:cNvGrpSpPr/>
            <p:nvPr/>
          </p:nvGrpSpPr>
          <p:grpSpPr>
            <a:xfrm>
              <a:off x="400050" y="1828441"/>
              <a:ext cx="8343900" cy="3101524"/>
              <a:chOff x="-406938" y="1407232"/>
              <a:chExt cx="9422687" cy="3633394"/>
            </a:xfrm>
          </p:grpSpPr>
          <p:pic>
            <p:nvPicPr>
              <p:cNvPr id="10" name="Picture 9">
                <a:extLst>
                  <a:ext uri="{FF2B5EF4-FFF2-40B4-BE49-F238E27FC236}">
                    <a16:creationId xmlns:a16="http://schemas.microsoft.com/office/drawing/2014/main" id="{24069463-43F2-4293-A47E-B90CC6C5AD5C}"/>
                  </a:ext>
                </a:extLst>
              </p:cNvPr>
              <p:cNvPicPr>
                <a:picLocks noChangeAspect="1"/>
              </p:cNvPicPr>
              <p:nvPr/>
            </p:nvPicPr>
            <p:blipFill>
              <a:blip r:embed="rId2"/>
              <a:stretch>
                <a:fillRect/>
              </a:stretch>
            </p:blipFill>
            <p:spPr>
              <a:xfrm>
                <a:off x="-406938" y="1536999"/>
                <a:ext cx="4693636" cy="3373862"/>
              </a:xfrm>
              <a:prstGeom prst="rect">
                <a:avLst/>
              </a:prstGeom>
              <a:ln>
                <a:noFill/>
              </a:ln>
              <a:effectLst>
                <a:outerShdw blurRad="190500" algn="tl" rotWithShape="0">
                  <a:srgbClr val="000000">
                    <a:alpha val="70000"/>
                  </a:srgbClr>
                </a:outerShdw>
              </a:effectLst>
            </p:spPr>
          </p:pic>
          <p:pic>
            <p:nvPicPr>
              <p:cNvPr id="11" name="Picture 10">
                <a:extLst>
                  <a:ext uri="{FF2B5EF4-FFF2-40B4-BE49-F238E27FC236}">
                    <a16:creationId xmlns:a16="http://schemas.microsoft.com/office/drawing/2014/main" id="{46DAD1E5-21A6-4947-9530-7FC1E974ED02}"/>
                  </a:ext>
                </a:extLst>
              </p:cNvPr>
              <p:cNvPicPr>
                <a:picLocks noChangeAspect="1"/>
              </p:cNvPicPr>
              <p:nvPr/>
            </p:nvPicPr>
            <p:blipFill>
              <a:blip r:embed="rId3"/>
              <a:stretch>
                <a:fillRect/>
              </a:stretch>
            </p:blipFill>
            <p:spPr>
              <a:xfrm>
                <a:off x="4090650" y="1407232"/>
                <a:ext cx="4925099" cy="3633394"/>
              </a:xfrm>
              <a:prstGeom prst="rect">
                <a:avLst/>
              </a:prstGeom>
              <a:ln>
                <a:noFill/>
              </a:ln>
              <a:effectLst>
                <a:outerShdw blurRad="190500" algn="tl" rotWithShape="0">
                  <a:srgbClr val="000000">
                    <a:alpha val="70000"/>
                  </a:srgbClr>
                </a:outerShdw>
              </a:effectLst>
            </p:spPr>
          </p:pic>
        </p:grpSp>
        <p:graphicFrame>
          <p:nvGraphicFramePr>
            <p:cNvPr id="18" name="Diagram 17">
              <a:extLst>
                <a:ext uri="{FF2B5EF4-FFF2-40B4-BE49-F238E27FC236}">
                  <a16:creationId xmlns:a16="http://schemas.microsoft.com/office/drawing/2014/main" id="{E571EC65-DC68-4CC5-A5FA-00F17CACCD55}"/>
                </a:ext>
              </a:extLst>
            </p:cNvPr>
            <p:cNvGraphicFramePr/>
            <p:nvPr>
              <p:extLst>
                <p:ext uri="{D42A27DB-BD31-4B8C-83A1-F6EECF244321}">
                  <p14:modId xmlns:p14="http://schemas.microsoft.com/office/powerpoint/2010/main" val="937811187"/>
                </p:ext>
              </p:extLst>
            </p:nvPr>
          </p:nvGraphicFramePr>
          <p:xfrm>
            <a:off x="628651" y="4936641"/>
            <a:ext cx="7886699" cy="178294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6" name="Rectangle: Rounded Corners 15">
              <a:extLst>
                <a:ext uri="{FF2B5EF4-FFF2-40B4-BE49-F238E27FC236}">
                  <a16:creationId xmlns:a16="http://schemas.microsoft.com/office/drawing/2014/main" id="{3CB138D0-15B9-44F4-8EB2-BD2A3089DD44}"/>
                </a:ext>
              </a:extLst>
            </p:cNvPr>
            <p:cNvSpPr/>
            <p:nvPr/>
          </p:nvSpPr>
          <p:spPr>
            <a:xfrm>
              <a:off x="140326" y="857470"/>
              <a:ext cx="8863348" cy="691738"/>
            </a:xfrm>
            <a:prstGeom prst="roundRect">
              <a:avLst/>
            </a:prstGeom>
            <a:solidFill>
              <a:schemeClr val="tx2"/>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err="1">
                  <a:latin typeface="Calibri" panose="020F0502020204030204" pitchFamily="34" charset="0"/>
                  <a:cs typeface="Calibri" panose="020F0502020204030204" pitchFamily="34" charset="0"/>
                </a:rPr>
                <a:t>Electrolyzer</a:t>
              </a:r>
              <a:r>
                <a:rPr lang="en-US" dirty="0">
                  <a:latin typeface="Calibri" panose="020F0502020204030204" pitchFamily="34" charset="0"/>
                  <a:cs typeface="Calibri" panose="020F0502020204030204" pitchFamily="34" charset="0"/>
                </a:rPr>
                <a:t> Size Calculated by Minimizing Levelized Cost of Hydrogen Production for the adjoining Inputs/Assumptions</a:t>
              </a:r>
            </a:p>
          </p:txBody>
        </p:sp>
      </p:grpSp>
    </p:spTree>
    <p:extLst>
      <p:ext uri="{BB962C8B-B14F-4D97-AF65-F5344CB8AC3E}">
        <p14:creationId xmlns:p14="http://schemas.microsoft.com/office/powerpoint/2010/main" val="37711529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restige"/>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9092E1C-4ADA-4B09-903E-DE9AFFD91A96}"/>
              </a:ext>
            </a:extLst>
          </p:cNvPr>
          <p:cNvSpPr>
            <a:spLocks noGrp="1"/>
          </p:cNvSpPr>
          <p:nvPr>
            <p:ph type="title"/>
          </p:nvPr>
        </p:nvSpPr>
        <p:spPr>
          <a:xfrm>
            <a:off x="76200" y="165235"/>
            <a:ext cx="8991600" cy="694458"/>
          </a:xfrm>
        </p:spPr>
        <p:txBody>
          <a:bodyPr vert="horz" lIns="91440" tIns="45720" rIns="91440" bIns="45720" rtlCol="0" anchor="ctr">
            <a:normAutofit/>
          </a:bodyPr>
          <a:lstStyle/>
          <a:p>
            <a:pPr algn="l"/>
            <a:r>
              <a:rPr lang="en-US" sz="3200" b="1" cap="none" dirty="0">
                <a:solidFill>
                  <a:schemeClr val="tx2"/>
                </a:solidFill>
              </a:rPr>
              <a:t>Base Case TE-Analyses Comparison</a:t>
            </a:r>
          </a:p>
        </p:txBody>
      </p:sp>
      <p:graphicFrame>
        <p:nvGraphicFramePr>
          <p:cNvPr id="12" name="Content Placeholder 11">
            <a:extLst>
              <a:ext uri="{FF2B5EF4-FFF2-40B4-BE49-F238E27FC236}">
                <a16:creationId xmlns:a16="http://schemas.microsoft.com/office/drawing/2014/main" id="{D232EC40-C14E-4980-A988-5D3F21A1127D}"/>
              </a:ext>
            </a:extLst>
          </p:cNvPr>
          <p:cNvGraphicFramePr>
            <a:graphicFrameLocks noGrp="1"/>
          </p:cNvGraphicFramePr>
          <p:nvPr>
            <p:ph idx="1"/>
            <p:extLst>
              <p:ext uri="{D42A27DB-BD31-4B8C-83A1-F6EECF244321}">
                <p14:modId xmlns:p14="http://schemas.microsoft.com/office/powerpoint/2010/main" val="3201125136"/>
              </p:ext>
            </p:extLst>
          </p:nvPr>
        </p:nvGraphicFramePr>
        <p:xfrm>
          <a:off x="76200" y="875979"/>
          <a:ext cx="5638800" cy="57302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563470605"/>
                    </a:ext>
                  </a:extLst>
                </a:gridCol>
                <a:gridCol w="1295400">
                  <a:extLst>
                    <a:ext uri="{9D8B030D-6E8A-4147-A177-3AD203B41FA5}">
                      <a16:colId xmlns:a16="http://schemas.microsoft.com/office/drawing/2014/main" val="1069452346"/>
                    </a:ext>
                  </a:extLst>
                </a:gridCol>
                <a:gridCol w="1295400">
                  <a:extLst>
                    <a:ext uri="{9D8B030D-6E8A-4147-A177-3AD203B41FA5}">
                      <a16:colId xmlns:a16="http://schemas.microsoft.com/office/drawing/2014/main" val="339775772"/>
                    </a:ext>
                  </a:extLst>
                </a:gridCol>
              </a:tblGrid>
              <a:tr h="152400">
                <a:tc>
                  <a:txBody>
                    <a:bodyPr/>
                    <a:lstStyle/>
                    <a:p>
                      <a:pPr algn="ctr"/>
                      <a:r>
                        <a:rPr lang="en-US" sz="1200" dirty="0">
                          <a:latin typeface="Calibri" panose="020F0502020204030204" pitchFamily="34" charset="0"/>
                          <a:cs typeface="Calibri" panose="020F0502020204030204" pitchFamily="34" charset="0"/>
                        </a:rPr>
                        <a:t>Technology for Ammonia</a:t>
                      </a:r>
                    </a:p>
                  </a:txBody>
                  <a:tcPr anchor="ctr">
                    <a:solidFill>
                      <a:schemeClr val="accent4"/>
                    </a:solidFill>
                  </a:tcPr>
                </a:tc>
                <a:tc>
                  <a:txBody>
                    <a:bodyPr/>
                    <a:lstStyle/>
                    <a:p>
                      <a:pPr algn="ctr"/>
                      <a:r>
                        <a:rPr lang="en-US" sz="1200" dirty="0">
                          <a:latin typeface="Calibri" panose="020F0502020204030204" pitchFamily="34" charset="0"/>
                          <a:cs typeface="Calibri" panose="020F0502020204030204" pitchFamily="34" charset="0"/>
                        </a:rPr>
                        <a:t>M.W. Kellogg</a:t>
                      </a:r>
                    </a:p>
                    <a:p>
                      <a:pPr algn="ctr"/>
                      <a:r>
                        <a:rPr lang="en-US" sz="1200" dirty="0">
                          <a:latin typeface="Calibri" panose="020F0502020204030204" pitchFamily="34" charset="0"/>
                          <a:cs typeface="Calibri" panose="020F0502020204030204" pitchFamily="34" charset="0"/>
                        </a:rPr>
                        <a:t>(Haber-Bosch)</a:t>
                      </a:r>
                    </a:p>
                  </a:txBody>
                  <a:tcPr anchor="ctr">
                    <a:solidFill>
                      <a:schemeClr val="accent4"/>
                    </a:solidFill>
                  </a:tcPr>
                </a:tc>
                <a:tc>
                  <a:txBody>
                    <a:bodyPr/>
                    <a:lstStyle/>
                    <a:p>
                      <a:pPr algn="ctr"/>
                      <a:r>
                        <a:rPr lang="en-US" sz="1200" dirty="0" err="1">
                          <a:latin typeface="Calibri" panose="020F0502020204030204" pitchFamily="34" charset="0"/>
                          <a:cs typeface="Calibri" panose="020F0502020204030204" pitchFamily="34" charset="0"/>
                        </a:rPr>
                        <a:t>NewCo</a:t>
                      </a:r>
                      <a:r>
                        <a:rPr lang="en-US" sz="1200" dirty="0">
                          <a:latin typeface="Calibri" panose="020F0502020204030204" pitchFamily="34" charset="0"/>
                          <a:cs typeface="Calibri" panose="020F0502020204030204" pitchFamily="34" charset="0"/>
                        </a:rPr>
                        <a:t>.</a:t>
                      </a:r>
                    </a:p>
                  </a:txBody>
                  <a:tcPr anchor="ctr">
                    <a:solidFill>
                      <a:schemeClr val="accent4"/>
                    </a:solidFill>
                  </a:tcPr>
                </a:tc>
                <a:extLst>
                  <a:ext uri="{0D108BD9-81ED-4DB2-BD59-A6C34878D82A}">
                    <a16:rowId xmlns:a16="http://schemas.microsoft.com/office/drawing/2014/main" val="1178639740"/>
                  </a:ext>
                </a:extLst>
              </a:tr>
              <a:tr h="0">
                <a:tc>
                  <a:txBody>
                    <a:bodyPr/>
                    <a:lstStyle/>
                    <a:p>
                      <a:pPr algn="l"/>
                      <a:r>
                        <a:rPr lang="en-US" sz="1200" b="1" dirty="0">
                          <a:solidFill>
                            <a:schemeClr val="tx2"/>
                          </a:solidFill>
                          <a:latin typeface="Calibri" panose="020F0502020204030204" pitchFamily="34" charset="0"/>
                          <a:cs typeface="Calibri" panose="020F0502020204030204" pitchFamily="34" charset="0"/>
                        </a:rPr>
                        <a:t>Technical Parameters</a:t>
                      </a:r>
                    </a:p>
                  </a:txBody>
                  <a:tcPr anchor="ctr">
                    <a:solidFill>
                      <a:schemeClr val="bg1"/>
                    </a:solidFill>
                  </a:tcPr>
                </a:tc>
                <a:tc>
                  <a:txBody>
                    <a:bodyPr/>
                    <a:lstStyle/>
                    <a:p>
                      <a:endParaRPr lang="en-US" sz="1200" dirty="0">
                        <a:solidFill>
                          <a:schemeClr val="tx2"/>
                        </a:solidFill>
                        <a:latin typeface="Calibri" panose="020F0502020204030204" pitchFamily="34" charset="0"/>
                        <a:cs typeface="Calibri" panose="020F0502020204030204" pitchFamily="34" charset="0"/>
                      </a:endParaRPr>
                    </a:p>
                  </a:txBody>
                  <a:tcPr anchor="ctr">
                    <a:solidFill>
                      <a:schemeClr val="bg1"/>
                    </a:solidFill>
                  </a:tcPr>
                </a:tc>
                <a:tc>
                  <a:txBody>
                    <a:bodyPr/>
                    <a:lstStyle/>
                    <a:p>
                      <a:pPr algn="ctr"/>
                      <a:endParaRPr lang="en-US" sz="1200" dirty="0">
                        <a:solidFill>
                          <a:schemeClr val="tx2"/>
                        </a:solidFill>
                        <a:latin typeface="Calibri" panose="020F0502020204030204" pitchFamily="34" charset="0"/>
                        <a:cs typeface="Calibri" panose="020F0502020204030204" pitchFamily="34" charset="0"/>
                      </a:endParaRPr>
                    </a:p>
                  </a:txBody>
                  <a:tcPr anchor="ctr">
                    <a:solidFill>
                      <a:schemeClr val="bg1"/>
                    </a:solidFill>
                  </a:tcPr>
                </a:tc>
                <a:extLst>
                  <a:ext uri="{0D108BD9-81ED-4DB2-BD59-A6C34878D82A}">
                    <a16:rowId xmlns:a16="http://schemas.microsoft.com/office/drawing/2014/main" val="2246626767"/>
                  </a:ext>
                </a:extLst>
              </a:tr>
              <a:tr h="0">
                <a:tc>
                  <a:txBody>
                    <a:bodyPr/>
                    <a:lstStyle/>
                    <a:p>
                      <a:pPr lvl="1" algn="l"/>
                      <a:r>
                        <a:rPr lang="en-US" sz="1000" dirty="0">
                          <a:solidFill>
                            <a:schemeClr val="tx2"/>
                          </a:solidFill>
                          <a:latin typeface="Calibri" panose="020F0502020204030204" pitchFamily="34" charset="0"/>
                          <a:cs typeface="Calibri" panose="020F0502020204030204" pitchFamily="34" charset="0"/>
                        </a:rPr>
                        <a:t>Source of Hydrogen</a:t>
                      </a:r>
                    </a:p>
                  </a:txBody>
                  <a:tcPr anchor="ctr">
                    <a:lnB w="12700" cap="flat" cmpd="sng" algn="ctr">
                      <a:solidFill>
                        <a:schemeClr val="accent4"/>
                      </a:solidFill>
                      <a:prstDash val="sysDot"/>
                      <a:round/>
                      <a:headEnd type="none" w="med" len="med"/>
                      <a:tailEnd type="none" w="med" len="med"/>
                    </a:lnB>
                    <a:solidFill>
                      <a:schemeClr val="bg1"/>
                    </a:solidFill>
                  </a:tcPr>
                </a:tc>
                <a:tc>
                  <a:txBody>
                    <a:bodyPr/>
                    <a:lstStyle/>
                    <a:p>
                      <a:pPr algn="ctr"/>
                      <a:r>
                        <a:rPr lang="en-US" sz="1000" dirty="0">
                          <a:solidFill>
                            <a:schemeClr val="tx2"/>
                          </a:solidFill>
                          <a:latin typeface="Calibri" panose="020F0502020204030204" pitchFamily="34" charset="0"/>
                          <a:cs typeface="Calibri" panose="020F0502020204030204" pitchFamily="34" charset="0"/>
                        </a:rPr>
                        <a:t>Natural Gas</a:t>
                      </a:r>
                    </a:p>
                  </a:txBody>
                  <a:tcPr anchor="ctr">
                    <a:lnB w="12700" cap="flat" cmpd="sng" algn="ctr">
                      <a:solidFill>
                        <a:schemeClr val="accent4"/>
                      </a:solidFill>
                      <a:prstDash val="sysDot"/>
                      <a:round/>
                      <a:headEnd type="none" w="med" len="med"/>
                      <a:tailEnd type="none" w="med" len="med"/>
                    </a:lnB>
                    <a:solidFill>
                      <a:schemeClr val="bg1"/>
                    </a:solidFill>
                  </a:tcPr>
                </a:tc>
                <a:tc>
                  <a:txBody>
                    <a:bodyPr/>
                    <a:lstStyle/>
                    <a:p>
                      <a:pPr algn="ctr"/>
                      <a:r>
                        <a:rPr lang="en-US" sz="1000" dirty="0">
                          <a:solidFill>
                            <a:schemeClr val="tx2"/>
                          </a:solidFill>
                          <a:latin typeface="Calibri" panose="020F0502020204030204" pitchFamily="34" charset="0"/>
                          <a:cs typeface="Calibri" panose="020F0502020204030204" pitchFamily="34" charset="0"/>
                        </a:rPr>
                        <a:t>Electricity</a:t>
                      </a:r>
                    </a:p>
                  </a:txBody>
                  <a:tcPr anchor="ctr">
                    <a:lnB w="12700" cap="flat" cmpd="sng" algn="ctr">
                      <a:solidFill>
                        <a:schemeClr val="accent4"/>
                      </a:solidFill>
                      <a:prstDash val="sysDot"/>
                      <a:round/>
                      <a:headEnd type="none" w="med" len="med"/>
                      <a:tailEnd type="none" w="med" len="med"/>
                    </a:lnB>
                    <a:solidFill>
                      <a:schemeClr val="bg1"/>
                    </a:solidFill>
                  </a:tcPr>
                </a:tc>
                <a:extLst>
                  <a:ext uri="{0D108BD9-81ED-4DB2-BD59-A6C34878D82A}">
                    <a16:rowId xmlns:a16="http://schemas.microsoft.com/office/drawing/2014/main" val="1229221860"/>
                  </a:ext>
                </a:extLst>
              </a:tr>
              <a:tr h="133985">
                <a:tc>
                  <a:txBody>
                    <a:bodyPr/>
                    <a:lstStyle/>
                    <a:p>
                      <a:pPr marL="457200" lvl="1" algn="l" defTabSz="457200" rtl="0" eaLnBrk="1" latinLnBrk="0" hangingPunct="1"/>
                      <a:r>
                        <a:rPr lang="en-US" sz="1000" kern="1200" dirty="0">
                          <a:solidFill>
                            <a:schemeClr val="tx2"/>
                          </a:solidFill>
                          <a:latin typeface="Calibri" panose="020F0502020204030204" pitchFamily="34" charset="0"/>
                          <a:ea typeface="+mn-ea"/>
                          <a:cs typeface="Calibri" panose="020F0502020204030204" pitchFamily="34" charset="0"/>
                        </a:rPr>
                        <a:t>Hydrogen Generation Process</a:t>
                      </a:r>
                    </a:p>
                  </a:txBody>
                  <a:tcPr anchor="ctr">
                    <a:lnT w="12700" cap="flat" cmpd="sng" algn="ctr">
                      <a:solidFill>
                        <a:schemeClr val="accent4"/>
                      </a:solidFill>
                      <a:prstDash val="sysDot"/>
                      <a:round/>
                      <a:headEnd type="none" w="med" len="med"/>
                      <a:tailEnd type="none" w="med" len="med"/>
                    </a:lnT>
                    <a:lnB w="12700" cap="flat" cmpd="sng" algn="ctr">
                      <a:solidFill>
                        <a:schemeClr val="accent4"/>
                      </a:solidFill>
                      <a:prstDash val="sysDot"/>
                      <a:round/>
                      <a:headEnd type="none" w="med" len="med"/>
                      <a:tailEnd type="none" w="med" len="med"/>
                    </a:lnB>
                    <a:solidFill>
                      <a:schemeClr val="bg1"/>
                    </a:solidFill>
                  </a:tcPr>
                </a:tc>
                <a:tc>
                  <a:txBody>
                    <a:bodyPr/>
                    <a:lstStyle/>
                    <a:p>
                      <a:pPr marL="0" algn="ctr" defTabSz="457200" rtl="0" eaLnBrk="1" latinLnBrk="0" hangingPunct="1"/>
                      <a:r>
                        <a:rPr lang="en-US" sz="1000" kern="1200" dirty="0">
                          <a:solidFill>
                            <a:schemeClr val="tx2"/>
                          </a:solidFill>
                          <a:latin typeface="Calibri" panose="020F0502020204030204" pitchFamily="34" charset="0"/>
                          <a:ea typeface="+mn-ea"/>
                          <a:cs typeface="Calibri" panose="020F0502020204030204" pitchFamily="34" charset="0"/>
                        </a:rPr>
                        <a:t>SMR</a:t>
                      </a:r>
                    </a:p>
                  </a:txBody>
                  <a:tcPr anchor="ctr">
                    <a:lnT w="12700" cap="flat" cmpd="sng" algn="ctr">
                      <a:solidFill>
                        <a:schemeClr val="accent4"/>
                      </a:solidFill>
                      <a:prstDash val="sysDot"/>
                      <a:round/>
                      <a:headEnd type="none" w="med" len="med"/>
                      <a:tailEnd type="none" w="med" len="med"/>
                    </a:lnT>
                    <a:lnB w="12700" cap="flat" cmpd="sng" algn="ctr">
                      <a:solidFill>
                        <a:schemeClr val="accent4"/>
                      </a:solidFill>
                      <a:prstDash val="sysDot"/>
                      <a:round/>
                      <a:headEnd type="none" w="med" len="med"/>
                      <a:tailEnd type="none" w="med" len="med"/>
                    </a:lnB>
                    <a:solidFill>
                      <a:schemeClr val="bg1"/>
                    </a:solidFill>
                  </a:tcPr>
                </a:tc>
                <a:tc>
                  <a:txBody>
                    <a:bodyPr/>
                    <a:lstStyle/>
                    <a:p>
                      <a:pPr marL="0" algn="ctr" defTabSz="457200" rtl="0" eaLnBrk="1" latinLnBrk="0" hangingPunct="1"/>
                      <a:r>
                        <a:rPr lang="en-US" sz="1000" kern="1200" dirty="0">
                          <a:solidFill>
                            <a:schemeClr val="tx2"/>
                          </a:solidFill>
                          <a:latin typeface="Calibri" panose="020F0502020204030204" pitchFamily="34" charset="0"/>
                          <a:ea typeface="+mn-ea"/>
                          <a:cs typeface="Calibri" panose="020F0502020204030204" pitchFamily="34" charset="0"/>
                        </a:rPr>
                        <a:t>Water Electrolysis</a:t>
                      </a:r>
                    </a:p>
                  </a:txBody>
                  <a:tcPr anchor="ctr">
                    <a:lnT w="12700" cap="flat" cmpd="sng" algn="ctr">
                      <a:solidFill>
                        <a:schemeClr val="accent4"/>
                      </a:solidFill>
                      <a:prstDash val="sysDot"/>
                      <a:round/>
                      <a:headEnd type="none" w="med" len="med"/>
                      <a:tailEnd type="none" w="med" len="med"/>
                    </a:lnT>
                    <a:lnB w="12700" cap="flat" cmpd="sng" algn="ctr">
                      <a:solidFill>
                        <a:schemeClr val="accent4"/>
                      </a:solidFill>
                      <a:prstDash val="sysDot"/>
                      <a:round/>
                      <a:headEnd type="none" w="med" len="med"/>
                      <a:tailEnd type="none" w="med" len="med"/>
                    </a:lnB>
                    <a:solidFill>
                      <a:schemeClr val="bg1"/>
                    </a:solidFill>
                  </a:tcPr>
                </a:tc>
                <a:extLst>
                  <a:ext uri="{0D108BD9-81ED-4DB2-BD59-A6C34878D82A}">
                    <a16:rowId xmlns:a16="http://schemas.microsoft.com/office/drawing/2014/main" val="2980284758"/>
                  </a:ext>
                </a:extLst>
              </a:tr>
              <a:tr h="0">
                <a:tc>
                  <a:txBody>
                    <a:bodyPr/>
                    <a:lstStyle/>
                    <a:p>
                      <a:pPr marL="457200" lvl="1" algn="l" defTabSz="457200" rtl="0" eaLnBrk="1" latinLnBrk="0" hangingPunct="1"/>
                      <a:r>
                        <a:rPr lang="en-US" sz="1000" kern="1200" dirty="0">
                          <a:solidFill>
                            <a:schemeClr val="tx2"/>
                          </a:solidFill>
                          <a:latin typeface="Calibri" panose="020F0502020204030204" pitchFamily="34" charset="0"/>
                          <a:ea typeface="+mn-ea"/>
                          <a:cs typeface="Calibri" panose="020F0502020204030204" pitchFamily="34" charset="0"/>
                        </a:rPr>
                        <a:t>Hydrogen Generation Energy Requirements </a:t>
                      </a:r>
                      <a:endParaRPr lang="en-US" sz="1000" b="1" kern="1200" baseline="30000" dirty="0">
                        <a:solidFill>
                          <a:schemeClr val="tx2"/>
                        </a:solidFill>
                        <a:latin typeface="Calibri" panose="020F0502020204030204" pitchFamily="34" charset="0"/>
                        <a:ea typeface="+mn-ea"/>
                        <a:cs typeface="Calibri" panose="020F0502020204030204" pitchFamily="34" charset="0"/>
                      </a:endParaRPr>
                    </a:p>
                  </a:txBody>
                  <a:tcPr anchor="ctr">
                    <a:lnT w="12700" cap="flat" cmpd="sng" algn="ctr">
                      <a:solidFill>
                        <a:schemeClr val="accent4"/>
                      </a:solidFill>
                      <a:prstDash val="sysDot"/>
                      <a:round/>
                      <a:headEnd type="none" w="med" len="med"/>
                      <a:tailEnd type="none" w="med" len="med"/>
                    </a:lnT>
                    <a:lnB w="12700" cap="flat" cmpd="sng" algn="ctr">
                      <a:solidFill>
                        <a:schemeClr val="accent4"/>
                      </a:solidFill>
                      <a:prstDash val="sysDot"/>
                      <a:round/>
                      <a:headEnd type="none" w="med" len="med"/>
                      <a:tailEnd type="none" w="med" len="med"/>
                    </a:lnB>
                    <a:solidFill>
                      <a:schemeClr val="bg1"/>
                    </a:solidFill>
                  </a:tcPr>
                </a:tc>
                <a:tc>
                  <a:txBody>
                    <a:bodyPr/>
                    <a:lstStyle/>
                    <a:p>
                      <a:pPr marL="0" algn="ctr" defTabSz="457200" rtl="0" eaLnBrk="1" latinLnBrk="0" hangingPunct="1"/>
                      <a:r>
                        <a:rPr lang="en-US" sz="1000" kern="1200" dirty="0">
                          <a:solidFill>
                            <a:schemeClr val="tx2"/>
                          </a:solidFill>
                          <a:latin typeface="Calibri" panose="020F0502020204030204" pitchFamily="34" charset="0"/>
                          <a:ea typeface="+mn-ea"/>
                          <a:cs typeface="Calibri" panose="020F0502020204030204" pitchFamily="34" charset="0"/>
                        </a:rPr>
                        <a:t>0.1485 MMBtu/kg </a:t>
                      </a:r>
                      <a:r>
                        <a:rPr lang="en-US" sz="1100" b="1" kern="1200" baseline="30000" dirty="0">
                          <a:solidFill>
                            <a:schemeClr val="tx2"/>
                          </a:solidFill>
                          <a:latin typeface="Calibri" panose="020F0502020204030204" pitchFamily="34" charset="0"/>
                          <a:ea typeface="+mn-ea"/>
                          <a:cs typeface="Calibri" panose="020F0502020204030204" pitchFamily="34" charset="0"/>
                        </a:rPr>
                        <a:t>1</a:t>
                      </a:r>
                      <a:endParaRPr lang="en-US" sz="1000" b="1" kern="1200" baseline="30000" dirty="0">
                        <a:solidFill>
                          <a:schemeClr val="tx2"/>
                        </a:solidFill>
                        <a:latin typeface="Calibri" panose="020F0502020204030204" pitchFamily="34" charset="0"/>
                        <a:ea typeface="+mn-ea"/>
                        <a:cs typeface="Calibri" panose="020F0502020204030204" pitchFamily="34" charset="0"/>
                      </a:endParaRPr>
                    </a:p>
                  </a:txBody>
                  <a:tcPr anchor="ctr">
                    <a:lnT w="12700" cap="flat" cmpd="sng" algn="ctr">
                      <a:solidFill>
                        <a:schemeClr val="accent4"/>
                      </a:solidFill>
                      <a:prstDash val="sysDot"/>
                      <a:round/>
                      <a:headEnd type="none" w="med" len="med"/>
                      <a:tailEnd type="none" w="med" len="med"/>
                    </a:lnT>
                    <a:lnB w="12700" cap="flat" cmpd="sng" algn="ctr">
                      <a:solidFill>
                        <a:schemeClr val="accent4"/>
                      </a:solidFill>
                      <a:prstDash val="sysDot"/>
                      <a:round/>
                      <a:headEnd type="none" w="med" len="med"/>
                      <a:tailEnd type="none" w="med" len="med"/>
                    </a:lnB>
                    <a:solidFill>
                      <a:schemeClr val="bg1"/>
                    </a:solidFill>
                  </a:tcPr>
                </a:tc>
                <a:tc>
                  <a:txBody>
                    <a:bodyPr/>
                    <a:lstStyle/>
                    <a:p>
                      <a:pPr marL="0" algn="ctr" defTabSz="457200" rtl="0" eaLnBrk="1" latinLnBrk="0" hangingPunct="1"/>
                      <a:r>
                        <a:rPr lang="en-US" sz="1000" kern="1200" dirty="0">
                          <a:solidFill>
                            <a:schemeClr val="tx2"/>
                          </a:solidFill>
                          <a:latin typeface="Calibri" panose="020F0502020204030204" pitchFamily="34" charset="0"/>
                          <a:ea typeface="+mn-ea"/>
                          <a:cs typeface="Calibri" panose="020F0502020204030204" pitchFamily="34" charset="0"/>
                        </a:rPr>
                        <a:t>0.1706 MMBtu/kg </a:t>
                      </a:r>
                      <a:r>
                        <a:rPr lang="en-US" sz="1100" b="1" kern="1200" baseline="30000" dirty="0">
                          <a:solidFill>
                            <a:schemeClr val="tx2"/>
                          </a:solidFill>
                          <a:latin typeface="Calibri" panose="020F0502020204030204" pitchFamily="34" charset="0"/>
                          <a:ea typeface="+mn-ea"/>
                          <a:cs typeface="Calibri" panose="020F0502020204030204" pitchFamily="34" charset="0"/>
                        </a:rPr>
                        <a:t>2</a:t>
                      </a:r>
                      <a:endParaRPr lang="en-US" sz="1000" b="1" kern="1200" baseline="30000" dirty="0">
                        <a:solidFill>
                          <a:schemeClr val="tx2"/>
                        </a:solidFill>
                        <a:latin typeface="Calibri" panose="020F0502020204030204" pitchFamily="34" charset="0"/>
                        <a:ea typeface="+mn-ea"/>
                        <a:cs typeface="Calibri" panose="020F0502020204030204" pitchFamily="34" charset="0"/>
                      </a:endParaRPr>
                    </a:p>
                  </a:txBody>
                  <a:tcPr anchor="ctr">
                    <a:lnT w="12700" cap="flat" cmpd="sng" algn="ctr">
                      <a:solidFill>
                        <a:schemeClr val="accent4"/>
                      </a:solidFill>
                      <a:prstDash val="sysDot"/>
                      <a:round/>
                      <a:headEnd type="none" w="med" len="med"/>
                      <a:tailEnd type="none" w="med" len="med"/>
                    </a:lnT>
                    <a:lnB w="12700" cap="flat" cmpd="sng" algn="ctr">
                      <a:solidFill>
                        <a:schemeClr val="accent4"/>
                      </a:solidFill>
                      <a:prstDash val="sysDot"/>
                      <a:round/>
                      <a:headEnd type="none" w="med" len="med"/>
                      <a:tailEnd type="none" w="med" len="med"/>
                    </a:lnB>
                    <a:solidFill>
                      <a:schemeClr val="bg1"/>
                    </a:solidFill>
                  </a:tcPr>
                </a:tc>
                <a:extLst>
                  <a:ext uri="{0D108BD9-81ED-4DB2-BD59-A6C34878D82A}">
                    <a16:rowId xmlns:a16="http://schemas.microsoft.com/office/drawing/2014/main" val="4083483944"/>
                  </a:ext>
                </a:extLst>
              </a:tr>
              <a:tr h="0">
                <a:tc>
                  <a:txBody>
                    <a:bodyPr/>
                    <a:lstStyle/>
                    <a:p>
                      <a:pPr marL="457200" lvl="1" algn="l" defTabSz="457200" rtl="0" eaLnBrk="1" latinLnBrk="0" hangingPunct="1"/>
                      <a:r>
                        <a:rPr lang="en-US" sz="1000" kern="1200" dirty="0">
                          <a:solidFill>
                            <a:schemeClr val="tx2"/>
                          </a:solidFill>
                          <a:latin typeface="Calibri" panose="020F0502020204030204" pitchFamily="34" charset="0"/>
                          <a:ea typeface="+mn-ea"/>
                          <a:cs typeface="Calibri" panose="020F0502020204030204" pitchFamily="34" charset="0"/>
                        </a:rPr>
                        <a:t>Ammonia Energy Requirements</a:t>
                      </a:r>
                      <a:endParaRPr lang="en-US" sz="1100" b="1" kern="1200" baseline="30000" dirty="0">
                        <a:solidFill>
                          <a:schemeClr val="tx2"/>
                        </a:solidFill>
                        <a:latin typeface="Calibri" panose="020F0502020204030204" pitchFamily="34" charset="0"/>
                        <a:ea typeface="+mn-ea"/>
                        <a:cs typeface="Calibri" panose="020F0502020204030204" pitchFamily="34" charset="0"/>
                      </a:endParaRPr>
                    </a:p>
                  </a:txBody>
                  <a:tcPr anchor="ctr">
                    <a:lnT w="12700" cap="flat" cmpd="sng" algn="ctr">
                      <a:solidFill>
                        <a:schemeClr val="accent4"/>
                      </a:solidFill>
                      <a:prstDash val="sysDot"/>
                      <a:round/>
                      <a:headEnd type="none" w="med" len="med"/>
                      <a:tailEnd type="none" w="med" len="med"/>
                    </a:lnT>
                    <a:lnB w="12700" cap="flat" cmpd="sng" algn="ctr">
                      <a:solidFill>
                        <a:schemeClr val="accent4"/>
                      </a:solidFill>
                      <a:prstDash val="sysDot"/>
                      <a:round/>
                      <a:headEnd type="none" w="med" len="med"/>
                      <a:tailEnd type="none" w="med" len="med"/>
                    </a:lnB>
                    <a:solidFill>
                      <a:schemeClr val="bg1"/>
                    </a:solidFill>
                  </a:tcPr>
                </a:tc>
                <a:tc>
                  <a:txBody>
                    <a:bodyPr/>
                    <a:lstStyle/>
                    <a:p>
                      <a:pPr marL="0" algn="ctr" defTabSz="457200" rtl="0" eaLnBrk="1" latinLnBrk="0" hangingPunct="1"/>
                      <a:r>
                        <a:rPr lang="en-US" sz="1000" kern="1200" dirty="0">
                          <a:solidFill>
                            <a:schemeClr val="tx2"/>
                          </a:solidFill>
                          <a:latin typeface="Calibri" panose="020F0502020204030204" pitchFamily="34" charset="0"/>
                          <a:ea typeface="+mn-ea"/>
                          <a:cs typeface="Calibri" panose="020F0502020204030204" pitchFamily="34" charset="0"/>
                        </a:rPr>
                        <a:t>30.074 MMBtu/</a:t>
                      </a:r>
                      <a:r>
                        <a:rPr lang="en-US" sz="1000" kern="1200" dirty="0" err="1">
                          <a:solidFill>
                            <a:schemeClr val="tx2"/>
                          </a:solidFill>
                          <a:latin typeface="Calibri" panose="020F0502020204030204" pitchFamily="34" charset="0"/>
                          <a:ea typeface="+mn-ea"/>
                          <a:cs typeface="Calibri" panose="020F0502020204030204" pitchFamily="34" charset="0"/>
                        </a:rPr>
                        <a:t>mt.</a:t>
                      </a:r>
                      <a:r>
                        <a:rPr lang="en-US" sz="1000" kern="1200" dirty="0">
                          <a:solidFill>
                            <a:schemeClr val="tx2"/>
                          </a:solidFill>
                          <a:latin typeface="Calibri" panose="020F0502020204030204" pitchFamily="34" charset="0"/>
                          <a:ea typeface="+mn-ea"/>
                          <a:cs typeface="Calibri" panose="020F0502020204030204" pitchFamily="34" charset="0"/>
                        </a:rPr>
                        <a:t> </a:t>
                      </a:r>
                      <a:r>
                        <a:rPr lang="en-US" sz="1100" b="1" kern="1200" baseline="30000" dirty="0">
                          <a:solidFill>
                            <a:schemeClr val="tx2"/>
                          </a:solidFill>
                          <a:latin typeface="Calibri" panose="020F0502020204030204" pitchFamily="34" charset="0"/>
                          <a:ea typeface="+mn-ea"/>
                          <a:cs typeface="Calibri" panose="020F0502020204030204" pitchFamily="34" charset="0"/>
                        </a:rPr>
                        <a:t>3</a:t>
                      </a:r>
                      <a:endParaRPr lang="en-US" sz="1000" kern="1200" baseline="30000" dirty="0">
                        <a:solidFill>
                          <a:schemeClr val="tx2"/>
                        </a:solidFill>
                        <a:latin typeface="Calibri" panose="020F0502020204030204" pitchFamily="34" charset="0"/>
                        <a:ea typeface="+mn-ea"/>
                        <a:cs typeface="Calibri" panose="020F0502020204030204" pitchFamily="34" charset="0"/>
                      </a:endParaRPr>
                    </a:p>
                  </a:txBody>
                  <a:tcPr anchor="ctr">
                    <a:lnT w="12700" cap="flat" cmpd="sng" algn="ctr">
                      <a:solidFill>
                        <a:schemeClr val="accent4"/>
                      </a:solidFill>
                      <a:prstDash val="sysDot"/>
                      <a:round/>
                      <a:headEnd type="none" w="med" len="med"/>
                      <a:tailEnd type="none" w="med" len="med"/>
                    </a:lnT>
                    <a:lnB w="12700" cap="flat" cmpd="sng" algn="ctr">
                      <a:solidFill>
                        <a:schemeClr val="accent4"/>
                      </a:solidFill>
                      <a:prstDash val="sysDot"/>
                      <a:round/>
                      <a:headEnd type="none" w="med" len="med"/>
                      <a:tailEnd type="none" w="med" len="med"/>
                    </a:lnB>
                    <a:solidFill>
                      <a:schemeClr val="bg1"/>
                    </a:solidFill>
                  </a:tcPr>
                </a:tc>
                <a:tc>
                  <a:txBody>
                    <a:bodyPr/>
                    <a:lstStyle/>
                    <a:p>
                      <a:pPr marL="0" algn="ctr" defTabSz="457200" rtl="0" eaLnBrk="1" latinLnBrk="0" hangingPunct="1"/>
                      <a:r>
                        <a:rPr lang="en-US" sz="1000" kern="1200" dirty="0">
                          <a:solidFill>
                            <a:schemeClr val="tx2"/>
                          </a:solidFill>
                          <a:latin typeface="Calibri" panose="020F0502020204030204" pitchFamily="34" charset="0"/>
                          <a:ea typeface="+mn-ea"/>
                          <a:cs typeface="Calibri" panose="020F0502020204030204" pitchFamily="34" charset="0"/>
                        </a:rPr>
                        <a:t>31.804 MMBtu/</a:t>
                      </a:r>
                      <a:r>
                        <a:rPr lang="en-US" sz="1000" kern="1200" dirty="0" err="1">
                          <a:solidFill>
                            <a:schemeClr val="tx2"/>
                          </a:solidFill>
                          <a:latin typeface="Calibri" panose="020F0502020204030204" pitchFamily="34" charset="0"/>
                          <a:ea typeface="+mn-ea"/>
                          <a:cs typeface="Calibri" panose="020F0502020204030204" pitchFamily="34" charset="0"/>
                        </a:rPr>
                        <a:t>mt.</a:t>
                      </a:r>
                      <a:r>
                        <a:rPr lang="en-US" sz="1000" kern="1200" dirty="0">
                          <a:solidFill>
                            <a:schemeClr val="tx2"/>
                          </a:solidFill>
                          <a:latin typeface="Calibri" panose="020F0502020204030204" pitchFamily="34" charset="0"/>
                          <a:ea typeface="+mn-ea"/>
                          <a:cs typeface="Calibri" panose="020F0502020204030204" pitchFamily="34" charset="0"/>
                        </a:rPr>
                        <a:t> </a:t>
                      </a:r>
                      <a:r>
                        <a:rPr lang="en-US" sz="1100" b="1" kern="1200" baseline="30000" dirty="0">
                          <a:solidFill>
                            <a:schemeClr val="tx2"/>
                          </a:solidFill>
                          <a:latin typeface="Calibri" panose="020F0502020204030204" pitchFamily="34" charset="0"/>
                          <a:ea typeface="+mn-ea"/>
                          <a:cs typeface="Calibri" panose="020F0502020204030204" pitchFamily="34" charset="0"/>
                        </a:rPr>
                        <a:t>4</a:t>
                      </a:r>
                      <a:endParaRPr lang="en-US" sz="1000" kern="1200" dirty="0">
                        <a:solidFill>
                          <a:schemeClr val="tx2"/>
                        </a:solidFill>
                        <a:latin typeface="Calibri" panose="020F0502020204030204" pitchFamily="34" charset="0"/>
                        <a:ea typeface="+mn-ea"/>
                        <a:cs typeface="Calibri" panose="020F0502020204030204" pitchFamily="34" charset="0"/>
                      </a:endParaRPr>
                    </a:p>
                  </a:txBody>
                  <a:tcPr anchor="ctr">
                    <a:lnT w="12700" cap="flat" cmpd="sng" algn="ctr">
                      <a:solidFill>
                        <a:schemeClr val="accent4"/>
                      </a:solidFill>
                      <a:prstDash val="sysDot"/>
                      <a:round/>
                      <a:headEnd type="none" w="med" len="med"/>
                      <a:tailEnd type="none" w="med" len="med"/>
                    </a:lnT>
                    <a:lnB w="12700" cap="flat" cmpd="sng" algn="ctr">
                      <a:solidFill>
                        <a:schemeClr val="accent4"/>
                      </a:solidFill>
                      <a:prstDash val="sysDot"/>
                      <a:round/>
                      <a:headEnd type="none" w="med" len="med"/>
                      <a:tailEnd type="none" w="med" len="med"/>
                    </a:lnB>
                    <a:solidFill>
                      <a:schemeClr val="bg1"/>
                    </a:solidFill>
                  </a:tcPr>
                </a:tc>
                <a:extLst>
                  <a:ext uri="{0D108BD9-81ED-4DB2-BD59-A6C34878D82A}">
                    <a16:rowId xmlns:a16="http://schemas.microsoft.com/office/drawing/2014/main" val="383915869"/>
                  </a:ext>
                </a:extLst>
              </a:tr>
              <a:tr h="149225">
                <a:tc>
                  <a:txBody>
                    <a:bodyPr/>
                    <a:lstStyle/>
                    <a:p>
                      <a:pPr marL="457200" lvl="1" algn="l" defTabSz="457200" rtl="0" eaLnBrk="1" latinLnBrk="0" hangingPunct="1"/>
                      <a:r>
                        <a:rPr lang="en-US" sz="1000" kern="1200" dirty="0">
                          <a:solidFill>
                            <a:schemeClr val="tx2"/>
                          </a:solidFill>
                          <a:latin typeface="Calibri" panose="020F0502020204030204" pitchFamily="34" charset="0"/>
                          <a:ea typeface="+mn-ea"/>
                          <a:cs typeface="Calibri" panose="020F0502020204030204" pitchFamily="34" charset="0"/>
                        </a:rPr>
                        <a:t>Operating Temperature</a:t>
                      </a:r>
                    </a:p>
                  </a:txBody>
                  <a:tcPr anchor="ctr">
                    <a:lnT w="12700" cap="flat" cmpd="sng" algn="ctr">
                      <a:solidFill>
                        <a:schemeClr val="accent4"/>
                      </a:solidFill>
                      <a:prstDash val="sysDot"/>
                      <a:round/>
                      <a:headEnd type="none" w="med" len="med"/>
                      <a:tailEnd type="none" w="med" len="med"/>
                    </a:lnT>
                    <a:lnB w="12700" cap="flat" cmpd="sng" algn="ctr">
                      <a:solidFill>
                        <a:schemeClr val="accent4"/>
                      </a:solidFill>
                      <a:prstDash val="sysDot"/>
                      <a:round/>
                      <a:headEnd type="none" w="med" len="med"/>
                      <a:tailEnd type="none" w="med" len="med"/>
                    </a:lnB>
                    <a:solidFill>
                      <a:schemeClr val="bg1"/>
                    </a:solidFill>
                  </a:tcPr>
                </a:tc>
                <a:tc>
                  <a:txBody>
                    <a:bodyPr/>
                    <a:lstStyle/>
                    <a:p>
                      <a:pPr marL="0" algn="ctr" defTabSz="457200" rtl="0" eaLnBrk="1" latinLnBrk="0" hangingPunct="1"/>
                      <a:r>
                        <a:rPr lang="en-US" sz="1000" kern="1200" dirty="0">
                          <a:solidFill>
                            <a:schemeClr val="tx2"/>
                          </a:solidFill>
                          <a:latin typeface="Calibri" panose="020F0502020204030204" pitchFamily="34" charset="0"/>
                          <a:ea typeface="+mn-ea"/>
                          <a:cs typeface="Calibri" panose="020F0502020204030204" pitchFamily="34" charset="0"/>
                        </a:rPr>
                        <a:t>450 C</a:t>
                      </a:r>
                    </a:p>
                  </a:txBody>
                  <a:tcPr anchor="ctr">
                    <a:lnT w="12700" cap="flat" cmpd="sng" algn="ctr">
                      <a:solidFill>
                        <a:schemeClr val="accent4"/>
                      </a:solidFill>
                      <a:prstDash val="sysDot"/>
                      <a:round/>
                      <a:headEnd type="none" w="med" len="med"/>
                      <a:tailEnd type="none" w="med" len="med"/>
                    </a:lnT>
                    <a:lnB w="12700" cap="flat" cmpd="sng" algn="ctr">
                      <a:solidFill>
                        <a:schemeClr val="accent4"/>
                      </a:solidFill>
                      <a:prstDash val="sysDot"/>
                      <a:round/>
                      <a:headEnd type="none" w="med" len="med"/>
                      <a:tailEnd type="none" w="med" len="med"/>
                    </a:lnB>
                    <a:solidFill>
                      <a:schemeClr val="bg1"/>
                    </a:solidFill>
                  </a:tcPr>
                </a:tc>
                <a:tc>
                  <a:txBody>
                    <a:bodyPr/>
                    <a:lstStyle/>
                    <a:p>
                      <a:pPr marL="0" algn="ctr" defTabSz="457200" rtl="0" eaLnBrk="1" latinLnBrk="0" hangingPunct="1"/>
                      <a:r>
                        <a:rPr lang="en-US" sz="1000" kern="1200" dirty="0">
                          <a:solidFill>
                            <a:schemeClr val="tx2"/>
                          </a:solidFill>
                          <a:latin typeface="Calibri" panose="020F0502020204030204" pitchFamily="34" charset="0"/>
                          <a:ea typeface="+mn-ea"/>
                          <a:cs typeface="Calibri" panose="020F0502020204030204" pitchFamily="34" charset="0"/>
                        </a:rPr>
                        <a:t>565 C</a:t>
                      </a:r>
                    </a:p>
                  </a:txBody>
                  <a:tcPr anchor="ctr">
                    <a:lnT w="12700" cap="flat" cmpd="sng" algn="ctr">
                      <a:solidFill>
                        <a:schemeClr val="accent4"/>
                      </a:solidFill>
                      <a:prstDash val="sysDot"/>
                      <a:round/>
                      <a:headEnd type="none" w="med" len="med"/>
                      <a:tailEnd type="none" w="med" len="med"/>
                    </a:lnT>
                    <a:lnB w="12700" cap="flat" cmpd="sng" algn="ctr">
                      <a:solidFill>
                        <a:schemeClr val="accent4"/>
                      </a:solidFill>
                      <a:prstDash val="sysDot"/>
                      <a:round/>
                      <a:headEnd type="none" w="med" len="med"/>
                      <a:tailEnd type="none" w="med" len="med"/>
                    </a:lnB>
                    <a:solidFill>
                      <a:schemeClr val="bg1"/>
                    </a:solidFill>
                  </a:tcPr>
                </a:tc>
                <a:extLst>
                  <a:ext uri="{0D108BD9-81ED-4DB2-BD59-A6C34878D82A}">
                    <a16:rowId xmlns:a16="http://schemas.microsoft.com/office/drawing/2014/main" val="1551442128"/>
                  </a:ext>
                </a:extLst>
              </a:tr>
              <a:tr h="0">
                <a:tc>
                  <a:txBody>
                    <a:bodyPr/>
                    <a:lstStyle/>
                    <a:p>
                      <a:pPr marL="457200" lvl="1" algn="l" defTabSz="457200" rtl="0" eaLnBrk="1" latinLnBrk="0" hangingPunct="1"/>
                      <a:r>
                        <a:rPr lang="en-US" sz="1000" kern="1200" dirty="0">
                          <a:solidFill>
                            <a:schemeClr val="tx2"/>
                          </a:solidFill>
                          <a:latin typeface="Calibri" panose="020F0502020204030204" pitchFamily="34" charset="0"/>
                          <a:ea typeface="+mn-ea"/>
                          <a:cs typeface="Calibri" panose="020F0502020204030204" pitchFamily="34" charset="0"/>
                        </a:rPr>
                        <a:t>Operating Pressure</a:t>
                      </a:r>
                    </a:p>
                  </a:txBody>
                  <a:tcPr anchor="ctr">
                    <a:lnT w="12700" cap="flat" cmpd="sng" algn="ctr">
                      <a:solidFill>
                        <a:schemeClr val="accent4"/>
                      </a:solidFill>
                      <a:prstDash val="sysDot"/>
                      <a:round/>
                      <a:headEnd type="none" w="med" len="med"/>
                      <a:tailEnd type="none" w="med" len="med"/>
                    </a:lnT>
                    <a:lnB w="12700" cap="flat" cmpd="sng" algn="ctr">
                      <a:solidFill>
                        <a:schemeClr val="accent4"/>
                      </a:solidFill>
                      <a:prstDash val="sysDot"/>
                      <a:round/>
                      <a:headEnd type="none" w="med" len="med"/>
                      <a:tailEnd type="none" w="med" len="med"/>
                    </a:lnB>
                    <a:solidFill>
                      <a:schemeClr val="bg1"/>
                    </a:solidFill>
                  </a:tcPr>
                </a:tc>
                <a:tc>
                  <a:txBody>
                    <a:bodyPr/>
                    <a:lstStyle/>
                    <a:p>
                      <a:pPr marL="0" algn="ctr" defTabSz="457200" rtl="0" eaLnBrk="1" latinLnBrk="0" hangingPunct="1"/>
                      <a:r>
                        <a:rPr lang="en-US" sz="1000" kern="1200" dirty="0">
                          <a:solidFill>
                            <a:schemeClr val="tx2"/>
                          </a:solidFill>
                          <a:latin typeface="Calibri" panose="020F0502020204030204" pitchFamily="34" charset="0"/>
                          <a:ea typeface="+mn-ea"/>
                          <a:cs typeface="Calibri" panose="020F0502020204030204" pitchFamily="34" charset="0"/>
                        </a:rPr>
                        <a:t>200 atm.</a:t>
                      </a:r>
                    </a:p>
                  </a:txBody>
                  <a:tcPr anchor="ctr">
                    <a:lnT w="12700" cap="flat" cmpd="sng" algn="ctr">
                      <a:solidFill>
                        <a:schemeClr val="accent4"/>
                      </a:solidFill>
                      <a:prstDash val="sysDot"/>
                      <a:round/>
                      <a:headEnd type="none" w="med" len="med"/>
                      <a:tailEnd type="none" w="med" len="med"/>
                    </a:lnT>
                    <a:lnB w="12700" cap="flat" cmpd="sng" algn="ctr">
                      <a:solidFill>
                        <a:schemeClr val="accent4"/>
                      </a:solidFill>
                      <a:prstDash val="sysDot"/>
                      <a:round/>
                      <a:headEnd type="none" w="med" len="med"/>
                      <a:tailEnd type="none" w="med" len="med"/>
                    </a:lnB>
                    <a:solidFill>
                      <a:schemeClr val="bg1"/>
                    </a:solidFill>
                  </a:tcPr>
                </a:tc>
                <a:tc>
                  <a:txBody>
                    <a:bodyPr/>
                    <a:lstStyle/>
                    <a:p>
                      <a:pPr marL="0" algn="ctr" defTabSz="457200" rtl="0" eaLnBrk="1" latinLnBrk="0" hangingPunct="1"/>
                      <a:r>
                        <a:rPr lang="en-US" sz="1000" kern="1200" dirty="0">
                          <a:solidFill>
                            <a:schemeClr val="tx2"/>
                          </a:solidFill>
                          <a:latin typeface="Calibri" panose="020F0502020204030204" pitchFamily="34" charset="0"/>
                          <a:ea typeface="+mn-ea"/>
                          <a:cs typeface="Calibri" panose="020F0502020204030204" pitchFamily="34" charset="0"/>
                        </a:rPr>
                        <a:t>10 atm.</a:t>
                      </a:r>
                    </a:p>
                  </a:txBody>
                  <a:tcPr anchor="ctr">
                    <a:lnT w="12700" cap="flat" cmpd="sng" algn="ctr">
                      <a:solidFill>
                        <a:schemeClr val="accent4"/>
                      </a:solidFill>
                      <a:prstDash val="sysDot"/>
                      <a:round/>
                      <a:headEnd type="none" w="med" len="med"/>
                      <a:tailEnd type="none" w="med" len="med"/>
                    </a:lnT>
                    <a:lnB w="12700" cap="flat" cmpd="sng" algn="ctr">
                      <a:solidFill>
                        <a:schemeClr val="accent4"/>
                      </a:solidFill>
                      <a:prstDash val="sysDot"/>
                      <a:round/>
                      <a:headEnd type="none" w="med" len="med"/>
                      <a:tailEnd type="none" w="med" len="med"/>
                    </a:lnB>
                    <a:solidFill>
                      <a:schemeClr val="bg1"/>
                    </a:solidFill>
                  </a:tcPr>
                </a:tc>
                <a:extLst>
                  <a:ext uri="{0D108BD9-81ED-4DB2-BD59-A6C34878D82A}">
                    <a16:rowId xmlns:a16="http://schemas.microsoft.com/office/drawing/2014/main" val="3391584570"/>
                  </a:ext>
                </a:extLst>
              </a:tr>
              <a:tr h="149225">
                <a:tc>
                  <a:txBody>
                    <a:bodyPr/>
                    <a:lstStyle/>
                    <a:p>
                      <a:pPr marL="457200" lvl="1" algn="l" defTabSz="457200" rtl="0" eaLnBrk="1" latinLnBrk="0" hangingPunct="1"/>
                      <a:r>
                        <a:rPr lang="en-US" sz="1000" kern="1200" dirty="0">
                          <a:solidFill>
                            <a:schemeClr val="tx2"/>
                          </a:solidFill>
                          <a:latin typeface="Calibri" panose="020F0502020204030204" pitchFamily="34" charset="0"/>
                          <a:ea typeface="+mn-ea"/>
                          <a:cs typeface="Calibri" panose="020F0502020204030204" pitchFamily="34" charset="0"/>
                        </a:rPr>
                        <a:t>Equilibrium One-Pass Conversion </a:t>
                      </a:r>
                      <a:r>
                        <a:rPr lang="en-US" sz="1100" b="1" kern="1200" baseline="30000" dirty="0">
                          <a:solidFill>
                            <a:schemeClr val="tx2"/>
                          </a:solidFill>
                          <a:latin typeface="Calibri" panose="020F0502020204030204" pitchFamily="34" charset="0"/>
                          <a:ea typeface="+mn-ea"/>
                          <a:cs typeface="Calibri" panose="020F0502020204030204" pitchFamily="34" charset="0"/>
                        </a:rPr>
                        <a:t>5</a:t>
                      </a:r>
                    </a:p>
                  </a:txBody>
                  <a:tcPr anchor="ctr">
                    <a:lnT w="12700" cap="flat" cmpd="sng" algn="ctr">
                      <a:solidFill>
                        <a:schemeClr val="accent4"/>
                      </a:solidFill>
                      <a:prstDash val="sysDot"/>
                      <a:round/>
                      <a:headEnd type="none" w="med" len="med"/>
                      <a:tailEnd type="none" w="med" len="med"/>
                    </a:lnT>
                    <a:lnB w="12700" cap="flat" cmpd="sng" algn="ctr">
                      <a:solidFill>
                        <a:schemeClr val="accent4"/>
                      </a:solidFill>
                      <a:prstDash val="solid"/>
                      <a:round/>
                      <a:headEnd type="none" w="med" len="med"/>
                      <a:tailEnd type="none" w="med" len="med"/>
                    </a:lnB>
                    <a:solidFill>
                      <a:schemeClr val="bg1"/>
                    </a:solidFill>
                  </a:tcPr>
                </a:tc>
                <a:tc>
                  <a:txBody>
                    <a:bodyPr/>
                    <a:lstStyle/>
                    <a:p>
                      <a:pPr marL="0" algn="ctr" defTabSz="457200" rtl="0" eaLnBrk="1" latinLnBrk="0" hangingPunct="1"/>
                      <a:r>
                        <a:rPr lang="en-US" sz="1000" kern="1200" dirty="0">
                          <a:solidFill>
                            <a:schemeClr val="tx2"/>
                          </a:solidFill>
                          <a:latin typeface="Calibri" panose="020F0502020204030204" pitchFamily="34" charset="0"/>
                          <a:ea typeface="+mn-ea"/>
                          <a:cs typeface="Calibri" panose="020F0502020204030204" pitchFamily="34" charset="0"/>
                        </a:rPr>
                        <a:t>26%</a:t>
                      </a:r>
                    </a:p>
                  </a:txBody>
                  <a:tcPr anchor="ctr">
                    <a:lnT w="12700" cap="flat" cmpd="sng" algn="ctr">
                      <a:solidFill>
                        <a:schemeClr val="accent4"/>
                      </a:solidFill>
                      <a:prstDash val="sysDot"/>
                      <a:round/>
                      <a:headEnd type="none" w="med" len="med"/>
                      <a:tailEnd type="none" w="med" len="med"/>
                    </a:lnT>
                    <a:lnB w="12700" cap="flat" cmpd="sng" algn="ctr">
                      <a:solidFill>
                        <a:schemeClr val="accent4"/>
                      </a:solidFill>
                      <a:prstDash val="solid"/>
                      <a:round/>
                      <a:headEnd type="none" w="med" len="med"/>
                      <a:tailEnd type="none" w="med" len="med"/>
                    </a:lnB>
                    <a:solidFill>
                      <a:schemeClr val="bg1"/>
                    </a:solidFill>
                  </a:tcPr>
                </a:tc>
                <a:tc>
                  <a:txBody>
                    <a:bodyPr/>
                    <a:lstStyle/>
                    <a:p>
                      <a:pPr marL="0" algn="ctr" defTabSz="457200" rtl="0" eaLnBrk="1" latinLnBrk="0" hangingPunct="1"/>
                      <a:r>
                        <a:rPr lang="en-US" sz="1000" kern="1200" dirty="0">
                          <a:solidFill>
                            <a:schemeClr val="tx2"/>
                          </a:solidFill>
                          <a:latin typeface="Calibri" panose="020F0502020204030204" pitchFamily="34" charset="0"/>
                          <a:ea typeface="+mn-ea"/>
                          <a:cs typeface="Calibri" panose="020F0502020204030204" pitchFamily="34" charset="0"/>
                        </a:rPr>
                        <a:t>0.7%</a:t>
                      </a:r>
                    </a:p>
                  </a:txBody>
                  <a:tcPr anchor="ctr">
                    <a:lnT w="12700" cap="flat" cmpd="sng" algn="ctr">
                      <a:solidFill>
                        <a:schemeClr val="accent4"/>
                      </a:solidFill>
                      <a:prstDash val="sysDot"/>
                      <a:round/>
                      <a:headEnd type="none" w="med" len="med"/>
                      <a:tailEnd type="none" w="med" len="med"/>
                    </a:lnT>
                    <a:lnB w="12700" cap="flat" cmpd="sng" algn="ctr">
                      <a:solidFill>
                        <a:schemeClr val="accent4"/>
                      </a:solidFill>
                      <a:prstDash val="solid"/>
                      <a:round/>
                      <a:headEnd type="none" w="med" len="med"/>
                      <a:tailEnd type="none" w="med" len="med"/>
                    </a:lnB>
                    <a:solidFill>
                      <a:schemeClr val="bg1"/>
                    </a:solidFill>
                  </a:tcPr>
                </a:tc>
                <a:extLst>
                  <a:ext uri="{0D108BD9-81ED-4DB2-BD59-A6C34878D82A}">
                    <a16:rowId xmlns:a16="http://schemas.microsoft.com/office/drawing/2014/main" val="1830878722"/>
                  </a:ext>
                </a:extLst>
              </a:tr>
              <a:tr h="118745">
                <a:tc>
                  <a:txBody>
                    <a:bodyPr/>
                    <a:lstStyle/>
                    <a:p>
                      <a:pPr marL="0" lvl="1" algn="l" defTabSz="457200" rtl="0" eaLnBrk="1" latinLnBrk="0" hangingPunct="1"/>
                      <a:r>
                        <a:rPr lang="en-US" sz="1200" b="1" kern="1200" dirty="0">
                          <a:solidFill>
                            <a:schemeClr val="tx2"/>
                          </a:solidFill>
                          <a:latin typeface="Calibri" panose="020F0502020204030204" pitchFamily="34" charset="0"/>
                          <a:ea typeface="+mn-ea"/>
                          <a:cs typeface="Calibri" panose="020F0502020204030204" pitchFamily="34" charset="0"/>
                        </a:rPr>
                        <a:t>Economic Parameters</a:t>
                      </a:r>
                    </a:p>
                  </a:txBody>
                  <a:tcPr anchor="ctr">
                    <a:lnT w="12700" cap="flat" cmpd="sng" algn="ctr">
                      <a:solidFill>
                        <a:schemeClr val="accent4"/>
                      </a:solidFill>
                      <a:prstDash val="solid"/>
                      <a:round/>
                      <a:headEnd type="none" w="med" len="med"/>
                      <a:tailEnd type="none" w="med" len="med"/>
                    </a:lnT>
                    <a:solidFill>
                      <a:schemeClr val="bg1"/>
                    </a:solidFill>
                  </a:tcPr>
                </a:tc>
                <a:tc>
                  <a:txBody>
                    <a:bodyPr/>
                    <a:lstStyle/>
                    <a:p>
                      <a:pPr marL="0" algn="l" defTabSz="457200" rtl="0" eaLnBrk="1" latinLnBrk="0" hangingPunct="1"/>
                      <a:endParaRPr lang="en-US" sz="1200" b="1" kern="1200" dirty="0">
                        <a:solidFill>
                          <a:schemeClr val="tx2"/>
                        </a:solidFill>
                        <a:latin typeface="Calibri" panose="020F0502020204030204" pitchFamily="34" charset="0"/>
                        <a:ea typeface="+mn-ea"/>
                        <a:cs typeface="Calibri" panose="020F0502020204030204" pitchFamily="34" charset="0"/>
                      </a:endParaRPr>
                    </a:p>
                  </a:txBody>
                  <a:tcPr anchor="ctr">
                    <a:lnT w="12700" cap="flat" cmpd="sng" algn="ctr">
                      <a:solidFill>
                        <a:schemeClr val="accent4"/>
                      </a:solidFill>
                      <a:prstDash val="solid"/>
                      <a:round/>
                      <a:headEnd type="none" w="med" len="med"/>
                      <a:tailEnd type="none" w="med" len="med"/>
                    </a:lnT>
                    <a:solidFill>
                      <a:schemeClr val="bg1"/>
                    </a:solidFill>
                  </a:tcPr>
                </a:tc>
                <a:tc>
                  <a:txBody>
                    <a:bodyPr/>
                    <a:lstStyle/>
                    <a:p>
                      <a:pPr marL="0" algn="l" defTabSz="457200" rtl="0" eaLnBrk="1" latinLnBrk="0" hangingPunct="1"/>
                      <a:endParaRPr lang="en-US" sz="1200" b="1" kern="1200" dirty="0">
                        <a:solidFill>
                          <a:schemeClr val="tx2"/>
                        </a:solidFill>
                        <a:latin typeface="Calibri" panose="020F0502020204030204" pitchFamily="34" charset="0"/>
                        <a:ea typeface="+mn-ea"/>
                        <a:cs typeface="Calibri" panose="020F0502020204030204" pitchFamily="34" charset="0"/>
                      </a:endParaRPr>
                    </a:p>
                  </a:txBody>
                  <a:tcPr anchor="ctr">
                    <a:lnT w="12700" cap="flat" cmpd="sng" algn="ctr">
                      <a:solidFill>
                        <a:schemeClr val="accent4"/>
                      </a:solidFill>
                      <a:prstDash val="solid"/>
                      <a:round/>
                      <a:headEnd type="none" w="med" len="med"/>
                      <a:tailEnd type="none" w="med" len="med"/>
                    </a:lnT>
                    <a:solidFill>
                      <a:schemeClr val="bg1"/>
                    </a:solidFill>
                  </a:tcPr>
                </a:tc>
                <a:extLst>
                  <a:ext uri="{0D108BD9-81ED-4DB2-BD59-A6C34878D82A}">
                    <a16:rowId xmlns:a16="http://schemas.microsoft.com/office/drawing/2014/main" val="120514311"/>
                  </a:ext>
                </a:extLst>
              </a:tr>
              <a:tr h="0">
                <a:tc>
                  <a:txBody>
                    <a:bodyPr/>
                    <a:lstStyle/>
                    <a:p>
                      <a:pPr marL="457200" lvl="1" algn="l" defTabSz="457200" rtl="0" eaLnBrk="1" latinLnBrk="0" hangingPunct="1"/>
                      <a:r>
                        <a:rPr lang="en-US" sz="1000" kern="1200" dirty="0">
                          <a:solidFill>
                            <a:schemeClr val="tx2"/>
                          </a:solidFill>
                          <a:latin typeface="Calibri" panose="020F0502020204030204" pitchFamily="34" charset="0"/>
                          <a:ea typeface="+mn-ea"/>
                          <a:cs typeface="Calibri" panose="020F0502020204030204" pitchFamily="34" charset="0"/>
                        </a:rPr>
                        <a:t>Capacity of the Plant, </a:t>
                      </a:r>
                      <a:r>
                        <a:rPr lang="en-US" sz="1000" kern="1200" dirty="0" err="1">
                          <a:solidFill>
                            <a:schemeClr val="tx2"/>
                          </a:solidFill>
                          <a:latin typeface="Calibri" panose="020F0502020204030204" pitchFamily="34" charset="0"/>
                          <a:ea typeface="+mn-ea"/>
                          <a:cs typeface="Calibri" panose="020F0502020204030204" pitchFamily="34" charset="0"/>
                        </a:rPr>
                        <a:t>kmtpy</a:t>
                      </a:r>
                      <a:endParaRPr lang="en-US" sz="1100" b="1" kern="1200" baseline="30000" dirty="0">
                        <a:solidFill>
                          <a:schemeClr val="tx2"/>
                        </a:solidFill>
                        <a:latin typeface="Calibri" panose="020F0502020204030204" pitchFamily="34" charset="0"/>
                        <a:ea typeface="+mn-ea"/>
                        <a:cs typeface="Calibri" panose="020F0502020204030204" pitchFamily="34" charset="0"/>
                      </a:endParaRPr>
                    </a:p>
                  </a:txBody>
                  <a:tcPr anchor="ctr">
                    <a:lnB w="12700" cap="flat" cmpd="sng" algn="ctr">
                      <a:solidFill>
                        <a:schemeClr val="accent4"/>
                      </a:solidFill>
                      <a:prstDash val="sysDot"/>
                      <a:round/>
                      <a:headEnd type="none" w="med" len="med"/>
                      <a:tailEnd type="none" w="med" len="med"/>
                    </a:lnB>
                    <a:solidFill>
                      <a:schemeClr val="bg1"/>
                    </a:solidFill>
                  </a:tcPr>
                </a:tc>
                <a:tc>
                  <a:txBody>
                    <a:bodyPr/>
                    <a:lstStyle/>
                    <a:p>
                      <a:pPr marL="0" algn="ctr" defTabSz="457200" rtl="0" eaLnBrk="1" latinLnBrk="0" hangingPunct="1"/>
                      <a:r>
                        <a:rPr lang="en-US" sz="1000" kern="1200" dirty="0">
                          <a:solidFill>
                            <a:schemeClr val="tx2"/>
                          </a:solidFill>
                          <a:latin typeface="Calibri" panose="020F0502020204030204" pitchFamily="34" charset="0"/>
                          <a:ea typeface="+mn-ea"/>
                          <a:cs typeface="Calibri" panose="020F0502020204030204" pitchFamily="34" charset="0"/>
                        </a:rPr>
                        <a:t>300 </a:t>
                      </a:r>
                      <a:r>
                        <a:rPr lang="en-US" sz="1100" b="1" kern="1200" baseline="30000" dirty="0">
                          <a:solidFill>
                            <a:schemeClr val="tx2"/>
                          </a:solidFill>
                          <a:latin typeface="Calibri" panose="020F0502020204030204" pitchFamily="34" charset="0"/>
                          <a:ea typeface="+mn-ea"/>
                          <a:cs typeface="Calibri" panose="020F0502020204030204" pitchFamily="34" charset="0"/>
                        </a:rPr>
                        <a:t>6</a:t>
                      </a:r>
                      <a:endParaRPr lang="en-US" sz="1000" kern="1200" dirty="0">
                        <a:solidFill>
                          <a:schemeClr val="tx2"/>
                        </a:solidFill>
                        <a:latin typeface="Calibri" panose="020F0502020204030204" pitchFamily="34" charset="0"/>
                        <a:ea typeface="+mn-ea"/>
                        <a:cs typeface="Calibri" panose="020F0502020204030204" pitchFamily="34" charset="0"/>
                      </a:endParaRPr>
                    </a:p>
                  </a:txBody>
                  <a:tcPr anchor="ctr">
                    <a:lnB w="12700" cap="flat" cmpd="sng" algn="ctr">
                      <a:solidFill>
                        <a:schemeClr val="accent4"/>
                      </a:solidFill>
                      <a:prstDash val="sysDot"/>
                      <a:round/>
                      <a:headEnd type="none" w="med" len="med"/>
                      <a:tailEnd type="none" w="med" len="med"/>
                    </a:lnB>
                    <a:solidFill>
                      <a:schemeClr val="bg1"/>
                    </a:solidFill>
                  </a:tcPr>
                </a:tc>
                <a:tc>
                  <a:txBody>
                    <a:bodyPr/>
                    <a:lstStyle/>
                    <a:p>
                      <a:pPr marL="0" algn="ctr" defTabSz="457200" rtl="0" eaLnBrk="1" latinLnBrk="0" hangingPunct="1"/>
                      <a:r>
                        <a:rPr lang="en-US" sz="1000" kern="1200" dirty="0">
                          <a:solidFill>
                            <a:schemeClr val="tx2"/>
                          </a:solidFill>
                          <a:latin typeface="Calibri" panose="020F0502020204030204" pitchFamily="34" charset="0"/>
                          <a:ea typeface="+mn-ea"/>
                          <a:cs typeface="Calibri" panose="020F0502020204030204" pitchFamily="34" charset="0"/>
                        </a:rPr>
                        <a:t>200 </a:t>
                      </a:r>
                      <a:r>
                        <a:rPr lang="en-US" sz="1100" b="1" kern="1200" baseline="30000" dirty="0">
                          <a:solidFill>
                            <a:schemeClr val="tx2"/>
                          </a:solidFill>
                          <a:latin typeface="Calibri" panose="020F0502020204030204" pitchFamily="34" charset="0"/>
                          <a:ea typeface="+mn-ea"/>
                          <a:cs typeface="Calibri" panose="020F0502020204030204" pitchFamily="34" charset="0"/>
                        </a:rPr>
                        <a:t>7</a:t>
                      </a:r>
                      <a:endParaRPr lang="en-US" sz="1000" kern="1200" dirty="0">
                        <a:solidFill>
                          <a:schemeClr val="tx2"/>
                        </a:solidFill>
                        <a:latin typeface="Calibri" panose="020F0502020204030204" pitchFamily="34" charset="0"/>
                        <a:ea typeface="+mn-ea"/>
                        <a:cs typeface="Calibri" panose="020F0502020204030204" pitchFamily="34" charset="0"/>
                      </a:endParaRPr>
                    </a:p>
                  </a:txBody>
                  <a:tcPr anchor="ctr">
                    <a:lnB w="12700" cap="flat" cmpd="sng" algn="ctr">
                      <a:solidFill>
                        <a:schemeClr val="accent4"/>
                      </a:solidFill>
                      <a:prstDash val="sysDot"/>
                      <a:round/>
                      <a:headEnd type="none" w="med" len="med"/>
                      <a:tailEnd type="none" w="med" len="med"/>
                    </a:lnB>
                    <a:solidFill>
                      <a:schemeClr val="bg1"/>
                    </a:solidFill>
                  </a:tcPr>
                </a:tc>
                <a:extLst>
                  <a:ext uri="{0D108BD9-81ED-4DB2-BD59-A6C34878D82A}">
                    <a16:rowId xmlns:a16="http://schemas.microsoft.com/office/drawing/2014/main" val="4022708288"/>
                  </a:ext>
                </a:extLst>
              </a:tr>
              <a:tr h="133985">
                <a:tc>
                  <a:txBody>
                    <a:bodyPr/>
                    <a:lstStyle/>
                    <a:p>
                      <a:pPr marL="457200" lvl="1" algn="l" defTabSz="457200" rtl="0" eaLnBrk="1" latinLnBrk="0" hangingPunct="1"/>
                      <a:r>
                        <a:rPr lang="en-US" sz="1000" kern="1200" dirty="0">
                          <a:solidFill>
                            <a:schemeClr val="tx2"/>
                          </a:solidFill>
                          <a:latin typeface="Calibri" panose="020F0502020204030204" pitchFamily="34" charset="0"/>
                          <a:ea typeface="+mn-ea"/>
                          <a:cs typeface="Calibri" panose="020F0502020204030204" pitchFamily="34" charset="0"/>
                        </a:rPr>
                        <a:t>Corresponding SMR Size, MMNm3/</a:t>
                      </a:r>
                      <a:r>
                        <a:rPr lang="en-US" sz="1000" kern="1200" dirty="0" err="1">
                          <a:solidFill>
                            <a:schemeClr val="tx2"/>
                          </a:solidFill>
                          <a:latin typeface="Calibri" panose="020F0502020204030204" pitchFamily="34" charset="0"/>
                          <a:ea typeface="+mn-ea"/>
                          <a:cs typeface="Calibri" panose="020F0502020204030204" pitchFamily="34" charset="0"/>
                        </a:rPr>
                        <a:t>yr</a:t>
                      </a:r>
                      <a:endParaRPr lang="en-US" sz="1000" kern="1200" dirty="0">
                        <a:solidFill>
                          <a:schemeClr val="tx2"/>
                        </a:solidFill>
                        <a:latin typeface="Calibri" panose="020F0502020204030204" pitchFamily="34" charset="0"/>
                        <a:ea typeface="+mn-ea"/>
                        <a:cs typeface="Calibri" panose="020F0502020204030204" pitchFamily="34" charset="0"/>
                      </a:endParaRPr>
                    </a:p>
                  </a:txBody>
                  <a:tcPr anchor="ctr">
                    <a:lnT w="12700" cap="flat" cmpd="sng" algn="ctr">
                      <a:solidFill>
                        <a:schemeClr val="accent4"/>
                      </a:solidFill>
                      <a:prstDash val="sysDot"/>
                      <a:round/>
                      <a:headEnd type="none" w="med" len="med"/>
                      <a:tailEnd type="none" w="med" len="med"/>
                    </a:lnT>
                    <a:lnB w="12700" cap="flat" cmpd="sng" algn="ctr">
                      <a:solidFill>
                        <a:schemeClr val="accent4"/>
                      </a:solidFill>
                      <a:prstDash val="sysDot"/>
                      <a:round/>
                      <a:headEnd type="none" w="med" len="med"/>
                      <a:tailEnd type="none" w="med" len="med"/>
                    </a:lnB>
                    <a:solidFill>
                      <a:schemeClr val="bg1"/>
                    </a:solidFill>
                  </a:tcPr>
                </a:tc>
                <a:tc>
                  <a:txBody>
                    <a:bodyPr/>
                    <a:lstStyle/>
                    <a:p>
                      <a:pPr marL="0" algn="ctr" defTabSz="457200" rtl="0" eaLnBrk="1" latinLnBrk="0" hangingPunct="1"/>
                      <a:r>
                        <a:rPr lang="en-US" sz="1000" kern="1200" dirty="0">
                          <a:solidFill>
                            <a:schemeClr val="tx2"/>
                          </a:solidFill>
                          <a:latin typeface="Calibri" panose="020F0502020204030204" pitchFamily="34" charset="0"/>
                          <a:ea typeface="+mn-ea"/>
                          <a:cs typeface="Calibri" panose="020F0502020204030204" pitchFamily="34" charset="0"/>
                        </a:rPr>
                        <a:t>592</a:t>
                      </a:r>
                    </a:p>
                  </a:txBody>
                  <a:tcPr anchor="ctr">
                    <a:lnT w="12700" cap="flat" cmpd="sng" algn="ctr">
                      <a:solidFill>
                        <a:schemeClr val="accent4"/>
                      </a:solidFill>
                      <a:prstDash val="sysDot"/>
                      <a:round/>
                      <a:headEnd type="none" w="med" len="med"/>
                      <a:tailEnd type="none" w="med" len="med"/>
                    </a:lnT>
                    <a:lnB w="12700" cap="flat" cmpd="sng" algn="ctr">
                      <a:solidFill>
                        <a:schemeClr val="accent4"/>
                      </a:solidFill>
                      <a:prstDash val="sysDot"/>
                      <a:round/>
                      <a:headEnd type="none" w="med" len="med"/>
                      <a:tailEnd type="none" w="med" len="med"/>
                    </a:lnB>
                    <a:solidFill>
                      <a:schemeClr val="bg1"/>
                    </a:solidFill>
                  </a:tcPr>
                </a:tc>
                <a:tc>
                  <a:txBody>
                    <a:bodyPr/>
                    <a:lstStyle/>
                    <a:p>
                      <a:pPr marL="0" algn="ctr" defTabSz="457200" rtl="0" eaLnBrk="1" latinLnBrk="0" hangingPunct="1"/>
                      <a:r>
                        <a:rPr lang="en-US" sz="1000" kern="1200" dirty="0">
                          <a:solidFill>
                            <a:schemeClr val="tx2"/>
                          </a:solidFill>
                          <a:latin typeface="Calibri" panose="020F0502020204030204" pitchFamily="34" charset="0"/>
                          <a:ea typeface="+mn-ea"/>
                          <a:cs typeface="Calibri" panose="020F0502020204030204" pitchFamily="34" charset="0"/>
                        </a:rPr>
                        <a:t>-</a:t>
                      </a:r>
                    </a:p>
                  </a:txBody>
                  <a:tcPr anchor="ctr">
                    <a:lnT w="12700" cap="flat" cmpd="sng" algn="ctr">
                      <a:solidFill>
                        <a:schemeClr val="accent4"/>
                      </a:solidFill>
                      <a:prstDash val="sysDot"/>
                      <a:round/>
                      <a:headEnd type="none" w="med" len="med"/>
                      <a:tailEnd type="none" w="med" len="med"/>
                    </a:lnT>
                    <a:lnB w="12700" cap="flat" cmpd="sng" algn="ctr">
                      <a:solidFill>
                        <a:schemeClr val="accent4"/>
                      </a:solidFill>
                      <a:prstDash val="sysDot"/>
                      <a:round/>
                      <a:headEnd type="none" w="med" len="med"/>
                      <a:tailEnd type="none" w="med" len="med"/>
                    </a:lnB>
                    <a:solidFill>
                      <a:schemeClr val="bg1"/>
                    </a:solidFill>
                  </a:tcPr>
                </a:tc>
                <a:extLst>
                  <a:ext uri="{0D108BD9-81ED-4DB2-BD59-A6C34878D82A}">
                    <a16:rowId xmlns:a16="http://schemas.microsoft.com/office/drawing/2014/main" val="4139429132"/>
                  </a:ext>
                </a:extLst>
              </a:tr>
              <a:tr h="133985">
                <a:tc>
                  <a:txBody>
                    <a:bodyPr/>
                    <a:lstStyle/>
                    <a:p>
                      <a:pPr marL="457200" lvl="1" algn="l" defTabSz="457200" rtl="0" eaLnBrk="1" latinLnBrk="0" hangingPunct="1"/>
                      <a:r>
                        <a:rPr lang="en-US" sz="1000" kern="1200" dirty="0">
                          <a:solidFill>
                            <a:schemeClr val="tx2"/>
                          </a:solidFill>
                          <a:latin typeface="Calibri" panose="020F0502020204030204" pitchFamily="34" charset="0"/>
                          <a:ea typeface="+mn-ea"/>
                          <a:cs typeface="Calibri" panose="020F0502020204030204" pitchFamily="34" charset="0"/>
                        </a:rPr>
                        <a:t>Corresponding </a:t>
                      </a:r>
                      <a:r>
                        <a:rPr lang="en-US" sz="1000" kern="1200" dirty="0" err="1">
                          <a:solidFill>
                            <a:schemeClr val="tx2"/>
                          </a:solidFill>
                          <a:latin typeface="Calibri" panose="020F0502020204030204" pitchFamily="34" charset="0"/>
                          <a:ea typeface="+mn-ea"/>
                          <a:cs typeface="Calibri" panose="020F0502020204030204" pitchFamily="34" charset="0"/>
                        </a:rPr>
                        <a:t>Electrolyzer</a:t>
                      </a:r>
                      <a:r>
                        <a:rPr lang="en-US" sz="1000" kern="1200" dirty="0">
                          <a:solidFill>
                            <a:schemeClr val="tx2"/>
                          </a:solidFill>
                          <a:latin typeface="Calibri" panose="020F0502020204030204" pitchFamily="34" charset="0"/>
                          <a:ea typeface="+mn-ea"/>
                          <a:cs typeface="Calibri" panose="020F0502020204030204" pitchFamily="34" charset="0"/>
                        </a:rPr>
                        <a:t> Rating, MW </a:t>
                      </a:r>
                      <a:r>
                        <a:rPr lang="en-US" sz="1100" b="1" kern="1200" baseline="30000" dirty="0">
                          <a:solidFill>
                            <a:schemeClr val="tx2"/>
                          </a:solidFill>
                          <a:latin typeface="Calibri" panose="020F0502020204030204" pitchFamily="34" charset="0"/>
                          <a:ea typeface="+mn-ea"/>
                          <a:cs typeface="Calibri" panose="020F0502020204030204" pitchFamily="34" charset="0"/>
                        </a:rPr>
                        <a:t>8</a:t>
                      </a:r>
                    </a:p>
                  </a:txBody>
                  <a:tcPr anchor="ctr">
                    <a:lnT w="12700" cap="flat" cmpd="sng" algn="ctr">
                      <a:solidFill>
                        <a:schemeClr val="accent4"/>
                      </a:solidFill>
                      <a:prstDash val="sysDot"/>
                      <a:round/>
                      <a:headEnd type="none" w="med" len="med"/>
                      <a:tailEnd type="none" w="med" len="med"/>
                    </a:lnT>
                    <a:lnB w="12700" cap="flat" cmpd="sng" algn="ctr">
                      <a:solidFill>
                        <a:schemeClr val="accent4"/>
                      </a:solidFill>
                      <a:prstDash val="sysDot"/>
                      <a:round/>
                      <a:headEnd type="none" w="med" len="med"/>
                      <a:tailEnd type="none" w="med" len="med"/>
                    </a:lnB>
                    <a:solidFill>
                      <a:schemeClr val="bg1"/>
                    </a:solidFill>
                  </a:tcPr>
                </a:tc>
                <a:tc>
                  <a:txBody>
                    <a:bodyPr/>
                    <a:lstStyle/>
                    <a:p>
                      <a:pPr marL="0" algn="ctr" defTabSz="457200" rtl="0" eaLnBrk="1" latinLnBrk="0" hangingPunct="1"/>
                      <a:r>
                        <a:rPr lang="en-US" sz="1000" kern="1200" dirty="0">
                          <a:solidFill>
                            <a:schemeClr val="tx2"/>
                          </a:solidFill>
                          <a:latin typeface="Calibri" panose="020F0502020204030204" pitchFamily="34" charset="0"/>
                          <a:ea typeface="+mn-ea"/>
                          <a:cs typeface="Calibri" panose="020F0502020204030204" pitchFamily="34" charset="0"/>
                        </a:rPr>
                        <a:t>-</a:t>
                      </a:r>
                    </a:p>
                  </a:txBody>
                  <a:tcPr anchor="ctr">
                    <a:lnT w="12700" cap="flat" cmpd="sng" algn="ctr">
                      <a:solidFill>
                        <a:schemeClr val="accent4"/>
                      </a:solidFill>
                      <a:prstDash val="sysDot"/>
                      <a:round/>
                      <a:headEnd type="none" w="med" len="med"/>
                      <a:tailEnd type="none" w="med" len="med"/>
                    </a:lnT>
                    <a:lnB w="12700" cap="flat" cmpd="sng" algn="ctr">
                      <a:solidFill>
                        <a:schemeClr val="accent4"/>
                      </a:solidFill>
                      <a:prstDash val="sysDot"/>
                      <a:round/>
                      <a:headEnd type="none" w="med" len="med"/>
                      <a:tailEnd type="none" w="med" len="med"/>
                    </a:lnB>
                    <a:solidFill>
                      <a:schemeClr val="bg1"/>
                    </a:solidFill>
                  </a:tcPr>
                </a:tc>
                <a:tc>
                  <a:txBody>
                    <a:bodyPr/>
                    <a:lstStyle/>
                    <a:p>
                      <a:pPr marL="0" algn="ctr" defTabSz="457200" rtl="0" eaLnBrk="1" latinLnBrk="0" hangingPunct="1"/>
                      <a:r>
                        <a:rPr lang="en-US" sz="1000" kern="1200" dirty="0">
                          <a:solidFill>
                            <a:schemeClr val="tx2"/>
                          </a:solidFill>
                          <a:latin typeface="Calibri" panose="020F0502020204030204" pitchFamily="34" charset="0"/>
                          <a:ea typeface="+mn-ea"/>
                          <a:cs typeface="Calibri" panose="020F0502020204030204" pitchFamily="34" charset="0"/>
                        </a:rPr>
                        <a:t>288</a:t>
                      </a:r>
                    </a:p>
                  </a:txBody>
                  <a:tcPr anchor="ctr">
                    <a:lnT w="12700" cap="flat" cmpd="sng" algn="ctr">
                      <a:solidFill>
                        <a:schemeClr val="accent4"/>
                      </a:solidFill>
                      <a:prstDash val="sysDot"/>
                      <a:round/>
                      <a:headEnd type="none" w="med" len="med"/>
                      <a:tailEnd type="none" w="med" len="med"/>
                    </a:lnT>
                    <a:lnB w="12700" cap="flat" cmpd="sng" algn="ctr">
                      <a:solidFill>
                        <a:schemeClr val="accent4"/>
                      </a:solidFill>
                      <a:prstDash val="sysDot"/>
                      <a:round/>
                      <a:headEnd type="none" w="med" len="med"/>
                      <a:tailEnd type="none" w="med" len="med"/>
                    </a:lnB>
                    <a:solidFill>
                      <a:schemeClr val="bg1"/>
                    </a:solidFill>
                  </a:tcPr>
                </a:tc>
                <a:extLst>
                  <a:ext uri="{0D108BD9-81ED-4DB2-BD59-A6C34878D82A}">
                    <a16:rowId xmlns:a16="http://schemas.microsoft.com/office/drawing/2014/main" val="246413454"/>
                  </a:ext>
                </a:extLst>
              </a:tr>
              <a:tr h="133985">
                <a:tc>
                  <a:txBody>
                    <a:bodyPr/>
                    <a:lstStyle/>
                    <a:p>
                      <a:pPr marL="457200" lvl="1" algn="l" defTabSz="457200" rtl="0" eaLnBrk="1" latinLnBrk="0" hangingPunct="1"/>
                      <a:r>
                        <a:rPr lang="en-US" sz="1100" b="1" kern="1200" dirty="0">
                          <a:solidFill>
                            <a:schemeClr val="tx2"/>
                          </a:solidFill>
                          <a:latin typeface="Calibri" panose="020F0502020204030204" pitchFamily="34" charset="0"/>
                          <a:ea typeface="+mn-ea"/>
                          <a:cs typeface="Calibri" panose="020F0502020204030204" pitchFamily="34" charset="0"/>
                        </a:rPr>
                        <a:t>Total Capital Investment</a:t>
                      </a:r>
                    </a:p>
                  </a:txBody>
                  <a:tcPr anchor="ctr">
                    <a:lnT w="12700" cap="flat" cmpd="sng" algn="ctr">
                      <a:solidFill>
                        <a:schemeClr val="accent4"/>
                      </a:solidFill>
                      <a:prstDash val="sysDot"/>
                      <a:round/>
                      <a:headEnd type="none" w="med" len="med"/>
                      <a:tailEnd type="none" w="med" len="med"/>
                    </a:lnT>
                    <a:solidFill>
                      <a:schemeClr val="bg1"/>
                    </a:solidFill>
                  </a:tcPr>
                </a:tc>
                <a:tc>
                  <a:txBody>
                    <a:bodyPr/>
                    <a:lstStyle/>
                    <a:p>
                      <a:pPr marL="0" algn="ctr" defTabSz="457200" rtl="0" eaLnBrk="1" latinLnBrk="0" hangingPunct="1"/>
                      <a:r>
                        <a:rPr lang="en-US" sz="1100" b="1" kern="1200" dirty="0">
                          <a:solidFill>
                            <a:schemeClr val="tx2"/>
                          </a:solidFill>
                          <a:latin typeface="Calibri" panose="020F0502020204030204" pitchFamily="34" charset="0"/>
                          <a:ea typeface="+mn-ea"/>
                          <a:cs typeface="Calibri" panose="020F0502020204030204" pitchFamily="34" charset="0"/>
                        </a:rPr>
                        <a:t>$ 327</a:t>
                      </a:r>
                    </a:p>
                  </a:txBody>
                  <a:tcPr anchor="ctr">
                    <a:lnT w="12700" cap="flat" cmpd="sng" algn="ctr">
                      <a:solidFill>
                        <a:schemeClr val="accent4"/>
                      </a:solidFill>
                      <a:prstDash val="sysDot"/>
                      <a:round/>
                      <a:headEnd type="none" w="med" len="med"/>
                      <a:tailEnd type="none" w="med" len="med"/>
                    </a:lnT>
                    <a:solidFill>
                      <a:schemeClr val="bg1"/>
                    </a:solidFill>
                  </a:tcPr>
                </a:tc>
                <a:tc>
                  <a:txBody>
                    <a:bodyPr/>
                    <a:lstStyle/>
                    <a:p>
                      <a:pPr marL="0" algn="ctr" defTabSz="457200" rtl="0" eaLnBrk="1" latinLnBrk="0" hangingPunct="1"/>
                      <a:r>
                        <a:rPr lang="en-US" sz="1100" b="1" kern="1200" dirty="0">
                          <a:solidFill>
                            <a:schemeClr val="tx2"/>
                          </a:solidFill>
                          <a:latin typeface="Calibri" panose="020F0502020204030204" pitchFamily="34" charset="0"/>
                          <a:ea typeface="+mn-ea"/>
                          <a:cs typeface="Calibri" panose="020F0502020204030204" pitchFamily="34" charset="0"/>
                        </a:rPr>
                        <a:t>$ 143</a:t>
                      </a:r>
                    </a:p>
                  </a:txBody>
                  <a:tcPr anchor="ctr">
                    <a:lnT w="12700" cap="flat" cmpd="sng" algn="ctr">
                      <a:solidFill>
                        <a:schemeClr val="accent4"/>
                      </a:solidFill>
                      <a:prstDash val="sysDot"/>
                      <a:round/>
                      <a:headEnd type="none" w="med" len="med"/>
                      <a:tailEnd type="none" w="med" len="med"/>
                    </a:lnT>
                    <a:solidFill>
                      <a:schemeClr val="bg1"/>
                    </a:solidFill>
                  </a:tcPr>
                </a:tc>
                <a:extLst>
                  <a:ext uri="{0D108BD9-81ED-4DB2-BD59-A6C34878D82A}">
                    <a16:rowId xmlns:a16="http://schemas.microsoft.com/office/drawing/2014/main" val="1566534994"/>
                  </a:ext>
                </a:extLst>
              </a:tr>
              <a:tr h="133985">
                <a:tc>
                  <a:txBody>
                    <a:bodyPr/>
                    <a:lstStyle/>
                    <a:p>
                      <a:pPr marL="914400" lvl="2" algn="l" defTabSz="457200" rtl="0" eaLnBrk="1" latinLnBrk="0" hangingPunct="1"/>
                      <a:r>
                        <a:rPr lang="en-US" sz="1000" i="1" kern="1200" dirty="0">
                          <a:solidFill>
                            <a:schemeClr val="tx2"/>
                          </a:solidFill>
                          <a:latin typeface="Calibri" panose="020F0502020204030204" pitchFamily="34" charset="0"/>
                          <a:ea typeface="+mn-ea"/>
                          <a:cs typeface="Calibri" panose="020F0502020204030204" pitchFamily="34" charset="0"/>
                        </a:rPr>
                        <a:t>Hydrogen Generation Section, $MM </a:t>
                      </a:r>
                      <a:r>
                        <a:rPr lang="en-US" sz="1100" b="1" kern="1200" baseline="30000" dirty="0">
                          <a:solidFill>
                            <a:schemeClr val="tx2"/>
                          </a:solidFill>
                          <a:latin typeface="Calibri" panose="020F0502020204030204" pitchFamily="34" charset="0"/>
                          <a:ea typeface="+mn-ea"/>
                          <a:cs typeface="Calibri" panose="020F0502020204030204" pitchFamily="34" charset="0"/>
                        </a:rPr>
                        <a:t>9</a:t>
                      </a:r>
                    </a:p>
                  </a:txBody>
                  <a:tcPr anchor="ctr">
                    <a:solidFill>
                      <a:schemeClr val="bg1"/>
                    </a:solidFill>
                  </a:tcPr>
                </a:tc>
                <a:tc>
                  <a:txBody>
                    <a:bodyPr/>
                    <a:lstStyle/>
                    <a:p>
                      <a:pPr marL="0" algn="ctr" defTabSz="457200" rtl="0" eaLnBrk="1" latinLnBrk="0" hangingPunct="1"/>
                      <a:r>
                        <a:rPr lang="en-US" sz="1000" i="1" kern="1200" dirty="0">
                          <a:solidFill>
                            <a:schemeClr val="tx2"/>
                          </a:solidFill>
                          <a:latin typeface="Calibri" panose="020F0502020204030204" pitchFamily="34" charset="0"/>
                          <a:ea typeface="+mn-ea"/>
                          <a:cs typeface="Calibri" panose="020F0502020204030204" pitchFamily="34" charset="0"/>
                        </a:rPr>
                        <a:t>$ 132</a:t>
                      </a:r>
                    </a:p>
                  </a:txBody>
                  <a:tcPr anchor="ctr">
                    <a:solidFill>
                      <a:schemeClr val="bg1"/>
                    </a:solidFill>
                  </a:tcPr>
                </a:tc>
                <a:tc>
                  <a:txBody>
                    <a:bodyPr/>
                    <a:lstStyle/>
                    <a:p>
                      <a:pPr marL="0" algn="ctr" defTabSz="457200" rtl="0" eaLnBrk="1" latinLnBrk="0" hangingPunct="1"/>
                      <a:r>
                        <a:rPr lang="en-US" sz="1000" i="1" kern="1200" dirty="0">
                          <a:solidFill>
                            <a:schemeClr val="tx2"/>
                          </a:solidFill>
                          <a:latin typeface="Calibri" panose="020F0502020204030204" pitchFamily="34" charset="0"/>
                          <a:ea typeface="+mn-ea"/>
                          <a:cs typeface="Calibri" panose="020F0502020204030204" pitchFamily="34" charset="0"/>
                        </a:rPr>
                        <a:t>$ 86</a:t>
                      </a:r>
                    </a:p>
                  </a:txBody>
                  <a:tcPr anchor="ctr">
                    <a:solidFill>
                      <a:schemeClr val="bg1"/>
                    </a:solidFill>
                  </a:tcPr>
                </a:tc>
                <a:extLst>
                  <a:ext uri="{0D108BD9-81ED-4DB2-BD59-A6C34878D82A}">
                    <a16:rowId xmlns:a16="http://schemas.microsoft.com/office/drawing/2014/main" val="3634155728"/>
                  </a:ext>
                </a:extLst>
              </a:tr>
              <a:tr h="133985">
                <a:tc>
                  <a:txBody>
                    <a:bodyPr/>
                    <a:lstStyle/>
                    <a:p>
                      <a:pPr marL="914400" lvl="2" algn="l" defTabSz="457200" rtl="0" eaLnBrk="1" latinLnBrk="0" hangingPunct="1"/>
                      <a:r>
                        <a:rPr lang="en-US" sz="1000" i="1" kern="1200" dirty="0">
                          <a:solidFill>
                            <a:schemeClr val="tx2"/>
                          </a:solidFill>
                          <a:latin typeface="Calibri" panose="020F0502020204030204" pitchFamily="34" charset="0"/>
                          <a:ea typeface="+mn-ea"/>
                          <a:cs typeface="Calibri" panose="020F0502020204030204" pitchFamily="34" charset="0"/>
                        </a:rPr>
                        <a:t>Ammonia Synthesis Section, $MM</a:t>
                      </a:r>
                      <a:endParaRPr lang="en-US" sz="1100" b="1" kern="1200" baseline="30000" dirty="0">
                        <a:solidFill>
                          <a:schemeClr val="tx2"/>
                        </a:solidFill>
                        <a:latin typeface="Calibri" panose="020F0502020204030204" pitchFamily="34" charset="0"/>
                        <a:ea typeface="+mn-ea"/>
                        <a:cs typeface="Calibri" panose="020F0502020204030204" pitchFamily="34" charset="0"/>
                      </a:endParaRPr>
                    </a:p>
                  </a:txBody>
                  <a:tcPr anchor="ctr">
                    <a:lnB w="12700" cap="flat" cmpd="sng" algn="ctr">
                      <a:solidFill>
                        <a:schemeClr val="accent4"/>
                      </a:solidFill>
                      <a:prstDash val="sysDot"/>
                      <a:round/>
                      <a:headEnd type="none" w="med" len="med"/>
                      <a:tailEnd type="none" w="med" len="med"/>
                    </a:lnB>
                    <a:solidFill>
                      <a:schemeClr val="bg1"/>
                    </a:solidFill>
                  </a:tcPr>
                </a:tc>
                <a:tc>
                  <a:txBody>
                    <a:bodyPr/>
                    <a:lstStyle/>
                    <a:p>
                      <a:pPr marL="0" algn="ctr" defTabSz="457200" rtl="0" eaLnBrk="1" latinLnBrk="0" hangingPunct="1"/>
                      <a:r>
                        <a:rPr lang="en-US" sz="1000" i="1" kern="1200" dirty="0">
                          <a:solidFill>
                            <a:schemeClr val="tx2"/>
                          </a:solidFill>
                          <a:latin typeface="Calibri" panose="020F0502020204030204" pitchFamily="34" charset="0"/>
                          <a:ea typeface="+mn-ea"/>
                          <a:cs typeface="Calibri" panose="020F0502020204030204" pitchFamily="34" charset="0"/>
                        </a:rPr>
                        <a:t>$ 195</a:t>
                      </a:r>
                    </a:p>
                  </a:txBody>
                  <a:tcPr anchor="ctr">
                    <a:lnB w="12700" cap="flat" cmpd="sng" algn="ctr">
                      <a:solidFill>
                        <a:schemeClr val="accent4"/>
                      </a:solidFill>
                      <a:prstDash val="sysDot"/>
                      <a:round/>
                      <a:headEnd type="none" w="med" len="med"/>
                      <a:tailEnd type="none" w="med" len="med"/>
                    </a:lnB>
                    <a:solidFill>
                      <a:schemeClr val="bg1"/>
                    </a:solidFill>
                  </a:tcPr>
                </a:tc>
                <a:tc>
                  <a:txBody>
                    <a:bodyPr/>
                    <a:lstStyle/>
                    <a:p>
                      <a:pPr marL="0" algn="ctr" defTabSz="457200" rtl="0" eaLnBrk="1" latinLnBrk="0" hangingPunct="1"/>
                      <a:r>
                        <a:rPr lang="en-US" sz="1000" b="0" i="1" kern="1200" dirty="0">
                          <a:solidFill>
                            <a:schemeClr val="tx2"/>
                          </a:solidFill>
                          <a:latin typeface="Calibri" panose="020F0502020204030204" pitchFamily="34" charset="0"/>
                          <a:ea typeface="+mn-ea"/>
                          <a:cs typeface="Calibri" panose="020F0502020204030204" pitchFamily="34" charset="0"/>
                        </a:rPr>
                        <a:t>$ 26 </a:t>
                      </a:r>
                      <a:r>
                        <a:rPr lang="en-US" sz="1100" b="1" kern="1200" baseline="30000" dirty="0">
                          <a:solidFill>
                            <a:schemeClr val="tx2"/>
                          </a:solidFill>
                          <a:latin typeface="Calibri" panose="020F0502020204030204" pitchFamily="34" charset="0"/>
                          <a:ea typeface="+mn-ea"/>
                          <a:cs typeface="Calibri" panose="020F0502020204030204" pitchFamily="34" charset="0"/>
                        </a:rPr>
                        <a:t>10</a:t>
                      </a:r>
                      <a:endParaRPr lang="en-US" sz="1000" b="0" i="1" kern="1200" dirty="0">
                        <a:solidFill>
                          <a:schemeClr val="tx2"/>
                        </a:solidFill>
                        <a:latin typeface="Calibri" panose="020F0502020204030204" pitchFamily="34" charset="0"/>
                        <a:ea typeface="+mn-ea"/>
                        <a:cs typeface="Calibri" panose="020F0502020204030204" pitchFamily="34" charset="0"/>
                      </a:endParaRPr>
                    </a:p>
                  </a:txBody>
                  <a:tcPr anchor="ctr">
                    <a:lnB w="12700" cap="flat" cmpd="sng" algn="ctr">
                      <a:solidFill>
                        <a:schemeClr val="accent4"/>
                      </a:solidFill>
                      <a:prstDash val="sysDot"/>
                      <a:round/>
                      <a:headEnd type="none" w="med" len="med"/>
                      <a:tailEnd type="none" w="med" len="med"/>
                    </a:lnB>
                    <a:solidFill>
                      <a:schemeClr val="bg1"/>
                    </a:solidFill>
                  </a:tcPr>
                </a:tc>
                <a:extLst>
                  <a:ext uri="{0D108BD9-81ED-4DB2-BD59-A6C34878D82A}">
                    <a16:rowId xmlns:a16="http://schemas.microsoft.com/office/drawing/2014/main" val="2442136944"/>
                  </a:ext>
                </a:extLst>
              </a:tr>
              <a:tr h="133985">
                <a:tc>
                  <a:txBody>
                    <a:bodyPr/>
                    <a:lstStyle/>
                    <a:p>
                      <a:pPr marL="457200" lvl="1" algn="l" defTabSz="457200" rtl="0" eaLnBrk="1" latinLnBrk="0" hangingPunct="1"/>
                      <a:r>
                        <a:rPr lang="en-US" sz="1100" b="1" kern="1200" dirty="0">
                          <a:solidFill>
                            <a:schemeClr val="tx2"/>
                          </a:solidFill>
                          <a:latin typeface="Calibri" panose="020F0502020204030204" pitchFamily="34" charset="0"/>
                          <a:ea typeface="+mn-ea"/>
                          <a:cs typeface="Calibri" panose="020F0502020204030204" pitchFamily="34" charset="0"/>
                        </a:rPr>
                        <a:t>Total Production Costs (12% ROIC), ¢/kg</a:t>
                      </a:r>
                      <a:endParaRPr lang="en-US" sz="1100" b="1" kern="1200" baseline="30000" dirty="0">
                        <a:solidFill>
                          <a:schemeClr val="tx2"/>
                        </a:solidFill>
                        <a:latin typeface="Calibri" panose="020F0502020204030204" pitchFamily="34" charset="0"/>
                        <a:ea typeface="+mn-ea"/>
                        <a:cs typeface="Calibri" panose="020F0502020204030204" pitchFamily="34" charset="0"/>
                      </a:endParaRPr>
                    </a:p>
                  </a:txBody>
                  <a:tcPr anchor="ctr">
                    <a:lnT w="12700" cap="flat" cmpd="sng" algn="ctr">
                      <a:solidFill>
                        <a:schemeClr val="accent4"/>
                      </a:solidFill>
                      <a:prstDash val="sysDot"/>
                      <a:round/>
                      <a:headEnd type="none" w="med" len="med"/>
                      <a:tailEnd type="none" w="med" len="med"/>
                    </a:lnT>
                    <a:solidFill>
                      <a:schemeClr val="bg1"/>
                    </a:solidFill>
                  </a:tcPr>
                </a:tc>
                <a:tc>
                  <a:txBody>
                    <a:bodyPr/>
                    <a:lstStyle/>
                    <a:p>
                      <a:pPr marL="0" algn="ctr" defTabSz="457200" rtl="0" eaLnBrk="1" latinLnBrk="0" hangingPunct="1"/>
                      <a:r>
                        <a:rPr lang="en-US" sz="1100" b="1" kern="1200" dirty="0">
                          <a:solidFill>
                            <a:schemeClr val="tx2"/>
                          </a:solidFill>
                          <a:latin typeface="Calibri" panose="020F0502020204030204" pitchFamily="34" charset="0"/>
                          <a:ea typeface="+mn-ea"/>
                          <a:cs typeface="Calibri" panose="020F0502020204030204" pitchFamily="34" charset="0"/>
                        </a:rPr>
                        <a:t>39.96</a:t>
                      </a:r>
                    </a:p>
                  </a:txBody>
                  <a:tcPr anchor="ctr">
                    <a:lnT w="12700" cap="flat" cmpd="sng" algn="ctr">
                      <a:solidFill>
                        <a:schemeClr val="accent4"/>
                      </a:solidFill>
                      <a:prstDash val="sysDot"/>
                      <a:round/>
                      <a:headEnd type="none" w="med" len="med"/>
                      <a:tailEnd type="none" w="med" len="med"/>
                    </a:lnT>
                    <a:solidFill>
                      <a:schemeClr val="bg1"/>
                    </a:solidFill>
                  </a:tcPr>
                </a:tc>
                <a:tc>
                  <a:txBody>
                    <a:bodyPr/>
                    <a:lstStyle/>
                    <a:p>
                      <a:pPr marL="0" algn="ctr" defTabSz="457200" rtl="0" eaLnBrk="1" latinLnBrk="0" hangingPunct="1"/>
                      <a:r>
                        <a:rPr lang="en-US" sz="1100" b="1" kern="1200" dirty="0">
                          <a:solidFill>
                            <a:schemeClr val="tx2"/>
                          </a:solidFill>
                          <a:latin typeface="Calibri" panose="020F0502020204030204" pitchFamily="34" charset="0"/>
                          <a:ea typeface="+mn-ea"/>
                          <a:cs typeface="Calibri" panose="020F0502020204030204" pitchFamily="34" charset="0"/>
                        </a:rPr>
                        <a:t>39.96</a:t>
                      </a:r>
                    </a:p>
                  </a:txBody>
                  <a:tcPr anchor="ctr">
                    <a:lnT w="12700" cap="flat" cmpd="sng" algn="ctr">
                      <a:solidFill>
                        <a:schemeClr val="accent4"/>
                      </a:solidFill>
                      <a:prstDash val="sysDot"/>
                      <a:round/>
                      <a:headEnd type="none" w="med" len="med"/>
                      <a:tailEnd type="none" w="med" len="med"/>
                    </a:lnT>
                    <a:solidFill>
                      <a:schemeClr val="bg1"/>
                    </a:solidFill>
                  </a:tcPr>
                </a:tc>
                <a:extLst>
                  <a:ext uri="{0D108BD9-81ED-4DB2-BD59-A6C34878D82A}">
                    <a16:rowId xmlns:a16="http://schemas.microsoft.com/office/drawing/2014/main" val="3378105151"/>
                  </a:ext>
                </a:extLst>
              </a:tr>
              <a:tr h="133985">
                <a:tc>
                  <a:txBody>
                    <a:bodyPr/>
                    <a:lstStyle/>
                    <a:p>
                      <a:pPr marL="914400" lvl="2" algn="l" defTabSz="457200" rtl="0" eaLnBrk="1" latinLnBrk="0" hangingPunct="1"/>
                      <a:r>
                        <a:rPr lang="en-US" sz="1000" i="1" kern="1200" dirty="0">
                          <a:solidFill>
                            <a:schemeClr val="tx2"/>
                          </a:solidFill>
                          <a:latin typeface="Calibri" panose="020F0502020204030204" pitchFamily="34" charset="0"/>
                          <a:ea typeface="+mn-ea"/>
                          <a:cs typeface="Calibri" panose="020F0502020204030204" pitchFamily="34" charset="0"/>
                        </a:rPr>
                        <a:t>Feedstock Costs, ¢/kg </a:t>
                      </a:r>
                      <a:r>
                        <a:rPr lang="en-US" sz="1100" b="1" i="0" kern="1200" baseline="30000" dirty="0">
                          <a:solidFill>
                            <a:schemeClr val="tx2"/>
                          </a:solidFill>
                          <a:latin typeface="Calibri" panose="020F0502020204030204" pitchFamily="34" charset="0"/>
                          <a:ea typeface="+mn-ea"/>
                          <a:cs typeface="Calibri" panose="020F0502020204030204" pitchFamily="34" charset="0"/>
                        </a:rPr>
                        <a:t>11</a:t>
                      </a:r>
                      <a:endParaRPr lang="en-US" sz="1000" i="1" kern="1200" baseline="30000" dirty="0">
                        <a:solidFill>
                          <a:schemeClr val="tx2"/>
                        </a:solidFill>
                        <a:latin typeface="Calibri" panose="020F0502020204030204" pitchFamily="34" charset="0"/>
                        <a:ea typeface="+mn-ea"/>
                        <a:cs typeface="Calibri" panose="020F0502020204030204" pitchFamily="34" charset="0"/>
                      </a:endParaRPr>
                    </a:p>
                  </a:txBody>
                  <a:tcPr anchor="ctr">
                    <a:solidFill>
                      <a:schemeClr val="bg1"/>
                    </a:solidFill>
                  </a:tcPr>
                </a:tc>
                <a:tc>
                  <a:txBody>
                    <a:bodyPr/>
                    <a:lstStyle/>
                    <a:p>
                      <a:pPr marL="0" lvl="0" algn="ctr" defTabSz="457200" rtl="0" eaLnBrk="1" latinLnBrk="0" hangingPunct="1"/>
                      <a:r>
                        <a:rPr lang="en-US" sz="1000" i="1" kern="1200" dirty="0">
                          <a:solidFill>
                            <a:schemeClr val="tx2"/>
                          </a:solidFill>
                          <a:latin typeface="Calibri" panose="020F0502020204030204" pitchFamily="34" charset="0"/>
                          <a:ea typeface="+mn-ea"/>
                          <a:cs typeface="Calibri" panose="020F0502020204030204" pitchFamily="34" charset="0"/>
                        </a:rPr>
                        <a:t>10.53</a:t>
                      </a:r>
                    </a:p>
                  </a:txBody>
                  <a:tcPr anchor="ctr">
                    <a:solidFill>
                      <a:schemeClr val="bg1"/>
                    </a:solidFill>
                  </a:tcPr>
                </a:tc>
                <a:tc>
                  <a:txBody>
                    <a:bodyPr/>
                    <a:lstStyle/>
                    <a:p>
                      <a:pPr marL="0" lvl="0" algn="ctr" defTabSz="457200" rtl="0" eaLnBrk="1" latinLnBrk="0" hangingPunct="1"/>
                      <a:r>
                        <a:rPr lang="en-US" sz="1000" i="1" kern="1200" dirty="0">
                          <a:solidFill>
                            <a:schemeClr val="tx2"/>
                          </a:solidFill>
                          <a:latin typeface="Calibri" panose="020F0502020204030204" pitchFamily="34" charset="0"/>
                          <a:ea typeface="+mn-ea"/>
                          <a:cs typeface="Calibri" panose="020F0502020204030204" pitchFamily="34" charset="0"/>
                        </a:rPr>
                        <a:t>32.77</a:t>
                      </a:r>
                    </a:p>
                  </a:txBody>
                  <a:tcPr anchor="ctr">
                    <a:solidFill>
                      <a:schemeClr val="bg1"/>
                    </a:solidFill>
                  </a:tcPr>
                </a:tc>
                <a:extLst>
                  <a:ext uri="{0D108BD9-81ED-4DB2-BD59-A6C34878D82A}">
                    <a16:rowId xmlns:a16="http://schemas.microsoft.com/office/drawing/2014/main" val="1073052192"/>
                  </a:ext>
                </a:extLst>
              </a:tr>
              <a:tr h="133985">
                <a:tc>
                  <a:txBody>
                    <a:bodyPr/>
                    <a:lstStyle/>
                    <a:p>
                      <a:pPr marL="914400" lvl="2" algn="l" defTabSz="457200" rtl="0" eaLnBrk="1" latinLnBrk="0" hangingPunct="1"/>
                      <a:r>
                        <a:rPr lang="en-US" sz="1000" i="1" kern="1200" dirty="0">
                          <a:solidFill>
                            <a:schemeClr val="tx2"/>
                          </a:solidFill>
                          <a:latin typeface="Calibri" panose="020F0502020204030204" pitchFamily="34" charset="0"/>
                          <a:ea typeface="+mn-ea"/>
                          <a:cs typeface="Calibri" panose="020F0502020204030204" pitchFamily="34" charset="0"/>
                        </a:rPr>
                        <a:t>Other Variable Costs, ¢/kg</a:t>
                      </a:r>
                    </a:p>
                  </a:txBody>
                  <a:tcPr anchor="ctr">
                    <a:solidFill>
                      <a:schemeClr val="bg1"/>
                    </a:solidFill>
                  </a:tcPr>
                </a:tc>
                <a:tc>
                  <a:txBody>
                    <a:bodyPr/>
                    <a:lstStyle/>
                    <a:p>
                      <a:pPr marL="0" lvl="0" algn="ctr" defTabSz="457200" rtl="0" eaLnBrk="1" latinLnBrk="0" hangingPunct="1"/>
                      <a:r>
                        <a:rPr lang="en-US" sz="1000" i="1" kern="1200" dirty="0">
                          <a:solidFill>
                            <a:schemeClr val="tx2"/>
                          </a:solidFill>
                          <a:latin typeface="Calibri" panose="020F0502020204030204" pitchFamily="34" charset="0"/>
                          <a:ea typeface="+mn-ea"/>
                          <a:cs typeface="Calibri" panose="020F0502020204030204" pitchFamily="34" charset="0"/>
                        </a:rPr>
                        <a:t>1.37</a:t>
                      </a:r>
                    </a:p>
                  </a:txBody>
                  <a:tcPr anchor="ctr">
                    <a:solidFill>
                      <a:schemeClr val="bg1"/>
                    </a:solidFill>
                  </a:tcPr>
                </a:tc>
                <a:tc>
                  <a:txBody>
                    <a:bodyPr/>
                    <a:lstStyle/>
                    <a:p>
                      <a:pPr marL="0" lvl="0" algn="ctr" defTabSz="457200" rtl="0" eaLnBrk="1" latinLnBrk="0" hangingPunct="1"/>
                      <a:r>
                        <a:rPr lang="en-US" sz="1000" i="1" kern="1200" dirty="0">
                          <a:solidFill>
                            <a:schemeClr val="tx2"/>
                          </a:solidFill>
                          <a:latin typeface="Calibri" panose="020F0502020204030204" pitchFamily="34" charset="0"/>
                          <a:ea typeface="+mn-ea"/>
                          <a:cs typeface="Calibri" panose="020F0502020204030204" pitchFamily="34" charset="0"/>
                        </a:rPr>
                        <a:t>1.31</a:t>
                      </a:r>
                    </a:p>
                  </a:txBody>
                  <a:tcPr anchor="ctr">
                    <a:solidFill>
                      <a:schemeClr val="bg1"/>
                    </a:solidFill>
                  </a:tcPr>
                </a:tc>
                <a:extLst>
                  <a:ext uri="{0D108BD9-81ED-4DB2-BD59-A6C34878D82A}">
                    <a16:rowId xmlns:a16="http://schemas.microsoft.com/office/drawing/2014/main" val="3683301329"/>
                  </a:ext>
                </a:extLst>
              </a:tr>
              <a:tr h="133985">
                <a:tc>
                  <a:txBody>
                    <a:bodyPr/>
                    <a:lstStyle/>
                    <a:p>
                      <a:pPr marL="914400" lvl="2" algn="l" defTabSz="457200" rtl="0" eaLnBrk="1" latinLnBrk="0" hangingPunct="1"/>
                      <a:r>
                        <a:rPr lang="en-US" sz="1000" i="1" kern="1200" dirty="0">
                          <a:solidFill>
                            <a:schemeClr val="tx2"/>
                          </a:solidFill>
                          <a:latin typeface="Calibri" panose="020F0502020204030204" pitchFamily="34" charset="0"/>
                          <a:ea typeface="+mn-ea"/>
                          <a:cs typeface="Calibri" panose="020F0502020204030204" pitchFamily="34" charset="0"/>
                        </a:rPr>
                        <a:t>Total Fixed Costs, ¢/kg </a:t>
                      </a:r>
                      <a:r>
                        <a:rPr lang="en-US" sz="1100" b="1" i="0" kern="1200" baseline="30000" dirty="0">
                          <a:solidFill>
                            <a:schemeClr val="tx2"/>
                          </a:solidFill>
                          <a:latin typeface="Calibri" panose="020F0502020204030204" pitchFamily="34" charset="0"/>
                          <a:ea typeface="+mn-ea"/>
                          <a:cs typeface="Calibri" panose="020F0502020204030204" pitchFamily="34" charset="0"/>
                        </a:rPr>
                        <a:t>12</a:t>
                      </a:r>
                      <a:endParaRPr lang="en-US" sz="1000" i="1" kern="1200" dirty="0">
                        <a:solidFill>
                          <a:schemeClr val="tx2"/>
                        </a:solidFill>
                        <a:latin typeface="Calibri" panose="020F0502020204030204" pitchFamily="34" charset="0"/>
                        <a:ea typeface="+mn-ea"/>
                        <a:cs typeface="Calibri" panose="020F0502020204030204" pitchFamily="34" charset="0"/>
                      </a:endParaRPr>
                    </a:p>
                  </a:txBody>
                  <a:tcPr anchor="ctr">
                    <a:solidFill>
                      <a:schemeClr val="bg1"/>
                    </a:solidFill>
                  </a:tcPr>
                </a:tc>
                <a:tc>
                  <a:txBody>
                    <a:bodyPr/>
                    <a:lstStyle/>
                    <a:p>
                      <a:pPr marL="0" lvl="0" algn="ctr" defTabSz="457200" rtl="0" eaLnBrk="1" latinLnBrk="0" hangingPunct="1"/>
                      <a:r>
                        <a:rPr lang="en-US" sz="1000" i="1" kern="1200" dirty="0">
                          <a:solidFill>
                            <a:schemeClr val="tx2"/>
                          </a:solidFill>
                          <a:latin typeface="Calibri" panose="020F0502020204030204" pitchFamily="34" charset="0"/>
                          <a:ea typeface="+mn-ea"/>
                          <a:cs typeface="Calibri" panose="020F0502020204030204" pitchFamily="34" charset="0"/>
                        </a:rPr>
                        <a:t>7.74</a:t>
                      </a:r>
                    </a:p>
                  </a:txBody>
                  <a:tcPr anchor="ctr">
                    <a:solidFill>
                      <a:schemeClr val="bg1"/>
                    </a:solidFill>
                  </a:tcPr>
                </a:tc>
                <a:tc>
                  <a:txBody>
                    <a:bodyPr/>
                    <a:lstStyle/>
                    <a:p>
                      <a:pPr marL="0" lvl="0" algn="ctr" defTabSz="457200" rtl="0" eaLnBrk="1" latinLnBrk="0" hangingPunct="1"/>
                      <a:r>
                        <a:rPr lang="en-US" sz="1000" i="1" kern="1200" dirty="0">
                          <a:solidFill>
                            <a:schemeClr val="tx2"/>
                          </a:solidFill>
                          <a:latin typeface="Calibri" panose="020F0502020204030204" pitchFamily="34" charset="0"/>
                          <a:ea typeface="+mn-ea"/>
                          <a:cs typeface="Calibri" panose="020F0502020204030204" pitchFamily="34" charset="0"/>
                        </a:rPr>
                        <a:t>4.79</a:t>
                      </a:r>
                    </a:p>
                  </a:txBody>
                  <a:tcPr anchor="ctr">
                    <a:solidFill>
                      <a:schemeClr val="bg1"/>
                    </a:solidFill>
                  </a:tcPr>
                </a:tc>
                <a:extLst>
                  <a:ext uri="{0D108BD9-81ED-4DB2-BD59-A6C34878D82A}">
                    <a16:rowId xmlns:a16="http://schemas.microsoft.com/office/drawing/2014/main" val="1192807068"/>
                  </a:ext>
                </a:extLst>
              </a:tr>
              <a:tr h="0">
                <a:tc>
                  <a:txBody>
                    <a:bodyPr/>
                    <a:lstStyle/>
                    <a:p>
                      <a:pPr marL="914400" lvl="2" algn="l" defTabSz="457200" rtl="0" eaLnBrk="1" latinLnBrk="0" hangingPunct="1"/>
                      <a:r>
                        <a:rPr lang="en-US" sz="1000" i="1" kern="1200" dirty="0">
                          <a:solidFill>
                            <a:schemeClr val="tx2"/>
                          </a:solidFill>
                          <a:latin typeface="Calibri" panose="020F0502020204030204" pitchFamily="34" charset="0"/>
                          <a:ea typeface="+mn-ea"/>
                          <a:cs typeface="Calibri" panose="020F0502020204030204" pitchFamily="34" charset="0"/>
                        </a:rPr>
                        <a:t>Depreciation/</a:t>
                      </a:r>
                      <a:r>
                        <a:rPr lang="en-US" sz="1000" i="1" kern="1200" dirty="0" err="1">
                          <a:solidFill>
                            <a:schemeClr val="tx2"/>
                          </a:solidFill>
                          <a:latin typeface="Calibri" panose="020F0502020204030204" pitchFamily="34" charset="0"/>
                          <a:ea typeface="+mn-ea"/>
                          <a:cs typeface="Calibri" panose="020F0502020204030204" pitchFamily="34" charset="0"/>
                        </a:rPr>
                        <a:t>Sust</a:t>
                      </a:r>
                      <a:r>
                        <a:rPr lang="en-US" sz="1000" i="1" kern="1200" dirty="0">
                          <a:solidFill>
                            <a:schemeClr val="tx2"/>
                          </a:solidFill>
                          <a:latin typeface="Calibri" panose="020F0502020204030204" pitchFamily="34" charset="0"/>
                          <a:ea typeface="+mn-ea"/>
                          <a:cs typeface="Calibri" panose="020F0502020204030204" pitchFamily="34" charset="0"/>
                        </a:rPr>
                        <a:t>. </a:t>
                      </a:r>
                      <a:r>
                        <a:rPr lang="en-US" sz="1000" i="1" kern="1200" dirty="0" err="1">
                          <a:solidFill>
                            <a:schemeClr val="tx2"/>
                          </a:solidFill>
                          <a:latin typeface="Calibri" panose="020F0502020204030204" pitchFamily="34" charset="0"/>
                          <a:ea typeface="+mn-ea"/>
                          <a:cs typeface="Calibri" panose="020F0502020204030204" pitchFamily="34" charset="0"/>
                        </a:rPr>
                        <a:t>CapEx</a:t>
                      </a:r>
                      <a:r>
                        <a:rPr lang="en-US" sz="1000" i="1" kern="1200" dirty="0">
                          <a:solidFill>
                            <a:schemeClr val="tx2"/>
                          </a:solidFill>
                          <a:latin typeface="Calibri" panose="020F0502020204030204" pitchFamily="34" charset="0"/>
                          <a:ea typeface="+mn-ea"/>
                          <a:cs typeface="Calibri" panose="020F0502020204030204" pitchFamily="34" charset="0"/>
                        </a:rPr>
                        <a:t>, ¢/kg </a:t>
                      </a:r>
                      <a:r>
                        <a:rPr lang="en-US" sz="1100" b="1" i="0" kern="1200" baseline="30000" dirty="0">
                          <a:solidFill>
                            <a:schemeClr val="tx2"/>
                          </a:solidFill>
                          <a:latin typeface="Calibri" panose="020F0502020204030204" pitchFamily="34" charset="0"/>
                          <a:ea typeface="+mn-ea"/>
                          <a:cs typeface="Calibri" panose="020F0502020204030204" pitchFamily="34" charset="0"/>
                        </a:rPr>
                        <a:t>13</a:t>
                      </a:r>
                      <a:endParaRPr lang="en-US" sz="1000" b="1" i="0" kern="1200" baseline="30000" dirty="0">
                        <a:solidFill>
                          <a:schemeClr val="tx2"/>
                        </a:solidFill>
                        <a:latin typeface="Calibri" panose="020F0502020204030204" pitchFamily="34" charset="0"/>
                        <a:ea typeface="+mn-ea"/>
                        <a:cs typeface="Calibri" panose="020F0502020204030204" pitchFamily="34" charset="0"/>
                      </a:endParaRPr>
                    </a:p>
                  </a:txBody>
                  <a:tcPr anchor="ctr">
                    <a:solidFill>
                      <a:schemeClr val="bg1"/>
                    </a:solidFill>
                  </a:tcPr>
                </a:tc>
                <a:tc>
                  <a:txBody>
                    <a:bodyPr/>
                    <a:lstStyle/>
                    <a:p>
                      <a:pPr marL="0" lvl="0" algn="ctr" defTabSz="457200" rtl="0" eaLnBrk="1" latinLnBrk="0" hangingPunct="1"/>
                      <a:r>
                        <a:rPr lang="en-US" sz="1000" i="1" kern="1200" dirty="0">
                          <a:solidFill>
                            <a:schemeClr val="tx2"/>
                          </a:solidFill>
                          <a:latin typeface="Calibri" panose="020F0502020204030204" pitchFamily="34" charset="0"/>
                          <a:ea typeface="+mn-ea"/>
                          <a:cs typeface="Calibri" panose="020F0502020204030204" pitchFamily="34" charset="0"/>
                        </a:rPr>
                        <a:t>10.89</a:t>
                      </a:r>
                    </a:p>
                  </a:txBody>
                  <a:tcPr anchor="ctr">
                    <a:solidFill>
                      <a:schemeClr val="bg1"/>
                    </a:solidFill>
                  </a:tcPr>
                </a:tc>
                <a:tc>
                  <a:txBody>
                    <a:bodyPr/>
                    <a:lstStyle/>
                    <a:p>
                      <a:pPr marL="0" lvl="0" algn="ctr" defTabSz="457200" rtl="0" eaLnBrk="1" latinLnBrk="0" hangingPunct="1"/>
                      <a:r>
                        <a:rPr lang="en-US" sz="1000" i="1" kern="1200" dirty="0">
                          <a:solidFill>
                            <a:schemeClr val="tx2"/>
                          </a:solidFill>
                          <a:latin typeface="Calibri" panose="020F0502020204030204" pitchFamily="34" charset="0"/>
                          <a:ea typeface="+mn-ea"/>
                          <a:cs typeface="Calibri" panose="020F0502020204030204" pitchFamily="34" charset="0"/>
                        </a:rPr>
                        <a:t>0.86</a:t>
                      </a:r>
                    </a:p>
                  </a:txBody>
                  <a:tcPr anchor="ctr">
                    <a:solidFill>
                      <a:schemeClr val="bg1"/>
                    </a:solidFill>
                  </a:tcPr>
                </a:tc>
                <a:extLst>
                  <a:ext uri="{0D108BD9-81ED-4DB2-BD59-A6C34878D82A}">
                    <a16:rowId xmlns:a16="http://schemas.microsoft.com/office/drawing/2014/main" val="1112510763"/>
                  </a:ext>
                </a:extLst>
              </a:tr>
              <a:tr h="133985">
                <a:tc>
                  <a:txBody>
                    <a:bodyPr/>
                    <a:lstStyle/>
                    <a:p>
                      <a:pPr marL="914400" lvl="2" algn="l" defTabSz="457200" rtl="0" eaLnBrk="1" latinLnBrk="0" hangingPunct="1"/>
                      <a:r>
                        <a:rPr lang="en-US" sz="1000" i="1" kern="1200" dirty="0">
                          <a:solidFill>
                            <a:schemeClr val="tx2"/>
                          </a:solidFill>
                          <a:latin typeface="Calibri" panose="020F0502020204030204" pitchFamily="34" charset="0"/>
                          <a:ea typeface="+mn-ea"/>
                          <a:cs typeface="Calibri" panose="020F0502020204030204" pitchFamily="34" charset="0"/>
                        </a:rPr>
                        <a:t>Profit @ 12% ROIC, ¢/kg </a:t>
                      </a:r>
                      <a:r>
                        <a:rPr lang="en-US" sz="1100" b="1" i="0" kern="1200" baseline="30000" dirty="0">
                          <a:solidFill>
                            <a:schemeClr val="tx2"/>
                          </a:solidFill>
                          <a:latin typeface="Calibri" panose="020F0502020204030204" pitchFamily="34" charset="0"/>
                          <a:ea typeface="+mn-ea"/>
                          <a:cs typeface="Calibri" panose="020F0502020204030204" pitchFamily="34" charset="0"/>
                        </a:rPr>
                        <a:t>14</a:t>
                      </a:r>
                      <a:endParaRPr lang="en-US" sz="1000" b="1" i="0" kern="1200" baseline="30000" dirty="0">
                        <a:solidFill>
                          <a:schemeClr val="tx2"/>
                        </a:solidFill>
                        <a:latin typeface="Calibri" panose="020F0502020204030204" pitchFamily="34" charset="0"/>
                        <a:ea typeface="+mn-ea"/>
                        <a:cs typeface="Calibri" panose="020F0502020204030204" pitchFamily="34" charset="0"/>
                      </a:endParaRPr>
                    </a:p>
                  </a:txBody>
                  <a:tcPr anchor="ctr">
                    <a:lnB w="28575" cap="flat" cmpd="sng" algn="ctr">
                      <a:solidFill>
                        <a:schemeClr val="accent4"/>
                      </a:solidFill>
                      <a:prstDash val="solid"/>
                      <a:round/>
                      <a:headEnd type="none" w="med" len="med"/>
                      <a:tailEnd type="none" w="med" len="med"/>
                    </a:lnB>
                    <a:solidFill>
                      <a:schemeClr val="bg1"/>
                    </a:solidFill>
                  </a:tcPr>
                </a:tc>
                <a:tc>
                  <a:txBody>
                    <a:bodyPr/>
                    <a:lstStyle/>
                    <a:p>
                      <a:pPr marL="0" lvl="0" algn="ctr" defTabSz="457200" rtl="0" eaLnBrk="1" latinLnBrk="0" hangingPunct="1"/>
                      <a:r>
                        <a:rPr lang="en-US" sz="1000" i="1" kern="1200" dirty="0">
                          <a:solidFill>
                            <a:schemeClr val="tx2"/>
                          </a:solidFill>
                          <a:latin typeface="Calibri" panose="020F0502020204030204" pitchFamily="34" charset="0"/>
                          <a:ea typeface="+mn-ea"/>
                          <a:cs typeface="Calibri" panose="020F0502020204030204" pitchFamily="34" charset="0"/>
                        </a:rPr>
                        <a:t>13.06</a:t>
                      </a:r>
                    </a:p>
                  </a:txBody>
                  <a:tcPr anchor="ctr">
                    <a:lnB w="28575" cap="flat" cmpd="sng" algn="ctr">
                      <a:solidFill>
                        <a:schemeClr val="accent4"/>
                      </a:solidFill>
                      <a:prstDash val="solid"/>
                      <a:round/>
                      <a:headEnd type="none" w="med" len="med"/>
                      <a:tailEnd type="none" w="med" len="med"/>
                    </a:lnB>
                    <a:solidFill>
                      <a:schemeClr val="bg1"/>
                    </a:solidFill>
                  </a:tcPr>
                </a:tc>
                <a:tc>
                  <a:txBody>
                    <a:bodyPr/>
                    <a:lstStyle/>
                    <a:p>
                      <a:pPr marL="0" lvl="0" algn="ctr" defTabSz="457200" rtl="0" eaLnBrk="1" latinLnBrk="0" hangingPunct="1"/>
                      <a:r>
                        <a:rPr lang="en-US" sz="1000" i="1" kern="1200" dirty="0">
                          <a:solidFill>
                            <a:schemeClr val="tx2"/>
                          </a:solidFill>
                          <a:latin typeface="Calibri" panose="020F0502020204030204" pitchFamily="34" charset="0"/>
                          <a:ea typeface="+mn-ea"/>
                          <a:cs typeface="Calibri" panose="020F0502020204030204" pitchFamily="34" charset="0"/>
                        </a:rPr>
                        <a:t>1.55</a:t>
                      </a:r>
                    </a:p>
                  </a:txBody>
                  <a:tcPr anchor="ctr">
                    <a:lnB w="28575" cap="flat" cmpd="sng" algn="ctr">
                      <a:solidFill>
                        <a:schemeClr val="accent4"/>
                      </a:solidFill>
                      <a:prstDash val="solid"/>
                      <a:round/>
                      <a:headEnd type="none" w="med" len="med"/>
                      <a:tailEnd type="none" w="med" len="med"/>
                    </a:lnB>
                    <a:solidFill>
                      <a:schemeClr val="bg1"/>
                    </a:solidFill>
                  </a:tcPr>
                </a:tc>
                <a:extLst>
                  <a:ext uri="{0D108BD9-81ED-4DB2-BD59-A6C34878D82A}">
                    <a16:rowId xmlns:a16="http://schemas.microsoft.com/office/drawing/2014/main" val="3583087509"/>
                  </a:ext>
                </a:extLst>
              </a:tr>
            </a:tbl>
          </a:graphicData>
        </a:graphic>
      </p:graphicFrame>
      <p:sp>
        <p:nvSpPr>
          <p:cNvPr id="13" name="Content Placeholder 1">
            <a:extLst>
              <a:ext uri="{FF2B5EF4-FFF2-40B4-BE49-F238E27FC236}">
                <a16:creationId xmlns:a16="http://schemas.microsoft.com/office/drawing/2014/main" id="{42493425-F620-45DA-B472-5A06FB30FD05}"/>
              </a:ext>
            </a:extLst>
          </p:cNvPr>
          <p:cNvSpPr txBox="1">
            <a:spLocks/>
          </p:cNvSpPr>
          <p:nvPr/>
        </p:nvSpPr>
        <p:spPr bwMode="auto">
          <a:xfrm>
            <a:off x="5791200" y="875978"/>
            <a:ext cx="3276600" cy="5730239"/>
          </a:xfrm>
          <a:prstGeom prst="rect">
            <a:avLst/>
          </a:prstGeom>
          <a:ln w="6350">
            <a:solidFill>
              <a:schemeClr val="accent4"/>
            </a:solidFill>
            <a:miter lim="800000"/>
            <a:headEnd/>
            <a:tailEnd/>
          </a:ln>
          <a:extLst>
            <a:ext uri="{909E8E84-426E-40DD-AFC4-6F175D3DCCD1}">
              <a14:hiddenFill xmlns:a14="http://schemas.microsoft.com/office/drawing/2010/main">
                <a:solidFill>
                  <a:srgbClr val="FFFFFF"/>
                </a:solidFill>
              </a14:hiddenFill>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normAutofit fontScale="92500" lnSpcReduction="20000"/>
          </a:bodyPr>
          <a:lstStyle>
            <a:lvl1pPr marL="342900" indent="-342900" algn="l" defTabSz="457200" rtl="0" eaLnBrk="1" fontAlgn="base" hangingPunct="1">
              <a:spcBef>
                <a:spcPct val="20000"/>
              </a:spcBef>
              <a:spcAft>
                <a:spcPct val="0"/>
              </a:spcAft>
              <a:buClr>
                <a:schemeClr val="accent6">
                  <a:lumMod val="75000"/>
                </a:schemeClr>
              </a:buClr>
              <a:buSzPct val="75000"/>
              <a:buFont typeface="Wingdings" panose="05000000000000000000" pitchFamily="2" charset="2"/>
              <a:buChar char="q"/>
              <a:defRPr lang="en-US" sz="2400" b="1" kern="1200" dirty="0">
                <a:solidFill>
                  <a:schemeClr val="accent1">
                    <a:lumMod val="75000"/>
                  </a:schemeClr>
                </a:solidFill>
                <a:latin typeface="+mn-lt"/>
                <a:ea typeface="ＭＳ Ｐゴシック" charset="-128"/>
                <a:cs typeface="ＭＳ Ｐゴシック" charset="0"/>
              </a:defRPr>
            </a:lvl1pPr>
            <a:lvl2pPr marL="742950" indent="-285750" algn="l" defTabSz="457200" rtl="0" eaLnBrk="1" fontAlgn="base" hangingPunct="1">
              <a:spcBef>
                <a:spcPct val="20000"/>
              </a:spcBef>
              <a:spcAft>
                <a:spcPct val="0"/>
              </a:spcAft>
              <a:buClr>
                <a:schemeClr val="accent6">
                  <a:lumMod val="75000"/>
                </a:schemeClr>
              </a:buClr>
              <a:buFont typeface="Wingdings" panose="05000000000000000000" pitchFamily="2" charset="2"/>
              <a:buChar char="§"/>
              <a:defRPr lang="en-US" sz="2000" b="0" kern="1200" dirty="0">
                <a:solidFill>
                  <a:schemeClr val="accent1">
                    <a:lumMod val="75000"/>
                  </a:schemeClr>
                </a:solidFill>
                <a:latin typeface="+mn-lt"/>
                <a:ea typeface="ＭＳ Ｐゴシック" charset="-128"/>
                <a:cs typeface="+mn-cs"/>
              </a:defRPr>
            </a:lvl2pPr>
            <a:lvl3pPr marL="1143000" indent="-228600" algn="l" defTabSz="457200" rtl="0" eaLnBrk="1" fontAlgn="base" hangingPunct="1">
              <a:spcBef>
                <a:spcPct val="20000"/>
              </a:spcBef>
              <a:spcAft>
                <a:spcPct val="0"/>
              </a:spcAft>
              <a:buClr>
                <a:schemeClr val="accent6">
                  <a:lumMod val="75000"/>
                </a:schemeClr>
              </a:buClr>
              <a:buFont typeface="Arial" charset="0"/>
              <a:buChar char="•"/>
              <a:defRPr lang="en-US" sz="1800" kern="1200" dirty="0">
                <a:solidFill>
                  <a:schemeClr val="accent1">
                    <a:lumMod val="75000"/>
                  </a:schemeClr>
                </a:solidFill>
                <a:latin typeface="+mn-lt"/>
                <a:ea typeface="ＭＳ Ｐゴシック" charset="-128"/>
                <a:cs typeface="+mn-cs"/>
              </a:defRPr>
            </a:lvl3pPr>
            <a:lvl4pPr marL="1600200" indent="-228600" algn="l" defTabSz="457200" rtl="0" eaLnBrk="1" fontAlgn="base" hangingPunct="1">
              <a:spcBef>
                <a:spcPct val="20000"/>
              </a:spcBef>
              <a:spcAft>
                <a:spcPct val="0"/>
              </a:spcAft>
              <a:buClr>
                <a:schemeClr val="accent6">
                  <a:lumMod val="75000"/>
                </a:schemeClr>
              </a:buClr>
              <a:buFont typeface="Wingdings" panose="05000000000000000000" pitchFamily="2" charset="2"/>
              <a:buChar char="Ø"/>
              <a:defRPr lang="en-US" sz="1600" kern="1200" dirty="0">
                <a:solidFill>
                  <a:schemeClr val="accent1">
                    <a:lumMod val="75000"/>
                  </a:schemeClr>
                </a:solidFill>
                <a:latin typeface="+mn-lt"/>
                <a:ea typeface="ＭＳ Ｐゴシック" charset="-128"/>
                <a:cs typeface="+mn-cs"/>
              </a:defRPr>
            </a:lvl4pPr>
            <a:lvl5pPr marL="2057400" indent="-228600" algn="l" defTabSz="457200" rtl="0" eaLnBrk="1" fontAlgn="base" hangingPunct="1">
              <a:spcBef>
                <a:spcPct val="20000"/>
              </a:spcBef>
              <a:spcAft>
                <a:spcPct val="0"/>
              </a:spcAft>
              <a:buClr>
                <a:schemeClr val="accent6">
                  <a:lumMod val="75000"/>
                </a:schemeClr>
              </a:buClr>
              <a:buSzPct val="75000"/>
              <a:buFont typeface="Courier New" panose="02070309020205020404" pitchFamily="49" charset="0"/>
              <a:buChar char="o"/>
              <a:defRPr lang="en-US" sz="1600" kern="1200" dirty="0">
                <a:solidFill>
                  <a:schemeClr val="accent1">
                    <a:lumMod val="75000"/>
                  </a:schemeClr>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10000"/>
              </a:lnSpc>
              <a:buNone/>
            </a:pPr>
            <a:r>
              <a:rPr lang="en-US" sz="950" b="0" dirty="0">
                <a:solidFill>
                  <a:schemeClr val="tx2"/>
                </a:solidFill>
                <a:latin typeface="Calibri" panose="020F0502020204030204" pitchFamily="34" charset="0"/>
                <a:cs typeface="Calibri" panose="020F0502020204030204" pitchFamily="34" charset="0"/>
              </a:rPr>
              <a:t>Notes:</a:t>
            </a:r>
          </a:p>
          <a:p>
            <a:pPr marL="227013" indent="-227013">
              <a:lnSpc>
                <a:spcPct val="110000"/>
              </a:lnSpc>
              <a:buClrTx/>
              <a:buSzPct val="100000"/>
              <a:buFont typeface="+mj-lt"/>
              <a:buAutoNum type="arabicPeriod"/>
            </a:pPr>
            <a:r>
              <a:rPr lang="en-US" sz="950" b="0" dirty="0">
                <a:solidFill>
                  <a:schemeClr val="tx2"/>
                </a:solidFill>
                <a:latin typeface="Calibri" panose="020F0502020204030204" pitchFamily="34" charset="0"/>
                <a:cs typeface="Calibri" panose="020F0502020204030204" pitchFamily="34" charset="0"/>
              </a:rPr>
              <a:t>Calculated from available mass and energy balances of a world-scale SMR. Based on LHV of natural gas. SMR Process efficiency is ~82%</a:t>
            </a:r>
          </a:p>
          <a:p>
            <a:pPr marL="227013" indent="-227013">
              <a:lnSpc>
                <a:spcPct val="110000"/>
              </a:lnSpc>
              <a:buClrTx/>
              <a:buSzPct val="100000"/>
              <a:buFont typeface="+mj-lt"/>
              <a:buAutoNum type="arabicPeriod"/>
            </a:pPr>
            <a:r>
              <a:rPr lang="en-US" sz="950" b="0" dirty="0">
                <a:solidFill>
                  <a:schemeClr val="tx2"/>
                </a:solidFill>
                <a:latin typeface="Calibri" panose="020F0502020204030204" pitchFamily="34" charset="0"/>
                <a:cs typeface="Calibri" panose="020F0502020204030204" pitchFamily="34" charset="0"/>
              </a:rPr>
              <a:t>Calculated from energy requirement of electrolysis of 50kWh/kg (</a:t>
            </a:r>
            <a:r>
              <a:rPr lang="en-US" sz="950" b="0" dirty="0" err="1">
                <a:solidFill>
                  <a:schemeClr val="tx2"/>
                </a:solidFill>
                <a:latin typeface="Calibri" panose="020F0502020204030204" pitchFamily="34" charset="0"/>
                <a:cs typeface="Calibri" panose="020F0502020204030204" pitchFamily="34" charset="0"/>
              </a:rPr>
              <a:t>Electrolyzer</a:t>
            </a:r>
            <a:r>
              <a:rPr lang="en-US" sz="950" b="0" dirty="0">
                <a:solidFill>
                  <a:schemeClr val="tx2"/>
                </a:solidFill>
                <a:latin typeface="Calibri" panose="020F0502020204030204" pitchFamily="34" charset="0"/>
                <a:cs typeface="Calibri" panose="020F0502020204030204" pitchFamily="34" charset="0"/>
              </a:rPr>
              <a:t> Efficiency: ~79%)</a:t>
            </a:r>
          </a:p>
          <a:p>
            <a:pPr marL="227013" indent="-227013">
              <a:lnSpc>
                <a:spcPct val="110000"/>
              </a:lnSpc>
              <a:buClrTx/>
              <a:buSzPct val="100000"/>
              <a:buFont typeface="+mj-lt"/>
              <a:buAutoNum type="arabicPeriod"/>
            </a:pPr>
            <a:r>
              <a:rPr lang="en-US" sz="950" b="0" dirty="0">
                <a:solidFill>
                  <a:schemeClr val="tx2"/>
                </a:solidFill>
                <a:latin typeface="Calibri" panose="020F0502020204030204" pitchFamily="34" charset="0"/>
                <a:cs typeface="Calibri" panose="020F0502020204030204" pitchFamily="34" charset="0"/>
              </a:rPr>
              <a:t>Energy Requirements for Haber Bosch process determined from theoretical calculations and SRI PEP Economics (Overall Thermal Efficiency: 87.7%; Theoretical to Actual Ratio)</a:t>
            </a:r>
          </a:p>
          <a:p>
            <a:pPr marL="227013" indent="-227013">
              <a:lnSpc>
                <a:spcPct val="110000"/>
              </a:lnSpc>
              <a:buClrTx/>
              <a:buSzPct val="100000"/>
              <a:buFont typeface="+mj-lt"/>
              <a:buAutoNum type="arabicPeriod"/>
            </a:pPr>
            <a:r>
              <a:rPr lang="en-US" sz="950" b="0" dirty="0">
                <a:solidFill>
                  <a:schemeClr val="tx2"/>
                </a:solidFill>
                <a:latin typeface="Calibri" panose="020F0502020204030204" pitchFamily="34" charset="0"/>
                <a:cs typeface="Calibri" panose="020F0502020204030204" pitchFamily="34" charset="0"/>
              </a:rPr>
              <a:t>Estimated from Stoichiometry and assuming 5% losses in recycle, product separation &amp; recovery etc.</a:t>
            </a:r>
          </a:p>
          <a:p>
            <a:pPr marL="227013" indent="-227013">
              <a:lnSpc>
                <a:spcPct val="110000"/>
              </a:lnSpc>
              <a:buClrTx/>
              <a:buSzPct val="100000"/>
              <a:buFont typeface="+mj-lt"/>
              <a:buAutoNum type="arabicPeriod"/>
            </a:pPr>
            <a:r>
              <a:rPr lang="en-US" sz="950" b="0" dirty="0">
                <a:solidFill>
                  <a:schemeClr val="tx2"/>
                </a:solidFill>
                <a:latin typeface="Calibri" panose="020F0502020204030204" pitchFamily="34" charset="0"/>
                <a:cs typeface="Calibri" panose="020F0502020204030204" pitchFamily="34" charset="0"/>
              </a:rPr>
              <a:t>Estimated from thermodynamic equilibrium</a:t>
            </a:r>
          </a:p>
          <a:p>
            <a:pPr marL="227013" indent="-227013">
              <a:lnSpc>
                <a:spcPct val="110000"/>
              </a:lnSpc>
              <a:buClrTx/>
              <a:buSzPct val="100000"/>
              <a:buFont typeface="+mj-lt"/>
              <a:buAutoNum type="arabicPeriod"/>
            </a:pPr>
            <a:r>
              <a:rPr lang="en-US" sz="950" b="0" dirty="0">
                <a:solidFill>
                  <a:schemeClr val="tx2"/>
                </a:solidFill>
                <a:latin typeface="Calibri" panose="020F0502020204030204" pitchFamily="34" charset="0"/>
                <a:cs typeface="Calibri" panose="020F0502020204030204" pitchFamily="34" charset="0"/>
              </a:rPr>
              <a:t>Preliminary research shows that this is a typical plant size of an ammonia plant based on this process</a:t>
            </a:r>
          </a:p>
          <a:p>
            <a:pPr marL="227013" indent="-227013">
              <a:lnSpc>
                <a:spcPct val="110000"/>
              </a:lnSpc>
              <a:buClrTx/>
              <a:buSzPct val="100000"/>
              <a:buFont typeface="+mj-lt"/>
              <a:buAutoNum type="arabicPeriod"/>
            </a:pPr>
            <a:r>
              <a:rPr lang="en-US" sz="950" b="0" dirty="0">
                <a:solidFill>
                  <a:schemeClr val="tx2"/>
                </a:solidFill>
                <a:latin typeface="Calibri" panose="020F0502020204030204" pitchFamily="34" charset="0"/>
                <a:cs typeface="Calibri" panose="020F0502020204030204" pitchFamily="34" charset="0"/>
              </a:rPr>
              <a:t>Plant based on this technology assumed 100 </a:t>
            </a:r>
            <a:r>
              <a:rPr lang="en-US" sz="950" b="0" dirty="0" err="1">
                <a:solidFill>
                  <a:schemeClr val="tx2"/>
                </a:solidFill>
                <a:latin typeface="Calibri" panose="020F0502020204030204" pitchFamily="34" charset="0"/>
                <a:cs typeface="Calibri" panose="020F0502020204030204" pitchFamily="34" charset="0"/>
              </a:rPr>
              <a:t>kmtpy</a:t>
            </a:r>
            <a:r>
              <a:rPr lang="en-US" sz="950" b="0" dirty="0">
                <a:solidFill>
                  <a:schemeClr val="tx2"/>
                </a:solidFill>
                <a:latin typeface="Calibri" panose="020F0502020204030204" pitchFamily="34" charset="0"/>
                <a:cs typeface="Calibri" panose="020F0502020204030204" pitchFamily="34" charset="0"/>
              </a:rPr>
              <a:t> smaller than the incumbent plant</a:t>
            </a:r>
          </a:p>
          <a:p>
            <a:pPr marL="227013" indent="-227013">
              <a:lnSpc>
                <a:spcPct val="110000"/>
              </a:lnSpc>
              <a:buClrTx/>
              <a:buSzPct val="100000"/>
              <a:buFont typeface="+mj-lt"/>
              <a:buAutoNum type="arabicPeriod"/>
            </a:pPr>
            <a:r>
              <a:rPr lang="en-US" sz="950" b="0" dirty="0">
                <a:solidFill>
                  <a:schemeClr val="tx2"/>
                </a:solidFill>
                <a:latin typeface="Calibri" panose="020F0502020204030204" pitchFamily="34" charset="0"/>
                <a:cs typeface="Calibri" panose="020F0502020204030204" pitchFamily="34" charset="0"/>
              </a:rPr>
              <a:t>Calculated by minimizing levelized cost of hydrogen production for the given </a:t>
            </a:r>
            <a:r>
              <a:rPr lang="en-US" sz="950" b="0" dirty="0" err="1">
                <a:solidFill>
                  <a:schemeClr val="tx2"/>
                </a:solidFill>
                <a:latin typeface="Calibri" panose="020F0502020204030204" pitchFamily="34" charset="0"/>
                <a:cs typeface="Calibri" panose="020F0502020204030204" pitchFamily="34" charset="0"/>
              </a:rPr>
              <a:t>electrolyzer</a:t>
            </a:r>
            <a:r>
              <a:rPr lang="en-US" sz="950" b="0" dirty="0">
                <a:solidFill>
                  <a:schemeClr val="tx2"/>
                </a:solidFill>
                <a:latin typeface="Calibri" panose="020F0502020204030204" pitchFamily="34" charset="0"/>
                <a:cs typeface="Calibri" panose="020F0502020204030204" pitchFamily="34" charset="0"/>
              </a:rPr>
              <a:t> efficiency and a typical solar load profile.</a:t>
            </a:r>
          </a:p>
          <a:p>
            <a:pPr marL="227013" indent="-227013">
              <a:lnSpc>
                <a:spcPct val="110000"/>
              </a:lnSpc>
              <a:buClrTx/>
              <a:buSzPct val="100000"/>
              <a:buFont typeface="+mj-lt"/>
              <a:buAutoNum type="arabicPeriod"/>
            </a:pPr>
            <a:r>
              <a:rPr lang="en-US" sz="950" b="0" dirty="0">
                <a:solidFill>
                  <a:schemeClr val="tx2"/>
                </a:solidFill>
                <a:latin typeface="Calibri" panose="020F0502020204030204" pitchFamily="34" charset="0"/>
                <a:cs typeface="Calibri" panose="020F0502020204030204" pitchFamily="34" charset="0"/>
              </a:rPr>
              <a:t>SMR </a:t>
            </a:r>
            <a:r>
              <a:rPr lang="en-US" sz="950" b="0" dirty="0" err="1">
                <a:solidFill>
                  <a:schemeClr val="tx2"/>
                </a:solidFill>
                <a:latin typeface="Calibri" panose="020F0502020204030204" pitchFamily="34" charset="0"/>
                <a:cs typeface="Calibri" panose="020F0502020204030204" pitchFamily="34" charset="0"/>
              </a:rPr>
              <a:t>CapEx</a:t>
            </a:r>
            <a:r>
              <a:rPr lang="en-US" sz="950" b="0" dirty="0">
                <a:solidFill>
                  <a:schemeClr val="tx2"/>
                </a:solidFill>
                <a:latin typeface="Calibri" panose="020F0502020204030204" pitchFamily="34" charset="0"/>
                <a:cs typeface="Calibri" panose="020F0502020204030204" pitchFamily="34" charset="0"/>
              </a:rPr>
              <a:t> calculated from the SMR TE-model. </a:t>
            </a:r>
            <a:r>
              <a:rPr lang="en-US" sz="950" b="0" dirty="0" err="1">
                <a:solidFill>
                  <a:schemeClr val="tx2"/>
                </a:solidFill>
                <a:latin typeface="Calibri" panose="020F0502020204030204" pitchFamily="34" charset="0"/>
                <a:cs typeface="Calibri" panose="020F0502020204030204" pitchFamily="34" charset="0"/>
              </a:rPr>
              <a:t>Electrolyzer</a:t>
            </a:r>
            <a:r>
              <a:rPr lang="en-US" sz="950" b="0" dirty="0">
                <a:solidFill>
                  <a:schemeClr val="tx2"/>
                </a:solidFill>
                <a:latin typeface="Calibri" panose="020F0502020204030204" pitchFamily="34" charset="0"/>
                <a:cs typeface="Calibri" panose="020F0502020204030204" pitchFamily="34" charset="0"/>
              </a:rPr>
              <a:t> </a:t>
            </a:r>
            <a:r>
              <a:rPr lang="en-US" sz="950" b="0" dirty="0" err="1">
                <a:solidFill>
                  <a:schemeClr val="tx2"/>
                </a:solidFill>
                <a:latin typeface="Calibri" panose="020F0502020204030204" pitchFamily="34" charset="0"/>
                <a:cs typeface="Calibri" panose="020F0502020204030204" pitchFamily="34" charset="0"/>
              </a:rPr>
              <a:t>CapEx</a:t>
            </a:r>
            <a:r>
              <a:rPr lang="en-US" sz="950" b="0" dirty="0">
                <a:solidFill>
                  <a:schemeClr val="tx2"/>
                </a:solidFill>
                <a:latin typeface="Calibri" panose="020F0502020204030204" pitchFamily="34" charset="0"/>
                <a:cs typeface="Calibri" panose="020F0502020204030204" pitchFamily="34" charset="0"/>
              </a:rPr>
              <a:t> calculated based on an installed </a:t>
            </a:r>
            <a:r>
              <a:rPr lang="en-US" sz="950" b="0" dirty="0" err="1">
                <a:solidFill>
                  <a:schemeClr val="tx2"/>
                </a:solidFill>
                <a:latin typeface="Calibri" panose="020F0502020204030204" pitchFamily="34" charset="0"/>
                <a:cs typeface="Calibri" panose="020F0502020204030204" pitchFamily="34" charset="0"/>
              </a:rPr>
              <a:t>electrolyzer</a:t>
            </a:r>
            <a:r>
              <a:rPr lang="en-US" sz="950" b="0" dirty="0">
                <a:solidFill>
                  <a:schemeClr val="tx2"/>
                </a:solidFill>
                <a:latin typeface="Calibri" panose="020F0502020204030204" pitchFamily="34" charset="0"/>
                <a:cs typeface="Calibri" panose="020F0502020204030204" pitchFamily="34" charset="0"/>
              </a:rPr>
              <a:t> </a:t>
            </a:r>
            <a:r>
              <a:rPr lang="en-US" sz="950" b="0" dirty="0" err="1">
                <a:solidFill>
                  <a:schemeClr val="tx2"/>
                </a:solidFill>
                <a:latin typeface="Calibri" panose="020F0502020204030204" pitchFamily="34" charset="0"/>
                <a:cs typeface="Calibri" panose="020F0502020204030204" pitchFamily="34" charset="0"/>
              </a:rPr>
              <a:t>CapEx</a:t>
            </a:r>
            <a:r>
              <a:rPr lang="en-US" sz="950" b="0" dirty="0">
                <a:solidFill>
                  <a:schemeClr val="tx2"/>
                </a:solidFill>
                <a:latin typeface="Calibri" panose="020F0502020204030204" pitchFamily="34" charset="0"/>
                <a:cs typeface="Calibri" panose="020F0502020204030204" pitchFamily="34" charset="0"/>
              </a:rPr>
              <a:t> cost of $300/kW</a:t>
            </a:r>
          </a:p>
          <a:p>
            <a:pPr marL="227013" indent="-227013">
              <a:lnSpc>
                <a:spcPct val="110000"/>
              </a:lnSpc>
              <a:buClrTx/>
              <a:buSzPct val="100000"/>
              <a:buFont typeface="+mj-lt"/>
              <a:buAutoNum type="arabicPeriod"/>
            </a:pPr>
            <a:r>
              <a:rPr lang="en-US" sz="950" b="0" dirty="0">
                <a:solidFill>
                  <a:schemeClr val="tx2"/>
                </a:solidFill>
                <a:latin typeface="Calibri" panose="020F0502020204030204" pitchFamily="34" charset="0"/>
                <a:cs typeface="Calibri" panose="020F0502020204030204" pitchFamily="34" charset="0"/>
              </a:rPr>
              <a:t> Ammonia Synthesis </a:t>
            </a:r>
            <a:r>
              <a:rPr lang="en-US" sz="950" b="0" dirty="0" err="1">
                <a:solidFill>
                  <a:schemeClr val="tx2"/>
                </a:solidFill>
                <a:latin typeface="Calibri" panose="020F0502020204030204" pitchFamily="34" charset="0"/>
                <a:cs typeface="Calibri" panose="020F0502020204030204" pitchFamily="34" charset="0"/>
              </a:rPr>
              <a:t>CapEx</a:t>
            </a:r>
            <a:r>
              <a:rPr lang="en-US" sz="950" b="0" dirty="0">
                <a:solidFill>
                  <a:schemeClr val="tx2"/>
                </a:solidFill>
                <a:latin typeface="Calibri" panose="020F0502020204030204" pitchFamily="34" charset="0"/>
                <a:cs typeface="Calibri" panose="020F0502020204030204" pitchFamily="34" charset="0"/>
              </a:rPr>
              <a:t> section for </a:t>
            </a:r>
            <a:r>
              <a:rPr lang="en-US" sz="950" b="0" dirty="0" err="1">
                <a:solidFill>
                  <a:schemeClr val="tx2"/>
                </a:solidFill>
                <a:latin typeface="Calibri" panose="020F0502020204030204" pitchFamily="34" charset="0"/>
                <a:cs typeface="Calibri" panose="020F0502020204030204" pitchFamily="34" charset="0"/>
              </a:rPr>
              <a:t>NewCo</a:t>
            </a:r>
            <a:r>
              <a:rPr lang="en-US" sz="950" b="0" dirty="0">
                <a:solidFill>
                  <a:schemeClr val="tx2"/>
                </a:solidFill>
                <a:latin typeface="Calibri" panose="020F0502020204030204" pitchFamily="34" charset="0"/>
                <a:cs typeface="Calibri" panose="020F0502020204030204" pitchFamily="34" charset="0"/>
              </a:rPr>
              <a:t> is the “Maximum Affordable </a:t>
            </a:r>
            <a:r>
              <a:rPr lang="en-US" sz="950" b="0" dirty="0" err="1">
                <a:solidFill>
                  <a:schemeClr val="tx2"/>
                </a:solidFill>
                <a:latin typeface="Calibri" panose="020F0502020204030204" pitchFamily="34" charset="0"/>
                <a:cs typeface="Calibri" panose="020F0502020204030204" pitchFamily="34" charset="0"/>
              </a:rPr>
              <a:t>CapEx</a:t>
            </a:r>
            <a:r>
              <a:rPr lang="en-US" sz="950" b="0" dirty="0">
                <a:solidFill>
                  <a:schemeClr val="tx2"/>
                </a:solidFill>
                <a:latin typeface="Calibri" panose="020F0502020204030204" pitchFamily="34" charset="0"/>
                <a:cs typeface="Calibri" panose="020F0502020204030204" pitchFamily="34" charset="0"/>
              </a:rPr>
              <a:t>” needed to equalize the total production costs of ammonia from the two processes.</a:t>
            </a:r>
          </a:p>
          <a:p>
            <a:pPr marL="227013" indent="-227013">
              <a:lnSpc>
                <a:spcPct val="110000"/>
              </a:lnSpc>
              <a:buClrTx/>
              <a:buSzPct val="100000"/>
              <a:buFont typeface="+mj-lt"/>
              <a:buAutoNum type="arabicPeriod"/>
            </a:pPr>
            <a:r>
              <a:rPr lang="en-US" sz="950" b="0" dirty="0">
                <a:solidFill>
                  <a:schemeClr val="tx2"/>
                </a:solidFill>
                <a:latin typeface="Calibri" panose="020F0502020204030204" pitchFamily="34" charset="0"/>
                <a:cs typeface="Calibri" panose="020F0502020204030204" pitchFamily="34" charset="0"/>
              </a:rPr>
              <a:t>Natural Gas: $3.5/MMBtu, Renewable Electricity: 2.5¢/kWh. Feedstock costs for Starfire is the levelized cost of hydrogen production from electrolysis accounting for the electricity costs, </a:t>
            </a:r>
            <a:r>
              <a:rPr lang="en-US" sz="950" b="0" dirty="0" err="1">
                <a:solidFill>
                  <a:schemeClr val="tx2"/>
                </a:solidFill>
                <a:latin typeface="Calibri" panose="020F0502020204030204" pitchFamily="34" charset="0"/>
                <a:cs typeface="Calibri" panose="020F0502020204030204" pitchFamily="34" charset="0"/>
              </a:rPr>
              <a:t>electrolyzer</a:t>
            </a:r>
            <a:r>
              <a:rPr lang="en-US" sz="950" b="0" dirty="0">
                <a:solidFill>
                  <a:schemeClr val="tx2"/>
                </a:solidFill>
                <a:latin typeface="Calibri" panose="020F0502020204030204" pitchFamily="34" charset="0"/>
                <a:cs typeface="Calibri" panose="020F0502020204030204" pitchFamily="34" charset="0"/>
              </a:rPr>
              <a:t> </a:t>
            </a:r>
            <a:r>
              <a:rPr lang="en-US" sz="950" b="0" dirty="0" err="1">
                <a:solidFill>
                  <a:schemeClr val="tx2"/>
                </a:solidFill>
                <a:latin typeface="Calibri" panose="020F0502020204030204" pitchFamily="34" charset="0"/>
                <a:cs typeface="Calibri" panose="020F0502020204030204" pitchFamily="34" charset="0"/>
              </a:rPr>
              <a:t>CapEx</a:t>
            </a:r>
            <a:r>
              <a:rPr lang="en-US" sz="950" b="0" dirty="0">
                <a:solidFill>
                  <a:schemeClr val="tx2"/>
                </a:solidFill>
                <a:latin typeface="Calibri" panose="020F0502020204030204" pitchFamily="34" charset="0"/>
                <a:cs typeface="Calibri" panose="020F0502020204030204" pitchFamily="34" charset="0"/>
              </a:rPr>
              <a:t>, </a:t>
            </a:r>
            <a:r>
              <a:rPr lang="en-US" sz="950" b="0" dirty="0" err="1">
                <a:solidFill>
                  <a:schemeClr val="tx2"/>
                </a:solidFill>
                <a:latin typeface="Calibri" panose="020F0502020204030204" pitchFamily="34" charset="0"/>
                <a:cs typeface="Calibri" panose="020F0502020204030204" pitchFamily="34" charset="0"/>
              </a:rPr>
              <a:t>electrolyzer</a:t>
            </a:r>
            <a:r>
              <a:rPr lang="en-US" sz="950" b="0" dirty="0">
                <a:solidFill>
                  <a:schemeClr val="tx2"/>
                </a:solidFill>
                <a:latin typeface="Calibri" panose="020F0502020204030204" pitchFamily="34" charset="0"/>
                <a:cs typeface="Calibri" panose="020F0502020204030204" pitchFamily="34" charset="0"/>
              </a:rPr>
              <a:t> O&amp;M, cost of capital, replacement </a:t>
            </a:r>
            <a:r>
              <a:rPr lang="en-US" sz="950" b="0" dirty="0" err="1">
                <a:solidFill>
                  <a:schemeClr val="tx2"/>
                </a:solidFill>
                <a:latin typeface="Calibri" panose="020F0502020204030204" pitchFamily="34" charset="0"/>
                <a:cs typeface="Calibri" panose="020F0502020204030204" pitchFamily="34" charset="0"/>
              </a:rPr>
              <a:t>CapEx</a:t>
            </a:r>
            <a:r>
              <a:rPr lang="en-US" sz="950" b="0" dirty="0">
                <a:solidFill>
                  <a:schemeClr val="tx2"/>
                </a:solidFill>
                <a:latin typeface="Calibri" panose="020F0502020204030204" pitchFamily="34" charset="0"/>
                <a:cs typeface="Calibri" panose="020F0502020204030204" pitchFamily="34" charset="0"/>
              </a:rPr>
              <a:t>, sustaining </a:t>
            </a:r>
            <a:r>
              <a:rPr lang="en-US" sz="950" b="0" dirty="0" err="1">
                <a:solidFill>
                  <a:schemeClr val="tx2"/>
                </a:solidFill>
                <a:latin typeface="Calibri" panose="020F0502020204030204" pitchFamily="34" charset="0"/>
                <a:cs typeface="Calibri" panose="020F0502020204030204" pitchFamily="34" charset="0"/>
              </a:rPr>
              <a:t>CapEx</a:t>
            </a:r>
            <a:r>
              <a:rPr lang="en-US" sz="950" b="0" dirty="0">
                <a:solidFill>
                  <a:schemeClr val="tx2"/>
                </a:solidFill>
                <a:latin typeface="Calibri" panose="020F0502020204030204" pitchFamily="34" charset="0"/>
                <a:cs typeface="Calibri" panose="020F0502020204030204" pitchFamily="34" charset="0"/>
              </a:rPr>
              <a:t>, capacity factor and efficiency.</a:t>
            </a:r>
          </a:p>
          <a:p>
            <a:pPr marL="227013" indent="-227013">
              <a:lnSpc>
                <a:spcPct val="110000"/>
              </a:lnSpc>
              <a:buClrTx/>
              <a:buSzPct val="100000"/>
              <a:buFont typeface="+mj-lt"/>
              <a:buAutoNum type="arabicPeriod"/>
            </a:pPr>
            <a:r>
              <a:rPr lang="en-US" sz="950" b="0" dirty="0">
                <a:solidFill>
                  <a:schemeClr val="tx2"/>
                </a:solidFill>
                <a:latin typeface="Calibri" panose="020F0502020204030204" pitchFamily="34" charset="0"/>
                <a:cs typeface="Calibri" panose="020F0502020204030204" pitchFamily="34" charset="0"/>
              </a:rPr>
              <a:t>Fixed costs include labor, maintenance and repairs, overhead, taxes and insurance etc. For </a:t>
            </a:r>
            <a:r>
              <a:rPr lang="en-US" sz="950" b="0" dirty="0" err="1">
                <a:solidFill>
                  <a:schemeClr val="tx2"/>
                </a:solidFill>
                <a:latin typeface="Calibri" panose="020F0502020204030204" pitchFamily="34" charset="0"/>
                <a:cs typeface="Calibri" panose="020F0502020204030204" pitchFamily="34" charset="0"/>
              </a:rPr>
              <a:t>NewCo</a:t>
            </a:r>
            <a:r>
              <a:rPr lang="en-US" sz="950" b="0" dirty="0">
                <a:solidFill>
                  <a:schemeClr val="tx2"/>
                </a:solidFill>
                <a:latin typeface="Calibri" panose="020F0502020204030204" pitchFamily="34" charset="0"/>
                <a:cs typeface="Calibri" panose="020F0502020204030204" pitchFamily="34" charset="0"/>
              </a:rPr>
              <a:t>. these costs are costs associated only with the ammonia synthesis section as the fixed costs for hydrogen generation are included in the feedstock costs.</a:t>
            </a:r>
          </a:p>
          <a:p>
            <a:pPr marL="227013" indent="-227013">
              <a:lnSpc>
                <a:spcPct val="110000"/>
              </a:lnSpc>
              <a:buClrTx/>
              <a:buSzPct val="100000"/>
              <a:buFont typeface="+mj-lt"/>
              <a:buAutoNum type="arabicPeriod"/>
            </a:pPr>
            <a:r>
              <a:rPr lang="en-US" sz="950" b="0" dirty="0">
                <a:solidFill>
                  <a:schemeClr val="tx2"/>
                </a:solidFill>
                <a:latin typeface="Calibri" panose="020F0502020204030204" pitchFamily="34" charset="0"/>
                <a:cs typeface="Calibri" panose="020F0502020204030204" pitchFamily="34" charset="0"/>
              </a:rPr>
              <a:t>Sustaining </a:t>
            </a:r>
            <a:r>
              <a:rPr lang="en-US" sz="950" b="0" dirty="0" err="1">
                <a:solidFill>
                  <a:schemeClr val="tx2"/>
                </a:solidFill>
                <a:latin typeface="Calibri" panose="020F0502020204030204" pitchFamily="34" charset="0"/>
                <a:cs typeface="Calibri" panose="020F0502020204030204" pitchFamily="34" charset="0"/>
              </a:rPr>
              <a:t>CapEx</a:t>
            </a:r>
            <a:r>
              <a:rPr lang="en-US" sz="950" b="0" dirty="0">
                <a:solidFill>
                  <a:schemeClr val="tx2"/>
                </a:solidFill>
                <a:latin typeface="Calibri" panose="020F0502020204030204" pitchFamily="34" charset="0"/>
                <a:cs typeface="Calibri" panose="020F0502020204030204" pitchFamily="34" charset="0"/>
              </a:rPr>
              <a:t>/Depreciation for </a:t>
            </a:r>
            <a:r>
              <a:rPr lang="en-US" sz="950" b="0" dirty="0" err="1">
                <a:solidFill>
                  <a:schemeClr val="tx2"/>
                </a:solidFill>
                <a:latin typeface="Calibri" panose="020F0502020204030204" pitchFamily="34" charset="0"/>
                <a:cs typeface="Calibri" panose="020F0502020204030204" pitchFamily="34" charset="0"/>
              </a:rPr>
              <a:t>NewCo</a:t>
            </a:r>
            <a:r>
              <a:rPr lang="en-US" sz="950" b="0" dirty="0">
                <a:solidFill>
                  <a:schemeClr val="tx2"/>
                </a:solidFill>
                <a:latin typeface="Calibri" panose="020F0502020204030204" pitchFamily="34" charset="0"/>
                <a:cs typeface="Calibri" panose="020F0502020204030204" pitchFamily="34" charset="0"/>
              </a:rPr>
              <a:t>. is calculated based on the Ammonia Synthesis Section </a:t>
            </a:r>
            <a:r>
              <a:rPr lang="en-US" sz="950" b="0" dirty="0" err="1">
                <a:solidFill>
                  <a:schemeClr val="tx2"/>
                </a:solidFill>
                <a:latin typeface="Calibri" panose="020F0502020204030204" pitchFamily="34" charset="0"/>
                <a:cs typeface="Calibri" panose="020F0502020204030204" pitchFamily="34" charset="0"/>
              </a:rPr>
              <a:t>CapEx</a:t>
            </a:r>
            <a:r>
              <a:rPr lang="en-US" sz="950" b="0" dirty="0">
                <a:solidFill>
                  <a:schemeClr val="tx2"/>
                </a:solidFill>
                <a:latin typeface="Calibri" panose="020F0502020204030204" pitchFamily="34" charset="0"/>
                <a:cs typeface="Calibri" panose="020F0502020204030204" pitchFamily="34" charset="0"/>
              </a:rPr>
              <a:t> </a:t>
            </a:r>
            <a:r>
              <a:rPr lang="en-US" sz="950" b="0" u="sng" dirty="0">
                <a:solidFill>
                  <a:schemeClr val="tx2"/>
                </a:solidFill>
                <a:latin typeface="Calibri" panose="020F0502020204030204" pitchFamily="34" charset="0"/>
                <a:cs typeface="Calibri" panose="020F0502020204030204" pitchFamily="34" charset="0"/>
              </a:rPr>
              <a:t>ONLY.</a:t>
            </a:r>
            <a:r>
              <a:rPr lang="en-US" sz="950" b="0" dirty="0">
                <a:solidFill>
                  <a:schemeClr val="tx2"/>
                </a:solidFill>
                <a:latin typeface="Calibri" panose="020F0502020204030204" pitchFamily="34" charset="0"/>
                <a:cs typeface="Calibri" panose="020F0502020204030204" pitchFamily="34" charset="0"/>
              </a:rPr>
              <a:t> Calculated on 15 </a:t>
            </a:r>
            <a:r>
              <a:rPr lang="en-US" sz="950" b="0" dirty="0" err="1">
                <a:solidFill>
                  <a:schemeClr val="tx2"/>
                </a:solidFill>
                <a:latin typeface="Calibri" panose="020F0502020204030204" pitchFamily="34" charset="0"/>
                <a:cs typeface="Calibri" panose="020F0502020204030204" pitchFamily="34" charset="0"/>
              </a:rPr>
              <a:t>yr</a:t>
            </a:r>
            <a:r>
              <a:rPr lang="en-US" sz="950" b="0" dirty="0">
                <a:solidFill>
                  <a:schemeClr val="tx2"/>
                </a:solidFill>
                <a:latin typeface="Calibri" panose="020F0502020204030204" pitchFamily="34" charset="0"/>
                <a:cs typeface="Calibri" panose="020F0502020204030204" pitchFamily="34" charset="0"/>
              </a:rPr>
              <a:t> straight line basis for both processes</a:t>
            </a:r>
          </a:p>
          <a:p>
            <a:pPr marL="227013" indent="-227013">
              <a:lnSpc>
                <a:spcPct val="110000"/>
              </a:lnSpc>
              <a:buClrTx/>
              <a:buSzPct val="100000"/>
              <a:buFont typeface="+mj-lt"/>
              <a:buAutoNum type="arabicPeriod"/>
            </a:pPr>
            <a:r>
              <a:rPr lang="en-US" sz="950" b="0" dirty="0">
                <a:solidFill>
                  <a:schemeClr val="tx2"/>
                </a:solidFill>
                <a:latin typeface="Calibri" panose="020F0502020204030204" pitchFamily="34" charset="0"/>
                <a:cs typeface="Calibri" panose="020F0502020204030204" pitchFamily="34" charset="0"/>
              </a:rPr>
              <a:t>ROIC for </a:t>
            </a:r>
            <a:r>
              <a:rPr lang="en-US" sz="950" b="0" dirty="0" err="1">
                <a:solidFill>
                  <a:schemeClr val="tx2"/>
                </a:solidFill>
                <a:latin typeface="Calibri" panose="020F0502020204030204" pitchFamily="34" charset="0"/>
                <a:cs typeface="Calibri" panose="020F0502020204030204" pitchFamily="34" charset="0"/>
              </a:rPr>
              <a:t>NewCo</a:t>
            </a:r>
            <a:r>
              <a:rPr lang="en-US" sz="950" b="0" dirty="0">
                <a:solidFill>
                  <a:schemeClr val="tx2"/>
                </a:solidFill>
                <a:latin typeface="Calibri" panose="020F0502020204030204" pitchFamily="34" charset="0"/>
                <a:cs typeface="Calibri" panose="020F0502020204030204" pitchFamily="34" charset="0"/>
              </a:rPr>
              <a:t> calculated only for the Ammonia Synthesis Section</a:t>
            </a:r>
          </a:p>
        </p:txBody>
      </p:sp>
    </p:spTree>
    <p:extLst>
      <p:ext uri="{BB962C8B-B14F-4D97-AF65-F5344CB8AC3E}">
        <p14:creationId xmlns:p14="http://schemas.microsoft.com/office/powerpoint/2010/main" val="35900959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restige"/>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02581-C6E3-4F99-84ED-331A96E0180C}"/>
              </a:ext>
            </a:extLst>
          </p:cNvPr>
          <p:cNvSpPr>
            <a:spLocks noGrp="1"/>
          </p:cNvSpPr>
          <p:nvPr>
            <p:ph type="ctrTitle"/>
          </p:nvPr>
        </p:nvSpPr>
        <p:spPr>
          <a:xfrm>
            <a:off x="173421" y="2174394"/>
            <a:ext cx="8797159" cy="2509213"/>
          </a:xfrm>
        </p:spPr>
        <p:txBody>
          <a:bodyPr anchor="ctr">
            <a:normAutofit/>
          </a:bodyPr>
          <a:lstStyle/>
          <a:p>
            <a:r>
              <a:rPr lang="en-US" sz="4000" b="1" cap="none" dirty="0">
                <a:solidFill>
                  <a:schemeClr val="tx2"/>
                </a:solidFill>
              </a:rPr>
              <a:t>TE-Modeling Example 3:</a:t>
            </a:r>
            <a:br>
              <a:rPr lang="en-US" sz="4000" b="1" cap="none" dirty="0">
                <a:solidFill>
                  <a:schemeClr val="tx2"/>
                </a:solidFill>
              </a:rPr>
            </a:br>
            <a:r>
              <a:rPr lang="en-US" sz="4000" b="1" cap="none" dirty="0">
                <a:solidFill>
                  <a:schemeClr val="tx2"/>
                </a:solidFill>
              </a:rPr>
              <a:t>Assessing Factory Flow and Set-up</a:t>
            </a:r>
          </a:p>
        </p:txBody>
      </p:sp>
    </p:spTree>
    <p:extLst>
      <p:ext uri="{BB962C8B-B14F-4D97-AF65-F5344CB8AC3E}">
        <p14:creationId xmlns:p14="http://schemas.microsoft.com/office/powerpoint/2010/main" val="8369870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restige"/>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7C9DC-7A14-425F-9676-DBF5A625CBAD}"/>
              </a:ext>
            </a:extLst>
          </p:cNvPr>
          <p:cNvSpPr>
            <a:spLocks noGrp="1"/>
          </p:cNvSpPr>
          <p:nvPr>
            <p:ph type="title"/>
          </p:nvPr>
        </p:nvSpPr>
        <p:spPr>
          <a:xfrm>
            <a:off x="250521" y="165235"/>
            <a:ext cx="8617906" cy="694458"/>
          </a:xfrm>
        </p:spPr>
        <p:txBody>
          <a:bodyPr vert="horz" lIns="91440" tIns="45720" rIns="91440" bIns="45720" rtlCol="0" anchor="ctr">
            <a:normAutofit/>
          </a:bodyPr>
          <a:lstStyle/>
          <a:p>
            <a:pPr algn="l"/>
            <a:r>
              <a:rPr lang="en-US" sz="3200" b="1" cap="none" dirty="0">
                <a:solidFill>
                  <a:schemeClr val="tx2"/>
                </a:solidFill>
              </a:rPr>
              <a:t>Cost Models for Manufacturing Decisions</a:t>
            </a:r>
          </a:p>
        </p:txBody>
      </p:sp>
      <p:pic>
        <p:nvPicPr>
          <p:cNvPr id="5" name="Picture 4">
            <a:extLst>
              <a:ext uri="{FF2B5EF4-FFF2-40B4-BE49-F238E27FC236}">
                <a16:creationId xmlns:a16="http://schemas.microsoft.com/office/drawing/2014/main" id="{D2E39162-231C-43B3-83FC-6B1325462D0D}"/>
              </a:ext>
            </a:extLst>
          </p:cNvPr>
          <p:cNvPicPr>
            <a:picLocks noChangeAspect="1"/>
          </p:cNvPicPr>
          <p:nvPr/>
        </p:nvPicPr>
        <p:blipFill>
          <a:blip r:embed="rId2"/>
          <a:stretch>
            <a:fillRect/>
          </a:stretch>
        </p:blipFill>
        <p:spPr>
          <a:xfrm>
            <a:off x="766109" y="1846414"/>
            <a:ext cx="7611783" cy="694458"/>
          </a:xfrm>
          <a:prstGeom prst="rect">
            <a:avLst/>
          </a:prstGeom>
        </p:spPr>
      </p:pic>
      <p:sp>
        <p:nvSpPr>
          <p:cNvPr id="6" name="Rectangle 5">
            <a:extLst>
              <a:ext uri="{FF2B5EF4-FFF2-40B4-BE49-F238E27FC236}">
                <a16:creationId xmlns:a16="http://schemas.microsoft.com/office/drawing/2014/main" id="{843058A3-A4B7-4F74-9196-5B6B42FE4B4D}"/>
              </a:ext>
            </a:extLst>
          </p:cNvPr>
          <p:cNvSpPr/>
          <p:nvPr/>
        </p:nvSpPr>
        <p:spPr>
          <a:xfrm>
            <a:off x="507449" y="2787293"/>
            <a:ext cx="6413326" cy="4290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b="1" dirty="0">
                <a:latin typeface="Calibri" panose="020F0502020204030204" pitchFamily="34" charset="0"/>
                <a:cs typeface="Calibri" panose="020F0502020204030204" pitchFamily="34" charset="0"/>
              </a:rPr>
              <a:t>Manufacturing Operations: Basic Technical Information</a:t>
            </a:r>
          </a:p>
        </p:txBody>
      </p:sp>
      <p:sp>
        <p:nvSpPr>
          <p:cNvPr id="7" name="Rectangle 6">
            <a:extLst>
              <a:ext uri="{FF2B5EF4-FFF2-40B4-BE49-F238E27FC236}">
                <a16:creationId xmlns:a16="http://schemas.microsoft.com/office/drawing/2014/main" id="{6E10411B-30AB-4856-815D-212298D5B82B}"/>
              </a:ext>
            </a:extLst>
          </p:cNvPr>
          <p:cNvSpPr/>
          <p:nvPr/>
        </p:nvSpPr>
        <p:spPr>
          <a:xfrm>
            <a:off x="507449" y="1401453"/>
            <a:ext cx="6413326" cy="4290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b="1" dirty="0">
                <a:latin typeface="Calibri" panose="020F0502020204030204" pitchFamily="34" charset="0"/>
                <a:cs typeface="Calibri" panose="020F0502020204030204" pitchFamily="34" charset="0"/>
              </a:rPr>
              <a:t>Factory Process Flow</a:t>
            </a:r>
          </a:p>
        </p:txBody>
      </p:sp>
      <p:sp>
        <p:nvSpPr>
          <p:cNvPr id="8" name="Rectangle 7">
            <a:extLst>
              <a:ext uri="{FF2B5EF4-FFF2-40B4-BE49-F238E27FC236}">
                <a16:creationId xmlns:a16="http://schemas.microsoft.com/office/drawing/2014/main" id="{EF934BFF-FF40-4B7B-83C6-C52F936E411D}"/>
              </a:ext>
            </a:extLst>
          </p:cNvPr>
          <p:cNvSpPr/>
          <p:nvPr/>
        </p:nvSpPr>
        <p:spPr>
          <a:xfrm>
            <a:off x="250520" y="940411"/>
            <a:ext cx="8743168" cy="44508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sz="2400" b="1" dirty="0">
                <a:latin typeface="Calibri" panose="020F0502020204030204" pitchFamily="34" charset="0"/>
                <a:cs typeface="Calibri" panose="020F0502020204030204" pitchFamily="34" charset="0"/>
              </a:rPr>
              <a:t>Determine the optimum combination from the information below:</a:t>
            </a:r>
          </a:p>
        </p:txBody>
      </p:sp>
      <p:pic>
        <p:nvPicPr>
          <p:cNvPr id="9" name="Picture 8">
            <a:extLst>
              <a:ext uri="{FF2B5EF4-FFF2-40B4-BE49-F238E27FC236}">
                <a16:creationId xmlns:a16="http://schemas.microsoft.com/office/drawing/2014/main" id="{99681E78-CC13-4189-8641-19BD1070585A}"/>
              </a:ext>
            </a:extLst>
          </p:cNvPr>
          <p:cNvPicPr>
            <a:picLocks noChangeAspect="1"/>
          </p:cNvPicPr>
          <p:nvPr/>
        </p:nvPicPr>
        <p:blipFill>
          <a:blip r:embed="rId3"/>
          <a:stretch>
            <a:fillRect/>
          </a:stretch>
        </p:blipFill>
        <p:spPr>
          <a:xfrm>
            <a:off x="1065535" y="3216293"/>
            <a:ext cx="7012930" cy="3517764"/>
          </a:xfrm>
          <a:prstGeom prst="rect">
            <a:avLst/>
          </a:prstGeom>
        </p:spPr>
      </p:pic>
    </p:spTree>
    <p:extLst>
      <p:ext uri="{BB962C8B-B14F-4D97-AF65-F5344CB8AC3E}">
        <p14:creationId xmlns:p14="http://schemas.microsoft.com/office/powerpoint/2010/main" val="20074113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restige"/>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303CF-3445-4BE5-A1C7-8908AFFC1B7A}"/>
              </a:ext>
            </a:extLst>
          </p:cNvPr>
          <p:cNvSpPr>
            <a:spLocks noGrp="1"/>
          </p:cNvSpPr>
          <p:nvPr>
            <p:ph type="title"/>
          </p:nvPr>
        </p:nvSpPr>
        <p:spPr>
          <a:xfrm>
            <a:off x="175364" y="165235"/>
            <a:ext cx="8818324" cy="694458"/>
          </a:xfrm>
        </p:spPr>
        <p:txBody>
          <a:bodyPr>
            <a:normAutofit/>
          </a:bodyPr>
          <a:lstStyle/>
          <a:p>
            <a:pPr algn="l"/>
            <a:r>
              <a:rPr lang="en-US" b="1" cap="none" dirty="0"/>
              <a:t>Results: Minimizing the Production Costs</a:t>
            </a:r>
          </a:p>
        </p:txBody>
      </p:sp>
      <p:pic>
        <p:nvPicPr>
          <p:cNvPr id="5" name="Picture 4">
            <a:extLst>
              <a:ext uri="{FF2B5EF4-FFF2-40B4-BE49-F238E27FC236}">
                <a16:creationId xmlns:a16="http://schemas.microsoft.com/office/drawing/2014/main" id="{C10246CD-9320-43F4-B9D5-99B4E639842F}"/>
              </a:ext>
            </a:extLst>
          </p:cNvPr>
          <p:cNvPicPr>
            <a:picLocks noChangeAspect="1"/>
          </p:cNvPicPr>
          <p:nvPr/>
        </p:nvPicPr>
        <p:blipFill>
          <a:blip r:embed="rId2"/>
          <a:stretch>
            <a:fillRect/>
          </a:stretch>
        </p:blipFill>
        <p:spPr>
          <a:xfrm>
            <a:off x="106008" y="859693"/>
            <a:ext cx="8931984" cy="5716471"/>
          </a:xfrm>
          <a:prstGeom prst="rect">
            <a:avLst/>
          </a:prstGeom>
        </p:spPr>
      </p:pic>
      <p:sp>
        <p:nvSpPr>
          <p:cNvPr id="6" name="Oval 5">
            <a:extLst>
              <a:ext uri="{FF2B5EF4-FFF2-40B4-BE49-F238E27FC236}">
                <a16:creationId xmlns:a16="http://schemas.microsoft.com/office/drawing/2014/main" id="{DB6FB4A8-FC48-4D88-BF57-744B6E48199F}"/>
              </a:ext>
            </a:extLst>
          </p:cNvPr>
          <p:cNvSpPr/>
          <p:nvPr/>
        </p:nvSpPr>
        <p:spPr>
          <a:xfrm>
            <a:off x="3006252" y="4008329"/>
            <a:ext cx="851769" cy="2392471"/>
          </a:xfrm>
          <a:prstGeom prst="ellipse">
            <a:avLst/>
          </a:prstGeom>
          <a:no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F41FA285-4D07-4D65-B990-CC674106C0F1}"/>
              </a:ext>
            </a:extLst>
          </p:cNvPr>
          <p:cNvCxnSpPr/>
          <p:nvPr/>
        </p:nvCxnSpPr>
        <p:spPr>
          <a:xfrm flipH="1">
            <a:off x="3607496" y="2743200"/>
            <a:ext cx="864296" cy="1352811"/>
          </a:xfrm>
          <a:prstGeom prst="straightConnector1">
            <a:avLst/>
          </a:prstGeom>
          <a:ln w="38100">
            <a:solidFill>
              <a:schemeClr val="accent3">
                <a:lumMod val="50000"/>
              </a:schemeClr>
            </a:solidFill>
            <a:tailEnd type="triangle" w="med" len="lg"/>
          </a:ln>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id="{187C69DC-158B-49B3-AA1B-7F87BDA5740B}"/>
              </a:ext>
            </a:extLst>
          </p:cNvPr>
          <p:cNvSpPr txBox="1"/>
          <p:nvPr/>
        </p:nvSpPr>
        <p:spPr>
          <a:xfrm>
            <a:off x="2359345" y="2189413"/>
            <a:ext cx="4835042" cy="584775"/>
          </a:xfrm>
          <a:prstGeom prst="rect">
            <a:avLst/>
          </a:prstGeom>
          <a:noFill/>
        </p:spPr>
        <p:txBody>
          <a:bodyPr wrap="square" rtlCol="0">
            <a:spAutoFit/>
          </a:bodyPr>
          <a:lstStyle/>
          <a:p>
            <a:r>
              <a:rPr lang="en-US" sz="1600" b="1" dirty="0">
                <a:solidFill>
                  <a:schemeClr val="accent3">
                    <a:lumMod val="50000"/>
                  </a:schemeClr>
                </a:solidFill>
                <a:latin typeface="Calibri" panose="020F0502020204030204" pitchFamily="34" charset="0"/>
                <a:cs typeface="Calibri" panose="020F0502020204030204" pitchFamily="34" charset="0"/>
              </a:rPr>
              <a:t>Combination of the P2 Filter, E1 Extrusion with the Existing Furnace is the best combination</a:t>
            </a:r>
          </a:p>
        </p:txBody>
      </p:sp>
    </p:spTree>
    <p:extLst>
      <p:ext uri="{BB962C8B-B14F-4D97-AF65-F5344CB8AC3E}">
        <p14:creationId xmlns:p14="http://schemas.microsoft.com/office/powerpoint/2010/main" val="34369848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restige"/>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303CF-3445-4BE5-A1C7-8908AFFC1B7A}"/>
              </a:ext>
            </a:extLst>
          </p:cNvPr>
          <p:cNvSpPr>
            <a:spLocks noGrp="1"/>
          </p:cNvSpPr>
          <p:nvPr>
            <p:ph type="title"/>
          </p:nvPr>
        </p:nvSpPr>
        <p:spPr>
          <a:xfrm>
            <a:off x="175364" y="165235"/>
            <a:ext cx="8818324" cy="694458"/>
          </a:xfrm>
        </p:spPr>
        <p:txBody>
          <a:bodyPr>
            <a:normAutofit/>
          </a:bodyPr>
          <a:lstStyle/>
          <a:p>
            <a:pPr algn="l"/>
            <a:r>
              <a:rPr lang="en-US" b="1" u="sng" cap="none" dirty="0"/>
              <a:t>BUT</a:t>
            </a:r>
            <a:r>
              <a:rPr lang="en-US" b="1" cap="none" dirty="0"/>
              <a:t> Process Qualification is Very Important!</a:t>
            </a:r>
          </a:p>
        </p:txBody>
      </p:sp>
      <p:pic>
        <p:nvPicPr>
          <p:cNvPr id="4" name="Picture 3">
            <a:extLst>
              <a:ext uri="{FF2B5EF4-FFF2-40B4-BE49-F238E27FC236}">
                <a16:creationId xmlns:a16="http://schemas.microsoft.com/office/drawing/2014/main" id="{88239952-63AD-4069-9504-9FC687532425}"/>
              </a:ext>
            </a:extLst>
          </p:cNvPr>
          <p:cNvPicPr>
            <a:picLocks noChangeAspect="1"/>
          </p:cNvPicPr>
          <p:nvPr/>
        </p:nvPicPr>
        <p:blipFill>
          <a:blip r:embed="rId2"/>
          <a:stretch>
            <a:fillRect/>
          </a:stretch>
        </p:blipFill>
        <p:spPr>
          <a:xfrm>
            <a:off x="244230" y="1258142"/>
            <a:ext cx="8655540" cy="4341717"/>
          </a:xfrm>
          <a:prstGeom prst="rect">
            <a:avLst/>
          </a:prstGeom>
        </p:spPr>
      </p:pic>
    </p:spTree>
    <p:extLst>
      <p:ext uri="{BB962C8B-B14F-4D97-AF65-F5344CB8AC3E}">
        <p14:creationId xmlns:p14="http://schemas.microsoft.com/office/powerpoint/2010/main" val="31022029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restige"/>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9C37BB7-3BEF-450D-BCD4-45423F90A291}"/>
              </a:ext>
            </a:extLst>
          </p:cNvPr>
          <p:cNvPicPr>
            <a:picLocks noChangeAspect="1"/>
          </p:cNvPicPr>
          <p:nvPr/>
        </p:nvPicPr>
        <p:blipFill>
          <a:blip r:embed="rId2"/>
          <a:stretch>
            <a:fillRect/>
          </a:stretch>
        </p:blipFill>
        <p:spPr>
          <a:xfrm>
            <a:off x="180977" y="859692"/>
            <a:ext cx="8814554" cy="5641315"/>
          </a:xfrm>
          <a:prstGeom prst="rect">
            <a:avLst/>
          </a:prstGeom>
        </p:spPr>
      </p:pic>
      <p:sp>
        <p:nvSpPr>
          <p:cNvPr id="2" name="Title 1">
            <a:extLst>
              <a:ext uri="{FF2B5EF4-FFF2-40B4-BE49-F238E27FC236}">
                <a16:creationId xmlns:a16="http://schemas.microsoft.com/office/drawing/2014/main" id="{41C303CF-3445-4BE5-A1C7-8908AFFC1B7A}"/>
              </a:ext>
            </a:extLst>
          </p:cNvPr>
          <p:cNvSpPr>
            <a:spLocks noGrp="1"/>
          </p:cNvSpPr>
          <p:nvPr>
            <p:ph type="title"/>
          </p:nvPr>
        </p:nvSpPr>
        <p:spPr>
          <a:xfrm>
            <a:off x="175364" y="165235"/>
            <a:ext cx="8818324" cy="694458"/>
          </a:xfrm>
        </p:spPr>
        <p:txBody>
          <a:bodyPr>
            <a:normAutofit/>
          </a:bodyPr>
          <a:lstStyle/>
          <a:p>
            <a:pPr algn="l"/>
            <a:r>
              <a:rPr lang="en-US" b="1" cap="none" dirty="0"/>
              <a:t>Results: Now They Say a Different Story</a:t>
            </a:r>
          </a:p>
        </p:txBody>
      </p:sp>
      <p:sp>
        <p:nvSpPr>
          <p:cNvPr id="6" name="Oval 5">
            <a:extLst>
              <a:ext uri="{FF2B5EF4-FFF2-40B4-BE49-F238E27FC236}">
                <a16:creationId xmlns:a16="http://schemas.microsoft.com/office/drawing/2014/main" id="{DB6FB4A8-FC48-4D88-BF57-744B6E48199F}"/>
              </a:ext>
            </a:extLst>
          </p:cNvPr>
          <p:cNvSpPr/>
          <p:nvPr/>
        </p:nvSpPr>
        <p:spPr>
          <a:xfrm>
            <a:off x="7873259" y="2905410"/>
            <a:ext cx="851769" cy="3395181"/>
          </a:xfrm>
          <a:prstGeom prst="ellipse">
            <a:avLst/>
          </a:prstGeom>
          <a:no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F41FA285-4D07-4D65-B990-CC674106C0F1}"/>
              </a:ext>
            </a:extLst>
          </p:cNvPr>
          <p:cNvCxnSpPr>
            <a:cxnSpLocks/>
          </p:cNvCxnSpPr>
          <p:nvPr/>
        </p:nvCxnSpPr>
        <p:spPr>
          <a:xfrm>
            <a:off x="7384026" y="1573594"/>
            <a:ext cx="696184" cy="1542255"/>
          </a:xfrm>
          <a:prstGeom prst="straightConnector1">
            <a:avLst/>
          </a:prstGeom>
          <a:ln w="38100">
            <a:solidFill>
              <a:schemeClr val="accent3">
                <a:lumMod val="50000"/>
              </a:schemeClr>
            </a:solidFill>
            <a:tailEnd type="triangle" w="med" len="lg"/>
          </a:ln>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id="{187C69DC-158B-49B3-AA1B-7F87BDA5740B}"/>
              </a:ext>
            </a:extLst>
          </p:cNvPr>
          <p:cNvSpPr txBox="1"/>
          <p:nvPr/>
        </p:nvSpPr>
        <p:spPr>
          <a:xfrm>
            <a:off x="4876799" y="988819"/>
            <a:ext cx="4124345" cy="584775"/>
          </a:xfrm>
          <a:prstGeom prst="rect">
            <a:avLst/>
          </a:prstGeom>
          <a:noFill/>
        </p:spPr>
        <p:txBody>
          <a:bodyPr wrap="square" rtlCol="0">
            <a:spAutoFit/>
          </a:bodyPr>
          <a:lstStyle/>
          <a:p>
            <a:r>
              <a:rPr lang="en-US" sz="1600" b="1" dirty="0">
                <a:solidFill>
                  <a:schemeClr val="accent3">
                    <a:lumMod val="50000"/>
                  </a:schemeClr>
                </a:solidFill>
                <a:latin typeface="Calibri" panose="020F0502020204030204" pitchFamily="34" charset="0"/>
                <a:cs typeface="Calibri" panose="020F0502020204030204" pitchFamily="34" charset="0"/>
              </a:rPr>
              <a:t>Combination of the P2 Filter, E2 Extrusion with the New Furnace is the best combination</a:t>
            </a:r>
          </a:p>
        </p:txBody>
      </p:sp>
    </p:spTree>
    <p:extLst>
      <p:ext uri="{BB962C8B-B14F-4D97-AF65-F5344CB8AC3E}">
        <p14:creationId xmlns:p14="http://schemas.microsoft.com/office/powerpoint/2010/main" val="20414390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restige"/>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EAA082F-20D0-40E7-A2D1-1F12B7416EA7}"/>
              </a:ext>
            </a:extLst>
          </p:cNvPr>
          <p:cNvSpPr>
            <a:spLocks noGrp="1"/>
          </p:cNvSpPr>
          <p:nvPr>
            <p:ph type="title"/>
          </p:nvPr>
        </p:nvSpPr>
        <p:spPr>
          <a:xfrm>
            <a:off x="175364" y="165235"/>
            <a:ext cx="8818324" cy="694458"/>
          </a:xfrm>
        </p:spPr>
        <p:txBody>
          <a:bodyPr>
            <a:normAutofit/>
          </a:bodyPr>
          <a:lstStyle/>
          <a:p>
            <a:pPr algn="l"/>
            <a:r>
              <a:rPr lang="en-US" b="1" cap="none" dirty="0"/>
              <a:t>Questions/Discussion</a:t>
            </a:r>
          </a:p>
        </p:txBody>
      </p:sp>
      <p:pic>
        <p:nvPicPr>
          <p:cNvPr id="2050" name="Picture 2" descr="Question mark clip art 5">
            <a:extLst>
              <a:ext uri="{FF2B5EF4-FFF2-40B4-BE49-F238E27FC236}">
                <a16:creationId xmlns:a16="http://schemas.microsoft.com/office/drawing/2014/main" id="{68666BF2-8D25-41E5-BE17-FEEF4AD6756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563" b="92578" l="1198" r="93862">
                        <a14:foregroundMark x1="16617" y1="43620" x2="10629" y2="54557"/>
                        <a14:foregroundMark x1="10629" y1="54557" x2="2395" y2="45052"/>
                        <a14:foregroundMark x1="2395" y1="45052" x2="2844" y2="32552"/>
                        <a14:foregroundMark x1="2844" y1="32552" x2="13922" y2="11589"/>
                        <a14:foregroundMark x1="13922" y1="11589" x2="23653" y2="3125"/>
                        <a14:foregroundMark x1="23653" y1="3125" x2="37725" y2="1953"/>
                        <a14:foregroundMark x1="37725" y1="1953" x2="50898" y2="7031"/>
                        <a14:foregroundMark x1="50898" y1="7031" x2="59581" y2="16146"/>
                        <a14:foregroundMark x1="59581" y1="16146" x2="46407" y2="19661"/>
                        <a14:foregroundMark x1="46407" y1="19661" x2="40868" y2="30729"/>
                        <a14:foregroundMark x1="40868" y1="30729" x2="29042" y2="36979"/>
                        <a14:foregroundMark x1="29042" y1="36979" x2="12725" y2="56120"/>
                        <a14:foregroundMark x1="12725" y1="56120" x2="6737" y2="55078"/>
                        <a14:foregroundMark x1="3593" y1="54557" x2="898" y2="43359"/>
                        <a14:foregroundMark x1="898" y1="43359" x2="2695" y2="31771"/>
                        <a14:foregroundMark x1="2695" y1="31771" x2="2395" y2="43750"/>
                        <a14:foregroundMark x1="2395" y1="43750" x2="1347" y2="39063"/>
                        <a14:foregroundMark x1="18413" y1="6901" x2="31138" y2="1042"/>
                        <a14:foregroundMark x1="31138" y1="1042" x2="44162" y2="4427"/>
                        <a14:foregroundMark x1="44162" y1="4427" x2="30090" y2="7292"/>
                        <a14:foregroundMark x1="30090" y1="7292" x2="19461" y2="5729"/>
                        <a14:foregroundMark x1="38473" y1="2344" x2="25000" y2="1563"/>
                        <a14:foregroundMark x1="25000" y1="1563" x2="30838" y2="2083"/>
                        <a14:foregroundMark x1="58982" y1="19792" x2="70060" y2="27865"/>
                        <a14:foregroundMark x1="70060" y1="27865" x2="77695" y2="37891"/>
                        <a14:foregroundMark x1="77695" y1="37891" x2="66168" y2="44531"/>
                        <a14:foregroundMark x1="66168" y1="44531" x2="63922" y2="55990"/>
                        <a14:foregroundMark x1="63922" y1="55990" x2="83690" y2="72674"/>
                        <a14:foregroundMark x1="86961" y1="78221" x2="89970" y2="83724"/>
                        <a14:foregroundMark x1="84795" y1="74259" x2="86459" y2="77303"/>
                        <a14:foregroundMark x1="88971" y1="84475" x2="82473" y2="89356"/>
                        <a14:foregroundMark x1="89243" y1="84270" x2="89006" y2="84448"/>
                        <a14:foregroundMark x1="89446" y1="84118" x2="89244" y2="84270"/>
                        <a14:foregroundMark x1="89970" y1="83724" x2="89707" y2="83922"/>
                        <a14:foregroundMark x1="65264" y1="88401" x2="47455" y2="45833"/>
                        <a14:foregroundMark x1="47455" y1="45833" x2="51497" y2="23438"/>
                        <a14:foregroundMark x1="51497" y1="23438" x2="62874" y2="20182"/>
                        <a14:foregroundMark x1="79790" y1="88932" x2="66916" y2="93750"/>
                        <a14:foregroundMark x1="66916" y1="93750" x2="93862" y2="88021"/>
                        <a14:foregroundMark x1="93862" y1="88021" x2="79641" y2="88151"/>
                        <a14:foregroundMark x1="79641" y1="88151" x2="76497" y2="89714"/>
                        <a14:backgroundMark x1="88922" y1="84245" x2="84132" y2="73177"/>
                        <a14:backgroundMark x1="84132" y1="73177" x2="85629" y2="73047"/>
                        <a14:backgroundMark x1="90120" y1="84896" x2="83683" y2="72656"/>
                        <a14:backgroundMark x1="88174" y1="81641" x2="85030" y2="73307"/>
                        <a14:backgroundMark x1="66852" y1="90898" x2="60778" y2="88932"/>
                        <a14:backgroundMark x1="69903" y1="95508" x2="71257" y2="96484"/>
                        <a14:backgroundMark x1="60778" y1="88932" x2="65567" y2="92384"/>
                        <a14:backgroundMark x1="71257" y1="96484" x2="86228" y2="97396"/>
                        <a14:backgroundMark x1="86228" y1="97396" x2="87575" y2="91536"/>
                      </a14:backgroundRemoval>
                    </a14:imgEffect>
                  </a14:imgLayer>
                </a14:imgProps>
              </a:ext>
              <a:ext uri="{28A0092B-C50C-407E-A947-70E740481C1C}">
                <a14:useLocalDpi xmlns:a14="http://schemas.microsoft.com/office/drawing/2010/main" val="0"/>
              </a:ext>
            </a:extLst>
          </a:blip>
          <a:srcRect/>
          <a:stretch>
            <a:fillRect/>
          </a:stretch>
        </p:blipFill>
        <p:spPr bwMode="auto">
          <a:xfrm>
            <a:off x="2764397" y="1576245"/>
            <a:ext cx="3615206" cy="4155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10216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restig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3BB72-DFBE-4486-AB82-100084BAA049}"/>
              </a:ext>
            </a:extLst>
          </p:cNvPr>
          <p:cNvSpPr>
            <a:spLocks noGrp="1"/>
          </p:cNvSpPr>
          <p:nvPr>
            <p:ph type="title"/>
          </p:nvPr>
        </p:nvSpPr>
        <p:spPr>
          <a:xfrm>
            <a:off x="191589" y="165235"/>
            <a:ext cx="8778240" cy="694458"/>
          </a:xfrm>
        </p:spPr>
        <p:txBody>
          <a:bodyPr vert="horz" lIns="91440" tIns="45720" rIns="91440" bIns="45720" rtlCol="0" anchor="ctr">
            <a:normAutofit/>
          </a:bodyPr>
          <a:lstStyle/>
          <a:p>
            <a:pPr algn="l"/>
            <a:r>
              <a:rPr lang="en-US" sz="3200" b="1" cap="none" dirty="0">
                <a:solidFill>
                  <a:schemeClr val="tx2"/>
                </a:solidFill>
              </a:rPr>
              <a:t>True North Overview</a:t>
            </a:r>
          </a:p>
        </p:txBody>
      </p:sp>
      <p:sp>
        <p:nvSpPr>
          <p:cNvPr id="7" name="Rectangle: Rounded Corners 6">
            <a:extLst>
              <a:ext uri="{FF2B5EF4-FFF2-40B4-BE49-F238E27FC236}">
                <a16:creationId xmlns:a16="http://schemas.microsoft.com/office/drawing/2014/main" id="{FA881AEA-E966-43B3-B840-3F017068713C}"/>
              </a:ext>
            </a:extLst>
          </p:cNvPr>
          <p:cNvSpPr/>
          <p:nvPr/>
        </p:nvSpPr>
        <p:spPr>
          <a:xfrm>
            <a:off x="1455420" y="859693"/>
            <a:ext cx="7613034" cy="1206375"/>
          </a:xfrm>
          <a:prstGeom prst="roundRect">
            <a:avLst/>
          </a:prstGeom>
          <a:noFill/>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normAutofit fontScale="77500" lnSpcReduction="20000"/>
          </a:bodyPr>
          <a:lstStyle/>
          <a:p>
            <a:pPr marL="228600" indent="-168275">
              <a:lnSpc>
                <a:spcPct val="120000"/>
              </a:lnSpc>
              <a:buClr>
                <a:srgbClr val="FF9900"/>
              </a:buClr>
              <a:buFont typeface="Wingdings" panose="05000000000000000000" pitchFamily="2" charset="2"/>
              <a:buChar char="§"/>
            </a:pPr>
            <a:r>
              <a:rPr lang="en-US" altLang="zh-CN" dirty="0">
                <a:solidFill>
                  <a:srgbClr val="0070C0"/>
                </a:solidFill>
                <a:latin typeface="Calibri" charset="0"/>
                <a:ea typeface="Calibri" charset="0"/>
                <a:cs typeface="Calibri" charset="0"/>
              </a:rPr>
              <a:t>Invests in and Develops Innovative Technologies and Businesses that could</a:t>
            </a:r>
          </a:p>
          <a:p>
            <a:pPr marL="228600" indent="-168275">
              <a:lnSpc>
                <a:spcPct val="120000"/>
              </a:lnSpc>
              <a:buClr>
                <a:srgbClr val="FF9900"/>
              </a:buClr>
              <a:buFont typeface="Wingdings" panose="05000000000000000000" pitchFamily="2" charset="2"/>
              <a:buChar char="§"/>
            </a:pPr>
            <a:r>
              <a:rPr lang="en-US" altLang="zh-CN" dirty="0">
                <a:solidFill>
                  <a:srgbClr val="0070C0"/>
                </a:solidFill>
                <a:latin typeface="Calibri" charset="0"/>
                <a:ea typeface="Calibri" charset="0"/>
                <a:cs typeface="Calibri" charset="0"/>
              </a:rPr>
              <a:t>Reshape Core Industries and help the World Transition to a Clean &amp; Sustainable Future. </a:t>
            </a:r>
          </a:p>
          <a:p>
            <a:pPr marL="228600" indent="-168275">
              <a:lnSpc>
                <a:spcPct val="120000"/>
              </a:lnSpc>
              <a:buClr>
                <a:srgbClr val="FF9900"/>
              </a:buClr>
              <a:buFont typeface="Wingdings" panose="05000000000000000000" pitchFamily="2" charset="2"/>
              <a:buChar char="§"/>
            </a:pPr>
            <a:r>
              <a:rPr lang="en-US" altLang="zh-CN" dirty="0">
                <a:solidFill>
                  <a:srgbClr val="0070C0"/>
                </a:solidFill>
                <a:latin typeface="Calibri" charset="0"/>
                <a:ea typeface="Calibri" charset="0"/>
                <a:cs typeface="Calibri" charset="0"/>
              </a:rPr>
              <a:t>A 20-year History, to the founding and scale up of First Solar, a global leader in photovoltaics. </a:t>
            </a:r>
          </a:p>
          <a:p>
            <a:pPr marL="228600" indent="-168275">
              <a:lnSpc>
                <a:spcPct val="120000"/>
              </a:lnSpc>
              <a:buClr>
                <a:srgbClr val="FF9900"/>
              </a:buClr>
              <a:buFont typeface="Wingdings" panose="05000000000000000000" pitchFamily="2" charset="2"/>
              <a:buChar char="§"/>
            </a:pPr>
            <a:r>
              <a:rPr lang="en-US" altLang="zh-CN" dirty="0">
                <a:solidFill>
                  <a:srgbClr val="0070C0"/>
                </a:solidFill>
                <a:latin typeface="Calibri" charset="0"/>
                <a:ea typeface="Calibri" charset="0"/>
                <a:cs typeface="Calibri" charset="0"/>
              </a:rPr>
              <a:t>We are well-funded (USD 700+ MM) and long-term oriented.</a:t>
            </a:r>
            <a:endParaRPr lang="en-US" dirty="0"/>
          </a:p>
        </p:txBody>
      </p:sp>
      <p:pic>
        <p:nvPicPr>
          <p:cNvPr id="8" name="Picture 7">
            <a:extLst>
              <a:ext uri="{FF2B5EF4-FFF2-40B4-BE49-F238E27FC236}">
                <a16:creationId xmlns:a16="http://schemas.microsoft.com/office/drawing/2014/main" id="{CFD26F39-F45A-4DD2-BA9F-B1B034770D30}"/>
              </a:ext>
            </a:extLst>
          </p:cNvPr>
          <p:cNvPicPr>
            <a:picLocks noChangeAspect="1"/>
          </p:cNvPicPr>
          <p:nvPr/>
        </p:nvPicPr>
        <p:blipFill>
          <a:blip r:embed="rId2" cstate="print">
            <a:extLst>
              <a:ext uri="{BEBA8EAE-BF5A-486C-A8C5-ECC9F3942E4B}">
                <a14:imgProps xmlns:a14="http://schemas.microsoft.com/office/drawing/2010/main">
                  <a14:imgLayer r:embed="rId3">
                    <a14:imgEffect>
                      <a14:saturation sat="200000"/>
                    </a14:imgEffect>
                  </a14:imgLayer>
                </a14:imgProps>
              </a:ext>
              <a:ext uri="{28A0092B-C50C-407E-A947-70E740481C1C}">
                <a14:useLocalDpi xmlns:a14="http://schemas.microsoft.com/office/drawing/2010/main" val="0"/>
              </a:ext>
            </a:extLst>
          </a:blip>
          <a:stretch>
            <a:fillRect/>
          </a:stretch>
        </p:blipFill>
        <p:spPr>
          <a:xfrm>
            <a:off x="121920" y="1115277"/>
            <a:ext cx="1429706" cy="695206"/>
          </a:xfrm>
          <a:prstGeom prst="rect">
            <a:avLst/>
          </a:prstGeom>
          <a:effectLst>
            <a:reflection blurRad="6350" stA="50000" endA="300" endPos="55000" dir="5400000" sy="-100000" algn="bl" rotWithShape="0"/>
          </a:effectLst>
        </p:spPr>
      </p:pic>
      <p:grpSp>
        <p:nvGrpSpPr>
          <p:cNvPr id="9" name="Group 8">
            <a:extLst>
              <a:ext uri="{FF2B5EF4-FFF2-40B4-BE49-F238E27FC236}">
                <a16:creationId xmlns:a16="http://schemas.microsoft.com/office/drawing/2014/main" id="{CFDC3405-9DE3-4316-A467-5E6C08750926}"/>
              </a:ext>
            </a:extLst>
          </p:cNvPr>
          <p:cNvGrpSpPr/>
          <p:nvPr/>
        </p:nvGrpSpPr>
        <p:grpSpPr>
          <a:xfrm>
            <a:off x="4679609" y="2234420"/>
            <a:ext cx="4395811" cy="4393027"/>
            <a:chOff x="4679609" y="2384866"/>
            <a:chExt cx="4395811" cy="4393027"/>
          </a:xfrm>
          <a:noFill/>
        </p:grpSpPr>
        <p:sp>
          <p:nvSpPr>
            <p:cNvPr id="10" name="Rectangle: Rounded Corners 9">
              <a:extLst>
                <a:ext uri="{FF2B5EF4-FFF2-40B4-BE49-F238E27FC236}">
                  <a16:creationId xmlns:a16="http://schemas.microsoft.com/office/drawing/2014/main" id="{195D7DA6-0B82-4211-9C6C-F7E9089EA2F0}"/>
                </a:ext>
              </a:extLst>
            </p:cNvPr>
            <p:cNvSpPr/>
            <p:nvPr/>
          </p:nvSpPr>
          <p:spPr>
            <a:xfrm>
              <a:off x="4762172" y="2472398"/>
              <a:ext cx="4191654" cy="354540"/>
            </a:xfrm>
            <a:prstGeom prst="roundRect">
              <a:avLst/>
            </a:prstGeom>
            <a:grp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u="sng" dirty="0">
                  <a:solidFill>
                    <a:srgbClr val="00B050"/>
                  </a:solidFill>
                  <a:latin typeface="Calibri" panose="020F0502020204030204" pitchFamily="34" charset="0"/>
                  <a:cs typeface="Calibri" panose="020F0502020204030204" pitchFamily="34" charset="0"/>
                </a:rPr>
                <a:t>Core Capabilities</a:t>
              </a:r>
            </a:p>
          </p:txBody>
        </p:sp>
        <p:sp>
          <p:nvSpPr>
            <p:cNvPr id="11" name="Rectangle: Rounded Corners 10">
              <a:extLst>
                <a:ext uri="{FF2B5EF4-FFF2-40B4-BE49-F238E27FC236}">
                  <a16:creationId xmlns:a16="http://schemas.microsoft.com/office/drawing/2014/main" id="{9D703375-FDEA-40A4-81DC-B9C6737688EE}"/>
                </a:ext>
              </a:extLst>
            </p:cNvPr>
            <p:cNvSpPr/>
            <p:nvPr/>
          </p:nvSpPr>
          <p:spPr>
            <a:xfrm>
              <a:off x="4679609" y="2384866"/>
              <a:ext cx="4395811" cy="4393027"/>
            </a:xfrm>
            <a:prstGeom prst="roundRect">
              <a:avLst>
                <a:gd name="adj" fmla="val 4698"/>
              </a:avLst>
            </a:prstGeom>
            <a:grp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atin typeface="Calibri" panose="020F0502020204030204" pitchFamily="34" charset="0"/>
                <a:cs typeface="Calibri" panose="020F0502020204030204" pitchFamily="34" charset="0"/>
              </a:endParaRPr>
            </a:p>
          </p:txBody>
        </p:sp>
        <p:grpSp>
          <p:nvGrpSpPr>
            <p:cNvPr id="12" name="Group 11">
              <a:extLst>
                <a:ext uri="{FF2B5EF4-FFF2-40B4-BE49-F238E27FC236}">
                  <a16:creationId xmlns:a16="http://schemas.microsoft.com/office/drawing/2014/main" id="{60786CC0-2487-4E87-A3C4-6B6C5476658E}"/>
                </a:ext>
              </a:extLst>
            </p:cNvPr>
            <p:cNvGrpSpPr/>
            <p:nvPr/>
          </p:nvGrpSpPr>
          <p:grpSpPr>
            <a:xfrm>
              <a:off x="4872373" y="3051093"/>
              <a:ext cx="3782094" cy="3060573"/>
              <a:chOff x="4803793" y="3073399"/>
              <a:chExt cx="3782094" cy="3060573"/>
            </a:xfrm>
            <a:grpFill/>
          </p:grpSpPr>
          <p:grpSp>
            <p:nvGrpSpPr>
              <p:cNvPr id="13" name="Group 12">
                <a:extLst>
                  <a:ext uri="{FF2B5EF4-FFF2-40B4-BE49-F238E27FC236}">
                    <a16:creationId xmlns:a16="http://schemas.microsoft.com/office/drawing/2014/main" id="{7411A424-720C-489D-8A1F-A2727C99950A}"/>
                  </a:ext>
                </a:extLst>
              </p:cNvPr>
              <p:cNvGrpSpPr/>
              <p:nvPr/>
            </p:nvGrpSpPr>
            <p:grpSpPr>
              <a:xfrm>
                <a:off x="4807892" y="3073399"/>
                <a:ext cx="3731128" cy="625168"/>
                <a:chOff x="4762172" y="2806699"/>
                <a:chExt cx="3731128" cy="625168"/>
              </a:xfrm>
              <a:grpFill/>
            </p:grpSpPr>
            <p:pic>
              <p:nvPicPr>
                <p:cNvPr id="23" name="Picture 22" descr="Image result for assessment icon&quot;">
                  <a:extLst>
                    <a:ext uri="{FF2B5EF4-FFF2-40B4-BE49-F238E27FC236}">
                      <a16:creationId xmlns:a16="http://schemas.microsoft.com/office/drawing/2014/main" id="{E97E0DC4-4AB5-4327-94E4-B73A481FE6E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762172" y="2806699"/>
                  <a:ext cx="625168" cy="625168"/>
                </a:xfrm>
                <a:prstGeom prst="rect">
                  <a:avLst/>
                </a:prstGeom>
                <a:grpFill/>
              </p:spPr>
            </p:pic>
            <p:sp>
              <p:nvSpPr>
                <p:cNvPr id="24" name="Rectangle: Rounded Corners 23">
                  <a:extLst>
                    <a:ext uri="{FF2B5EF4-FFF2-40B4-BE49-F238E27FC236}">
                      <a16:creationId xmlns:a16="http://schemas.microsoft.com/office/drawing/2014/main" id="{F6211CFE-F2BB-42E7-BD81-07F9132DFE38}"/>
                    </a:ext>
                  </a:extLst>
                </p:cNvPr>
                <p:cNvSpPr/>
                <p:nvPr/>
              </p:nvSpPr>
              <p:spPr>
                <a:xfrm>
                  <a:off x="5469903" y="2810261"/>
                  <a:ext cx="3023397" cy="618044"/>
                </a:xfrm>
                <a:prstGeom prst="roundRect">
                  <a:avLst/>
                </a:prstGeom>
                <a:grpFill/>
                <a:ln>
                  <a:noFill/>
                </a:ln>
              </p:spPr>
              <p:style>
                <a:lnRef idx="2">
                  <a:schemeClr val="accent1"/>
                </a:lnRef>
                <a:fillRef idx="1">
                  <a:schemeClr val="lt1"/>
                </a:fillRef>
                <a:effectRef idx="0">
                  <a:schemeClr val="accent1"/>
                </a:effectRef>
                <a:fontRef idx="minor">
                  <a:schemeClr val="dk1"/>
                </a:fontRef>
              </p:style>
              <p:txBody>
                <a:bodyPr rtlCol="0" anchor="ctr">
                  <a:normAutofit/>
                </a:bodyPr>
                <a:lstStyle/>
                <a:p>
                  <a:pPr lvl="0">
                    <a:lnSpc>
                      <a:spcPct val="110000"/>
                    </a:lnSpc>
                    <a:spcAft>
                      <a:spcPts val="600"/>
                    </a:spcAft>
                    <a:buSzPct val="80000"/>
                  </a:pPr>
                  <a:r>
                    <a:rPr lang="en-US" altLang="zh-CN" sz="1300" b="1" dirty="0">
                      <a:solidFill>
                        <a:srgbClr val="0070C0"/>
                      </a:solidFill>
                      <a:latin typeface="Calibri" panose="020F0502020204030204" pitchFamily="34" charset="0"/>
                      <a:ea typeface="Calibri" charset="0"/>
                      <a:cs typeface="Calibri" panose="020F0502020204030204" pitchFamily="34" charset="0"/>
                    </a:rPr>
                    <a:t>Technology assessment and development</a:t>
                  </a:r>
                  <a:endParaRPr lang="zh-CN" altLang="zh-CN" sz="1300" b="1" dirty="0">
                    <a:solidFill>
                      <a:srgbClr val="0070C0"/>
                    </a:solidFill>
                    <a:latin typeface="Calibri" panose="020F0502020204030204" pitchFamily="34" charset="0"/>
                    <a:ea typeface="Calibri" charset="0"/>
                    <a:cs typeface="Calibri" panose="020F0502020204030204" pitchFamily="34" charset="0"/>
                  </a:endParaRPr>
                </a:p>
              </p:txBody>
            </p:sp>
          </p:grpSp>
          <p:grpSp>
            <p:nvGrpSpPr>
              <p:cNvPr id="14" name="Group 13">
                <a:extLst>
                  <a:ext uri="{FF2B5EF4-FFF2-40B4-BE49-F238E27FC236}">
                    <a16:creationId xmlns:a16="http://schemas.microsoft.com/office/drawing/2014/main" id="{3C7A714A-F099-48AA-80A8-89A829C3CA6F}"/>
                  </a:ext>
                </a:extLst>
              </p:cNvPr>
              <p:cNvGrpSpPr/>
              <p:nvPr/>
            </p:nvGrpSpPr>
            <p:grpSpPr>
              <a:xfrm>
                <a:off x="4807892" y="3784143"/>
                <a:ext cx="3770534" cy="625168"/>
                <a:chOff x="4762172" y="3517443"/>
                <a:chExt cx="3770534" cy="625168"/>
              </a:xfrm>
              <a:grpFill/>
            </p:grpSpPr>
            <p:pic>
              <p:nvPicPr>
                <p:cNvPr id="21" name="Picture 24" descr="Image result for engineering icon&quot;">
                  <a:extLst>
                    <a:ext uri="{FF2B5EF4-FFF2-40B4-BE49-F238E27FC236}">
                      <a16:creationId xmlns:a16="http://schemas.microsoft.com/office/drawing/2014/main" id="{455EF23F-87E5-4048-BAB5-2933F9D08C7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4762172" y="3517443"/>
                  <a:ext cx="625168" cy="625168"/>
                </a:xfrm>
                <a:prstGeom prst="rect">
                  <a:avLst/>
                </a:prstGeom>
                <a:grpFill/>
              </p:spPr>
            </p:pic>
            <p:sp>
              <p:nvSpPr>
                <p:cNvPr id="22" name="Rectangle: Rounded Corners 21">
                  <a:extLst>
                    <a:ext uri="{FF2B5EF4-FFF2-40B4-BE49-F238E27FC236}">
                      <a16:creationId xmlns:a16="http://schemas.microsoft.com/office/drawing/2014/main" id="{95D25701-B9CA-49CA-A454-C03C51E4E1DB}"/>
                    </a:ext>
                  </a:extLst>
                </p:cNvPr>
                <p:cNvSpPr/>
                <p:nvPr/>
              </p:nvSpPr>
              <p:spPr>
                <a:xfrm>
                  <a:off x="5509309" y="3521005"/>
                  <a:ext cx="3023397" cy="618044"/>
                </a:xfrm>
                <a:prstGeom prst="roundRect">
                  <a:avLst/>
                </a:prstGeom>
                <a:grpFill/>
                <a:ln>
                  <a:noFill/>
                </a:ln>
              </p:spPr>
              <p:style>
                <a:lnRef idx="2">
                  <a:schemeClr val="accent1"/>
                </a:lnRef>
                <a:fillRef idx="1">
                  <a:schemeClr val="lt1"/>
                </a:fillRef>
                <a:effectRef idx="0">
                  <a:schemeClr val="accent1"/>
                </a:effectRef>
                <a:fontRef idx="minor">
                  <a:schemeClr val="dk1"/>
                </a:fontRef>
              </p:style>
              <p:txBody>
                <a:bodyPr rtlCol="0" anchor="ctr">
                  <a:normAutofit/>
                </a:bodyPr>
                <a:lstStyle/>
                <a:p>
                  <a:pPr lvl="0">
                    <a:lnSpc>
                      <a:spcPct val="110000"/>
                    </a:lnSpc>
                    <a:spcAft>
                      <a:spcPts val="600"/>
                    </a:spcAft>
                    <a:buSzPct val="80000"/>
                  </a:pPr>
                  <a:r>
                    <a:rPr lang="en-US" altLang="zh-CN" sz="1300" b="1" dirty="0">
                      <a:solidFill>
                        <a:srgbClr val="0070C0"/>
                      </a:solidFill>
                      <a:latin typeface="Calibri" panose="020F0502020204030204" pitchFamily="34" charset="0"/>
                      <a:ea typeface="Calibri" charset="0"/>
                      <a:cs typeface="Calibri" panose="020F0502020204030204" pitchFamily="34" charset="0"/>
                    </a:rPr>
                    <a:t>Robust Engineering</a:t>
                  </a:r>
                  <a:endParaRPr lang="zh-CN" altLang="zh-CN" sz="1300" b="1" dirty="0">
                    <a:solidFill>
                      <a:srgbClr val="0070C0"/>
                    </a:solidFill>
                    <a:latin typeface="Calibri" panose="020F0502020204030204" pitchFamily="34" charset="0"/>
                    <a:ea typeface="Calibri" charset="0"/>
                    <a:cs typeface="Calibri" panose="020F0502020204030204" pitchFamily="34" charset="0"/>
                  </a:endParaRPr>
                </a:p>
              </p:txBody>
            </p:sp>
          </p:grpSp>
          <p:grpSp>
            <p:nvGrpSpPr>
              <p:cNvPr id="15" name="Group 14">
                <a:extLst>
                  <a:ext uri="{FF2B5EF4-FFF2-40B4-BE49-F238E27FC236}">
                    <a16:creationId xmlns:a16="http://schemas.microsoft.com/office/drawing/2014/main" id="{094D809A-71F7-4B46-A5FF-1B4390E5215F}"/>
                  </a:ext>
                </a:extLst>
              </p:cNvPr>
              <p:cNvGrpSpPr/>
              <p:nvPr/>
            </p:nvGrpSpPr>
            <p:grpSpPr>
              <a:xfrm>
                <a:off x="4807892" y="4538657"/>
                <a:ext cx="3777995" cy="672035"/>
                <a:chOff x="4762172" y="4271957"/>
                <a:chExt cx="3777995" cy="672035"/>
              </a:xfrm>
              <a:grpFill/>
            </p:grpSpPr>
            <p:pic>
              <p:nvPicPr>
                <p:cNvPr id="19" name="Picture 26" descr="Image result for Organization icon&quot;">
                  <a:extLst>
                    <a:ext uri="{FF2B5EF4-FFF2-40B4-BE49-F238E27FC236}">
                      <a16:creationId xmlns:a16="http://schemas.microsoft.com/office/drawing/2014/main" id="{6E8E30D9-E52D-4D6B-AF0C-4D8381A79BB1}"/>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4762172" y="4271957"/>
                  <a:ext cx="672035" cy="672035"/>
                </a:xfrm>
                <a:prstGeom prst="rect">
                  <a:avLst/>
                </a:prstGeom>
                <a:grpFill/>
              </p:spPr>
            </p:pic>
            <p:sp>
              <p:nvSpPr>
                <p:cNvPr id="20" name="Rectangle: Rounded Corners 19">
                  <a:extLst>
                    <a:ext uri="{FF2B5EF4-FFF2-40B4-BE49-F238E27FC236}">
                      <a16:creationId xmlns:a16="http://schemas.microsoft.com/office/drawing/2014/main" id="{256DE14F-C3A3-46FA-B527-2DE53628BF95}"/>
                    </a:ext>
                  </a:extLst>
                </p:cNvPr>
                <p:cNvSpPr/>
                <p:nvPr/>
              </p:nvSpPr>
              <p:spPr>
                <a:xfrm>
                  <a:off x="5516770" y="4298952"/>
                  <a:ext cx="3023397" cy="618044"/>
                </a:xfrm>
                <a:prstGeom prst="roundRect">
                  <a:avLst/>
                </a:prstGeom>
                <a:grpFill/>
                <a:ln>
                  <a:noFill/>
                </a:ln>
              </p:spPr>
              <p:style>
                <a:lnRef idx="2">
                  <a:schemeClr val="accent1"/>
                </a:lnRef>
                <a:fillRef idx="1">
                  <a:schemeClr val="lt1"/>
                </a:fillRef>
                <a:effectRef idx="0">
                  <a:schemeClr val="accent1"/>
                </a:effectRef>
                <a:fontRef idx="minor">
                  <a:schemeClr val="dk1"/>
                </a:fontRef>
              </p:style>
              <p:txBody>
                <a:bodyPr rtlCol="0" anchor="ctr">
                  <a:normAutofit/>
                </a:bodyPr>
                <a:lstStyle/>
                <a:p>
                  <a:pPr lvl="0">
                    <a:lnSpc>
                      <a:spcPct val="110000"/>
                    </a:lnSpc>
                    <a:spcAft>
                      <a:spcPts val="600"/>
                    </a:spcAft>
                    <a:buSzPct val="80000"/>
                  </a:pPr>
                  <a:r>
                    <a:rPr lang="en-US" altLang="zh-CN" sz="1300" b="1" dirty="0">
                      <a:solidFill>
                        <a:srgbClr val="0070C0"/>
                      </a:solidFill>
                      <a:latin typeface="Calibri" panose="020F0502020204030204" pitchFamily="34" charset="0"/>
                      <a:ea typeface="Calibri" charset="0"/>
                      <a:cs typeface="Calibri" panose="020F0502020204030204" pitchFamily="34" charset="0"/>
                    </a:rPr>
                    <a:t>Organizational Excellence and Development</a:t>
                  </a:r>
                  <a:endParaRPr lang="zh-CN" altLang="zh-CN" sz="1300" b="1" dirty="0">
                    <a:solidFill>
                      <a:srgbClr val="0070C0"/>
                    </a:solidFill>
                    <a:latin typeface="Calibri" panose="020F0502020204030204" pitchFamily="34" charset="0"/>
                    <a:ea typeface="Calibri" charset="0"/>
                    <a:cs typeface="Calibri" panose="020F0502020204030204" pitchFamily="34" charset="0"/>
                  </a:endParaRPr>
                </a:p>
              </p:txBody>
            </p:sp>
          </p:grpSp>
          <p:grpSp>
            <p:nvGrpSpPr>
              <p:cNvPr id="16" name="Group 15">
                <a:extLst>
                  <a:ext uri="{FF2B5EF4-FFF2-40B4-BE49-F238E27FC236}">
                    <a16:creationId xmlns:a16="http://schemas.microsoft.com/office/drawing/2014/main" id="{E92276E5-47BA-4B85-9C73-4604E76DEB22}"/>
                  </a:ext>
                </a:extLst>
              </p:cNvPr>
              <p:cNvGrpSpPr/>
              <p:nvPr/>
            </p:nvGrpSpPr>
            <p:grpSpPr>
              <a:xfrm>
                <a:off x="4803793" y="5387406"/>
                <a:ext cx="3782094" cy="746566"/>
                <a:chOff x="4758073" y="5120706"/>
                <a:chExt cx="3782094" cy="746566"/>
              </a:xfrm>
              <a:grpFill/>
            </p:grpSpPr>
            <p:pic>
              <p:nvPicPr>
                <p:cNvPr id="17" name="Picture 28" descr="Image result for strategy icon&quot;">
                  <a:extLst>
                    <a:ext uri="{FF2B5EF4-FFF2-40B4-BE49-F238E27FC236}">
                      <a16:creationId xmlns:a16="http://schemas.microsoft.com/office/drawing/2014/main" id="{8A6920DE-A7F2-4135-AD50-D6E1F46378D9}"/>
                    </a:ext>
                  </a:extLst>
                </p:cNvPr>
                <p:cNvPicPr>
                  <a:picLocks noChangeAspect="1" noChangeArrowheads="1"/>
                </p:cNvPicPr>
                <p:nvPr/>
              </p:nvPicPr>
              <p:blipFill>
                <a:blip r:embed="rId7" cstate="print">
                  <a:clrChange>
                    <a:clrFrom>
                      <a:srgbClr val="EDEDED"/>
                    </a:clrFrom>
                    <a:clrTo>
                      <a:srgbClr val="EDEDED">
                        <a:alpha val="0"/>
                      </a:srgbClr>
                    </a:clrTo>
                  </a:clrChange>
                  <a:biLevel thresh="75000"/>
                  <a:extLst>
                    <a:ext uri="{28A0092B-C50C-407E-A947-70E740481C1C}">
                      <a14:useLocalDpi xmlns:a14="http://schemas.microsoft.com/office/drawing/2010/main" val="0"/>
                    </a:ext>
                  </a:extLst>
                </a:blip>
                <a:srcRect/>
                <a:stretch>
                  <a:fillRect/>
                </a:stretch>
              </p:blipFill>
              <p:spPr bwMode="auto">
                <a:xfrm>
                  <a:off x="4758073" y="5120706"/>
                  <a:ext cx="711830" cy="746566"/>
                </a:xfrm>
                <a:prstGeom prst="rect">
                  <a:avLst/>
                </a:prstGeom>
                <a:grpFill/>
              </p:spPr>
            </p:pic>
            <p:sp>
              <p:nvSpPr>
                <p:cNvPr id="18" name="Rectangle: Rounded Corners 17">
                  <a:extLst>
                    <a:ext uri="{FF2B5EF4-FFF2-40B4-BE49-F238E27FC236}">
                      <a16:creationId xmlns:a16="http://schemas.microsoft.com/office/drawing/2014/main" id="{2A2069F8-00ED-4A4B-8EAD-C15BAA55524F}"/>
                    </a:ext>
                  </a:extLst>
                </p:cNvPr>
                <p:cNvSpPr/>
                <p:nvPr/>
              </p:nvSpPr>
              <p:spPr>
                <a:xfrm>
                  <a:off x="5516770" y="5184967"/>
                  <a:ext cx="3023397" cy="618044"/>
                </a:xfrm>
                <a:prstGeom prst="roundRect">
                  <a:avLst/>
                </a:prstGeom>
                <a:grpFill/>
                <a:ln>
                  <a:noFill/>
                </a:ln>
              </p:spPr>
              <p:style>
                <a:lnRef idx="2">
                  <a:schemeClr val="accent1"/>
                </a:lnRef>
                <a:fillRef idx="1">
                  <a:schemeClr val="lt1"/>
                </a:fillRef>
                <a:effectRef idx="0">
                  <a:schemeClr val="accent1"/>
                </a:effectRef>
                <a:fontRef idx="minor">
                  <a:schemeClr val="dk1"/>
                </a:fontRef>
              </p:style>
              <p:txBody>
                <a:bodyPr rtlCol="0" anchor="ctr">
                  <a:normAutofit/>
                </a:bodyPr>
                <a:lstStyle/>
                <a:p>
                  <a:pPr lvl="0">
                    <a:lnSpc>
                      <a:spcPct val="110000"/>
                    </a:lnSpc>
                    <a:spcAft>
                      <a:spcPts val="600"/>
                    </a:spcAft>
                    <a:buSzPct val="80000"/>
                  </a:pPr>
                  <a:r>
                    <a:rPr lang="en-US" altLang="zh-CN" sz="1300" b="1" dirty="0">
                      <a:solidFill>
                        <a:srgbClr val="0070C0"/>
                      </a:solidFill>
                      <a:latin typeface="Calibri" panose="020F0502020204030204" pitchFamily="34" charset="0"/>
                      <a:ea typeface="Calibri" charset="0"/>
                      <a:cs typeface="Calibri" panose="020F0502020204030204" pitchFamily="34" charset="0"/>
                    </a:rPr>
                    <a:t>Strategic Marketing</a:t>
                  </a:r>
                  <a:endParaRPr lang="zh-CN" altLang="zh-CN" sz="1300" b="1" dirty="0">
                    <a:solidFill>
                      <a:srgbClr val="0070C0"/>
                    </a:solidFill>
                    <a:latin typeface="Calibri" panose="020F0502020204030204" pitchFamily="34" charset="0"/>
                    <a:ea typeface="Calibri" charset="0"/>
                    <a:cs typeface="Calibri" panose="020F0502020204030204" pitchFamily="34" charset="0"/>
                  </a:endParaRPr>
                </a:p>
              </p:txBody>
            </p:sp>
          </p:grpSp>
        </p:grpSp>
      </p:grpSp>
      <p:grpSp>
        <p:nvGrpSpPr>
          <p:cNvPr id="25" name="Group 24">
            <a:extLst>
              <a:ext uri="{FF2B5EF4-FFF2-40B4-BE49-F238E27FC236}">
                <a16:creationId xmlns:a16="http://schemas.microsoft.com/office/drawing/2014/main" id="{96BF3409-1C41-4A04-A1F8-F5270A02FDE2}"/>
              </a:ext>
            </a:extLst>
          </p:cNvPr>
          <p:cNvGrpSpPr/>
          <p:nvPr/>
        </p:nvGrpSpPr>
        <p:grpSpPr>
          <a:xfrm>
            <a:off x="68580" y="2234420"/>
            <a:ext cx="4356779" cy="4393027"/>
            <a:chOff x="68580" y="2388773"/>
            <a:chExt cx="4356779" cy="4393027"/>
          </a:xfrm>
          <a:noFill/>
        </p:grpSpPr>
        <p:sp>
          <p:nvSpPr>
            <p:cNvPr id="26" name="Rectangle: Rounded Corners 25">
              <a:extLst>
                <a:ext uri="{FF2B5EF4-FFF2-40B4-BE49-F238E27FC236}">
                  <a16:creationId xmlns:a16="http://schemas.microsoft.com/office/drawing/2014/main" id="{1C38BA82-CABC-4824-BC42-274F374F2773}"/>
                </a:ext>
              </a:extLst>
            </p:cNvPr>
            <p:cNvSpPr/>
            <p:nvPr/>
          </p:nvSpPr>
          <p:spPr>
            <a:xfrm>
              <a:off x="251736" y="2472398"/>
              <a:ext cx="4085628" cy="354540"/>
            </a:xfrm>
            <a:prstGeom prst="roundRect">
              <a:avLst/>
            </a:prstGeom>
            <a:grp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u="sng" dirty="0">
                  <a:solidFill>
                    <a:srgbClr val="00B050"/>
                  </a:solidFill>
                  <a:latin typeface="Calibri" panose="020F0502020204030204" pitchFamily="34" charset="0"/>
                  <a:cs typeface="Calibri" panose="020F0502020204030204" pitchFamily="34" charset="0"/>
                </a:rPr>
                <a:t>Strategy: Long-Term Value Creation</a:t>
              </a:r>
            </a:p>
          </p:txBody>
        </p:sp>
        <p:grpSp>
          <p:nvGrpSpPr>
            <p:cNvPr id="27" name="Group 26">
              <a:extLst>
                <a:ext uri="{FF2B5EF4-FFF2-40B4-BE49-F238E27FC236}">
                  <a16:creationId xmlns:a16="http://schemas.microsoft.com/office/drawing/2014/main" id="{EB206E15-5190-4211-B955-9D9E763E0AD6}"/>
                </a:ext>
              </a:extLst>
            </p:cNvPr>
            <p:cNvGrpSpPr/>
            <p:nvPr/>
          </p:nvGrpSpPr>
          <p:grpSpPr>
            <a:xfrm>
              <a:off x="151032" y="2946504"/>
              <a:ext cx="4067846" cy="618044"/>
              <a:chOff x="108628" y="2946504"/>
              <a:chExt cx="3700272" cy="618044"/>
            </a:xfrm>
            <a:grpFill/>
          </p:grpSpPr>
          <p:pic>
            <p:nvPicPr>
              <p:cNvPr id="41" name="Picture 2" descr="Image result for early icon&quot;">
                <a:extLst>
                  <a:ext uri="{FF2B5EF4-FFF2-40B4-BE49-F238E27FC236}">
                    <a16:creationId xmlns:a16="http://schemas.microsoft.com/office/drawing/2014/main" id="{07648353-E25C-48EE-BDE4-C4449B7265EA}"/>
                  </a:ext>
                </a:extLst>
              </p:cNvPr>
              <p:cNvPicPr>
                <a:picLocks noChangeAspect="1" noChangeArrowheads="1"/>
              </p:cNvPicPr>
              <p:nvPr/>
            </p:nvPicPr>
            <p:blipFill>
              <a:blip r:embed="rId8" cstate="print">
                <a:clrChange>
                  <a:clrFrom>
                    <a:srgbClr val="EFEFEF"/>
                  </a:clrFrom>
                  <a:clrTo>
                    <a:srgbClr val="EFEFEF">
                      <a:alpha val="0"/>
                    </a:srgbClr>
                  </a:clrTo>
                </a:clrChange>
                <a:extLst>
                  <a:ext uri="{28A0092B-C50C-407E-A947-70E740481C1C}">
                    <a14:useLocalDpi xmlns:a14="http://schemas.microsoft.com/office/drawing/2010/main" val="0"/>
                  </a:ext>
                </a:extLst>
              </a:blip>
              <a:srcRect/>
              <a:stretch>
                <a:fillRect/>
              </a:stretch>
            </p:blipFill>
            <p:spPr bwMode="auto">
              <a:xfrm>
                <a:off x="108628" y="2952100"/>
                <a:ext cx="606852" cy="606852"/>
              </a:xfrm>
              <a:prstGeom prst="rect">
                <a:avLst/>
              </a:prstGeom>
              <a:grpFill/>
              <a:ln>
                <a:noFill/>
              </a:ln>
              <a:effectLst>
                <a:outerShdw blurRad="190500" algn="tl" rotWithShape="0">
                  <a:srgbClr val="000000">
                    <a:alpha val="70000"/>
                  </a:srgbClr>
                </a:outerShdw>
              </a:effectLst>
            </p:spPr>
          </p:pic>
          <p:sp>
            <p:nvSpPr>
              <p:cNvPr id="42" name="Rectangle: Rounded Corners 41">
                <a:extLst>
                  <a:ext uri="{FF2B5EF4-FFF2-40B4-BE49-F238E27FC236}">
                    <a16:creationId xmlns:a16="http://schemas.microsoft.com/office/drawing/2014/main" id="{17C9CC59-3E1A-402D-8B2C-44ACE1C5C630}"/>
                  </a:ext>
                </a:extLst>
              </p:cNvPr>
              <p:cNvSpPr/>
              <p:nvPr/>
            </p:nvSpPr>
            <p:spPr>
              <a:xfrm>
                <a:off x="786472" y="2946504"/>
                <a:ext cx="3022428" cy="618044"/>
              </a:xfrm>
              <a:prstGeom prst="roundRect">
                <a:avLst/>
              </a:prstGeom>
              <a:grpFill/>
              <a:ln>
                <a:noFill/>
              </a:ln>
            </p:spPr>
            <p:style>
              <a:lnRef idx="2">
                <a:schemeClr val="accent1"/>
              </a:lnRef>
              <a:fillRef idx="1">
                <a:schemeClr val="lt1"/>
              </a:fillRef>
              <a:effectRef idx="0">
                <a:schemeClr val="accent1"/>
              </a:effectRef>
              <a:fontRef idx="minor">
                <a:schemeClr val="dk1"/>
              </a:fontRef>
            </p:style>
            <p:txBody>
              <a:bodyPr rtlCol="0" anchor="ctr">
                <a:normAutofit/>
              </a:bodyPr>
              <a:lstStyle/>
              <a:p>
                <a:pPr lvl="0">
                  <a:lnSpc>
                    <a:spcPct val="110000"/>
                  </a:lnSpc>
                  <a:spcAft>
                    <a:spcPts val="600"/>
                  </a:spcAft>
                  <a:buSzPct val="80000"/>
                </a:pPr>
                <a:r>
                  <a:rPr lang="en-US" altLang="zh-CN" sz="1300" b="1" dirty="0">
                    <a:solidFill>
                      <a:srgbClr val="0070C0"/>
                    </a:solidFill>
                    <a:latin typeface="Calibri" panose="020F0502020204030204" pitchFamily="34" charset="0"/>
                    <a:ea typeface="Calibri" charset="0"/>
                    <a:cs typeface="Calibri" panose="020F0502020204030204" pitchFamily="34" charset="0"/>
                  </a:rPr>
                  <a:t>Invest early in the development of promising technologies</a:t>
                </a:r>
                <a:endParaRPr lang="zh-CN" altLang="zh-CN" sz="1300" b="1" dirty="0">
                  <a:solidFill>
                    <a:srgbClr val="0070C0"/>
                  </a:solidFill>
                  <a:latin typeface="Calibri" panose="020F0502020204030204" pitchFamily="34" charset="0"/>
                  <a:ea typeface="Calibri" charset="0"/>
                  <a:cs typeface="Calibri" panose="020F0502020204030204" pitchFamily="34" charset="0"/>
                </a:endParaRPr>
              </a:p>
            </p:txBody>
          </p:sp>
        </p:grpSp>
        <p:grpSp>
          <p:nvGrpSpPr>
            <p:cNvPr id="28" name="Group 27">
              <a:extLst>
                <a:ext uri="{FF2B5EF4-FFF2-40B4-BE49-F238E27FC236}">
                  <a16:creationId xmlns:a16="http://schemas.microsoft.com/office/drawing/2014/main" id="{DA5F24ED-50B2-4181-8F4C-347229332EA8}"/>
                </a:ext>
              </a:extLst>
            </p:cNvPr>
            <p:cNvGrpSpPr/>
            <p:nvPr/>
          </p:nvGrpSpPr>
          <p:grpSpPr>
            <a:xfrm>
              <a:off x="151033" y="5871883"/>
              <a:ext cx="4067844" cy="808066"/>
              <a:chOff x="124711" y="5871883"/>
              <a:chExt cx="4195541" cy="808066"/>
            </a:xfrm>
            <a:grpFill/>
          </p:grpSpPr>
          <p:pic>
            <p:nvPicPr>
              <p:cNvPr id="39" name="Picture 16" descr="Image result for value creation icon&quot;">
                <a:extLst>
                  <a:ext uri="{FF2B5EF4-FFF2-40B4-BE49-F238E27FC236}">
                    <a16:creationId xmlns:a16="http://schemas.microsoft.com/office/drawing/2014/main" id="{BCE3F88D-FA9D-4D0D-ACCE-19B999CF8E48}"/>
                  </a:ext>
                </a:extLst>
              </p:cNvPr>
              <p:cNvPicPr>
                <a:picLocks noChangeAspect="1" noChangeArrowheads="1"/>
              </p:cNvPicPr>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4711" y="5871883"/>
                <a:ext cx="546734" cy="808066"/>
              </a:xfrm>
              <a:prstGeom prst="rect">
                <a:avLst/>
              </a:prstGeom>
              <a:grpFill/>
            </p:spPr>
          </p:pic>
          <p:sp>
            <p:nvSpPr>
              <p:cNvPr id="40" name="Rectangle: Rounded Corners 39">
                <a:extLst>
                  <a:ext uri="{FF2B5EF4-FFF2-40B4-BE49-F238E27FC236}">
                    <a16:creationId xmlns:a16="http://schemas.microsoft.com/office/drawing/2014/main" id="{AB09BEB3-663C-4AA4-9245-23B9889CF059}"/>
                  </a:ext>
                </a:extLst>
              </p:cNvPr>
              <p:cNvSpPr/>
              <p:nvPr/>
            </p:nvSpPr>
            <p:spPr>
              <a:xfrm>
                <a:off x="893281" y="5980306"/>
                <a:ext cx="3426971" cy="591220"/>
              </a:xfrm>
              <a:prstGeom prst="roundRect">
                <a:avLst/>
              </a:prstGeom>
              <a:grp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a:lnSpc>
                    <a:spcPct val="110000"/>
                  </a:lnSpc>
                  <a:spcAft>
                    <a:spcPts val="600"/>
                  </a:spcAft>
                  <a:buSzPct val="80000"/>
                </a:pPr>
                <a:r>
                  <a:rPr lang="en-US" altLang="zh-CN" sz="1300" b="1" dirty="0">
                    <a:solidFill>
                      <a:srgbClr val="0070C0"/>
                    </a:solidFill>
                    <a:latin typeface="Calibri" panose="020F0502020204030204" pitchFamily="34" charset="0"/>
                    <a:cs typeface="Calibri" panose="020F0502020204030204" pitchFamily="34" charset="0"/>
                  </a:rPr>
                  <a:t>Migrate from entry markets toward disruptive long-term opportunities</a:t>
                </a:r>
              </a:p>
            </p:txBody>
          </p:sp>
        </p:grpSp>
        <p:grpSp>
          <p:nvGrpSpPr>
            <p:cNvPr id="29" name="Group 28">
              <a:extLst>
                <a:ext uri="{FF2B5EF4-FFF2-40B4-BE49-F238E27FC236}">
                  <a16:creationId xmlns:a16="http://schemas.microsoft.com/office/drawing/2014/main" id="{E6B41D19-14D4-4C07-BCF0-DEF2C3E75AA0}"/>
                </a:ext>
              </a:extLst>
            </p:cNvPr>
            <p:cNvGrpSpPr/>
            <p:nvPr/>
          </p:nvGrpSpPr>
          <p:grpSpPr>
            <a:xfrm>
              <a:off x="151032" y="3655007"/>
              <a:ext cx="4067847" cy="606852"/>
              <a:chOff x="107364" y="3658975"/>
              <a:chExt cx="3701502" cy="606852"/>
            </a:xfrm>
            <a:grpFill/>
          </p:grpSpPr>
          <p:sp>
            <p:nvSpPr>
              <p:cNvPr id="37" name="Rectangle: Rounded Corners 36">
                <a:extLst>
                  <a:ext uri="{FF2B5EF4-FFF2-40B4-BE49-F238E27FC236}">
                    <a16:creationId xmlns:a16="http://schemas.microsoft.com/office/drawing/2014/main" id="{865AA66B-7F92-4536-82C0-7B4623D60A68}"/>
                  </a:ext>
                </a:extLst>
              </p:cNvPr>
              <p:cNvSpPr/>
              <p:nvPr/>
            </p:nvSpPr>
            <p:spPr>
              <a:xfrm>
                <a:off x="785433" y="3720272"/>
                <a:ext cx="3023433" cy="484258"/>
              </a:xfrm>
              <a:prstGeom prst="roundRect">
                <a:avLst/>
              </a:prstGeom>
              <a:grp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a:lnSpc>
                    <a:spcPct val="110000"/>
                  </a:lnSpc>
                  <a:spcAft>
                    <a:spcPts val="600"/>
                  </a:spcAft>
                  <a:buSzPct val="80000"/>
                </a:pPr>
                <a:r>
                  <a:rPr lang="en-US" altLang="zh-CN" sz="1300" b="1" dirty="0">
                    <a:solidFill>
                      <a:srgbClr val="0070C0"/>
                    </a:solidFill>
                    <a:latin typeface="Calibri" panose="020F0502020204030204" pitchFamily="34" charset="0"/>
                    <a:cs typeface="Calibri" panose="020F0502020204030204" pitchFamily="34" charset="0"/>
                  </a:rPr>
                  <a:t>Execute “fast fail” programs</a:t>
                </a:r>
                <a:endParaRPr lang="zh-CN" altLang="zh-CN" sz="1300" b="1" dirty="0">
                  <a:solidFill>
                    <a:srgbClr val="0070C0"/>
                  </a:solidFill>
                  <a:latin typeface="Calibri" panose="020F0502020204030204" pitchFamily="34" charset="0"/>
                  <a:cs typeface="Calibri" panose="020F0502020204030204" pitchFamily="34" charset="0"/>
                </a:endParaRPr>
              </a:p>
            </p:txBody>
          </p:sp>
          <p:pic>
            <p:nvPicPr>
              <p:cNvPr id="38" name="Picture 20" descr="Image result for fast fail icon&quot;">
                <a:extLst>
                  <a:ext uri="{FF2B5EF4-FFF2-40B4-BE49-F238E27FC236}">
                    <a16:creationId xmlns:a16="http://schemas.microsoft.com/office/drawing/2014/main" id="{4D27BD15-2B37-4D36-ADA6-ECBB760CD58B}"/>
                  </a:ext>
                </a:extLst>
              </p:cNvPr>
              <p:cNvPicPr>
                <a:picLocks noChangeAspect="1" noChangeArrowheads="1"/>
              </p:cNvPicPr>
              <p:nvPr/>
            </p:nvPicPr>
            <p:blipFill>
              <a:blip r:embed="rId10"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7364" y="3658975"/>
                <a:ext cx="609380" cy="606852"/>
              </a:xfrm>
              <a:prstGeom prst="rect">
                <a:avLst/>
              </a:prstGeom>
              <a:grpFill/>
            </p:spPr>
          </p:pic>
        </p:grpSp>
        <p:sp>
          <p:nvSpPr>
            <p:cNvPr id="30" name="Rectangle: Rounded Corners 29">
              <a:extLst>
                <a:ext uri="{FF2B5EF4-FFF2-40B4-BE49-F238E27FC236}">
                  <a16:creationId xmlns:a16="http://schemas.microsoft.com/office/drawing/2014/main" id="{A38F6A4B-C6CB-42A0-A4C9-1EB5A9DF3DF2}"/>
                </a:ext>
              </a:extLst>
            </p:cNvPr>
            <p:cNvSpPr/>
            <p:nvPr/>
          </p:nvSpPr>
          <p:spPr>
            <a:xfrm>
              <a:off x="68580" y="2388773"/>
              <a:ext cx="4356779" cy="4393027"/>
            </a:xfrm>
            <a:prstGeom prst="roundRect">
              <a:avLst>
                <a:gd name="adj" fmla="val 4698"/>
              </a:avLst>
            </a:prstGeom>
            <a:grp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atin typeface="Calibri" panose="020F0502020204030204" pitchFamily="34" charset="0"/>
                <a:cs typeface="Calibri" panose="020F0502020204030204" pitchFamily="34" charset="0"/>
              </a:endParaRPr>
            </a:p>
          </p:txBody>
        </p:sp>
        <p:grpSp>
          <p:nvGrpSpPr>
            <p:cNvPr id="31" name="Group 30">
              <a:extLst>
                <a:ext uri="{FF2B5EF4-FFF2-40B4-BE49-F238E27FC236}">
                  <a16:creationId xmlns:a16="http://schemas.microsoft.com/office/drawing/2014/main" id="{044EB57C-E468-43B9-8DFF-2AA4EE2ED8B5}"/>
                </a:ext>
              </a:extLst>
            </p:cNvPr>
            <p:cNvGrpSpPr/>
            <p:nvPr/>
          </p:nvGrpSpPr>
          <p:grpSpPr>
            <a:xfrm>
              <a:off x="151032" y="4393561"/>
              <a:ext cx="4067846" cy="627824"/>
              <a:chOff x="146390" y="4393561"/>
              <a:chExt cx="3979927" cy="627824"/>
            </a:xfrm>
            <a:grpFill/>
          </p:grpSpPr>
          <p:sp>
            <p:nvSpPr>
              <p:cNvPr id="35" name="Rectangle: Rounded Corners 34">
                <a:extLst>
                  <a:ext uri="{FF2B5EF4-FFF2-40B4-BE49-F238E27FC236}">
                    <a16:creationId xmlns:a16="http://schemas.microsoft.com/office/drawing/2014/main" id="{E60F9A95-97BA-49ED-98D6-0698146C2E6C}"/>
                  </a:ext>
                </a:extLst>
              </p:cNvPr>
              <p:cNvSpPr/>
              <p:nvPr/>
            </p:nvSpPr>
            <p:spPr>
              <a:xfrm>
                <a:off x="875463" y="4411863"/>
                <a:ext cx="3250854" cy="591221"/>
              </a:xfrm>
              <a:prstGeom prst="roundRect">
                <a:avLst/>
              </a:prstGeom>
              <a:grp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120000"/>
                  </a:lnSpc>
                  <a:spcAft>
                    <a:spcPts val="600"/>
                  </a:spcAft>
                  <a:buSzPct val="80000"/>
                </a:pPr>
                <a:r>
                  <a:rPr lang="en-US" altLang="zh-CN" sz="1300" b="1" dirty="0">
                    <a:solidFill>
                      <a:srgbClr val="0070C0"/>
                    </a:solidFill>
                    <a:latin typeface="Calibri" panose="020F0502020204030204" pitchFamily="34" charset="0"/>
                    <a:cs typeface="Calibri" panose="020F0502020204030204" pitchFamily="34" charset="0"/>
                  </a:rPr>
                  <a:t>Commercialization using core engineering methodologies and strong entry markets</a:t>
                </a:r>
                <a:endParaRPr lang="zh-CN" altLang="zh-CN" sz="1300" b="1" dirty="0">
                  <a:solidFill>
                    <a:srgbClr val="0070C0"/>
                  </a:solidFill>
                  <a:latin typeface="Calibri" panose="020F0502020204030204" pitchFamily="34" charset="0"/>
                  <a:cs typeface="Calibri" panose="020F0502020204030204" pitchFamily="34" charset="0"/>
                </a:endParaRPr>
              </a:p>
            </p:txBody>
          </p:sp>
          <p:pic>
            <p:nvPicPr>
              <p:cNvPr id="36" name="Picture 32" descr="Image result for rocket icon&quot;">
                <a:extLst>
                  <a:ext uri="{FF2B5EF4-FFF2-40B4-BE49-F238E27FC236}">
                    <a16:creationId xmlns:a16="http://schemas.microsoft.com/office/drawing/2014/main" id="{77A6765A-8D22-4870-BC31-8272B979D9CD}"/>
                  </a:ext>
                </a:extLst>
              </p:cNvPr>
              <p:cNvPicPr>
                <a:picLocks noChangeAspect="1" noChangeArrowheads="1"/>
              </p:cNvPicPr>
              <p:nvPr/>
            </p:nvPicPr>
            <p:blipFill rotWithShape="1">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rcRect l="27241" t="8342" r="23276" b="9054"/>
              <a:stretch/>
            </p:blipFill>
            <p:spPr bwMode="auto">
              <a:xfrm>
                <a:off x="146390" y="4393561"/>
                <a:ext cx="640529" cy="627824"/>
              </a:xfrm>
              <a:prstGeom prst="rect">
                <a:avLst/>
              </a:prstGeom>
              <a:grpFill/>
            </p:spPr>
          </p:pic>
        </p:grpSp>
        <p:grpSp>
          <p:nvGrpSpPr>
            <p:cNvPr id="32" name="Group 31">
              <a:extLst>
                <a:ext uri="{FF2B5EF4-FFF2-40B4-BE49-F238E27FC236}">
                  <a16:creationId xmlns:a16="http://schemas.microsoft.com/office/drawing/2014/main" id="{6AB5A988-8E14-4AD5-BE51-5BDEAD8987F2}"/>
                </a:ext>
              </a:extLst>
            </p:cNvPr>
            <p:cNvGrpSpPr/>
            <p:nvPr/>
          </p:nvGrpSpPr>
          <p:grpSpPr>
            <a:xfrm>
              <a:off x="151033" y="5128649"/>
              <a:ext cx="4067847" cy="681608"/>
              <a:chOff x="105312" y="5128649"/>
              <a:chExt cx="4074617" cy="681608"/>
            </a:xfrm>
            <a:grpFill/>
          </p:grpSpPr>
          <p:sp>
            <p:nvSpPr>
              <p:cNvPr id="33" name="Rectangle: Rounded Corners 32">
                <a:extLst>
                  <a:ext uri="{FF2B5EF4-FFF2-40B4-BE49-F238E27FC236}">
                    <a16:creationId xmlns:a16="http://schemas.microsoft.com/office/drawing/2014/main" id="{D7E0EB8B-2607-4546-9DEC-228CCC96497B}"/>
                  </a:ext>
                </a:extLst>
              </p:cNvPr>
              <p:cNvSpPr/>
              <p:nvPr/>
            </p:nvSpPr>
            <p:spPr>
              <a:xfrm>
                <a:off x="851730" y="5173843"/>
                <a:ext cx="3328199" cy="591221"/>
              </a:xfrm>
              <a:prstGeom prst="roundRect">
                <a:avLst/>
              </a:prstGeom>
              <a:grp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a:lnSpc>
                    <a:spcPct val="110000"/>
                  </a:lnSpc>
                  <a:spcAft>
                    <a:spcPts val="600"/>
                  </a:spcAft>
                  <a:buSzPct val="80000"/>
                </a:pPr>
                <a:r>
                  <a:rPr lang="en-US" altLang="zh-CN" sz="1300" b="1" dirty="0">
                    <a:solidFill>
                      <a:srgbClr val="0070C0"/>
                    </a:solidFill>
                    <a:latin typeface="Calibri" panose="020F0502020204030204" pitchFamily="34" charset="0"/>
                    <a:cs typeface="Calibri" panose="020F0502020204030204" pitchFamily="34" charset="0"/>
                  </a:rPr>
                  <a:t>Scale rapidly to drive economies of scale and efficient learning cycles</a:t>
                </a:r>
                <a:endParaRPr lang="zh-CN" altLang="zh-CN" sz="1300" b="1" dirty="0">
                  <a:solidFill>
                    <a:srgbClr val="0070C0"/>
                  </a:solidFill>
                  <a:latin typeface="Calibri" panose="020F0502020204030204" pitchFamily="34" charset="0"/>
                  <a:cs typeface="Calibri" panose="020F0502020204030204" pitchFamily="34" charset="0"/>
                </a:endParaRPr>
              </a:p>
            </p:txBody>
          </p:sp>
          <p:pic>
            <p:nvPicPr>
              <p:cNvPr id="34" name="Picture 34" descr="Image result for learning cycles icon&quot;">
                <a:extLst>
                  <a:ext uri="{FF2B5EF4-FFF2-40B4-BE49-F238E27FC236}">
                    <a16:creationId xmlns:a16="http://schemas.microsoft.com/office/drawing/2014/main" id="{793896AB-88E9-4C49-AFB3-872566A552C5}"/>
                  </a:ext>
                </a:extLst>
              </p:cNvPr>
              <p:cNvPicPr>
                <a:picLocks noChangeAspect="1" noChangeArrowheads="1"/>
              </p:cNvPicPr>
              <p:nvPr/>
            </p:nvPicPr>
            <p:blipFill>
              <a:blip r:embed="rId12" cstate="print">
                <a:clrChange>
                  <a:clrFrom>
                    <a:srgbClr val="FFFFFF"/>
                  </a:clrFrom>
                  <a:clrTo>
                    <a:srgbClr val="FFFFFF">
                      <a:alpha val="0"/>
                    </a:srgbClr>
                  </a:clrTo>
                </a:clrChange>
                <a:biLevel thresh="75000"/>
                <a:extLst>
                  <a:ext uri="{28A0092B-C50C-407E-A947-70E740481C1C}">
                    <a14:useLocalDpi xmlns:a14="http://schemas.microsoft.com/office/drawing/2010/main" val="0"/>
                  </a:ext>
                </a:extLst>
              </a:blip>
              <a:srcRect/>
              <a:stretch>
                <a:fillRect/>
              </a:stretch>
            </p:blipFill>
            <p:spPr bwMode="auto">
              <a:xfrm>
                <a:off x="105312" y="5128649"/>
                <a:ext cx="681608" cy="681608"/>
              </a:xfrm>
              <a:prstGeom prst="rect">
                <a:avLst/>
              </a:prstGeom>
              <a:grpFill/>
            </p:spPr>
          </p:pic>
        </p:grpSp>
      </p:grpSp>
    </p:spTree>
    <p:extLst>
      <p:ext uri="{BB962C8B-B14F-4D97-AF65-F5344CB8AC3E}">
        <p14:creationId xmlns:p14="http://schemas.microsoft.com/office/powerpoint/2010/main" val="2359002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restig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9882E-9985-4627-8DBB-4EC92AB14DF1}"/>
              </a:ext>
            </a:extLst>
          </p:cNvPr>
          <p:cNvSpPr>
            <a:spLocks noGrp="1"/>
          </p:cNvSpPr>
          <p:nvPr>
            <p:ph type="title"/>
          </p:nvPr>
        </p:nvSpPr>
        <p:spPr>
          <a:xfrm>
            <a:off x="31297" y="140907"/>
            <a:ext cx="8725134" cy="694458"/>
          </a:xfrm>
        </p:spPr>
        <p:txBody>
          <a:bodyPr vert="horz" lIns="91440" tIns="45720" rIns="91440" bIns="45720" rtlCol="0" anchor="ctr">
            <a:normAutofit/>
          </a:bodyPr>
          <a:lstStyle/>
          <a:p>
            <a:pPr algn="l"/>
            <a:r>
              <a:rPr lang="en-US" sz="3200" b="1" cap="none" dirty="0">
                <a:solidFill>
                  <a:schemeClr val="tx2"/>
                </a:solidFill>
              </a:rPr>
              <a:t>TE-Modeling and Investment Phases</a:t>
            </a:r>
          </a:p>
        </p:txBody>
      </p:sp>
      <p:grpSp>
        <p:nvGrpSpPr>
          <p:cNvPr id="3" name="Group 2">
            <a:extLst>
              <a:ext uri="{FF2B5EF4-FFF2-40B4-BE49-F238E27FC236}">
                <a16:creationId xmlns:a16="http://schemas.microsoft.com/office/drawing/2014/main" id="{A426DB63-3184-4E4F-B86A-264A7294F3E9}"/>
              </a:ext>
            </a:extLst>
          </p:cNvPr>
          <p:cNvGrpSpPr/>
          <p:nvPr/>
        </p:nvGrpSpPr>
        <p:grpSpPr>
          <a:xfrm>
            <a:off x="-5639" y="576599"/>
            <a:ext cx="8823339" cy="6129001"/>
            <a:chOff x="18585" y="576599"/>
            <a:chExt cx="8823339" cy="6129001"/>
          </a:xfrm>
        </p:grpSpPr>
        <p:sp>
          <p:nvSpPr>
            <p:cNvPr id="31" name="Cloud 30">
              <a:extLst>
                <a:ext uri="{FF2B5EF4-FFF2-40B4-BE49-F238E27FC236}">
                  <a16:creationId xmlns:a16="http://schemas.microsoft.com/office/drawing/2014/main" id="{46666401-62E6-4A41-8AD2-8FD78DDCCB00}"/>
                </a:ext>
              </a:extLst>
            </p:cNvPr>
            <p:cNvSpPr/>
            <p:nvPr/>
          </p:nvSpPr>
          <p:spPr>
            <a:xfrm>
              <a:off x="6630411" y="1872760"/>
              <a:ext cx="1752596" cy="1066798"/>
            </a:xfrm>
            <a:prstGeom prst="cloud">
              <a:avLst/>
            </a:prstGeom>
            <a:solidFill>
              <a:schemeClr val="bg1"/>
            </a:solidFill>
            <a:ln w="12700">
              <a:solidFill>
                <a:schemeClr val="bg1">
                  <a:lumMod val="50000"/>
                </a:schemeClr>
              </a:solidFill>
              <a:prstDash val="sysDot"/>
            </a:ln>
            <a:effectLst>
              <a:outerShdw blurRad="40000" dist="23000" dir="5400000" rotWithShape="0">
                <a:srgbClr val="000000">
                  <a:alpha val="35000"/>
                </a:srgbClr>
              </a:outerShdw>
              <a:reflection blurRad="6350" stA="52000" endA="300" endPos="35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t"/>
            <a:lstStyle/>
            <a:p>
              <a:pPr marL="117475" indent="-117475">
                <a:buAutoNum type="arabicPeriod"/>
              </a:pPr>
              <a:r>
                <a:rPr lang="en-US" sz="900" b="1" dirty="0">
                  <a:solidFill>
                    <a:schemeClr val="bg1">
                      <a:lumMod val="50000"/>
                    </a:schemeClr>
                  </a:solidFill>
                </a:rPr>
                <a:t>Optimize Operations (TOC)</a:t>
              </a:r>
            </a:p>
            <a:p>
              <a:pPr marL="117475" indent="-117475">
                <a:buAutoNum type="arabicPeriod"/>
              </a:pPr>
              <a:r>
                <a:rPr lang="en-US" sz="900" b="1" dirty="0">
                  <a:solidFill>
                    <a:schemeClr val="bg1">
                      <a:lumMod val="50000"/>
                    </a:schemeClr>
                  </a:solidFill>
                </a:rPr>
                <a:t>Design FCP</a:t>
              </a:r>
            </a:p>
            <a:p>
              <a:pPr marL="117475" indent="-117475">
                <a:buAutoNum type="arabicPeriod"/>
              </a:pPr>
              <a:r>
                <a:rPr lang="en-US" sz="900" b="1" dirty="0">
                  <a:solidFill>
                    <a:schemeClr val="bg1">
                      <a:lumMod val="50000"/>
                    </a:schemeClr>
                  </a:solidFill>
                </a:rPr>
                <a:t>Support Financial Planning</a:t>
              </a:r>
            </a:p>
          </p:txBody>
        </p:sp>
        <p:sp>
          <p:nvSpPr>
            <p:cNvPr id="10" name="Rectangle: Rounded Corners 9">
              <a:extLst>
                <a:ext uri="{FF2B5EF4-FFF2-40B4-BE49-F238E27FC236}">
                  <a16:creationId xmlns:a16="http://schemas.microsoft.com/office/drawing/2014/main" id="{51C8D9E7-D0BA-4CBA-9ACE-FBE15C2019A8}"/>
                </a:ext>
              </a:extLst>
            </p:cNvPr>
            <p:cNvSpPr/>
            <p:nvPr/>
          </p:nvSpPr>
          <p:spPr>
            <a:xfrm>
              <a:off x="4915901" y="6340475"/>
              <a:ext cx="762000" cy="365125"/>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solidFill>
                </a:rPr>
                <a:t>System</a:t>
              </a:r>
            </a:p>
          </p:txBody>
        </p:sp>
        <p:sp>
          <p:nvSpPr>
            <p:cNvPr id="11" name="Rectangle: Rounded Corners 10">
              <a:extLst>
                <a:ext uri="{FF2B5EF4-FFF2-40B4-BE49-F238E27FC236}">
                  <a16:creationId xmlns:a16="http://schemas.microsoft.com/office/drawing/2014/main" id="{F6EE19BA-B13C-48D6-9117-DAB4B9F39B57}"/>
                </a:ext>
              </a:extLst>
            </p:cNvPr>
            <p:cNvSpPr/>
            <p:nvPr/>
          </p:nvSpPr>
          <p:spPr>
            <a:xfrm>
              <a:off x="4521851" y="6035675"/>
              <a:ext cx="1752600" cy="365125"/>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solidFill>
                </a:rPr>
                <a:t>Device/Component</a:t>
              </a:r>
            </a:p>
          </p:txBody>
        </p:sp>
        <p:sp>
          <p:nvSpPr>
            <p:cNvPr id="12" name="Rectangle: Rounded Corners 11">
              <a:extLst>
                <a:ext uri="{FF2B5EF4-FFF2-40B4-BE49-F238E27FC236}">
                  <a16:creationId xmlns:a16="http://schemas.microsoft.com/office/drawing/2014/main" id="{53B697E0-F592-4DEF-8EFC-82F4ED3D0A74}"/>
                </a:ext>
              </a:extLst>
            </p:cNvPr>
            <p:cNvSpPr/>
            <p:nvPr/>
          </p:nvSpPr>
          <p:spPr>
            <a:xfrm>
              <a:off x="3038392" y="5039853"/>
              <a:ext cx="1295400" cy="685800"/>
            </a:xfrm>
            <a:prstGeom prst="roundRect">
              <a:avLst/>
            </a:prstGeom>
            <a:solidFill>
              <a:schemeClr val="tx2"/>
            </a:solidFill>
            <a:effectLst>
              <a:glow rad="88900">
                <a:schemeClr val="accent1">
                  <a:satMod val="175000"/>
                  <a:alpha val="50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TE-Modeling</a:t>
              </a:r>
            </a:p>
          </p:txBody>
        </p:sp>
        <p:sp>
          <p:nvSpPr>
            <p:cNvPr id="13" name="Rectangle: Rounded Corners 12">
              <a:extLst>
                <a:ext uri="{FF2B5EF4-FFF2-40B4-BE49-F238E27FC236}">
                  <a16:creationId xmlns:a16="http://schemas.microsoft.com/office/drawing/2014/main" id="{8F7AB786-504F-4460-8947-A84402AF43DE}"/>
                </a:ext>
              </a:extLst>
            </p:cNvPr>
            <p:cNvSpPr/>
            <p:nvPr/>
          </p:nvSpPr>
          <p:spPr>
            <a:xfrm>
              <a:off x="686801" y="5019649"/>
              <a:ext cx="1981200" cy="718799"/>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rPr>
                <a:t>Phase Gates:</a:t>
              </a:r>
            </a:p>
            <a:p>
              <a:pPr algn="ctr"/>
              <a:r>
                <a:rPr lang="en-US" sz="2400" b="1" dirty="0">
                  <a:solidFill>
                    <a:schemeClr val="tx1"/>
                  </a:solidFill>
                </a:rPr>
                <a:t>0-2</a:t>
              </a:r>
            </a:p>
          </p:txBody>
        </p:sp>
        <p:grpSp>
          <p:nvGrpSpPr>
            <p:cNvPr id="14" name="Group 13">
              <a:extLst>
                <a:ext uri="{FF2B5EF4-FFF2-40B4-BE49-F238E27FC236}">
                  <a16:creationId xmlns:a16="http://schemas.microsoft.com/office/drawing/2014/main" id="{964290FB-81AC-49B8-9471-FC1792E63AB7}"/>
                </a:ext>
              </a:extLst>
            </p:cNvPr>
            <p:cNvGrpSpPr/>
            <p:nvPr/>
          </p:nvGrpSpPr>
          <p:grpSpPr>
            <a:xfrm>
              <a:off x="3685240" y="5725653"/>
              <a:ext cx="1230661" cy="804758"/>
              <a:chOff x="3685240" y="5718280"/>
              <a:chExt cx="1230661" cy="804758"/>
            </a:xfrm>
          </p:grpSpPr>
          <p:cxnSp>
            <p:nvCxnSpPr>
              <p:cNvPr id="49" name="Straight Connector 48">
                <a:extLst>
                  <a:ext uri="{FF2B5EF4-FFF2-40B4-BE49-F238E27FC236}">
                    <a16:creationId xmlns:a16="http://schemas.microsoft.com/office/drawing/2014/main" id="{A3F5BA5A-861F-49D8-B230-9CC4A3C3A3B7}"/>
                  </a:ext>
                </a:extLst>
              </p:cNvPr>
              <p:cNvCxnSpPr>
                <a:stCxn id="10" idx="1"/>
              </p:cNvCxnSpPr>
              <p:nvPr/>
            </p:nvCxnSpPr>
            <p:spPr>
              <a:xfrm flipH="1" flipV="1">
                <a:off x="3696701" y="6523037"/>
                <a:ext cx="1219200" cy="1"/>
              </a:xfrm>
              <a:prstGeom prst="line">
                <a:avLst/>
              </a:prstGeom>
              <a:ln w="25400">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E216FCD9-7439-43C3-8741-FB61DE304351}"/>
                  </a:ext>
                </a:extLst>
              </p:cNvPr>
              <p:cNvCxnSpPr>
                <a:cxnSpLocks/>
                <a:endCxn id="12" idx="2"/>
              </p:cNvCxnSpPr>
              <p:nvPr/>
            </p:nvCxnSpPr>
            <p:spPr>
              <a:xfrm flipV="1">
                <a:off x="3685240" y="5718280"/>
                <a:ext cx="852" cy="797384"/>
              </a:xfrm>
              <a:prstGeom prst="straightConnector1">
                <a:avLst/>
              </a:prstGeom>
              <a:ln w="25400">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3DAEA00F-AD7A-48AD-8195-77B6257ED56B}"/>
                  </a:ext>
                </a:extLst>
              </p:cNvPr>
              <p:cNvCxnSpPr>
                <a:cxnSpLocks/>
              </p:cNvCxnSpPr>
              <p:nvPr/>
            </p:nvCxnSpPr>
            <p:spPr>
              <a:xfrm flipH="1">
                <a:off x="3715060" y="6222633"/>
                <a:ext cx="876108" cy="1"/>
              </a:xfrm>
              <a:prstGeom prst="line">
                <a:avLst/>
              </a:prstGeom>
              <a:ln w="25400">
                <a:prstDash val="sysDash"/>
                <a:tailEnd type="triangle"/>
              </a:ln>
            </p:spPr>
            <p:style>
              <a:lnRef idx="2">
                <a:schemeClr val="accent1"/>
              </a:lnRef>
              <a:fillRef idx="0">
                <a:schemeClr val="accent1"/>
              </a:fillRef>
              <a:effectRef idx="1">
                <a:schemeClr val="accent1"/>
              </a:effectRef>
              <a:fontRef idx="minor">
                <a:schemeClr val="tx1"/>
              </a:fontRef>
            </p:style>
          </p:cxnSp>
        </p:grpSp>
        <p:sp>
          <p:nvSpPr>
            <p:cNvPr id="15" name="Cloud 14">
              <a:extLst>
                <a:ext uri="{FF2B5EF4-FFF2-40B4-BE49-F238E27FC236}">
                  <a16:creationId xmlns:a16="http://schemas.microsoft.com/office/drawing/2014/main" id="{1936B934-F0CB-4B3F-B2FF-CBA6005A3B57}"/>
                </a:ext>
              </a:extLst>
            </p:cNvPr>
            <p:cNvSpPr/>
            <p:nvPr/>
          </p:nvSpPr>
          <p:spPr>
            <a:xfrm>
              <a:off x="5507072" y="4687658"/>
              <a:ext cx="2712068" cy="1449374"/>
            </a:xfrm>
            <a:prstGeom prst="cloud">
              <a:avLst/>
            </a:prstGeom>
            <a:solidFill>
              <a:schemeClr val="bg1"/>
            </a:solidFill>
            <a:ln w="12700">
              <a:solidFill>
                <a:schemeClr val="bg1">
                  <a:lumMod val="50000"/>
                </a:schemeClr>
              </a:solidFill>
              <a:prstDash val="sysDot"/>
            </a:ln>
            <a:effectLst>
              <a:outerShdw blurRad="40000" dist="23000" dir="5400000" rotWithShape="0">
                <a:srgbClr val="000000">
                  <a:alpha val="35000"/>
                </a:srgbClr>
              </a:outerShdw>
              <a:reflection blurRad="6350" stA="52000" endA="300" endPos="35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marL="117475" indent="-117475">
                <a:buAutoNum type="arabicPeriod"/>
              </a:pPr>
              <a:r>
                <a:rPr lang="en-US" sz="900" b="1" dirty="0">
                  <a:solidFill>
                    <a:schemeClr val="bg1">
                      <a:lumMod val="50000"/>
                    </a:schemeClr>
                  </a:solidFill>
                </a:rPr>
                <a:t>Underwriting/Re-underwriting Investments</a:t>
              </a:r>
            </a:p>
            <a:p>
              <a:pPr marL="117475" indent="-117475">
                <a:buAutoNum type="arabicPeriod"/>
              </a:pPr>
              <a:r>
                <a:rPr lang="en-US" sz="900" b="1" dirty="0">
                  <a:solidFill>
                    <a:schemeClr val="bg1">
                      <a:lumMod val="50000"/>
                    </a:schemeClr>
                  </a:solidFill>
                </a:rPr>
                <a:t>Fast Fail Metrics</a:t>
              </a:r>
            </a:p>
            <a:p>
              <a:pPr marL="117475" indent="-117475">
                <a:buAutoNum type="arabicPeriod"/>
              </a:pPr>
              <a:r>
                <a:rPr lang="en-US" sz="900" b="1" dirty="0">
                  <a:solidFill>
                    <a:schemeClr val="bg1">
                      <a:lumMod val="50000"/>
                    </a:schemeClr>
                  </a:solidFill>
                </a:rPr>
                <a:t>Commercial Feasibility Design (Preliminary)</a:t>
              </a:r>
            </a:p>
            <a:p>
              <a:pPr marL="117475" indent="-117475">
                <a:buAutoNum type="arabicPeriod"/>
              </a:pPr>
              <a:r>
                <a:rPr lang="en-US" sz="900" b="1" dirty="0">
                  <a:solidFill>
                    <a:schemeClr val="bg1">
                      <a:lumMod val="50000"/>
                    </a:schemeClr>
                  </a:solidFill>
                </a:rPr>
                <a:t>Entry Market Feasibility</a:t>
              </a:r>
            </a:p>
            <a:p>
              <a:pPr marL="117475" indent="-117475">
                <a:buAutoNum type="arabicPeriod"/>
              </a:pPr>
              <a:r>
                <a:rPr lang="en-US" sz="900" b="1" dirty="0">
                  <a:solidFill>
                    <a:schemeClr val="bg1">
                      <a:lumMod val="50000"/>
                    </a:schemeClr>
                  </a:solidFill>
                </a:rPr>
                <a:t>Concept of Initial Factory</a:t>
              </a:r>
            </a:p>
          </p:txBody>
        </p:sp>
        <p:sp>
          <p:nvSpPr>
            <p:cNvPr id="16" name="Arrow: Right 15">
              <a:extLst>
                <a:ext uri="{FF2B5EF4-FFF2-40B4-BE49-F238E27FC236}">
                  <a16:creationId xmlns:a16="http://schemas.microsoft.com/office/drawing/2014/main" id="{04F21027-8BC8-43B0-9A59-C6B5548F2CCA}"/>
                </a:ext>
              </a:extLst>
            </p:cNvPr>
            <p:cNvSpPr/>
            <p:nvPr/>
          </p:nvSpPr>
          <p:spPr>
            <a:xfrm>
              <a:off x="4402265" y="5229687"/>
              <a:ext cx="1079945" cy="365125"/>
            </a:xfrm>
            <a:prstGeom prst="rightArrow">
              <a:avLst/>
            </a:prstGeom>
            <a:solidFill>
              <a:schemeClr val="bg1"/>
            </a:solidFill>
            <a:ln w="19050">
              <a:solidFill>
                <a:schemeClr val="bg1">
                  <a:lumMod val="50000"/>
                </a:schemeClr>
              </a:solidFill>
              <a:prstDash val="sys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F9E2ECAB-3F94-4978-9DA7-CD67A2B2F29A}"/>
                </a:ext>
              </a:extLst>
            </p:cNvPr>
            <p:cNvCxnSpPr>
              <a:cxnSpLocks/>
            </p:cNvCxnSpPr>
            <p:nvPr/>
          </p:nvCxnSpPr>
          <p:spPr>
            <a:xfrm flipV="1">
              <a:off x="4039601" y="4285932"/>
              <a:ext cx="0" cy="718798"/>
            </a:xfrm>
            <a:prstGeom prst="straightConnector1">
              <a:avLst/>
            </a:prstGeom>
            <a:ln w="25400">
              <a:prstDash val="sysDash"/>
              <a:tailEnd type="none"/>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72F58FBF-3194-42A8-AD70-A37577D82B82}"/>
                </a:ext>
              </a:extLst>
            </p:cNvPr>
            <p:cNvCxnSpPr>
              <a:cxnSpLocks/>
            </p:cNvCxnSpPr>
            <p:nvPr/>
          </p:nvCxnSpPr>
          <p:spPr>
            <a:xfrm flipH="1">
              <a:off x="4039601" y="4285932"/>
              <a:ext cx="609600" cy="1"/>
            </a:xfrm>
            <a:prstGeom prst="line">
              <a:avLst/>
            </a:prstGeom>
            <a:ln w="25400">
              <a:prstDash val="sysDash"/>
              <a:headEnd type="triangle"/>
              <a:tailEnd type="none"/>
            </a:ln>
          </p:spPr>
          <p:style>
            <a:lnRef idx="2">
              <a:schemeClr val="accent1"/>
            </a:lnRef>
            <a:fillRef idx="0">
              <a:schemeClr val="accent1"/>
            </a:fillRef>
            <a:effectRef idx="1">
              <a:schemeClr val="accent1"/>
            </a:effectRef>
            <a:fontRef idx="minor">
              <a:schemeClr val="tx1"/>
            </a:fontRef>
          </p:style>
        </p:cxnSp>
        <p:sp>
          <p:nvSpPr>
            <p:cNvPr id="19" name="Rectangle: Rounded Corners 18">
              <a:extLst>
                <a:ext uri="{FF2B5EF4-FFF2-40B4-BE49-F238E27FC236}">
                  <a16:creationId xmlns:a16="http://schemas.microsoft.com/office/drawing/2014/main" id="{FD16E0D1-E451-4E56-80B7-3BC7C75C8CA8}"/>
                </a:ext>
              </a:extLst>
            </p:cNvPr>
            <p:cNvSpPr/>
            <p:nvPr/>
          </p:nvSpPr>
          <p:spPr>
            <a:xfrm>
              <a:off x="4361985" y="4132384"/>
              <a:ext cx="1752600" cy="308913"/>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solidFill>
                </a:rPr>
                <a:t>R&amp;D Roadmap</a:t>
              </a:r>
            </a:p>
          </p:txBody>
        </p:sp>
        <p:cxnSp>
          <p:nvCxnSpPr>
            <p:cNvPr id="20" name="Straight Arrow Connector 19">
              <a:extLst>
                <a:ext uri="{FF2B5EF4-FFF2-40B4-BE49-F238E27FC236}">
                  <a16:creationId xmlns:a16="http://schemas.microsoft.com/office/drawing/2014/main" id="{0BAC9B18-D0FC-41DA-9DB1-C068BF58F1D7}"/>
                </a:ext>
              </a:extLst>
            </p:cNvPr>
            <p:cNvCxnSpPr>
              <a:cxnSpLocks/>
            </p:cNvCxnSpPr>
            <p:nvPr/>
          </p:nvCxnSpPr>
          <p:spPr>
            <a:xfrm flipV="1">
              <a:off x="4954001" y="4432505"/>
              <a:ext cx="0" cy="703494"/>
            </a:xfrm>
            <a:prstGeom prst="straightConnector1">
              <a:avLst/>
            </a:prstGeom>
            <a:ln w="25400">
              <a:prstDash val="sysDash"/>
              <a:tailEnd type="none"/>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156C7D0F-CDB0-467E-805B-0CC31757FE34}"/>
                </a:ext>
              </a:extLst>
            </p:cNvPr>
            <p:cNvCxnSpPr>
              <a:cxnSpLocks/>
            </p:cNvCxnSpPr>
            <p:nvPr/>
          </p:nvCxnSpPr>
          <p:spPr>
            <a:xfrm flipH="1" flipV="1">
              <a:off x="4336226" y="5123298"/>
              <a:ext cx="598265" cy="1"/>
            </a:xfrm>
            <a:prstGeom prst="line">
              <a:avLst/>
            </a:prstGeom>
            <a:ln w="25400">
              <a:prstDash val="sysDash"/>
              <a:headEnd type="none"/>
              <a:tailEnd type="triangle"/>
            </a:ln>
          </p:spPr>
          <p:style>
            <a:lnRef idx="2">
              <a:schemeClr val="accent1"/>
            </a:lnRef>
            <a:fillRef idx="0">
              <a:schemeClr val="accent1"/>
            </a:fillRef>
            <a:effectRef idx="1">
              <a:schemeClr val="accent1"/>
            </a:effectRef>
            <a:fontRef idx="minor">
              <a:schemeClr val="tx1"/>
            </a:fontRef>
          </p:style>
        </p:cxnSp>
        <p:sp>
          <p:nvSpPr>
            <p:cNvPr id="22" name="Arrow: Up 21">
              <a:extLst>
                <a:ext uri="{FF2B5EF4-FFF2-40B4-BE49-F238E27FC236}">
                  <a16:creationId xmlns:a16="http://schemas.microsoft.com/office/drawing/2014/main" id="{D00188EB-6ADA-410F-BBA2-B1480DFD7DAB}"/>
                </a:ext>
              </a:extLst>
            </p:cNvPr>
            <p:cNvSpPr/>
            <p:nvPr/>
          </p:nvSpPr>
          <p:spPr>
            <a:xfrm>
              <a:off x="3587266" y="3505207"/>
              <a:ext cx="197652" cy="1499523"/>
            </a:xfrm>
            <a:prstGeom prst="upArrow">
              <a:avLst/>
            </a:prstGeom>
            <a:solidFill>
              <a:schemeClr val="tx2"/>
            </a:solidFill>
            <a:ln>
              <a:solidFill>
                <a:schemeClr val="tx2"/>
              </a:solidFill>
            </a:ln>
            <a:effectLst>
              <a:innerShdw blurRad="63500" dist="50800" dir="135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ectangle: Rounded Corners 22">
              <a:extLst>
                <a:ext uri="{FF2B5EF4-FFF2-40B4-BE49-F238E27FC236}">
                  <a16:creationId xmlns:a16="http://schemas.microsoft.com/office/drawing/2014/main" id="{E7633790-F046-431C-8904-3D2AE7DB0F22}"/>
                </a:ext>
              </a:extLst>
            </p:cNvPr>
            <p:cNvSpPr/>
            <p:nvPr/>
          </p:nvSpPr>
          <p:spPr>
            <a:xfrm>
              <a:off x="2765965" y="2793377"/>
              <a:ext cx="1840255" cy="685800"/>
            </a:xfrm>
            <a:prstGeom prst="roundRect">
              <a:avLst/>
            </a:prstGeom>
            <a:solidFill>
              <a:schemeClr val="tx2"/>
            </a:solidFill>
            <a:effectLst>
              <a:glow rad="139700">
                <a:schemeClr val="accent1">
                  <a:satMod val="175000"/>
                  <a:alpha val="40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Commercial Models</a:t>
              </a:r>
            </a:p>
          </p:txBody>
        </p:sp>
        <p:sp>
          <p:nvSpPr>
            <p:cNvPr id="24" name="Rectangle: Rounded Corners 23">
              <a:extLst>
                <a:ext uri="{FF2B5EF4-FFF2-40B4-BE49-F238E27FC236}">
                  <a16:creationId xmlns:a16="http://schemas.microsoft.com/office/drawing/2014/main" id="{DEB4FE32-7837-4811-8001-75EB41220308}"/>
                </a:ext>
              </a:extLst>
            </p:cNvPr>
            <p:cNvSpPr/>
            <p:nvPr/>
          </p:nvSpPr>
          <p:spPr>
            <a:xfrm>
              <a:off x="686801" y="2590800"/>
              <a:ext cx="1981200" cy="1213767"/>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rPr>
                <a:t>Phase Gate:</a:t>
              </a:r>
            </a:p>
            <a:p>
              <a:pPr algn="ctr"/>
              <a:r>
                <a:rPr lang="en-US" sz="2400" b="1" dirty="0">
                  <a:solidFill>
                    <a:schemeClr val="tx1"/>
                  </a:solidFill>
                </a:rPr>
                <a:t>3</a:t>
              </a:r>
            </a:p>
          </p:txBody>
        </p:sp>
        <p:sp>
          <p:nvSpPr>
            <p:cNvPr id="25" name="Rectangle: Rounded Corners 24">
              <a:extLst>
                <a:ext uri="{FF2B5EF4-FFF2-40B4-BE49-F238E27FC236}">
                  <a16:creationId xmlns:a16="http://schemas.microsoft.com/office/drawing/2014/main" id="{7E872A2E-E4A1-4678-A4C5-75BE9D7B63FA}"/>
                </a:ext>
              </a:extLst>
            </p:cNvPr>
            <p:cNvSpPr/>
            <p:nvPr/>
          </p:nvSpPr>
          <p:spPr>
            <a:xfrm>
              <a:off x="4954001" y="3552795"/>
              <a:ext cx="1927860" cy="547257"/>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solidFill>
                </a:rPr>
                <a:t>System Level Modeling and Design</a:t>
              </a:r>
            </a:p>
          </p:txBody>
        </p:sp>
        <p:sp>
          <p:nvSpPr>
            <p:cNvPr id="26" name="Rectangle: Rounded Corners 25">
              <a:extLst>
                <a:ext uri="{FF2B5EF4-FFF2-40B4-BE49-F238E27FC236}">
                  <a16:creationId xmlns:a16="http://schemas.microsoft.com/office/drawing/2014/main" id="{B5B3F50C-58FD-48C7-A33E-4F0995275B6E}"/>
                </a:ext>
              </a:extLst>
            </p:cNvPr>
            <p:cNvSpPr/>
            <p:nvPr/>
          </p:nvSpPr>
          <p:spPr>
            <a:xfrm>
              <a:off x="4915901" y="2241189"/>
              <a:ext cx="1752600" cy="497506"/>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solidFill>
                </a:rPr>
                <a:t>Manufacturing Cost Models</a:t>
              </a:r>
            </a:p>
          </p:txBody>
        </p:sp>
        <p:grpSp>
          <p:nvGrpSpPr>
            <p:cNvPr id="27" name="Group 26">
              <a:extLst>
                <a:ext uri="{FF2B5EF4-FFF2-40B4-BE49-F238E27FC236}">
                  <a16:creationId xmlns:a16="http://schemas.microsoft.com/office/drawing/2014/main" id="{A5C543E4-88C1-4C37-8C36-EC8D4CBCF7EF}"/>
                </a:ext>
              </a:extLst>
            </p:cNvPr>
            <p:cNvGrpSpPr/>
            <p:nvPr/>
          </p:nvGrpSpPr>
          <p:grpSpPr>
            <a:xfrm>
              <a:off x="4351775" y="2475884"/>
              <a:ext cx="609600" cy="308913"/>
              <a:chOff x="4503174" y="2066000"/>
              <a:chExt cx="609600" cy="718798"/>
            </a:xfrm>
          </p:grpSpPr>
          <p:cxnSp>
            <p:nvCxnSpPr>
              <p:cNvPr id="47" name="Straight Arrow Connector 46">
                <a:extLst>
                  <a:ext uri="{FF2B5EF4-FFF2-40B4-BE49-F238E27FC236}">
                    <a16:creationId xmlns:a16="http://schemas.microsoft.com/office/drawing/2014/main" id="{9A46E1CD-7F63-4D36-ABC2-850FE09AE260}"/>
                  </a:ext>
                </a:extLst>
              </p:cNvPr>
              <p:cNvCxnSpPr>
                <a:cxnSpLocks/>
              </p:cNvCxnSpPr>
              <p:nvPr/>
            </p:nvCxnSpPr>
            <p:spPr>
              <a:xfrm flipV="1">
                <a:off x="4503174" y="2066000"/>
                <a:ext cx="0" cy="718798"/>
              </a:xfrm>
              <a:prstGeom prst="straightConnector1">
                <a:avLst/>
              </a:prstGeom>
              <a:ln w="25400">
                <a:prstDash val="sysDash"/>
                <a:tailEnd type="none"/>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C63E5481-B3FE-46B9-8CFC-CBD65C23773C}"/>
                  </a:ext>
                </a:extLst>
              </p:cNvPr>
              <p:cNvCxnSpPr>
                <a:cxnSpLocks/>
              </p:cNvCxnSpPr>
              <p:nvPr/>
            </p:nvCxnSpPr>
            <p:spPr>
              <a:xfrm flipH="1">
                <a:off x="4503174" y="2066000"/>
                <a:ext cx="609600" cy="1"/>
              </a:xfrm>
              <a:prstGeom prst="line">
                <a:avLst/>
              </a:prstGeom>
              <a:ln w="25400">
                <a:prstDash val="sysDash"/>
                <a:headEnd type="triangle"/>
                <a:tailEnd type="none"/>
              </a:ln>
            </p:spPr>
            <p:style>
              <a:lnRef idx="2">
                <a:schemeClr val="accent1"/>
              </a:lnRef>
              <a:fillRef idx="0">
                <a:schemeClr val="accent1"/>
              </a:fillRef>
              <a:effectRef idx="1">
                <a:schemeClr val="accent1"/>
              </a:effectRef>
              <a:fontRef idx="minor">
                <a:schemeClr val="tx1"/>
              </a:fontRef>
            </p:style>
          </p:cxnSp>
        </p:grpSp>
        <p:grpSp>
          <p:nvGrpSpPr>
            <p:cNvPr id="28" name="Group 27">
              <a:extLst>
                <a:ext uri="{FF2B5EF4-FFF2-40B4-BE49-F238E27FC236}">
                  <a16:creationId xmlns:a16="http://schemas.microsoft.com/office/drawing/2014/main" id="{224125B8-593D-4646-9C5F-C2E634BBD4D3}"/>
                </a:ext>
              </a:extLst>
            </p:cNvPr>
            <p:cNvGrpSpPr/>
            <p:nvPr/>
          </p:nvGrpSpPr>
          <p:grpSpPr>
            <a:xfrm flipV="1">
              <a:off x="4351775" y="3501087"/>
              <a:ext cx="609600" cy="308913"/>
              <a:chOff x="4503174" y="2066000"/>
              <a:chExt cx="609600" cy="718798"/>
            </a:xfrm>
          </p:grpSpPr>
          <p:cxnSp>
            <p:nvCxnSpPr>
              <p:cNvPr id="45" name="Straight Arrow Connector 44">
                <a:extLst>
                  <a:ext uri="{FF2B5EF4-FFF2-40B4-BE49-F238E27FC236}">
                    <a16:creationId xmlns:a16="http://schemas.microsoft.com/office/drawing/2014/main" id="{1FE02B37-B3DB-48F0-88C8-56E120B08921}"/>
                  </a:ext>
                </a:extLst>
              </p:cNvPr>
              <p:cNvCxnSpPr>
                <a:cxnSpLocks/>
              </p:cNvCxnSpPr>
              <p:nvPr/>
            </p:nvCxnSpPr>
            <p:spPr>
              <a:xfrm flipV="1">
                <a:off x="4503174" y="2066000"/>
                <a:ext cx="0" cy="718798"/>
              </a:xfrm>
              <a:prstGeom prst="straightConnector1">
                <a:avLst/>
              </a:prstGeom>
              <a:ln w="25400">
                <a:prstDash val="sysDash"/>
                <a:tailEnd type="none"/>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27E50F42-66B0-4011-825B-FDD00F475A98}"/>
                  </a:ext>
                </a:extLst>
              </p:cNvPr>
              <p:cNvCxnSpPr>
                <a:cxnSpLocks/>
              </p:cNvCxnSpPr>
              <p:nvPr/>
            </p:nvCxnSpPr>
            <p:spPr>
              <a:xfrm flipH="1">
                <a:off x="4503174" y="2066000"/>
                <a:ext cx="609600" cy="1"/>
              </a:xfrm>
              <a:prstGeom prst="line">
                <a:avLst/>
              </a:prstGeom>
              <a:ln w="25400">
                <a:prstDash val="sysDash"/>
                <a:headEnd type="triangle"/>
                <a:tailEnd type="none"/>
              </a:ln>
            </p:spPr>
            <p:style>
              <a:lnRef idx="2">
                <a:schemeClr val="accent1"/>
              </a:lnRef>
              <a:fillRef idx="0">
                <a:schemeClr val="accent1"/>
              </a:fillRef>
              <a:effectRef idx="1">
                <a:schemeClr val="accent1"/>
              </a:effectRef>
              <a:fontRef idx="minor">
                <a:schemeClr val="tx1"/>
              </a:fontRef>
            </p:style>
          </p:cxnSp>
        </p:grpSp>
        <p:sp>
          <p:nvSpPr>
            <p:cNvPr id="29" name="Cloud 28">
              <a:extLst>
                <a:ext uri="{FF2B5EF4-FFF2-40B4-BE49-F238E27FC236}">
                  <a16:creationId xmlns:a16="http://schemas.microsoft.com/office/drawing/2014/main" id="{A3364845-E3E2-453A-9D80-A0655138F778}"/>
                </a:ext>
              </a:extLst>
            </p:cNvPr>
            <p:cNvSpPr/>
            <p:nvPr/>
          </p:nvSpPr>
          <p:spPr>
            <a:xfrm>
              <a:off x="7161341" y="3424722"/>
              <a:ext cx="1299580" cy="695461"/>
            </a:xfrm>
            <a:prstGeom prst="cloud">
              <a:avLst/>
            </a:prstGeom>
            <a:solidFill>
              <a:schemeClr val="bg1"/>
            </a:solidFill>
            <a:ln w="12700">
              <a:solidFill>
                <a:schemeClr val="bg1">
                  <a:lumMod val="50000"/>
                </a:schemeClr>
              </a:solidFill>
              <a:prstDash val="sysDot"/>
            </a:ln>
            <a:effectLst>
              <a:outerShdw blurRad="40000" dist="23000" dir="5400000" rotWithShape="0">
                <a:srgbClr val="000000">
                  <a:alpha val="35000"/>
                </a:srgbClr>
              </a:outerShdw>
              <a:reflection blurRad="6350" stA="52000" endA="300" endPos="35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solidFill>
                    <a:schemeClr val="bg1">
                      <a:lumMod val="50000"/>
                    </a:schemeClr>
                  </a:solidFill>
                </a:rPr>
                <a:t>BD/Market Evaluation</a:t>
              </a:r>
            </a:p>
          </p:txBody>
        </p:sp>
        <p:sp>
          <p:nvSpPr>
            <p:cNvPr id="30" name="Arrow: Right 29">
              <a:extLst>
                <a:ext uri="{FF2B5EF4-FFF2-40B4-BE49-F238E27FC236}">
                  <a16:creationId xmlns:a16="http://schemas.microsoft.com/office/drawing/2014/main" id="{11479420-EE65-47C9-B851-500E253BF22F}"/>
                </a:ext>
              </a:extLst>
            </p:cNvPr>
            <p:cNvSpPr/>
            <p:nvPr/>
          </p:nvSpPr>
          <p:spPr>
            <a:xfrm>
              <a:off x="6739507" y="3608308"/>
              <a:ext cx="312822" cy="301756"/>
            </a:xfrm>
            <a:prstGeom prst="rightArrow">
              <a:avLst/>
            </a:prstGeom>
            <a:solidFill>
              <a:schemeClr val="bg1"/>
            </a:solidFill>
            <a:ln w="19050">
              <a:solidFill>
                <a:schemeClr val="bg1">
                  <a:lumMod val="50000"/>
                </a:schemeClr>
              </a:solidFill>
              <a:prstDash val="sys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2" name="Straight Arrow Connector 31">
              <a:extLst>
                <a:ext uri="{FF2B5EF4-FFF2-40B4-BE49-F238E27FC236}">
                  <a16:creationId xmlns:a16="http://schemas.microsoft.com/office/drawing/2014/main" id="{9A84E8ED-5862-46D2-913C-F49EE71A5B48}"/>
                </a:ext>
              </a:extLst>
            </p:cNvPr>
            <p:cNvCxnSpPr>
              <a:cxnSpLocks/>
            </p:cNvCxnSpPr>
            <p:nvPr/>
          </p:nvCxnSpPr>
          <p:spPr>
            <a:xfrm flipV="1">
              <a:off x="8840201" y="2253000"/>
              <a:ext cx="0" cy="4270037"/>
            </a:xfrm>
            <a:prstGeom prst="straightConnector1">
              <a:avLst/>
            </a:prstGeom>
            <a:ln w="25400">
              <a:prstDash val="sysDash"/>
              <a:tailEnd type="none"/>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16F9E144-F9E3-4D1F-A8B8-F3B04E2DF80F}"/>
                </a:ext>
              </a:extLst>
            </p:cNvPr>
            <p:cNvCxnSpPr>
              <a:cxnSpLocks/>
              <a:endCxn id="10" idx="3"/>
            </p:cNvCxnSpPr>
            <p:nvPr/>
          </p:nvCxnSpPr>
          <p:spPr>
            <a:xfrm flipH="1" flipV="1">
              <a:off x="5677901" y="6523038"/>
              <a:ext cx="3162300" cy="14747"/>
            </a:xfrm>
            <a:prstGeom prst="line">
              <a:avLst/>
            </a:prstGeom>
            <a:ln w="25400">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0A47006E-4264-4380-8A34-23B3E8500E05}"/>
                </a:ext>
              </a:extLst>
            </p:cNvPr>
            <p:cNvCxnSpPr>
              <a:cxnSpLocks/>
            </p:cNvCxnSpPr>
            <p:nvPr/>
          </p:nvCxnSpPr>
          <p:spPr>
            <a:xfrm flipH="1" flipV="1">
              <a:off x="6195323" y="6226320"/>
              <a:ext cx="2644878" cy="7372"/>
            </a:xfrm>
            <a:prstGeom prst="line">
              <a:avLst/>
            </a:prstGeom>
            <a:ln w="25400">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79B443C2-66A1-42FB-A334-BDC7A332B6BB}"/>
                </a:ext>
              </a:extLst>
            </p:cNvPr>
            <p:cNvCxnSpPr>
              <a:cxnSpLocks/>
            </p:cNvCxnSpPr>
            <p:nvPr/>
          </p:nvCxnSpPr>
          <p:spPr>
            <a:xfrm flipH="1">
              <a:off x="8382199" y="2252999"/>
              <a:ext cx="458002" cy="1"/>
            </a:xfrm>
            <a:prstGeom prst="line">
              <a:avLst/>
            </a:prstGeom>
            <a:ln w="25400">
              <a:prstDash val="sysDash"/>
              <a:headEnd type="triangle"/>
              <a:tailEnd type="none"/>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7E2F2616-8A0E-470F-B107-C45DDA93027D}"/>
                </a:ext>
              </a:extLst>
            </p:cNvPr>
            <p:cNvCxnSpPr>
              <a:cxnSpLocks/>
            </p:cNvCxnSpPr>
            <p:nvPr/>
          </p:nvCxnSpPr>
          <p:spPr>
            <a:xfrm flipH="1">
              <a:off x="8463410" y="3701867"/>
              <a:ext cx="378514" cy="1"/>
            </a:xfrm>
            <a:prstGeom prst="line">
              <a:avLst/>
            </a:prstGeom>
            <a:ln w="25400">
              <a:prstDash val="sysDash"/>
              <a:headEnd type="triangle"/>
              <a:tailEnd type="none"/>
            </a:ln>
          </p:spPr>
          <p:style>
            <a:lnRef idx="2">
              <a:schemeClr val="accent1"/>
            </a:lnRef>
            <a:fillRef idx="0">
              <a:schemeClr val="accent1"/>
            </a:fillRef>
            <a:effectRef idx="1">
              <a:schemeClr val="accent1"/>
            </a:effectRef>
            <a:fontRef idx="minor">
              <a:schemeClr val="tx1"/>
            </a:fontRef>
          </p:style>
        </p:cxnSp>
        <p:sp>
          <p:nvSpPr>
            <p:cNvPr id="37" name="Rectangle: Rounded Corners 36">
              <a:extLst>
                <a:ext uri="{FF2B5EF4-FFF2-40B4-BE49-F238E27FC236}">
                  <a16:creationId xmlns:a16="http://schemas.microsoft.com/office/drawing/2014/main" id="{04D01B2C-7D14-4369-9AFF-9DD955942F97}"/>
                </a:ext>
              </a:extLst>
            </p:cNvPr>
            <p:cNvSpPr/>
            <p:nvPr/>
          </p:nvSpPr>
          <p:spPr>
            <a:xfrm>
              <a:off x="2765965" y="877043"/>
              <a:ext cx="1840255" cy="685800"/>
            </a:xfrm>
            <a:prstGeom prst="roundRect">
              <a:avLst/>
            </a:prstGeom>
            <a:solidFill>
              <a:schemeClr val="tx2"/>
            </a:solidFill>
            <a:effectLst>
              <a:glow rad="88900">
                <a:schemeClr val="accent1">
                  <a:satMod val="175000"/>
                  <a:alpha val="50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Ramp-up Stage</a:t>
              </a:r>
            </a:p>
            <a:p>
              <a:pPr algn="ctr"/>
              <a:r>
                <a:rPr lang="en-US" sz="1600" b="1" dirty="0"/>
                <a:t>Models</a:t>
              </a:r>
            </a:p>
          </p:txBody>
        </p:sp>
        <p:sp>
          <p:nvSpPr>
            <p:cNvPr id="38" name="Arrow: Up 37">
              <a:extLst>
                <a:ext uri="{FF2B5EF4-FFF2-40B4-BE49-F238E27FC236}">
                  <a16:creationId xmlns:a16="http://schemas.microsoft.com/office/drawing/2014/main" id="{6192D4AF-FE4F-409F-B9D2-0957437A2DB9}"/>
                </a:ext>
              </a:extLst>
            </p:cNvPr>
            <p:cNvSpPr/>
            <p:nvPr/>
          </p:nvSpPr>
          <p:spPr>
            <a:xfrm>
              <a:off x="3587266" y="1618871"/>
              <a:ext cx="197652" cy="1126614"/>
            </a:xfrm>
            <a:prstGeom prst="upArrow">
              <a:avLst/>
            </a:prstGeom>
            <a:solidFill>
              <a:schemeClr val="tx2"/>
            </a:solidFill>
            <a:ln>
              <a:solidFill>
                <a:schemeClr val="tx2"/>
              </a:solidFill>
            </a:ln>
            <a:effectLst>
              <a:innerShdw blurRad="63500" dist="50800" dir="13500000">
                <a:prstClr val="black">
                  <a:alpha val="50000"/>
                </a:prstClr>
              </a:innerShdw>
              <a:reflection blurRad="6350" stA="50000" endA="300" endPos="3850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9E55058F-0164-44AB-936C-486ADFFDE122}"/>
                </a:ext>
              </a:extLst>
            </p:cNvPr>
            <p:cNvSpPr/>
            <p:nvPr/>
          </p:nvSpPr>
          <p:spPr>
            <a:xfrm>
              <a:off x="4987751" y="876304"/>
              <a:ext cx="1752600" cy="497506"/>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solidFill>
                </a:rPr>
                <a:t>LT Financial Modeling</a:t>
              </a:r>
            </a:p>
          </p:txBody>
        </p:sp>
        <p:cxnSp>
          <p:nvCxnSpPr>
            <p:cNvPr id="40" name="Straight Connector 39">
              <a:extLst>
                <a:ext uri="{FF2B5EF4-FFF2-40B4-BE49-F238E27FC236}">
                  <a16:creationId xmlns:a16="http://schemas.microsoft.com/office/drawing/2014/main" id="{4F81C16E-BD4C-46C0-A8F3-F85809B1D205}"/>
                </a:ext>
              </a:extLst>
            </p:cNvPr>
            <p:cNvCxnSpPr>
              <a:cxnSpLocks/>
            </p:cNvCxnSpPr>
            <p:nvPr/>
          </p:nvCxnSpPr>
          <p:spPr>
            <a:xfrm flipH="1">
              <a:off x="4611101" y="1125416"/>
              <a:ext cx="800100" cy="0"/>
            </a:xfrm>
            <a:prstGeom prst="line">
              <a:avLst/>
            </a:prstGeom>
            <a:ln w="25400">
              <a:prstDash val="sysDash"/>
              <a:headEnd type="triangle"/>
              <a:tailEnd type="none"/>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3142C45B-577F-4E13-B18D-B1EE91A92AEA}"/>
                </a:ext>
              </a:extLst>
            </p:cNvPr>
            <p:cNvCxnSpPr>
              <a:cxnSpLocks/>
              <a:endCxn id="26" idx="2"/>
            </p:cNvCxnSpPr>
            <p:nvPr/>
          </p:nvCxnSpPr>
          <p:spPr>
            <a:xfrm flipV="1">
              <a:off x="5792201" y="2738695"/>
              <a:ext cx="0" cy="814100"/>
            </a:xfrm>
            <a:prstGeom prst="straightConnector1">
              <a:avLst/>
            </a:prstGeom>
            <a:ln w="25400">
              <a:prstDash val="sysDash"/>
              <a:tailEnd type="none"/>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3A57B83A-B92D-4EFC-BAA7-C3EDE58150E5}"/>
                </a:ext>
              </a:extLst>
            </p:cNvPr>
            <p:cNvCxnSpPr>
              <a:cxnSpLocks/>
            </p:cNvCxnSpPr>
            <p:nvPr/>
          </p:nvCxnSpPr>
          <p:spPr>
            <a:xfrm flipV="1">
              <a:off x="5792201" y="1421423"/>
              <a:ext cx="0" cy="863272"/>
            </a:xfrm>
            <a:prstGeom prst="straightConnector1">
              <a:avLst/>
            </a:prstGeom>
            <a:ln w="25400">
              <a:prstDash val="sysDash"/>
              <a:tailEnd type="none"/>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F4A02B6F-A3B0-4C93-8F13-5B9C0E659956}"/>
                </a:ext>
              </a:extLst>
            </p:cNvPr>
            <p:cNvCxnSpPr>
              <a:cxnSpLocks/>
            </p:cNvCxnSpPr>
            <p:nvPr/>
          </p:nvCxnSpPr>
          <p:spPr>
            <a:xfrm flipH="1">
              <a:off x="4604261" y="1421423"/>
              <a:ext cx="1187940" cy="1"/>
            </a:xfrm>
            <a:prstGeom prst="line">
              <a:avLst/>
            </a:prstGeom>
            <a:ln w="25400">
              <a:prstDash val="sysDash"/>
              <a:headEnd type="none"/>
              <a:tailEnd type="triangle"/>
            </a:ln>
          </p:spPr>
          <p:style>
            <a:lnRef idx="2">
              <a:schemeClr val="accent1"/>
            </a:lnRef>
            <a:fillRef idx="0">
              <a:schemeClr val="accent1"/>
            </a:fillRef>
            <a:effectRef idx="1">
              <a:schemeClr val="accent1"/>
            </a:effectRef>
            <a:fontRef idx="minor">
              <a:schemeClr val="tx1"/>
            </a:fontRef>
          </p:style>
        </p:cxnSp>
        <p:sp>
          <p:nvSpPr>
            <p:cNvPr id="44" name="Rectangle: Rounded Corners 43">
              <a:extLst>
                <a:ext uri="{FF2B5EF4-FFF2-40B4-BE49-F238E27FC236}">
                  <a16:creationId xmlns:a16="http://schemas.microsoft.com/office/drawing/2014/main" id="{3FAD173D-A34A-4819-BABD-46796B80449F}"/>
                </a:ext>
              </a:extLst>
            </p:cNvPr>
            <p:cNvSpPr/>
            <p:nvPr/>
          </p:nvSpPr>
          <p:spPr>
            <a:xfrm>
              <a:off x="686801" y="738981"/>
              <a:ext cx="1981200" cy="1213767"/>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rPr>
                <a:t>Phase Gate:</a:t>
              </a:r>
            </a:p>
            <a:p>
              <a:pPr algn="ctr"/>
              <a:r>
                <a:rPr lang="en-US" sz="2400" b="1" dirty="0">
                  <a:solidFill>
                    <a:schemeClr val="tx1"/>
                  </a:solidFill>
                </a:rPr>
                <a:t>4</a:t>
              </a:r>
            </a:p>
          </p:txBody>
        </p:sp>
        <p:sp>
          <p:nvSpPr>
            <p:cNvPr id="7" name="Rectangle 6">
              <a:extLst>
                <a:ext uri="{FF2B5EF4-FFF2-40B4-BE49-F238E27FC236}">
                  <a16:creationId xmlns:a16="http://schemas.microsoft.com/office/drawing/2014/main" id="{4CEA7AA6-A5F2-459F-A176-E9181A29C829}"/>
                </a:ext>
              </a:extLst>
            </p:cNvPr>
            <p:cNvSpPr/>
            <p:nvPr/>
          </p:nvSpPr>
          <p:spPr>
            <a:xfrm>
              <a:off x="18585" y="4566136"/>
              <a:ext cx="780951" cy="16764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1100" b="1" dirty="0">
                  <a:solidFill>
                    <a:schemeClr val="bg1">
                      <a:lumMod val="50000"/>
                    </a:schemeClr>
                  </a:solidFill>
                </a:rPr>
                <a:t>0: Sourcing/Diligence</a:t>
              </a:r>
            </a:p>
            <a:p>
              <a:pPr algn="ctr"/>
              <a:r>
                <a:rPr lang="en-US" sz="1100" b="1" dirty="0">
                  <a:solidFill>
                    <a:schemeClr val="bg1">
                      <a:lumMod val="50000"/>
                    </a:schemeClr>
                  </a:solidFill>
                </a:rPr>
                <a:t>1: Go/No-Go</a:t>
              </a:r>
            </a:p>
            <a:p>
              <a:pPr algn="ctr"/>
              <a:r>
                <a:rPr lang="en-US" sz="1100" b="1" dirty="0">
                  <a:solidFill>
                    <a:schemeClr val="bg1">
                      <a:lumMod val="50000"/>
                    </a:schemeClr>
                  </a:solidFill>
                </a:rPr>
                <a:t>2: Ready for Commercialization</a:t>
              </a:r>
            </a:p>
          </p:txBody>
        </p:sp>
        <p:sp>
          <p:nvSpPr>
            <p:cNvPr id="8" name="Rectangle 7">
              <a:extLst>
                <a:ext uri="{FF2B5EF4-FFF2-40B4-BE49-F238E27FC236}">
                  <a16:creationId xmlns:a16="http://schemas.microsoft.com/office/drawing/2014/main" id="{9425F41C-74C8-4CB7-B263-C60CEBE7640C}"/>
                </a:ext>
              </a:extLst>
            </p:cNvPr>
            <p:cNvSpPr/>
            <p:nvPr/>
          </p:nvSpPr>
          <p:spPr>
            <a:xfrm>
              <a:off x="305801" y="2291864"/>
              <a:ext cx="533400" cy="16764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vert="vert270" rtlCol="0" anchor="b"/>
            <a:lstStyle/>
            <a:p>
              <a:pPr algn="ctr"/>
              <a:r>
                <a:rPr lang="en-US" sz="1100" b="1" dirty="0">
                  <a:solidFill>
                    <a:schemeClr val="bg1">
                      <a:lumMod val="50000"/>
                    </a:schemeClr>
                  </a:solidFill>
                </a:rPr>
                <a:t>3: Ready to Scale</a:t>
              </a:r>
            </a:p>
          </p:txBody>
        </p:sp>
        <p:sp>
          <p:nvSpPr>
            <p:cNvPr id="9" name="Rectangle 8">
              <a:extLst>
                <a:ext uri="{FF2B5EF4-FFF2-40B4-BE49-F238E27FC236}">
                  <a16:creationId xmlns:a16="http://schemas.microsoft.com/office/drawing/2014/main" id="{54A2FAD8-22D4-4829-9E76-9BD11AE2B2DB}"/>
                </a:ext>
              </a:extLst>
            </p:cNvPr>
            <p:cNvSpPr/>
            <p:nvPr/>
          </p:nvSpPr>
          <p:spPr>
            <a:xfrm>
              <a:off x="305801" y="576599"/>
              <a:ext cx="533400" cy="16764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vert="vert270" rtlCol="0" anchor="b"/>
            <a:lstStyle/>
            <a:p>
              <a:pPr algn="ctr"/>
              <a:r>
                <a:rPr lang="en-US" sz="1100" b="1" dirty="0">
                  <a:solidFill>
                    <a:schemeClr val="bg1">
                      <a:lumMod val="50000"/>
                    </a:schemeClr>
                  </a:solidFill>
                </a:rPr>
                <a:t>4: Ready to Disrupt</a:t>
              </a:r>
            </a:p>
          </p:txBody>
        </p:sp>
      </p:grpSp>
    </p:spTree>
    <p:extLst>
      <p:ext uri="{BB962C8B-B14F-4D97-AF65-F5344CB8AC3E}">
        <p14:creationId xmlns:p14="http://schemas.microsoft.com/office/powerpoint/2010/main" val="18056530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restig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AC1FF0-58CC-4673-B166-30CDD9218162}"/>
              </a:ext>
            </a:extLst>
          </p:cNvPr>
          <p:cNvSpPr>
            <a:spLocks noGrp="1"/>
          </p:cNvSpPr>
          <p:nvPr>
            <p:ph sz="quarter" idx="13"/>
          </p:nvPr>
        </p:nvSpPr>
        <p:spPr>
          <a:xfrm>
            <a:off x="59383" y="423394"/>
            <a:ext cx="8915400" cy="4986806"/>
          </a:xfrm>
        </p:spPr>
        <p:txBody>
          <a:bodyPr>
            <a:normAutofit fontScale="77500" lnSpcReduction="20000"/>
          </a:bodyPr>
          <a:lstStyle/>
          <a:p>
            <a:pPr>
              <a:spcBef>
                <a:spcPts val="0"/>
              </a:spcBef>
              <a:spcAft>
                <a:spcPts val="600"/>
              </a:spcAft>
              <a:buClr>
                <a:srgbClr val="FF9900"/>
              </a:buClr>
              <a:buSzPct val="80000"/>
              <a:buFont typeface="Wingdings" panose="05000000000000000000" pitchFamily="2" charset="2"/>
              <a:buChar char="q"/>
            </a:pPr>
            <a:r>
              <a:rPr lang="en-US" sz="2100" dirty="0">
                <a:solidFill>
                  <a:srgbClr val="0070C0"/>
                </a:solidFill>
              </a:rPr>
              <a:t>Techno-Economic Analyses is a “tool” useful in providing quantifiable answers to </a:t>
            </a:r>
            <a:r>
              <a:rPr lang="en-US" sz="2100" b="1" u="sng" dirty="0">
                <a:solidFill>
                  <a:srgbClr val="0070C0"/>
                </a:solidFill>
              </a:rPr>
              <a:t>whether a  new technology can scale up sufficiently into market</a:t>
            </a:r>
            <a:r>
              <a:rPr lang="en-US" sz="2100" dirty="0">
                <a:solidFill>
                  <a:srgbClr val="0070C0"/>
                </a:solidFill>
              </a:rPr>
              <a:t> …</a:t>
            </a:r>
          </a:p>
          <a:p>
            <a:pPr>
              <a:spcBef>
                <a:spcPts val="0"/>
              </a:spcBef>
              <a:spcAft>
                <a:spcPts val="600"/>
              </a:spcAft>
              <a:buClr>
                <a:srgbClr val="FF9900"/>
              </a:buClr>
              <a:buSzPct val="80000"/>
              <a:buFont typeface="Wingdings" panose="05000000000000000000" pitchFamily="2" charset="2"/>
              <a:buChar char="q"/>
            </a:pPr>
            <a:r>
              <a:rPr lang="en-US" dirty="0">
                <a:solidFill>
                  <a:srgbClr val="0070C0"/>
                </a:solidFill>
              </a:rPr>
              <a:t>TEA is fundamentally an ECONOMIC analysis</a:t>
            </a:r>
          </a:p>
          <a:p>
            <a:pPr marL="514350" lvl="1" indent="-285750">
              <a:spcBef>
                <a:spcPts val="0"/>
              </a:spcBef>
              <a:spcAft>
                <a:spcPts val="600"/>
              </a:spcAft>
              <a:buClr>
                <a:srgbClr val="FF9900"/>
              </a:buClr>
              <a:buSzPct val="80000"/>
              <a:buFont typeface="Wingdings" panose="05000000000000000000" pitchFamily="2" charset="2"/>
              <a:buChar char="Ø"/>
            </a:pPr>
            <a:r>
              <a:rPr lang="en-US" dirty="0">
                <a:solidFill>
                  <a:srgbClr val="0070C0"/>
                </a:solidFill>
              </a:rPr>
              <a:t>However, the fulcrum of the analyses is based on the technical modeling (the “techno” part) of the process/technology/product being assessed</a:t>
            </a:r>
          </a:p>
          <a:p>
            <a:pPr>
              <a:spcBef>
                <a:spcPts val="0"/>
              </a:spcBef>
              <a:spcAft>
                <a:spcPts val="600"/>
              </a:spcAft>
              <a:buClr>
                <a:srgbClr val="FF9900"/>
              </a:buClr>
              <a:buSzPct val="80000"/>
              <a:buFont typeface="Wingdings" panose="05000000000000000000" pitchFamily="2" charset="2"/>
              <a:buChar char="q"/>
            </a:pPr>
            <a:r>
              <a:rPr lang="en-US" dirty="0">
                <a:solidFill>
                  <a:srgbClr val="0070C0"/>
                </a:solidFill>
              </a:rPr>
              <a:t>The outputs of this technical model are a function of:</a:t>
            </a:r>
          </a:p>
          <a:p>
            <a:pPr marL="514350" lvl="1" indent="-285750">
              <a:spcBef>
                <a:spcPts val="0"/>
              </a:spcBef>
              <a:spcAft>
                <a:spcPts val="600"/>
              </a:spcAft>
              <a:buClr>
                <a:srgbClr val="FF9900"/>
              </a:buClr>
              <a:buSzPct val="80000"/>
              <a:buFont typeface="Wingdings" panose="05000000000000000000" pitchFamily="2" charset="2"/>
              <a:buChar char="Ø"/>
            </a:pPr>
            <a:r>
              <a:rPr lang="en-US" dirty="0">
                <a:solidFill>
                  <a:srgbClr val="0070C0"/>
                </a:solidFill>
              </a:rPr>
              <a:t>Technical  and Economic/Market Assumptions</a:t>
            </a:r>
          </a:p>
          <a:p>
            <a:pPr marL="514350" lvl="1" indent="-285750">
              <a:spcBef>
                <a:spcPts val="0"/>
              </a:spcBef>
              <a:spcAft>
                <a:spcPts val="600"/>
              </a:spcAft>
              <a:buClr>
                <a:srgbClr val="FF9900"/>
              </a:buClr>
              <a:buSzPct val="80000"/>
              <a:buFont typeface="Wingdings" panose="05000000000000000000" pitchFamily="2" charset="2"/>
              <a:buChar char="Ø"/>
            </a:pPr>
            <a:r>
              <a:rPr lang="en-US" dirty="0">
                <a:solidFill>
                  <a:srgbClr val="0070C0"/>
                </a:solidFill>
              </a:rPr>
              <a:t>Available Technical and Economic/Market Information</a:t>
            </a:r>
          </a:p>
          <a:p>
            <a:pPr marL="514350" lvl="1" indent="-285750">
              <a:spcBef>
                <a:spcPts val="0"/>
              </a:spcBef>
              <a:spcAft>
                <a:spcPts val="600"/>
              </a:spcAft>
              <a:buClr>
                <a:srgbClr val="FF9900"/>
              </a:buClr>
              <a:buSzPct val="80000"/>
              <a:buFont typeface="Wingdings" panose="05000000000000000000" pitchFamily="2" charset="2"/>
              <a:buChar char="Ø"/>
            </a:pPr>
            <a:r>
              <a:rPr lang="en-US" dirty="0">
                <a:solidFill>
                  <a:srgbClr val="0070C0"/>
                </a:solidFill>
              </a:rPr>
              <a:t>Known 1st Principles of Core Fundamentals (i.e. Thermodynamics, Kinetics, Manufacturing Principles etc.)</a:t>
            </a:r>
          </a:p>
          <a:p>
            <a:pPr>
              <a:spcBef>
                <a:spcPts val="0"/>
              </a:spcBef>
              <a:spcAft>
                <a:spcPts val="600"/>
              </a:spcAft>
              <a:buClr>
                <a:srgbClr val="FF9900"/>
              </a:buClr>
              <a:buSzPct val="80000"/>
              <a:buFont typeface="Wingdings" panose="05000000000000000000" pitchFamily="2" charset="2"/>
              <a:buChar char="q"/>
            </a:pPr>
            <a:r>
              <a:rPr lang="en-US" dirty="0">
                <a:solidFill>
                  <a:srgbClr val="0070C0"/>
                </a:solidFill>
              </a:rPr>
              <a:t>This tool is used to answer questions relating to:</a:t>
            </a:r>
          </a:p>
          <a:p>
            <a:pPr marL="514350" lvl="1" indent="-285750">
              <a:spcBef>
                <a:spcPts val="0"/>
              </a:spcBef>
              <a:spcAft>
                <a:spcPts val="600"/>
              </a:spcAft>
              <a:buClr>
                <a:srgbClr val="FF9900"/>
              </a:buClr>
              <a:buSzPct val="80000"/>
              <a:buFont typeface="Wingdings" panose="05000000000000000000" pitchFamily="2" charset="2"/>
              <a:buChar char="Ø"/>
            </a:pPr>
            <a:r>
              <a:rPr lang="en-US" b="1" u="sng" dirty="0">
                <a:solidFill>
                  <a:srgbClr val="0070C0"/>
                </a:solidFill>
              </a:rPr>
              <a:t>Sensitivities</a:t>
            </a:r>
            <a:r>
              <a:rPr lang="en-US" dirty="0">
                <a:solidFill>
                  <a:srgbClr val="0070C0"/>
                </a:solidFill>
              </a:rPr>
              <a:t>: Does the product unit cost change drastically as a result of small changes in any technical or cost inputs and the impact of approach to theoretical efficiencies? And if so by how much?</a:t>
            </a:r>
          </a:p>
          <a:p>
            <a:pPr marL="514350" lvl="1" indent="-285750">
              <a:spcBef>
                <a:spcPts val="0"/>
              </a:spcBef>
              <a:spcAft>
                <a:spcPts val="600"/>
              </a:spcAft>
              <a:buClr>
                <a:srgbClr val="FF9900"/>
              </a:buClr>
              <a:buSzPct val="80000"/>
              <a:buFont typeface="Wingdings" panose="05000000000000000000" pitchFamily="2" charset="2"/>
              <a:buChar char="Ø"/>
            </a:pPr>
            <a:r>
              <a:rPr lang="en-US" b="1" u="sng" dirty="0">
                <a:solidFill>
                  <a:srgbClr val="0070C0"/>
                </a:solidFill>
              </a:rPr>
              <a:t>Scale</a:t>
            </a:r>
            <a:r>
              <a:rPr lang="en-US" dirty="0">
                <a:solidFill>
                  <a:srgbClr val="0070C0"/>
                </a:solidFill>
              </a:rPr>
              <a:t>: How does scale affect the product unit cost? Do the capital expenses scale well? What is the minimum production size required to cover the production costs?</a:t>
            </a:r>
          </a:p>
          <a:p>
            <a:pPr marL="514350" lvl="1" indent="-285750">
              <a:spcBef>
                <a:spcPts val="0"/>
              </a:spcBef>
              <a:spcAft>
                <a:spcPts val="600"/>
              </a:spcAft>
              <a:buClr>
                <a:srgbClr val="FF9900"/>
              </a:buClr>
              <a:buSzPct val="80000"/>
              <a:buFont typeface="Wingdings" panose="05000000000000000000" pitchFamily="2" charset="2"/>
              <a:buChar char="Ø"/>
            </a:pPr>
            <a:r>
              <a:rPr lang="en-US" b="1" u="sng" dirty="0">
                <a:solidFill>
                  <a:srgbClr val="0070C0"/>
                </a:solidFill>
              </a:rPr>
              <a:t>Cost Extremes</a:t>
            </a:r>
            <a:r>
              <a:rPr lang="en-US" dirty="0">
                <a:solidFill>
                  <a:srgbClr val="0070C0"/>
                </a:solidFill>
              </a:rPr>
              <a:t>: If labor and processing costs were zero, what is the floor production cost?</a:t>
            </a:r>
          </a:p>
          <a:p>
            <a:pPr marL="514350" lvl="1" indent="-285750">
              <a:spcBef>
                <a:spcPts val="0"/>
              </a:spcBef>
              <a:spcAft>
                <a:spcPts val="600"/>
              </a:spcAft>
              <a:buClr>
                <a:srgbClr val="FF9900"/>
              </a:buClr>
              <a:buSzPct val="80000"/>
              <a:buFont typeface="Wingdings" panose="05000000000000000000" pitchFamily="2" charset="2"/>
              <a:buChar char="Ø"/>
            </a:pPr>
            <a:r>
              <a:rPr lang="en-US" b="1" u="sng" dirty="0">
                <a:solidFill>
                  <a:srgbClr val="0070C0"/>
                </a:solidFill>
              </a:rPr>
              <a:t>Markets</a:t>
            </a:r>
            <a:r>
              <a:rPr lang="en-US" dirty="0">
                <a:solidFill>
                  <a:srgbClr val="0070C0"/>
                </a:solidFill>
              </a:rPr>
              <a:t>: Are there unique markets where this technology is advantaged with a novel value proposition to make up for its higher cost? Can we enable new market opportunities by expanding the conditions at which this technology can perform?</a:t>
            </a:r>
          </a:p>
        </p:txBody>
      </p:sp>
      <p:sp>
        <p:nvSpPr>
          <p:cNvPr id="7" name="Title 1">
            <a:extLst>
              <a:ext uri="{FF2B5EF4-FFF2-40B4-BE49-F238E27FC236}">
                <a16:creationId xmlns:a16="http://schemas.microsoft.com/office/drawing/2014/main" id="{49E351FB-976C-483A-8817-775B9A51FD65}"/>
              </a:ext>
            </a:extLst>
          </p:cNvPr>
          <p:cNvSpPr>
            <a:spLocks noGrp="1"/>
          </p:cNvSpPr>
          <p:nvPr>
            <p:ph type="title"/>
          </p:nvPr>
        </p:nvSpPr>
        <p:spPr>
          <a:xfrm>
            <a:off x="59383" y="52388"/>
            <a:ext cx="8915400" cy="369332"/>
          </a:xfrm>
        </p:spPr>
        <p:txBody>
          <a:bodyPr>
            <a:normAutofit fontScale="90000"/>
          </a:bodyPr>
          <a:lstStyle/>
          <a:p>
            <a:pPr algn="l"/>
            <a:r>
              <a:rPr lang="en-US" sz="3200" b="1" cap="none" dirty="0">
                <a:solidFill>
                  <a:schemeClr val="tx2"/>
                </a:solidFill>
              </a:rPr>
              <a:t>The Role of Techno-Economic Analyses (TEA)</a:t>
            </a:r>
          </a:p>
        </p:txBody>
      </p:sp>
      <p:sp>
        <p:nvSpPr>
          <p:cNvPr id="5" name="Rectangle: Rounded Corners 4">
            <a:extLst>
              <a:ext uri="{FF2B5EF4-FFF2-40B4-BE49-F238E27FC236}">
                <a16:creationId xmlns:a16="http://schemas.microsoft.com/office/drawing/2014/main" id="{8DE0548B-A95B-42FB-8773-EB28A0C6D2C1}"/>
              </a:ext>
            </a:extLst>
          </p:cNvPr>
          <p:cNvSpPr/>
          <p:nvPr/>
        </p:nvSpPr>
        <p:spPr>
          <a:xfrm>
            <a:off x="156512" y="5410200"/>
            <a:ext cx="8864113" cy="1333500"/>
          </a:xfrm>
          <a:prstGeom prst="roundRect">
            <a:avLst/>
          </a:pr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lvl="1" algn="ctr">
              <a:lnSpc>
                <a:spcPct val="100000"/>
              </a:lnSpc>
              <a:spcBef>
                <a:spcPts val="0"/>
              </a:spcBef>
            </a:pPr>
            <a:r>
              <a:rPr lang="en-US" sz="2400" b="1" dirty="0">
                <a:solidFill>
                  <a:schemeClr val="bg1"/>
                </a:solidFill>
                <a:latin typeface="Calibri" panose="020F0502020204030204" pitchFamily="34" charset="0"/>
                <a:cs typeface="Calibri" panose="020F0502020204030204" pitchFamily="34" charset="0"/>
              </a:rPr>
              <a:t>The model is not a solution or end game to a problem—rather, it is a versatile tool that changes with technology and business developments, just as much as it impacts these very aspects. </a:t>
            </a:r>
          </a:p>
        </p:txBody>
      </p:sp>
    </p:spTree>
    <p:extLst>
      <p:ext uri="{BB962C8B-B14F-4D97-AF65-F5344CB8AC3E}">
        <p14:creationId xmlns:p14="http://schemas.microsoft.com/office/powerpoint/2010/main" val="17589943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FFAB9-8508-4DB9-95C8-CAD96B582848}"/>
              </a:ext>
            </a:extLst>
          </p:cNvPr>
          <p:cNvSpPr>
            <a:spLocks noGrp="1"/>
          </p:cNvSpPr>
          <p:nvPr>
            <p:ph type="title"/>
          </p:nvPr>
        </p:nvSpPr>
        <p:spPr>
          <a:xfrm>
            <a:off x="121920" y="121690"/>
            <a:ext cx="8926286" cy="601119"/>
          </a:xfrm>
        </p:spPr>
        <p:txBody>
          <a:bodyPr vert="horz" lIns="91440" tIns="45720" rIns="91440" bIns="45720" rtlCol="0" anchor="ctr">
            <a:noAutofit/>
          </a:bodyPr>
          <a:lstStyle/>
          <a:p>
            <a:pPr algn="l"/>
            <a:r>
              <a:rPr lang="en-US" sz="2800" b="1" cap="none" dirty="0">
                <a:solidFill>
                  <a:schemeClr val="tx2"/>
                </a:solidFill>
              </a:rPr>
              <a:t>Levels of Techno-Economic Model: Extent of Rigors Needed</a:t>
            </a:r>
          </a:p>
        </p:txBody>
      </p:sp>
      <p:sp>
        <p:nvSpPr>
          <p:cNvPr id="4" name="Rectangle: Rounded Corners 3">
            <a:extLst>
              <a:ext uri="{FF2B5EF4-FFF2-40B4-BE49-F238E27FC236}">
                <a16:creationId xmlns:a16="http://schemas.microsoft.com/office/drawing/2014/main" id="{188561C9-22ED-450C-B084-1745E554D22A}"/>
              </a:ext>
            </a:extLst>
          </p:cNvPr>
          <p:cNvSpPr/>
          <p:nvPr/>
        </p:nvSpPr>
        <p:spPr>
          <a:xfrm>
            <a:off x="95795" y="653143"/>
            <a:ext cx="8952409" cy="914401"/>
          </a:xfrm>
          <a:prstGeom prst="roundRect">
            <a:avLst>
              <a:gd name="adj" fmla="val 21098"/>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Remember: Not every Technoeconomic Analyses needs to be overly complicated. Your first objective is always to determine if the IDEA MAKES SENSE !!!</a:t>
            </a:r>
            <a:endParaRPr lang="en-US" sz="2000" dirty="0"/>
          </a:p>
        </p:txBody>
      </p:sp>
      <p:sp>
        <p:nvSpPr>
          <p:cNvPr id="5" name="Content Placeholder 2">
            <a:extLst>
              <a:ext uri="{FF2B5EF4-FFF2-40B4-BE49-F238E27FC236}">
                <a16:creationId xmlns:a16="http://schemas.microsoft.com/office/drawing/2014/main" id="{2221DCEA-5C74-44E7-AC97-527CA8544111}"/>
              </a:ext>
            </a:extLst>
          </p:cNvPr>
          <p:cNvSpPr>
            <a:spLocks noGrp="1"/>
          </p:cNvSpPr>
          <p:nvPr>
            <p:ph sz="quarter" idx="13"/>
          </p:nvPr>
        </p:nvSpPr>
        <p:spPr>
          <a:xfrm>
            <a:off x="95795" y="1576244"/>
            <a:ext cx="8882742" cy="3814358"/>
          </a:xfrm>
        </p:spPr>
        <p:txBody>
          <a:bodyPr anchor="ctr">
            <a:normAutofit fontScale="85000" lnSpcReduction="20000"/>
          </a:bodyPr>
          <a:lstStyle/>
          <a:p>
            <a:pPr>
              <a:buClr>
                <a:srgbClr val="FF9900"/>
              </a:buClr>
            </a:pPr>
            <a:r>
              <a:rPr lang="en-US" b="1" dirty="0">
                <a:solidFill>
                  <a:srgbClr val="0070C0"/>
                </a:solidFill>
              </a:rPr>
              <a:t>Preliminary (Sniff Test/Binary Test)</a:t>
            </a:r>
            <a:r>
              <a:rPr lang="en-US" dirty="0">
                <a:solidFill>
                  <a:srgbClr val="0070C0"/>
                </a:solidFill>
              </a:rPr>
              <a:t>:</a:t>
            </a:r>
          </a:p>
          <a:p>
            <a:pPr lvl="1">
              <a:buClr>
                <a:srgbClr val="FF9900"/>
              </a:buClr>
            </a:pPr>
            <a:r>
              <a:rPr lang="en-US" dirty="0">
                <a:solidFill>
                  <a:srgbClr val="0070C0"/>
                </a:solidFill>
              </a:rPr>
              <a:t>Analysis on absolute basics (e.g., reaction equations, Bill of Materials)</a:t>
            </a:r>
          </a:p>
          <a:p>
            <a:pPr lvl="1">
              <a:buClr>
                <a:srgbClr val="FF9900"/>
              </a:buClr>
            </a:pPr>
            <a:r>
              <a:rPr lang="en-US" dirty="0">
                <a:solidFill>
                  <a:srgbClr val="0070C0"/>
                </a:solidFill>
              </a:rPr>
              <a:t>Compare incumbents with the new scheme on Variable Margin basis (i.e., difference of product price and raw material costs)</a:t>
            </a:r>
          </a:p>
          <a:p>
            <a:pPr>
              <a:buClr>
                <a:srgbClr val="FF9900"/>
              </a:buClr>
            </a:pPr>
            <a:r>
              <a:rPr lang="en-US" b="1" dirty="0">
                <a:solidFill>
                  <a:srgbClr val="0070C0"/>
                </a:solidFill>
              </a:rPr>
              <a:t>Moderate (most common to begin with):</a:t>
            </a:r>
            <a:endParaRPr lang="en-US" dirty="0">
              <a:solidFill>
                <a:srgbClr val="0070C0"/>
              </a:solidFill>
            </a:endParaRPr>
          </a:p>
          <a:p>
            <a:pPr lvl="1">
              <a:buClr>
                <a:srgbClr val="FF9900"/>
              </a:buClr>
            </a:pPr>
            <a:r>
              <a:rPr lang="en-US" dirty="0">
                <a:solidFill>
                  <a:srgbClr val="0070C0"/>
                </a:solidFill>
              </a:rPr>
              <a:t>Perhaps a preliminary reaction scheme and production yields</a:t>
            </a:r>
          </a:p>
          <a:p>
            <a:pPr lvl="1">
              <a:buClr>
                <a:srgbClr val="FF9900"/>
              </a:buClr>
            </a:pPr>
            <a:r>
              <a:rPr lang="en-US" dirty="0">
                <a:solidFill>
                  <a:srgbClr val="0070C0"/>
                </a:solidFill>
              </a:rPr>
              <a:t>Few adders for Fixed Costs (labor, power, M&amp;R etc.)</a:t>
            </a:r>
          </a:p>
          <a:p>
            <a:pPr lvl="1">
              <a:buClr>
                <a:srgbClr val="FF9900"/>
              </a:buClr>
            </a:pPr>
            <a:r>
              <a:rPr lang="en-US" dirty="0">
                <a:solidFill>
                  <a:srgbClr val="0070C0"/>
                </a:solidFill>
              </a:rPr>
              <a:t>Some initial capex estimates (from similar processes or manufacturing units)</a:t>
            </a:r>
          </a:p>
          <a:p>
            <a:pPr>
              <a:buClr>
                <a:srgbClr val="FF9900"/>
              </a:buClr>
            </a:pPr>
            <a:r>
              <a:rPr lang="en-US" b="1" dirty="0">
                <a:solidFill>
                  <a:srgbClr val="0070C0"/>
                </a:solidFill>
              </a:rPr>
              <a:t>Full/Comprehensive:</a:t>
            </a:r>
          </a:p>
          <a:p>
            <a:pPr lvl="1">
              <a:buClr>
                <a:srgbClr val="FF9900"/>
              </a:buClr>
            </a:pPr>
            <a:r>
              <a:rPr lang="en-US" dirty="0">
                <a:solidFill>
                  <a:srgbClr val="0070C0"/>
                </a:solidFill>
              </a:rPr>
              <a:t>Complete process block diagram</a:t>
            </a:r>
          </a:p>
          <a:p>
            <a:pPr lvl="1">
              <a:buClr>
                <a:srgbClr val="FF9900"/>
              </a:buClr>
            </a:pPr>
            <a:r>
              <a:rPr lang="en-US" dirty="0">
                <a:solidFill>
                  <a:srgbClr val="0070C0"/>
                </a:solidFill>
              </a:rPr>
              <a:t>Efficiency Analyses to get a full idea of variable costs and fixed costs</a:t>
            </a:r>
          </a:p>
          <a:p>
            <a:pPr lvl="1">
              <a:buClr>
                <a:srgbClr val="FF9900"/>
              </a:buClr>
            </a:pPr>
            <a:r>
              <a:rPr lang="en-US" dirty="0">
                <a:solidFill>
                  <a:srgbClr val="0070C0"/>
                </a:solidFill>
              </a:rPr>
              <a:t>Capital estimation (Level 1 through 3)</a:t>
            </a:r>
          </a:p>
        </p:txBody>
      </p:sp>
      <p:sp>
        <p:nvSpPr>
          <p:cNvPr id="6" name="Rectangle: Rounded Corners 5">
            <a:extLst>
              <a:ext uri="{FF2B5EF4-FFF2-40B4-BE49-F238E27FC236}">
                <a16:creationId xmlns:a16="http://schemas.microsoft.com/office/drawing/2014/main" id="{6CF50977-8810-4DAE-B563-7905A0A14C8E}"/>
              </a:ext>
            </a:extLst>
          </p:cNvPr>
          <p:cNvSpPr/>
          <p:nvPr/>
        </p:nvSpPr>
        <p:spPr>
          <a:xfrm>
            <a:off x="95794" y="5408023"/>
            <a:ext cx="8952409" cy="1328287"/>
          </a:xfrm>
          <a:prstGeom prst="roundRect">
            <a:avLst>
              <a:gd name="adj" fmla="val 21098"/>
            </a:avLst>
          </a:prstGeom>
        </p:spPr>
        <p:style>
          <a:lnRef idx="2">
            <a:schemeClr val="dk1"/>
          </a:lnRef>
          <a:fillRef idx="1">
            <a:schemeClr val="lt1"/>
          </a:fillRef>
          <a:effectRef idx="0">
            <a:schemeClr val="dk1"/>
          </a:effectRef>
          <a:fontRef idx="minor">
            <a:schemeClr val="dk1"/>
          </a:fontRef>
        </p:style>
        <p:txBody>
          <a:bodyPr rtlCol="0" anchor="ctr"/>
          <a:lstStyle/>
          <a:p>
            <a:pPr>
              <a:spcAft>
                <a:spcPts val="300"/>
              </a:spcAft>
            </a:pPr>
            <a:r>
              <a:rPr lang="en-US" b="1" dirty="0"/>
              <a:t>No Matter What the LEVEL of TEA – one should have clarity about:</a:t>
            </a:r>
          </a:p>
          <a:p>
            <a:pPr marL="461963" indent="-234950">
              <a:spcAft>
                <a:spcPts val="300"/>
              </a:spcAft>
              <a:buFont typeface="Wingdings" panose="05000000000000000000" pitchFamily="2" charset="2"/>
              <a:buChar char="§"/>
            </a:pPr>
            <a:r>
              <a:rPr lang="en-US" b="1" dirty="0"/>
              <a:t>Exact Problem to be Solved</a:t>
            </a:r>
          </a:p>
          <a:p>
            <a:pPr marL="461963" indent="-234950">
              <a:spcAft>
                <a:spcPts val="300"/>
              </a:spcAft>
              <a:buFont typeface="Wingdings" panose="05000000000000000000" pitchFamily="2" charset="2"/>
              <a:buChar char="§"/>
            </a:pPr>
            <a:r>
              <a:rPr lang="en-US" b="1" dirty="0"/>
              <a:t>Uniqueness of the Solution</a:t>
            </a:r>
          </a:p>
          <a:p>
            <a:pPr marL="461963" indent="-234950">
              <a:spcAft>
                <a:spcPts val="300"/>
              </a:spcAft>
              <a:buFont typeface="Wingdings" panose="05000000000000000000" pitchFamily="2" charset="2"/>
              <a:buChar char="§"/>
            </a:pPr>
            <a:r>
              <a:rPr lang="en-US" b="1" dirty="0"/>
              <a:t>Competition</a:t>
            </a:r>
            <a:endParaRPr lang="en-US" dirty="0"/>
          </a:p>
        </p:txBody>
      </p:sp>
    </p:spTree>
    <p:extLst>
      <p:ext uri="{BB962C8B-B14F-4D97-AF65-F5344CB8AC3E}">
        <p14:creationId xmlns:p14="http://schemas.microsoft.com/office/powerpoint/2010/main" val="18095678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restig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C326C561-5C8C-4087-A106-E2EE1C3AB40D}"/>
              </a:ext>
            </a:extLst>
          </p:cNvPr>
          <p:cNvSpPr>
            <a:spLocks noGrp="1"/>
          </p:cNvSpPr>
          <p:nvPr>
            <p:ph type="title"/>
          </p:nvPr>
        </p:nvSpPr>
        <p:spPr>
          <a:xfrm>
            <a:off x="70322" y="51960"/>
            <a:ext cx="8915400" cy="433300"/>
          </a:xfrm>
        </p:spPr>
        <p:txBody>
          <a:bodyPr>
            <a:normAutofit fontScale="90000"/>
          </a:bodyPr>
          <a:lstStyle/>
          <a:p>
            <a:pPr algn="l"/>
            <a:r>
              <a:rPr lang="en-US" sz="3200" b="1" cap="none" dirty="0">
                <a:solidFill>
                  <a:schemeClr val="tx2"/>
                </a:solidFill>
              </a:rPr>
              <a:t>Functional Block Diagram for a TE-Model</a:t>
            </a:r>
          </a:p>
        </p:txBody>
      </p:sp>
      <p:grpSp>
        <p:nvGrpSpPr>
          <p:cNvPr id="7" name="Group 6">
            <a:extLst>
              <a:ext uri="{FF2B5EF4-FFF2-40B4-BE49-F238E27FC236}">
                <a16:creationId xmlns:a16="http://schemas.microsoft.com/office/drawing/2014/main" id="{508626B2-C672-4EBD-AB47-8807600AC123}"/>
              </a:ext>
            </a:extLst>
          </p:cNvPr>
          <p:cNvGrpSpPr/>
          <p:nvPr/>
        </p:nvGrpSpPr>
        <p:grpSpPr>
          <a:xfrm>
            <a:off x="137160" y="2545080"/>
            <a:ext cx="1325880" cy="1280160"/>
            <a:chOff x="137160" y="1455420"/>
            <a:chExt cx="1325880" cy="1280160"/>
          </a:xfrm>
        </p:grpSpPr>
        <p:sp>
          <p:nvSpPr>
            <p:cNvPr id="3" name="Rectangle 2">
              <a:extLst>
                <a:ext uri="{FF2B5EF4-FFF2-40B4-BE49-F238E27FC236}">
                  <a16:creationId xmlns:a16="http://schemas.microsoft.com/office/drawing/2014/main" id="{A66108A3-2452-49BA-B69F-53BD63E6FAED}"/>
                </a:ext>
              </a:extLst>
            </p:cNvPr>
            <p:cNvSpPr/>
            <p:nvPr/>
          </p:nvSpPr>
          <p:spPr>
            <a:xfrm>
              <a:off x="137160" y="1455420"/>
              <a:ext cx="1325880" cy="754053"/>
            </a:xfrm>
            <a:prstGeom prst="rect">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pPr algn="ctr">
                <a:spcAft>
                  <a:spcPts val="300"/>
                </a:spcAft>
              </a:pPr>
              <a:r>
                <a:rPr lang="en-US" sz="1000" b="1" u="sng" dirty="0">
                  <a:latin typeface="Calibri" panose="020F0502020204030204" pitchFamily="34" charset="0"/>
                  <a:cs typeface="Calibri" panose="020F0502020204030204" pitchFamily="34" charset="0"/>
                </a:rPr>
                <a:t>Definition of the System</a:t>
              </a:r>
            </a:p>
            <a:p>
              <a:pPr marL="114300" indent="-114300">
                <a:spcAft>
                  <a:spcPts val="300"/>
                </a:spcAft>
                <a:buFont typeface="Wingdings" panose="05000000000000000000" pitchFamily="2" charset="2"/>
                <a:buChar char="§"/>
              </a:pPr>
              <a:r>
                <a:rPr lang="en-US" sz="900" dirty="0">
                  <a:latin typeface="Calibri" panose="020F0502020204030204" pitchFamily="34" charset="0"/>
                  <a:cs typeface="Calibri" panose="020F0502020204030204" pitchFamily="34" charset="0"/>
                </a:rPr>
                <a:t>Reactants</a:t>
              </a:r>
            </a:p>
            <a:p>
              <a:pPr marL="114300" indent="-114300">
                <a:spcAft>
                  <a:spcPts val="300"/>
                </a:spcAft>
                <a:buFont typeface="Wingdings" panose="05000000000000000000" pitchFamily="2" charset="2"/>
                <a:buChar char="§"/>
              </a:pPr>
              <a:r>
                <a:rPr lang="en-US" sz="900" dirty="0">
                  <a:latin typeface="Calibri" panose="020F0502020204030204" pitchFamily="34" charset="0"/>
                  <a:cs typeface="Calibri" panose="020F0502020204030204" pitchFamily="34" charset="0"/>
                </a:rPr>
                <a:t>Products</a:t>
              </a:r>
            </a:p>
          </p:txBody>
        </p:sp>
        <p:sp>
          <p:nvSpPr>
            <p:cNvPr id="38" name="Rectangle 37">
              <a:extLst>
                <a:ext uri="{FF2B5EF4-FFF2-40B4-BE49-F238E27FC236}">
                  <a16:creationId xmlns:a16="http://schemas.microsoft.com/office/drawing/2014/main" id="{7D876C4E-EAFC-40F0-8818-FA0D988CBB28}"/>
                </a:ext>
              </a:extLst>
            </p:cNvPr>
            <p:cNvSpPr/>
            <p:nvPr/>
          </p:nvSpPr>
          <p:spPr>
            <a:xfrm>
              <a:off x="137160" y="2217420"/>
              <a:ext cx="1325880" cy="518160"/>
            </a:xfrm>
            <a:prstGeom prst="rect">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sz="1000" b="1" u="sng" dirty="0">
                  <a:latin typeface="Calibri" panose="020F0502020204030204" pitchFamily="34" charset="0"/>
                  <a:cs typeface="Calibri" panose="020F0502020204030204" pitchFamily="34" charset="0"/>
                </a:rPr>
                <a:t>Bill of Materials</a:t>
              </a:r>
              <a:endParaRPr lang="en-US" sz="1050" dirty="0">
                <a:latin typeface="Calibri" panose="020F0502020204030204" pitchFamily="34" charset="0"/>
                <a:cs typeface="Calibri" panose="020F0502020204030204" pitchFamily="34" charset="0"/>
              </a:endParaRPr>
            </a:p>
          </p:txBody>
        </p:sp>
      </p:grpSp>
      <p:sp>
        <p:nvSpPr>
          <p:cNvPr id="48" name="Rectangle 47">
            <a:extLst>
              <a:ext uri="{FF2B5EF4-FFF2-40B4-BE49-F238E27FC236}">
                <a16:creationId xmlns:a16="http://schemas.microsoft.com/office/drawing/2014/main" id="{BDF42169-71BE-4A47-A9E3-57D6B104CEAC}"/>
              </a:ext>
            </a:extLst>
          </p:cNvPr>
          <p:cNvSpPr/>
          <p:nvPr/>
        </p:nvSpPr>
        <p:spPr>
          <a:xfrm>
            <a:off x="2179319" y="662940"/>
            <a:ext cx="1507883" cy="518160"/>
          </a:xfrm>
          <a:prstGeom prst="rect">
            <a:avLst/>
          </a:prstGeom>
          <a:solidFill>
            <a:schemeClr val="accent2">
              <a:lumMod val="75000"/>
            </a:schemeClr>
          </a:solidFill>
          <a:ln w="19050">
            <a:solidFill>
              <a:schemeClr val="tx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400"/>
              </a:spcAft>
            </a:pPr>
            <a:r>
              <a:rPr lang="en-US" sz="1000" b="1" dirty="0">
                <a:solidFill>
                  <a:srgbClr val="FFFF00"/>
                </a:solidFill>
                <a:latin typeface="Calibri" panose="020F0502020204030204" pitchFamily="34" charset="0"/>
                <a:cs typeface="Calibri" panose="020F0502020204030204" pitchFamily="34" charset="0"/>
              </a:rPr>
              <a:t>Efficiency Assumptions</a:t>
            </a:r>
          </a:p>
          <a:p>
            <a:pPr marL="114300" indent="-114300">
              <a:spcAft>
                <a:spcPts val="600"/>
              </a:spcAft>
              <a:buFont typeface="Wingdings" panose="05000000000000000000" pitchFamily="2" charset="2"/>
              <a:buChar char="§"/>
            </a:pPr>
            <a:r>
              <a:rPr lang="en-US" sz="900" dirty="0">
                <a:solidFill>
                  <a:srgbClr val="FFFF00"/>
                </a:solidFill>
                <a:latin typeface="Calibri" panose="020F0502020204030204" pitchFamily="34" charset="0"/>
                <a:cs typeface="Calibri" panose="020F0502020204030204" pitchFamily="34" charset="0"/>
              </a:rPr>
              <a:t>Historical Data</a:t>
            </a:r>
          </a:p>
        </p:txBody>
      </p:sp>
      <p:sp>
        <p:nvSpPr>
          <p:cNvPr id="52" name="Rectangle 51">
            <a:extLst>
              <a:ext uri="{FF2B5EF4-FFF2-40B4-BE49-F238E27FC236}">
                <a16:creationId xmlns:a16="http://schemas.microsoft.com/office/drawing/2014/main" id="{82562632-6CFD-4210-9963-18F503E38ED2}"/>
              </a:ext>
            </a:extLst>
          </p:cNvPr>
          <p:cNvSpPr/>
          <p:nvPr/>
        </p:nvSpPr>
        <p:spPr>
          <a:xfrm>
            <a:off x="2545080" y="4648574"/>
            <a:ext cx="1379222" cy="1269578"/>
          </a:xfrm>
          <a:prstGeom prst="rect">
            <a:avLst/>
          </a:prstGeom>
          <a:solidFill>
            <a:schemeClr val="accent2">
              <a:lumMod val="75000"/>
            </a:schemeClr>
          </a:solidFill>
          <a:ln w="19050">
            <a:solidFill>
              <a:schemeClr val="tx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spcAft>
                <a:spcPts val="300"/>
              </a:spcAft>
            </a:pPr>
            <a:r>
              <a:rPr lang="en-US" sz="1000" b="1" u="sng" dirty="0">
                <a:solidFill>
                  <a:srgbClr val="FFFF00"/>
                </a:solidFill>
                <a:latin typeface="Calibri" panose="020F0502020204030204" pitchFamily="34" charset="0"/>
                <a:cs typeface="Calibri" panose="020F0502020204030204" pitchFamily="34" charset="0"/>
              </a:rPr>
              <a:t>Cost Assumptions</a:t>
            </a:r>
          </a:p>
          <a:p>
            <a:pPr marL="114300" indent="-114300">
              <a:spcAft>
                <a:spcPts val="300"/>
              </a:spcAft>
              <a:buFont typeface="Wingdings" panose="05000000000000000000" pitchFamily="2" charset="2"/>
              <a:buChar char="§"/>
            </a:pPr>
            <a:r>
              <a:rPr lang="en-US" sz="900" dirty="0">
                <a:solidFill>
                  <a:srgbClr val="FFFF00"/>
                </a:solidFill>
                <a:latin typeface="Calibri" panose="020F0502020204030204" pitchFamily="34" charset="0"/>
                <a:cs typeface="Calibri" panose="020F0502020204030204" pitchFamily="34" charset="0"/>
              </a:rPr>
              <a:t>Raw Material Costing</a:t>
            </a:r>
          </a:p>
          <a:p>
            <a:pPr marL="114300" indent="-114300">
              <a:spcAft>
                <a:spcPts val="300"/>
              </a:spcAft>
              <a:buFont typeface="Wingdings" panose="05000000000000000000" pitchFamily="2" charset="2"/>
              <a:buChar char="§"/>
            </a:pPr>
            <a:r>
              <a:rPr lang="en-US" sz="900" dirty="0">
                <a:solidFill>
                  <a:srgbClr val="FFFF00"/>
                </a:solidFill>
                <a:latin typeface="Calibri" panose="020F0502020204030204" pitchFamily="34" charset="0"/>
                <a:cs typeface="Calibri" panose="020F0502020204030204" pitchFamily="34" charset="0"/>
              </a:rPr>
              <a:t>Utilities</a:t>
            </a:r>
          </a:p>
          <a:p>
            <a:pPr marL="114300" indent="-114300">
              <a:spcAft>
                <a:spcPts val="300"/>
              </a:spcAft>
              <a:buFont typeface="Wingdings" panose="05000000000000000000" pitchFamily="2" charset="2"/>
              <a:buChar char="§"/>
            </a:pPr>
            <a:r>
              <a:rPr lang="en-US" sz="900" dirty="0">
                <a:solidFill>
                  <a:srgbClr val="FFFF00"/>
                </a:solidFill>
                <a:latin typeface="Calibri" panose="020F0502020204030204" pitchFamily="34" charset="0"/>
                <a:cs typeface="Calibri" panose="020F0502020204030204" pitchFamily="34" charset="0"/>
              </a:rPr>
              <a:t>Labor</a:t>
            </a:r>
          </a:p>
          <a:p>
            <a:pPr marL="114300" indent="-114300">
              <a:spcAft>
                <a:spcPts val="300"/>
              </a:spcAft>
              <a:buFont typeface="Wingdings" panose="05000000000000000000" pitchFamily="2" charset="2"/>
              <a:buChar char="§"/>
            </a:pPr>
            <a:r>
              <a:rPr lang="en-US" sz="900" dirty="0">
                <a:solidFill>
                  <a:srgbClr val="FFFF00"/>
                </a:solidFill>
                <a:latin typeface="Calibri" panose="020F0502020204030204" pitchFamily="34" charset="0"/>
                <a:cs typeface="Calibri" panose="020F0502020204030204" pitchFamily="34" charset="0"/>
              </a:rPr>
              <a:t>Overhead</a:t>
            </a:r>
          </a:p>
          <a:p>
            <a:pPr marL="114300" indent="-114300">
              <a:spcAft>
                <a:spcPts val="300"/>
              </a:spcAft>
              <a:buFont typeface="Wingdings" panose="05000000000000000000" pitchFamily="2" charset="2"/>
              <a:buChar char="§"/>
            </a:pPr>
            <a:r>
              <a:rPr lang="en-US" sz="900" dirty="0">
                <a:solidFill>
                  <a:srgbClr val="FFFF00"/>
                </a:solidFill>
                <a:latin typeface="Calibri" panose="020F0502020204030204" pitchFamily="34" charset="0"/>
                <a:cs typeface="Calibri" panose="020F0502020204030204" pitchFamily="34" charset="0"/>
              </a:rPr>
              <a:t>Maintenance &amp; Repairs</a:t>
            </a:r>
            <a:endParaRPr lang="en-US" sz="1000" b="1" dirty="0">
              <a:solidFill>
                <a:srgbClr val="FFFF00"/>
              </a:solidFill>
              <a:latin typeface="Calibri" panose="020F0502020204030204" pitchFamily="34" charset="0"/>
              <a:cs typeface="Calibri" panose="020F0502020204030204" pitchFamily="34" charset="0"/>
            </a:endParaRPr>
          </a:p>
        </p:txBody>
      </p:sp>
      <p:grpSp>
        <p:nvGrpSpPr>
          <p:cNvPr id="101" name="Group 100">
            <a:extLst>
              <a:ext uri="{FF2B5EF4-FFF2-40B4-BE49-F238E27FC236}">
                <a16:creationId xmlns:a16="http://schemas.microsoft.com/office/drawing/2014/main" id="{A6776E8E-D1CF-480A-B25F-8A35EF7A6384}"/>
              </a:ext>
            </a:extLst>
          </p:cNvPr>
          <p:cNvGrpSpPr/>
          <p:nvPr/>
        </p:nvGrpSpPr>
        <p:grpSpPr>
          <a:xfrm>
            <a:off x="6164580" y="485260"/>
            <a:ext cx="2821141" cy="1669688"/>
            <a:chOff x="6164580" y="485260"/>
            <a:chExt cx="2821141" cy="1669688"/>
          </a:xfrm>
        </p:grpSpPr>
        <p:sp>
          <p:nvSpPr>
            <p:cNvPr id="54" name="Rectangle 53">
              <a:extLst>
                <a:ext uri="{FF2B5EF4-FFF2-40B4-BE49-F238E27FC236}">
                  <a16:creationId xmlns:a16="http://schemas.microsoft.com/office/drawing/2014/main" id="{E5540C95-EF6E-47DF-9961-359569F2D6FF}"/>
                </a:ext>
              </a:extLst>
            </p:cNvPr>
            <p:cNvSpPr/>
            <p:nvPr/>
          </p:nvSpPr>
          <p:spPr>
            <a:xfrm>
              <a:off x="6164580" y="485260"/>
              <a:ext cx="1325880" cy="1669688"/>
            </a:xfrm>
            <a:prstGeom prst="rect">
              <a:avLst/>
            </a:prstGeom>
            <a:solidFill>
              <a:schemeClr val="accent2">
                <a:lumMod val="75000"/>
              </a:schemeClr>
            </a:solidFill>
            <a:ln w="19050">
              <a:solidFill>
                <a:schemeClr val="tx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spcAft>
                  <a:spcPts val="600"/>
                </a:spcAft>
              </a:pPr>
              <a:r>
                <a:rPr lang="en-US" sz="1050" b="1" dirty="0">
                  <a:solidFill>
                    <a:srgbClr val="FFFF00"/>
                  </a:solidFill>
                  <a:latin typeface="Calibri" panose="020F0502020204030204" pitchFamily="34" charset="0"/>
                  <a:cs typeface="Calibri" panose="020F0502020204030204" pitchFamily="34" charset="0"/>
                </a:rPr>
                <a:t>Direct Capital Costs</a:t>
              </a:r>
            </a:p>
            <a:p>
              <a:pPr marL="114300" indent="-114300">
                <a:spcAft>
                  <a:spcPts val="300"/>
                </a:spcAft>
                <a:buFont typeface="Wingdings" panose="05000000000000000000" pitchFamily="2" charset="2"/>
                <a:buChar char="§"/>
              </a:pPr>
              <a:r>
                <a:rPr lang="en-US" sz="900" dirty="0">
                  <a:solidFill>
                    <a:srgbClr val="FFFF00"/>
                  </a:solidFill>
                  <a:latin typeface="Calibri" panose="020F0502020204030204" pitchFamily="34" charset="0"/>
                  <a:cs typeface="Calibri" panose="020F0502020204030204" pitchFamily="34" charset="0"/>
                </a:rPr>
                <a:t>Installation Factor</a:t>
              </a:r>
            </a:p>
            <a:p>
              <a:pPr marL="114300" indent="-114300">
                <a:spcAft>
                  <a:spcPts val="300"/>
                </a:spcAft>
                <a:buFont typeface="Wingdings" panose="05000000000000000000" pitchFamily="2" charset="2"/>
                <a:buChar char="§"/>
              </a:pPr>
              <a:r>
                <a:rPr lang="en-US" sz="900" dirty="0">
                  <a:solidFill>
                    <a:srgbClr val="FFFF00"/>
                  </a:solidFill>
                  <a:latin typeface="Calibri" panose="020F0502020204030204" pitchFamily="34" charset="0"/>
                  <a:cs typeface="Calibri" panose="020F0502020204030204" pitchFamily="34" charset="0"/>
                </a:rPr>
                <a:t>Direct Costs:</a:t>
              </a:r>
            </a:p>
            <a:p>
              <a:pPr marL="228600" lvl="1" indent="-114300">
                <a:spcAft>
                  <a:spcPts val="300"/>
                </a:spcAft>
                <a:buFont typeface="Courier New" panose="02070309020205020404" pitchFamily="49" charset="0"/>
                <a:buChar char="o"/>
              </a:pPr>
              <a:r>
                <a:rPr lang="en-US" sz="900" dirty="0">
                  <a:solidFill>
                    <a:srgbClr val="FFFF00"/>
                  </a:solidFill>
                  <a:latin typeface="Calibri" panose="020F0502020204030204" pitchFamily="34" charset="0"/>
                  <a:cs typeface="Calibri" panose="020F0502020204030204" pitchFamily="34" charset="0"/>
                </a:rPr>
                <a:t>Instrumentation</a:t>
              </a:r>
            </a:p>
            <a:p>
              <a:pPr marL="228600" lvl="1" indent="-114300">
                <a:spcAft>
                  <a:spcPts val="300"/>
                </a:spcAft>
                <a:buFont typeface="Courier New" panose="02070309020205020404" pitchFamily="49" charset="0"/>
                <a:buChar char="o"/>
              </a:pPr>
              <a:r>
                <a:rPr lang="en-US" sz="900" dirty="0">
                  <a:solidFill>
                    <a:srgbClr val="FFFF00"/>
                  </a:solidFill>
                  <a:latin typeface="Calibri" panose="020F0502020204030204" pitchFamily="34" charset="0"/>
                  <a:cs typeface="Calibri" panose="020F0502020204030204" pitchFamily="34" charset="0"/>
                </a:rPr>
                <a:t>Controls</a:t>
              </a:r>
            </a:p>
            <a:p>
              <a:pPr marL="228600" lvl="1" indent="-114300">
                <a:spcAft>
                  <a:spcPts val="300"/>
                </a:spcAft>
                <a:buFont typeface="Courier New" panose="02070309020205020404" pitchFamily="49" charset="0"/>
                <a:buChar char="o"/>
              </a:pPr>
              <a:r>
                <a:rPr lang="en-US" sz="900" dirty="0">
                  <a:solidFill>
                    <a:srgbClr val="FFFF00"/>
                  </a:solidFill>
                  <a:latin typeface="Calibri" panose="020F0502020204030204" pitchFamily="34" charset="0"/>
                  <a:cs typeface="Calibri" panose="020F0502020204030204" pitchFamily="34" charset="0"/>
                </a:rPr>
                <a:t>Piping</a:t>
              </a:r>
            </a:p>
            <a:p>
              <a:pPr marL="228600" lvl="1" indent="-114300">
                <a:spcAft>
                  <a:spcPts val="300"/>
                </a:spcAft>
                <a:buFont typeface="Courier New" panose="02070309020205020404" pitchFamily="49" charset="0"/>
                <a:buChar char="o"/>
              </a:pPr>
              <a:r>
                <a:rPr lang="en-US" sz="900" dirty="0">
                  <a:solidFill>
                    <a:srgbClr val="FFFF00"/>
                  </a:solidFill>
                  <a:latin typeface="Calibri" panose="020F0502020204030204" pitchFamily="34" charset="0"/>
                  <a:cs typeface="Calibri" panose="020F0502020204030204" pitchFamily="34" charset="0"/>
                </a:rPr>
                <a:t>Electrical</a:t>
              </a:r>
            </a:p>
            <a:p>
              <a:pPr marL="228600" lvl="1" indent="-114300">
                <a:spcAft>
                  <a:spcPts val="300"/>
                </a:spcAft>
                <a:buFont typeface="Courier New" panose="02070309020205020404" pitchFamily="49" charset="0"/>
                <a:buChar char="o"/>
              </a:pPr>
              <a:r>
                <a:rPr lang="en-US" sz="900" dirty="0">
                  <a:solidFill>
                    <a:srgbClr val="FFFF00"/>
                  </a:solidFill>
                  <a:latin typeface="Calibri" panose="020F0502020204030204" pitchFamily="34" charset="0"/>
                  <a:cs typeface="Calibri" panose="020F0502020204030204" pitchFamily="34" charset="0"/>
                </a:rPr>
                <a:t>Building/Site Specific</a:t>
              </a:r>
            </a:p>
          </p:txBody>
        </p:sp>
        <p:sp>
          <p:nvSpPr>
            <p:cNvPr id="55" name="Rectangle 54">
              <a:extLst>
                <a:ext uri="{FF2B5EF4-FFF2-40B4-BE49-F238E27FC236}">
                  <a16:creationId xmlns:a16="http://schemas.microsoft.com/office/drawing/2014/main" id="{9018F3D1-19F9-4B03-8A59-84C087DE10D9}"/>
                </a:ext>
              </a:extLst>
            </p:cNvPr>
            <p:cNvSpPr/>
            <p:nvPr/>
          </p:nvSpPr>
          <p:spPr>
            <a:xfrm>
              <a:off x="7575150" y="485260"/>
              <a:ext cx="1410571" cy="1669688"/>
            </a:xfrm>
            <a:prstGeom prst="rect">
              <a:avLst/>
            </a:prstGeom>
            <a:solidFill>
              <a:schemeClr val="accent2">
                <a:lumMod val="75000"/>
              </a:schemeClr>
            </a:solidFill>
            <a:ln w="19050">
              <a:solidFill>
                <a:schemeClr val="tx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normAutofit/>
            </a:bodyPr>
            <a:lstStyle/>
            <a:p>
              <a:pPr algn="ctr">
                <a:spcAft>
                  <a:spcPts val="600"/>
                </a:spcAft>
              </a:pPr>
              <a:r>
                <a:rPr lang="en-US" sz="1050" b="1" dirty="0">
                  <a:solidFill>
                    <a:srgbClr val="FFFF00"/>
                  </a:solidFill>
                  <a:latin typeface="Calibri" panose="020F0502020204030204" pitchFamily="34" charset="0"/>
                  <a:cs typeface="Calibri" panose="020F0502020204030204" pitchFamily="34" charset="0"/>
                </a:rPr>
                <a:t>Indirect Capital Costs</a:t>
              </a:r>
            </a:p>
            <a:p>
              <a:pPr marL="114300" indent="-114300">
                <a:spcAft>
                  <a:spcPts val="300"/>
                </a:spcAft>
                <a:buFont typeface="Wingdings" panose="05000000000000000000" pitchFamily="2" charset="2"/>
                <a:buChar char="§"/>
              </a:pPr>
              <a:r>
                <a:rPr lang="en-US" sz="900" dirty="0">
                  <a:solidFill>
                    <a:srgbClr val="FFFF00"/>
                  </a:solidFill>
                  <a:latin typeface="Calibri" panose="020F0502020204030204" pitchFamily="34" charset="0"/>
                  <a:cs typeface="Calibri" panose="020F0502020204030204" pitchFamily="34" charset="0"/>
                </a:rPr>
                <a:t>Engineering &amp; Supervision</a:t>
              </a:r>
            </a:p>
            <a:p>
              <a:pPr marL="114300" indent="-114300">
                <a:spcAft>
                  <a:spcPts val="300"/>
                </a:spcAft>
                <a:buFont typeface="Wingdings" panose="05000000000000000000" pitchFamily="2" charset="2"/>
                <a:buChar char="§"/>
              </a:pPr>
              <a:r>
                <a:rPr lang="en-US" sz="900" dirty="0">
                  <a:solidFill>
                    <a:srgbClr val="FFFF00"/>
                  </a:solidFill>
                  <a:latin typeface="Calibri" panose="020F0502020204030204" pitchFamily="34" charset="0"/>
                  <a:cs typeface="Calibri" panose="020F0502020204030204" pitchFamily="34" charset="0"/>
                </a:rPr>
                <a:t>Construction Exp.</a:t>
              </a:r>
            </a:p>
            <a:p>
              <a:pPr marL="114300" indent="-114300">
                <a:spcAft>
                  <a:spcPts val="300"/>
                </a:spcAft>
                <a:buFont typeface="Wingdings" panose="05000000000000000000" pitchFamily="2" charset="2"/>
                <a:buChar char="§"/>
              </a:pPr>
              <a:r>
                <a:rPr lang="en-US" sz="900" dirty="0">
                  <a:solidFill>
                    <a:srgbClr val="FFFF00"/>
                  </a:solidFill>
                  <a:latin typeface="Calibri" panose="020F0502020204030204" pitchFamily="34" charset="0"/>
                  <a:cs typeface="Calibri" panose="020F0502020204030204" pitchFamily="34" charset="0"/>
                </a:rPr>
                <a:t>Legal Expenses</a:t>
              </a:r>
            </a:p>
            <a:p>
              <a:pPr marL="114300" indent="-114300">
                <a:spcAft>
                  <a:spcPts val="300"/>
                </a:spcAft>
                <a:buFont typeface="Wingdings" panose="05000000000000000000" pitchFamily="2" charset="2"/>
                <a:buChar char="§"/>
              </a:pPr>
              <a:r>
                <a:rPr lang="en-US" sz="900" dirty="0">
                  <a:solidFill>
                    <a:srgbClr val="FFFF00"/>
                  </a:solidFill>
                  <a:latin typeface="Calibri" panose="020F0502020204030204" pitchFamily="34" charset="0"/>
                  <a:cs typeface="Calibri" panose="020F0502020204030204" pitchFamily="34" charset="0"/>
                </a:rPr>
                <a:t>Contractor’s Fee</a:t>
              </a:r>
            </a:p>
            <a:p>
              <a:pPr marL="114300" indent="-114300">
                <a:spcAft>
                  <a:spcPts val="300"/>
                </a:spcAft>
                <a:buFont typeface="Wingdings" panose="05000000000000000000" pitchFamily="2" charset="2"/>
                <a:buChar char="§"/>
              </a:pPr>
              <a:r>
                <a:rPr lang="en-US" sz="900" dirty="0">
                  <a:solidFill>
                    <a:srgbClr val="FFFF00"/>
                  </a:solidFill>
                  <a:latin typeface="Calibri" panose="020F0502020204030204" pitchFamily="34" charset="0"/>
                  <a:cs typeface="Calibri" panose="020F0502020204030204" pitchFamily="34" charset="0"/>
                </a:rPr>
                <a:t>Contingency</a:t>
              </a:r>
            </a:p>
          </p:txBody>
        </p:sp>
      </p:grpSp>
      <p:grpSp>
        <p:nvGrpSpPr>
          <p:cNvPr id="79" name="Group 78">
            <a:extLst>
              <a:ext uri="{FF2B5EF4-FFF2-40B4-BE49-F238E27FC236}">
                <a16:creationId xmlns:a16="http://schemas.microsoft.com/office/drawing/2014/main" id="{C57AB1AC-441A-4A0D-B331-FF8EAB15771A}"/>
              </a:ext>
            </a:extLst>
          </p:cNvPr>
          <p:cNvGrpSpPr/>
          <p:nvPr/>
        </p:nvGrpSpPr>
        <p:grpSpPr>
          <a:xfrm>
            <a:off x="715407" y="1332586"/>
            <a:ext cx="2789793" cy="1221096"/>
            <a:chOff x="715407" y="1576426"/>
            <a:chExt cx="2789793" cy="1221096"/>
          </a:xfrm>
        </p:grpSpPr>
        <p:sp>
          <p:nvSpPr>
            <p:cNvPr id="46" name="Rectangle 45">
              <a:extLst>
                <a:ext uri="{FF2B5EF4-FFF2-40B4-BE49-F238E27FC236}">
                  <a16:creationId xmlns:a16="http://schemas.microsoft.com/office/drawing/2014/main" id="{B447CB7E-47FF-490C-8711-4536D5C6C7F1}"/>
                </a:ext>
              </a:extLst>
            </p:cNvPr>
            <p:cNvSpPr/>
            <p:nvPr/>
          </p:nvSpPr>
          <p:spPr>
            <a:xfrm>
              <a:off x="2179320" y="1576426"/>
              <a:ext cx="1325880" cy="1143914"/>
            </a:xfrm>
            <a:prstGeom prst="rect">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spcAft>
                  <a:spcPts val="300"/>
                </a:spcAft>
              </a:pPr>
              <a:r>
                <a:rPr lang="en-US" sz="1000" b="1" u="sng" dirty="0">
                  <a:latin typeface="Calibri" panose="020F0502020204030204" pitchFamily="34" charset="0"/>
                  <a:cs typeface="Calibri" panose="020F0502020204030204" pitchFamily="34" charset="0"/>
                </a:rPr>
                <a:t>Thermodynamic Calculations</a:t>
              </a:r>
            </a:p>
            <a:p>
              <a:pPr marL="114300" indent="-114300">
                <a:spcAft>
                  <a:spcPts val="300"/>
                </a:spcAft>
                <a:buFont typeface="Wingdings" panose="05000000000000000000" pitchFamily="2" charset="2"/>
                <a:buChar char="§"/>
              </a:pPr>
              <a:r>
                <a:rPr lang="en-US" sz="900" dirty="0">
                  <a:latin typeface="Calibri" panose="020F0502020204030204" pitchFamily="34" charset="0"/>
                  <a:cs typeface="Calibri" panose="020F0502020204030204" pitchFamily="34" charset="0"/>
                </a:rPr>
                <a:t>Equilibrium</a:t>
              </a:r>
            </a:p>
            <a:p>
              <a:pPr marL="114300" indent="-114300">
                <a:spcAft>
                  <a:spcPts val="300"/>
                </a:spcAft>
                <a:buFont typeface="Wingdings" panose="05000000000000000000" pitchFamily="2" charset="2"/>
                <a:buChar char="§"/>
              </a:pPr>
              <a:r>
                <a:rPr lang="en-US" sz="900" dirty="0">
                  <a:latin typeface="Calibri" panose="020F0502020204030204" pitchFamily="34" charset="0"/>
                  <a:cs typeface="Calibri" panose="020F0502020204030204" pitchFamily="34" charset="0"/>
                </a:rPr>
                <a:t>Heat of Reactions</a:t>
              </a:r>
            </a:p>
            <a:p>
              <a:pPr marL="114300" indent="-114300">
                <a:spcAft>
                  <a:spcPts val="300"/>
                </a:spcAft>
                <a:buFont typeface="Wingdings" panose="05000000000000000000" pitchFamily="2" charset="2"/>
                <a:buChar char="§"/>
              </a:pPr>
              <a:r>
                <a:rPr lang="en-US" sz="900" dirty="0">
                  <a:latin typeface="Calibri" panose="020F0502020204030204" pitchFamily="34" charset="0"/>
                  <a:cs typeface="Calibri" panose="020F0502020204030204" pitchFamily="34" charset="0"/>
                </a:rPr>
                <a:t>Multiple Reactions</a:t>
              </a:r>
            </a:p>
          </p:txBody>
        </p:sp>
        <p:cxnSp>
          <p:nvCxnSpPr>
            <p:cNvPr id="24" name="Straight Connector 23">
              <a:extLst>
                <a:ext uri="{FF2B5EF4-FFF2-40B4-BE49-F238E27FC236}">
                  <a16:creationId xmlns:a16="http://schemas.microsoft.com/office/drawing/2014/main" id="{4E291300-69B5-49F3-B09A-0D8B65D7941A}"/>
                </a:ext>
              </a:extLst>
            </p:cNvPr>
            <p:cNvCxnSpPr>
              <a:cxnSpLocks/>
            </p:cNvCxnSpPr>
            <p:nvPr/>
          </p:nvCxnSpPr>
          <p:spPr>
            <a:xfrm flipH="1" flipV="1">
              <a:off x="715407" y="2232660"/>
              <a:ext cx="3" cy="564862"/>
            </a:xfrm>
            <a:prstGeom prst="line">
              <a:avLst/>
            </a:prstGeom>
          </p:spPr>
          <p:style>
            <a:lnRef idx="3">
              <a:schemeClr val="dk1"/>
            </a:lnRef>
            <a:fillRef idx="0">
              <a:schemeClr val="dk1"/>
            </a:fillRef>
            <a:effectRef idx="2">
              <a:schemeClr val="dk1"/>
            </a:effectRef>
            <a:fontRef idx="minor">
              <a:schemeClr val="tx1"/>
            </a:fontRef>
          </p:style>
        </p:cxnSp>
        <p:cxnSp>
          <p:nvCxnSpPr>
            <p:cNvPr id="62" name="Straight Arrow Connector 61">
              <a:extLst>
                <a:ext uri="{FF2B5EF4-FFF2-40B4-BE49-F238E27FC236}">
                  <a16:creationId xmlns:a16="http://schemas.microsoft.com/office/drawing/2014/main" id="{B0831C9A-EE9A-453B-8E2C-D112191BED24}"/>
                </a:ext>
              </a:extLst>
            </p:cNvPr>
            <p:cNvCxnSpPr/>
            <p:nvPr/>
          </p:nvCxnSpPr>
          <p:spPr>
            <a:xfrm>
              <a:off x="715407" y="2232660"/>
              <a:ext cx="1463912" cy="0"/>
            </a:xfrm>
            <a:prstGeom prst="straightConnector1">
              <a:avLst/>
            </a:prstGeom>
            <a:ln>
              <a:headEnd type="none"/>
              <a:tailEnd type="triangle" w="sm" len="lg"/>
            </a:ln>
          </p:spPr>
          <p:style>
            <a:lnRef idx="3">
              <a:schemeClr val="dk1"/>
            </a:lnRef>
            <a:fillRef idx="0">
              <a:schemeClr val="dk1"/>
            </a:fillRef>
            <a:effectRef idx="2">
              <a:schemeClr val="dk1"/>
            </a:effectRef>
            <a:fontRef idx="minor">
              <a:schemeClr val="tx1"/>
            </a:fontRef>
          </p:style>
        </p:cxnSp>
      </p:grpSp>
      <p:grpSp>
        <p:nvGrpSpPr>
          <p:cNvPr id="88" name="Group 87">
            <a:extLst>
              <a:ext uri="{FF2B5EF4-FFF2-40B4-BE49-F238E27FC236}">
                <a16:creationId xmlns:a16="http://schemas.microsoft.com/office/drawing/2014/main" id="{E77EA7C7-A069-4281-90FC-A97BD5087DAF}"/>
              </a:ext>
            </a:extLst>
          </p:cNvPr>
          <p:cNvGrpSpPr/>
          <p:nvPr/>
        </p:nvGrpSpPr>
        <p:grpSpPr>
          <a:xfrm>
            <a:off x="3679589" y="1576426"/>
            <a:ext cx="1993501" cy="1783994"/>
            <a:chOff x="3679589" y="1576426"/>
            <a:chExt cx="1993501" cy="1783994"/>
          </a:xfrm>
        </p:grpSpPr>
        <p:sp>
          <p:nvSpPr>
            <p:cNvPr id="51" name="Rectangle 50">
              <a:extLst>
                <a:ext uri="{FF2B5EF4-FFF2-40B4-BE49-F238E27FC236}">
                  <a16:creationId xmlns:a16="http://schemas.microsoft.com/office/drawing/2014/main" id="{50B69FB3-D104-426F-9F12-607CAF20F742}"/>
                </a:ext>
              </a:extLst>
            </p:cNvPr>
            <p:cNvSpPr/>
            <p:nvPr/>
          </p:nvSpPr>
          <p:spPr>
            <a:xfrm>
              <a:off x="4255770" y="1576426"/>
              <a:ext cx="1417320" cy="1143914"/>
            </a:xfrm>
            <a:prstGeom prst="rect">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spcAft>
                  <a:spcPts val="300"/>
                </a:spcAft>
              </a:pPr>
              <a:r>
                <a:rPr lang="en-US" sz="1000" b="1" u="sng" dirty="0">
                  <a:latin typeface="Calibri" panose="020F0502020204030204" pitchFamily="34" charset="0"/>
                  <a:cs typeface="Calibri" panose="020F0502020204030204" pitchFamily="34" charset="0"/>
                </a:rPr>
                <a:t>Process Flow Diagrams</a:t>
              </a:r>
            </a:p>
            <a:p>
              <a:pPr marL="114300" indent="-114300">
                <a:spcAft>
                  <a:spcPts val="300"/>
                </a:spcAft>
                <a:buFont typeface="Wingdings" panose="05000000000000000000" pitchFamily="2" charset="2"/>
                <a:buChar char="§"/>
              </a:pPr>
              <a:r>
                <a:rPr lang="en-US" sz="900" dirty="0">
                  <a:latin typeface="Calibri" panose="020F0502020204030204" pitchFamily="34" charset="0"/>
                  <a:cs typeface="Calibri" panose="020F0502020204030204" pitchFamily="34" charset="0"/>
                </a:rPr>
                <a:t>Major Unit Operations</a:t>
              </a:r>
            </a:p>
            <a:p>
              <a:pPr marL="114300" indent="-114300">
                <a:spcAft>
                  <a:spcPts val="300"/>
                </a:spcAft>
                <a:buFont typeface="Wingdings" panose="05000000000000000000" pitchFamily="2" charset="2"/>
                <a:buChar char="§"/>
              </a:pPr>
              <a:r>
                <a:rPr lang="en-US" sz="900" dirty="0">
                  <a:latin typeface="Calibri" panose="020F0502020204030204" pitchFamily="34" charset="0"/>
                  <a:cs typeface="Calibri" panose="020F0502020204030204" pitchFamily="34" charset="0"/>
                </a:rPr>
                <a:t>Minor Unit Operations</a:t>
              </a:r>
            </a:p>
            <a:p>
              <a:pPr marL="114300" indent="-114300">
                <a:spcAft>
                  <a:spcPts val="300"/>
                </a:spcAft>
                <a:buFont typeface="Wingdings" panose="05000000000000000000" pitchFamily="2" charset="2"/>
                <a:buChar char="§"/>
              </a:pPr>
              <a:r>
                <a:rPr lang="en-US" sz="900" dirty="0">
                  <a:latin typeface="Calibri" panose="020F0502020204030204" pitchFamily="34" charset="0"/>
                  <a:cs typeface="Calibri" panose="020F0502020204030204" pitchFamily="34" charset="0"/>
                </a:rPr>
                <a:t>Process Energy Flows</a:t>
              </a:r>
            </a:p>
          </p:txBody>
        </p:sp>
        <p:cxnSp>
          <p:nvCxnSpPr>
            <p:cNvPr id="80" name="Straight Connector 79">
              <a:extLst>
                <a:ext uri="{FF2B5EF4-FFF2-40B4-BE49-F238E27FC236}">
                  <a16:creationId xmlns:a16="http://schemas.microsoft.com/office/drawing/2014/main" id="{7E89F7B6-B8C5-480E-8348-2F1361A91830}"/>
                </a:ext>
              </a:extLst>
            </p:cNvPr>
            <p:cNvCxnSpPr>
              <a:cxnSpLocks/>
            </p:cNvCxnSpPr>
            <p:nvPr/>
          </p:nvCxnSpPr>
          <p:spPr>
            <a:xfrm flipV="1">
              <a:off x="3679589" y="2216636"/>
              <a:ext cx="0" cy="899160"/>
            </a:xfrm>
            <a:prstGeom prst="line">
              <a:avLst/>
            </a:prstGeom>
          </p:spPr>
          <p:style>
            <a:lnRef idx="3">
              <a:schemeClr val="dk1"/>
            </a:lnRef>
            <a:fillRef idx="0">
              <a:schemeClr val="dk1"/>
            </a:fillRef>
            <a:effectRef idx="2">
              <a:schemeClr val="dk1"/>
            </a:effectRef>
            <a:fontRef idx="minor">
              <a:schemeClr val="tx1"/>
            </a:fontRef>
          </p:style>
        </p:cxnSp>
        <p:cxnSp>
          <p:nvCxnSpPr>
            <p:cNvPr id="81" name="Straight Arrow Connector 80">
              <a:extLst>
                <a:ext uri="{FF2B5EF4-FFF2-40B4-BE49-F238E27FC236}">
                  <a16:creationId xmlns:a16="http://schemas.microsoft.com/office/drawing/2014/main" id="{7D976CE9-1D50-4486-A919-531F5A8BA006}"/>
                </a:ext>
              </a:extLst>
            </p:cNvPr>
            <p:cNvCxnSpPr>
              <a:cxnSpLocks/>
            </p:cNvCxnSpPr>
            <p:nvPr/>
          </p:nvCxnSpPr>
          <p:spPr>
            <a:xfrm>
              <a:off x="3687207" y="2216636"/>
              <a:ext cx="579993" cy="0"/>
            </a:xfrm>
            <a:prstGeom prst="straightConnector1">
              <a:avLst/>
            </a:prstGeom>
            <a:ln>
              <a:headEnd type="none"/>
              <a:tailEnd type="triangle" w="sm" len="lg"/>
            </a:ln>
          </p:spPr>
          <p:style>
            <a:lnRef idx="3">
              <a:schemeClr val="dk1"/>
            </a:lnRef>
            <a:fillRef idx="0">
              <a:schemeClr val="dk1"/>
            </a:fillRef>
            <a:effectRef idx="2">
              <a:schemeClr val="dk1"/>
            </a:effectRef>
            <a:fontRef idx="minor">
              <a:schemeClr val="tx1"/>
            </a:fontRef>
          </p:style>
        </p:cxnSp>
        <p:cxnSp>
          <p:nvCxnSpPr>
            <p:cNvPr id="84" name="Straight Connector 83">
              <a:extLst>
                <a:ext uri="{FF2B5EF4-FFF2-40B4-BE49-F238E27FC236}">
                  <a16:creationId xmlns:a16="http://schemas.microsoft.com/office/drawing/2014/main" id="{8EA1BC3F-8D59-4446-860F-F387F89A69D0}"/>
                </a:ext>
              </a:extLst>
            </p:cNvPr>
            <p:cNvCxnSpPr>
              <a:cxnSpLocks/>
            </p:cNvCxnSpPr>
            <p:nvPr/>
          </p:nvCxnSpPr>
          <p:spPr>
            <a:xfrm flipV="1">
              <a:off x="4572000" y="2702668"/>
              <a:ext cx="3212" cy="657752"/>
            </a:xfrm>
            <a:prstGeom prst="line">
              <a:avLst/>
            </a:prstGeom>
          </p:spPr>
          <p:style>
            <a:lnRef idx="3">
              <a:schemeClr val="dk1"/>
            </a:lnRef>
            <a:fillRef idx="0">
              <a:schemeClr val="dk1"/>
            </a:fillRef>
            <a:effectRef idx="2">
              <a:schemeClr val="dk1"/>
            </a:effectRef>
            <a:fontRef idx="minor">
              <a:schemeClr val="tx1"/>
            </a:fontRef>
          </p:style>
        </p:cxnSp>
        <p:cxnSp>
          <p:nvCxnSpPr>
            <p:cNvPr id="85" name="Straight Arrow Connector 84">
              <a:extLst>
                <a:ext uri="{FF2B5EF4-FFF2-40B4-BE49-F238E27FC236}">
                  <a16:creationId xmlns:a16="http://schemas.microsoft.com/office/drawing/2014/main" id="{7CAE7BB4-6C87-4504-A621-1B63CD8F190B}"/>
                </a:ext>
              </a:extLst>
            </p:cNvPr>
            <p:cNvCxnSpPr>
              <a:cxnSpLocks/>
            </p:cNvCxnSpPr>
            <p:nvPr/>
          </p:nvCxnSpPr>
          <p:spPr>
            <a:xfrm flipH="1">
              <a:off x="3942914" y="3360420"/>
              <a:ext cx="629086" cy="0"/>
            </a:xfrm>
            <a:prstGeom prst="straightConnector1">
              <a:avLst/>
            </a:prstGeom>
            <a:ln>
              <a:headEnd type="none"/>
              <a:tailEnd type="triangle" w="sm" len="lg"/>
            </a:ln>
          </p:spPr>
          <p:style>
            <a:lnRef idx="3">
              <a:schemeClr val="dk1"/>
            </a:lnRef>
            <a:fillRef idx="0">
              <a:schemeClr val="dk1"/>
            </a:fillRef>
            <a:effectRef idx="2">
              <a:schemeClr val="dk1"/>
            </a:effectRef>
            <a:fontRef idx="minor">
              <a:schemeClr val="tx1"/>
            </a:fontRef>
          </p:style>
        </p:cxnSp>
      </p:grpSp>
      <p:grpSp>
        <p:nvGrpSpPr>
          <p:cNvPr id="100" name="Group 99">
            <a:extLst>
              <a:ext uri="{FF2B5EF4-FFF2-40B4-BE49-F238E27FC236}">
                <a16:creationId xmlns:a16="http://schemas.microsoft.com/office/drawing/2014/main" id="{A5A02A45-5935-4CED-897C-109B72DB1367}"/>
              </a:ext>
            </a:extLst>
          </p:cNvPr>
          <p:cNvGrpSpPr/>
          <p:nvPr/>
        </p:nvGrpSpPr>
        <p:grpSpPr>
          <a:xfrm>
            <a:off x="4709160" y="2408846"/>
            <a:ext cx="3489960" cy="952240"/>
            <a:chOff x="4709160" y="2408846"/>
            <a:chExt cx="3489960" cy="952240"/>
          </a:xfrm>
        </p:grpSpPr>
        <p:sp>
          <p:nvSpPr>
            <p:cNvPr id="49" name="Rectangle 48">
              <a:extLst>
                <a:ext uri="{FF2B5EF4-FFF2-40B4-BE49-F238E27FC236}">
                  <a16:creationId xmlns:a16="http://schemas.microsoft.com/office/drawing/2014/main" id="{3B87715F-7499-4CBF-9ABD-3D7002A190AD}"/>
                </a:ext>
              </a:extLst>
            </p:cNvPr>
            <p:cNvSpPr/>
            <p:nvPr/>
          </p:nvSpPr>
          <p:spPr>
            <a:xfrm>
              <a:off x="4709160" y="2842926"/>
              <a:ext cx="1185508" cy="518160"/>
            </a:xfrm>
            <a:prstGeom prst="rect">
              <a:avLst/>
            </a:prstGeom>
            <a:solidFill>
              <a:schemeClr val="accent2">
                <a:lumMod val="75000"/>
              </a:schemeClr>
            </a:solidFill>
            <a:ln w="19050">
              <a:solidFill>
                <a:schemeClr val="tx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sz="1050" b="1" dirty="0">
                  <a:solidFill>
                    <a:srgbClr val="FFFF00"/>
                  </a:solidFill>
                  <a:latin typeface="Calibri" panose="020F0502020204030204" pitchFamily="34" charset="0"/>
                  <a:cs typeface="Calibri" panose="020F0502020204030204" pitchFamily="34" charset="0"/>
                </a:rPr>
                <a:t>Reaction Kinetics Assumptions</a:t>
              </a:r>
            </a:p>
          </p:txBody>
        </p:sp>
        <p:sp>
          <p:nvSpPr>
            <p:cNvPr id="56" name="Rectangle 55">
              <a:extLst>
                <a:ext uri="{FF2B5EF4-FFF2-40B4-BE49-F238E27FC236}">
                  <a16:creationId xmlns:a16="http://schemas.microsoft.com/office/drawing/2014/main" id="{563B489A-D2CD-45C3-A11C-53C273C30E03}"/>
                </a:ext>
              </a:extLst>
            </p:cNvPr>
            <p:cNvSpPr/>
            <p:nvPr/>
          </p:nvSpPr>
          <p:spPr>
            <a:xfrm>
              <a:off x="6781800" y="2454560"/>
              <a:ext cx="1417320" cy="811988"/>
            </a:xfrm>
            <a:prstGeom prst="rect">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spcAft>
                  <a:spcPts val="300"/>
                </a:spcAft>
              </a:pPr>
              <a:r>
                <a:rPr lang="en-US" sz="1000" b="1" u="sng" dirty="0">
                  <a:latin typeface="Calibri" panose="020F0502020204030204" pitchFamily="34" charset="0"/>
                  <a:cs typeface="Calibri" panose="020F0502020204030204" pitchFamily="34" charset="0"/>
                </a:rPr>
                <a:t>Equipment </a:t>
              </a:r>
              <a:r>
                <a:rPr lang="en-US" sz="1000" b="1" u="sng" dirty="0" err="1">
                  <a:latin typeface="Calibri" panose="020F0502020204030204" pitchFamily="34" charset="0"/>
                  <a:cs typeface="Calibri" panose="020F0502020204030204" pitchFamily="34" charset="0"/>
                </a:rPr>
                <a:t>CapEx</a:t>
              </a:r>
              <a:endParaRPr lang="en-US" sz="1000" b="1" u="sng" dirty="0">
                <a:latin typeface="Calibri" panose="020F0502020204030204" pitchFamily="34" charset="0"/>
                <a:cs typeface="Calibri" panose="020F0502020204030204" pitchFamily="34" charset="0"/>
              </a:endParaRPr>
            </a:p>
            <a:p>
              <a:pPr marL="114300" indent="-114300">
                <a:spcAft>
                  <a:spcPts val="300"/>
                </a:spcAft>
                <a:buFont typeface="Wingdings" panose="05000000000000000000" pitchFamily="2" charset="2"/>
                <a:buChar char="§"/>
              </a:pPr>
              <a:r>
                <a:rPr lang="en-US" sz="900" dirty="0">
                  <a:latin typeface="Calibri" panose="020F0502020204030204" pitchFamily="34" charset="0"/>
                  <a:cs typeface="Calibri" panose="020F0502020204030204" pitchFamily="34" charset="0"/>
                </a:rPr>
                <a:t>Design Equations</a:t>
              </a:r>
            </a:p>
            <a:p>
              <a:pPr marL="114300" indent="-114300">
                <a:spcAft>
                  <a:spcPts val="300"/>
                </a:spcAft>
                <a:buFont typeface="Wingdings" panose="05000000000000000000" pitchFamily="2" charset="2"/>
                <a:buChar char="§"/>
              </a:pPr>
              <a:r>
                <a:rPr lang="en-US" sz="900" dirty="0">
                  <a:latin typeface="Calibri" panose="020F0502020204030204" pitchFamily="34" charset="0"/>
                  <a:cs typeface="Calibri" panose="020F0502020204030204" pitchFamily="34" charset="0"/>
                </a:rPr>
                <a:t>Empirical Relationships</a:t>
              </a:r>
            </a:p>
          </p:txBody>
        </p:sp>
        <p:cxnSp>
          <p:nvCxnSpPr>
            <p:cNvPr id="92" name="Straight Connector 91">
              <a:extLst>
                <a:ext uri="{FF2B5EF4-FFF2-40B4-BE49-F238E27FC236}">
                  <a16:creationId xmlns:a16="http://schemas.microsoft.com/office/drawing/2014/main" id="{5BF44E35-D074-4A5A-8C92-5A525D62D2BB}"/>
                </a:ext>
              </a:extLst>
            </p:cNvPr>
            <p:cNvCxnSpPr/>
            <p:nvPr/>
          </p:nvCxnSpPr>
          <p:spPr>
            <a:xfrm>
              <a:off x="5676900" y="2408846"/>
              <a:ext cx="487680" cy="0"/>
            </a:xfrm>
            <a:prstGeom prst="line">
              <a:avLst/>
            </a:prstGeom>
          </p:spPr>
          <p:style>
            <a:lnRef idx="3">
              <a:schemeClr val="dk1"/>
            </a:lnRef>
            <a:fillRef idx="0">
              <a:schemeClr val="dk1"/>
            </a:fillRef>
            <a:effectRef idx="2">
              <a:schemeClr val="dk1"/>
            </a:effectRef>
            <a:fontRef idx="minor">
              <a:schemeClr val="tx1"/>
            </a:fontRef>
          </p:style>
        </p:cxnSp>
        <p:cxnSp>
          <p:nvCxnSpPr>
            <p:cNvPr id="93" name="Straight Connector 92">
              <a:extLst>
                <a:ext uri="{FF2B5EF4-FFF2-40B4-BE49-F238E27FC236}">
                  <a16:creationId xmlns:a16="http://schemas.microsoft.com/office/drawing/2014/main" id="{1FF654B4-9413-4CA1-86D2-01EA915AD727}"/>
                </a:ext>
              </a:extLst>
            </p:cNvPr>
            <p:cNvCxnSpPr>
              <a:cxnSpLocks/>
            </p:cNvCxnSpPr>
            <p:nvPr/>
          </p:nvCxnSpPr>
          <p:spPr>
            <a:xfrm>
              <a:off x="6164580" y="2408846"/>
              <a:ext cx="0" cy="693160"/>
            </a:xfrm>
            <a:prstGeom prst="line">
              <a:avLst/>
            </a:prstGeom>
          </p:spPr>
          <p:style>
            <a:lnRef idx="3">
              <a:schemeClr val="dk1"/>
            </a:lnRef>
            <a:fillRef idx="0">
              <a:schemeClr val="dk1"/>
            </a:fillRef>
            <a:effectRef idx="2">
              <a:schemeClr val="dk1"/>
            </a:effectRef>
            <a:fontRef idx="minor">
              <a:schemeClr val="tx1"/>
            </a:fontRef>
          </p:style>
        </p:cxnSp>
        <p:cxnSp>
          <p:nvCxnSpPr>
            <p:cNvPr id="95" name="Straight Connector 94">
              <a:extLst>
                <a:ext uri="{FF2B5EF4-FFF2-40B4-BE49-F238E27FC236}">
                  <a16:creationId xmlns:a16="http://schemas.microsoft.com/office/drawing/2014/main" id="{FB007BC2-6975-4906-8872-A8123504876E}"/>
                </a:ext>
              </a:extLst>
            </p:cNvPr>
            <p:cNvCxnSpPr>
              <a:cxnSpLocks/>
            </p:cNvCxnSpPr>
            <p:nvPr/>
          </p:nvCxnSpPr>
          <p:spPr>
            <a:xfrm>
              <a:off x="5920740" y="3102006"/>
              <a:ext cx="243840" cy="0"/>
            </a:xfrm>
            <a:prstGeom prst="line">
              <a:avLst/>
            </a:prstGeom>
          </p:spPr>
          <p:style>
            <a:lnRef idx="3">
              <a:schemeClr val="dk1"/>
            </a:lnRef>
            <a:fillRef idx="0">
              <a:schemeClr val="dk1"/>
            </a:fillRef>
            <a:effectRef idx="2">
              <a:schemeClr val="dk1"/>
            </a:effectRef>
            <a:fontRef idx="minor">
              <a:schemeClr val="tx1"/>
            </a:fontRef>
          </p:style>
        </p:cxnSp>
        <p:cxnSp>
          <p:nvCxnSpPr>
            <p:cNvPr id="97" name="Straight Arrow Connector 96">
              <a:extLst>
                <a:ext uri="{FF2B5EF4-FFF2-40B4-BE49-F238E27FC236}">
                  <a16:creationId xmlns:a16="http://schemas.microsoft.com/office/drawing/2014/main" id="{FE2B5214-995B-4C5F-A354-296E765499AF}"/>
                </a:ext>
              </a:extLst>
            </p:cNvPr>
            <p:cNvCxnSpPr>
              <a:cxnSpLocks/>
              <a:endCxn id="56" idx="1"/>
            </p:cNvCxnSpPr>
            <p:nvPr/>
          </p:nvCxnSpPr>
          <p:spPr>
            <a:xfrm>
              <a:off x="6164580" y="2860554"/>
              <a:ext cx="617220" cy="0"/>
            </a:xfrm>
            <a:prstGeom prst="straightConnector1">
              <a:avLst/>
            </a:prstGeom>
            <a:ln>
              <a:headEnd type="none"/>
              <a:tailEnd type="triangle" w="sm" len="lg"/>
            </a:ln>
          </p:spPr>
          <p:style>
            <a:lnRef idx="3">
              <a:schemeClr val="dk1"/>
            </a:lnRef>
            <a:fillRef idx="0">
              <a:schemeClr val="dk1"/>
            </a:fillRef>
            <a:effectRef idx="2">
              <a:schemeClr val="dk1"/>
            </a:effectRef>
            <a:fontRef idx="minor">
              <a:schemeClr val="tx1"/>
            </a:fontRef>
          </p:style>
        </p:cxnSp>
      </p:grpSp>
      <p:grpSp>
        <p:nvGrpSpPr>
          <p:cNvPr id="121" name="Group 120">
            <a:extLst>
              <a:ext uri="{FF2B5EF4-FFF2-40B4-BE49-F238E27FC236}">
                <a16:creationId xmlns:a16="http://schemas.microsoft.com/office/drawing/2014/main" id="{300AC18C-333A-4A14-833A-CEBEF358ABCB}"/>
              </a:ext>
            </a:extLst>
          </p:cNvPr>
          <p:cNvGrpSpPr/>
          <p:nvPr/>
        </p:nvGrpSpPr>
        <p:grpSpPr>
          <a:xfrm>
            <a:off x="6827520" y="2180629"/>
            <a:ext cx="1341120" cy="2615951"/>
            <a:chOff x="6827520" y="2180629"/>
            <a:chExt cx="1341120" cy="2615951"/>
          </a:xfrm>
        </p:grpSpPr>
        <p:sp>
          <p:nvSpPr>
            <p:cNvPr id="57" name="Rectangle 56">
              <a:extLst>
                <a:ext uri="{FF2B5EF4-FFF2-40B4-BE49-F238E27FC236}">
                  <a16:creationId xmlns:a16="http://schemas.microsoft.com/office/drawing/2014/main" id="{71BF9740-C1AF-43F2-A2CF-C80B214DAA85}"/>
                </a:ext>
              </a:extLst>
            </p:cNvPr>
            <p:cNvSpPr/>
            <p:nvPr/>
          </p:nvSpPr>
          <p:spPr>
            <a:xfrm>
              <a:off x="6827520" y="3755994"/>
              <a:ext cx="1341120" cy="1040586"/>
            </a:xfrm>
            <a:prstGeom prst="rect">
              <a:avLst/>
            </a:prstGeom>
            <a:solidFill>
              <a:schemeClr val="accent1">
                <a:lumMod val="75000"/>
              </a:schemeClr>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spcAft>
                  <a:spcPts val="300"/>
                </a:spcAft>
              </a:pPr>
              <a:r>
                <a:rPr lang="en-US" sz="1400" b="1" u="sng" dirty="0">
                  <a:latin typeface="Calibri" panose="020F0502020204030204" pitchFamily="34" charset="0"/>
                  <a:cs typeface="Calibri" panose="020F0502020204030204" pitchFamily="34" charset="0"/>
                </a:rPr>
                <a:t>Total Capital Investment</a:t>
              </a:r>
              <a:endParaRPr lang="en-US" sz="1200" dirty="0">
                <a:latin typeface="Calibri" panose="020F0502020204030204" pitchFamily="34" charset="0"/>
                <a:cs typeface="Calibri" panose="020F0502020204030204" pitchFamily="34" charset="0"/>
              </a:endParaRPr>
            </a:p>
          </p:txBody>
        </p:sp>
        <p:sp>
          <p:nvSpPr>
            <p:cNvPr id="102" name="Plus Sign 101">
              <a:extLst>
                <a:ext uri="{FF2B5EF4-FFF2-40B4-BE49-F238E27FC236}">
                  <a16:creationId xmlns:a16="http://schemas.microsoft.com/office/drawing/2014/main" id="{B95D98D2-6374-49B3-9D4D-6451360D4163}"/>
                </a:ext>
              </a:extLst>
            </p:cNvPr>
            <p:cNvSpPr/>
            <p:nvPr/>
          </p:nvSpPr>
          <p:spPr>
            <a:xfrm>
              <a:off x="7391400" y="2180629"/>
              <a:ext cx="298050" cy="296266"/>
            </a:xfrm>
            <a:prstGeom prst="math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3" name="Straight Arrow Connector 102">
              <a:extLst>
                <a:ext uri="{FF2B5EF4-FFF2-40B4-BE49-F238E27FC236}">
                  <a16:creationId xmlns:a16="http://schemas.microsoft.com/office/drawing/2014/main" id="{00857D49-EF67-4B02-AC4C-FD3744AB55CE}"/>
                </a:ext>
              </a:extLst>
            </p:cNvPr>
            <p:cNvCxnSpPr>
              <a:cxnSpLocks/>
              <a:stCxn id="56" idx="2"/>
              <a:endCxn id="57" idx="0"/>
            </p:cNvCxnSpPr>
            <p:nvPr/>
          </p:nvCxnSpPr>
          <p:spPr>
            <a:xfrm>
              <a:off x="7490460" y="3266548"/>
              <a:ext cx="7620" cy="489446"/>
            </a:xfrm>
            <a:prstGeom prst="straightConnector1">
              <a:avLst/>
            </a:prstGeom>
            <a:ln>
              <a:headEnd type="none"/>
              <a:tailEnd type="triangle" w="sm" len="lg"/>
            </a:ln>
          </p:spPr>
          <p:style>
            <a:lnRef idx="3">
              <a:schemeClr val="dk1"/>
            </a:lnRef>
            <a:fillRef idx="0">
              <a:schemeClr val="dk1"/>
            </a:fillRef>
            <a:effectRef idx="2">
              <a:schemeClr val="dk1"/>
            </a:effectRef>
            <a:fontRef idx="minor">
              <a:schemeClr val="tx1"/>
            </a:fontRef>
          </p:style>
        </p:cxnSp>
      </p:grpSp>
      <p:grpSp>
        <p:nvGrpSpPr>
          <p:cNvPr id="120" name="Group 119">
            <a:extLst>
              <a:ext uri="{FF2B5EF4-FFF2-40B4-BE49-F238E27FC236}">
                <a16:creationId xmlns:a16="http://schemas.microsoft.com/office/drawing/2014/main" id="{78E01E0B-4C9E-4CF2-91BC-C234EA84404B}"/>
              </a:ext>
            </a:extLst>
          </p:cNvPr>
          <p:cNvGrpSpPr/>
          <p:nvPr/>
        </p:nvGrpSpPr>
        <p:grpSpPr>
          <a:xfrm>
            <a:off x="3941445" y="3755994"/>
            <a:ext cx="2581277" cy="1442715"/>
            <a:chOff x="3941445" y="3755994"/>
            <a:chExt cx="2581277" cy="1442715"/>
          </a:xfrm>
        </p:grpSpPr>
        <p:sp>
          <p:nvSpPr>
            <p:cNvPr id="53" name="Rectangle 52">
              <a:extLst>
                <a:ext uri="{FF2B5EF4-FFF2-40B4-BE49-F238E27FC236}">
                  <a16:creationId xmlns:a16="http://schemas.microsoft.com/office/drawing/2014/main" id="{DD8C6EF9-C7AE-4BAA-A3A0-D02824516BC9}"/>
                </a:ext>
              </a:extLst>
            </p:cNvPr>
            <p:cNvSpPr/>
            <p:nvPr/>
          </p:nvSpPr>
          <p:spPr>
            <a:xfrm>
              <a:off x="5181602" y="3755994"/>
              <a:ext cx="1341120" cy="1040586"/>
            </a:xfrm>
            <a:prstGeom prst="rect">
              <a:avLst/>
            </a:prstGeom>
            <a:solidFill>
              <a:schemeClr val="accent1">
                <a:lumMod val="75000"/>
              </a:schemeClr>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spcAft>
                  <a:spcPts val="300"/>
                </a:spcAft>
              </a:pPr>
              <a:r>
                <a:rPr lang="en-US" sz="1400" b="1" u="sng" dirty="0">
                  <a:latin typeface="Calibri" panose="020F0502020204030204" pitchFamily="34" charset="0"/>
                  <a:cs typeface="Calibri" panose="020F0502020204030204" pitchFamily="34" charset="0"/>
                </a:rPr>
                <a:t>Cash Costs</a:t>
              </a:r>
            </a:p>
            <a:p>
              <a:pPr marL="114300" indent="-114300">
                <a:spcAft>
                  <a:spcPts val="300"/>
                </a:spcAft>
                <a:buFont typeface="Wingdings" panose="05000000000000000000" pitchFamily="2" charset="2"/>
                <a:buChar char="§"/>
              </a:pPr>
              <a:r>
                <a:rPr lang="en-US" sz="1200" dirty="0">
                  <a:latin typeface="Calibri" panose="020F0502020204030204" pitchFamily="34" charset="0"/>
                  <a:cs typeface="Calibri" panose="020F0502020204030204" pitchFamily="34" charset="0"/>
                </a:rPr>
                <a:t>Variable Costs</a:t>
              </a:r>
            </a:p>
            <a:p>
              <a:pPr marL="114300" indent="-114300">
                <a:spcAft>
                  <a:spcPts val="300"/>
                </a:spcAft>
                <a:buFont typeface="Wingdings" panose="05000000000000000000" pitchFamily="2" charset="2"/>
                <a:buChar char="§"/>
              </a:pPr>
              <a:r>
                <a:rPr lang="en-US" sz="1200" dirty="0">
                  <a:latin typeface="Calibri" panose="020F0502020204030204" pitchFamily="34" charset="0"/>
                  <a:cs typeface="Calibri" panose="020F0502020204030204" pitchFamily="34" charset="0"/>
                </a:rPr>
                <a:t>Fixed Costs</a:t>
              </a:r>
            </a:p>
          </p:txBody>
        </p:sp>
        <p:cxnSp>
          <p:nvCxnSpPr>
            <p:cNvPr id="106" name="Straight Connector 105">
              <a:extLst>
                <a:ext uri="{FF2B5EF4-FFF2-40B4-BE49-F238E27FC236}">
                  <a16:creationId xmlns:a16="http://schemas.microsoft.com/office/drawing/2014/main" id="{4E972567-0724-4819-BDCE-FDB584843596}"/>
                </a:ext>
              </a:extLst>
            </p:cNvPr>
            <p:cNvCxnSpPr/>
            <p:nvPr/>
          </p:nvCxnSpPr>
          <p:spPr>
            <a:xfrm>
              <a:off x="3973830" y="3963326"/>
              <a:ext cx="487680" cy="0"/>
            </a:xfrm>
            <a:prstGeom prst="line">
              <a:avLst/>
            </a:prstGeom>
          </p:spPr>
          <p:style>
            <a:lnRef idx="3">
              <a:schemeClr val="dk1"/>
            </a:lnRef>
            <a:fillRef idx="0">
              <a:schemeClr val="dk1"/>
            </a:fillRef>
            <a:effectRef idx="2">
              <a:schemeClr val="dk1"/>
            </a:effectRef>
            <a:fontRef idx="minor">
              <a:schemeClr val="tx1"/>
            </a:fontRef>
          </p:style>
        </p:cxnSp>
        <p:cxnSp>
          <p:nvCxnSpPr>
            <p:cNvPr id="107" name="Straight Connector 106">
              <a:extLst>
                <a:ext uri="{FF2B5EF4-FFF2-40B4-BE49-F238E27FC236}">
                  <a16:creationId xmlns:a16="http://schemas.microsoft.com/office/drawing/2014/main" id="{C5801543-C9A8-4CD9-87DB-74B4C8E9F150}"/>
                </a:ext>
              </a:extLst>
            </p:cNvPr>
            <p:cNvCxnSpPr>
              <a:cxnSpLocks/>
            </p:cNvCxnSpPr>
            <p:nvPr/>
          </p:nvCxnSpPr>
          <p:spPr>
            <a:xfrm>
              <a:off x="4461510" y="3963326"/>
              <a:ext cx="0" cy="1235383"/>
            </a:xfrm>
            <a:prstGeom prst="line">
              <a:avLst/>
            </a:prstGeom>
          </p:spPr>
          <p:style>
            <a:lnRef idx="3">
              <a:schemeClr val="dk1"/>
            </a:lnRef>
            <a:fillRef idx="0">
              <a:schemeClr val="dk1"/>
            </a:fillRef>
            <a:effectRef idx="2">
              <a:schemeClr val="dk1"/>
            </a:effectRef>
            <a:fontRef idx="minor">
              <a:schemeClr val="tx1"/>
            </a:fontRef>
          </p:style>
        </p:cxnSp>
        <p:cxnSp>
          <p:nvCxnSpPr>
            <p:cNvPr id="108" name="Straight Connector 107">
              <a:extLst>
                <a:ext uri="{FF2B5EF4-FFF2-40B4-BE49-F238E27FC236}">
                  <a16:creationId xmlns:a16="http://schemas.microsoft.com/office/drawing/2014/main" id="{F3DF0C44-8D17-4727-AE5A-0A3AFE18EA4F}"/>
                </a:ext>
              </a:extLst>
            </p:cNvPr>
            <p:cNvCxnSpPr>
              <a:cxnSpLocks/>
            </p:cNvCxnSpPr>
            <p:nvPr/>
          </p:nvCxnSpPr>
          <p:spPr>
            <a:xfrm>
              <a:off x="3941445" y="5198709"/>
              <a:ext cx="537210" cy="0"/>
            </a:xfrm>
            <a:prstGeom prst="line">
              <a:avLst/>
            </a:prstGeom>
          </p:spPr>
          <p:style>
            <a:lnRef idx="3">
              <a:schemeClr val="dk1"/>
            </a:lnRef>
            <a:fillRef idx="0">
              <a:schemeClr val="dk1"/>
            </a:fillRef>
            <a:effectRef idx="2">
              <a:schemeClr val="dk1"/>
            </a:effectRef>
            <a:fontRef idx="minor">
              <a:schemeClr val="tx1"/>
            </a:fontRef>
          </p:style>
        </p:cxnSp>
        <p:cxnSp>
          <p:nvCxnSpPr>
            <p:cNvPr id="111" name="Straight Arrow Connector 110">
              <a:extLst>
                <a:ext uri="{FF2B5EF4-FFF2-40B4-BE49-F238E27FC236}">
                  <a16:creationId xmlns:a16="http://schemas.microsoft.com/office/drawing/2014/main" id="{BBDD429C-1A7B-4856-A77F-0B61502190FA}"/>
                </a:ext>
              </a:extLst>
            </p:cNvPr>
            <p:cNvCxnSpPr>
              <a:cxnSpLocks/>
            </p:cNvCxnSpPr>
            <p:nvPr/>
          </p:nvCxnSpPr>
          <p:spPr>
            <a:xfrm>
              <a:off x="4453890" y="4411196"/>
              <a:ext cx="727712" cy="0"/>
            </a:xfrm>
            <a:prstGeom prst="straightConnector1">
              <a:avLst/>
            </a:prstGeom>
            <a:ln>
              <a:headEnd type="none"/>
              <a:tailEnd type="triangle" w="sm" len="lg"/>
            </a:ln>
          </p:spPr>
          <p:style>
            <a:lnRef idx="3">
              <a:schemeClr val="dk1"/>
            </a:lnRef>
            <a:fillRef idx="0">
              <a:schemeClr val="dk1"/>
            </a:fillRef>
            <a:effectRef idx="2">
              <a:schemeClr val="dk1"/>
            </a:effectRef>
            <a:fontRef idx="minor">
              <a:schemeClr val="tx1"/>
            </a:fontRef>
          </p:style>
        </p:cxnSp>
      </p:grpSp>
      <p:grpSp>
        <p:nvGrpSpPr>
          <p:cNvPr id="122" name="Group 121">
            <a:extLst>
              <a:ext uri="{FF2B5EF4-FFF2-40B4-BE49-F238E27FC236}">
                <a16:creationId xmlns:a16="http://schemas.microsoft.com/office/drawing/2014/main" id="{8920E46D-925D-4CF7-A80E-126569C978E1}"/>
              </a:ext>
            </a:extLst>
          </p:cNvPr>
          <p:cNvGrpSpPr/>
          <p:nvPr/>
        </p:nvGrpSpPr>
        <p:grpSpPr>
          <a:xfrm>
            <a:off x="6720840" y="3591454"/>
            <a:ext cx="1546824" cy="1994654"/>
            <a:chOff x="6720840" y="3591454"/>
            <a:chExt cx="1546824" cy="1994654"/>
          </a:xfrm>
        </p:grpSpPr>
        <p:sp>
          <p:nvSpPr>
            <p:cNvPr id="59" name="Rectangle 58">
              <a:extLst>
                <a:ext uri="{FF2B5EF4-FFF2-40B4-BE49-F238E27FC236}">
                  <a16:creationId xmlns:a16="http://schemas.microsoft.com/office/drawing/2014/main" id="{3C7D9350-406E-4B4A-A7CA-0EFC9EBD06CC}"/>
                </a:ext>
              </a:extLst>
            </p:cNvPr>
            <p:cNvSpPr/>
            <p:nvPr/>
          </p:nvSpPr>
          <p:spPr>
            <a:xfrm>
              <a:off x="6835140" y="4890359"/>
              <a:ext cx="1325880" cy="600164"/>
            </a:xfrm>
            <a:prstGeom prst="rect">
              <a:avLst/>
            </a:prstGeom>
            <a:solidFill>
              <a:schemeClr val="accent2">
                <a:lumMod val="75000"/>
              </a:schemeClr>
            </a:solidFill>
            <a:ln w="19050">
              <a:solidFill>
                <a:schemeClr val="tx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spcAft>
                  <a:spcPts val="300"/>
                </a:spcAft>
              </a:pPr>
              <a:r>
                <a:rPr lang="en-US" sz="1000" b="1" u="sng" dirty="0">
                  <a:solidFill>
                    <a:srgbClr val="FFFF00"/>
                  </a:solidFill>
                  <a:latin typeface="Calibri" panose="020F0502020204030204" pitchFamily="34" charset="0"/>
                  <a:cs typeface="Calibri" panose="020F0502020204030204" pitchFamily="34" charset="0"/>
                </a:rPr>
                <a:t>Hurdle Metric</a:t>
              </a:r>
            </a:p>
            <a:p>
              <a:pPr marL="114300" indent="-114300">
                <a:spcAft>
                  <a:spcPts val="300"/>
                </a:spcAft>
                <a:buFont typeface="Wingdings" panose="05000000000000000000" pitchFamily="2" charset="2"/>
                <a:buChar char="§"/>
              </a:pPr>
              <a:r>
                <a:rPr lang="en-US" sz="900" dirty="0">
                  <a:solidFill>
                    <a:srgbClr val="FFFF00"/>
                  </a:solidFill>
                  <a:latin typeface="Calibri" panose="020F0502020204030204" pitchFamily="34" charset="0"/>
                  <a:cs typeface="Calibri" panose="020F0502020204030204" pitchFamily="34" charset="0"/>
                </a:rPr>
                <a:t>Cost of Capital </a:t>
              </a:r>
            </a:p>
            <a:p>
              <a:pPr marL="114300" indent="-114300">
                <a:spcAft>
                  <a:spcPts val="300"/>
                </a:spcAft>
                <a:buFont typeface="Wingdings" panose="05000000000000000000" pitchFamily="2" charset="2"/>
                <a:buChar char="§"/>
              </a:pPr>
              <a:r>
                <a:rPr lang="en-US" sz="900" dirty="0">
                  <a:solidFill>
                    <a:srgbClr val="FFFF00"/>
                  </a:solidFill>
                  <a:latin typeface="Calibri" panose="020F0502020204030204" pitchFamily="34" charset="0"/>
                  <a:cs typeface="Calibri" panose="020F0502020204030204" pitchFamily="34" charset="0"/>
                </a:rPr>
                <a:t>Hurdle Rate</a:t>
              </a:r>
              <a:endParaRPr lang="en-US" sz="1000" dirty="0">
                <a:solidFill>
                  <a:srgbClr val="FFFF00"/>
                </a:solidFill>
                <a:latin typeface="Calibri" panose="020F0502020204030204" pitchFamily="34" charset="0"/>
                <a:cs typeface="Calibri" panose="020F0502020204030204" pitchFamily="34" charset="0"/>
              </a:endParaRPr>
            </a:p>
          </p:txBody>
        </p:sp>
        <p:sp>
          <p:nvSpPr>
            <p:cNvPr id="113" name="Rectangle 112">
              <a:extLst>
                <a:ext uri="{FF2B5EF4-FFF2-40B4-BE49-F238E27FC236}">
                  <a16:creationId xmlns:a16="http://schemas.microsoft.com/office/drawing/2014/main" id="{82F9A31B-DC4F-4007-9FC3-D4CD1C652020}"/>
                </a:ext>
              </a:extLst>
            </p:cNvPr>
            <p:cNvSpPr/>
            <p:nvPr/>
          </p:nvSpPr>
          <p:spPr>
            <a:xfrm>
              <a:off x="6720840" y="3591454"/>
              <a:ext cx="1546824" cy="1994654"/>
            </a:xfrm>
            <a:prstGeom prst="rect">
              <a:avLst/>
            </a:prstGeom>
            <a:noFill/>
            <a:ln w="19050">
              <a:solidFill>
                <a:schemeClr val="accent3">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3" name="Group 122">
            <a:extLst>
              <a:ext uri="{FF2B5EF4-FFF2-40B4-BE49-F238E27FC236}">
                <a16:creationId xmlns:a16="http://schemas.microsoft.com/office/drawing/2014/main" id="{DCE6E9CB-4131-40D0-8F63-675E46A1171D}"/>
              </a:ext>
            </a:extLst>
          </p:cNvPr>
          <p:cNvGrpSpPr/>
          <p:nvPr/>
        </p:nvGrpSpPr>
        <p:grpSpPr>
          <a:xfrm>
            <a:off x="4893993" y="4902753"/>
            <a:ext cx="2673535" cy="1683638"/>
            <a:chOff x="4893993" y="4902753"/>
            <a:chExt cx="2673535" cy="1683638"/>
          </a:xfrm>
        </p:grpSpPr>
        <p:sp>
          <p:nvSpPr>
            <p:cNvPr id="58" name="Rectangle 57">
              <a:extLst>
                <a:ext uri="{FF2B5EF4-FFF2-40B4-BE49-F238E27FC236}">
                  <a16:creationId xmlns:a16="http://schemas.microsoft.com/office/drawing/2014/main" id="{AC0761F1-2F39-416D-A2F6-D98B370588DC}"/>
                </a:ext>
              </a:extLst>
            </p:cNvPr>
            <p:cNvSpPr/>
            <p:nvPr/>
          </p:nvSpPr>
          <p:spPr>
            <a:xfrm>
              <a:off x="4893993" y="5794443"/>
              <a:ext cx="1643969" cy="791948"/>
            </a:xfrm>
            <a:prstGeom prst="rect">
              <a:avLst/>
            </a:prstGeom>
            <a:solidFill>
              <a:schemeClr val="accent4"/>
            </a:solid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lnSpcReduction="10000"/>
            </a:bodyPr>
            <a:lstStyle/>
            <a:p>
              <a:pPr marL="174625" indent="-174625">
                <a:spcAft>
                  <a:spcPts val="300"/>
                </a:spcAft>
                <a:buSzPct val="80000"/>
                <a:buFont typeface="Wingdings" panose="05000000000000000000" pitchFamily="2" charset="2"/>
                <a:buChar char="q"/>
              </a:pPr>
              <a:r>
                <a:rPr lang="en-US" sz="1100" b="1" dirty="0">
                  <a:latin typeface="Calibri" panose="020F0502020204030204" pitchFamily="34" charset="0"/>
                  <a:cs typeface="Calibri" panose="020F0502020204030204" pitchFamily="34" charset="0"/>
                </a:rPr>
                <a:t>Cost of Production</a:t>
              </a:r>
            </a:p>
            <a:p>
              <a:pPr marL="174625" indent="-174625">
                <a:spcAft>
                  <a:spcPts val="300"/>
                </a:spcAft>
                <a:buSzPct val="80000"/>
                <a:buFont typeface="Wingdings" panose="05000000000000000000" pitchFamily="2" charset="2"/>
                <a:buChar char="q"/>
              </a:pPr>
              <a:r>
                <a:rPr lang="en-US" sz="1100" b="1" dirty="0">
                  <a:latin typeface="Calibri" panose="020F0502020204030204" pitchFamily="34" charset="0"/>
                  <a:cs typeface="Calibri" panose="020F0502020204030204" pitchFamily="34" charset="0"/>
                </a:rPr>
                <a:t>Project Profitability</a:t>
              </a:r>
            </a:p>
            <a:p>
              <a:pPr marL="174625" indent="-174625">
                <a:spcAft>
                  <a:spcPts val="300"/>
                </a:spcAft>
                <a:buSzPct val="80000"/>
                <a:buFont typeface="Wingdings" panose="05000000000000000000" pitchFamily="2" charset="2"/>
                <a:buChar char="q"/>
              </a:pPr>
              <a:r>
                <a:rPr lang="en-US" sz="1100" b="1" dirty="0">
                  <a:latin typeface="Calibri" panose="020F0502020204030204" pitchFamily="34" charset="0"/>
                  <a:cs typeface="Calibri" panose="020F0502020204030204" pitchFamily="34" charset="0"/>
                </a:rPr>
                <a:t>Comparative Economics</a:t>
              </a:r>
              <a:endParaRPr lang="en-US" sz="1050" dirty="0">
                <a:latin typeface="Calibri" panose="020F0502020204030204" pitchFamily="34" charset="0"/>
                <a:cs typeface="Calibri" panose="020F0502020204030204" pitchFamily="34" charset="0"/>
              </a:endParaRPr>
            </a:p>
          </p:txBody>
        </p:sp>
        <p:sp>
          <p:nvSpPr>
            <p:cNvPr id="114" name="Arrow: Down 113">
              <a:extLst>
                <a:ext uri="{FF2B5EF4-FFF2-40B4-BE49-F238E27FC236}">
                  <a16:creationId xmlns:a16="http://schemas.microsoft.com/office/drawing/2014/main" id="{68629E80-3F64-4C40-BA66-2712ACDF1D43}"/>
                </a:ext>
              </a:extLst>
            </p:cNvPr>
            <p:cNvSpPr/>
            <p:nvPr/>
          </p:nvSpPr>
          <p:spPr>
            <a:xfrm>
              <a:off x="5673090" y="4902753"/>
              <a:ext cx="290129" cy="828391"/>
            </a:xfrm>
            <a:prstGeom prst="downArrow">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5" name="Arrow: Bent 114">
              <a:extLst>
                <a:ext uri="{FF2B5EF4-FFF2-40B4-BE49-F238E27FC236}">
                  <a16:creationId xmlns:a16="http://schemas.microsoft.com/office/drawing/2014/main" id="{2A05350B-C6E8-414F-9FEC-CE94EAAE05BD}"/>
                </a:ext>
              </a:extLst>
            </p:cNvPr>
            <p:cNvSpPr/>
            <p:nvPr/>
          </p:nvSpPr>
          <p:spPr>
            <a:xfrm flipH="1" flipV="1">
              <a:off x="6572247" y="5649405"/>
              <a:ext cx="995281" cy="537495"/>
            </a:xfrm>
            <a:prstGeom prst="bentArrow">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grpSp>
      <p:sp>
        <p:nvSpPr>
          <p:cNvPr id="124" name="Rectangle 123">
            <a:extLst>
              <a:ext uri="{FF2B5EF4-FFF2-40B4-BE49-F238E27FC236}">
                <a16:creationId xmlns:a16="http://schemas.microsoft.com/office/drawing/2014/main" id="{1D08953B-B3D8-4C7C-AEA2-7AF4366ABC32}"/>
              </a:ext>
            </a:extLst>
          </p:cNvPr>
          <p:cNvSpPr/>
          <p:nvPr/>
        </p:nvSpPr>
        <p:spPr>
          <a:xfrm>
            <a:off x="53179" y="3877718"/>
            <a:ext cx="1575552" cy="11743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14300" indent="-114300">
              <a:spcAft>
                <a:spcPts val="400"/>
              </a:spcAft>
              <a:buFont typeface="Wingdings" panose="05000000000000000000" pitchFamily="2" charset="2"/>
              <a:buChar char="§"/>
            </a:pPr>
            <a:r>
              <a:rPr lang="en-US" sz="900" b="1" dirty="0">
                <a:solidFill>
                  <a:schemeClr val="tx1"/>
                </a:solidFill>
                <a:latin typeface="Calibri" panose="020F0502020204030204" pitchFamily="34" charset="0"/>
                <a:cs typeface="Calibri" panose="020F0502020204030204" pitchFamily="34" charset="0"/>
              </a:rPr>
              <a:t>Bill of Materials is the list of components that go into making the product</a:t>
            </a:r>
          </a:p>
          <a:p>
            <a:pPr marL="114300" indent="-114300">
              <a:spcAft>
                <a:spcPts val="400"/>
              </a:spcAft>
              <a:buFont typeface="Wingdings" panose="05000000000000000000" pitchFamily="2" charset="2"/>
              <a:buChar char="§"/>
            </a:pPr>
            <a:r>
              <a:rPr lang="en-US" sz="900" b="1" dirty="0">
                <a:solidFill>
                  <a:schemeClr val="tx1"/>
                </a:solidFill>
                <a:latin typeface="Calibri" panose="020F0502020204030204" pitchFamily="34" charset="0"/>
                <a:cs typeface="Calibri" panose="020F0502020204030204" pitchFamily="34" charset="0"/>
              </a:rPr>
              <a:t>Inclusive of Raw Materials and Consumables</a:t>
            </a:r>
          </a:p>
          <a:p>
            <a:pPr marL="114300" indent="-114300">
              <a:spcAft>
                <a:spcPts val="400"/>
              </a:spcAft>
              <a:buFont typeface="Wingdings" panose="05000000000000000000" pitchFamily="2" charset="2"/>
              <a:buChar char="§"/>
            </a:pPr>
            <a:r>
              <a:rPr lang="en-US" sz="900" b="1" dirty="0">
                <a:solidFill>
                  <a:schemeClr val="tx1"/>
                </a:solidFill>
                <a:latin typeface="Calibri" panose="020F0502020204030204" pitchFamily="34" charset="0"/>
                <a:cs typeface="Calibri" panose="020F0502020204030204" pitchFamily="34" charset="0"/>
              </a:rPr>
              <a:t>Form the foundation of variable costs of a process</a:t>
            </a:r>
          </a:p>
        </p:txBody>
      </p:sp>
      <p:grpSp>
        <p:nvGrpSpPr>
          <p:cNvPr id="130" name="Group 129">
            <a:extLst>
              <a:ext uri="{FF2B5EF4-FFF2-40B4-BE49-F238E27FC236}">
                <a16:creationId xmlns:a16="http://schemas.microsoft.com/office/drawing/2014/main" id="{51838E4F-6E1A-42F8-9784-0EA86BFCF65F}"/>
              </a:ext>
            </a:extLst>
          </p:cNvPr>
          <p:cNvGrpSpPr/>
          <p:nvPr/>
        </p:nvGrpSpPr>
        <p:grpSpPr>
          <a:xfrm>
            <a:off x="1783080" y="922020"/>
            <a:ext cx="2179320" cy="3665220"/>
            <a:chOff x="1783080" y="922020"/>
            <a:chExt cx="2179320" cy="3665220"/>
          </a:xfrm>
        </p:grpSpPr>
        <p:grpSp>
          <p:nvGrpSpPr>
            <p:cNvPr id="78" name="Group 77">
              <a:extLst>
                <a:ext uri="{FF2B5EF4-FFF2-40B4-BE49-F238E27FC236}">
                  <a16:creationId xmlns:a16="http://schemas.microsoft.com/office/drawing/2014/main" id="{FEB693E4-AFA4-47E0-BDE9-D2778137727E}"/>
                </a:ext>
              </a:extLst>
            </p:cNvPr>
            <p:cNvGrpSpPr/>
            <p:nvPr/>
          </p:nvGrpSpPr>
          <p:grpSpPr>
            <a:xfrm>
              <a:off x="1783080" y="922020"/>
              <a:ext cx="2179320" cy="3665220"/>
              <a:chOff x="1783080" y="922020"/>
              <a:chExt cx="2179320" cy="3665220"/>
            </a:xfrm>
          </p:grpSpPr>
          <p:sp>
            <p:nvSpPr>
              <p:cNvPr id="50" name="Rectangle 49">
                <a:extLst>
                  <a:ext uri="{FF2B5EF4-FFF2-40B4-BE49-F238E27FC236}">
                    <a16:creationId xmlns:a16="http://schemas.microsoft.com/office/drawing/2014/main" id="{7BE95302-F320-4B1F-BDB2-21A933920AEC}"/>
                  </a:ext>
                </a:extLst>
              </p:cNvPr>
              <p:cNvSpPr/>
              <p:nvPr/>
            </p:nvSpPr>
            <p:spPr>
              <a:xfrm>
                <a:off x="2545080" y="3115666"/>
                <a:ext cx="1417320" cy="1471574"/>
              </a:xfrm>
              <a:prstGeom prst="rect">
                <a:avLst/>
              </a:prstGeom>
              <a:solidFill>
                <a:schemeClr val="accent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spcAft>
                    <a:spcPts val="300"/>
                  </a:spcAft>
                </a:pPr>
                <a:r>
                  <a:rPr lang="en-US" sz="1000" b="1" u="sng" dirty="0">
                    <a:latin typeface="Calibri" panose="020F0502020204030204" pitchFamily="34" charset="0"/>
                    <a:cs typeface="Calibri" panose="020F0502020204030204" pitchFamily="34" charset="0"/>
                  </a:rPr>
                  <a:t>Material and Energy Balances</a:t>
                </a:r>
              </a:p>
              <a:p>
                <a:pPr marL="114300" indent="-114300">
                  <a:spcAft>
                    <a:spcPts val="300"/>
                  </a:spcAft>
                  <a:buFont typeface="Wingdings" panose="05000000000000000000" pitchFamily="2" charset="2"/>
                  <a:buChar char="§"/>
                </a:pPr>
                <a:r>
                  <a:rPr lang="en-US" sz="900" dirty="0">
                    <a:latin typeface="Calibri" panose="020F0502020204030204" pitchFamily="34" charset="0"/>
                    <a:cs typeface="Calibri" panose="020F0502020204030204" pitchFamily="34" charset="0"/>
                  </a:rPr>
                  <a:t>Raw Materials</a:t>
                </a:r>
              </a:p>
              <a:p>
                <a:pPr marL="114300" indent="-114300">
                  <a:spcAft>
                    <a:spcPts val="300"/>
                  </a:spcAft>
                  <a:buFont typeface="Wingdings" panose="05000000000000000000" pitchFamily="2" charset="2"/>
                  <a:buChar char="§"/>
                </a:pPr>
                <a:r>
                  <a:rPr lang="en-US" sz="900" dirty="0">
                    <a:latin typeface="Calibri" panose="020F0502020204030204" pitchFamily="34" charset="0"/>
                    <a:cs typeface="Calibri" panose="020F0502020204030204" pitchFamily="34" charset="0"/>
                  </a:rPr>
                  <a:t>Consumables</a:t>
                </a:r>
              </a:p>
              <a:p>
                <a:pPr marL="114300" indent="-114300">
                  <a:spcAft>
                    <a:spcPts val="300"/>
                  </a:spcAft>
                  <a:buFont typeface="Wingdings" panose="05000000000000000000" pitchFamily="2" charset="2"/>
                  <a:buChar char="§"/>
                </a:pPr>
                <a:r>
                  <a:rPr lang="en-US" sz="900" dirty="0">
                    <a:latin typeface="Calibri" panose="020F0502020204030204" pitchFamily="34" charset="0"/>
                    <a:cs typeface="Calibri" panose="020F0502020204030204" pitchFamily="34" charset="0"/>
                  </a:rPr>
                  <a:t>Production</a:t>
                </a:r>
              </a:p>
              <a:p>
                <a:pPr marL="114300" indent="-114300">
                  <a:spcAft>
                    <a:spcPts val="300"/>
                  </a:spcAft>
                  <a:buFont typeface="Wingdings" panose="05000000000000000000" pitchFamily="2" charset="2"/>
                  <a:buChar char="§"/>
                </a:pPr>
                <a:r>
                  <a:rPr lang="en-US" sz="900" dirty="0">
                    <a:latin typeface="Calibri" panose="020F0502020204030204" pitchFamily="34" charset="0"/>
                    <a:cs typeface="Calibri" panose="020F0502020204030204" pitchFamily="34" charset="0"/>
                  </a:rPr>
                  <a:t>Process Energy</a:t>
                </a:r>
              </a:p>
              <a:p>
                <a:pPr marL="114300" indent="-114300">
                  <a:spcAft>
                    <a:spcPts val="300"/>
                  </a:spcAft>
                  <a:buFont typeface="Wingdings" panose="05000000000000000000" pitchFamily="2" charset="2"/>
                  <a:buChar char="§"/>
                </a:pPr>
                <a:r>
                  <a:rPr lang="en-US" sz="900" dirty="0">
                    <a:latin typeface="Calibri" panose="020F0502020204030204" pitchFamily="34" charset="0"/>
                    <a:cs typeface="Calibri" panose="020F0502020204030204" pitchFamily="34" charset="0"/>
                  </a:rPr>
                  <a:t>Waste Streams </a:t>
                </a:r>
              </a:p>
              <a:p>
                <a:pPr marL="114300" indent="-114300">
                  <a:spcAft>
                    <a:spcPts val="300"/>
                  </a:spcAft>
                  <a:buFont typeface="Wingdings" panose="05000000000000000000" pitchFamily="2" charset="2"/>
                  <a:buChar char="§"/>
                </a:pPr>
                <a:r>
                  <a:rPr lang="en-US" sz="900" dirty="0">
                    <a:latin typeface="Calibri" panose="020F0502020204030204" pitchFamily="34" charset="0"/>
                    <a:cs typeface="Calibri" panose="020F0502020204030204" pitchFamily="34" charset="0"/>
                  </a:rPr>
                  <a:t>Recycle Rates</a:t>
                </a:r>
              </a:p>
            </p:txBody>
          </p:sp>
          <p:cxnSp>
            <p:nvCxnSpPr>
              <p:cNvPr id="65" name="Straight Connector 64">
                <a:extLst>
                  <a:ext uri="{FF2B5EF4-FFF2-40B4-BE49-F238E27FC236}">
                    <a16:creationId xmlns:a16="http://schemas.microsoft.com/office/drawing/2014/main" id="{754275DA-711D-416E-9EE5-1FE8A1D87129}"/>
                  </a:ext>
                </a:extLst>
              </p:cNvPr>
              <p:cNvCxnSpPr>
                <a:cxnSpLocks/>
                <a:stCxn id="48" idx="1"/>
              </p:cNvCxnSpPr>
              <p:nvPr/>
            </p:nvCxnSpPr>
            <p:spPr>
              <a:xfrm flipH="1">
                <a:off x="1790701" y="922020"/>
                <a:ext cx="388618" cy="0"/>
              </a:xfrm>
              <a:prstGeom prst="line">
                <a:avLst/>
              </a:prstGeom>
            </p:spPr>
            <p:style>
              <a:lnRef idx="3">
                <a:schemeClr val="dk1"/>
              </a:lnRef>
              <a:fillRef idx="0">
                <a:schemeClr val="dk1"/>
              </a:fillRef>
              <a:effectRef idx="2">
                <a:schemeClr val="dk1"/>
              </a:effectRef>
              <a:fontRef idx="minor">
                <a:schemeClr val="tx1"/>
              </a:fontRef>
            </p:style>
          </p:cxnSp>
          <p:cxnSp>
            <p:nvCxnSpPr>
              <p:cNvPr id="67" name="Straight Connector 66">
                <a:extLst>
                  <a:ext uri="{FF2B5EF4-FFF2-40B4-BE49-F238E27FC236}">
                    <a16:creationId xmlns:a16="http://schemas.microsoft.com/office/drawing/2014/main" id="{A3F5B6F9-11F2-41C7-B427-A2DB1CF11FD8}"/>
                  </a:ext>
                </a:extLst>
              </p:cNvPr>
              <p:cNvCxnSpPr>
                <a:cxnSpLocks/>
              </p:cNvCxnSpPr>
              <p:nvPr/>
            </p:nvCxnSpPr>
            <p:spPr>
              <a:xfrm flipH="1">
                <a:off x="1783080" y="922020"/>
                <a:ext cx="7620" cy="990600"/>
              </a:xfrm>
              <a:prstGeom prst="line">
                <a:avLst/>
              </a:prstGeom>
            </p:spPr>
            <p:style>
              <a:lnRef idx="3">
                <a:schemeClr val="dk1"/>
              </a:lnRef>
              <a:fillRef idx="0">
                <a:schemeClr val="dk1"/>
              </a:fillRef>
              <a:effectRef idx="2">
                <a:schemeClr val="dk1"/>
              </a:effectRef>
              <a:fontRef idx="minor">
                <a:schemeClr val="tx1"/>
              </a:fontRef>
            </p:style>
          </p:cxnSp>
          <p:cxnSp>
            <p:nvCxnSpPr>
              <p:cNvPr id="69" name="Straight Connector 68">
                <a:extLst>
                  <a:ext uri="{FF2B5EF4-FFF2-40B4-BE49-F238E27FC236}">
                    <a16:creationId xmlns:a16="http://schemas.microsoft.com/office/drawing/2014/main" id="{51E2B7BF-539F-4AFB-A121-4A7640BF3000}"/>
                  </a:ext>
                </a:extLst>
              </p:cNvPr>
              <p:cNvCxnSpPr>
                <a:cxnSpLocks/>
              </p:cNvCxnSpPr>
              <p:nvPr/>
            </p:nvCxnSpPr>
            <p:spPr>
              <a:xfrm flipH="1">
                <a:off x="1783080" y="2093672"/>
                <a:ext cx="7620" cy="1757781"/>
              </a:xfrm>
              <a:prstGeom prst="line">
                <a:avLst/>
              </a:prstGeom>
            </p:spPr>
            <p:style>
              <a:lnRef idx="3">
                <a:schemeClr val="dk1"/>
              </a:lnRef>
              <a:fillRef idx="0">
                <a:schemeClr val="dk1"/>
              </a:fillRef>
              <a:effectRef idx="2">
                <a:schemeClr val="dk1"/>
              </a:effectRef>
              <a:fontRef idx="minor">
                <a:schemeClr val="tx1"/>
              </a:fontRef>
            </p:style>
          </p:cxnSp>
          <p:cxnSp>
            <p:nvCxnSpPr>
              <p:cNvPr id="71" name="Straight Arrow Connector 70">
                <a:extLst>
                  <a:ext uri="{FF2B5EF4-FFF2-40B4-BE49-F238E27FC236}">
                    <a16:creationId xmlns:a16="http://schemas.microsoft.com/office/drawing/2014/main" id="{617CD330-49B1-4E33-8C54-874728A863BC}"/>
                  </a:ext>
                </a:extLst>
              </p:cNvPr>
              <p:cNvCxnSpPr>
                <a:cxnSpLocks/>
                <a:endCxn id="50" idx="1"/>
              </p:cNvCxnSpPr>
              <p:nvPr/>
            </p:nvCxnSpPr>
            <p:spPr>
              <a:xfrm>
                <a:off x="1790700" y="3851453"/>
                <a:ext cx="754380" cy="0"/>
              </a:xfrm>
              <a:prstGeom prst="straightConnector1">
                <a:avLst/>
              </a:prstGeom>
              <a:ln>
                <a:headEnd type="none"/>
                <a:tailEnd type="triangle" w="sm" len="lg"/>
              </a:ln>
            </p:spPr>
            <p:style>
              <a:lnRef idx="3">
                <a:schemeClr val="dk1"/>
              </a:lnRef>
              <a:fillRef idx="0">
                <a:schemeClr val="dk1"/>
              </a:fillRef>
              <a:effectRef idx="2">
                <a:schemeClr val="dk1"/>
              </a:effectRef>
              <a:fontRef idx="minor">
                <a:schemeClr val="tx1"/>
              </a:fontRef>
            </p:style>
          </p:cxnSp>
          <p:cxnSp>
            <p:nvCxnSpPr>
              <p:cNvPr id="75" name="Straight Arrow Connector 74">
                <a:extLst>
                  <a:ext uri="{FF2B5EF4-FFF2-40B4-BE49-F238E27FC236}">
                    <a16:creationId xmlns:a16="http://schemas.microsoft.com/office/drawing/2014/main" id="{76D75BDC-2C4F-4ED2-BD74-83CD67BF9E23}"/>
                  </a:ext>
                </a:extLst>
              </p:cNvPr>
              <p:cNvCxnSpPr>
                <a:cxnSpLocks/>
              </p:cNvCxnSpPr>
              <p:nvPr/>
            </p:nvCxnSpPr>
            <p:spPr>
              <a:xfrm flipH="1">
                <a:off x="1790700" y="2720340"/>
                <a:ext cx="977221" cy="0"/>
              </a:xfrm>
              <a:prstGeom prst="straightConnector1">
                <a:avLst/>
              </a:prstGeom>
              <a:ln>
                <a:headEnd type="none"/>
                <a:tailEnd type="triangle" w="sm" len="lg"/>
              </a:ln>
            </p:spPr>
            <p:style>
              <a:lnRef idx="3">
                <a:schemeClr val="dk1"/>
              </a:lnRef>
              <a:fillRef idx="0">
                <a:schemeClr val="dk1"/>
              </a:fillRef>
              <a:effectRef idx="2">
                <a:schemeClr val="dk1"/>
              </a:effectRef>
              <a:fontRef idx="minor">
                <a:schemeClr val="tx1"/>
              </a:fontRef>
            </p:style>
          </p:cxnSp>
        </p:grpSp>
        <p:cxnSp>
          <p:nvCxnSpPr>
            <p:cNvPr id="126" name="Straight Arrow Connector 125">
              <a:extLst>
                <a:ext uri="{FF2B5EF4-FFF2-40B4-BE49-F238E27FC236}">
                  <a16:creationId xmlns:a16="http://schemas.microsoft.com/office/drawing/2014/main" id="{2ECBF985-46DA-4F02-9C95-D2AE9FCADA58}"/>
                </a:ext>
              </a:extLst>
            </p:cNvPr>
            <p:cNvCxnSpPr>
              <a:cxnSpLocks/>
            </p:cNvCxnSpPr>
            <p:nvPr/>
          </p:nvCxnSpPr>
          <p:spPr>
            <a:xfrm flipV="1">
              <a:off x="2767921" y="2454560"/>
              <a:ext cx="0" cy="265780"/>
            </a:xfrm>
            <a:prstGeom prst="straightConnector1">
              <a:avLst/>
            </a:prstGeom>
            <a:ln>
              <a:headEnd type="none"/>
              <a:tailEnd type="none" w="sm" len="lg"/>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12519514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24"/>
                                        </p:tgtEl>
                                        <p:attrNameLst>
                                          <p:attrName>style.visibility</p:attrName>
                                        </p:attrNameLst>
                                      </p:cBhvr>
                                      <p:to>
                                        <p:strVal val="visible"/>
                                      </p:to>
                                    </p:set>
                                    <p:anim calcmode="lin" valueType="num">
                                      <p:cBhvr additive="base">
                                        <p:cTn id="11" dur="500" fill="hold"/>
                                        <p:tgtEl>
                                          <p:spTgt spid="124"/>
                                        </p:tgtEl>
                                        <p:attrNameLst>
                                          <p:attrName>ppt_x</p:attrName>
                                        </p:attrNameLst>
                                      </p:cBhvr>
                                      <p:tavLst>
                                        <p:tav tm="0">
                                          <p:val>
                                            <p:strVal val="#ppt_x"/>
                                          </p:val>
                                        </p:tav>
                                        <p:tav tm="100000">
                                          <p:val>
                                            <p:strVal val="#ppt_x"/>
                                          </p:val>
                                        </p:tav>
                                      </p:tavLst>
                                    </p:anim>
                                    <p:anim calcmode="lin" valueType="num">
                                      <p:cBhvr additive="base">
                                        <p:cTn id="12" dur="500" fill="hold"/>
                                        <p:tgtEl>
                                          <p:spTgt spid="12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9"/>
                                        </p:tgtEl>
                                        <p:attrNameLst>
                                          <p:attrName>style.visibility</p:attrName>
                                        </p:attrNameLst>
                                      </p:cBhvr>
                                      <p:to>
                                        <p:strVal val="visible"/>
                                      </p:to>
                                    </p:set>
                                    <p:anim calcmode="lin" valueType="num">
                                      <p:cBhvr additive="base">
                                        <p:cTn id="17" dur="500" fill="hold"/>
                                        <p:tgtEl>
                                          <p:spTgt spid="79"/>
                                        </p:tgtEl>
                                        <p:attrNameLst>
                                          <p:attrName>ppt_x</p:attrName>
                                        </p:attrNameLst>
                                      </p:cBhvr>
                                      <p:tavLst>
                                        <p:tav tm="0">
                                          <p:val>
                                            <p:strVal val="#ppt_x"/>
                                          </p:val>
                                        </p:tav>
                                        <p:tav tm="100000">
                                          <p:val>
                                            <p:strVal val="#ppt_x"/>
                                          </p:val>
                                        </p:tav>
                                      </p:tavLst>
                                    </p:anim>
                                    <p:anim calcmode="lin" valueType="num">
                                      <p:cBhvr additive="base">
                                        <p:cTn id="18"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1" fill="hold" grpId="0" nodeType="clickEffect">
                                  <p:stCondLst>
                                    <p:cond delay="0"/>
                                  </p:stCondLst>
                                  <p:childTnLst>
                                    <p:set>
                                      <p:cBhvr>
                                        <p:cTn id="22" dur="1" fill="hold">
                                          <p:stCondLst>
                                            <p:cond delay="0"/>
                                          </p:stCondLst>
                                        </p:cTn>
                                        <p:tgtEl>
                                          <p:spTgt spid="48"/>
                                        </p:tgtEl>
                                        <p:attrNameLst>
                                          <p:attrName>style.visibility</p:attrName>
                                        </p:attrNameLst>
                                      </p:cBhvr>
                                      <p:to>
                                        <p:strVal val="visible"/>
                                      </p:to>
                                    </p:set>
                                    <p:anim calcmode="lin" valueType="num">
                                      <p:cBhvr additive="base">
                                        <p:cTn id="23" dur="500" fill="hold"/>
                                        <p:tgtEl>
                                          <p:spTgt spid="48"/>
                                        </p:tgtEl>
                                        <p:attrNameLst>
                                          <p:attrName>ppt_x</p:attrName>
                                        </p:attrNameLst>
                                      </p:cBhvr>
                                      <p:tavLst>
                                        <p:tav tm="0">
                                          <p:val>
                                            <p:strVal val="#ppt_x"/>
                                          </p:val>
                                        </p:tav>
                                        <p:tav tm="100000">
                                          <p:val>
                                            <p:strVal val="#ppt_x"/>
                                          </p:val>
                                        </p:tav>
                                      </p:tavLst>
                                    </p:anim>
                                    <p:anim calcmode="lin" valueType="num">
                                      <p:cBhvr additive="base">
                                        <p:cTn id="24" dur="500" fill="hold"/>
                                        <p:tgtEl>
                                          <p:spTgt spid="48"/>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30"/>
                                        </p:tgtEl>
                                        <p:attrNameLst>
                                          <p:attrName>style.visibility</p:attrName>
                                        </p:attrNameLst>
                                      </p:cBhvr>
                                      <p:to>
                                        <p:strVal val="visible"/>
                                      </p:to>
                                    </p:set>
                                    <p:anim calcmode="lin" valueType="num">
                                      <p:cBhvr additive="base">
                                        <p:cTn id="29" dur="500" fill="hold"/>
                                        <p:tgtEl>
                                          <p:spTgt spid="130"/>
                                        </p:tgtEl>
                                        <p:attrNameLst>
                                          <p:attrName>ppt_x</p:attrName>
                                        </p:attrNameLst>
                                      </p:cBhvr>
                                      <p:tavLst>
                                        <p:tav tm="0">
                                          <p:val>
                                            <p:strVal val="#ppt_x"/>
                                          </p:val>
                                        </p:tav>
                                        <p:tav tm="100000">
                                          <p:val>
                                            <p:strVal val="#ppt_x"/>
                                          </p:val>
                                        </p:tav>
                                      </p:tavLst>
                                    </p:anim>
                                    <p:anim calcmode="lin" valueType="num">
                                      <p:cBhvr additive="base">
                                        <p:cTn id="30" dur="500" fill="hold"/>
                                        <p:tgtEl>
                                          <p:spTgt spid="13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88"/>
                                        </p:tgtEl>
                                        <p:attrNameLst>
                                          <p:attrName>style.visibility</p:attrName>
                                        </p:attrNameLst>
                                      </p:cBhvr>
                                      <p:to>
                                        <p:strVal val="visible"/>
                                      </p:to>
                                    </p:set>
                                    <p:animEffect transition="in" filter="randombar(horizontal)">
                                      <p:cBhvr>
                                        <p:cTn id="35" dur="500"/>
                                        <p:tgtEl>
                                          <p:spTgt spid="88"/>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100"/>
                                        </p:tgtEl>
                                        <p:attrNameLst>
                                          <p:attrName>style.visibility</p:attrName>
                                        </p:attrNameLst>
                                      </p:cBhvr>
                                      <p:to>
                                        <p:strVal val="visible"/>
                                      </p:to>
                                    </p:set>
                                    <p:animEffect transition="in" filter="fade">
                                      <p:cBhvr>
                                        <p:cTn id="40" dur="500"/>
                                        <p:tgtEl>
                                          <p:spTgt spid="100"/>
                                        </p:tgtEl>
                                      </p:cBhvr>
                                    </p:animEffect>
                                    <p:anim calcmode="lin" valueType="num">
                                      <p:cBhvr>
                                        <p:cTn id="41" dur="500" fill="hold"/>
                                        <p:tgtEl>
                                          <p:spTgt spid="100"/>
                                        </p:tgtEl>
                                        <p:attrNameLst>
                                          <p:attrName>ppt_x</p:attrName>
                                        </p:attrNameLst>
                                      </p:cBhvr>
                                      <p:tavLst>
                                        <p:tav tm="0">
                                          <p:val>
                                            <p:strVal val="#ppt_x"/>
                                          </p:val>
                                        </p:tav>
                                        <p:tav tm="100000">
                                          <p:val>
                                            <p:strVal val="#ppt_x"/>
                                          </p:val>
                                        </p:tav>
                                      </p:tavLst>
                                    </p:anim>
                                    <p:anim calcmode="lin" valueType="num">
                                      <p:cBhvr>
                                        <p:cTn id="42" dur="500" fill="hold"/>
                                        <p:tgtEl>
                                          <p:spTgt spid="100"/>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21"/>
                                        </p:tgtEl>
                                        <p:attrNameLst>
                                          <p:attrName>style.visibility</p:attrName>
                                        </p:attrNameLst>
                                      </p:cBhvr>
                                      <p:to>
                                        <p:strVal val="visible"/>
                                      </p:to>
                                    </p:set>
                                    <p:anim calcmode="lin" valueType="num">
                                      <p:cBhvr additive="base">
                                        <p:cTn id="51" dur="500" fill="hold"/>
                                        <p:tgtEl>
                                          <p:spTgt spid="121"/>
                                        </p:tgtEl>
                                        <p:attrNameLst>
                                          <p:attrName>ppt_x</p:attrName>
                                        </p:attrNameLst>
                                      </p:cBhvr>
                                      <p:tavLst>
                                        <p:tav tm="0">
                                          <p:val>
                                            <p:strVal val="#ppt_x"/>
                                          </p:val>
                                        </p:tav>
                                        <p:tav tm="100000">
                                          <p:val>
                                            <p:strVal val="#ppt_x"/>
                                          </p:val>
                                        </p:tav>
                                      </p:tavLst>
                                    </p:anim>
                                    <p:anim calcmode="lin" valueType="num">
                                      <p:cBhvr additive="base">
                                        <p:cTn id="52" dur="500" fill="hold"/>
                                        <p:tgtEl>
                                          <p:spTgt spid="121"/>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52"/>
                                        </p:tgtEl>
                                        <p:attrNameLst>
                                          <p:attrName>style.visibility</p:attrName>
                                        </p:attrNameLst>
                                      </p:cBhvr>
                                      <p:to>
                                        <p:strVal val="visible"/>
                                      </p:to>
                                    </p:set>
                                    <p:anim calcmode="lin" valueType="num">
                                      <p:cBhvr additive="base">
                                        <p:cTn id="57" dur="500" fill="hold"/>
                                        <p:tgtEl>
                                          <p:spTgt spid="52"/>
                                        </p:tgtEl>
                                        <p:attrNameLst>
                                          <p:attrName>ppt_x</p:attrName>
                                        </p:attrNameLst>
                                      </p:cBhvr>
                                      <p:tavLst>
                                        <p:tav tm="0">
                                          <p:val>
                                            <p:strVal val="#ppt_x"/>
                                          </p:val>
                                        </p:tav>
                                        <p:tav tm="100000">
                                          <p:val>
                                            <p:strVal val="#ppt_x"/>
                                          </p:val>
                                        </p:tav>
                                      </p:tavLst>
                                    </p:anim>
                                    <p:anim calcmode="lin" valueType="num">
                                      <p:cBhvr additive="base">
                                        <p:cTn id="58"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120"/>
                                        </p:tgtEl>
                                        <p:attrNameLst>
                                          <p:attrName>style.visibility</p:attrName>
                                        </p:attrNameLst>
                                      </p:cBhvr>
                                      <p:to>
                                        <p:strVal val="visible"/>
                                      </p:to>
                                    </p:set>
                                    <p:animEffect transition="in" filter="fade">
                                      <p:cBhvr>
                                        <p:cTn id="63" dur="500"/>
                                        <p:tgtEl>
                                          <p:spTgt spid="120"/>
                                        </p:tgtEl>
                                      </p:cBhvr>
                                    </p:animEffect>
                                  </p:childTnLst>
                                </p:cTn>
                              </p:par>
                            </p:childTnLst>
                          </p:cTn>
                        </p:par>
                      </p:childTnLst>
                    </p:cTn>
                  </p:par>
                  <p:par>
                    <p:cTn id="64" fill="hold">
                      <p:stCondLst>
                        <p:cond delay="indefinite"/>
                      </p:stCondLst>
                      <p:childTnLst>
                        <p:par>
                          <p:cTn id="65" fill="hold">
                            <p:stCondLst>
                              <p:cond delay="0"/>
                            </p:stCondLst>
                            <p:childTnLst>
                              <p:par>
                                <p:cTn id="66" presetID="21" presetClass="entr" presetSubtype="1" fill="hold" nodeType="clickEffect">
                                  <p:stCondLst>
                                    <p:cond delay="0"/>
                                  </p:stCondLst>
                                  <p:childTnLst>
                                    <p:set>
                                      <p:cBhvr>
                                        <p:cTn id="67" dur="1" fill="hold">
                                          <p:stCondLst>
                                            <p:cond delay="0"/>
                                          </p:stCondLst>
                                        </p:cTn>
                                        <p:tgtEl>
                                          <p:spTgt spid="122"/>
                                        </p:tgtEl>
                                        <p:attrNameLst>
                                          <p:attrName>style.visibility</p:attrName>
                                        </p:attrNameLst>
                                      </p:cBhvr>
                                      <p:to>
                                        <p:strVal val="visible"/>
                                      </p:to>
                                    </p:set>
                                    <p:animEffect transition="in" filter="wheel(1)">
                                      <p:cBhvr>
                                        <p:cTn id="68" dur="1000"/>
                                        <p:tgtEl>
                                          <p:spTgt spid="122"/>
                                        </p:tgtEl>
                                      </p:cBhvr>
                                    </p:animEffect>
                                  </p:childTnLst>
                                </p:cTn>
                              </p:par>
                            </p:childTnLst>
                          </p:cTn>
                        </p:par>
                      </p:childTnLst>
                    </p:cTn>
                  </p:par>
                  <p:par>
                    <p:cTn id="69" fill="hold">
                      <p:stCondLst>
                        <p:cond delay="indefinite"/>
                      </p:stCondLst>
                      <p:childTnLst>
                        <p:par>
                          <p:cTn id="70" fill="hold">
                            <p:stCondLst>
                              <p:cond delay="0"/>
                            </p:stCondLst>
                            <p:childTnLst>
                              <p:par>
                                <p:cTn id="71" presetID="6" presetClass="entr" presetSubtype="16" fill="hold" nodeType="clickEffect">
                                  <p:stCondLst>
                                    <p:cond delay="0"/>
                                  </p:stCondLst>
                                  <p:childTnLst>
                                    <p:set>
                                      <p:cBhvr>
                                        <p:cTn id="72" dur="1" fill="hold">
                                          <p:stCondLst>
                                            <p:cond delay="0"/>
                                          </p:stCondLst>
                                        </p:cTn>
                                        <p:tgtEl>
                                          <p:spTgt spid="123"/>
                                        </p:tgtEl>
                                        <p:attrNameLst>
                                          <p:attrName>style.visibility</p:attrName>
                                        </p:attrNameLst>
                                      </p:cBhvr>
                                      <p:to>
                                        <p:strVal val="visible"/>
                                      </p:to>
                                    </p:set>
                                    <p:animEffect transition="in" filter="circle(in)">
                                      <p:cBhvr>
                                        <p:cTn id="73" dur="50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2" grpId="0" animBg="1"/>
      <p:bldP spid="12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38B37F09-2311-4D91-B35B-30CEE84D6654}"/>
              </a:ext>
            </a:extLst>
          </p:cNvPr>
          <p:cNvGraphicFramePr>
            <a:graphicFrameLocks noGrp="1"/>
          </p:cNvGraphicFramePr>
          <p:nvPr>
            <p:extLst>
              <p:ext uri="{D42A27DB-BD31-4B8C-83A1-F6EECF244321}">
                <p14:modId xmlns:p14="http://schemas.microsoft.com/office/powerpoint/2010/main" val="1739181282"/>
              </p:ext>
            </p:extLst>
          </p:nvPr>
        </p:nvGraphicFramePr>
        <p:xfrm>
          <a:off x="156512" y="764540"/>
          <a:ext cx="4337232" cy="3195320"/>
        </p:xfrm>
        <a:graphic>
          <a:graphicData uri="http://schemas.openxmlformats.org/drawingml/2006/table">
            <a:tbl>
              <a:tblPr firstRow="1" bandRow="1">
                <a:tableStyleId>{6E25E649-3F16-4E02-A733-19D2CDBF48F0}</a:tableStyleId>
              </a:tblPr>
              <a:tblGrid>
                <a:gridCol w="1445744">
                  <a:extLst>
                    <a:ext uri="{9D8B030D-6E8A-4147-A177-3AD203B41FA5}">
                      <a16:colId xmlns:a16="http://schemas.microsoft.com/office/drawing/2014/main" val="3334108378"/>
                    </a:ext>
                  </a:extLst>
                </a:gridCol>
                <a:gridCol w="1445744">
                  <a:extLst>
                    <a:ext uri="{9D8B030D-6E8A-4147-A177-3AD203B41FA5}">
                      <a16:colId xmlns:a16="http://schemas.microsoft.com/office/drawing/2014/main" val="3322026173"/>
                    </a:ext>
                  </a:extLst>
                </a:gridCol>
                <a:gridCol w="1445744">
                  <a:extLst>
                    <a:ext uri="{9D8B030D-6E8A-4147-A177-3AD203B41FA5}">
                      <a16:colId xmlns:a16="http://schemas.microsoft.com/office/drawing/2014/main" val="845129130"/>
                    </a:ext>
                  </a:extLst>
                </a:gridCol>
              </a:tblGrid>
              <a:tr h="0">
                <a:tc gridSpan="3">
                  <a:txBody>
                    <a:bodyPr/>
                    <a:lstStyle/>
                    <a:p>
                      <a:pPr algn="ctr"/>
                      <a:r>
                        <a:rPr lang="en-US" sz="1200" dirty="0">
                          <a:latin typeface="Calibri" panose="020F0502020204030204" pitchFamily="34" charset="0"/>
                          <a:cs typeface="Calibri" panose="020F0502020204030204" pitchFamily="34" charset="0"/>
                        </a:rPr>
                        <a:t>Variable Costs</a:t>
                      </a:r>
                    </a:p>
                  </a:txBody>
                  <a:tcPr>
                    <a:lnL>
                      <a:noFill/>
                    </a:lnL>
                    <a:lnR>
                      <a:noFill/>
                    </a:lnR>
                    <a:lnT w="254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hMerge="1">
                  <a:txBody>
                    <a:bodyPr/>
                    <a:lstStyle/>
                    <a:p>
                      <a:pPr algn="ctr"/>
                      <a:endParaRPr lang="en-US" sz="1100" dirty="0">
                        <a:latin typeface="Calibri" panose="020F0502020204030204" pitchFamily="34" charset="0"/>
                        <a:cs typeface="Calibri" panose="020F0502020204030204" pitchFamily="34" charset="0"/>
                      </a:endParaRPr>
                    </a:p>
                  </a:txBody>
                  <a:tcPr>
                    <a:lnL>
                      <a:noFill/>
                    </a:lnL>
                    <a:lnR>
                      <a:noFill/>
                    </a:lnR>
                    <a:lnT w="25400" cmpd="sng">
                      <a:noFill/>
                    </a:lnT>
                    <a:lnB w="25400" cmpd="sng">
                      <a:noFill/>
                    </a:lnB>
                    <a:lnTlToBr w="12700" cmpd="sng">
                      <a:noFill/>
                      <a:prstDash val="solid"/>
                    </a:lnTlToBr>
                    <a:lnBlToTr w="12700" cmpd="sng">
                      <a:noFill/>
                      <a:prstDash val="solid"/>
                    </a:lnBlToTr>
                  </a:tcPr>
                </a:tc>
                <a:tc hMerge="1">
                  <a:txBody>
                    <a:bodyPr/>
                    <a:lstStyle/>
                    <a:p>
                      <a:pPr algn="ctr"/>
                      <a:endParaRPr lang="en-US" sz="1100" dirty="0">
                        <a:latin typeface="Calibri" panose="020F0502020204030204" pitchFamily="34" charset="0"/>
                        <a:cs typeface="Calibri" panose="020F0502020204030204" pitchFamily="34" charset="0"/>
                      </a:endParaRPr>
                    </a:p>
                  </a:txBody>
                  <a:tcPr>
                    <a:lnL>
                      <a:noFill/>
                    </a:lnL>
                    <a:lnR>
                      <a:noFill/>
                    </a:lnR>
                    <a:lnT w="25400" cmpd="sng">
                      <a:noFill/>
                    </a:lnT>
                    <a:lnB w="25400" cmpd="sng">
                      <a:noFill/>
                    </a:lnB>
                    <a:lnTlToBr w="12700" cmpd="sng">
                      <a:noFill/>
                      <a:prstDash val="solid"/>
                    </a:lnTlToBr>
                    <a:lnBlToTr w="12700" cmpd="sng">
                      <a:noFill/>
                      <a:prstDash val="solid"/>
                    </a:lnBlToTr>
                  </a:tcPr>
                </a:tc>
                <a:extLst>
                  <a:ext uri="{0D108BD9-81ED-4DB2-BD59-A6C34878D82A}">
                    <a16:rowId xmlns:a16="http://schemas.microsoft.com/office/drawing/2014/main" val="3892892850"/>
                  </a:ext>
                </a:extLst>
              </a:tr>
              <a:tr h="0">
                <a:tc rowSpan="2">
                  <a:txBody>
                    <a:bodyPr/>
                    <a:lstStyle/>
                    <a:p>
                      <a:pPr algn="ctr"/>
                      <a:r>
                        <a:rPr lang="en-US" sz="1050" b="1" dirty="0">
                          <a:solidFill>
                            <a:schemeClr val="bg1"/>
                          </a:solidFill>
                          <a:latin typeface="Calibri" panose="020F0502020204030204" pitchFamily="34" charset="0"/>
                          <a:cs typeface="Calibri" panose="020F0502020204030204" pitchFamily="34" charset="0"/>
                        </a:rPr>
                        <a:t>What’s included?</a:t>
                      </a:r>
                    </a:p>
                  </a:txBody>
                  <a:tcPr anchor="ctr">
                    <a:lnL>
                      <a:noFill/>
                    </a:lnL>
                    <a:lnR>
                      <a:noFill/>
                    </a:lnR>
                    <a:lnT w="28575" cap="flat" cmpd="sng" algn="ctr">
                      <a:solidFill>
                        <a:schemeClr val="bg1"/>
                      </a:solidFill>
                      <a:prstDash val="solid"/>
                      <a:round/>
                      <a:headEnd type="none" w="med" len="med"/>
                      <a:tailEnd type="none" w="med" len="med"/>
                    </a:lnT>
                    <a:lnB w="25400" cmpd="sng">
                      <a:noFill/>
                    </a:lnB>
                    <a:lnTlToBr w="12700" cmpd="sng">
                      <a:noFill/>
                      <a:prstDash val="solid"/>
                    </a:lnTlToBr>
                    <a:lnBlToTr w="12700" cmpd="sng">
                      <a:noFill/>
                      <a:prstDash val="solid"/>
                    </a:lnBlToTr>
                    <a:solidFill>
                      <a:schemeClr val="tx2"/>
                    </a:solidFill>
                  </a:tcPr>
                </a:tc>
                <a:tc gridSpan="2">
                  <a:txBody>
                    <a:bodyPr/>
                    <a:lstStyle/>
                    <a:p>
                      <a:pPr algn="ctr"/>
                      <a:r>
                        <a:rPr lang="en-US" sz="1050" b="1" dirty="0">
                          <a:solidFill>
                            <a:schemeClr val="bg1"/>
                          </a:solidFill>
                          <a:latin typeface="Calibri" panose="020F0502020204030204" pitchFamily="34" charset="0"/>
                          <a:cs typeface="Calibri" panose="020F0502020204030204" pitchFamily="34" charset="0"/>
                        </a:rPr>
                        <a:t>Where do we get it from?</a:t>
                      </a:r>
                    </a:p>
                  </a:txBody>
                  <a:tcPr>
                    <a:lnL>
                      <a:noFill/>
                    </a:lnL>
                    <a:lnR>
                      <a:noFill/>
                    </a:lnR>
                    <a:lnT w="28575" cap="flat" cmpd="sng" algn="ctr">
                      <a:solidFill>
                        <a:schemeClr val="bg1"/>
                      </a:solidFill>
                      <a:prstDash val="solid"/>
                      <a:round/>
                      <a:headEnd type="none" w="med" len="med"/>
                      <a:tailEnd type="none" w="med" len="med"/>
                    </a:lnT>
                    <a:lnB w="25400" cmpd="sng">
                      <a:noFill/>
                    </a:lnB>
                    <a:lnTlToBr w="12700" cmpd="sng">
                      <a:noFill/>
                      <a:prstDash val="solid"/>
                    </a:lnTlToBr>
                    <a:lnBlToTr w="12700" cmpd="sng">
                      <a:noFill/>
                      <a:prstDash val="solid"/>
                    </a:lnBlToTr>
                    <a:solidFill>
                      <a:schemeClr val="tx2"/>
                    </a:solidFill>
                  </a:tcPr>
                </a:tc>
                <a:tc hMerge="1">
                  <a:txBody>
                    <a:bodyPr/>
                    <a:lstStyle/>
                    <a:p>
                      <a:pPr algn="ctr"/>
                      <a:endParaRPr lang="en-US" sz="1100" dirty="0">
                        <a:latin typeface="Calibri" panose="020F0502020204030204" pitchFamily="34" charset="0"/>
                        <a:cs typeface="Calibri" panose="020F0502020204030204" pitchFamily="34" charset="0"/>
                      </a:endParaRPr>
                    </a:p>
                  </a:txBody>
                  <a:tcPr>
                    <a:lnL>
                      <a:noFill/>
                    </a:lnL>
                    <a:lnR>
                      <a:noFill/>
                    </a:lnR>
                    <a:lnT w="25400" cmpd="sng">
                      <a:noFill/>
                    </a:lnT>
                    <a:lnB w="25400" cmpd="sng">
                      <a:noFill/>
                    </a:lnB>
                    <a:lnTlToBr w="12700" cmpd="sng">
                      <a:noFill/>
                      <a:prstDash val="solid"/>
                    </a:lnTlToBr>
                    <a:lnBlToTr w="12700" cmpd="sng">
                      <a:noFill/>
                      <a:prstDash val="solid"/>
                    </a:lnBlToTr>
                  </a:tcPr>
                </a:tc>
                <a:extLst>
                  <a:ext uri="{0D108BD9-81ED-4DB2-BD59-A6C34878D82A}">
                    <a16:rowId xmlns:a16="http://schemas.microsoft.com/office/drawing/2014/main" val="86858934"/>
                  </a:ext>
                </a:extLst>
              </a:tr>
              <a:tr h="0">
                <a:tc vMerge="1">
                  <a:txBody>
                    <a:bodyPr/>
                    <a:lstStyle/>
                    <a:p>
                      <a:endParaRPr lang="en-US" sz="1050" b="1" dirty="0">
                        <a:solidFill>
                          <a:schemeClr val="bg1"/>
                        </a:solidFill>
                        <a:latin typeface="Calibri" panose="020F0502020204030204" pitchFamily="34" charset="0"/>
                        <a:cs typeface="Calibri" panose="020F0502020204030204" pitchFamily="34" charset="0"/>
                      </a:endParaRPr>
                    </a:p>
                  </a:txBody>
                  <a:tcPr>
                    <a:lnL>
                      <a:noFill/>
                    </a:lnL>
                    <a:lnR>
                      <a:noFill/>
                    </a:lnR>
                    <a:lnT w="25400" cmpd="sng">
                      <a:noFill/>
                    </a:lnT>
                    <a:lnB>
                      <a:noFill/>
                    </a:lnB>
                    <a:lnTlToBr w="12700" cmpd="sng">
                      <a:noFill/>
                      <a:prstDash val="solid"/>
                    </a:lnTlToBr>
                    <a:lnBlToTr w="12700" cmpd="sng">
                      <a:noFill/>
                      <a:prstDash val="solid"/>
                    </a:lnBlToTr>
                    <a:solidFill>
                      <a:schemeClr val="tx2"/>
                    </a:solidFill>
                  </a:tcPr>
                </a:tc>
                <a:tc>
                  <a:txBody>
                    <a:bodyPr/>
                    <a:lstStyle/>
                    <a:p>
                      <a:pPr algn="ctr"/>
                      <a:r>
                        <a:rPr lang="en-US" sz="1050" b="1" dirty="0">
                          <a:solidFill>
                            <a:schemeClr val="bg1"/>
                          </a:solidFill>
                          <a:latin typeface="Calibri" panose="020F0502020204030204" pitchFamily="34" charset="0"/>
                          <a:cs typeface="Calibri" panose="020F0502020204030204" pitchFamily="34" charset="0"/>
                        </a:rPr>
                        <a:t>Quantity Required</a:t>
                      </a:r>
                    </a:p>
                  </a:txBody>
                  <a:tcPr>
                    <a:lnL>
                      <a:noFill/>
                    </a:lnL>
                    <a:lnR>
                      <a:noFill/>
                    </a:lnR>
                    <a:lnT w="25400" cmpd="sng">
                      <a:noFill/>
                    </a:lnT>
                    <a:lnB>
                      <a:noFill/>
                    </a:lnB>
                    <a:lnTlToBr w="12700" cmpd="sng">
                      <a:noFill/>
                      <a:prstDash val="solid"/>
                    </a:lnTlToBr>
                    <a:lnBlToTr w="12700" cmpd="sng">
                      <a:noFill/>
                      <a:prstDash val="solid"/>
                    </a:lnBlToTr>
                    <a:solidFill>
                      <a:schemeClr val="tx2"/>
                    </a:solidFill>
                  </a:tcPr>
                </a:tc>
                <a:tc>
                  <a:txBody>
                    <a:bodyPr/>
                    <a:lstStyle/>
                    <a:p>
                      <a:pPr algn="ctr"/>
                      <a:r>
                        <a:rPr lang="en-US" sz="1050" b="1" dirty="0">
                          <a:solidFill>
                            <a:schemeClr val="bg1"/>
                          </a:solidFill>
                          <a:latin typeface="Calibri" panose="020F0502020204030204" pitchFamily="34" charset="0"/>
                          <a:cs typeface="Calibri" panose="020F0502020204030204" pitchFamily="34" charset="0"/>
                        </a:rPr>
                        <a:t>Cost Assumptions*</a:t>
                      </a:r>
                    </a:p>
                  </a:txBody>
                  <a:tcPr>
                    <a:lnL>
                      <a:noFill/>
                    </a:lnL>
                    <a:lnR>
                      <a:noFill/>
                    </a:lnR>
                    <a:lnT w="25400" cmpd="sng">
                      <a:noFill/>
                    </a:lnT>
                    <a:lnB>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570127821"/>
                  </a:ext>
                </a:extLst>
              </a:tr>
              <a:tr h="0">
                <a:tc>
                  <a:txBody>
                    <a:bodyPr/>
                    <a:lstStyle/>
                    <a:p>
                      <a:pPr algn="ctr"/>
                      <a:r>
                        <a:rPr lang="en-US" sz="1000" b="1" dirty="0">
                          <a:solidFill>
                            <a:schemeClr val="tx2"/>
                          </a:solidFill>
                          <a:latin typeface="Calibri" panose="020F0502020204030204" pitchFamily="34" charset="0"/>
                          <a:cs typeface="Calibri" panose="020F0502020204030204" pitchFamily="34" charset="0"/>
                        </a:rPr>
                        <a:t>Raw Materials</a:t>
                      </a:r>
                    </a:p>
                  </a:txBody>
                  <a:tcPr anchor="ctr">
                    <a:lnL>
                      <a:noFill/>
                    </a:lnL>
                    <a:lnR>
                      <a:noFill/>
                    </a:lnR>
                    <a:lnT>
                      <a:noFill/>
                    </a:lnT>
                    <a:lnB w="1905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pPr marL="171450" indent="-171450">
                        <a:buFont typeface="Wingdings" panose="05000000000000000000" pitchFamily="2" charset="2"/>
                        <a:buChar char="§"/>
                      </a:pPr>
                      <a:r>
                        <a:rPr lang="en-US" sz="1000" dirty="0">
                          <a:solidFill>
                            <a:schemeClr val="tx2"/>
                          </a:solidFill>
                          <a:latin typeface="Calibri" panose="020F0502020204030204" pitchFamily="34" charset="0"/>
                          <a:cs typeface="Calibri" panose="020F0502020204030204" pitchFamily="34" charset="0"/>
                        </a:rPr>
                        <a:t>Mass &amp; Energy Balances</a:t>
                      </a:r>
                    </a:p>
                  </a:txBody>
                  <a:tcPr anchor="ctr">
                    <a:lnL>
                      <a:noFill/>
                    </a:lnL>
                    <a:lnR>
                      <a:noFill/>
                    </a:lnR>
                    <a:lnT>
                      <a:noFill/>
                    </a:lnT>
                    <a:lnB w="1905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rowSpan="6">
                  <a:txBody>
                    <a:bodyPr/>
                    <a:lstStyle/>
                    <a:p>
                      <a:pPr marL="171450" indent="-171450">
                        <a:spcAft>
                          <a:spcPts val="400"/>
                        </a:spcAft>
                        <a:buFont typeface="Wingdings" panose="05000000000000000000" pitchFamily="2" charset="2"/>
                        <a:buChar char="§"/>
                      </a:pPr>
                      <a:r>
                        <a:rPr lang="en-US" sz="1000" dirty="0">
                          <a:solidFill>
                            <a:schemeClr val="tx2"/>
                          </a:solidFill>
                          <a:latin typeface="Calibri" panose="020F0502020204030204" pitchFamily="34" charset="0"/>
                          <a:cs typeface="Calibri" panose="020F0502020204030204" pitchFamily="34" charset="0"/>
                        </a:rPr>
                        <a:t>Technical Reports</a:t>
                      </a:r>
                    </a:p>
                    <a:p>
                      <a:pPr marL="171450" indent="-171450">
                        <a:spcAft>
                          <a:spcPts val="400"/>
                        </a:spcAft>
                        <a:buFont typeface="Wingdings" panose="05000000000000000000" pitchFamily="2" charset="2"/>
                        <a:buChar char="§"/>
                      </a:pPr>
                      <a:r>
                        <a:rPr lang="en-US" sz="1000" dirty="0">
                          <a:solidFill>
                            <a:schemeClr val="tx2"/>
                          </a:solidFill>
                          <a:latin typeface="Calibri" panose="020F0502020204030204" pitchFamily="34" charset="0"/>
                          <a:cs typeface="Calibri" panose="020F0502020204030204" pitchFamily="34" charset="0"/>
                        </a:rPr>
                        <a:t>Spot Pricing</a:t>
                      </a:r>
                    </a:p>
                    <a:p>
                      <a:pPr marL="171450" indent="-171450">
                        <a:spcAft>
                          <a:spcPts val="400"/>
                        </a:spcAft>
                        <a:buFont typeface="Wingdings" panose="05000000000000000000" pitchFamily="2" charset="2"/>
                        <a:buChar char="§"/>
                      </a:pPr>
                      <a:r>
                        <a:rPr lang="en-US" sz="1000" dirty="0">
                          <a:solidFill>
                            <a:schemeClr val="tx2"/>
                          </a:solidFill>
                          <a:latin typeface="Calibri" panose="020F0502020204030204" pitchFamily="34" charset="0"/>
                          <a:cs typeface="Calibri" panose="020F0502020204030204" pitchFamily="34" charset="0"/>
                        </a:rPr>
                        <a:t>Preliminary Market Study</a:t>
                      </a:r>
                    </a:p>
                    <a:p>
                      <a:pPr marL="171450" indent="-171450">
                        <a:spcAft>
                          <a:spcPts val="400"/>
                        </a:spcAft>
                        <a:buFont typeface="Wingdings" panose="05000000000000000000" pitchFamily="2" charset="2"/>
                        <a:buChar char="§"/>
                      </a:pPr>
                      <a:r>
                        <a:rPr lang="en-US" sz="1000" dirty="0">
                          <a:solidFill>
                            <a:schemeClr val="tx2"/>
                          </a:solidFill>
                          <a:latin typeface="Calibri" panose="020F0502020204030204" pitchFamily="34" charset="0"/>
                          <a:cs typeface="Calibri" panose="020F0502020204030204" pitchFamily="34" charset="0"/>
                        </a:rPr>
                        <a:t>Internet information (EIA database, press-releases etc.)</a:t>
                      </a:r>
                    </a:p>
                    <a:p>
                      <a:pPr marL="171450" indent="-171450">
                        <a:spcAft>
                          <a:spcPts val="400"/>
                        </a:spcAft>
                        <a:buFont typeface="Wingdings" panose="05000000000000000000" pitchFamily="2" charset="2"/>
                        <a:buChar char="§"/>
                      </a:pPr>
                      <a:r>
                        <a:rPr lang="en-US" sz="1000" dirty="0">
                          <a:solidFill>
                            <a:schemeClr val="tx2"/>
                          </a:solidFill>
                          <a:latin typeface="Calibri" panose="020F0502020204030204" pitchFamily="34" charset="0"/>
                          <a:cs typeface="Calibri" panose="020F0502020204030204" pitchFamily="34" charset="0"/>
                        </a:rPr>
                        <a:t>Expert interviews</a:t>
                      </a:r>
                    </a:p>
                    <a:p>
                      <a:pPr marL="171450" indent="-171450">
                        <a:spcAft>
                          <a:spcPts val="400"/>
                        </a:spcAft>
                        <a:buFont typeface="Wingdings" panose="05000000000000000000" pitchFamily="2" charset="2"/>
                        <a:buChar char="§"/>
                      </a:pPr>
                      <a:r>
                        <a:rPr lang="en-US" sz="1000" dirty="0">
                          <a:solidFill>
                            <a:schemeClr val="tx2"/>
                          </a:solidFill>
                          <a:latin typeface="Calibri" panose="020F0502020204030204" pitchFamily="34" charset="0"/>
                          <a:cs typeface="Calibri" panose="020F0502020204030204" pitchFamily="34" charset="0"/>
                        </a:rPr>
                        <a:t>Volume Costing considerations</a:t>
                      </a:r>
                    </a:p>
                  </a:txBody>
                  <a:tcPr>
                    <a:lnL>
                      <a:noFill/>
                    </a:lnL>
                    <a:lnR>
                      <a:noFill/>
                    </a:lnR>
                    <a:lnT>
                      <a:noFill/>
                    </a:lnT>
                    <a:lnB w="1905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72376769"/>
                  </a:ext>
                </a:extLst>
              </a:tr>
              <a:tr h="0">
                <a:tc>
                  <a:txBody>
                    <a:bodyPr/>
                    <a:lstStyle/>
                    <a:p>
                      <a:pPr algn="ctr"/>
                      <a:r>
                        <a:rPr lang="en-US" sz="1000" b="1" dirty="0">
                          <a:solidFill>
                            <a:schemeClr val="tx2"/>
                          </a:solidFill>
                          <a:latin typeface="Calibri" panose="020F0502020204030204" pitchFamily="34" charset="0"/>
                          <a:cs typeface="Calibri" panose="020F0502020204030204" pitchFamily="34" charset="0"/>
                        </a:rPr>
                        <a:t>Miscellaneous</a:t>
                      </a:r>
                    </a:p>
                    <a:p>
                      <a:pPr algn="ctr"/>
                      <a:r>
                        <a:rPr lang="en-US" sz="1000" b="1" dirty="0">
                          <a:solidFill>
                            <a:schemeClr val="tx2"/>
                          </a:solidFill>
                          <a:latin typeface="Calibri" panose="020F0502020204030204" pitchFamily="34" charset="0"/>
                          <a:cs typeface="Calibri" panose="020F0502020204030204" pitchFamily="34" charset="0"/>
                        </a:rPr>
                        <a:t>(e.g., Catalysts)</a:t>
                      </a:r>
                    </a:p>
                  </a:txBody>
                  <a:tcPr anchor="ctr">
                    <a:lnL>
                      <a:noFill/>
                    </a:lnL>
                    <a:lnR w="19050" cap="flat" cmpd="sng" algn="ctr">
                      <a:noFill/>
                      <a:prstDash val="sysDot"/>
                      <a:round/>
                      <a:headEnd type="none" w="med" len="med"/>
                      <a:tailEnd type="none" w="med" len="med"/>
                    </a:lnR>
                    <a:lnT w="19050" cap="flat" cmpd="sng" algn="ctr">
                      <a:solidFill>
                        <a:schemeClr val="bg2"/>
                      </a:solidFill>
                      <a:prstDash val="sysDot"/>
                      <a:round/>
                      <a:headEnd type="none" w="med" len="med"/>
                      <a:tailEnd type="none" w="med" len="med"/>
                    </a:lnT>
                    <a:lnB w="1905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marL="171450" indent="-171450">
                        <a:buFont typeface="Wingdings" panose="05000000000000000000" pitchFamily="2" charset="2"/>
                        <a:buChar char="§"/>
                      </a:pPr>
                      <a:endParaRPr lang="en-US" sz="1000" dirty="0">
                        <a:latin typeface="Calibri" panose="020F0502020204030204" pitchFamily="34"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vMerge="1">
                  <a:txBody>
                    <a:bodyPr/>
                    <a:lstStyle/>
                    <a:p>
                      <a:pPr marL="171450" indent="-171450">
                        <a:buFont typeface="Wingdings" panose="05000000000000000000" pitchFamily="2" charset="2"/>
                        <a:buChar char="§"/>
                      </a:pPr>
                      <a:endParaRPr lang="en-US" sz="1000" dirty="0">
                        <a:latin typeface="Calibri" panose="020F0502020204030204" pitchFamily="34"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6134240"/>
                  </a:ext>
                </a:extLst>
              </a:tr>
              <a:tr h="0">
                <a:tc>
                  <a:txBody>
                    <a:bodyPr/>
                    <a:lstStyle/>
                    <a:p>
                      <a:pPr algn="ctr"/>
                      <a:r>
                        <a:rPr lang="en-US" sz="1000" b="1" dirty="0">
                          <a:solidFill>
                            <a:schemeClr val="tx2"/>
                          </a:solidFill>
                          <a:latin typeface="Calibri" panose="020F0502020204030204" pitchFamily="34" charset="0"/>
                          <a:cs typeface="Calibri" panose="020F0502020204030204" pitchFamily="34" charset="0"/>
                        </a:rPr>
                        <a:t>Process Energy</a:t>
                      </a:r>
                    </a:p>
                  </a:txBody>
                  <a:tcPr anchor="ctr">
                    <a:lnL>
                      <a:noFill/>
                    </a:lnL>
                    <a:lnR w="19050" cap="flat" cmpd="sng" algn="ctr">
                      <a:noFill/>
                      <a:prstDash val="sysDot"/>
                      <a:round/>
                      <a:headEnd type="none" w="med" len="med"/>
                      <a:tailEnd type="none" w="med" len="med"/>
                    </a:lnR>
                    <a:lnT w="19050" cap="flat" cmpd="sng" algn="ctr">
                      <a:solidFill>
                        <a:schemeClr val="bg2"/>
                      </a:solidFill>
                      <a:prstDash val="sysDot"/>
                      <a:round/>
                      <a:headEnd type="none" w="med" len="med"/>
                      <a:tailEnd type="none" w="med" len="med"/>
                    </a:lnT>
                    <a:lnB w="1905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marL="171450" indent="-171450">
                        <a:buFont typeface="Wingdings" panose="05000000000000000000" pitchFamily="2" charset="2"/>
                        <a:buChar char="§"/>
                      </a:pPr>
                      <a:endParaRPr lang="en-US" sz="1000" dirty="0">
                        <a:latin typeface="Calibri" panose="020F0502020204030204" pitchFamily="34"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vMerge="1">
                  <a:txBody>
                    <a:bodyPr/>
                    <a:lstStyle/>
                    <a:p>
                      <a:pPr marL="171450" indent="-171450">
                        <a:buFont typeface="Wingdings" panose="05000000000000000000" pitchFamily="2" charset="2"/>
                        <a:buChar char="§"/>
                      </a:pPr>
                      <a:endParaRPr lang="en-US" sz="1000" dirty="0">
                        <a:latin typeface="Calibri" panose="020F0502020204030204" pitchFamily="34"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68847738"/>
                  </a:ext>
                </a:extLst>
              </a:tr>
              <a:tr h="0">
                <a:tc>
                  <a:txBody>
                    <a:bodyPr/>
                    <a:lstStyle/>
                    <a:p>
                      <a:pPr algn="ctr"/>
                      <a:r>
                        <a:rPr lang="en-US" sz="1000" b="1" dirty="0">
                          <a:solidFill>
                            <a:schemeClr val="tx2"/>
                          </a:solidFill>
                          <a:latin typeface="Calibri" panose="020F0502020204030204" pitchFamily="34" charset="0"/>
                          <a:cs typeface="Calibri" panose="020F0502020204030204" pitchFamily="34" charset="0"/>
                        </a:rPr>
                        <a:t>Process Consumables</a:t>
                      </a:r>
                    </a:p>
                    <a:p>
                      <a:pPr algn="ctr"/>
                      <a:r>
                        <a:rPr lang="en-US" sz="1000" b="1" dirty="0">
                          <a:solidFill>
                            <a:schemeClr val="tx2"/>
                          </a:solidFill>
                          <a:latin typeface="Calibri" panose="020F0502020204030204" pitchFamily="34" charset="0"/>
                          <a:cs typeface="Calibri" panose="020F0502020204030204" pitchFamily="34" charset="0"/>
                        </a:rPr>
                        <a:t>(e.g., Make-up fluids)</a:t>
                      </a:r>
                    </a:p>
                  </a:txBody>
                  <a:tcPr anchor="ctr">
                    <a:lnL>
                      <a:noFill/>
                    </a:lnL>
                    <a:lnR w="19050" cap="flat" cmpd="sng" algn="ctr">
                      <a:noFill/>
                      <a:prstDash val="sysDot"/>
                      <a:round/>
                      <a:headEnd type="none" w="med" len="med"/>
                      <a:tailEnd type="none" w="med" len="med"/>
                    </a:lnR>
                    <a:lnT w="19050" cap="flat" cmpd="sng" algn="ctr">
                      <a:solidFill>
                        <a:schemeClr val="bg2"/>
                      </a:solidFill>
                      <a:prstDash val="sysDot"/>
                      <a:round/>
                      <a:headEnd type="none" w="med" len="med"/>
                      <a:tailEnd type="none" w="med" len="med"/>
                    </a:lnT>
                    <a:lnB w="1905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marL="171450" indent="-171450">
                        <a:buFont typeface="Wingdings" panose="05000000000000000000" pitchFamily="2" charset="2"/>
                        <a:buChar char="§"/>
                      </a:pPr>
                      <a:endParaRPr lang="en-US" sz="1000" dirty="0">
                        <a:latin typeface="Calibri" panose="020F0502020204030204" pitchFamily="34"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vMerge="1">
                  <a:txBody>
                    <a:bodyPr/>
                    <a:lstStyle/>
                    <a:p>
                      <a:pPr marL="171450" indent="-171450">
                        <a:buFont typeface="Wingdings" panose="05000000000000000000" pitchFamily="2" charset="2"/>
                        <a:buChar char="§"/>
                      </a:pPr>
                      <a:endParaRPr lang="en-US" sz="1000" dirty="0">
                        <a:latin typeface="Calibri" panose="020F0502020204030204" pitchFamily="34"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42361454"/>
                  </a:ext>
                </a:extLst>
              </a:tr>
              <a:tr h="0">
                <a:tc>
                  <a:txBody>
                    <a:bodyPr/>
                    <a:lstStyle/>
                    <a:p>
                      <a:pPr algn="ctr"/>
                      <a:r>
                        <a:rPr lang="en-US" sz="1000" b="1" dirty="0">
                          <a:solidFill>
                            <a:schemeClr val="tx2"/>
                          </a:solidFill>
                          <a:latin typeface="Calibri" panose="020F0502020204030204" pitchFamily="34" charset="0"/>
                          <a:cs typeface="Calibri" panose="020F0502020204030204" pitchFamily="34" charset="0"/>
                        </a:rPr>
                        <a:t>Waste-Streams</a:t>
                      </a:r>
                    </a:p>
                  </a:txBody>
                  <a:tcPr anchor="ctr">
                    <a:lnL>
                      <a:noFill/>
                    </a:lnL>
                    <a:lnR w="19050" cap="flat" cmpd="sng" algn="ctr">
                      <a:noFill/>
                      <a:prstDash val="sysDot"/>
                      <a:round/>
                      <a:headEnd type="none" w="med" len="med"/>
                      <a:tailEnd type="none" w="med" len="med"/>
                    </a:lnR>
                    <a:lnT w="19050" cap="flat" cmpd="sng" algn="ctr">
                      <a:solidFill>
                        <a:schemeClr val="bg2"/>
                      </a:solidFill>
                      <a:prstDash val="sysDot"/>
                      <a:round/>
                      <a:headEnd type="none" w="med" len="med"/>
                      <a:tailEnd type="none" w="med" len="med"/>
                    </a:lnT>
                    <a:lnB w="1905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marL="171450" indent="-171450">
                        <a:buFont typeface="Wingdings" panose="05000000000000000000" pitchFamily="2" charset="2"/>
                        <a:buChar char="§"/>
                      </a:pPr>
                      <a:endParaRPr lang="en-US" sz="1000" dirty="0">
                        <a:latin typeface="Calibri" panose="020F0502020204030204" pitchFamily="34"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vMerge="1">
                  <a:txBody>
                    <a:bodyPr/>
                    <a:lstStyle/>
                    <a:p>
                      <a:pPr marL="171450" indent="-171450">
                        <a:buFont typeface="Wingdings" panose="05000000000000000000" pitchFamily="2" charset="2"/>
                        <a:buChar char="§"/>
                      </a:pPr>
                      <a:endParaRPr lang="en-US" sz="1000" dirty="0">
                        <a:latin typeface="Calibri" panose="020F0502020204030204" pitchFamily="34"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41241202"/>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tx2"/>
                          </a:solidFill>
                          <a:latin typeface="Calibri" panose="020F0502020204030204" pitchFamily="34" charset="0"/>
                          <a:cs typeface="Calibri" panose="020F0502020204030204" pitchFamily="34" charset="0"/>
                        </a:rPr>
                        <a:t>Side-Products Credits</a:t>
                      </a:r>
                    </a:p>
                  </a:txBody>
                  <a:tcPr anchor="ctr">
                    <a:lnL>
                      <a:noFill/>
                    </a:lnL>
                    <a:lnR w="19050" cap="flat" cmpd="sng" algn="ctr">
                      <a:noFill/>
                      <a:prstDash val="sysDot"/>
                      <a:round/>
                      <a:headEnd type="none" w="med" len="med"/>
                      <a:tailEnd type="none" w="med" len="med"/>
                    </a:lnR>
                    <a:lnT w="19050" cap="flat" cmpd="sng" algn="ctr">
                      <a:solidFill>
                        <a:schemeClr val="bg2"/>
                      </a:solidFill>
                      <a:prstDash val="sysDot"/>
                      <a:round/>
                      <a:headEnd type="none" w="med" len="med"/>
                      <a:tailEnd type="none" w="med" len="med"/>
                    </a:lnT>
                    <a:lnB w="1905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marL="171450" indent="-171450">
                        <a:buFont typeface="Wingdings" panose="05000000000000000000" pitchFamily="2" charset="2"/>
                        <a:buChar char="§"/>
                      </a:pPr>
                      <a:endParaRPr lang="en-US" sz="1000" dirty="0">
                        <a:latin typeface="Calibri" panose="020F0502020204030204" pitchFamily="34" charset="0"/>
                        <a:cs typeface="Calibri" panose="020F0502020204030204" pitchFamily="34" charset="0"/>
                      </a:endParaRPr>
                    </a:p>
                  </a:txBody>
                  <a:tcPr>
                    <a:lnL>
                      <a:noFill/>
                    </a:lnL>
                    <a:lnR>
                      <a:noFill/>
                    </a:lnR>
                    <a:lnT>
                      <a:noFill/>
                    </a:lnT>
                    <a:lnB w="25400" cmpd="sng">
                      <a:noFill/>
                    </a:lnB>
                    <a:lnTlToBr w="12700" cmpd="sng">
                      <a:noFill/>
                      <a:prstDash val="solid"/>
                    </a:lnTlToBr>
                    <a:lnBlToTr w="12700" cmpd="sng">
                      <a:noFill/>
                      <a:prstDash val="solid"/>
                    </a:lnBlToTr>
                    <a:solidFill>
                      <a:schemeClr val="bg1"/>
                    </a:solidFill>
                  </a:tcPr>
                </a:tc>
                <a:tc vMerge="1">
                  <a:txBody>
                    <a:bodyPr/>
                    <a:lstStyle/>
                    <a:p>
                      <a:pPr marL="171450" indent="-171450">
                        <a:buFont typeface="Wingdings" panose="05000000000000000000" pitchFamily="2" charset="2"/>
                        <a:buChar char="§"/>
                      </a:pPr>
                      <a:endParaRPr lang="en-US" sz="1000" dirty="0">
                        <a:latin typeface="Calibri" panose="020F0502020204030204" pitchFamily="34" charset="0"/>
                        <a:cs typeface="Calibri" panose="020F0502020204030204" pitchFamily="34" charset="0"/>
                      </a:endParaRPr>
                    </a:p>
                  </a:txBody>
                  <a:tcPr>
                    <a:lnL>
                      <a:noFill/>
                    </a:lnL>
                    <a:lnR>
                      <a:noFill/>
                    </a:lnR>
                    <a:lnT>
                      <a:noFill/>
                    </a:lnT>
                    <a:lnB w="254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73052944"/>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tx2"/>
                          </a:solidFill>
                          <a:latin typeface="Calibri" panose="020F0502020204030204" pitchFamily="34" charset="0"/>
                          <a:cs typeface="Calibri" panose="020F0502020204030204" pitchFamily="34" charset="0"/>
                        </a:rPr>
                        <a:t>Incentives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tx2"/>
                          </a:solidFill>
                          <a:latin typeface="Calibri" panose="020F0502020204030204" pitchFamily="34" charset="0"/>
                          <a:cs typeface="Calibri" panose="020F0502020204030204" pitchFamily="34" charset="0"/>
                        </a:rPr>
                        <a:t>(e.g., RFS, LCFS, Carbon avoidance)</a:t>
                      </a:r>
                    </a:p>
                  </a:txBody>
                  <a:tcPr anchor="ctr">
                    <a:lnL>
                      <a:noFill/>
                    </a:lnL>
                    <a:lnR>
                      <a:noFill/>
                    </a:lnR>
                    <a:lnT w="19050" cap="flat" cmpd="sng" algn="ctr">
                      <a:solidFill>
                        <a:schemeClr val="bg2"/>
                      </a:solidFill>
                      <a:prstDash val="sysDot"/>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buFont typeface="Wingdings" panose="05000000000000000000" pitchFamily="2" charset="2"/>
                        <a:buChar char="§"/>
                      </a:pPr>
                      <a:endParaRPr lang="en-US" sz="1000" dirty="0">
                        <a:solidFill>
                          <a:schemeClr val="tx2"/>
                        </a:solidFill>
                        <a:latin typeface="Calibri" panose="020F0502020204030204" pitchFamily="34" charset="0"/>
                        <a:cs typeface="Calibri" panose="020F0502020204030204" pitchFamily="34" charset="0"/>
                      </a:endParaRPr>
                    </a:p>
                  </a:txBody>
                  <a:tcPr anchor="ctr">
                    <a:lnL>
                      <a:noFill/>
                    </a:lnL>
                    <a:lnR>
                      <a:noFill/>
                    </a:lnR>
                    <a:lnT w="19050" cap="flat" cmpd="sng" algn="ctr">
                      <a:solidFill>
                        <a:schemeClr val="bg2"/>
                      </a:solidFill>
                      <a:prstDash val="sysDot"/>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spcAft>
                          <a:spcPts val="400"/>
                        </a:spcAft>
                        <a:buFont typeface="Wingdings" panose="05000000000000000000" pitchFamily="2" charset="2"/>
                        <a:buChar char="§"/>
                      </a:pPr>
                      <a:endParaRPr lang="en-US" sz="1000" dirty="0">
                        <a:solidFill>
                          <a:schemeClr val="tx2"/>
                        </a:solidFill>
                        <a:latin typeface="Calibri" panose="020F0502020204030204" pitchFamily="34" charset="0"/>
                        <a:cs typeface="Calibri" panose="020F0502020204030204" pitchFamily="34" charset="0"/>
                      </a:endParaRPr>
                    </a:p>
                  </a:txBody>
                  <a:tcPr>
                    <a:lnL>
                      <a:noFill/>
                    </a:lnL>
                    <a:lnR>
                      <a:noFill/>
                    </a:lnR>
                    <a:lnT w="19050" cap="flat" cmpd="sng" algn="ctr">
                      <a:solidFill>
                        <a:schemeClr val="bg2"/>
                      </a:solidFill>
                      <a:prstDash val="sysDot"/>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02490266"/>
                  </a:ext>
                </a:extLst>
              </a:tr>
            </a:tbl>
          </a:graphicData>
        </a:graphic>
      </p:graphicFrame>
      <p:sp>
        <p:nvSpPr>
          <p:cNvPr id="9" name="Rectangle: Rounded Corners 8">
            <a:extLst>
              <a:ext uri="{FF2B5EF4-FFF2-40B4-BE49-F238E27FC236}">
                <a16:creationId xmlns:a16="http://schemas.microsoft.com/office/drawing/2014/main" id="{3550FF95-982E-4666-B9CB-DA83A6AFB477}"/>
              </a:ext>
            </a:extLst>
          </p:cNvPr>
          <p:cNvSpPr/>
          <p:nvPr/>
        </p:nvSpPr>
        <p:spPr>
          <a:xfrm>
            <a:off x="156512" y="4036060"/>
            <a:ext cx="8864114" cy="1069339"/>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b="1" dirty="0">
                <a:latin typeface="Calibri" panose="020F0502020204030204" pitchFamily="34" charset="0"/>
                <a:cs typeface="Calibri" panose="020F0502020204030204" pitchFamily="34" charset="0"/>
              </a:rPr>
              <a:t>*Caution: Beware of the trap of using generic cost assumptions! Your TE-model should always be ‘MARKET SPECIFIC’. </a:t>
            </a:r>
          </a:p>
          <a:p>
            <a:pPr algn="ctr">
              <a:spcAft>
                <a:spcPts val="600"/>
              </a:spcAft>
            </a:pPr>
            <a:r>
              <a:rPr lang="en-US" sz="1300" u="sng" dirty="0">
                <a:latin typeface="Calibri" panose="020F0502020204030204" pitchFamily="34" charset="0"/>
                <a:cs typeface="Calibri" panose="020F0502020204030204" pitchFamily="34" charset="0"/>
              </a:rPr>
              <a:t>E.g. No point using ‘US Natural Gas Pricing’ for a facility in Japan OR ‘Waste Disposal Costs’ of TX for a facility in CA, is there?</a:t>
            </a:r>
          </a:p>
        </p:txBody>
      </p:sp>
      <p:graphicFrame>
        <p:nvGraphicFramePr>
          <p:cNvPr id="11" name="Table 10">
            <a:extLst>
              <a:ext uri="{FF2B5EF4-FFF2-40B4-BE49-F238E27FC236}">
                <a16:creationId xmlns:a16="http://schemas.microsoft.com/office/drawing/2014/main" id="{BD0BC8E3-BD8E-4542-A250-06C4894B68E8}"/>
              </a:ext>
            </a:extLst>
          </p:cNvPr>
          <p:cNvGraphicFramePr>
            <a:graphicFrameLocks noGrp="1"/>
          </p:cNvGraphicFramePr>
          <p:nvPr>
            <p:extLst>
              <p:ext uri="{D42A27DB-BD31-4B8C-83A1-F6EECF244321}">
                <p14:modId xmlns:p14="http://schemas.microsoft.com/office/powerpoint/2010/main" val="1399431903"/>
              </p:ext>
            </p:extLst>
          </p:nvPr>
        </p:nvGraphicFramePr>
        <p:xfrm>
          <a:off x="4650256" y="764540"/>
          <a:ext cx="4337232" cy="3195322"/>
        </p:xfrm>
        <a:graphic>
          <a:graphicData uri="http://schemas.openxmlformats.org/drawingml/2006/table">
            <a:tbl>
              <a:tblPr firstRow="1" bandRow="1">
                <a:tableStyleId>{6E25E649-3F16-4E02-A733-19D2CDBF48F0}</a:tableStyleId>
              </a:tblPr>
              <a:tblGrid>
                <a:gridCol w="1445744">
                  <a:extLst>
                    <a:ext uri="{9D8B030D-6E8A-4147-A177-3AD203B41FA5}">
                      <a16:colId xmlns:a16="http://schemas.microsoft.com/office/drawing/2014/main" val="3334108378"/>
                    </a:ext>
                  </a:extLst>
                </a:gridCol>
                <a:gridCol w="1445744">
                  <a:extLst>
                    <a:ext uri="{9D8B030D-6E8A-4147-A177-3AD203B41FA5}">
                      <a16:colId xmlns:a16="http://schemas.microsoft.com/office/drawing/2014/main" val="3322026173"/>
                    </a:ext>
                  </a:extLst>
                </a:gridCol>
                <a:gridCol w="1445744">
                  <a:extLst>
                    <a:ext uri="{9D8B030D-6E8A-4147-A177-3AD203B41FA5}">
                      <a16:colId xmlns:a16="http://schemas.microsoft.com/office/drawing/2014/main" val="845129130"/>
                    </a:ext>
                  </a:extLst>
                </a:gridCol>
              </a:tblGrid>
              <a:tr h="282401">
                <a:tc gridSpan="3">
                  <a:txBody>
                    <a:bodyPr/>
                    <a:lstStyle/>
                    <a:p>
                      <a:pPr algn="ctr"/>
                      <a:r>
                        <a:rPr lang="en-US" sz="1200" dirty="0">
                          <a:latin typeface="Calibri" panose="020F0502020204030204" pitchFamily="34" charset="0"/>
                          <a:cs typeface="Calibri" panose="020F0502020204030204" pitchFamily="34" charset="0"/>
                        </a:rPr>
                        <a:t>Fixed Costs</a:t>
                      </a:r>
                    </a:p>
                  </a:txBody>
                  <a:tcPr>
                    <a:lnL>
                      <a:noFill/>
                    </a:lnL>
                    <a:lnR>
                      <a:noFill/>
                    </a:lnR>
                    <a:lnT w="254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hMerge="1">
                  <a:txBody>
                    <a:bodyPr/>
                    <a:lstStyle/>
                    <a:p>
                      <a:pPr algn="ctr"/>
                      <a:endParaRPr lang="en-US" sz="1100" dirty="0">
                        <a:latin typeface="Calibri" panose="020F0502020204030204" pitchFamily="34" charset="0"/>
                        <a:cs typeface="Calibri" panose="020F0502020204030204" pitchFamily="34" charset="0"/>
                      </a:endParaRPr>
                    </a:p>
                  </a:txBody>
                  <a:tcPr>
                    <a:lnL>
                      <a:noFill/>
                    </a:lnL>
                    <a:lnR>
                      <a:noFill/>
                    </a:lnR>
                    <a:lnT w="25400" cmpd="sng">
                      <a:noFill/>
                    </a:lnT>
                    <a:lnB w="25400" cmpd="sng">
                      <a:noFill/>
                    </a:lnB>
                    <a:lnTlToBr w="12700" cmpd="sng">
                      <a:noFill/>
                      <a:prstDash val="solid"/>
                    </a:lnTlToBr>
                    <a:lnBlToTr w="12700" cmpd="sng">
                      <a:noFill/>
                      <a:prstDash val="solid"/>
                    </a:lnBlToTr>
                  </a:tcPr>
                </a:tc>
                <a:tc hMerge="1">
                  <a:txBody>
                    <a:bodyPr/>
                    <a:lstStyle/>
                    <a:p>
                      <a:pPr algn="ctr"/>
                      <a:endParaRPr lang="en-US" sz="1100" dirty="0">
                        <a:latin typeface="Calibri" panose="020F0502020204030204" pitchFamily="34" charset="0"/>
                        <a:cs typeface="Calibri" panose="020F0502020204030204" pitchFamily="34" charset="0"/>
                      </a:endParaRPr>
                    </a:p>
                  </a:txBody>
                  <a:tcPr>
                    <a:lnL>
                      <a:noFill/>
                    </a:lnL>
                    <a:lnR>
                      <a:noFill/>
                    </a:lnR>
                    <a:lnT w="25400" cmpd="sng">
                      <a:noFill/>
                    </a:lnT>
                    <a:lnB w="25400" cmpd="sng">
                      <a:noFill/>
                    </a:lnB>
                    <a:lnTlToBr w="12700" cmpd="sng">
                      <a:noFill/>
                      <a:prstDash val="solid"/>
                    </a:lnTlToBr>
                    <a:lnBlToTr w="12700" cmpd="sng">
                      <a:noFill/>
                      <a:prstDash val="solid"/>
                    </a:lnBlToTr>
                  </a:tcPr>
                </a:tc>
                <a:extLst>
                  <a:ext uri="{0D108BD9-81ED-4DB2-BD59-A6C34878D82A}">
                    <a16:rowId xmlns:a16="http://schemas.microsoft.com/office/drawing/2014/main" val="3892892850"/>
                  </a:ext>
                </a:extLst>
              </a:tr>
              <a:tr h="258868">
                <a:tc rowSpan="2">
                  <a:txBody>
                    <a:bodyPr/>
                    <a:lstStyle/>
                    <a:p>
                      <a:pPr algn="ctr"/>
                      <a:r>
                        <a:rPr lang="en-US" sz="1050" b="1" dirty="0">
                          <a:solidFill>
                            <a:schemeClr val="bg1"/>
                          </a:solidFill>
                          <a:latin typeface="Calibri" panose="020F0502020204030204" pitchFamily="34" charset="0"/>
                          <a:cs typeface="Calibri" panose="020F0502020204030204" pitchFamily="34" charset="0"/>
                        </a:rPr>
                        <a:t>What’s included?</a:t>
                      </a:r>
                    </a:p>
                  </a:txBody>
                  <a:tcPr anchor="ctr">
                    <a:lnL>
                      <a:noFill/>
                    </a:lnL>
                    <a:lnR>
                      <a:noFill/>
                    </a:lnR>
                    <a:lnT w="28575" cap="flat" cmpd="sng" algn="ctr">
                      <a:solidFill>
                        <a:schemeClr val="bg1"/>
                      </a:solidFill>
                      <a:prstDash val="solid"/>
                      <a:round/>
                      <a:headEnd type="none" w="med" len="med"/>
                      <a:tailEnd type="none" w="med" len="med"/>
                    </a:lnT>
                    <a:lnB w="25400" cmpd="sng">
                      <a:noFill/>
                    </a:lnB>
                    <a:lnTlToBr w="12700" cmpd="sng">
                      <a:noFill/>
                      <a:prstDash val="solid"/>
                    </a:lnTlToBr>
                    <a:lnBlToTr w="12700" cmpd="sng">
                      <a:noFill/>
                      <a:prstDash val="solid"/>
                    </a:lnBlToTr>
                    <a:solidFill>
                      <a:schemeClr val="tx2"/>
                    </a:solidFill>
                  </a:tcPr>
                </a:tc>
                <a:tc gridSpan="2">
                  <a:txBody>
                    <a:bodyPr/>
                    <a:lstStyle/>
                    <a:p>
                      <a:pPr algn="ctr"/>
                      <a:r>
                        <a:rPr lang="en-US" sz="1050" b="1" dirty="0">
                          <a:solidFill>
                            <a:schemeClr val="bg1"/>
                          </a:solidFill>
                          <a:latin typeface="Calibri" panose="020F0502020204030204" pitchFamily="34" charset="0"/>
                          <a:cs typeface="Calibri" panose="020F0502020204030204" pitchFamily="34" charset="0"/>
                        </a:rPr>
                        <a:t>Where do we get it from?</a:t>
                      </a:r>
                    </a:p>
                  </a:txBody>
                  <a:tcPr>
                    <a:lnL>
                      <a:noFill/>
                    </a:lnL>
                    <a:lnR>
                      <a:noFill/>
                    </a:lnR>
                    <a:lnT w="28575" cap="flat" cmpd="sng" algn="ctr">
                      <a:solidFill>
                        <a:schemeClr val="bg1"/>
                      </a:solidFill>
                      <a:prstDash val="solid"/>
                      <a:round/>
                      <a:headEnd type="none" w="med" len="med"/>
                      <a:tailEnd type="none" w="med" len="med"/>
                    </a:lnT>
                    <a:lnB w="25400" cmpd="sng">
                      <a:noFill/>
                    </a:lnB>
                    <a:lnTlToBr w="12700" cmpd="sng">
                      <a:noFill/>
                      <a:prstDash val="solid"/>
                    </a:lnTlToBr>
                    <a:lnBlToTr w="12700" cmpd="sng">
                      <a:noFill/>
                      <a:prstDash val="solid"/>
                    </a:lnBlToTr>
                    <a:solidFill>
                      <a:schemeClr val="tx2"/>
                    </a:solidFill>
                  </a:tcPr>
                </a:tc>
                <a:tc hMerge="1">
                  <a:txBody>
                    <a:bodyPr/>
                    <a:lstStyle/>
                    <a:p>
                      <a:pPr algn="ctr"/>
                      <a:endParaRPr lang="en-US" sz="1100" dirty="0">
                        <a:latin typeface="Calibri" panose="020F0502020204030204" pitchFamily="34" charset="0"/>
                        <a:cs typeface="Calibri" panose="020F0502020204030204" pitchFamily="34" charset="0"/>
                      </a:endParaRPr>
                    </a:p>
                  </a:txBody>
                  <a:tcPr>
                    <a:lnL>
                      <a:noFill/>
                    </a:lnL>
                    <a:lnR>
                      <a:noFill/>
                    </a:lnR>
                    <a:lnT w="25400" cmpd="sng">
                      <a:noFill/>
                    </a:lnT>
                    <a:lnB w="25400" cmpd="sng">
                      <a:noFill/>
                    </a:lnB>
                    <a:lnTlToBr w="12700" cmpd="sng">
                      <a:noFill/>
                      <a:prstDash val="solid"/>
                    </a:lnTlToBr>
                    <a:lnBlToTr w="12700" cmpd="sng">
                      <a:noFill/>
                      <a:prstDash val="solid"/>
                    </a:lnBlToTr>
                  </a:tcPr>
                </a:tc>
                <a:extLst>
                  <a:ext uri="{0D108BD9-81ED-4DB2-BD59-A6C34878D82A}">
                    <a16:rowId xmlns:a16="http://schemas.microsoft.com/office/drawing/2014/main" val="86858934"/>
                  </a:ext>
                </a:extLst>
              </a:tr>
              <a:tr h="258868">
                <a:tc vMerge="1">
                  <a:txBody>
                    <a:bodyPr/>
                    <a:lstStyle/>
                    <a:p>
                      <a:endParaRPr lang="en-US" sz="1050" b="1" dirty="0">
                        <a:solidFill>
                          <a:schemeClr val="bg1"/>
                        </a:solidFill>
                        <a:latin typeface="Calibri" panose="020F0502020204030204" pitchFamily="34" charset="0"/>
                        <a:cs typeface="Calibri" panose="020F0502020204030204" pitchFamily="34" charset="0"/>
                      </a:endParaRPr>
                    </a:p>
                  </a:txBody>
                  <a:tcPr>
                    <a:lnL>
                      <a:noFill/>
                    </a:lnL>
                    <a:lnR>
                      <a:noFill/>
                    </a:lnR>
                    <a:lnT w="25400" cmpd="sng">
                      <a:noFill/>
                    </a:lnT>
                    <a:lnB>
                      <a:noFill/>
                    </a:lnB>
                    <a:lnTlToBr w="12700" cmpd="sng">
                      <a:noFill/>
                      <a:prstDash val="solid"/>
                    </a:lnTlToBr>
                    <a:lnBlToTr w="12700" cmpd="sng">
                      <a:noFill/>
                      <a:prstDash val="solid"/>
                    </a:lnBlToTr>
                    <a:solidFill>
                      <a:schemeClr val="tx2"/>
                    </a:solidFill>
                  </a:tcPr>
                </a:tc>
                <a:tc>
                  <a:txBody>
                    <a:bodyPr/>
                    <a:lstStyle/>
                    <a:p>
                      <a:pPr algn="ctr"/>
                      <a:r>
                        <a:rPr lang="en-US" sz="1050" b="1" dirty="0">
                          <a:solidFill>
                            <a:schemeClr val="bg1"/>
                          </a:solidFill>
                          <a:latin typeface="Calibri" panose="020F0502020204030204" pitchFamily="34" charset="0"/>
                          <a:cs typeface="Calibri" panose="020F0502020204030204" pitchFamily="34" charset="0"/>
                        </a:rPr>
                        <a:t>Quantity Required</a:t>
                      </a:r>
                    </a:p>
                  </a:txBody>
                  <a:tcPr>
                    <a:lnL>
                      <a:noFill/>
                    </a:lnL>
                    <a:lnR>
                      <a:noFill/>
                    </a:lnR>
                    <a:lnT w="25400" cmpd="sng">
                      <a:noFill/>
                    </a:lnT>
                    <a:lnB>
                      <a:noFill/>
                    </a:lnB>
                    <a:lnTlToBr w="12700" cmpd="sng">
                      <a:noFill/>
                      <a:prstDash val="solid"/>
                    </a:lnTlToBr>
                    <a:lnBlToTr w="12700" cmpd="sng">
                      <a:noFill/>
                      <a:prstDash val="solid"/>
                    </a:lnBlToTr>
                    <a:solidFill>
                      <a:schemeClr val="tx2"/>
                    </a:solidFill>
                  </a:tcPr>
                </a:tc>
                <a:tc>
                  <a:txBody>
                    <a:bodyPr/>
                    <a:lstStyle/>
                    <a:p>
                      <a:pPr algn="ctr"/>
                      <a:r>
                        <a:rPr lang="en-US" sz="1050" b="1" dirty="0">
                          <a:solidFill>
                            <a:schemeClr val="bg1"/>
                          </a:solidFill>
                          <a:latin typeface="Calibri" panose="020F0502020204030204" pitchFamily="34" charset="0"/>
                          <a:cs typeface="Calibri" panose="020F0502020204030204" pitchFamily="34" charset="0"/>
                        </a:rPr>
                        <a:t>Cost Assumptions*</a:t>
                      </a:r>
                    </a:p>
                  </a:txBody>
                  <a:tcPr>
                    <a:lnL>
                      <a:noFill/>
                    </a:lnL>
                    <a:lnR>
                      <a:noFill/>
                    </a:lnR>
                    <a:lnT w="25400" cmpd="sng">
                      <a:noFill/>
                    </a:lnT>
                    <a:lnB>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570127821"/>
                  </a:ext>
                </a:extLst>
              </a:tr>
              <a:tr h="407913">
                <a:tc>
                  <a:txBody>
                    <a:bodyPr/>
                    <a:lstStyle/>
                    <a:p>
                      <a:pPr algn="ctr"/>
                      <a:r>
                        <a:rPr lang="en-US" sz="1000" b="1" dirty="0">
                          <a:solidFill>
                            <a:schemeClr val="tx2"/>
                          </a:solidFill>
                          <a:latin typeface="Calibri" panose="020F0502020204030204" pitchFamily="34" charset="0"/>
                          <a:cs typeface="Calibri" panose="020F0502020204030204" pitchFamily="34" charset="0"/>
                        </a:rPr>
                        <a:t>Direct Labor &amp; Supervision (DL, S)</a:t>
                      </a:r>
                    </a:p>
                  </a:txBody>
                  <a:tcPr anchor="ctr">
                    <a:lnL>
                      <a:noFill/>
                    </a:lnL>
                    <a:lnR>
                      <a:noFill/>
                    </a:lnR>
                    <a:lnT>
                      <a:noFill/>
                    </a:lnT>
                    <a:lnB w="1905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buFont typeface="Wingdings" panose="05000000000000000000" pitchFamily="2" charset="2"/>
                        <a:buChar char="§"/>
                      </a:pPr>
                      <a:r>
                        <a:rPr lang="en-US" sz="1000" dirty="0">
                          <a:solidFill>
                            <a:schemeClr val="tx2"/>
                          </a:solidFill>
                          <a:latin typeface="Calibri" panose="020F0502020204030204" pitchFamily="34" charset="0"/>
                          <a:cs typeface="Calibri" panose="020F0502020204030204" pitchFamily="34" charset="0"/>
                        </a:rPr>
                        <a:t>Similar Processes</a:t>
                      </a:r>
                    </a:p>
                    <a:p>
                      <a:pPr marL="171450" indent="-171450">
                        <a:buFont typeface="Wingdings" panose="05000000000000000000" pitchFamily="2" charset="2"/>
                        <a:buChar char="§"/>
                      </a:pPr>
                      <a:r>
                        <a:rPr lang="en-US" sz="1000" dirty="0">
                          <a:solidFill>
                            <a:schemeClr val="tx2"/>
                          </a:solidFill>
                          <a:latin typeface="Calibri" panose="020F0502020204030204" pitchFamily="34" charset="0"/>
                          <a:cs typeface="Calibri" panose="020F0502020204030204" pitchFamily="34" charset="0"/>
                        </a:rPr>
                        <a:t>Bottoms-up model</a:t>
                      </a:r>
                    </a:p>
                  </a:txBody>
                  <a:tcPr anchor="ctr">
                    <a:lnL>
                      <a:noFill/>
                    </a:lnL>
                    <a:lnR w="19050" cap="flat" cmpd="sng" algn="ctr">
                      <a:noFill/>
                      <a:prstDash val="sysDot"/>
                      <a:round/>
                      <a:headEnd type="none" w="med" len="med"/>
                      <a:tailEnd type="none" w="med" len="med"/>
                    </a:lnR>
                    <a:lnT>
                      <a:noFill/>
                    </a:lnT>
                    <a:lnB w="1905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rowSpan="7">
                  <a:txBody>
                    <a:bodyPr/>
                    <a:lstStyle/>
                    <a:p>
                      <a:pPr marL="171450" indent="-171450">
                        <a:spcAft>
                          <a:spcPts val="400"/>
                        </a:spcAft>
                        <a:buFont typeface="Wingdings" panose="05000000000000000000" pitchFamily="2" charset="2"/>
                        <a:buChar char="§"/>
                      </a:pPr>
                      <a:r>
                        <a:rPr lang="en-US" sz="1000" dirty="0">
                          <a:solidFill>
                            <a:schemeClr val="tx2"/>
                          </a:solidFill>
                          <a:latin typeface="Calibri" panose="020F0502020204030204" pitchFamily="34" charset="0"/>
                          <a:cs typeface="Calibri" panose="020F0502020204030204" pitchFamily="34" charset="0"/>
                        </a:rPr>
                        <a:t>Costs mainly depend on Direct Labor and </a:t>
                      </a:r>
                      <a:r>
                        <a:rPr lang="en-US" sz="1000" dirty="0" err="1">
                          <a:solidFill>
                            <a:schemeClr val="tx2"/>
                          </a:solidFill>
                          <a:latin typeface="Calibri" panose="020F0502020204030204" pitchFamily="34" charset="0"/>
                          <a:cs typeface="Calibri" panose="020F0502020204030204" pitchFamily="34" charset="0"/>
                        </a:rPr>
                        <a:t>CapEx</a:t>
                      </a:r>
                      <a:endParaRPr lang="en-US" sz="1000" dirty="0">
                        <a:solidFill>
                          <a:schemeClr val="tx2"/>
                        </a:solidFill>
                        <a:latin typeface="Calibri" panose="020F0502020204030204" pitchFamily="34" charset="0"/>
                        <a:cs typeface="Calibri" panose="020F0502020204030204" pitchFamily="34" charset="0"/>
                      </a:endParaRPr>
                    </a:p>
                    <a:p>
                      <a:pPr marL="171450" indent="-171450">
                        <a:spcAft>
                          <a:spcPts val="400"/>
                        </a:spcAft>
                        <a:buFont typeface="Wingdings" panose="05000000000000000000" pitchFamily="2" charset="2"/>
                        <a:buChar char="§"/>
                      </a:pPr>
                      <a:r>
                        <a:rPr lang="en-US" sz="1000" dirty="0">
                          <a:solidFill>
                            <a:schemeClr val="tx2"/>
                          </a:solidFill>
                          <a:latin typeface="Calibri" panose="020F0502020204030204" pitchFamily="34" charset="0"/>
                          <a:cs typeface="Calibri" panose="020F0502020204030204" pitchFamily="34" charset="0"/>
                        </a:rPr>
                        <a:t>Labor Rate should be site specific</a:t>
                      </a:r>
                    </a:p>
                    <a:p>
                      <a:pPr marL="171450" marR="0" lvl="0" indent="-171450" algn="l" defTabSz="914400" rtl="0" eaLnBrk="1" fontAlgn="auto" latinLnBrk="0" hangingPunct="1">
                        <a:lnSpc>
                          <a:spcPct val="100000"/>
                        </a:lnSpc>
                        <a:spcBef>
                          <a:spcPts val="0"/>
                        </a:spcBef>
                        <a:spcAft>
                          <a:spcPts val="400"/>
                        </a:spcAft>
                        <a:buClrTx/>
                        <a:buSzTx/>
                        <a:buFont typeface="Wingdings" panose="05000000000000000000" pitchFamily="2" charset="2"/>
                        <a:buChar char="§"/>
                        <a:tabLst/>
                        <a:defRPr/>
                      </a:pPr>
                      <a:r>
                        <a:rPr lang="en-US" sz="1000" dirty="0">
                          <a:solidFill>
                            <a:schemeClr val="tx2"/>
                          </a:solidFill>
                          <a:latin typeface="Calibri" panose="020F0502020204030204" pitchFamily="34" charset="0"/>
                          <a:cs typeface="Calibri" panose="020F0502020204030204" pitchFamily="34" charset="0"/>
                        </a:rPr>
                        <a:t>Further explanations and ranges can be found in: </a:t>
                      </a:r>
                      <a:r>
                        <a:rPr lang="en-US" sz="1000" kern="1200" dirty="0">
                          <a:solidFill>
                            <a:schemeClr val="tx2"/>
                          </a:solidFill>
                          <a:latin typeface="Calibri" panose="020F0502020204030204" pitchFamily="34" charset="0"/>
                          <a:ea typeface="+mn-ea"/>
                          <a:cs typeface="Calibri" panose="020F0502020204030204" pitchFamily="34" charset="0"/>
                        </a:rPr>
                        <a:t>“Plant Design and Economics for Chemical Engineers; Peters, M., </a:t>
                      </a:r>
                      <a:r>
                        <a:rPr lang="en-US" sz="1000" kern="1200" dirty="0" err="1">
                          <a:solidFill>
                            <a:schemeClr val="tx2"/>
                          </a:solidFill>
                          <a:latin typeface="Calibri" panose="020F0502020204030204" pitchFamily="34" charset="0"/>
                          <a:ea typeface="+mn-ea"/>
                          <a:cs typeface="Calibri" panose="020F0502020204030204" pitchFamily="34" charset="0"/>
                        </a:rPr>
                        <a:t>Timmerhaus</a:t>
                      </a:r>
                      <a:r>
                        <a:rPr lang="en-US" sz="1000" kern="1200" dirty="0">
                          <a:solidFill>
                            <a:schemeClr val="tx2"/>
                          </a:solidFill>
                          <a:latin typeface="Calibri" panose="020F0502020204030204" pitchFamily="34" charset="0"/>
                          <a:ea typeface="+mn-ea"/>
                          <a:cs typeface="Calibri" panose="020F0502020204030204" pitchFamily="34" charset="0"/>
                        </a:rPr>
                        <a:t>, K., and West, R.”</a:t>
                      </a:r>
                    </a:p>
                  </a:txBody>
                  <a:tcPr>
                    <a:lnL w="19050" cap="flat" cmpd="sng" algn="ctr">
                      <a:noFill/>
                      <a:prstDash val="sysDot"/>
                      <a:round/>
                      <a:headEnd type="none" w="med" len="med"/>
                      <a:tailEnd type="none" w="med" len="med"/>
                    </a:lnL>
                    <a:lnR>
                      <a:noFill/>
                    </a:lnR>
                    <a:lnT>
                      <a:noFill/>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72376769"/>
                  </a:ext>
                </a:extLst>
              </a:tr>
              <a:tr h="251024">
                <a:tc>
                  <a:txBody>
                    <a:bodyPr/>
                    <a:lstStyle/>
                    <a:p>
                      <a:pPr marL="0" algn="ctr" defTabSz="914400" rtl="0" eaLnBrk="1" latinLnBrk="0" hangingPunct="1"/>
                      <a:r>
                        <a:rPr lang="en-US" sz="1000" b="1" kern="1200" dirty="0">
                          <a:solidFill>
                            <a:schemeClr val="tx2"/>
                          </a:solidFill>
                          <a:latin typeface="Calibri" panose="020F0502020204030204" pitchFamily="34" charset="0"/>
                          <a:ea typeface="+mn-ea"/>
                          <a:cs typeface="Calibri" panose="020F0502020204030204" pitchFamily="34" charset="0"/>
                        </a:rPr>
                        <a:t>Supervision (S)</a:t>
                      </a:r>
                    </a:p>
                  </a:txBody>
                  <a:tcPr anchor="ctr">
                    <a:lnL>
                      <a:noFill/>
                    </a:lnL>
                    <a:lnR>
                      <a:noFill/>
                    </a:lnR>
                    <a:lnT w="19050" cap="flat" cmpd="sng" algn="ctr">
                      <a:solidFill>
                        <a:schemeClr val="tx2">
                          <a:lumMod val="20000"/>
                          <a:lumOff val="80000"/>
                        </a:schemeClr>
                      </a:solidFill>
                      <a:prstDash val="sysDot"/>
                      <a:round/>
                      <a:headEnd type="none" w="med" len="med"/>
                      <a:tailEnd type="none" w="med" len="med"/>
                    </a:lnT>
                    <a:lnB w="1905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171450" algn="l" defTabSz="914400" rtl="0" eaLnBrk="1" latinLnBrk="0" hangingPunct="1">
                        <a:buFont typeface="Wingdings" panose="05000000000000000000" pitchFamily="2" charset="2"/>
                        <a:buChar char="§"/>
                      </a:pPr>
                      <a:r>
                        <a:rPr lang="en-US" sz="1000" kern="1200" dirty="0">
                          <a:solidFill>
                            <a:schemeClr val="tx2"/>
                          </a:solidFill>
                          <a:latin typeface="Calibri" panose="020F0502020204030204" pitchFamily="34" charset="0"/>
                          <a:ea typeface="+mn-ea"/>
                          <a:cs typeface="Calibri" panose="020F0502020204030204" pitchFamily="34" charset="0"/>
                        </a:rPr>
                        <a:t>15% of DL</a:t>
                      </a:r>
                    </a:p>
                  </a:txBody>
                  <a:tcPr anchor="ctr">
                    <a:lnL>
                      <a:noFill/>
                    </a:lnL>
                    <a:lnR w="19050" cap="flat" cmpd="sng" algn="ctr">
                      <a:noFill/>
                      <a:prstDash val="sysDot"/>
                      <a:round/>
                      <a:headEnd type="none" w="med" len="med"/>
                      <a:tailEnd type="none" w="med" len="med"/>
                    </a:lnR>
                    <a:lnT w="19050" cap="flat" cmpd="sng" algn="ctr">
                      <a:solidFill>
                        <a:schemeClr val="tx2">
                          <a:lumMod val="20000"/>
                          <a:lumOff val="80000"/>
                        </a:schemeClr>
                      </a:solidFill>
                      <a:prstDash val="sysDot"/>
                      <a:round/>
                      <a:headEnd type="none" w="med" len="med"/>
                      <a:tailEnd type="none" w="med" len="med"/>
                    </a:lnT>
                    <a:lnB w="1905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marL="0" algn="ctr" defTabSz="914400" rtl="0" eaLnBrk="1" latinLnBrk="0" hangingPunct="1"/>
                      <a:endParaRPr lang="en-US" sz="1000" b="1" kern="1200" dirty="0">
                        <a:solidFill>
                          <a:schemeClr val="tx2"/>
                        </a:solidFill>
                        <a:latin typeface="Calibri" panose="020F0502020204030204" pitchFamily="34" charset="0"/>
                        <a:ea typeface="+mn-ea"/>
                        <a:cs typeface="Calibri" panose="020F0502020204030204" pitchFamily="34" charset="0"/>
                      </a:endParaRPr>
                    </a:p>
                  </a:txBody>
                  <a:tcPr>
                    <a:lnL>
                      <a:noFill/>
                    </a:lnL>
                    <a:lnR>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20779735"/>
                  </a:ext>
                </a:extLst>
              </a:tr>
              <a:tr h="251024">
                <a:tc>
                  <a:txBody>
                    <a:bodyPr/>
                    <a:lstStyle/>
                    <a:p>
                      <a:pPr algn="ctr"/>
                      <a:r>
                        <a:rPr lang="en-US" sz="1000" b="1" dirty="0">
                          <a:solidFill>
                            <a:schemeClr val="tx2"/>
                          </a:solidFill>
                          <a:latin typeface="Calibri" panose="020F0502020204030204" pitchFamily="34" charset="0"/>
                          <a:cs typeface="Calibri" panose="020F0502020204030204" pitchFamily="34" charset="0"/>
                        </a:rPr>
                        <a:t>Plant Overhead</a:t>
                      </a:r>
                      <a:endParaRPr lang="en-US" dirty="0"/>
                    </a:p>
                  </a:txBody>
                  <a:tcPr anchor="ctr">
                    <a:lnL>
                      <a:noFill/>
                    </a:lnL>
                    <a:lnR>
                      <a:noFill/>
                    </a:lnR>
                    <a:lnT w="19050" cap="flat" cmpd="sng" algn="ctr">
                      <a:solidFill>
                        <a:schemeClr val="tx2">
                          <a:lumMod val="20000"/>
                          <a:lumOff val="80000"/>
                        </a:schemeClr>
                      </a:solidFill>
                      <a:prstDash val="sysDot"/>
                      <a:round/>
                      <a:headEnd type="none" w="med" len="med"/>
                      <a:tailEnd type="none" w="med" len="med"/>
                    </a:lnT>
                    <a:lnB w="1905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buFont typeface="Wingdings" panose="05000000000000000000" pitchFamily="2" charset="2"/>
                        <a:buChar char="§"/>
                      </a:pPr>
                      <a:r>
                        <a:rPr lang="en-US" sz="1000" dirty="0">
                          <a:solidFill>
                            <a:schemeClr val="tx2"/>
                          </a:solidFill>
                          <a:latin typeface="Calibri" panose="020F0502020204030204" pitchFamily="34" charset="0"/>
                          <a:cs typeface="Calibri" panose="020F0502020204030204" pitchFamily="34" charset="0"/>
                        </a:rPr>
                        <a:t>50-60% of (DL + S)</a:t>
                      </a:r>
                    </a:p>
                  </a:txBody>
                  <a:tcPr anchor="ctr">
                    <a:lnL>
                      <a:noFill/>
                    </a:lnL>
                    <a:lnR w="19050" cap="flat" cmpd="sng" algn="ctr">
                      <a:noFill/>
                      <a:prstDash val="sysDot"/>
                      <a:round/>
                      <a:headEnd type="none" w="med" len="med"/>
                      <a:tailEnd type="none" w="med" len="med"/>
                    </a:lnR>
                    <a:lnT w="19050" cap="flat" cmpd="sng" algn="ctr">
                      <a:solidFill>
                        <a:schemeClr val="tx2">
                          <a:lumMod val="20000"/>
                          <a:lumOff val="80000"/>
                        </a:schemeClr>
                      </a:solidFill>
                      <a:prstDash val="sysDot"/>
                      <a:round/>
                      <a:headEnd type="none" w="med" len="med"/>
                      <a:tailEnd type="none" w="med" len="med"/>
                    </a:lnT>
                    <a:lnB w="1905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US" dirty="0"/>
                    </a:p>
                  </a:txBody>
                  <a:tcPr>
                    <a:lnL>
                      <a:noFill/>
                    </a:lnL>
                    <a:lnR>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20858976"/>
                  </a:ext>
                </a:extLst>
              </a:tr>
              <a:tr h="251024">
                <a:tc>
                  <a:txBody>
                    <a:bodyPr/>
                    <a:lstStyle/>
                    <a:p>
                      <a:r>
                        <a:rPr lang="en-US" sz="1000" b="1" dirty="0">
                          <a:solidFill>
                            <a:schemeClr val="tx2"/>
                          </a:solidFill>
                          <a:latin typeface="Calibri" panose="020F0502020204030204" pitchFamily="34" charset="0"/>
                          <a:cs typeface="Calibri" panose="020F0502020204030204" pitchFamily="34" charset="0"/>
                        </a:rPr>
                        <a:t>Maintenance &amp; Repairs</a:t>
                      </a:r>
                      <a:endParaRPr lang="en-US" dirty="0"/>
                    </a:p>
                  </a:txBody>
                  <a:tcPr anchor="ctr">
                    <a:lnL>
                      <a:noFill/>
                    </a:lnL>
                    <a:lnR>
                      <a:noFill/>
                    </a:lnR>
                    <a:lnT w="19050" cap="flat" cmpd="sng" algn="ctr">
                      <a:solidFill>
                        <a:schemeClr val="tx2">
                          <a:lumMod val="20000"/>
                          <a:lumOff val="80000"/>
                        </a:schemeClr>
                      </a:solidFill>
                      <a:prstDash val="sysDot"/>
                      <a:round/>
                      <a:headEnd type="none" w="med" len="med"/>
                      <a:tailEnd type="none" w="med" len="med"/>
                    </a:lnT>
                    <a:lnB w="1905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l" defTabSz="914400" rtl="0" eaLnBrk="1" latinLnBrk="0" hangingPunct="1">
                        <a:buFont typeface="Wingdings" panose="05000000000000000000" pitchFamily="2" charset="2"/>
                        <a:buChar char="§"/>
                      </a:pPr>
                      <a:r>
                        <a:rPr lang="en-US" sz="1000" kern="1200" dirty="0">
                          <a:solidFill>
                            <a:schemeClr val="tx2"/>
                          </a:solidFill>
                          <a:latin typeface="Calibri" panose="020F0502020204030204" pitchFamily="34" charset="0"/>
                          <a:ea typeface="+mn-ea"/>
                          <a:cs typeface="Calibri" panose="020F0502020204030204" pitchFamily="34" charset="0"/>
                        </a:rPr>
                        <a:t>2-3% of TCI</a:t>
                      </a:r>
                    </a:p>
                  </a:txBody>
                  <a:tcPr anchor="ctr">
                    <a:lnL>
                      <a:noFill/>
                    </a:lnL>
                    <a:lnR w="19050" cap="flat" cmpd="sng" algn="ctr">
                      <a:noFill/>
                      <a:prstDash val="sysDot"/>
                      <a:round/>
                      <a:headEnd type="none" w="med" len="med"/>
                      <a:tailEnd type="none" w="med" len="med"/>
                    </a:lnR>
                    <a:lnT w="19050" cap="flat" cmpd="sng" algn="ctr">
                      <a:solidFill>
                        <a:schemeClr val="tx2">
                          <a:lumMod val="20000"/>
                          <a:lumOff val="80000"/>
                        </a:schemeClr>
                      </a:solidFill>
                      <a:prstDash val="sysDot"/>
                      <a:round/>
                      <a:headEnd type="none" w="med" len="med"/>
                      <a:tailEnd type="none" w="med" len="med"/>
                    </a:lnT>
                    <a:lnB w="1905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US" dirty="0"/>
                    </a:p>
                  </a:txBody>
                  <a:tcPr>
                    <a:lnL>
                      <a:noFill/>
                    </a:lnL>
                    <a:lnR>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19544045"/>
                  </a:ext>
                </a:extLst>
              </a:tr>
              <a:tr h="251024">
                <a:tc>
                  <a:txBody>
                    <a:bodyPr/>
                    <a:lstStyle/>
                    <a:p>
                      <a:pPr algn="ctr"/>
                      <a:r>
                        <a:rPr lang="en-US" sz="1000" b="1" dirty="0">
                          <a:solidFill>
                            <a:schemeClr val="tx2"/>
                          </a:solidFill>
                          <a:latin typeface="Calibri" panose="020F0502020204030204" pitchFamily="34" charset="0"/>
                          <a:cs typeface="Calibri" panose="020F0502020204030204" pitchFamily="34" charset="0"/>
                        </a:rPr>
                        <a:t>Insurance &amp; Taxes</a:t>
                      </a:r>
                    </a:p>
                  </a:txBody>
                  <a:tcPr anchor="ctr">
                    <a:lnL>
                      <a:noFill/>
                    </a:lnL>
                    <a:lnR>
                      <a:noFill/>
                    </a:lnR>
                    <a:lnT w="19050" cap="flat" cmpd="sng" algn="ctr">
                      <a:solidFill>
                        <a:schemeClr val="tx2">
                          <a:lumMod val="20000"/>
                          <a:lumOff val="80000"/>
                        </a:schemeClr>
                      </a:solidFill>
                      <a:prstDash val="sysDot"/>
                      <a:round/>
                      <a:headEnd type="none" w="med" len="med"/>
                      <a:tailEnd type="none" w="med" len="med"/>
                    </a:lnT>
                    <a:lnB w="1905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l" defTabSz="914400" rtl="0" eaLnBrk="1" latinLnBrk="0" hangingPunct="1">
                        <a:buFont typeface="Wingdings" panose="05000000000000000000" pitchFamily="2" charset="2"/>
                        <a:buChar char="§"/>
                      </a:pPr>
                      <a:r>
                        <a:rPr lang="en-US" sz="1000" kern="1200" dirty="0">
                          <a:solidFill>
                            <a:schemeClr val="tx2"/>
                          </a:solidFill>
                          <a:latin typeface="Calibri" panose="020F0502020204030204" pitchFamily="34" charset="0"/>
                          <a:ea typeface="+mn-ea"/>
                          <a:cs typeface="Calibri" panose="020F0502020204030204" pitchFamily="34" charset="0"/>
                        </a:rPr>
                        <a:t>2% of FCI</a:t>
                      </a:r>
                    </a:p>
                  </a:txBody>
                  <a:tcPr anchor="ctr">
                    <a:lnL>
                      <a:noFill/>
                    </a:lnL>
                    <a:lnR w="19050" cap="flat" cmpd="sng" algn="ctr">
                      <a:noFill/>
                      <a:prstDash val="sysDot"/>
                      <a:round/>
                      <a:headEnd type="none" w="med" len="med"/>
                      <a:tailEnd type="none" w="med" len="med"/>
                    </a:lnR>
                    <a:lnT w="19050" cap="flat" cmpd="sng" algn="ctr">
                      <a:solidFill>
                        <a:schemeClr val="tx2">
                          <a:lumMod val="20000"/>
                          <a:lumOff val="80000"/>
                        </a:schemeClr>
                      </a:solidFill>
                      <a:prstDash val="sysDot"/>
                      <a:round/>
                      <a:headEnd type="none" w="med" len="med"/>
                      <a:tailEnd type="none" w="med" len="med"/>
                    </a:lnT>
                    <a:lnB w="1905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marL="171450" indent="-171450">
                        <a:buFont typeface="Wingdings" panose="05000000000000000000" pitchFamily="2" charset="2"/>
                        <a:buChar char="§"/>
                      </a:pPr>
                      <a:endParaRPr lang="en-US" sz="1000" dirty="0">
                        <a:latin typeface="Calibri" panose="020F0502020204030204" pitchFamily="34" charset="0"/>
                        <a:cs typeface="Calibri" panose="020F0502020204030204" pitchFamily="34" charset="0"/>
                      </a:endParaRPr>
                    </a:p>
                  </a:txBody>
                  <a:tcPr>
                    <a:lnL>
                      <a:noFill/>
                    </a:lnL>
                    <a:lnR>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41241202"/>
                  </a:ext>
                </a:extLst>
              </a:tr>
              <a:tr h="25102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tx2"/>
                          </a:solidFill>
                          <a:latin typeface="Calibri" panose="020F0502020204030204" pitchFamily="34" charset="0"/>
                          <a:cs typeface="Calibri" panose="020F0502020204030204" pitchFamily="34" charset="0"/>
                        </a:rPr>
                        <a:t>Lab Charges</a:t>
                      </a:r>
                    </a:p>
                  </a:txBody>
                  <a:tcPr anchor="ctr">
                    <a:lnL>
                      <a:noFill/>
                    </a:lnL>
                    <a:lnR>
                      <a:noFill/>
                    </a:lnR>
                    <a:lnT w="19050" cap="flat" cmpd="sng" algn="ctr">
                      <a:solidFill>
                        <a:schemeClr val="tx2">
                          <a:lumMod val="20000"/>
                          <a:lumOff val="80000"/>
                        </a:schemeClr>
                      </a:solidFill>
                      <a:prstDash val="sysDot"/>
                      <a:round/>
                      <a:headEnd type="none" w="med" len="med"/>
                      <a:tailEnd type="none" w="med" len="med"/>
                    </a:lnT>
                    <a:lnB w="1905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l" defTabSz="914400" rtl="0" eaLnBrk="1" latinLnBrk="0" hangingPunct="1">
                        <a:buFont typeface="Wingdings" panose="05000000000000000000" pitchFamily="2" charset="2"/>
                        <a:buChar char="§"/>
                      </a:pPr>
                      <a:r>
                        <a:rPr lang="en-US" sz="1000" kern="1200" dirty="0">
                          <a:solidFill>
                            <a:schemeClr val="tx2"/>
                          </a:solidFill>
                          <a:latin typeface="Calibri" panose="020F0502020204030204" pitchFamily="34" charset="0"/>
                          <a:ea typeface="+mn-ea"/>
                          <a:cs typeface="Calibri" panose="020F0502020204030204" pitchFamily="34" charset="0"/>
                        </a:rPr>
                        <a:t>10% of OL</a:t>
                      </a:r>
                    </a:p>
                  </a:txBody>
                  <a:tcPr anchor="ctr">
                    <a:lnL>
                      <a:noFill/>
                    </a:lnL>
                    <a:lnR w="19050" cap="flat" cmpd="sng" algn="ctr">
                      <a:noFill/>
                      <a:prstDash val="sysDot"/>
                      <a:round/>
                      <a:headEnd type="none" w="med" len="med"/>
                      <a:tailEnd type="none" w="med" len="med"/>
                    </a:lnR>
                    <a:lnT w="19050" cap="flat" cmpd="sng" algn="ctr">
                      <a:solidFill>
                        <a:schemeClr val="tx2">
                          <a:lumMod val="20000"/>
                          <a:lumOff val="80000"/>
                        </a:schemeClr>
                      </a:solidFill>
                      <a:prstDash val="sysDot"/>
                      <a:round/>
                      <a:headEnd type="none" w="med" len="med"/>
                      <a:tailEnd type="none" w="med" len="med"/>
                    </a:lnT>
                    <a:lnB w="1905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marL="171450" indent="-171450">
                        <a:buFont typeface="Wingdings" panose="05000000000000000000" pitchFamily="2" charset="2"/>
                        <a:buChar char="§"/>
                      </a:pPr>
                      <a:endParaRPr lang="en-US" sz="1000" dirty="0">
                        <a:latin typeface="Calibri" panose="020F0502020204030204" pitchFamily="34" charset="0"/>
                        <a:cs typeface="Calibri" panose="020F0502020204030204" pitchFamily="34" charset="0"/>
                      </a:endParaRPr>
                    </a:p>
                  </a:txBody>
                  <a:tcPr>
                    <a:lnL>
                      <a:noFill/>
                    </a:lnL>
                    <a:lnR>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15632509"/>
                  </a:ext>
                </a:extLst>
              </a:tr>
              <a:tr h="73215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tx2"/>
                          </a:solidFill>
                          <a:latin typeface="Calibri" panose="020F0502020204030204" pitchFamily="34" charset="0"/>
                          <a:cs typeface="Calibri" panose="020F0502020204030204" pitchFamily="34" charset="0"/>
                        </a:rPr>
                        <a:t>Operating Supplies</a:t>
                      </a:r>
                    </a:p>
                  </a:txBody>
                  <a:tcPr anchor="ctr">
                    <a:lnL>
                      <a:noFill/>
                    </a:lnL>
                    <a:lnR>
                      <a:noFill/>
                    </a:lnR>
                    <a:lnT w="19050" cap="flat" cmpd="sng" algn="ctr">
                      <a:solidFill>
                        <a:schemeClr val="tx2">
                          <a:lumMod val="20000"/>
                          <a:lumOff val="80000"/>
                        </a:schemeClr>
                      </a:solidFill>
                      <a:prstDash val="sysDot"/>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l" defTabSz="914400" rtl="0" eaLnBrk="1" latinLnBrk="0" hangingPunct="1">
                        <a:buFont typeface="Wingdings" panose="05000000000000000000" pitchFamily="2" charset="2"/>
                        <a:buChar char="§"/>
                      </a:pPr>
                      <a:r>
                        <a:rPr lang="en-US" sz="1000" kern="1200" dirty="0">
                          <a:solidFill>
                            <a:schemeClr val="tx2"/>
                          </a:solidFill>
                          <a:latin typeface="Calibri" panose="020F0502020204030204" pitchFamily="34" charset="0"/>
                          <a:ea typeface="+mn-ea"/>
                          <a:cs typeface="Calibri" panose="020F0502020204030204" pitchFamily="34" charset="0"/>
                        </a:rPr>
                        <a:t>15% of </a:t>
                      </a:r>
                      <a:r>
                        <a:rPr lang="en-US" sz="1000" kern="1200" dirty="0" err="1">
                          <a:solidFill>
                            <a:schemeClr val="tx2"/>
                          </a:solidFill>
                          <a:latin typeface="Calibri" panose="020F0502020204030204" pitchFamily="34" charset="0"/>
                          <a:ea typeface="+mn-ea"/>
                          <a:cs typeface="Calibri" panose="020F0502020204030204" pitchFamily="34" charset="0"/>
                        </a:rPr>
                        <a:t>Maint</a:t>
                      </a:r>
                      <a:r>
                        <a:rPr lang="en-US" sz="1000" kern="1200" dirty="0">
                          <a:solidFill>
                            <a:schemeClr val="tx2"/>
                          </a:solidFill>
                          <a:latin typeface="Calibri" panose="020F0502020204030204" pitchFamily="34" charset="0"/>
                          <a:ea typeface="+mn-ea"/>
                          <a:cs typeface="Calibri" panose="020F0502020204030204" pitchFamily="34" charset="0"/>
                        </a:rPr>
                        <a:t>. &amp; Repairs</a:t>
                      </a:r>
                    </a:p>
                  </a:txBody>
                  <a:tcPr anchor="ctr">
                    <a:lnL>
                      <a:noFill/>
                    </a:lnL>
                    <a:lnR w="19050" cap="flat" cmpd="sng" algn="ctr">
                      <a:noFill/>
                      <a:prstDash val="sysDot"/>
                      <a:round/>
                      <a:headEnd type="none" w="med" len="med"/>
                      <a:tailEnd type="none" w="med" len="med"/>
                    </a:lnR>
                    <a:lnT w="19050" cap="flat" cmpd="sng" algn="ctr">
                      <a:solidFill>
                        <a:schemeClr val="tx2">
                          <a:lumMod val="20000"/>
                          <a:lumOff val="80000"/>
                        </a:schemeClr>
                      </a:solidFill>
                      <a:prstDash val="sysDot"/>
                      <a:round/>
                      <a:headEnd type="none" w="med" len="med"/>
                      <a:tailEnd type="none" w="med" len="med"/>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marL="171450" indent="-171450">
                        <a:buFont typeface="Wingdings" panose="05000000000000000000" pitchFamily="2" charset="2"/>
                        <a:buChar char="§"/>
                      </a:pPr>
                      <a:endParaRPr lang="en-US" sz="1000" dirty="0">
                        <a:latin typeface="Calibri" panose="020F0502020204030204" pitchFamily="34" charset="0"/>
                        <a:cs typeface="Calibri" panose="020F0502020204030204" pitchFamily="34" charset="0"/>
                      </a:endParaRPr>
                    </a:p>
                  </a:txBody>
                  <a:tcPr>
                    <a:lnL>
                      <a:noFill/>
                    </a:lnL>
                    <a:lnR>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73052944"/>
                  </a:ext>
                </a:extLst>
              </a:tr>
            </a:tbl>
          </a:graphicData>
        </a:graphic>
      </p:graphicFrame>
      <p:sp>
        <p:nvSpPr>
          <p:cNvPr id="12" name="Rectangle: Rounded Corners 11">
            <a:extLst>
              <a:ext uri="{FF2B5EF4-FFF2-40B4-BE49-F238E27FC236}">
                <a16:creationId xmlns:a16="http://schemas.microsoft.com/office/drawing/2014/main" id="{F28FBB7D-F56F-4EAE-B997-BAB542B58BF6}"/>
              </a:ext>
            </a:extLst>
          </p:cNvPr>
          <p:cNvSpPr/>
          <p:nvPr/>
        </p:nvSpPr>
        <p:spPr>
          <a:xfrm>
            <a:off x="156512" y="5166359"/>
            <a:ext cx="8864113" cy="1600201"/>
          </a:xfrm>
          <a:prstGeom prst="roundRect">
            <a:avLst/>
          </a:pr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lnSpcReduction="10000"/>
          </a:bodyPr>
          <a:lstStyle/>
          <a:p>
            <a:pPr algn="ctr"/>
            <a:r>
              <a:rPr lang="en-US" dirty="0">
                <a:latin typeface="Calibri" panose="020F0502020204030204" pitchFamily="34" charset="0"/>
                <a:cs typeface="Calibri" panose="020F0502020204030204" pitchFamily="34" charset="0"/>
              </a:rPr>
              <a:t>Together the Variable and Fixed Costs give the “</a:t>
            </a:r>
            <a:r>
              <a:rPr lang="en-US" b="1" u="sng" dirty="0">
                <a:latin typeface="Calibri" panose="020F0502020204030204" pitchFamily="34" charset="0"/>
                <a:cs typeface="Calibri" panose="020F0502020204030204" pitchFamily="34" charset="0"/>
              </a:rPr>
              <a:t>CASH COSTS of PRODUCTION</a:t>
            </a:r>
            <a:r>
              <a:rPr lang="en-US" dirty="0">
                <a:latin typeface="Calibri" panose="020F0502020204030204" pitchFamily="34" charset="0"/>
                <a:cs typeface="Calibri" panose="020F0502020204030204" pitchFamily="34" charset="0"/>
              </a:rPr>
              <a:t>”, which is sometimes also called as “</a:t>
            </a:r>
            <a:r>
              <a:rPr lang="en-US" b="1" u="sng" dirty="0">
                <a:latin typeface="Calibri" panose="020F0502020204030204" pitchFamily="34" charset="0"/>
                <a:cs typeface="Calibri" panose="020F0502020204030204" pitchFamily="34" charset="0"/>
              </a:rPr>
              <a:t>TOTAL PRODUCTION COSTS</a:t>
            </a:r>
            <a:r>
              <a:rPr lang="en-US" dirty="0">
                <a:latin typeface="Calibri" panose="020F0502020204030204" pitchFamily="34" charset="0"/>
                <a:cs typeface="Calibri" panose="020F0502020204030204" pitchFamily="34" charset="0"/>
              </a:rPr>
              <a:t>”</a:t>
            </a:r>
          </a:p>
          <a:p>
            <a:pPr algn="ctr"/>
            <a:r>
              <a:rPr lang="en-US" sz="2000" dirty="0">
                <a:latin typeface="Calibri" panose="020F0502020204030204" pitchFamily="34" charset="0"/>
                <a:cs typeface="Calibri" panose="020F0502020204030204" pitchFamily="34" charset="0"/>
              </a:rPr>
              <a:t> </a:t>
            </a:r>
          </a:p>
          <a:p>
            <a:pPr algn="ctr"/>
            <a:r>
              <a:rPr lang="en-US" sz="2000" b="1" dirty="0">
                <a:latin typeface="Calibri" panose="020F0502020204030204" pitchFamily="34" charset="0"/>
                <a:cs typeface="Calibri" panose="020F0502020204030204" pitchFamily="34" charset="0"/>
              </a:rPr>
              <a:t>THESE COSTS GIVE THE ABSOLUTE MINIMUM COST FOR PRODUCING ONE UNIT OF THE PRODUCT</a:t>
            </a:r>
          </a:p>
        </p:txBody>
      </p:sp>
      <p:sp>
        <p:nvSpPr>
          <p:cNvPr id="13" name="Rectangle 12">
            <a:extLst>
              <a:ext uri="{FF2B5EF4-FFF2-40B4-BE49-F238E27FC236}">
                <a16:creationId xmlns:a16="http://schemas.microsoft.com/office/drawing/2014/main" id="{7CDBA174-3708-45FB-95D2-915EADD1858D}"/>
              </a:ext>
            </a:extLst>
          </p:cNvPr>
          <p:cNvSpPr/>
          <p:nvPr/>
        </p:nvSpPr>
        <p:spPr>
          <a:xfrm>
            <a:off x="156512" y="91440"/>
            <a:ext cx="8830976" cy="61976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chemeClr val="tx2"/>
                </a:solidFill>
                <a:latin typeface="Calibri" panose="020F0502020204030204" pitchFamily="34" charset="0"/>
                <a:cs typeface="Calibri" panose="020F0502020204030204" pitchFamily="34" charset="0"/>
              </a:rPr>
              <a:t>Production Costs: Cash Costs or </a:t>
            </a:r>
            <a:r>
              <a:rPr lang="en-US" sz="2000" b="1" dirty="0" err="1">
                <a:solidFill>
                  <a:schemeClr val="tx2"/>
                </a:solidFill>
                <a:latin typeface="Calibri" panose="020F0502020204030204" pitchFamily="34" charset="0"/>
                <a:cs typeface="Calibri" panose="020F0502020204030204" pitchFamily="34" charset="0"/>
              </a:rPr>
              <a:t>OpEx</a:t>
            </a:r>
            <a:r>
              <a:rPr lang="en-US" sz="2000" b="1" dirty="0">
                <a:solidFill>
                  <a:schemeClr val="tx2"/>
                </a:solidFill>
                <a:latin typeface="Calibri" panose="020F0502020204030204" pitchFamily="34" charset="0"/>
                <a:cs typeface="Calibri" panose="020F0502020204030204" pitchFamily="34" charset="0"/>
              </a:rPr>
              <a:t> - </a:t>
            </a:r>
            <a:r>
              <a:rPr lang="en-US" sz="2000" u="sng" dirty="0">
                <a:solidFill>
                  <a:schemeClr val="tx2"/>
                </a:solidFill>
                <a:latin typeface="Calibri" panose="020F0502020204030204" pitchFamily="34" charset="0"/>
                <a:cs typeface="Calibri" panose="020F0502020204030204" pitchFamily="34" charset="0"/>
              </a:rPr>
              <a:t>recurring expenses, measured on an annual basis and categorized into:</a:t>
            </a:r>
            <a:r>
              <a:rPr lang="en-US" sz="2000" b="1" u="sng" dirty="0">
                <a:solidFill>
                  <a:schemeClr val="tx2"/>
                </a:solidFill>
                <a:latin typeface="Calibri" panose="020F0502020204030204" pitchFamily="34" charset="0"/>
                <a:cs typeface="Calibri" panose="020F0502020204030204" pitchFamily="34" charset="0"/>
              </a:rPr>
              <a:t> </a:t>
            </a:r>
            <a:endParaRPr lang="en-US" sz="2000" u="sng"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374066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1+#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500" fill="hold"/>
                                        <p:tgtEl>
                                          <p:spTgt spid="9"/>
                                        </p:tgtEl>
                                        <p:attrNameLst>
                                          <p:attrName>ppt_w</p:attrName>
                                        </p:attrNameLst>
                                      </p:cBhvr>
                                      <p:tavLst>
                                        <p:tav tm="0">
                                          <p:val>
                                            <p:fltVal val="0"/>
                                          </p:val>
                                        </p:tav>
                                        <p:tav tm="100000">
                                          <p:val>
                                            <p:strVal val="#ppt_w"/>
                                          </p:val>
                                        </p:tav>
                                      </p:tavLst>
                                    </p:anim>
                                    <p:anim calcmode="lin" valueType="num">
                                      <p:cBhvr>
                                        <p:cTn id="24" dur="500" fill="hold"/>
                                        <p:tgtEl>
                                          <p:spTgt spid="9"/>
                                        </p:tgtEl>
                                        <p:attrNameLst>
                                          <p:attrName>ppt_h</p:attrName>
                                        </p:attrNameLst>
                                      </p:cBhvr>
                                      <p:tavLst>
                                        <p:tav tm="0">
                                          <p:val>
                                            <p:fltVal val="0"/>
                                          </p:val>
                                        </p:tav>
                                        <p:tav tm="100000">
                                          <p:val>
                                            <p:strVal val="#ppt_h"/>
                                          </p:val>
                                        </p:tav>
                                      </p:tavLst>
                                    </p:anim>
                                    <p:animEffect transition="in" filter="fad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p:cTn id="30" dur="500" fill="hold"/>
                                        <p:tgtEl>
                                          <p:spTgt spid="12"/>
                                        </p:tgtEl>
                                        <p:attrNameLst>
                                          <p:attrName>ppt_w</p:attrName>
                                        </p:attrNameLst>
                                      </p:cBhvr>
                                      <p:tavLst>
                                        <p:tav tm="0">
                                          <p:val>
                                            <p:fltVal val="0"/>
                                          </p:val>
                                        </p:tav>
                                        <p:tav tm="100000">
                                          <p:val>
                                            <p:strVal val="#ppt_w"/>
                                          </p:val>
                                        </p:tav>
                                      </p:tavLst>
                                    </p:anim>
                                    <p:anim calcmode="lin" valueType="num">
                                      <p:cBhvr>
                                        <p:cTn id="31" dur="500" fill="hold"/>
                                        <p:tgtEl>
                                          <p:spTgt spid="12"/>
                                        </p:tgtEl>
                                        <p:attrNameLst>
                                          <p:attrName>ppt_h</p:attrName>
                                        </p:attrNameLst>
                                      </p:cBhvr>
                                      <p:tavLst>
                                        <p:tav tm="0">
                                          <p:val>
                                            <p:fltVal val="0"/>
                                          </p:val>
                                        </p:tav>
                                        <p:tav tm="100000">
                                          <p:val>
                                            <p:strVal val="#ppt_h"/>
                                          </p:val>
                                        </p:tav>
                                      </p:tavLst>
                                    </p:anim>
                                    <p:animEffect transition="in" filter="fade">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3" grpId="0"/>
    </p:bld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1660</TotalTime>
  <Words>5451</Words>
  <Application>Microsoft Office PowerPoint</Application>
  <PresentationFormat>On-screen Show (4:3)</PresentationFormat>
  <Paragraphs>871</Paragraphs>
  <Slides>39</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Calibri</vt:lpstr>
      <vt:lpstr>Cambria Math</vt:lpstr>
      <vt:lpstr>Courier New</vt:lpstr>
      <vt:lpstr>Tw Cen MT</vt:lpstr>
      <vt:lpstr>Wingdings</vt:lpstr>
      <vt:lpstr>Droplet</vt:lpstr>
      <vt:lpstr>Techno-economic Modeling: An efficient tool to assess/evaluate new technologies and products</vt:lpstr>
      <vt:lpstr>Dev Gavaskar: Brief Introduction</vt:lpstr>
      <vt:lpstr>Lecture Objectives</vt:lpstr>
      <vt:lpstr>True North Overview</vt:lpstr>
      <vt:lpstr>TE-Modeling and Investment Phases</vt:lpstr>
      <vt:lpstr>The Role of Techno-Economic Analyses (TEA)</vt:lpstr>
      <vt:lpstr>Levels of Techno-Economic Model: Extent of Rigors Needed</vt:lpstr>
      <vt:lpstr>Functional Block Diagram for a TE-Model</vt:lpstr>
      <vt:lpstr>PowerPoint Presentation</vt:lpstr>
      <vt:lpstr>CapEx Estimation</vt:lpstr>
      <vt:lpstr>Production Costs: Return on Investment Metrics</vt:lpstr>
      <vt:lpstr>Minimum Viable Plant (MVP): Concept</vt:lpstr>
      <vt:lpstr>Refresher Question – 1: Choice of feedstock</vt:lpstr>
      <vt:lpstr>Refresher Question – 2: Electrolysis</vt:lpstr>
      <vt:lpstr>TE-Modeling Example 1: Assessing a New Technology</vt:lpstr>
      <vt:lpstr>A Potential Breakthrough Technology Comes Along… </vt:lpstr>
      <vt:lpstr>So How do you assess the opportunity? </vt:lpstr>
      <vt:lpstr>Listing The Governing Equations</vt:lpstr>
      <vt:lpstr>Creating a Basic Process Flow</vt:lpstr>
      <vt:lpstr>Calculating an Ideal Mass Balance</vt:lpstr>
      <vt:lpstr>Equipment Included in CapEx Estimation</vt:lpstr>
      <vt:lpstr>Total Capital Investment (TCI) Estimation</vt:lpstr>
      <vt:lpstr>Annual Operation &amp; Maintenance (OpEx) Assumptions</vt:lpstr>
      <vt:lpstr>Comparative Economics with Incumbent Process</vt:lpstr>
      <vt:lpstr>Qualitative Example of Sensitivity Analysis</vt:lpstr>
      <vt:lpstr>Technical Risks That Must be Addressed</vt:lpstr>
      <vt:lpstr>TE-Modeling Example 2: CapEx Affordability</vt:lpstr>
      <vt:lpstr>CapEx Affordability Analyses: (A Top-Down Means of Vetting an Opportunity)</vt:lpstr>
      <vt:lpstr>Ammonia Synthesis: Need for an Alternative Approach?</vt:lpstr>
      <vt:lpstr>Questions to be Answered:</vt:lpstr>
      <vt:lpstr>CapEx Affordability Analyses (Approach)</vt:lpstr>
      <vt:lpstr>Calculating the Electrolyzer Size Requirement*</vt:lpstr>
      <vt:lpstr>Base Case TE-Analyses Comparison</vt:lpstr>
      <vt:lpstr>TE-Modeling Example 3: Assessing Factory Flow and Set-up</vt:lpstr>
      <vt:lpstr>Cost Models for Manufacturing Decisions</vt:lpstr>
      <vt:lpstr>Results: Minimizing the Production Costs</vt:lpstr>
      <vt:lpstr>BUT Process Qualification is Very Important!</vt:lpstr>
      <vt:lpstr>Results: Now They Say a Different Story</vt:lpstr>
      <vt:lpstr>Questions/Discussion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Techno-economic Modeling: An efficient tool to assess/evaluate new technologies and products</dc:title>
  <dc:creator>Dev Gavaskar</dc:creator>
  <cp:lastModifiedBy>Dev Gavaskar</cp:lastModifiedBy>
  <cp:revision>20</cp:revision>
  <dcterms:created xsi:type="dcterms:W3CDTF">2021-01-18T20:36:57Z</dcterms:created>
  <dcterms:modified xsi:type="dcterms:W3CDTF">2021-01-20T20:47:03Z</dcterms:modified>
</cp:coreProperties>
</file>