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8"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61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0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2132E8-BF3A-5043-872D-039122AAC8A4}" type="datetimeFigureOut">
              <a:rPr lang="en-US" smtClean="0"/>
              <a:t>1/5/16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1EDBC2-CABC-8846-997C-8310AE3EE173}" type="slidenum">
              <a:rPr lang="en-US" smtClean="0"/>
              <a:t>‹#›</a:t>
            </a:fld>
            <a:endParaRPr lang="en-US"/>
          </a:p>
        </p:txBody>
      </p:sp>
    </p:spTree>
    <p:extLst>
      <p:ext uri="{BB962C8B-B14F-4D97-AF65-F5344CB8AC3E}">
        <p14:creationId xmlns:p14="http://schemas.microsoft.com/office/powerpoint/2010/main" val="5355207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834C85-8B81-EF44-8E20-25947C90E07C}" type="datetimeFigureOut">
              <a:rPr lang="en-US" smtClean="0"/>
              <a:t>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2019CD-38B1-034A-8443-CE37BCF58A59}" type="slidenum">
              <a:rPr lang="en-US" smtClean="0"/>
              <a:t>‹#›</a:t>
            </a:fld>
            <a:endParaRPr lang="en-US"/>
          </a:p>
        </p:txBody>
      </p:sp>
    </p:spTree>
    <p:extLst>
      <p:ext uri="{BB962C8B-B14F-4D97-AF65-F5344CB8AC3E}">
        <p14:creationId xmlns:p14="http://schemas.microsoft.com/office/powerpoint/2010/main" val="24721858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 solar power makes up around .7% of the total energy</a:t>
            </a:r>
            <a:r>
              <a:rPr lang="en-US" baseline="0" dirty="0" smtClean="0"/>
              <a:t> consumption in the U.S., but this has grown from virtually zero a decade ago. The price of installing and using solar energy has dropped significantly of late. The other issue in operating a grid that has an increasing fraction of renewable energy is the variability in the power produced by these technologies. Two avenues can be useful in minimizing the effects of this variability, increased ability to store capacity and add it to the grid when demand is the highest, and the ability to understand and anticipate the amount of energy that will be generated from renewable sources such that other energy sources can be brought to bear when production is low.</a:t>
            </a:r>
            <a:endParaRPr lang="en-US" dirty="0"/>
          </a:p>
        </p:txBody>
      </p:sp>
      <p:sp>
        <p:nvSpPr>
          <p:cNvPr id="4" name="Slide Number Placeholder 3"/>
          <p:cNvSpPr>
            <a:spLocks noGrp="1"/>
          </p:cNvSpPr>
          <p:nvPr>
            <p:ph type="sldNum" sz="quarter" idx="10"/>
          </p:nvPr>
        </p:nvSpPr>
        <p:spPr/>
        <p:txBody>
          <a:bodyPr/>
          <a:lstStyle/>
          <a:p>
            <a:fld id="{132019CD-38B1-034A-8443-CE37BCF58A59}" type="slidenum">
              <a:rPr lang="en-US" smtClean="0"/>
              <a:t>2</a:t>
            </a:fld>
            <a:endParaRPr lang="en-US"/>
          </a:p>
        </p:txBody>
      </p:sp>
    </p:spTree>
    <p:extLst>
      <p:ext uri="{BB962C8B-B14F-4D97-AF65-F5344CB8AC3E}">
        <p14:creationId xmlns:p14="http://schemas.microsoft.com/office/powerpoint/2010/main" val="712051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information from 11 models for each of the 15 variables at the blue dots. We need to make predictions </a:t>
            </a:r>
            <a:r>
              <a:rPr lang="en-US" baseline="0" smtClean="0"/>
              <a:t>at the red dots.</a:t>
            </a:r>
            <a:endParaRPr lang="en-US"/>
          </a:p>
        </p:txBody>
      </p:sp>
      <p:sp>
        <p:nvSpPr>
          <p:cNvPr id="4" name="Slide Number Placeholder 3"/>
          <p:cNvSpPr>
            <a:spLocks noGrp="1"/>
          </p:cNvSpPr>
          <p:nvPr>
            <p:ph type="sldNum" sz="quarter" idx="10"/>
          </p:nvPr>
        </p:nvSpPr>
        <p:spPr/>
        <p:txBody>
          <a:bodyPr/>
          <a:lstStyle/>
          <a:p>
            <a:fld id="{132019CD-38B1-034A-8443-CE37BCF58A59}" type="slidenum">
              <a:rPr lang="en-US" smtClean="0"/>
              <a:t>3</a:t>
            </a:fld>
            <a:endParaRPr lang="en-US"/>
          </a:p>
        </p:txBody>
      </p:sp>
    </p:spTree>
    <p:extLst>
      <p:ext uri="{BB962C8B-B14F-4D97-AF65-F5344CB8AC3E}">
        <p14:creationId xmlns:p14="http://schemas.microsoft.com/office/powerpoint/2010/main" val="1576638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 natural</a:t>
            </a:r>
            <a:r>
              <a:rPr lang="en-US" baseline="0" dirty="0" smtClean="0"/>
              <a:t> alignment of input to output. Days work, but we have nearby </a:t>
            </a:r>
            <a:r>
              <a:rPr lang="en-US" baseline="0" dirty="0" err="1" smtClean="0"/>
              <a:t>lat</a:t>
            </a:r>
            <a:r>
              <a:rPr lang="en-US" baseline="0" dirty="0" smtClean="0"/>
              <a:t>/long, all hours of the day are relevant, all model inputs. So </a:t>
            </a:r>
            <a:r>
              <a:rPr lang="en-US" baseline="0" dirty="0" err="1" smtClean="0"/>
              <a:t>realy</a:t>
            </a:r>
            <a:r>
              <a:rPr lang="en-US" baseline="0" dirty="0" smtClean="0"/>
              <a:t> the 7920 variables naively. We can reduce by just focusing on the grid around a given point, and train each of the 98 separately? When getting it into a form for prediction, basically we want to have 5113 lines of input for the 5113 of output. That is useful for making the prediction and alignment, but we have a lot of measurement parameters as our columns, and it is difficult to select and reduce it, so we want to tidy it to help with visualization.</a:t>
            </a:r>
            <a:endParaRPr lang="en-US" dirty="0"/>
          </a:p>
        </p:txBody>
      </p:sp>
      <p:sp>
        <p:nvSpPr>
          <p:cNvPr id="4" name="Slide Number Placeholder 3"/>
          <p:cNvSpPr>
            <a:spLocks noGrp="1"/>
          </p:cNvSpPr>
          <p:nvPr>
            <p:ph type="sldNum" sz="quarter" idx="10"/>
          </p:nvPr>
        </p:nvSpPr>
        <p:spPr/>
        <p:txBody>
          <a:bodyPr/>
          <a:lstStyle/>
          <a:p>
            <a:fld id="{132019CD-38B1-034A-8443-CE37BCF58A59}" type="slidenum">
              <a:rPr lang="en-US" smtClean="0"/>
              <a:t>4</a:t>
            </a:fld>
            <a:endParaRPr lang="en-US"/>
          </a:p>
        </p:txBody>
      </p:sp>
    </p:spTree>
    <p:extLst>
      <p:ext uri="{BB962C8B-B14F-4D97-AF65-F5344CB8AC3E}">
        <p14:creationId xmlns:p14="http://schemas.microsoft.com/office/powerpoint/2010/main" val="777656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62260B-3FA1-C240-BFF5-2432328EFEA0}" type="datetime1">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05125-6AE3-864D-AB51-6813A94DA6B3}" type="slidenum">
              <a:rPr lang="en-US" smtClean="0"/>
              <a:t>‹#›</a:t>
            </a:fld>
            <a:endParaRPr lang="en-US"/>
          </a:p>
        </p:txBody>
      </p:sp>
    </p:spTree>
    <p:extLst>
      <p:ext uri="{BB962C8B-B14F-4D97-AF65-F5344CB8AC3E}">
        <p14:creationId xmlns:p14="http://schemas.microsoft.com/office/powerpoint/2010/main" val="154221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F7632D-DEC5-A748-9B2A-BE42605CC7E6}" type="datetime1">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343315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C41A49-852A-7C41-8943-0E21791CCAEA}" type="datetime1">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21385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E140-61C6-B74F-AD49-98F380F45DCB}" type="datetime1">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48287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F7CEB-6B15-794A-90E6-353F3D906EB8}" type="datetime1">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84712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931088-9A07-A74C-AB33-6DC7E9C796F0}" type="datetime1">
              <a:rPr lang="en-US" smtClean="0"/>
              <a:t>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7882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E3016-8720-B949-9C73-970A3BF766E4}" type="datetime1">
              <a:rPr lang="en-US" smtClean="0"/>
              <a:t>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522672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3DF6A1-8AB7-AE4A-BE18-1551EDF53230}" type="datetime1">
              <a:rPr lang="en-US" smtClean="0"/>
              <a:t>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746875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F95E7-627C-8342-B8C1-FF8CB26FCF1D}" type="datetime1">
              <a:rPr lang="en-US" smtClean="0"/>
              <a:t>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768435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8A97A0-A1D8-974E-960D-4FF685194E7A}" type="datetime1">
              <a:rPr lang="en-US" smtClean="0"/>
              <a:t>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23550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15CD90-97CA-8C4B-ADB7-E41A1B52F7BA}" type="datetime1">
              <a:rPr lang="en-US" smtClean="0"/>
              <a:t>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1245383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F769D-0CDD-4843-8FB2-A41C5C1E9600}" type="datetime1">
              <a:rPr lang="en-US" smtClean="0"/>
              <a:t>1/5/16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598079266"/>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05650" y="42571"/>
            <a:ext cx="6492640" cy="1679575"/>
          </a:xfrm>
          <a:solidFill>
            <a:schemeClr val="tx1">
              <a:alpha val="75000"/>
            </a:schemeClr>
          </a:solidFill>
          <a:ln>
            <a:solidFill>
              <a:schemeClr val="accent2">
                <a:lumMod val="50000"/>
              </a:schemeClr>
            </a:solidFill>
          </a:ln>
        </p:spPr>
        <p:txBody>
          <a:bodyPr/>
          <a:lstStyle/>
          <a:p>
            <a:r>
              <a:rPr lang="en-US" dirty="0" smtClean="0">
                <a:solidFill>
                  <a:srgbClr val="FFFFFF"/>
                </a:solidFill>
              </a:rPr>
              <a:t>2013-2014 AMS Solar Energy Prediction Project</a:t>
            </a:r>
          </a:p>
        </p:txBody>
      </p:sp>
      <p:sp>
        <p:nvSpPr>
          <p:cNvPr id="3" name="Subtitle 2"/>
          <p:cNvSpPr>
            <a:spLocks noGrp="1"/>
          </p:cNvSpPr>
          <p:nvPr>
            <p:ph type="subTitle" idx="1"/>
          </p:nvPr>
        </p:nvSpPr>
        <p:spPr>
          <a:xfrm>
            <a:off x="540327" y="5175402"/>
            <a:ext cx="8063347" cy="1445624"/>
          </a:xfrm>
          <a:solidFill>
            <a:srgbClr val="000000">
              <a:alpha val="83000"/>
            </a:srgbClr>
          </a:solidFill>
        </p:spPr>
        <p:txBody>
          <a:bodyPr>
            <a:normAutofit fontScale="92500" lnSpcReduction="20000"/>
          </a:bodyPr>
          <a:lstStyle/>
          <a:p>
            <a:pPr algn="ctr"/>
            <a:r>
              <a:rPr lang="en-US" dirty="0" smtClean="0">
                <a:solidFill>
                  <a:srgbClr val="FFFFFF"/>
                </a:solidFill>
              </a:rPr>
              <a:t>General Assembly Class Project</a:t>
            </a:r>
          </a:p>
          <a:p>
            <a:pPr algn="ctr"/>
            <a:r>
              <a:rPr lang="en-US" dirty="0" smtClean="0">
                <a:solidFill>
                  <a:srgbClr val="FFFFFF"/>
                </a:solidFill>
              </a:rPr>
              <a:t>Joel Piper</a:t>
            </a:r>
          </a:p>
          <a:p>
            <a:pPr algn="ctr"/>
            <a:r>
              <a:rPr lang="en-US" dirty="0" smtClean="0">
                <a:solidFill>
                  <a:srgbClr val="FFFFFF"/>
                </a:solidFill>
              </a:rPr>
              <a:t>January 6, 2015</a:t>
            </a:r>
            <a:endParaRPr lang="en-US" dirty="0">
              <a:solidFill>
                <a:srgbClr val="FFFFFF"/>
              </a:solidFill>
            </a:endParaRPr>
          </a:p>
        </p:txBody>
      </p:sp>
    </p:spTree>
    <p:extLst>
      <p:ext uri="{BB962C8B-B14F-4D97-AF65-F5344CB8AC3E}">
        <p14:creationId xmlns:p14="http://schemas.microsoft.com/office/powerpoint/2010/main" val="25666701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Solar power is a small but increasing </a:t>
            </a:r>
            <a:r>
              <a:rPr lang="en-US" dirty="0"/>
              <a:t>s</a:t>
            </a:r>
            <a:r>
              <a:rPr lang="en-US" dirty="0" smtClean="0"/>
              <a:t>ource of energy in the United States</a:t>
            </a:r>
            <a:endParaRPr lang="en-US" dirty="0"/>
          </a:p>
        </p:txBody>
      </p:sp>
      <p:pic>
        <p:nvPicPr>
          <p:cNvPr id="9" name="Content Placeholder 8" descr="Projected_US_Renewable_Electric_Capacity.jpg"/>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16755" b="2002"/>
          <a:stretch/>
        </p:blipFill>
        <p:spPr>
          <a:xfrm>
            <a:off x="3819236" y="2374037"/>
            <a:ext cx="5054600" cy="3752126"/>
          </a:xfrm>
        </p:spPr>
      </p:pic>
      <p:sp>
        <p:nvSpPr>
          <p:cNvPr id="10" name="Content Placeholder 9"/>
          <p:cNvSpPr>
            <a:spLocks noGrp="1"/>
          </p:cNvSpPr>
          <p:nvPr>
            <p:ph sz="half" idx="1"/>
          </p:nvPr>
        </p:nvSpPr>
        <p:spPr>
          <a:xfrm>
            <a:off x="457200" y="1600200"/>
            <a:ext cx="3643086" cy="4525963"/>
          </a:xfrm>
        </p:spPr>
        <p:txBody>
          <a:bodyPr>
            <a:normAutofit/>
          </a:bodyPr>
          <a:lstStyle/>
          <a:p>
            <a:r>
              <a:rPr lang="en-US" dirty="0" smtClean="0"/>
              <a:t>Two major hurdles in becoming significant energy source:</a:t>
            </a:r>
          </a:p>
          <a:p>
            <a:pPr lvl="1"/>
            <a:r>
              <a:rPr lang="en-US" dirty="0" smtClean="0"/>
              <a:t>Price/Watt</a:t>
            </a:r>
          </a:p>
          <a:p>
            <a:pPr lvl="1"/>
            <a:r>
              <a:rPr lang="en-US" dirty="0" smtClean="0"/>
              <a:t>Reliability</a:t>
            </a:r>
          </a:p>
          <a:p>
            <a:r>
              <a:rPr lang="en-US" dirty="0" smtClean="0"/>
              <a:t>Reliability</a:t>
            </a:r>
          </a:p>
          <a:p>
            <a:pPr lvl="1"/>
            <a:r>
              <a:rPr lang="en-US" dirty="0" smtClean="0"/>
              <a:t>Storage improvements</a:t>
            </a:r>
          </a:p>
          <a:p>
            <a:pPr lvl="1"/>
            <a:r>
              <a:rPr lang="en-US" dirty="0" smtClean="0"/>
              <a:t>Predictive technologies</a:t>
            </a:r>
          </a:p>
        </p:txBody>
      </p:sp>
      <p:sp>
        <p:nvSpPr>
          <p:cNvPr id="11" name="Rectangle 10"/>
          <p:cNvSpPr/>
          <p:nvPr/>
        </p:nvSpPr>
        <p:spPr>
          <a:xfrm>
            <a:off x="4335547" y="1603973"/>
            <a:ext cx="4351254" cy="646331"/>
          </a:xfrm>
          <a:prstGeom prst="rect">
            <a:avLst/>
          </a:prstGeom>
        </p:spPr>
        <p:txBody>
          <a:bodyPr wrap="square">
            <a:spAutoFit/>
          </a:bodyPr>
          <a:lstStyle/>
          <a:p>
            <a:r>
              <a:rPr lang="en-US" dirty="0" smtClean="0"/>
              <a:t>Renewable Energy Generating Capacity in the United States (</a:t>
            </a:r>
            <a:r>
              <a:rPr lang="en-US" dirty="0" err="1" smtClean="0"/>
              <a:t>Gigawatts</a:t>
            </a:r>
            <a:r>
              <a:rPr lang="en-US" dirty="0" smtClean="0"/>
              <a:t>)</a:t>
            </a:r>
            <a:endParaRPr lang="en-US"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2</a:t>
            </a:fld>
            <a:endParaRPr lang="en-US"/>
          </a:p>
        </p:txBody>
      </p:sp>
    </p:spTree>
    <p:extLst>
      <p:ext uri="{BB962C8B-B14F-4D97-AF65-F5344CB8AC3E}">
        <p14:creationId xmlns:p14="http://schemas.microsoft.com/office/powerpoint/2010/main" val="19517747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090"/>
            <a:ext cx="8229600" cy="807173"/>
          </a:xfrm>
        </p:spPr>
        <p:txBody>
          <a:bodyPr>
            <a:noAutofit/>
          </a:bodyPr>
          <a:lstStyle/>
          <a:p>
            <a:r>
              <a:rPr lang="en-US" sz="2800" dirty="0" smtClean="0"/>
              <a:t>Project Goal: </a:t>
            </a:r>
            <a:r>
              <a:rPr lang="en-US" sz="2800" dirty="0" smtClean="0"/>
              <a:t>Develop Competitive Learning Technique for 2013 </a:t>
            </a:r>
            <a:r>
              <a:rPr lang="en-US" sz="2800" dirty="0" err="1" smtClean="0"/>
              <a:t>Kaggle</a:t>
            </a:r>
            <a:r>
              <a:rPr lang="en-US" sz="2800" dirty="0" smtClean="0"/>
              <a:t> AMS Solar Energy Challenge</a:t>
            </a:r>
            <a:endParaRPr lang="en-US" sz="2800" dirty="0"/>
          </a:p>
        </p:txBody>
      </p:sp>
      <p:sp>
        <p:nvSpPr>
          <p:cNvPr id="3" name="Content Placeholder 2"/>
          <p:cNvSpPr>
            <a:spLocks noGrp="1"/>
          </p:cNvSpPr>
          <p:nvPr>
            <p:ph sz="half" idx="1"/>
          </p:nvPr>
        </p:nvSpPr>
        <p:spPr>
          <a:xfrm>
            <a:off x="457200" y="997097"/>
            <a:ext cx="8229600" cy="1234498"/>
          </a:xfrm>
        </p:spPr>
        <p:txBody>
          <a:bodyPr>
            <a:normAutofit fontScale="77500" lnSpcReduction="20000"/>
          </a:bodyPr>
          <a:lstStyle/>
          <a:p>
            <a:pPr marL="0" indent="0">
              <a:buNone/>
            </a:pPr>
            <a:r>
              <a:rPr lang="en-US" i="1" dirty="0" smtClean="0"/>
              <a:t>Predictive Question: Predict the daily solar energy deposition at 98 sites across Oklahoma over two years using weather data (including short wavelength and long wavelength </a:t>
            </a:r>
            <a:r>
              <a:rPr lang="en-US" i="1" dirty="0" err="1" smtClean="0"/>
              <a:t>radiative</a:t>
            </a:r>
            <a:r>
              <a:rPr lang="en-US" i="1" dirty="0" smtClean="0"/>
              <a:t> flux) from a 16x9 grid of collection stations across the area.</a:t>
            </a:r>
            <a:endParaRPr lang="en-US" i="1" dirty="0"/>
          </a:p>
        </p:txBody>
      </p:sp>
      <p:pic>
        <p:nvPicPr>
          <p:cNvPr id="7" name="Picture 6" descr="gefs_mesonet_st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084" y="2433388"/>
            <a:ext cx="7443793" cy="4203466"/>
          </a:xfrm>
          <a:prstGeom prst="rect">
            <a:avLst/>
          </a:prstGeom>
        </p:spPr>
      </p:pic>
      <p:sp>
        <p:nvSpPr>
          <p:cNvPr id="4" name="Slide Number Placeholder 3"/>
          <p:cNvSpPr>
            <a:spLocks noGrp="1"/>
          </p:cNvSpPr>
          <p:nvPr>
            <p:ph type="sldNum" sz="quarter" idx="12"/>
          </p:nvPr>
        </p:nvSpPr>
        <p:spPr/>
        <p:txBody>
          <a:bodyPr/>
          <a:lstStyle/>
          <a:p>
            <a:fld id="{DF28FB93-0A08-4E7D-8E63-9EFA29F1E093}" type="slidenum">
              <a:rPr lang="en-US" smtClean="0"/>
              <a:pPr/>
              <a:t>3</a:t>
            </a:fld>
            <a:endParaRPr lang="en-US"/>
          </a:p>
        </p:txBody>
      </p:sp>
    </p:spTree>
    <p:extLst>
      <p:ext uri="{BB962C8B-B14F-4D97-AF65-F5344CB8AC3E}">
        <p14:creationId xmlns:p14="http://schemas.microsoft.com/office/powerpoint/2010/main" val="245457745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546"/>
            <a:ext cx="8229600" cy="995473"/>
          </a:xfrm>
        </p:spPr>
        <p:txBody>
          <a:bodyPr>
            <a:noAutofit/>
          </a:bodyPr>
          <a:lstStyle/>
          <a:p>
            <a:r>
              <a:rPr lang="en-US" sz="3200" dirty="0" smtClean="0"/>
              <a:t>The data consists of fifteen </a:t>
            </a:r>
            <a:r>
              <a:rPr lang="en-US" sz="3200" dirty="0" err="1" smtClean="0"/>
              <a:t>NetCDF</a:t>
            </a:r>
            <a:r>
              <a:rPr lang="en-US" sz="3200" dirty="0" smtClean="0"/>
              <a:t> input files and one CSV output file</a:t>
            </a:r>
            <a:endParaRPr lang="en-US" sz="3200" dirty="0"/>
          </a:p>
        </p:txBody>
      </p:sp>
      <p:sp>
        <p:nvSpPr>
          <p:cNvPr id="5" name="TextBox 4"/>
          <p:cNvSpPr txBox="1"/>
          <p:nvPr/>
        </p:nvSpPr>
        <p:spPr>
          <a:xfrm>
            <a:off x="5095116" y="1491730"/>
            <a:ext cx="3608342" cy="615553"/>
          </a:xfrm>
          <a:prstGeom prst="rect">
            <a:avLst/>
          </a:prstGeom>
          <a:noFill/>
          <a:ln>
            <a:solidFill>
              <a:srgbClr val="000000"/>
            </a:solidFill>
          </a:ln>
        </p:spPr>
        <p:txBody>
          <a:bodyPr wrap="square" rtlCol="0">
            <a:spAutoFit/>
          </a:bodyPr>
          <a:lstStyle/>
          <a:p>
            <a:r>
              <a:rPr lang="en-US" sz="1700" dirty="0" smtClean="0"/>
              <a:t>Daily solar energy (J/m</a:t>
            </a:r>
            <a:r>
              <a:rPr lang="en-US" sz="1700" baseline="30000" dirty="0" smtClean="0"/>
              <a:t>2</a:t>
            </a:r>
            <a:r>
              <a:rPr lang="en-US" sz="1700" dirty="0" smtClean="0"/>
              <a:t>) for the 98 </a:t>
            </a:r>
            <a:r>
              <a:rPr lang="en-US" sz="1700" dirty="0" err="1"/>
              <a:t>M</a:t>
            </a:r>
            <a:r>
              <a:rPr lang="en-US" sz="1700" dirty="0" err="1" smtClean="0"/>
              <a:t>esonet</a:t>
            </a:r>
            <a:r>
              <a:rPr lang="en-US" sz="1700" dirty="0" smtClean="0"/>
              <a:t> stations from 1994 - 2007 </a:t>
            </a:r>
            <a:endParaRPr lang="en-US" sz="1700" dirty="0"/>
          </a:p>
        </p:txBody>
      </p:sp>
      <p:sp>
        <p:nvSpPr>
          <p:cNvPr id="6" name="Slide Number Placeholder 5"/>
          <p:cNvSpPr>
            <a:spLocks noGrp="1"/>
          </p:cNvSpPr>
          <p:nvPr>
            <p:ph type="sldNum" sz="quarter" idx="12"/>
          </p:nvPr>
        </p:nvSpPr>
        <p:spPr>
          <a:xfrm>
            <a:off x="6437586" y="6356350"/>
            <a:ext cx="2133600" cy="365125"/>
          </a:xfrm>
        </p:spPr>
        <p:txBody>
          <a:bodyPr/>
          <a:lstStyle/>
          <a:p>
            <a:fld id="{DF28FB93-0A08-4E7D-8E63-9EFA29F1E093}" type="slidenum">
              <a:rPr lang="en-US" smtClean="0"/>
              <a:pPr/>
              <a:t>4</a:t>
            </a:fld>
            <a:endParaRPr lang="en-US"/>
          </a:p>
        </p:txBody>
      </p:sp>
      <p:sp>
        <p:nvSpPr>
          <p:cNvPr id="7" name="TextBox 6"/>
          <p:cNvSpPr txBox="1"/>
          <p:nvPr/>
        </p:nvSpPr>
        <p:spPr>
          <a:xfrm>
            <a:off x="540287" y="2629738"/>
            <a:ext cx="4471742" cy="3477875"/>
          </a:xfrm>
          <a:prstGeom prst="rect">
            <a:avLst/>
          </a:prstGeom>
          <a:noFill/>
          <a:ln>
            <a:solidFill>
              <a:srgbClr val="000000"/>
            </a:solidFill>
          </a:ln>
        </p:spPr>
        <p:txBody>
          <a:bodyPr wrap="square" rtlCol="0">
            <a:spAutoFit/>
          </a:bodyPr>
          <a:lstStyle/>
          <a:p>
            <a:r>
              <a:rPr lang="en-US" sz="1000" dirty="0"/>
              <a:t>&lt;type 'netCDF4._netCDF4.Variable'&gt;</a:t>
            </a:r>
          </a:p>
          <a:p>
            <a:r>
              <a:rPr lang="en-US" sz="1000" dirty="0"/>
              <a:t>float32 </a:t>
            </a:r>
            <a:r>
              <a:rPr lang="en-US" sz="1000" dirty="0" err="1"/>
              <a:t>Downward_Short-Wave_Rad_Flux</a:t>
            </a:r>
            <a:r>
              <a:rPr lang="en-US" sz="1000" dirty="0"/>
              <a:t>(time, </a:t>
            </a:r>
            <a:r>
              <a:rPr lang="en-US" sz="1000" dirty="0" err="1"/>
              <a:t>ens</a:t>
            </a:r>
            <a:r>
              <a:rPr lang="en-US" sz="1000" dirty="0"/>
              <a:t>, </a:t>
            </a:r>
            <a:r>
              <a:rPr lang="en-US" sz="1000" dirty="0" err="1"/>
              <a:t>fhour</a:t>
            </a:r>
            <a:r>
              <a:rPr lang="en-US" sz="1000" dirty="0"/>
              <a:t>, </a:t>
            </a:r>
            <a:r>
              <a:rPr lang="en-US" sz="1000" dirty="0" err="1"/>
              <a:t>lat</a:t>
            </a:r>
            <a:r>
              <a:rPr lang="en-US" sz="1000" dirty="0"/>
              <a:t>, </a:t>
            </a:r>
            <a:r>
              <a:rPr lang="en-US" sz="1000" dirty="0" err="1"/>
              <a:t>lon</a:t>
            </a:r>
            <a:r>
              <a:rPr lang="en-US" sz="1000" dirty="0"/>
              <a:t>)</a:t>
            </a:r>
          </a:p>
          <a:p>
            <a:r>
              <a:rPr lang="en-US" sz="1000" dirty="0"/>
              <a:t>    _</a:t>
            </a:r>
            <a:r>
              <a:rPr lang="en-US" sz="1000" dirty="0" err="1"/>
              <a:t>FillValue</a:t>
            </a:r>
            <a:r>
              <a:rPr lang="en-US" sz="1000" dirty="0"/>
              <a:t>: 9999.0</a:t>
            </a:r>
          </a:p>
          <a:p>
            <a:r>
              <a:rPr lang="en-US" sz="1000" dirty="0"/>
              <a:t>    units: W m-2</a:t>
            </a:r>
          </a:p>
          <a:p>
            <a:r>
              <a:rPr lang="en-US" sz="1000" dirty="0"/>
              <a:t>    </a:t>
            </a:r>
            <a:r>
              <a:rPr lang="en-US" sz="1000" dirty="0" err="1"/>
              <a:t>long_name</a:t>
            </a:r>
            <a:r>
              <a:rPr lang="en-US" sz="1000" dirty="0"/>
              <a:t>: </a:t>
            </a:r>
            <a:r>
              <a:rPr lang="en-US" sz="1000" dirty="0" err="1"/>
              <a:t>Downward_Short-Wave_Rad_Flux_Average</a:t>
            </a:r>
            <a:r>
              <a:rPr lang="en-US" sz="1000" dirty="0"/>
              <a:t> (Average for  Mixed Intervals) @ surface</a:t>
            </a:r>
          </a:p>
          <a:p>
            <a:r>
              <a:rPr lang="en-US" sz="1000" dirty="0"/>
              <a:t>    </a:t>
            </a:r>
            <a:r>
              <a:rPr lang="en-US" sz="1000" dirty="0" err="1"/>
              <a:t>cell_methods</a:t>
            </a:r>
            <a:r>
              <a:rPr lang="en-US" sz="1000" dirty="0"/>
              <a:t>: time: mean</a:t>
            </a:r>
          </a:p>
          <a:p>
            <a:r>
              <a:rPr lang="en-US" sz="1000" dirty="0"/>
              <a:t>    </a:t>
            </a:r>
            <a:r>
              <a:rPr lang="en-US" sz="1000" dirty="0" err="1"/>
              <a:t>GRIB_param_discipline</a:t>
            </a:r>
            <a:r>
              <a:rPr lang="en-US" sz="1000" dirty="0"/>
              <a:t>: </a:t>
            </a:r>
            <a:r>
              <a:rPr lang="en-US" sz="1000" dirty="0" err="1"/>
              <a:t>Meteorological_products</a:t>
            </a:r>
            <a:endParaRPr lang="en-US" sz="1000" dirty="0"/>
          </a:p>
          <a:p>
            <a:r>
              <a:rPr lang="en-US" sz="1000" dirty="0"/>
              <a:t>    </a:t>
            </a:r>
            <a:r>
              <a:rPr lang="en-US" sz="1000" dirty="0" err="1"/>
              <a:t>GRIB_param_category</a:t>
            </a:r>
            <a:r>
              <a:rPr lang="en-US" sz="1000" dirty="0"/>
              <a:t>: Short-</a:t>
            </a:r>
            <a:r>
              <a:rPr lang="en-US" sz="1000" dirty="0" err="1"/>
              <a:t>wave_Radiation</a:t>
            </a:r>
            <a:endParaRPr lang="en-US" sz="1000" dirty="0"/>
          </a:p>
          <a:p>
            <a:r>
              <a:rPr lang="en-US" sz="1000" dirty="0"/>
              <a:t>    </a:t>
            </a:r>
            <a:r>
              <a:rPr lang="en-US" sz="1000" dirty="0" err="1"/>
              <a:t>GRIB_param_name</a:t>
            </a:r>
            <a:r>
              <a:rPr lang="en-US" sz="1000" dirty="0"/>
              <a:t>: </a:t>
            </a:r>
            <a:r>
              <a:rPr lang="en-US" sz="1000" dirty="0" err="1"/>
              <a:t>Downward_short_wave_rad_flux</a:t>
            </a:r>
            <a:endParaRPr lang="en-US" sz="1000" dirty="0"/>
          </a:p>
          <a:p>
            <a:r>
              <a:rPr lang="en-US" sz="1000" dirty="0"/>
              <a:t>    </a:t>
            </a:r>
            <a:r>
              <a:rPr lang="en-US" sz="1000" dirty="0" err="1"/>
              <a:t>GRIB_generating_process_type</a:t>
            </a:r>
            <a:r>
              <a:rPr lang="en-US" sz="1000" dirty="0"/>
              <a:t>: Forecast</a:t>
            </a:r>
          </a:p>
          <a:p>
            <a:r>
              <a:rPr lang="en-US" sz="1000" dirty="0"/>
              <a:t>    </a:t>
            </a:r>
            <a:r>
              <a:rPr lang="en-US" sz="1000" dirty="0" err="1"/>
              <a:t>GRIB_param_id</a:t>
            </a:r>
            <a:r>
              <a:rPr lang="en-US" sz="1000" dirty="0"/>
              <a:t>: [  2   0   4 192]</a:t>
            </a:r>
          </a:p>
          <a:p>
            <a:r>
              <a:rPr lang="en-US" sz="1000" dirty="0"/>
              <a:t>    </a:t>
            </a:r>
            <a:r>
              <a:rPr lang="en-US" sz="1000" dirty="0" err="1"/>
              <a:t>GRIB_product_definition_template</a:t>
            </a:r>
            <a:r>
              <a:rPr lang="en-US" sz="1000" dirty="0"/>
              <a:t>: 8</a:t>
            </a:r>
          </a:p>
          <a:p>
            <a:r>
              <a:rPr lang="en-US" sz="1000" dirty="0"/>
              <a:t>    </a:t>
            </a:r>
            <a:r>
              <a:rPr lang="en-US" sz="1000" dirty="0" err="1"/>
              <a:t>GRIB_product_definition_template_desc</a:t>
            </a:r>
            <a:r>
              <a:rPr lang="en-US" sz="1000" dirty="0"/>
              <a:t>: Average, accumulation, extreme values or other statistically processed value at a horizontal level in a time interval</a:t>
            </a:r>
          </a:p>
          <a:p>
            <a:r>
              <a:rPr lang="en-US" sz="1000" dirty="0"/>
              <a:t>    </a:t>
            </a:r>
            <a:r>
              <a:rPr lang="en-US" sz="1000" dirty="0" err="1"/>
              <a:t>GRIB_level_type</a:t>
            </a:r>
            <a:r>
              <a:rPr lang="en-US" sz="1000" dirty="0"/>
              <a:t>: 1</a:t>
            </a:r>
          </a:p>
          <a:p>
            <a:r>
              <a:rPr lang="en-US" sz="1000" dirty="0"/>
              <a:t>    </a:t>
            </a:r>
            <a:r>
              <a:rPr lang="en-US" sz="1000" dirty="0" err="1"/>
              <a:t>GRIB_level_type_name</a:t>
            </a:r>
            <a:r>
              <a:rPr lang="en-US" sz="1000" dirty="0"/>
              <a:t>: surface</a:t>
            </a:r>
          </a:p>
          <a:p>
            <a:r>
              <a:rPr lang="en-US" sz="1000" dirty="0"/>
              <a:t>    </a:t>
            </a:r>
            <a:r>
              <a:rPr lang="en-US" sz="1000" dirty="0" err="1"/>
              <a:t>GRIB_interval_stat_type</a:t>
            </a:r>
            <a:r>
              <a:rPr lang="en-US" sz="1000" dirty="0"/>
              <a:t>: Average</a:t>
            </a:r>
          </a:p>
          <a:p>
            <a:r>
              <a:rPr lang="en-US" sz="1000" dirty="0"/>
              <a:t>    </a:t>
            </a:r>
            <a:r>
              <a:rPr lang="en-US" sz="1000" dirty="0" err="1"/>
              <a:t>GRIB_VectorComponentFlag</a:t>
            </a:r>
            <a:r>
              <a:rPr lang="en-US" sz="1000" dirty="0"/>
              <a:t>: </a:t>
            </a:r>
            <a:r>
              <a:rPr lang="en-US" sz="1000" dirty="0" err="1"/>
              <a:t>easterlyNortherlyRelative</a:t>
            </a:r>
            <a:endParaRPr lang="en-US" sz="1000" dirty="0"/>
          </a:p>
          <a:p>
            <a:r>
              <a:rPr lang="en-US" sz="1000" dirty="0"/>
              <a:t>unlimited dimensions: </a:t>
            </a:r>
          </a:p>
          <a:p>
            <a:r>
              <a:rPr lang="en-US" sz="1000" dirty="0"/>
              <a:t>current shape = (5113, 11, 5, 9, 16)</a:t>
            </a:r>
          </a:p>
          <a:p>
            <a:r>
              <a:rPr lang="en-US" sz="1000" dirty="0"/>
              <a:t>filling on</a:t>
            </a:r>
          </a:p>
        </p:txBody>
      </p:sp>
      <p:pic>
        <p:nvPicPr>
          <p:cNvPr id="9" name="Picture 8" descr="train_sample.jpg"/>
          <p:cNvPicPr>
            <a:picLocks noChangeAspect="1"/>
          </p:cNvPicPr>
          <p:nvPr/>
        </p:nvPicPr>
        <p:blipFill rotWithShape="1">
          <a:blip r:embed="rId3">
            <a:extLst>
              <a:ext uri="{28A0092B-C50C-407E-A947-70E740481C1C}">
                <a14:useLocalDpi xmlns:a14="http://schemas.microsoft.com/office/drawing/2010/main" val="0"/>
              </a:ext>
            </a:extLst>
          </a:blip>
          <a:srcRect l="908" t="3343" r="59630" b="3732"/>
          <a:stretch/>
        </p:blipFill>
        <p:spPr>
          <a:xfrm>
            <a:off x="5095116" y="2171841"/>
            <a:ext cx="3608342" cy="2647051"/>
          </a:xfrm>
          <a:prstGeom prst="rect">
            <a:avLst/>
          </a:prstGeom>
        </p:spPr>
      </p:pic>
      <p:sp>
        <p:nvSpPr>
          <p:cNvPr id="10" name="TextBox 9"/>
          <p:cNvSpPr txBox="1"/>
          <p:nvPr/>
        </p:nvSpPr>
        <p:spPr>
          <a:xfrm>
            <a:off x="540287" y="1486816"/>
            <a:ext cx="4471742" cy="1138773"/>
          </a:xfrm>
          <a:prstGeom prst="rect">
            <a:avLst/>
          </a:prstGeom>
          <a:noFill/>
          <a:ln>
            <a:solidFill>
              <a:schemeClr val="tx1"/>
            </a:solidFill>
          </a:ln>
        </p:spPr>
        <p:txBody>
          <a:bodyPr wrap="square" rtlCol="0">
            <a:spAutoFit/>
          </a:bodyPr>
          <a:lstStyle/>
          <a:p>
            <a:pPr marL="285750" indent="-285750">
              <a:buFont typeface="Arial"/>
              <a:buChar char="•"/>
            </a:pPr>
            <a:r>
              <a:rPr lang="en-US" sz="1700" dirty="0" smtClean="0"/>
              <a:t>15 variables in 5-D arrays</a:t>
            </a:r>
          </a:p>
          <a:p>
            <a:pPr marL="742950" lvl="1" indent="-285750">
              <a:buFont typeface="Arial"/>
              <a:buChar char="•"/>
            </a:pPr>
            <a:r>
              <a:rPr lang="en-US" sz="1700" dirty="0" smtClean="0"/>
              <a:t>date, model, time, latitude, and longitude</a:t>
            </a:r>
          </a:p>
          <a:p>
            <a:pPr marL="742950" lvl="1" indent="-285750">
              <a:buFont typeface="Arial"/>
              <a:buChar char="•"/>
            </a:pPr>
            <a:r>
              <a:rPr lang="en-US" sz="1700" dirty="0" smtClean="0"/>
              <a:t>~40 M x 15 inputs to ~5100 x 98 outputs</a:t>
            </a:r>
            <a:endParaRPr lang="en-US" sz="1700" dirty="0"/>
          </a:p>
        </p:txBody>
      </p:sp>
      <p:pic>
        <p:nvPicPr>
          <p:cNvPr id="13" name="Picture 12" descr="station_table.jpg"/>
          <p:cNvPicPr>
            <a:picLocks noChangeAspect="1"/>
          </p:cNvPicPr>
          <p:nvPr/>
        </p:nvPicPr>
        <p:blipFill rotWithShape="1">
          <a:blip r:embed="rId4">
            <a:extLst>
              <a:ext uri="{28A0092B-C50C-407E-A947-70E740481C1C}">
                <a14:useLocalDpi xmlns:a14="http://schemas.microsoft.com/office/drawing/2010/main" val="0"/>
              </a:ext>
            </a:extLst>
          </a:blip>
          <a:srcRect l="1038" t="1153" r="75337" b="5899"/>
          <a:stretch/>
        </p:blipFill>
        <p:spPr>
          <a:xfrm>
            <a:off x="5095116" y="4970182"/>
            <a:ext cx="2160257" cy="1751293"/>
          </a:xfrm>
          <a:prstGeom prst="rect">
            <a:avLst/>
          </a:prstGeom>
        </p:spPr>
      </p:pic>
    </p:spTree>
    <p:extLst>
      <p:ext uri="{BB962C8B-B14F-4D97-AF65-F5344CB8AC3E}">
        <p14:creationId xmlns:p14="http://schemas.microsoft.com/office/powerpoint/2010/main" val="36472470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Exploration and Cleaning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5</a:t>
            </a:fld>
            <a:endParaRPr lang="en-US"/>
          </a:p>
        </p:txBody>
      </p:sp>
    </p:spTree>
    <p:extLst>
      <p:ext uri="{BB962C8B-B14F-4D97-AF65-F5344CB8AC3E}">
        <p14:creationId xmlns:p14="http://schemas.microsoft.com/office/powerpoint/2010/main" val="20973123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6</a:t>
            </a:fld>
            <a:endParaRPr lang="en-US"/>
          </a:p>
        </p:txBody>
      </p:sp>
    </p:spTree>
    <p:extLst>
      <p:ext uri="{BB962C8B-B14F-4D97-AF65-F5344CB8AC3E}">
        <p14:creationId xmlns:p14="http://schemas.microsoft.com/office/powerpoint/2010/main" val="27924896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Steps</a:t>
            </a:r>
            <a:br>
              <a:rPr lang="en-US" dirty="0" smtClean="0"/>
            </a:br>
            <a:endParaRPr lang="en-US" dirty="0"/>
          </a:p>
        </p:txBody>
      </p:sp>
      <p:sp>
        <p:nvSpPr>
          <p:cNvPr id="3" name="Content Placeholder 2"/>
          <p:cNvSpPr>
            <a:spLocks noGrp="1"/>
          </p:cNvSpPr>
          <p:nvPr>
            <p:ph idx="1"/>
          </p:nvPr>
        </p:nvSpPr>
        <p:spPr>
          <a:xfrm>
            <a:off x="457200" y="1089782"/>
            <a:ext cx="8229600" cy="4525963"/>
          </a:xfrm>
        </p:spPr>
        <p:txBody>
          <a:bodyPr>
            <a:normAutofit fontScale="92500" lnSpcReduction="10000"/>
          </a:bodyPr>
          <a:lstStyle/>
          <a:p>
            <a:r>
              <a:rPr lang="en-US" dirty="0" smtClean="0"/>
              <a:t>Tidy the data for easier visualization</a:t>
            </a:r>
          </a:p>
          <a:p>
            <a:pPr lvl="1"/>
            <a:r>
              <a:rPr lang="en-US" dirty="0" smtClean="0"/>
              <a:t>Any basic insights from simple visualizations</a:t>
            </a:r>
          </a:p>
          <a:p>
            <a:r>
              <a:rPr lang="en-US" dirty="0" smtClean="0"/>
              <a:t>Start by making predictions at one station</a:t>
            </a:r>
          </a:p>
          <a:p>
            <a:pPr lvl="1"/>
            <a:r>
              <a:rPr lang="en-US" dirty="0" smtClean="0"/>
              <a:t>Limit the input data points to a surrounding grid</a:t>
            </a:r>
          </a:p>
          <a:p>
            <a:pPr lvl="1"/>
            <a:r>
              <a:rPr lang="en-US" dirty="0" smtClean="0"/>
              <a:t>Add summary stats across all points or cross-sections (e.g., averages</a:t>
            </a:r>
            <a:r>
              <a:rPr lang="en-US" dirty="0"/>
              <a:t>,</a:t>
            </a:r>
            <a:r>
              <a:rPr lang="en-US" dirty="0" smtClean="0"/>
              <a:t> medians, extremes at all points, similar latitudes, longitudes, elevations)</a:t>
            </a:r>
          </a:p>
          <a:p>
            <a:r>
              <a:rPr lang="en-US" dirty="0" smtClean="0"/>
              <a:t>Expand to all stations</a:t>
            </a:r>
          </a:p>
          <a:p>
            <a:r>
              <a:rPr lang="en-US" dirty="0" smtClean="0"/>
              <a:t>Use Apache Spark and </a:t>
            </a:r>
            <a:r>
              <a:rPr lang="en-US" dirty="0" err="1" smtClean="0"/>
              <a:t>MLib</a:t>
            </a:r>
            <a:r>
              <a:rPr lang="en-US" dirty="0" smtClean="0"/>
              <a:t> to make use of parallel processing algorithms</a:t>
            </a:r>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7</a:t>
            </a:fld>
            <a:endParaRPr lang="en-US"/>
          </a:p>
        </p:txBody>
      </p:sp>
    </p:spTree>
    <p:extLst>
      <p:ext uri="{BB962C8B-B14F-4D97-AF65-F5344CB8AC3E}">
        <p14:creationId xmlns:p14="http://schemas.microsoft.com/office/powerpoint/2010/main" val="31997265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2791</TotalTime>
  <Words>697</Words>
  <Application>Microsoft Macintosh PowerPoint</Application>
  <PresentationFormat>On-screen Show (4:3)</PresentationFormat>
  <Paragraphs>61</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2013-2014 AMS Solar Energy Prediction Project</vt:lpstr>
      <vt:lpstr>Solar power is a small but increasing source of energy in the United States</vt:lpstr>
      <vt:lpstr>Project Goal: Develop Competitive Learning Technique for 2013 Kaggle AMS Solar Energy Challenge</vt:lpstr>
      <vt:lpstr>The data consists of fifteen NetCDF input files and one CSV output file</vt:lpstr>
      <vt:lpstr>Exploration and Cleaning</vt:lpstr>
      <vt:lpstr>Insights</vt:lpstr>
      <vt:lpstr>Next Steps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Assembly Class Project</dc:title>
  <dc:creator>Joel  Piper</dc:creator>
  <cp:lastModifiedBy>Joel  Piper</cp:lastModifiedBy>
  <cp:revision>27</cp:revision>
  <dcterms:created xsi:type="dcterms:W3CDTF">2015-12-31T22:28:40Z</dcterms:created>
  <dcterms:modified xsi:type="dcterms:W3CDTF">2016-01-05T22:53:34Z</dcterms:modified>
</cp:coreProperties>
</file>