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b5c9a0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3b5c9a0f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c84db3f0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3c84db3f0_7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c84db3f0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3c84db3f0_7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b5c9a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3b5c9a0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b5c9a0f5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b5c9a0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c84db3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3c84db3f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c84db3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c84db3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1"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11" Type="http://schemas.openxmlformats.org/officeDocument/2006/relationships/hyperlink" Target="https://creativecommons.org/licenses/by/3.0/" TargetMode="External"/><Relationship Id="rId10" Type="http://schemas.openxmlformats.org/officeDocument/2006/relationships/hyperlink" Target="http://jfblueplanet.blogspot.com/2012/08/amuay-la-explosion-segunda-partefotos.html" TargetMode="External"/><Relationship Id="rId12" Type="http://schemas.openxmlformats.org/officeDocument/2006/relationships/image" Target="../media/image2.jpg"/><Relationship Id="rId9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4.jpg"/><Relationship Id="rId6" Type="http://schemas.openxmlformats.org/officeDocument/2006/relationships/hyperlink" Target="https://www.flickr.com/photos/un_photo/4276931894" TargetMode="External"/><Relationship Id="rId7" Type="http://schemas.openxmlformats.org/officeDocument/2006/relationships/hyperlink" Target="https://creativecommons.org/licenses/by-nc-nd/3.0/" TargetMode="External"/><Relationship Id="rId8" Type="http://schemas.openxmlformats.org/officeDocument/2006/relationships/hyperlink" Target="https://en.wikipedia.org/wiki/Tornado_outbreak_of_June_5%E2%80%936,_201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85047" y="805374"/>
            <a:ext cx="10016824" cy="2871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Corbel"/>
              <a:buNone/>
            </a:pPr>
            <a:br>
              <a:rPr b="1" lang="es-ES" sz="6480"/>
            </a:br>
            <a:r>
              <a:rPr b="1" lang="es-ES" sz="6480"/>
              <a:t>REAL OR NOT? NLP WITH DISASTER TWEETS</a:t>
            </a:r>
            <a:br>
              <a:rPr b="1" lang="es-ES" sz="6480"/>
            </a:br>
            <a:endParaRPr sz="648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s-ES"/>
              <a:t>Johan López Cifuentes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ES"/>
              <a:t>Laura Salazar Ramírez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ES"/>
              <a:t>Wilmar González Medina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40994" y="709121"/>
            <a:ext cx="10504929" cy="235013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551" y="4095174"/>
            <a:ext cx="2608448" cy="937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ggle - Wikipedia"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7160" y="4249235"/>
            <a:ext cx="1628474" cy="62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143000" y="609600"/>
            <a:ext cx="98754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s-ES"/>
              <a:t>RESULTADOS AJUSTANDO LOS HIPERPARÁMETROS</a:t>
            </a:r>
            <a:endParaRPr b="1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50" y="1965900"/>
            <a:ext cx="88773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1642055" y="6185475"/>
            <a:ext cx="437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Nota: Todos los modelos se corrieron con la misma semilla</a:t>
            </a:r>
            <a:endParaRPr b="1"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s-ES"/>
              <a:t>RETOS</a:t>
            </a:r>
            <a:endParaRPr b="1"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626150" y="2107025"/>
            <a:ext cx="8909100" cy="393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3840" lvl="0" marL="228600" rtl="0" algn="l"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Entender los métodos de embedding</a:t>
            </a:r>
            <a:endParaRPr sz="2400"/>
          </a:p>
          <a:p>
            <a:pPr indent="-243840" lvl="0" marL="228600" rtl="0" algn="l"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Encontrar cuál era el modelo más apto</a:t>
            </a:r>
            <a:endParaRPr sz="2400"/>
          </a:p>
          <a:p>
            <a:pPr indent="-243840" lvl="0" marL="228600" rtl="0" algn="l"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Identificar qué tipo de tratamiento se le debe aplicar al texto para mejorar la métrica</a:t>
            </a:r>
            <a:endParaRPr sz="2400"/>
          </a:p>
          <a:p>
            <a:pPr indent="-243840" lvl="0" marL="228600" rtl="0" algn="l"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Entender cómo influyen los parámetros de configuración de los modelos</a:t>
            </a:r>
            <a:endParaRPr sz="2400"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1574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s-ES"/>
              <a:t>TRABAJO FUTURO</a:t>
            </a:r>
            <a:endParaRPr b="1"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626150" y="2107025"/>
            <a:ext cx="8909100" cy="347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/>
              <a:t>Interpretar las URL que tienen los tweets</a:t>
            </a:r>
            <a:endParaRPr sz="2400"/>
          </a:p>
          <a:p>
            <a:pPr indent="-2133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Interpretar cómo afectan los emojis</a:t>
            </a:r>
            <a:endParaRPr sz="2400"/>
          </a:p>
          <a:p>
            <a:pPr indent="-2133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Utilizar pipelines de sentimental classification</a:t>
            </a:r>
            <a:endParaRPr sz="2400"/>
          </a:p>
          <a:p>
            <a:pPr indent="-2133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Plantearse el uso de otros modelos </a:t>
            </a:r>
            <a:r>
              <a:rPr lang="es-ES" sz="2400"/>
              <a:t>como redes neuronales</a:t>
            </a:r>
            <a:r>
              <a:rPr lang="es-ES" sz="2400"/>
              <a:t> para mejorar la métrica 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604221" y="571904"/>
            <a:ext cx="3912583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lang="es-ES" sz="3600" cap="none">
                <a:latin typeface="Corbel"/>
                <a:ea typeface="Corbel"/>
                <a:cs typeface="Corbel"/>
                <a:sym typeface="Corbel"/>
              </a:rPr>
              <a:t>PROBLEMA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992748" y="744836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21371" y="4066796"/>
            <a:ext cx="2157385" cy="20611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n que contiene humo, tabla, fuego, viejo&#10;&#10;Descripción generada automáticamente" id="100" name="Google Shape;100;p14"/>
          <p:cNvPicPr preferRelativeResize="0"/>
          <p:nvPr/>
        </p:nvPicPr>
        <p:blipFill rotWithShape="1">
          <a:blip r:embed="rId3">
            <a:alphaModFix/>
          </a:blip>
          <a:srcRect b="2" l="0" r="6600" t="0"/>
          <a:stretch/>
        </p:blipFill>
        <p:spPr>
          <a:xfrm>
            <a:off x="3044815" y="3249974"/>
            <a:ext cx="4027002" cy="2877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o saliendo de las nubes&#10;&#10;Descripción generada automáticamente" id="101" name="Google Shape;101;p14"/>
          <p:cNvPicPr preferRelativeResize="0"/>
          <p:nvPr/>
        </p:nvPicPr>
        <p:blipFill rotWithShape="1">
          <a:blip r:embed="rId4">
            <a:alphaModFix/>
          </a:blip>
          <a:srcRect b="4" l="0" r="4" t="13410"/>
          <a:stretch/>
        </p:blipFill>
        <p:spPr>
          <a:xfrm>
            <a:off x="721369" y="744836"/>
            <a:ext cx="4113439" cy="3161093"/>
          </a:xfrm>
          <a:custGeom>
            <a:rect b="b" l="l" r="r" t="t"/>
            <a:pathLst>
              <a:path extrusionOk="0" h="3161093" w="4113439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Imagen que contiene edificio, exterior, gente, parado&#10;&#10;Descripción generada automáticamente" id="102" name="Google Shape;102;p14"/>
          <p:cNvPicPr preferRelativeResize="0"/>
          <p:nvPr/>
        </p:nvPicPr>
        <p:blipFill rotWithShape="1">
          <a:blip r:embed="rId5">
            <a:alphaModFix/>
          </a:blip>
          <a:srcRect b="6" l="23761" r="6637" t="0"/>
          <a:stretch/>
        </p:blipFill>
        <p:spPr>
          <a:xfrm>
            <a:off x="721371" y="4066796"/>
            <a:ext cx="2157385" cy="206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604221" y="1910445"/>
            <a:ext cx="3912583" cy="421746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Twitter se ha convertido en un importante canal de comunicación en tiempos de emergencia.</a:t>
            </a:r>
            <a:endParaRPr/>
          </a:p>
          <a:p>
            <a:pPr indent="-60959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Construir un modelo de aprendizaje automático que prediga qué Tweets son sobre desastres reales y cuáles no.</a:t>
            </a:r>
            <a:endParaRPr sz="2400"/>
          </a:p>
        </p:txBody>
      </p:sp>
      <p:sp>
        <p:nvSpPr>
          <p:cNvPr id="104" name="Google Shape;104;p14"/>
          <p:cNvSpPr txBox="1"/>
          <p:nvPr/>
        </p:nvSpPr>
        <p:spPr>
          <a:xfrm>
            <a:off x="7252630" y="6870700"/>
            <a:ext cx="2544287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Esta foto</a:t>
            </a:r>
            <a:r>
              <a:rPr b="0" i="0" lang="es-ES" sz="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de Autor desconocido está bajo licencia </a:t>
            </a:r>
            <a:r>
              <a:rPr b="0" i="0" lang="es-ES" sz="7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7"/>
              </a:rPr>
              <a:t>CC BY-NC-ND</a:t>
            </a:r>
            <a:endParaRPr b="0" i="0" sz="7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809617" y="6870700"/>
            <a:ext cx="2382383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8"/>
              </a:rPr>
              <a:t>Esta foto</a:t>
            </a:r>
            <a:r>
              <a:rPr b="0" i="0" lang="es-ES" sz="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de Autor desconocido está bajo licencia </a:t>
            </a:r>
            <a:r>
              <a:rPr b="0" i="0" lang="es-ES" sz="7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9"/>
              </a:rPr>
              <a:t>CC BY-SA</a:t>
            </a:r>
            <a:endParaRPr b="0" i="0" sz="7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827292" y="5927859"/>
            <a:ext cx="2244525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10"/>
              </a:rPr>
              <a:t>Esta foto</a:t>
            </a:r>
            <a:r>
              <a:rPr b="0" i="0" lang="es-ES" sz="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de Autor desconocido está bajo licencia </a:t>
            </a:r>
            <a:r>
              <a:rPr b="0" i="0" lang="es-ES" sz="7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11"/>
              </a:rPr>
              <a:t>CC BY</a:t>
            </a:r>
            <a:endParaRPr b="0" i="0" sz="7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Twitter cambia su logo" id="107" name="Google Shape;107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92747" y="756128"/>
            <a:ext cx="2079070" cy="234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s-ES"/>
              <a:t>INFORMACIÓN DEL DATASET</a:t>
            </a:r>
            <a:endParaRPr b="1"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735756" y="3927107"/>
            <a:ext cx="8720488" cy="219456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Cantidad de datos: </a:t>
            </a: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10.000 </a:t>
            </a:r>
            <a:endParaRPr/>
          </a:p>
          <a:p>
            <a:pPr indent="-18288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Idioma: </a:t>
            </a: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Inglés</a:t>
            </a:r>
            <a:endParaRPr/>
          </a:p>
          <a:p>
            <a:pPr indent="-18288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Columnas: </a:t>
            </a: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Id, palabra clave, ubicación, tweet, clasificación                 (</a:t>
            </a:r>
            <a:r>
              <a:rPr lang="es-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Desastre real  </a:t>
            </a:r>
            <a:r>
              <a:rPr lang="es-ES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s-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No es desastre)</a:t>
            </a:r>
            <a:endParaRPr/>
          </a:p>
          <a:p>
            <a:pPr indent="-18288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Cada tweet fue clasificado manualmente.</a:t>
            </a:r>
            <a:endParaRPr/>
          </a:p>
          <a:p>
            <a:pPr indent="-7112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756" y="1850858"/>
            <a:ext cx="8720488" cy="145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s-ES"/>
              <a:t>ANÁLISIS DEL DATASET</a:t>
            </a:r>
            <a:endParaRPr b="1"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735750" y="2271645"/>
            <a:ext cx="8720400" cy="3849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384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Parte de los tweets falsos no tienen relación alguna con desastres</a:t>
            </a:r>
            <a:endParaRPr sz="2400"/>
          </a:p>
          <a:p>
            <a:pPr indent="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384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Otra parte de los tweets falsos pueden generar confusión a los modelos debido a que contienen varias palabras relacionadas a un desastre</a:t>
            </a:r>
            <a:endParaRPr sz="2400"/>
          </a:p>
          <a:p>
            <a:pPr indent="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Ejemplo:</a:t>
            </a:r>
            <a:endParaRPr b="1" sz="24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ES"/>
              <a:t>ME says many of these </a:t>
            </a:r>
            <a:r>
              <a:rPr lang="es-ES">
                <a:highlight>
                  <a:srgbClr val="F1C232"/>
                </a:highlight>
              </a:rPr>
              <a:t>wounds</a:t>
            </a:r>
            <a:r>
              <a:rPr lang="es-ES"/>
              <a:t> could be </a:t>
            </a:r>
            <a:r>
              <a:rPr lang="es-ES">
                <a:highlight>
                  <a:srgbClr val="F1C232"/>
                </a:highlight>
              </a:rPr>
              <a:t>fatal</a:t>
            </a:r>
            <a:r>
              <a:rPr lang="es-ES">
                <a:highlight>
                  <a:srgbClr val="FFFFFF"/>
                </a:highlight>
              </a:rPr>
              <a:t> </a:t>
            </a:r>
            <a:r>
              <a:rPr lang="es-ES"/>
              <a:t>some rather quickly others slower and a couple not </a:t>
            </a:r>
            <a:r>
              <a:rPr lang="es-ES">
                <a:highlight>
                  <a:srgbClr val="F1C232"/>
                </a:highlight>
              </a:rPr>
              <a:t>lethal</a:t>
            </a:r>
            <a:r>
              <a:rPr lang="es-ES"/>
              <a:t> at all. #KerrickTrial  </a:t>
            </a:r>
            <a:endParaRPr/>
          </a:p>
          <a:p>
            <a:pPr indent="-7112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39817" y="512995"/>
            <a:ext cx="5556183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s-ES" sz="4000"/>
              <a:t>PREPROCESAMIENTO</a:t>
            </a:r>
            <a:endParaRPr b="1" sz="4000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46759" y="2092787"/>
            <a:ext cx="5142297" cy="403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Expansión de contracciones del idioma   ( He´s   -  He is )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Abreviaciones ( $ - Dollar)                           ( Approx - Approximately)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Eliminación de STOPWORDS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Letras múltiples   (Oooooh  - Ooh)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Eliminación de puntuación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834310" y="812980"/>
            <a:ext cx="42146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ELIMINACIÓN DE RUIDO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030695" y="2819400"/>
            <a:ext cx="4018305" cy="260924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Url's de los tweets</a:t>
            </a:r>
            <a:endParaRPr/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Tags de HTML</a:t>
            </a:r>
            <a:endParaRPr/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Emojis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7112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7112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TIPOS DE TEXTO</a:t>
            </a:r>
            <a:endParaRPr b="1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241250" y="2092775"/>
            <a:ext cx="9678900" cy="4167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s-ES"/>
              <a:t>T</a:t>
            </a:r>
            <a:r>
              <a:rPr b="1" lang="es-ES"/>
              <a:t>ext: </a:t>
            </a:r>
            <a:r>
              <a:rPr lang="es-ES"/>
              <a:t>Tiene el texto tal cual el dataset</a:t>
            </a:r>
            <a:endParaRPr/>
          </a:p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s-ES"/>
              <a:t>NoRuido: </a:t>
            </a:r>
            <a:r>
              <a:rPr lang="es-ES"/>
              <a:t>Todo el ruido eliminado de la columna text (URL's, HTML tags, Emojis)</a:t>
            </a:r>
            <a:endParaRPr/>
          </a:p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s-ES"/>
              <a:t>PRE: </a:t>
            </a:r>
            <a:r>
              <a:rPr lang="es-ES"/>
              <a:t>Preprocesamiento a text</a:t>
            </a:r>
            <a:endParaRPr/>
          </a:p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s-ES"/>
              <a:t>URLS: </a:t>
            </a:r>
            <a:r>
              <a:rPr lang="es-ES"/>
              <a:t>Sólo se elimina las URL's de text</a:t>
            </a:r>
            <a:endParaRPr/>
          </a:p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s-ES"/>
              <a:t>HTML:</a:t>
            </a:r>
            <a:r>
              <a:rPr lang="es-ES"/>
              <a:t> Sólo se elimina las HTML tags de text</a:t>
            </a:r>
            <a:endParaRPr/>
          </a:p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s-ES"/>
              <a:t>EMOJIS:</a:t>
            </a:r>
            <a:r>
              <a:rPr lang="es-ES"/>
              <a:t> Sólo se elimina los emojis de text</a:t>
            </a:r>
            <a:endParaRPr/>
          </a:p>
          <a:p>
            <a:pPr indent="-182880" lvl="0" marL="2286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s-ES"/>
              <a:t>TODO:</a:t>
            </a:r>
            <a:r>
              <a:rPr lang="es-ES"/>
              <a:t>Se hace preprocesamiento y se elimina todo el ruido de text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636250" y="1300827"/>
            <a:ext cx="33633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s-ES" sz="3000"/>
              <a:t>BAG OF WORDS (BOW)</a:t>
            </a:r>
            <a:endParaRPr b="1" sz="3000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46750" y="2092775"/>
            <a:ext cx="4871100" cy="403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/>
              <a:t>sklean (</a:t>
            </a:r>
            <a:r>
              <a:rPr b="1" lang="es-ES" sz="2400"/>
              <a:t>CountVectorizer()</a:t>
            </a:r>
            <a:r>
              <a:rPr lang="es-ES" sz="2400"/>
              <a:t>): funciona en términos de frecuencia, es decir, cuenta las ocurrencias de tokens y construye una matriz dispersa de documentos x tokens.</a:t>
            </a:r>
            <a:endParaRPr sz="2400"/>
          </a:p>
          <a:p>
            <a:pPr indent="-2133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[´Fire´,´in´,´my´,´house´,....]</a:t>
            </a:r>
            <a:endParaRPr sz="2400"/>
          </a:p>
          <a:p>
            <a:pPr indent="-2133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“</a:t>
            </a:r>
            <a:r>
              <a:rPr lang="es-ES" sz="2400"/>
              <a:t>Fire in my house</a:t>
            </a:r>
            <a:r>
              <a:rPr lang="es-ES" sz="2400"/>
              <a:t>”...[1, 1, 1, 1, 0,...]</a:t>
            </a:r>
            <a:endParaRPr sz="2400"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823029" y="1254027"/>
            <a:ext cx="2633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TF IDF</a:t>
            </a:r>
            <a:endParaRPr b="0" i="0" sz="3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1158300" y="415275"/>
            <a:ext cx="9875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s-ES"/>
              <a:t>EMBEDDINGS</a:t>
            </a:r>
            <a:endParaRPr b="1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445450" y="2092775"/>
            <a:ext cx="4871100" cy="403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/>
              <a:t>TF-IDF (term frequency-inverse document frequency).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400"/>
              <a:t>sklearn (</a:t>
            </a:r>
            <a:r>
              <a:rPr b="1" lang="es-ES" sz="2400"/>
              <a:t>TfidfVectorizer()</a:t>
            </a:r>
            <a:r>
              <a:rPr lang="es-ES" sz="2400"/>
              <a:t>):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400"/>
              <a:t>Es una medida estadística utilizada para evaluar la importancia de una palabra para un documento en una colección o corpus.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TF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IDF</a:t>
            </a:r>
            <a:endParaRPr sz="2400"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TENSORFLOW HUB</a:t>
            </a:r>
            <a:endParaRPr b="1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143000" y="2092775"/>
            <a:ext cx="9678900" cy="4167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 un </a:t>
            </a:r>
            <a:r>
              <a:rPr lang="es-ES" sz="2400"/>
              <a:t>repositorio</a:t>
            </a: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que proporciona</a:t>
            </a:r>
            <a:r>
              <a:rPr lang="es-ES" sz="2400"/>
              <a:t> modelos guardados previamente entrenados, que facilita el proceso de entrenamiento (menos tiempo)</a:t>
            </a:r>
            <a:endParaRPr sz="2400"/>
          </a:p>
          <a:p>
            <a:pPr indent="-2133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Universal Sentence Encoder, codifica el texto en vectores de alta dimensión.</a:t>
            </a:r>
            <a:endParaRPr sz="2400"/>
          </a:p>
          <a:p>
            <a:pPr indent="-243839" lvl="2" marL="7315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Entrada: texto en inglés de longitud variable.</a:t>
            </a:r>
            <a:endParaRPr sz="2400"/>
          </a:p>
          <a:p>
            <a:pPr indent="-243839" lvl="2" marL="7315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Salida: vector de 512 dimensiones.</a:t>
            </a:r>
            <a:endParaRPr sz="2400"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024575" y="578375"/>
            <a:ext cx="9993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s-ES"/>
              <a:t>RESULTADOS CON PARÁMETROS POR DEFECTO</a:t>
            </a:r>
            <a:endParaRPr b="1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612" y="2232650"/>
            <a:ext cx="8502784" cy="4099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844600" y="1766725"/>
            <a:ext cx="840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Nota: Todos los modelos se corrieron con la misma semilla |  </a:t>
            </a:r>
            <a:r>
              <a:rPr b="1" lang="es-ES" sz="1500">
                <a:latin typeface="Corbel"/>
                <a:ea typeface="Corbel"/>
                <a:cs typeface="Corbel"/>
                <a:sym typeface="Corbel"/>
              </a:rPr>
              <a:t>Métrica usada fue F1 en el Test</a:t>
            </a:r>
            <a:endParaRPr b="1" sz="15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