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Confounding variables important to consider would be employment status, time of year, or hours at work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	Ad A/B 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chemeClr val="accent5"/>
                </a:solidFill>
              </a:rPr>
              <a:t>current Ad</a:t>
            </a:r>
            <a:r>
              <a:rPr lang="en"/>
              <a:t> should be </a:t>
            </a:r>
            <a:r>
              <a:rPr b="1" lang="en">
                <a:solidFill>
                  <a:schemeClr val="accent5"/>
                </a:solidFill>
              </a:rPr>
              <a:t>replaced with Ad C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Ad C</a:t>
            </a:r>
            <a:r>
              <a:rPr lang="en"/>
              <a:t> has approximately </a:t>
            </a:r>
            <a:r>
              <a:rPr b="1" lang="en">
                <a:solidFill>
                  <a:schemeClr val="accent5"/>
                </a:solidFill>
              </a:rPr>
              <a:t>700 more clicks</a:t>
            </a:r>
            <a:r>
              <a:rPr lang="en"/>
              <a:t> compared to the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accent5"/>
                </a:solidFill>
              </a:rPr>
              <a:t>current Ad</a:t>
            </a:r>
            <a:endParaRPr b="1">
              <a:solidFill>
                <a:schemeClr val="accent5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</a:t>
            </a:r>
            <a:r>
              <a:rPr b="1" lang="en">
                <a:solidFill>
                  <a:schemeClr val="accent5"/>
                </a:solidFill>
              </a:rPr>
              <a:t>statistical significance</a:t>
            </a:r>
            <a:r>
              <a:rPr b="1" lang="en"/>
              <a:t> </a:t>
            </a:r>
            <a:r>
              <a:rPr b="1" lang="en">
                <a:solidFill>
                  <a:schemeClr val="accent5"/>
                </a:solidFill>
              </a:rPr>
              <a:t>between the means</a:t>
            </a:r>
            <a:r>
              <a:rPr lang="en"/>
              <a:t> of the </a:t>
            </a:r>
            <a:r>
              <a:rPr b="1" lang="en">
                <a:solidFill>
                  <a:schemeClr val="accent5"/>
                </a:solidFill>
              </a:rPr>
              <a:t>current Ad and Ad C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73700" y="135630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There is a </a:t>
            </a:r>
            <a:r>
              <a:rPr b="1" lang="en" sz="4000">
                <a:solidFill>
                  <a:schemeClr val="accent5"/>
                </a:solidFill>
              </a:rPr>
              <a:t>statistically significant difference</a:t>
            </a:r>
            <a:r>
              <a:rPr lang="en" sz="4000"/>
              <a:t> in means between the </a:t>
            </a:r>
            <a:r>
              <a:rPr b="1" lang="en" sz="4000"/>
              <a:t>Current Ad and Ad C</a:t>
            </a:r>
            <a:endParaRPr b="1" sz="4000"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822800" y="3369800"/>
            <a:ext cx="7547501" cy="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5302150" y="3860150"/>
            <a:ext cx="3092700" cy="26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22800" y="3325450"/>
            <a:ext cx="1163400" cy="26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39075" y="2823800"/>
            <a:ext cx="2295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95% accuracy when p-value falls below the alpha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6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 significant amount of </a:t>
            </a:r>
            <a:r>
              <a:rPr b="1" lang="en" sz="3300">
                <a:solidFill>
                  <a:schemeClr val="accent5"/>
                </a:solidFill>
              </a:rPr>
              <a:t>users favor Ad C over the current Ad</a:t>
            </a:r>
            <a:endParaRPr b="1" sz="3300">
              <a:solidFill>
                <a:schemeClr val="accent5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75" y="1261600"/>
            <a:ext cx="4889925" cy="3415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7000"/>
              </a:srgbClr>
            </a:outerShdw>
          </a:effectLst>
        </p:spPr>
      </p:pic>
      <p:sp>
        <p:nvSpPr>
          <p:cNvPr id="84" name="Shape 84"/>
          <p:cNvSpPr/>
          <p:nvPr/>
        </p:nvSpPr>
        <p:spPr>
          <a:xfrm>
            <a:off x="6623350" y="1608450"/>
            <a:ext cx="623700" cy="1615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281700" y="2130750"/>
            <a:ext cx="1795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Approx. 700 click difference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854625" y="1470925"/>
            <a:ext cx="4223400" cy="2862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User feedback that is affecting the ad click rate</a:t>
            </a:r>
            <a:endParaRPr sz="41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5225"/>
            <a:ext cx="422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</a:t>
            </a:r>
            <a:r>
              <a:rPr b="1" lang="en">
                <a:solidFill>
                  <a:schemeClr val="accent5"/>
                </a:solidFill>
              </a:rPr>
              <a:t>oor communication</a:t>
            </a:r>
            <a:br>
              <a:rPr b="1"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about the product</a:t>
            </a:r>
            <a:endParaRPr b="1">
              <a:solidFill>
                <a:schemeClr val="accent5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Unaware</a:t>
            </a:r>
            <a:r>
              <a:rPr lang="en"/>
              <a:t> of capabilities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Not enough time</a:t>
            </a:r>
            <a:r>
              <a:rPr lang="en"/>
              <a:t> to complete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23525" y="1470925"/>
            <a:ext cx="42234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</a:t>
            </a:r>
            <a:r>
              <a:rPr b="1" i="1" lang="en" sz="1100">
                <a:solidFill>
                  <a:schemeClr val="dk1"/>
                </a:solidFill>
              </a:rPr>
              <a:t>I wasn’t aware</a:t>
            </a:r>
            <a:r>
              <a:rPr i="1" lang="en" sz="1100">
                <a:solidFill>
                  <a:schemeClr val="dk1"/>
                </a:solidFill>
              </a:rPr>
              <a:t> of Ready features.”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“I have a </a:t>
            </a:r>
            <a:r>
              <a:rPr b="1" i="1" lang="en" sz="1100">
                <a:solidFill>
                  <a:schemeClr val="dk1"/>
                </a:solidFill>
              </a:rPr>
              <a:t>hard time understanding how I’d be billed</a:t>
            </a:r>
            <a:r>
              <a:rPr i="1" lang="en" sz="1100">
                <a:solidFill>
                  <a:schemeClr val="dk1"/>
                </a:solidFill>
              </a:rPr>
              <a:t>, so I didn’t want to give my credit card information.”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</a:t>
            </a:r>
            <a:r>
              <a:rPr b="1" i="1" lang="en" sz="1100">
                <a:solidFill>
                  <a:schemeClr val="dk1"/>
                </a:solidFill>
              </a:rPr>
              <a:t>I’m really interested</a:t>
            </a:r>
            <a:r>
              <a:rPr i="1" lang="en" sz="1100">
                <a:solidFill>
                  <a:schemeClr val="dk1"/>
                </a:solidFill>
              </a:rPr>
              <a:t> in the Ready and Pro features, </a:t>
            </a:r>
            <a:r>
              <a:rPr b="1" i="1" lang="en" sz="1100">
                <a:solidFill>
                  <a:schemeClr val="dk1"/>
                </a:solidFill>
              </a:rPr>
              <a:t>but I’ve paid for them before and never used them</a:t>
            </a:r>
            <a:r>
              <a:rPr i="1" lang="en" sz="1100">
                <a:solidFill>
                  <a:schemeClr val="dk1"/>
                </a:solidFill>
              </a:rPr>
              <a:t>. I didn’t feel like I was getting my money’s worth.”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</a:t>
            </a:r>
            <a:r>
              <a:rPr b="1" i="1" lang="en" sz="1100">
                <a:solidFill>
                  <a:schemeClr val="dk1"/>
                </a:solidFill>
              </a:rPr>
              <a:t>I’m a Ready user</a:t>
            </a:r>
            <a:r>
              <a:rPr i="1" lang="en" sz="1100">
                <a:solidFill>
                  <a:schemeClr val="dk1"/>
                </a:solidFill>
              </a:rPr>
              <a:t>. I love the projects! </a:t>
            </a:r>
            <a:r>
              <a:rPr b="1" i="1" lang="en" sz="1100">
                <a:solidFill>
                  <a:schemeClr val="dk1"/>
                </a:solidFill>
              </a:rPr>
              <a:t>I wish I had more time to make progress</a:t>
            </a:r>
            <a:r>
              <a:rPr i="1" lang="en" sz="1100">
                <a:solidFill>
                  <a:schemeClr val="dk1"/>
                </a:solidFill>
              </a:rPr>
              <a:t>. It’s hard to balance my course workload and time for individual projects.”</a:t>
            </a:r>
            <a:endParaRPr i="1"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into consideration confounding variables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Unemployed users</a:t>
            </a:r>
            <a:r>
              <a:rPr lang="en"/>
              <a:t> may not want to pay for premium offers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Users in school</a:t>
            </a:r>
            <a:r>
              <a:rPr lang="en"/>
              <a:t> who may not have time to use Codecademy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users may want to use the product during extended breaks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Full-time workers</a:t>
            </a:r>
            <a:r>
              <a:rPr lang="en"/>
              <a:t> may not have the energy to learn on the platform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Use</a:t>
            </a:r>
            <a:r>
              <a:rPr lang="en"/>
              <a:t> the </a:t>
            </a:r>
            <a:r>
              <a:rPr b="1" lang="en">
                <a:solidFill>
                  <a:schemeClr val="accent5"/>
                </a:solidFill>
              </a:rPr>
              <a:t>confounding variables</a:t>
            </a:r>
            <a:r>
              <a:rPr lang="en"/>
              <a:t> as marketing strategies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Test</a:t>
            </a:r>
            <a:r>
              <a:rPr lang="en"/>
              <a:t> the </a:t>
            </a:r>
            <a:r>
              <a:rPr b="1" lang="en">
                <a:solidFill>
                  <a:schemeClr val="accent5"/>
                </a:solidFill>
              </a:rPr>
              <a:t>other ads</a:t>
            </a:r>
            <a:r>
              <a:rPr lang="en"/>
              <a:t> to determine if they would return more clicks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Identify</a:t>
            </a:r>
            <a:r>
              <a:rPr lang="en"/>
              <a:t> the </a:t>
            </a:r>
            <a:r>
              <a:rPr b="1" lang="en">
                <a:solidFill>
                  <a:schemeClr val="accent5"/>
                </a:solidFill>
              </a:rPr>
              <a:t>users who purchase</a:t>
            </a:r>
            <a:r>
              <a:rPr lang="en"/>
              <a:t> the product after clicking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