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da59eb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da59eb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5898e2e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5898e2e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da59eb9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da59eb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da59eb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da59eb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4da59eb9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4da59eb9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da59eb9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4da59eb9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220a407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220a407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4c321d4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4c321d4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c321d4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c321d4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c321d4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c321d4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c321d4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c321d4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898e2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898e2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4c321d4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4c321d4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4c321d4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4c321d4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0925" y="0"/>
            <a:ext cx="4541400" cy="17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Entertainment and Leisure Movie Theatre Database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42625" y="1153650"/>
            <a:ext cx="42555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Yunzhe Yu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Joseph Lord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 Lorenzano Rodriguez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50" y="1280325"/>
            <a:ext cx="4662850" cy="29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Advantage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1. Don’t need to scan all database when you want to find a specific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2. By using index, the retrieval speed of database can be greatly improved                        and the performance of database can be improved.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369400" y="48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Index</a:t>
            </a:r>
            <a:r>
              <a:rPr lang="en">
                <a:solidFill>
                  <a:srgbClr val="FFFFFF"/>
                </a:solidFill>
              </a:rPr>
              <a:t> Statements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485550"/>
            <a:ext cx="85206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CC2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CREATE INDEX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staff_LastName_Index</a:t>
            </a:r>
            <a:r>
              <a:rPr lang="en" sz="14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 ON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staff </a:t>
            </a:r>
            <a:r>
              <a:rPr lang="en" sz="14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(lname)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CREATE INDEX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membership_fname_Index</a:t>
            </a:r>
            <a:r>
              <a:rPr lang="en" sz="14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 ON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memberships </a:t>
            </a:r>
            <a:r>
              <a:rPr lang="en" sz="14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(fname)</a:t>
            </a:r>
            <a:endParaRPr sz="1400">
              <a:solidFill>
                <a:srgbClr val="FCC2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CREATE INDEX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datetime_Index</a:t>
            </a:r>
            <a:r>
              <a:rPr lang="en" sz="14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 ON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tickets </a:t>
            </a:r>
            <a:r>
              <a:rPr lang="en" sz="14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(DATETIME)</a:t>
            </a:r>
            <a:endParaRPr sz="1400">
              <a:solidFill>
                <a:srgbClr val="FCC2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Etc. </a:t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Index Statements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1056750" y="153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VIEWS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600" y="999200"/>
            <a:ext cx="5039250" cy="38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50" y="3494975"/>
            <a:ext cx="1935425" cy="13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1056750" y="319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More Views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913" y="1484975"/>
            <a:ext cx="3930675" cy="33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00" y="2978225"/>
            <a:ext cx="1482625" cy="11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1210275" y="153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Triggers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38" y="1973750"/>
            <a:ext cx="6410325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1900" y="0"/>
            <a:ext cx="1670975" cy="16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52238"/>
            <a:ext cx="2091350" cy="15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1303800" y="650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015175" y="1597875"/>
            <a:ext cx="7030500" cy="254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Thousands of customers patronize three local movie theatre branches every year. These theatres are known for their quality of service and their outstanding customer support.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three local theatres have been purchased by the same owner and merged into a single company, called “CC Cinema”, and they need a database to increase the efficiency, allow for scalability, and cut down the wasted time so as to provide a better experience for their customers.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48000" y="1056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database is designed to provide the backbone for all day-to-day operations at a movie theatre.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Anything from buying candy to filling out surveys to keeping track of equipment.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2572" l="0" r="0" t="21389"/>
          <a:stretch/>
        </p:blipFill>
        <p:spPr>
          <a:xfrm>
            <a:off x="1106725" y="2982400"/>
            <a:ext cx="2486525" cy="13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12784" r="8344" t="0"/>
          <a:stretch/>
        </p:blipFill>
        <p:spPr>
          <a:xfrm>
            <a:off x="5239025" y="2371025"/>
            <a:ext cx="1970525" cy="24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Entities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74900" y="1560775"/>
            <a:ext cx="1959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</a:rPr>
              <a:t>Staff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</a:rPr>
              <a:t>Branches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</a:rPr>
              <a:t>Concessions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</a:rPr>
              <a:t>Tickets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975100" y="1597875"/>
            <a:ext cx="2183100" cy="26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unito"/>
              <a:buChar char="❖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Customers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unito"/>
              <a:buChar char="❖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Inventory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unito"/>
              <a:buChar char="❖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Memberships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unito"/>
              <a:buChar char="❖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Surveys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535725" y="1597875"/>
            <a:ext cx="2864100" cy="2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unito"/>
              <a:buChar char="❖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Special Screenings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unito"/>
              <a:buChar char="❖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Shows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unito"/>
              <a:buChar char="❖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Movie Catalog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unito"/>
              <a:buChar char="❖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Promotions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2446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Entity Relationship Diagram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-1533" r="0" t="0"/>
          <a:stretch/>
        </p:blipFill>
        <p:spPr>
          <a:xfrm>
            <a:off x="1303800" y="673475"/>
            <a:ext cx="7751075" cy="443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Create Statements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0" y="1331450"/>
            <a:ext cx="54024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staff (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staff_id </a:t>
            </a:r>
            <a:r>
              <a:rPr lang="en" sz="1200">
                <a:solidFill>
                  <a:srgbClr val="FFFFAA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 primary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fname </a:t>
            </a:r>
            <a:r>
              <a:rPr lang="en" sz="1200">
                <a:solidFill>
                  <a:srgbClr val="FFFFAA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varchar2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128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lname </a:t>
            </a:r>
            <a:r>
              <a:rPr lang="en" sz="1200">
                <a:solidFill>
                  <a:srgbClr val="FFFFAA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varchar2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128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FFAA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2(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salary </a:t>
            </a:r>
            <a:r>
              <a:rPr lang="en" sz="1200">
                <a:solidFill>
                  <a:srgbClr val="FFFFAA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hours_worked </a:t>
            </a:r>
            <a:r>
              <a:rPr lang="en" sz="1200">
                <a:solidFill>
                  <a:srgbClr val="FFFFAA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branch_id </a:t>
            </a:r>
            <a:r>
              <a:rPr lang="en" sz="1200">
                <a:solidFill>
                  <a:srgbClr val="FFFFAA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salary_ck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check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(salary &gt;= 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15000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position_ck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check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'Manager'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'Maintenance'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'Shift Lead'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r position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'Part-Time'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'Marketing Rep'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'Cashier'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>
              <a:highlight>
                <a:srgbClr val="434343"/>
              </a:highlight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439500" y="1331450"/>
            <a:ext cx="34635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inventory (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equip_tag </a:t>
            </a:r>
            <a:r>
              <a:rPr lang="en" sz="1200">
                <a:solidFill>
                  <a:srgbClr val="FFFFAA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 primary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equip_name </a:t>
            </a:r>
            <a:r>
              <a:rPr lang="en" sz="1200">
                <a:solidFill>
                  <a:srgbClr val="FFFFAA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varchar2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FFAA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varchar2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manufacturer </a:t>
            </a:r>
            <a:r>
              <a:rPr lang="en" sz="1200">
                <a:solidFill>
                  <a:srgbClr val="FFFFAA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FFFAA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serial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FFAA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varchar2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location </a:t>
            </a:r>
            <a:r>
              <a:rPr lang="en" sz="1200">
                <a:solidFill>
                  <a:srgbClr val="FFFFAA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varchar2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purchase_date </a:t>
            </a:r>
            <a:r>
              <a:rPr lang="en" sz="1200">
                <a:solidFill>
                  <a:srgbClr val="FFFFAA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FFAA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last_maintenanced </a:t>
            </a:r>
            <a:r>
              <a:rPr lang="en" sz="1200">
                <a:solidFill>
                  <a:srgbClr val="FFFFAA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DATE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3" name="Google Shape;93;p18"/>
          <p:cNvCxnSpPr/>
          <p:nvPr/>
        </p:nvCxnSpPr>
        <p:spPr>
          <a:xfrm flipH="1">
            <a:off x="5299025" y="1428350"/>
            <a:ext cx="14700" cy="31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554525" y="75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Alter: FOREIGN KEY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2151750"/>
            <a:ext cx="8520600" cy="24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3C47D"/>
                </a:solidFill>
              </a:rPr>
              <a:t>Branch_ID</a:t>
            </a:r>
            <a:r>
              <a:rPr lang="en"/>
              <a:t> (Entity: </a:t>
            </a:r>
            <a:r>
              <a:rPr lang="en">
                <a:solidFill>
                  <a:srgbClr val="FFFFFF"/>
                </a:solidFill>
              </a:rPr>
              <a:t>Staff</a:t>
            </a:r>
            <a:r>
              <a:rPr lang="en"/>
              <a:t>, </a:t>
            </a:r>
            <a:r>
              <a:rPr lang="en">
                <a:solidFill>
                  <a:srgbClr val="FFFFFF"/>
                </a:solidFill>
              </a:rPr>
              <a:t>Concession</a:t>
            </a:r>
            <a:r>
              <a:rPr lang="en"/>
              <a:t>, </a:t>
            </a:r>
            <a:r>
              <a:rPr lang="en">
                <a:solidFill>
                  <a:srgbClr val="FFFFFF"/>
                </a:solidFill>
              </a:rPr>
              <a:t>Survey</a:t>
            </a:r>
            <a:r>
              <a:rPr lang="en"/>
              <a:t>, </a:t>
            </a:r>
            <a:r>
              <a:rPr lang="en">
                <a:solidFill>
                  <a:srgbClr val="FFFFFF"/>
                </a:solidFill>
              </a:rPr>
              <a:t>Special Screening</a:t>
            </a:r>
            <a:r>
              <a:rPr lang="en"/>
              <a:t>, </a:t>
            </a:r>
            <a:r>
              <a:rPr lang="en">
                <a:solidFill>
                  <a:srgbClr val="FFFFFF"/>
                </a:solidFill>
              </a:rPr>
              <a:t>Show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3C47D"/>
                </a:solidFill>
              </a:rPr>
              <a:t>Membership_ID</a:t>
            </a:r>
            <a:r>
              <a:rPr lang="en"/>
              <a:t> (Entity: </a:t>
            </a:r>
            <a:r>
              <a:rPr lang="en">
                <a:solidFill>
                  <a:srgbClr val="FFFFFF"/>
                </a:solidFill>
              </a:rPr>
              <a:t>Customer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3C47D"/>
                </a:solidFill>
              </a:rPr>
              <a:t>Concession_nam</a:t>
            </a:r>
            <a:r>
              <a:rPr lang="en">
                <a:solidFill>
                  <a:srgbClr val="6AA84F"/>
                </a:solidFill>
              </a:rPr>
              <a:t>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3C47D"/>
                </a:solidFill>
              </a:rPr>
              <a:t>Movie_ID</a:t>
            </a:r>
            <a:r>
              <a:rPr lang="en"/>
              <a:t> </a:t>
            </a:r>
            <a:r>
              <a:rPr lang="en"/>
              <a:t>(Entity: </a:t>
            </a:r>
            <a:r>
              <a:rPr lang="en">
                <a:solidFill>
                  <a:srgbClr val="FFFFFF"/>
                </a:solidFill>
              </a:rPr>
              <a:t>Tickets</a:t>
            </a:r>
            <a:r>
              <a:rPr lang="en"/>
              <a:t>, </a:t>
            </a:r>
            <a:r>
              <a:rPr lang="en">
                <a:solidFill>
                  <a:srgbClr val="FFFFFF"/>
                </a:solidFill>
              </a:rPr>
              <a:t>Survey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Alter</a:t>
            </a:r>
            <a:r>
              <a:rPr lang="en">
                <a:solidFill>
                  <a:srgbClr val="FFFFFF"/>
                </a:solidFill>
              </a:rPr>
              <a:t> Statements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1118775" y="1775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staff</a:t>
            </a:r>
            <a:endParaRPr sz="1200"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ADD Constraint 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staff_branch_id_FK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FOREIGN KEY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(branch_id)</a:t>
            </a:r>
            <a:endParaRPr sz="1200"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REFERENCE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branches (branch_id);</a:t>
            </a:r>
            <a:endParaRPr sz="1200"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concession</a:t>
            </a:r>
            <a:endParaRPr sz="1200"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ADD Constraint 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concession_branch_id_FK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FOREIGN KEY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(branch_id)</a:t>
            </a:r>
            <a:endParaRPr sz="1200"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REFERENCE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branch (branch_id);</a:t>
            </a:r>
            <a:endParaRPr sz="1200"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concession</a:t>
            </a:r>
            <a:endParaRPr sz="1200"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ADD Constraint 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concession_branch_id_FK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FOREIGN KEY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(branch_id)</a:t>
            </a:r>
            <a:endParaRPr sz="1200"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REFERENCE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branch (branch_id);</a:t>
            </a:r>
            <a:endParaRPr sz="1200"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Insert Statements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0" y="1642300"/>
            <a:ext cx="4971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staff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0104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'Jim'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'Lahey'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'Manager'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50000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0118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'Randy'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'Burder'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'Shift Lead'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31200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103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0221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'Ricky'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'Dubbs'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'Maintenance'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33400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212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0127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'James'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'Rock'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'Marketing Rep'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48700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110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02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branches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'CC Cinema 1'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'152 Scout Ln'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02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'CC Cinema 2'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'215 Balig St'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,CC Cinema 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1515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Prospect St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');</a:t>
            </a:r>
            <a:br>
              <a:rPr lang="en" sz="12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5062100" y="1642300"/>
            <a:ext cx="4270200" cy="3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surveys </a:t>
            </a:r>
            <a:r>
              <a:rPr lang="en" sz="1200">
                <a:solidFill>
                  <a:srgbClr val="FCC28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78953387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58090834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'Sucks'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68589408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77698211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'Pretty good'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88712211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32333212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'Cool'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50000321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48372984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2FCA2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'Movie was meh'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D3636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02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13" name="Google Shape;113;p21"/>
          <p:cNvCxnSpPr/>
          <p:nvPr/>
        </p:nvCxnSpPr>
        <p:spPr>
          <a:xfrm flipH="1">
            <a:off x="4936175" y="1517150"/>
            <a:ext cx="7500" cy="268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