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regular.fntdata"/><Relationship Id="rId21" Type="http://schemas.openxmlformats.org/officeDocument/2006/relationships/slide" Target="slides/slide17.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4d1233c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d1233c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4c77afb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c77afb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4c77afb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c77afb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4c77afb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c77afb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4c3d54b0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c3d54b0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4c3d54b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c3d54b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4c3d54b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4c3d54b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4a14e77ce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a14e77ce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4a14e77c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a14e77c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4a14e77ce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a14e77ce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4a14e77c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a14e77c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4a14e77ce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a14e77ce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4a14e77c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a14e77c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4a14e77ce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a14e77ce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4a14e77ce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a14e77ce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4a14e77c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a14e77c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repo.saltstack.com/yum/redhat/salt-repo-latest-2.el7.noarch.rp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01500" y="1822825"/>
            <a:ext cx="57279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274E13"/>
                </a:solidFill>
              </a:rPr>
              <a:t>Ansible &amp; SaltStack</a:t>
            </a:r>
            <a:endParaRPr b="1" sz="4800">
              <a:solidFill>
                <a:srgbClr val="274E13"/>
              </a:solidFill>
            </a:endParaRPr>
          </a:p>
        </p:txBody>
      </p:sp>
      <p:sp>
        <p:nvSpPr>
          <p:cNvPr id="129" name="Google Shape;129;p13"/>
          <p:cNvSpPr txBox="1"/>
          <p:nvPr>
            <p:ph idx="1" type="subTitle"/>
          </p:nvPr>
        </p:nvSpPr>
        <p:spPr>
          <a:xfrm>
            <a:off x="1891350" y="30928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274E13"/>
                </a:solidFill>
              </a:rPr>
              <a:t>By Joseph Lord &amp; Edmund Butarbutar</a:t>
            </a:r>
            <a:endParaRPr b="1" sz="2400">
              <a:solidFill>
                <a:srgbClr val="274E13"/>
              </a:solidFill>
            </a:endParaRPr>
          </a:p>
        </p:txBody>
      </p:sp>
      <p:pic>
        <p:nvPicPr>
          <p:cNvPr id="130" name="Google Shape;130;p13"/>
          <p:cNvPicPr preferRelativeResize="0"/>
          <p:nvPr/>
        </p:nvPicPr>
        <p:blipFill rotWithShape="1">
          <a:blip r:embed="rId3">
            <a:alphaModFix/>
          </a:blip>
          <a:srcRect b="11472" l="0" r="0" t="-7312"/>
          <a:stretch/>
        </p:blipFill>
        <p:spPr>
          <a:xfrm>
            <a:off x="2662950" y="319075"/>
            <a:ext cx="1619201" cy="1800402"/>
          </a:xfrm>
          <a:prstGeom prst="rect">
            <a:avLst/>
          </a:prstGeom>
          <a:noFill/>
          <a:ln>
            <a:noFill/>
          </a:ln>
        </p:spPr>
      </p:pic>
      <p:pic>
        <p:nvPicPr>
          <p:cNvPr id="131" name="Google Shape;131;p13"/>
          <p:cNvPicPr preferRelativeResize="0"/>
          <p:nvPr/>
        </p:nvPicPr>
        <p:blipFill rotWithShape="1">
          <a:blip r:embed="rId4">
            <a:alphaModFix/>
          </a:blip>
          <a:srcRect b="28012" l="24796" r="19902" t="3395"/>
          <a:stretch/>
        </p:blipFill>
        <p:spPr>
          <a:xfrm>
            <a:off x="4689226" y="498150"/>
            <a:ext cx="2086702" cy="1621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678950" y="1731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274E13"/>
                </a:solidFill>
              </a:rPr>
              <a:t>DEMO</a:t>
            </a:r>
            <a:endParaRPr b="1" sz="9600">
              <a:solidFill>
                <a:srgbClr val="274E13"/>
              </a:solidFill>
            </a:endParaRPr>
          </a:p>
        </p:txBody>
      </p:sp>
      <p:sp>
        <p:nvSpPr>
          <p:cNvPr id="190" name="Google Shape;190;p22"/>
          <p:cNvSpPr txBox="1"/>
          <p:nvPr>
            <p:ph idx="1" type="body"/>
          </p:nvPr>
        </p:nvSpPr>
        <p:spPr>
          <a:xfrm>
            <a:off x="8286425" y="2469400"/>
            <a:ext cx="617100" cy="41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SaltStack: </a:t>
            </a:r>
            <a:r>
              <a:rPr b="1" lang="en">
                <a:solidFill>
                  <a:srgbClr val="274E13"/>
                </a:solidFill>
              </a:rPr>
              <a:t>About</a:t>
            </a:r>
            <a:endParaRPr b="1">
              <a:solidFill>
                <a:srgbClr val="274E13"/>
              </a:solidFill>
            </a:endParaRPr>
          </a:p>
        </p:txBody>
      </p:sp>
      <p:sp>
        <p:nvSpPr>
          <p:cNvPr id="196" name="Google Shape;196;p23"/>
          <p:cNvSpPr txBox="1"/>
          <p:nvPr>
            <p:ph idx="1" type="body"/>
          </p:nvPr>
        </p:nvSpPr>
        <p:spPr>
          <a:xfrm>
            <a:off x="516600" y="1990725"/>
            <a:ext cx="80280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74E13"/>
              </a:buClr>
              <a:buSzPts val="1600"/>
              <a:buChar char="●"/>
            </a:pPr>
            <a:r>
              <a:rPr b="1" lang="en" sz="1600">
                <a:solidFill>
                  <a:srgbClr val="274E13"/>
                </a:solidFill>
              </a:rPr>
              <a:t>Configuration Management tool</a:t>
            </a:r>
            <a:br>
              <a:rPr b="1" lang="en" sz="1600">
                <a:solidFill>
                  <a:srgbClr val="274E13"/>
                </a:solidFill>
              </a:rPr>
            </a:br>
            <a:endParaRPr b="1" sz="1600">
              <a:solidFill>
                <a:srgbClr val="274E13"/>
              </a:solidFill>
            </a:endParaRPr>
          </a:p>
          <a:p>
            <a:pPr indent="-330200" lvl="0" marL="457200" rtl="0" algn="l">
              <a:spcBef>
                <a:spcPts val="0"/>
              </a:spcBef>
              <a:spcAft>
                <a:spcPts val="0"/>
              </a:spcAft>
              <a:buClr>
                <a:srgbClr val="274E13"/>
              </a:buClr>
              <a:buSzPts val="1600"/>
              <a:buChar char="●"/>
            </a:pPr>
            <a:r>
              <a:rPr b="1" lang="en" sz="1600">
                <a:solidFill>
                  <a:srgbClr val="274E13"/>
                </a:solidFill>
              </a:rPr>
              <a:t>Maintaining remote nodes in defined states. Ie. installation and running</a:t>
            </a:r>
            <a:br>
              <a:rPr b="1" lang="en" sz="1600">
                <a:solidFill>
                  <a:srgbClr val="274E13"/>
                </a:solidFill>
              </a:rPr>
            </a:br>
            <a:endParaRPr b="1" sz="1600">
              <a:solidFill>
                <a:srgbClr val="274E13"/>
              </a:solidFill>
            </a:endParaRPr>
          </a:p>
          <a:p>
            <a:pPr indent="-330200" lvl="0" marL="457200" rtl="0" algn="l">
              <a:spcBef>
                <a:spcPts val="0"/>
              </a:spcBef>
              <a:spcAft>
                <a:spcPts val="0"/>
              </a:spcAft>
              <a:buClr>
                <a:srgbClr val="274E13"/>
              </a:buClr>
              <a:buSzPts val="1600"/>
              <a:buChar char="●"/>
            </a:pPr>
            <a:r>
              <a:rPr b="1" lang="en" sz="1600">
                <a:solidFill>
                  <a:srgbClr val="274E13"/>
                </a:solidFill>
              </a:rPr>
              <a:t>Allows for targeting specific minions or groups of minions </a:t>
            </a:r>
            <a:endParaRPr b="1" sz="1600">
              <a:solidFill>
                <a:srgbClr val="274E1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SaltStack</a:t>
            </a:r>
            <a:r>
              <a:rPr lang="en"/>
              <a:t>: Installation &amp; Configuration</a:t>
            </a:r>
            <a:endParaRPr/>
          </a:p>
        </p:txBody>
      </p:sp>
      <p:sp>
        <p:nvSpPr>
          <p:cNvPr id="202" name="Google Shape;202;p24"/>
          <p:cNvSpPr txBox="1"/>
          <p:nvPr>
            <p:ph idx="1" type="body"/>
          </p:nvPr>
        </p:nvSpPr>
        <p:spPr>
          <a:xfrm>
            <a:off x="819150" y="16919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74E13"/>
                </a:solidFill>
              </a:rPr>
              <a:t>Create a Master Server and Minion Server</a:t>
            </a:r>
            <a:br>
              <a:rPr b="1" lang="en" sz="1600">
                <a:solidFill>
                  <a:srgbClr val="274E13"/>
                </a:solidFill>
              </a:rPr>
            </a:br>
            <a:r>
              <a:rPr b="1" lang="en" sz="1600">
                <a:solidFill>
                  <a:srgbClr val="274E13"/>
                </a:solidFill>
              </a:rPr>
              <a:t>CENTOS 7</a:t>
            </a:r>
            <a:endParaRPr b="1" sz="1600">
              <a:solidFill>
                <a:srgbClr val="274E13"/>
              </a:solidFill>
            </a:endParaRPr>
          </a:p>
          <a:p>
            <a:pPr indent="0" lvl="0" marL="0" rtl="0" algn="l">
              <a:spcBef>
                <a:spcPts val="1600"/>
              </a:spcBef>
              <a:spcAft>
                <a:spcPts val="0"/>
              </a:spcAft>
              <a:buNone/>
            </a:pPr>
            <a:r>
              <a:rPr b="1" lang="en" sz="1600">
                <a:solidFill>
                  <a:srgbClr val="274E13"/>
                </a:solidFill>
              </a:rPr>
              <a:t>Firewall configuration</a:t>
            </a:r>
            <a:br>
              <a:rPr b="1" lang="en" sz="1600">
                <a:solidFill>
                  <a:srgbClr val="274E13"/>
                </a:solidFill>
              </a:rPr>
            </a:br>
            <a:r>
              <a:rPr b="1" lang="en" sz="1600">
                <a:solidFill>
                  <a:srgbClr val="274E13"/>
                </a:solidFill>
              </a:rPr>
              <a:t>Add ports 4505 &amp; 4506/TCP</a:t>
            </a:r>
            <a:endParaRPr b="1" sz="1600">
              <a:solidFill>
                <a:srgbClr val="274E13"/>
              </a:solidFill>
            </a:endParaRPr>
          </a:p>
          <a:p>
            <a:pPr indent="0" lvl="0" marL="0" rtl="0" algn="l">
              <a:spcBef>
                <a:spcPts val="1600"/>
              </a:spcBef>
              <a:spcAft>
                <a:spcPts val="0"/>
              </a:spcAft>
              <a:buNone/>
            </a:pPr>
            <a:r>
              <a:rPr b="1" lang="en" sz="1600">
                <a:solidFill>
                  <a:srgbClr val="274E13"/>
                </a:solidFill>
              </a:rPr>
              <a:t>Then install the repositiory on both Master and Minion: </a:t>
            </a:r>
            <a:r>
              <a:rPr b="1" lang="en" sz="1600" u="sng">
                <a:solidFill>
                  <a:schemeClr val="hlink"/>
                </a:solidFill>
                <a:hlinkClick r:id="rId3"/>
              </a:rPr>
              <a:t>https://repo.saltstack.com/yum/redhat/salt-repo-latest-2.el7.noarch.rpm</a:t>
            </a:r>
            <a:endParaRPr b="1" sz="1600">
              <a:solidFill>
                <a:srgbClr val="274E13"/>
              </a:solidFill>
            </a:endParaRPr>
          </a:p>
          <a:p>
            <a:pPr indent="0" lvl="0" marL="0" rtl="0" algn="l">
              <a:spcBef>
                <a:spcPts val="1600"/>
              </a:spcBef>
              <a:spcAft>
                <a:spcPts val="0"/>
              </a:spcAft>
              <a:buNone/>
            </a:pPr>
            <a:r>
              <a:rPr b="1" lang="en" sz="1600">
                <a:solidFill>
                  <a:srgbClr val="274E13"/>
                </a:solidFill>
              </a:rPr>
              <a:t>Then Install Master and Minion on their server</a:t>
            </a:r>
            <a:br>
              <a:rPr b="1" lang="en" sz="1600">
                <a:solidFill>
                  <a:srgbClr val="274E13"/>
                </a:solidFill>
              </a:rPr>
            </a:br>
            <a:r>
              <a:rPr b="1" lang="en" sz="1600">
                <a:solidFill>
                  <a:srgbClr val="274E13"/>
                </a:solidFill>
              </a:rPr>
              <a:t>And enable the Master Server</a:t>
            </a:r>
            <a:endParaRPr b="1" sz="1600">
              <a:solidFill>
                <a:srgbClr val="274E13"/>
              </a:solidFill>
            </a:endParaRPr>
          </a:p>
          <a:p>
            <a:pPr indent="0" lvl="0" marL="0" rtl="0" algn="l">
              <a:spcBef>
                <a:spcPts val="1600"/>
              </a:spcBef>
              <a:spcAft>
                <a:spcPts val="1600"/>
              </a:spcAft>
              <a:buNone/>
            </a:pPr>
            <a:r>
              <a:t/>
            </a:r>
            <a:endParaRPr b="1" sz="1600">
              <a:solidFill>
                <a:srgbClr val="274E1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06650" y="824950"/>
            <a:ext cx="8720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Configure the Master to communicate to Minion</a:t>
            </a:r>
            <a:endParaRPr b="1">
              <a:solidFill>
                <a:srgbClr val="274E13"/>
              </a:solidFill>
            </a:endParaRPr>
          </a:p>
        </p:txBody>
      </p:sp>
      <p:sp>
        <p:nvSpPr>
          <p:cNvPr id="208" name="Google Shape;208;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9" name="Google Shape;209;p25"/>
          <p:cNvPicPr preferRelativeResize="0"/>
          <p:nvPr/>
        </p:nvPicPr>
        <p:blipFill>
          <a:blip r:embed="rId3">
            <a:alphaModFix/>
          </a:blip>
          <a:stretch>
            <a:fillRect/>
          </a:stretch>
        </p:blipFill>
        <p:spPr>
          <a:xfrm>
            <a:off x="438150" y="1532775"/>
            <a:ext cx="4163675" cy="584375"/>
          </a:xfrm>
          <a:prstGeom prst="rect">
            <a:avLst/>
          </a:prstGeom>
          <a:noFill/>
          <a:ln>
            <a:noFill/>
          </a:ln>
        </p:spPr>
      </p:pic>
      <p:pic>
        <p:nvPicPr>
          <p:cNvPr id="210" name="Google Shape;210;p25"/>
          <p:cNvPicPr preferRelativeResize="0"/>
          <p:nvPr/>
        </p:nvPicPr>
        <p:blipFill>
          <a:blip r:embed="rId4">
            <a:alphaModFix/>
          </a:blip>
          <a:stretch>
            <a:fillRect/>
          </a:stretch>
        </p:blipFill>
        <p:spPr>
          <a:xfrm>
            <a:off x="1373325" y="2438400"/>
            <a:ext cx="6706399" cy="730825"/>
          </a:xfrm>
          <a:prstGeom prst="rect">
            <a:avLst/>
          </a:prstGeom>
          <a:noFill/>
          <a:ln>
            <a:noFill/>
          </a:ln>
        </p:spPr>
      </p:pic>
      <p:pic>
        <p:nvPicPr>
          <p:cNvPr id="211" name="Google Shape;211;p25"/>
          <p:cNvPicPr preferRelativeResize="0"/>
          <p:nvPr/>
        </p:nvPicPr>
        <p:blipFill>
          <a:blip r:embed="rId5">
            <a:alphaModFix/>
          </a:blip>
          <a:stretch>
            <a:fillRect/>
          </a:stretch>
        </p:blipFill>
        <p:spPr>
          <a:xfrm>
            <a:off x="1600200" y="3257625"/>
            <a:ext cx="5943600" cy="118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206650" y="824950"/>
            <a:ext cx="8720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Enable the Minion Server</a:t>
            </a:r>
            <a:endParaRPr b="1">
              <a:solidFill>
                <a:srgbClr val="274E13"/>
              </a:solidFill>
            </a:endParaRPr>
          </a:p>
        </p:txBody>
      </p:sp>
      <p:sp>
        <p:nvSpPr>
          <p:cNvPr id="217" name="Google Shape;217;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8" name="Google Shape;218;p26"/>
          <p:cNvPicPr preferRelativeResize="0"/>
          <p:nvPr/>
        </p:nvPicPr>
        <p:blipFill>
          <a:blip r:embed="rId3">
            <a:alphaModFix/>
          </a:blip>
          <a:stretch>
            <a:fillRect/>
          </a:stretch>
        </p:blipFill>
        <p:spPr>
          <a:xfrm>
            <a:off x="819150" y="1779550"/>
            <a:ext cx="7182550" cy="220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206650" y="824950"/>
            <a:ext cx="8720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Check for communication</a:t>
            </a:r>
            <a:endParaRPr b="1">
              <a:solidFill>
                <a:srgbClr val="274E13"/>
              </a:solidFill>
            </a:endParaRPr>
          </a:p>
        </p:txBody>
      </p:sp>
      <p:sp>
        <p:nvSpPr>
          <p:cNvPr id="224" name="Google Shape;224;p27"/>
          <p:cNvSpPr txBox="1"/>
          <p:nvPr>
            <p:ph idx="1" type="body"/>
          </p:nvPr>
        </p:nvSpPr>
        <p:spPr>
          <a:xfrm>
            <a:off x="5338325" y="2013250"/>
            <a:ext cx="3012600" cy="15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74E13"/>
                </a:solidFill>
              </a:rPr>
              <a:t>Now the Minion server and Master server are communicating</a:t>
            </a:r>
            <a:endParaRPr b="1" sz="1600">
              <a:solidFill>
                <a:srgbClr val="274E13"/>
              </a:solidFill>
            </a:endParaRPr>
          </a:p>
          <a:p>
            <a:pPr indent="0" lvl="0" marL="0" rtl="0" algn="l">
              <a:spcBef>
                <a:spcPts val="1600"/>
              </a:spcBef>
              <a:spcAft>
                <a:spcPts val="1600"/>
              </a:spcAft>
              <a:buNone/>
            </a:pPr>
            <a:r>
              <a:t/>
            </a:r>
            <a:endParaRPr/>
          </a:p>
        </p:txBody>
      </p:sp>
      <p:pic>
        <p:nvPicPr>
          <p:cNvPr id="225" name="Google Shape;225;p27"/>
          <p:cNvPicPr preferRelativeResize="0"/>
          <p:nvPr/>
        </p:nvPicPr>
        <p:blipFill>
          <a:blip r:embed="rId3">
            <a:alphaModFix/>
          </a:blip>
          <a:stretch>
            <a:fillRect/>
          </a:stretch>
        </p:blipFill>
        <p:spPr>
          <a:xfrm>
            <a:off x="508925" y="1751800"/>
            <a:ext cx="4189380" cy="176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206650" y="824950"/>
            <a:ext cx="8720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Accept Keys</a:t>
            </a:r>
            <a:endParaRPr b="1">
              <a:solidFill>
                <a:srgbClr val="274E13"/>
              </a:solidFill>
            </a:endParaRPr>
          </a:p>
        </p:txBody>
      </p:sp>
      <p:pic>
        <p:nvPicPr>
          <p:cNvPr id="231" name="Google Shape;231;p28"/>
          <p:cNvPicPr preferRelativeResize="0"/>
          <p:nvPr/>
        </p:nvPicPr>
        <p:blipFill>
          <a:blip r:embed="rId3">
            <a:alphaModFix/>
          </a:blip>
          <a:stretch>
            <a:fillRect/>
          </a:stretch>
        </p:blipFill>
        <p:spPr>
          <a:xfrm>
            <a:off x="531372" y="1794369"/>
            <a:ext cx="3111050" cy="1762534"/>
          </a:xfrm>
          <a:prstGeom prst="rect">
            <a:avLst/>
          </a:prstGeom>
          <a:noFill/>
          <a:ln>
            <a:noFill/>
          </a:ln>
        </p:spPr>
      </p:pic>
      <p:pic>
        <p:nvPicPr>
          <p:cNvPr id="232" name="Google Shape;232;p28"/>
          <p:cNvPicPr preferRelativeResize="0"/>
          <p:nvPr/>
        </p:nvPicPr>
        <p:blipFill>
          <a:blip r:embed="rId4">
            <a:alphaModFix/>
          </a:blip>
          <a:stretch>
            <a:fillRect/>
          </a:stretch>
        </p:blipFill>
        <p:spPr>
          <a:xfrm>
            <a:off x="3854200" y="1598263"/>
            <a:ext cx="4949925" cy="194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2678950" y="1731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274E13"/>
                </a:solidFill>
              </a:rPr>
              <a:t>DEMO</a:t>
            </a:r>
            <a:endParaRPr b="1" sz="9600">
              <a:solidFill>
                <a:srgbClr val="274E13"/>
              </a:solidFill>
            </a:endParaRPr>
          </a:p>
        </p:txBody>
      </p:sp>
      <p:sp>
        <p:nvSpPr>
          <p:cNvPr id="238" name="Google Shape;238;p29"/>
          <p:cNvSpPr txBox="1"/>
          <p:nvPr>
            <p:ph idx="1" type="body"/>
          </p:nvPr>
        </p:nvSpPr>
        <p:spPr>
          <a:xfrm>
            <a:off x="8286425" y="2469400"/>
            <a:ext cx="617100" cy="41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Ansible: </a:t>
            </a:r>
            <a:r>
              <a:rPr b="1" lang="en">
                <a:solidFill>
                  <a:srgbClr val="274E13"/>
                </a:solidFill>
              </a:rPr>
              <a:t>About</a:t>
            </a:r>
            <a:endParaRPr b="1">
              <a:solidFill>
                <a:srgbClr val="274E13"/>
              </a:solidFill>
            </a:endParaRPr>
          </a:p>
        </p:txBody>
      </p:sp>
      <p:sp>
        <p:nvSpPr>
          <p:cNvPr id="137" name="Google Shape;137;p14"/>
          <p:cNvSpPr txBox="1"/>
          <p:nvPr>
            <p:ph idx="1" type="body"/>
          </p:nvPr>
        </p:nvSpPr>
        <p:spPr>
          <a:xfrm>
            <a:off x="516600" y="1990725"/>
            <a:ext cx="8028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74E13"/>
                </a:solidFill>
              </a:rPr>
              <a:t>Ansible allows you to give commands to multiple machine for a central machine. </a:t>
            </a:r>
            <a:endParaRPr b="1" sz="1600">
              <a:solidFill>
                <a:srgbClr val="274E13"/>
              </a:solidFill>
            </a:endParaRPr>
          </a:p>
          <a:p>
            <a:pPr indent="0" lvl="0" marL="0" rtl="0" algn="l">
              <a:spcBef>
                <a:spcPts val="1600"/>
              </a:spcBef>
              <a:spcAft>
                <a:spcPts val="0"/>
              </a:spcAft>
              <a:buNone/>
            </a:pPr>
            <a:r>
              <a:rPr b="1" lang="en" sz="1600">
                <a:solidFill>
                  <a:srgbClr val="274E13"/>
                </a:solidFill>
              </a:rPr>
              <a:t>You don’t have to install anything on the non-central machines, only on the central machine.</a:t>
            </a:r>
            <a:endParaRPr b="1" sz="1600">
              <a:solidFill>
                <a:srgbClr val="274E13"/>
              </a:solidFill>
            </a:endParaRPr>
          </a:p>
          <a:p>
            <a:pPr indent="0" lvl="0" marL="0" rtl="0" algn="l">
              <a:spcBef>
                <a:spcPts val="1600"/>
              </a:spcBef>
              <a:spcAft>
                <a:spcPts val="1600"/>
              </a:spcAft>
              <a:buNone/>
            </a:pPr>
            <a:r>
              <a:rPr b="1" lang="en" sz="1600">
                <a:solidFill>
                  <a:srgbClr val="274E13"/>
                </a:solidFill>
              </a:rPr>
              <a:t>This is very powerful for automation and saving time.</a:t>
            </a:r>
            <a:endParaRPr b="1" sz="1600">
              <a:solidFill>
                <a:srgbClr val="274E1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Ansible: Installation &amp; Configuration</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74E13"/>
                </a:solidFill>
              </a:rPr>
              <a:t>Installation is really easy. Make sure your machine is up-to-date.</a:t>
            </a:r>
            <a:endParaRPr b="1" sz="1600">
              <a:solidFill>
                <a:srgbClr val="274E13"/>
              </a:solidFill>
            </a:endParaRPr>
          </a:p>
          <a:p>
            <a:pPr indent="0" lvl="0" marL="0" rtl="0" algn="l">
              <a:spcBef>
                <a:spcPts val="1600"/>
              </a:spcBef>
              <a:spcAft>
                <a:spcPts val="0"/>
              </a:spcAft>
              <a:buNone/>
            </a:pPr>
            <a:r>
              <a:rPr b="1" lang="en" sz="1600">
                <a:solidFill>
                  <a:srgbClr val="274E13"/>
                </a:solidFill>
              </a:rPr>
              <a:t>Start by installing epel-release, then install ansible.</a:t>
            </a:r>
            <a:endParaRPr b="1" sz="1600">
              <a:solidFill>
                <a:srgbClr val="274E13"/>
              </a:solidFill>
            </a:endParaRPr>
          </a:p>
          <a:p>
            <a:pPr indent="0" lvl="0" marL="0" rtl="0" algn="l">
              <a:spcBef>
                <a:spcPts val="1600"/>
              </a:spcBef>
              <a:spcAft>
                <a:spcPts val="0"/>
              </a:spcAft>
              <a:buNone/>
            </a:pPr>
            <a:r>
              <a:rPr b="1" lang="en" sz="1600">
                <a:solidFill>
                  <a:srgbClr val="274E13"/>
                </a:solidFill>
              </a:rPr>
              <a:t>After installing these two, update your machine.</a:t>
            </a:r>
            <a:endParaRPr b="1" sz="1600">
              <a:solidFill>
                <a:srgbClr val="274E13"/>
              </a:solidFill>
            </a:endParaRPr>
          </a:p>
          <a:p>
            <a:pPr indent="0" lvl="0" marL="0" rtl="0" algn="l">
              <a:spcBef>
                <a:spcPts val="1600"/>
              </a:spcBef>
              <a:spcAft>
                <a:spcPts val="1600"/>
              </a:spcAft>
              <a:buNone/>
            </a:pPr>
            <a:r>
              <a:rPr b="1" lang="en" sz="1600">
                <a:solidFill>
                  <a:srgbClr val="274E13"/>
                </a:solidFill>
              </a:rPr>
              <a:t>You now have the ansible service on your machine.</a:t>
            </a:r>
            <a:endParaRPr b="1" sz="1600">
              <a:solidFill>
                <a:srgbClr val="274E1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206650" y="824950"/>
            <a:ext cx="8720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Generate ssh keys and copy then to all machines</a:t>
            </a:r>
            <a:endParaRPr b="1">
              <a:solidFill>
                <a:srgbClr val="274E13"/>
              </a:solidFill>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16"/>
          <p:cNvPicPr preferRelativeResize="0"/>
          <p:nvPr/>
        </p:nvPicPr>
        <p:blipFill>
          <a:blip r:embed="rId3">
            <a:alphaModFix/>
          </a:blip>
          <a:stretch>
            <a:fillRect/>
          </a:stretch>
        </p:blipFill>
        <p:spPr>
          <a:xfrm>
            <a:off x="1692625" y="1446500"/>
            <a:ext cx="5890250" cy="338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530250" y="814600"/>
            <a:ext cx="8083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This establishes ssh trust between machines</a:t>
            </a:r>
            <a:endParaRPr b="1">
              <a:solidFill>
                <a:srgbClr val="274E13"/>
              </a:solidFill>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17"/>
          <p:cNvPicPr preferRelativeResize="0"/>
          <p:nvPr/>
        </p:nvPicPr>
        <p:blipFill>
          <a:blip r:embed="rId3">
            <a:alphaModFix/>
          </a:blip>
          <a:stretch>
            <a:fillRect/>
          </a:stretch>
        </p:blipFill>
        <p:spPr>
          <a:xfrm>
            <a:off x="301014" y="1536675"/>
            <a:ext cx="8541976" cy="207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18"/>
          <p:cNvPicPr preferRelativeResize="0"/>
          <p:nvPr/>
        </p:nvPicPr>
        <p:blipFill>
          <a:blip r:embed="rId3">
            <a:alphaModFix/>
          </a:blip>
          <a:stretch>
            <a:fillRect/>
          </a:stretch>
        </p:blipFill>
        <p:spPr>
          <a:xfrm>
            <a:off x="233701" y="1165775"/>
            <a:ext cx="8667150" cy="263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281875" y="417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Add all machines to </a:t>
            </a:r>
            <a:endParaRPr b="1">
              <a:solidFill>
                <a:srgbClr val="274E13"/>
              </a:solidFill>
            </a:endParaRPr>
          </a:p>
          <a:p>
            <a:pPr indent="0" lvl="0" marL="0" rtl="0" algn="l">
              <a:spcBef>
                <a:spcPts val="0"/>
              </a:spcBef>
              <a:spcAft>
                <a:spcPts val="0"/>
              </a:spcAft>
              <a:buNone/>
            </a:pPr>
            <a:r>
              <a:rPr b="1" lang="en">
                <a:solidFill>
                  <a:srgbClr val="274E13"/>
                </a:solidFill>
              </a:rPr>
              <a:t>the hosts file</a:t>
            </a:r>
            <a:endParaRPr b="1">
              <a:solidFill>
                <a:srgbClr val="274E13"/>
              </a:solidFill>
            </a:endParaRPr>
          </a:p>
          <a:p>
            <a:pPr indent="0" lvl="0" marL="0" rtl="0" algn="l">
              <a:spcBef>
                <a:spcPts val="0"/>
              </a:spcBef>
              <a:spcAft>
                <a:spcPts val="0"/>
              </a:spcAft>
              <a:buNone/>
            </a:pPr>
            <a:r>
              <a:rPr b="1" lang="en">
                <a:solidFill>
                  <a:srgbClr val="274E13"/>
                </a:solidFill>
              </a:rPr>
              <a:t>/etc/ansible/hosts</a:t>
            </a:r>
            <a:endParaRPr b="1">
              <a:solidFill>
                <a:srgbClr val="274E13"/>
              </a:solidFill>
            </a:endParaRPr>
          </a:p>
        </p:txBody>
      </p:sp>
      <p:sp>
        <p:nvSpPr>
          <p:cNvPr id="170" name="Google Shape;170;p19"/>
          <p:cNvSpPr txBox="1"/>
          <p:nvPr>
            <p:ph idx="1" type="body"/>
          </p:nvPr>
        </p:nvSpPr>
        <p:spPr>
          <a:xfrm>
            <a:off x="385200" y="2021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74E13"/>
                </a:solidFill>
              </a:rPr>
              <a:t>Make sure you set your ansible_users or</a:t>
            </a:r>
            <a:endParaRPr b="1" sz="1800">
              <a:solidFill>
                <a:srgbClr val="274E13"/>
              </a:solidFill>
            </a:endParaRPr>
          </a:p>
          <a:p>
            <a:pPr indent="0" lvl="0" marL="0" rtl="0" algn="l">
              <a:spcBef>
                <a:spcPts val="1600"/>
              </a:spcBef>
              <a:spcAft>
                <a:spcPts val="0"/>
              </a:spcAft>
              <a:buNone/>
            </a:pPr>
            <a:r>
              <a:rPr b="1" lang="en" sz="1800">
                <a:solidFill>
                  <a:srgbClr val="274E13"/>
                </a:solidFill>
              </a:rPr>
              <a:t>Ansible might not connect to the non-central</a:t>
            </a:r>
            <a:endParaRPr b="1" sz="1800">
              <a:solidFill>
                <a:srgbClr val="274E13"/>
              </a:solidFill>
            </a:endParaRPr>
          </a:p>
          <a:p>
            <a:pPr indent="0" lvl="0" marL="0" rtl="0" algn="l">
              <a:spcBef>
                <a:spcPts val="1600"/>
              </a:spcBef>
              <a:spcAft>
                <a:spcPts val="1600"/>
              </a:spcAft>
              <a:buNone/>
            </a:pPr>
            <a:r>
              <a:rPr b="1" lang="en" sz="1800">
                <a:solidFill>
                  <a:srgbClr val="274E13"/>
                </a:solidFill>
              </a:rPr>
              <a:t>machines.</a:t>
            </a:r>
            <a:endParaRPr b="1" sz="1800">
              <a:solidFill>
                <a:srgbClr val="274E13"/>
              </a:solidFill>
            </a:endParaRPr>
          </a:p>
        </p:txBody>
      </p:sp>
      <p:pic>
        <p:nvPicPr>
          <p:cNvPr id="171" name="Google Shape;171;p19"/>
          <p:cNvPicPr preferRelativeResize="0"/>
          <p:nvPr/>
        </p:nvPicPr>
        <p:blipFill>
          <a:blip r:embed="rId3">
            <a:alphaModFix/>
          </a:blip>
          <a:stretch>
            <a:fillRect/>
          </a:stretch>
        </p:blipFill>
        <p:spPr>
          <a:xfrm>
            <a:off x="4798075" y="324500"/>
            <a:ext cx="2605350" cy="460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Check your connection to make sure ansible connects to all machines</a:t>
            </a:r>
            <a:endParaRPr b="1">
              <a:solidFill>
                <a:srgbClr val="274E13"/>
              </a:solidFill>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20"/>
          <p:cNvPicPr preferRelativeResize="0"/>
          <p:nvPr/>
        </p:nvPicPr>
        <p:blipFill>
          <a:blip r:embed="rId3">
            <a:alphaModFix/>
          </a:blip>
          <a:stretch>
            <a:fillRect/>
          </a:stretch>
        </p:blipFill>
        <p:spPr>
          <a:xfrm>
            <a:off x="2627625" y="1872513"/>
            <a:ext cx="3124200" cy="296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74E13"/>
                </a:solidFill>
              </a:rPr>
              <a:t>Ad-Hoc Commands &amp; </a:t>
            </a:r>
            <a:r>
              <a:rPr b="1" lang="en">
                <a:solidFill>
                  <a:srgbClr val="274E13"/>
                </a:solidFill>
              </a:rPr>
              <a:t>Playbooks</a:t>
            </a:r>
            <a:endParaRPr b="1">
              <a:solidFill>
                <a:srgbClr val="274E13"/>
              </a:solidFill>
            </a:endParaRPr>
          </a:p>
        </p:txBody>
      </p:sp>
      <p:sp>
        <p:nvSpPr>
          <p:cNvPr id="184" name="Google Shape;184;p21"/>
          <p:cNvSpPr txBox="1"/>
          <p:nvPr>
            <p:ph idx="1" type="body"/>
          </p:nvPr>
        </p:nvSpPr>
        <p:spPr>
          <a:xfrm>
            <a:off x="819150" y="16270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You can use ansible command line, which is called Ad-Hoc, but it is mostly for making small changes.</a:t>
            </a:r>
            <a:endParaRPr sz="1600"/>
          </a:p>
          <a:p>
            <a:pPr indent="0" lvl="0" marL="0" rtl="0" algn="l">
              <a:spcBef>
                <a:spcPts val="1600"/>
              </a:spcBef>
              <a:spcAft>
                <a:spcPts val="0"/>
              </a:spcAft>
              <a:buNone/>
            </a:pPr>
            <a:r>
              <a:rPr lang="en" sz="1600"/>
              <a:t>Ansible’s power lies in its scripting mechanism called playbooks.  It allows you to run multiple commands at once that can be used as many times as needed without having to rewrite it.</a:t>
            </a:r>
            <a:endParaRPr sz="1600"/>
          </a:p>
          <a:p>
            <a:pPr indent="0" lvl="0" marL="0" rtl="0" algn="l">
              <a:spcBef>
                <a:spcPts val="1600"/>
              </a:spcBef>
              <a:spcAft>
                <a:spcPts val="0"/>
              </a:spcAft>
              <a:buNone/>
            </a:pPr>
            <a:r>
              <a:rPr lang="en" sz="1600"/>
              <a:t>Playbooks are written in YAML and have a very specific notation/indentation to the code.</a:t>
            </a:r>
            <a:endParaRPr sz="1600"/>
          </a:p>
          <a:p>
            <a:pPr indent="0" lvl="0" marL="0" rtl="0" algn="l">
              <a:spcBef>
                <a:spcPts val="1600"/>
              </a:spcBef>
              <a:spcAft>
                <a:spcPts val="0"/>
              </a:spcAft>
              <a:buNone/>
            </a:pPr>
            <a:r>
              <a:rPr lang="en" sz="1600"/>
              <a:t>Detailed Info: </a:t>
            </a:r>
            <a:r>
              <a:rPr lang="en" sz="1600">
                <a:solidFill>
                  <a:srgbClr val="000000"/>
                </a:solidFill>
                <a:latin typeface="Times New Roman"/>
                <a:ea typeface="Times New Roman"/>
                <a:cs typeface="Times New Roman"/>
                <a:sym typeface="Times New Roman"/>
              </a:rPr>
              <a:t>https://docs.ansible.com/ansible/latest/index.html</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