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14adee5174503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4773C-6E9A-4603-83C2-B0EE449E12D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278C22DB-2AFE-41F6-BB88-5EBD7EE4F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51480FEF-DECE-41DC-A79A-DF4273E911BF}"/>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D6DF3ED9-7C52-4C99-B76B-52C0C736A03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90822F0-D8BA-437F-97B8-74193425EC23}"/>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44327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22A4F-5186-4922-B562-8B13121FFA8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B8C3B9E-1952-458F-A5F3-93D59F4EE7D3}"/>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2E8A4CD-EAD4-4D08-971E-D6CCA0C66301}"/>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796C1D90-4C77-41C1-BA5C-80647EA2384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080190C-BEFC-4F3E-9D38-B4AE84A74569}"/>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70221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9D2917-782A-4D80-B08A-A4FD6F9D79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DF17D41-C6EA-46CA-A65D-99C405EE4F8A}"/>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2E1CC41-DDC6-4B11-B5ED-824C28BA4330}"/>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7C9A3DAE-D6B9-4B08-89ED-47B3B2D1D53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AA37A8B-4170-4212-9611-4C90B20A446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07156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D625C-E8E3-494F-A148-52680B28433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E9D69C6-427C-4717-9048-33B0628B353F}"/>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6F4EE8E-E35F-47BF-9398-8A8212B0E5B0}"/>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A4E193EB-A38D-4D40-9F7E-F51C0B29182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81F1037-7B76-4B67-9866-C8E15DDF1FA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41979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AF666-13F2-4F9C-B7CE-CCAB76F76D5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7430FDC-87F9-4119-B80F-8C106D81F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FF42F19B-DF77-4673-9480-690588628315}"/>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1513BC21-8CFF-4BEF-8F65-06C3F08E851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0E036C0-3E78-4506-BCA4-B1B9B8F0E28A}"/>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34875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5595C-D096-480C-8AC6-F1C10A28735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A105015-6F8F-4B79-B135-197ECAFDD00C}"/>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44FFE0D-02D3-4F3E-B76B-5D399A1F38B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40C1BE84-5AAA-4121-8429-0D390F17F909}"/>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5F1FAA69-D8C8-4A16-BDC5-564F4A24CCB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21A8A91C-6058-4745-B1EF-C2AF382D713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5031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32411-D412-440A-83D2-795F5459B699}"/>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809FBB0-9213-481C-A5B1-C29595044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1628DC66-F510-4EBE-87CD-542B96FDF6F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14B60F49-C596-4C53-81B1-CBE99D924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62CB2A2-B5C5-4BDE-94BC-9FC44E64D5BA}"/>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75BC2742-0E76-4F78-8896-6FFA5841167A}"/>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8" name="Marcador de Posição do Rodapé 7">
            <a:extLst>
              <a:ext uri="{FF2B5EF4-FFF2-40B4-BE49-F238E27FC236}">
                <a16:creationId xmlns:a16="http://schemas.microsoft.com/office/drawing/2014/main" id="{F20006D1-C01B-4462-96EF-8199A63D0696}"/>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1A8A086-FAB9-4C4D-B530-7CE320A9D4AE}"/>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260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04F40-0907-4A7A-926E-20F76110F640}"/>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73781C66-4FCC-45D0-AD30-6F3EDAFF2AC9}"/>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4" name="Marcador de Posição do Rodapé 3">
            <a:extLst>
              <a:ext uri="{FF2B5EF4-FFF2-40B4-BE49-F238E27FC236}">
                <a16:creationId xmlns:a16="http://schemas.microsoft.com/office/drawing/2014/main" id="{CF0B4383-058A-4691-9B1C-8F8CF014F9BC}"/>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CE418B8-2703-415E-80AB-22AC783A25C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6278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025344A3-31B1-485C-8717-50AA172C6988}"/>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3" name="Marcador de Posição do Rodapé 2">
            <a:extLst>
              <a:ext uri="{FF2B5EF4-FFF2-40B4-BE49-F238E27FC236}">
                <a16:creationId xmlns:a16="http://schemas.microsoft.com/office/drawing/2014/main" id="{CF08C855-B136-4549-88F9-D2E00637AD2C}"/>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D78F0D1D-5CB1-447C-AD41-CDA4C3571F2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74272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E573F-95C8-4571-9DDF-B96952930CF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ACD13CB-C45B-4A0F-9F01-ABB74B36D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E11DE9C8-7122-459F-80BD-335CFB381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98A1864-68EE-4FC3-89D8-0867076DE05A}"/>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5CE47B01-916B-4138-99F7-6C8C997B097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6581090-B4F6-498C-8669-AAEB1B0C3CD1}"/>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95839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73A6A-3AD5-4496-B3AA-79B7A0D125E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D38D184-8092-49D1-B3F6-009AB292D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E57F6FEB-E6B1-479A-98F6-C32F82553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18A4606-3EE7-4181-8EB5-3E705A3DF584}"/>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91B78F77-8E13-48B7-B8F1-8FFA0F4689A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FDD0009-ECA9-4FDA-907B-22B4C79550D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422857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7801E252-5189-4F29-AACB-043DB2A57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3CAFFCE-1DBC-4277-9908-E69AC8DFD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3C9937F-ADF1-4ED9-A479-AB8FBB6C6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87236C14-49BE-4212-935C-DBA6425A3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7B0CF693-8DBD-4CED-8084-DBD046E13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02FC2-5ABB-4935-950F-DB1B83E0D2E0}" type="slidenum">
              <a:rPr lang="pt-PT" smtClean="0"/>
              <a:t>‹nº›</a:t>
            </a:fld>
            <a:endParaRPr lang="pt-PT"/>
          </a:p>
        </p:txBody>
      </p:sp>
    </p:spTree>
    <p:extLst>
      <p:ext uri="{BB962C8B-B14F-4D97-AF65-F5344CB8AC3E}">
        <p14:creationId xmlns:p14="http://schemas.microsoft.com/office/powerpoint/2010/main" val="367664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8666C4-685D-4883-9360-2B7C75C3082E}"/>
              </a:ext>
            </a:extLst>
          </p:cNvPr>
          <p:cNvSpPr>
            <a:spLocks noGrp="1"/>
          </p:cNvSpPr>
          <p:nvPr>
            <p:ph type="ctrTitle"/>
          </p:nvPr>
        </p:nvSpPr>
        <p:spPr>
          <a:xfrm>
            <a:off x="1389776" y="796954"/>
            <a:ext cx="9144000" cy="1820411"/>
          </a:xfrm>
        </p:spPr>
        <p:txBody>
          <a:bodyPr/>
          <a:lstStyle/>
          <a:p>
            <a:r>
              <a:rPr lang="pt-PT"/>
              <a:t>Projeto Bases de </a:t>
            </a:r>
            <a:r>
              <a:rPr lang="pt-PT" dirty="0"/>
              <a:t>Dados 20/21</a:t>
            </a:r>
          </a:p>
        </p:txBody>
      </p:sp>
      <p:sp>
        <p:nvSpPr>
          <p:cNvPr id="3" name="Subtítulo 2">
            <a:extLst>
              <a:ext uri="{FF2B5EF4-FFF2-40B4-BE49-F238E27FC236}">
                <a16:creationId xmlns:a16="http://schemas.microsoft.com/office/drawing/2014/main" id="{2F7F9279-4DB6-4886-B9E1-08F201FDB4DA}"/>
              </a:ext>
            </a:extLst>
          </p:cNvPr>
          <p:cNvSpPr>
            <a:spLocks noGrp="1"/>
          </p:cNvSpPr>
          <p:nvPr>
            <p:ph type="subTitle" idx="1"/>
          </p:nvPr>
        </p:nvSpPr>
        <p:spPr>
          <a:xfrm>
            <a:off x="2833141" y="5050174"/>
            <a:ext cx="9358859" cy="1655762"/>
          </a:xfrm>
        </p:spPr>
        <p:txBody>
          <a:bodyPr>
            <a:normAutofit/>
          </a:bodyPr>
          <a:lstStyle/>
          <a:p>
            <a:pPr algn="l"/>
            <a:r>
              <a:rPr lang="pt-PT" sz="1800" dirty="0"/>
              <a:t>Equipa:</a:t>
            </a:r>
          </a:p>
          <a:p>
            <a:pPr algn="l"/>
            <a:r>
              <a:rPr lang="pt-PT" sz="1800" dirty="0"/>
              <a:t>	João Cordeiro Veloso da Silva – Nº 2019217672 – Email: uc2019217672@student.uc.pt</a:t>
            </a:r>
          </a:p>
          <a:p>
            <a:pPr algn="l"/>
            <a:r>
              <a:rPr lang="pt-PT" sz="1800" dirty="0"/>
              <a:t>	Joel Pereira de Oliveira 	– Nº 2019227468 – Email: uc2019227468@student.uc.pt</a:t>
            </a:r>
          </a:p>
        </p:txBody>
      </p:sp>
    </p:spTree>
    <p:extLst>
      <p:ext uri="{BB962C8B-B14F-4D97-AF65-F5344CB8AC3E}">
        <p14:creationId xmlns:p14="http://schemas.microsoft.com/office/powerpoint/2010/main" val="304343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43E7B-CDA0-4D80-8155-8D8F56C12935}"/>
              </a:ext>
            </a:extLst>
          </p:cNvPr>
          <p:cNvSpPr>
            <a:spLocks noGrp="1"/>
          </p:cNvSpPr>
          <p:nvPr>
            <p:ph type="title"/>
          </p:nvPr>
        </p:nvSpPr>
        <p:spPr/>
        <p:txBody>
          <a:bodyPr/>
          <a:lstStyle/>
          <a:p>
            <a:r>
              <a:rPr lang="pt-PT" dirty="0"/>
              <a:t>Resumo do Projeto</a:t>
            </a:r>
          </a:p>
        </p:txBody>
      </p:sp>
      <p:sp>
        <p:nvSpPr>
          <p:cNvPr id="3" name="Marcador de Posição de Conteúdo 2">
            <a:extLst>
              <a:ext uri="{FF2B5EF4-FFF2-40B4-BE49-F238E27FC236}">
                <a16:creationId xmlns:a16="http://schemas.microsoft.com/office/drawing/2014/main" id="{FDC61FAE-04C6-4944-92C3-06DBC9092728}"/>
              </a:ext>
            </a:extLst>
          </p:cNvPr>
          <p:cNvSpPr>
            <a:spLocks noGrp="1"/>
          </p:cNvSpPr>
          <p:nvPr>
            <p:ph idx="1"/>
          </p:nvPr>
        </p:nvSpPr>
        <p:spPr/>
        <p:txBody>
          <a:bodyPr>
            <a:normAutofit/>
          </a:bodyPr>
          <a:lstStyle/>
          <a:p>
            <a:r>
              <a:rPr lang="pt-PT" sz="2000" dirty="0"/>
              <a:t>Este projeto consiste no desenvolvimento de um sistema típico de leilão, suportado por um sistema de gestão de base de dados.</a:t>
            </a:r>
          </a:p>
          <a:p>
            <a:r>
              <a:rPr lang="pt-PT" sz="2000" dirty="0"/>
              <a:t>A base de dados irá conter informações como os leilões que existiram e os que estão a decorrer, o artigo a ser vendido no leilão, o criador do leilão (vendedor) e as licitações efetuadas pelos compradores.</a:t>
            </a:r>
          </a:p>
          <a:p>
            <a:r>
              <a:rPr lang="pt-PT" sz="2000" dirty="0"/>
              <a:t>Tanto os vendedores como os compradores são apenas utilizadores da aplicação. No entanto, um vendedor não pode licitar no seu próprio leilão. Será mantida uma listagem com os artigos que cada utilizador tem, de modo a garantir que um utilizador não possa colocar à venda, um artigo que não esteja na sua posse. Com isto é assumido que os artigos apenas podem ser transferidos nesta rede.</a:t>
            </a:r>
          </a:p>
          <a:p>
            <a:r>
              <a:rPr lang="pt-PT" sz="2000" dirty="0"/>
              <a:t>A aplicação a ser disponibilizada irá aceder à base de dados através de uma REST API que fará pedidos HTTP ao servidor de Base de Dados.</a:t>
            </a:r>
          </a:p>
          <a:p>
            <a:endParaRPr lang="pt-PT" sz="2000" dirty="0"/>
          </a:p>
        </p:txBody>
      </p:sp>
    </p:spTree>
    <p:extLst>
      <p:ext uri="{BB962C8B-B14F-4D97-AF65-F5344CB8AC3E}">
        <p14:creationId xmlns:p14="http://schemas.microsoft.com/office/powerpoint/2010/main" val="86818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56D58-F384-4E00-A28A-632BC105775D}"/>
              </a:ext>
            </a:extLst>
          </p:cNvPr>
          <p:cNvSpPr>
            <a:spLocks noGrp="1"/>
          </p:cNvSpPr>
          <p:nvPr>
            <p:ph type="title"/>
          </p:nvPr>
        </p:nvSpPr>
        <p:spPr/>
        <p:txBody>
          <a:bodyPr/>
          <a:lstStyle/>
          <a:p>
            <a:r>
              <a:rPr lang="pt-PT" dirty="0"/>
              <a:t>Principais Operações</a:t>
            </a:r>
          </a:p>
        </p:txBody>
      </p:sp>
      <p:sp>
        <p:nvSpPr>
          <p:cNvPr id="3" name="Marcador de Posição de Conteúdo 2">
            <a:extLst>
              <a:ext uri="{FF2B5EF4-FFF2-40B4-BE49-F238E27FC236}">
                <a16:creationId xmlns:a16="http://schemas.microsoft.com/office/drawing/2014/main" id="{DB0C4B15-8AA5-4182-B939-072B70BF1A1F}"/>
              </a:ext>
            </a:extLst>
          </p:cNvPr>
          <p:cNvSpPr>
            <a:spLocks noGrp="1"/>
          </p:cNvSpPr>
          <p:nvPr>
            <p:ph idx="1"/>
          </p:nvPr>
        </p:nvSpPr>
        <p:spPr>
          <a:xfrm>
            <a:off x="838200" y="1901126"/>
            <a:ext cx="10515600" cy="4351338"/>
          </a:xfrm>
        </p:spPr>
        <p:txBody>
          <a:bodyPr>
            <a:normAutofit/>
          </a:bodyPr>
          <a:lstStyle/>
          <a:p>
            <a:r>
              <a:rPr lang="pt-PT" sz="2400" dirty="0"/>
              <a:t>Serão necessárias transações em todas as operações. Assim, o </a:t>
            </a:r>
            <a:r>
              <a:rPr lang="pt-PT" sz="2400" i="1" dirty="0" err="1"/>
              <a:t>autocommit</a:t>
            </a:r>
            <a:r>
              <a:rPr lang="pt-PT" sz="2400" dirty="0"/>
              <a:t> não será utilizado.</a:t>
            </a:r>
          </a:p>
          <a:p>
            <a:r>
              <a:rPr lang="pt-PT" sz="2400" dirty="0"/>
              <a:t>Existirá concorrência no pedido de licitações, sendo necessário controlo para garantir que uma transação não sobrescreva outra, ou seja, que não existam </a:t>
            </a:r>
            <a:r>
              <a:rPr lang="pt-PT" sz="2400" i="1" dirty="0" err="1"/>
              <a:t>updates</a:t>
            </a:r>
            <a:r>
              <a:rPr lang="pt-PT" sz="2400" dirty="0"/>
              <a:t> perdidos e que aquando da licitação o cliente está a ler o valor correto.</a:t>
            </a:r>
          </a:p>
          <a:p>
            <a:r>
              <a:rPr lang="pt-PT" sz="2400" dirty="0"/>
              <a:t>Também existirá concorrência nas pesquisas de leilões através da descrição (devido ao facto de esta poder estar a ser editada pelo vendedor), sempre que uma pesquisa for efetuada, será efetuada uma transação </a:t>
            </a:r>
            <a:r>
              <a:rPr lang="pt-PT" sz="2400" i="1" dirty="0" err="1"/>
              <a:t>Read</a:t>
            </a:r>
            <a:r>
              <a:rPr lang="pt-PT" sz="2400" i="1" dirty="0"/>
              <a:t> </a:t>
            </a:r>
            <a:r>
              <a:rPr lang="pt-PT" sz="2400" i="1" dirty="0" err="1"/>
              <a:t>Only</a:t>
            </a:r>
            <a:r>
              <a:rPr lang="pt-PT" sz="2400" i="1" dirty="0"/>
              <a:t>. </a:t>
            </a:r>
          </a:p>
          <a:p>
            <a:endParaRPr lang="pt-PT" sz="2000" i="1" dirty="0"/>
          </a:p>
        </p:txBody>
      </p:sp>
    </p:spTree>
    <p:extLst>
      <p:ext uri="{BB962C8B-B14F-4D97-AF65-F5344CB8AC3E}">
        <p14:creationId xmlns:p14="http://schemas.microsoft.com/office/powerpoint/2010/main" val="78598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E90B2-B892-4D1A-AACA-D29B2E4ECDCD}"/>
              </a:ext>
            </a:extLst>
          </p:cNvPr>
          <p:cNvSpPr>
            <a:spLocks noGrp="1"/>
          </p:cNvSpPr>
          <p:nvPr>
            <p:ph type="title"/>
          </p:nvPr>
        </p:nvSpPr>
        <p:spPr/>
        <p:txBody>
          <a:bodyPr/>
          <a:lstStyle/>
          <a:p>
            <a:r>
              <a:rPr lang="pt-PT" dirty="0"/>
              <a:t>Tecnologias usadas</a:t>
            </a:r>
          </a:p>
        </p:txBody>
      </p:sp>
      <p:sp>
        <p:nvSpPr>
          <p:cNvPr id="3" name="Marcador de Posição de Conteúdo 2">
            <a:extLst>
              <a:ext uri="{FF2B5EF4-FFF2-40B4-BE49-F238E27FC236}">
                <a16:creationId xmlns:a16="http://schemas.microsoft.com/office/drawing/2014/main" id="{B7256B2F-B29D-4F73-8FF8-2F7125D78199}"/>
              </a:ext>
            </a:extLst>
          </p:cNvPr>
          <p:cNvSpPr>
            <a:spLocks noGrp="1"/>
          </p:cNvSpPr>
          <p:nvPr>
            <p:ph idx="1"/>
          </p:nvPr>
        </p:nvSpPr>
        <p:spPr>
          <a:xfrm>
            <a:off x="762699" y="1976627"/>
            <a:ext cx="10515600" cy="4351338"/>
          </a:xfrm>
        </p:spPr>
        <p:txBody>
          <a:bodyPr/>
          <a:lstStyle/>
          <a:p>
            <a:r>
              <a:rPr lang="pt-PT" sz="2400" dirty="0"/>
              <a:t>A aplicação vai ser desenvolvida em Python 3, com recurso à biblioteca Psycopg2, que permite interagir com bases de dados </a:t>
            </a:r>
            <a:r>
              <a:rPr lang="pt-PT" sz="2400" dirty="0" err="1"/>
              <a:t>PostgreSql</a:t>
            </a:r>
            <a:r>
              <a:rPr lang="pt-PT" sz="2400" dirty="0"/>
              <a:t>.</a:t>
            </a:r>
          </a:p>
          <a:p>
            <a:r>
              <a:rPr lang="pt-PT" sz="2400" dirty="0"/>
              <a:t>O cliente REST que vai ser utilizado será o </a:t>
            </a:r>
            <a:r>
              <a:rPr lang="pt-PT" sz="2400" dirty="0" err="1"/>
              <a:t>Postman</a:t>
            </a:r>
            <a:r>
              <a:rPr lang="pt-PT" sz="2400" dirty="0"/>
              <a:t>.</a:t>
            </a:r>
          </a:p>
          <a:p>
            <a:endParaRPr lang="pt-PT" dirty="0"/>
          </a:p>
        </p:txBody>
      </p:sp>
    </p:spTree>
    <p:extLst>
      <p:ext uri="{BB962C8B-B14F-4D97-AF65-F5344CB8AC3E}">
        <p14:creationId xmlns:p14="http://schemas.microsoft.com/office/powerpoint/2010/main" val="330516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10AA9-DA9B-484F-8A2C-243B454959EB}"/>
              </a:ext>
            </a:extLst>
          </p:cNvPr>
          <p:cNvSpPr>
            <a:spLocks noGrp="1"/>
          </p:cNvSpPr>
          <p:nvPr>
            <p:ph type="title"/>
          </p:nvPr>
        </p:nvSpPr>
        <p:spPr/>
        <p:txBody>
          <a:bodyPr/>
          <a:lstStyle/>
          <a:p>
            <a:r>
              <a:rPr lang="pt-PT" dirty="0"/>
              <a:t>Plano de Tarefas</a:t>
            </a:r>
          </a:p>
        </p:txBody>
      </p:sp>
      <p:sp>
        <p:nvSpPr>
          <p:cNvPr id="3" name="Marcador de Posição de Conteúdo 2">
            <a:extLst>
              <a:ext uri="{FF2B5EF4-FFF2-40B4-BE49-F238E27FC236}">
                <a16:creationId xmlns:a16="http://schemas.microsoft.com/office/drawing/2014/main" id="{14901219-AE54-44EB-90B4-E9AA66C41EF9}"/>
              </a:ext>
            </a:extLst>
          </p:cNvPr>
          <p:cNvSpPr>
            <a:spLocks noGrp="1"/>
          </p:cNvSpPr>
          <p:nvPr>
            <p:ph idx="1"/>
          </p:nvPr>
        </p:nvSpPr>
        <p:spPr/>
        <p:txBody>
          <a:bodyPr/>
          <a:lstStyle/>
          <a:p>
            <a:pPr marL="0" indent="0">
              <a:buNone/>
            </a:pPr>
            <a:endParaRPr lang="pt-PT" dirty="0"/>
          </a:p>
        </p:txBody>
      </p:sp>
      <p:cxnSp>
        <p:nvCxnSpPr>
          <p:cNvPr id="5" name="Conexão reta unidirecional 4">
            <a:extLst>
              <a:ext uri="{FF2B5EF4-FFF2-40B4-BE49-F238E27FC236}">
                <a16:creationId xmlns:a16="http://schemas.microsoft.com/office/drawing/2014/main" id="{257E9011-C366-42F9-A2B6-03C441EB28FC}"/>
              </a:ext>
              <a:ext uri="{C183D7F6-B498-43B3-948B-1728B52AA6E4}">
                <adec:decorative xmlns:adec="http://schemas.microsoft.com/office/drawing/2017/decorative" val="0"/>
              </a:ext>
            </a:extLst>
          </p:cNvPr>
          <p:cNvCxnSpPr>
            <a:cxnSpLocks/>
          </p:cNvCxnSpPr>
          <p:nvPr/>
        </p:nvCxnSpPr>
        <p:spPr>
          <a:xfrm>
            <a:off x="1693888" y="5292574"/>
            <a:ext cx="78476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CaixaDeTexto 5">
            <a:extLst>
              <a:ext uri="{FF2B5EF4-FFF2-40B4-BE49-F238E27FC236}">
                <a16:creationId xmlns:a16="http://schemas.microsoft.com/office/drawing/2014/main" id="{241A4D5D-96D2-4FC8-9E4D-283EABA24080}"/>
              </a:ext>
            </a:extLst>
          </p:cNvPr>
          <p:cNvSpPr txBox="1"/>
          <p:nvPr/>
        </p:nvSpPr>
        <p:spPr>
          <a:xfrm>
            <a:off x="1693887" y="5427512"/>
            <a:ext cx="7847677" cy="646331"/>
          </a:xfrm>
          <a:prstGeom prst="rect">
            <a:avLst/>
          </a:prstGeom>
          <a:noFill/>
        </p:spPr>
        <p:txBody>
          <a:bodyPr wrap="square" rtlCol="0">
            <a:spAutoFit/>
          </a:bodyPr>
          <a:lstStyle/>
          <a:p>
            <a:r>
              <a:rPr lang="pt-PT" dirty="0"/>
              <a:t>	4			5			6	</a:t>
            </a:r>
          </a:p>
          <a:p>
            <a:r>
              <a:rPr lang="pt-PT" dirty="0"/>
              <a:t>		Mês</a:t>
            </a:r>
          </a:p>
        </p:txBody>
      </p:sp>
      <p:cxnSp>
        <p:nvCxnSpPr>
          <p:cNvPr id="10" name="Conexão reta 9">
            <a:extLst>
              <a:ext uri="{FF2B5EF4-FFF2-40B4-BE49-F238E27FC236}">
                <a16:creationId xmlns:a16="http://schemas.microsoft.com/office/drawing/2014/main" id="{5AE192C5-7BE6-47C1-A8A5-86A6EFC9A40E}"/>
              </a:ext>
            </a:extLst>
          </p:cNvPr>
          <p:cNvCxnSpPr/>
          <p:nvPr/>
        </p:nvCxnSpPr>
        <p:spPr>
          <a:xfrm>
            <a:off x="407504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23066A2D-33AC-4883-A6A3-F5F16AA9E565}"/>
              </a:ext>
            </a:extLst>
          </p:cNvPr>
          <p:cNvSpPr txBox="1"/>
          <p:nvPr/>
        </p:nvSpPr>
        <p:spPr>
          <a:xfrm>
            <a:off x="1693887" y="2623930"/>
            <a:ext cx="23016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Plano de projeto.</a:t>
            </a:r>
          </a:p>
        </p:txBody>
      </p:sp>
      <p:sp>
        <p:nvSpPr>
          <p:cNvPr id="14" name="CaixaDeTexto 13">
            <a:extLst>
              <a:ext uri="{FF2B5EF4-FFF2-40B4-BE49-F238E27FC236}">
                <a16:creationId xmlns:a16="http://schemas.microsoft.com/office/drawing/2014/main" id="{2F904622-60B2-4324-859C-9D4F8E361DBC}"/>
              </a:ext>
            </a:extLst>
          </p:cNvPr>
          <p:cNvSpPr txBox="1"/>
          <p:nvPr/>
        </p:nvSpPr>
        <p:spPr>
          <a:xfrm>
            <a:off x="1693887" y="3429000"/>
            <a:ext cx="230164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Joel</a:t>
            </a:r>
          </a:p>
          <a:p>
            <a:r>
              <a:rPr lang="pt-PT" dirty="0"/>
              <a:t>João.</a:t>
            </a:r>
          </a:p>
        </p:txBody>
      </p:sp>
      <p:cxnSp>
        <p:nvCxnSpPr>
          <p:cNvPr id="16" name="Conexão reta 15">
            <a:extLst>
              <a:ext uri="{FF2B5EF4-FFF2-40B4-BE49-F238E27FC236}">
                <a16:creationId xmlns:a16="http://schemas.microsoft.com/office/drawing/2014/main" id="{8AFB356A-CF6E-4E87-8928-2437C72E0A5A}"/>
              </a:ext>
            </a:extLst>
          </p:cNvPr>
          <p:cNvCxnSpPr/>
          <p:nvPr/>
        </p:nvCxnSpPr>
        <p:spPr>
          <a:xfrm>
            <a:off x="548640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7" name="CaixaDeTexto 16">
            <a:extLst>
              <a:ext uri="{FF2B5EF4-FFF2-40B4-BE49-F238E27FC236}">
                <a16:creationId xmlns:a16="http://schemas.microsoft.com/office/drawing/2014/main" id="{67CEC30D-A940-492E-830F-8918B9AABB67}"/>
              </a:ext>
            </a:extLst>
          </p:cNvPr>
          <p:cNvSpPr txBox="1"/>
          <p:nvPr/>
        </p:nvSpPr>
        <p:spPr>
          <a:xfrm>
            <a:off x="4075041" y="2623930"/>
            <a:ext cx="141135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Registo</a:t>
            </a:r>
          </a:p>
          <a:p>
            <a:r>
              <a:rPr lang="pt-PT" dirty="0"/>
              <a:t>Autenticação</a:t>
            </a:r>
          </a:p>
          <a:p>
            <a:r>
              <a:rPr lang="pt-PT" dirty="0"/>
              <a:t>--</a:t>
            </a:r>
          </a:p>
          <a:p>
            <a:r>
              <a:rPr lang="pt-PT" dirty="0"/>
              <a:t>Joel</a:t>
            </a:r>
          </a:p>
        </p:txBody>
      </p:sp>
      <p:sp>
        <p:nvSpPr>
          <p:cNvPr id="18" name="CaixaDeTexto 17">
            <a:extLst>
              <a:ext uri="{FF2B5EF4-FFF2-40B4-BE49-F238E27FC236}">
                <a16:creationId xmlns:a16="http://schemas.microsoft.com/office/drawing/2014/main" id="{E80F6E95-83D0-4730-B86F-902FBD9D3DB9}"/>
              </a:ext>
            </a:extLst>
          </p:cNvPr>
          <p:cNvSpPr txBox="1"/>
          <p:nvPr/>
        </p:nvSpPr>
        <p:spPr>
          <a:xfrm>
            <a:off x="4075040" y="3776870"/>
            <a:ext cx="141134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Criação e Lista todos Leilões --</a:t>
            </a:r>
          </a:p>
          <a:p>
            <a:r>
              <a:rPr lang="pt-PT" dirty="0"/>
              <a:t>João</a:t>
            </a:r>
          </a:p>
        </p:txBody>
      </p:sp>
      <p:sp>
        <p:nvSpPr>
          <p:cNvPr id="19" name="CaixaDeTexto 18">
            <a:extLst>
              <a:ext uri="{FF2B5EF4-FFF2-40B4-BE49-F238E27FC236}">
                <a16:creationId xmlns:a16="http://schemas.microsoft.com/office/drawing/2014/main" id="{27CFF4DA-8D0A-4FD2-AE21-E51891CB7866}"/>
              </a:ext>
            </a:extLst>
          </p:cNvPr>
          <p:cNvSpPr txBox="1"/>
          <p:nvPr/>
        </p:nvSpPr>
        <p:spPr>
          <a:xfrm>
            <a:off x="5486384" y="19759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Pesquisa</a:t>
            </a:r>
          </a:p>
          <a:p>
            <a:r>
              <a:rPr lang="pt-PT" dirty="0"/>
              <a:t>Consulta</a:t>
            </a:r>
          </a:p>
          <a:p>
            <a:r>
              <a:rPr lang="pt-PT" dirty="0"/>
              <a:t>Lista leilão de </a:t>
            </a:r>
            <a:r>
              <a:rPr lang="pt-PT" dirty="0" err="1"/>
              <a:t>user</a:t>
            </a:r>
            <a:r>
              <a:rPr lang="pt-PT" dirty="0"/>
              <a:t> –</a:t>
            </a:r>
          </a:p>
          <a:p>
            <a:r>
              <a:rPr lang="pt-PT" dirty="0"/>
              <a:t>Joel</a:t>
            </a:r>
          </a:p>
        </p:txBody>
      </p:sp>
      <p:sp>
        <p:nvSpPr>
          <p:cNvPr id="20" name="CaixaDeTexto 19">
            <a:extLst>
              <a:ext uri="{FF2B5EF4-FFF2-40B4-BE49-F238E27FC236}">
                <a16:creationId xmlns:a16="http://schemas.microsoft.com/office/drawing/2014/main" id="{DB32B48E-17DA-4DA9-BEF6-73A36468E45D}"/>
              </a:ext>
            </a:extLst>
          </p:cNvPr>
          <p:cNvSpPr txBox="1"/>
          <p:nvPr/>
        </p:nvSpPr>
        <p:spPr>
          <a:xfrm>
            <a:off x="5486359" y="3470267"/>
            <a:ext cx="141133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Licitar</a:t>
            </a:r>
          </a:p>
          <a:p>
            <a:r>
              <a:rPr lang="pt-PT" dirty="0"/>
              <a:t>Editar Leilão</a:t>
            </a:r>
          </a:p>
          <a:p>
            <a:r>
              <a:rPr lang="pt-PT" dirty="0"/>
              <a:t>Mural </a:t>
            </a:r>
            <a:r>
              <a:rPr lang="pt-PT" dirty="0" err="1"/>
              <a:t>Msg</a:t>
            </a:r>
            <a:endParaRPr lang="pt-PT" dirty="0"/>
          </a:p>
          <a:p>
            <a:r>
              <a:rPr lang="pt-PT" dirty="0"/>
              <a:t>--</a:t>
            </a:r>
          </a:p>
          <a:p>
            <a:r>
              <a:rPr lang="pt-PT" dirty="0"/>
              <a:t>João</a:t>
            </a:r>
          </a:p>
        </p:txBody>
      </p:sp>
      <p:sp>
        <p:nvSpPr>
          <p:cNvPr id="21" name="CaixaDeTexto 20">
            <a:extLst>
              <a:ext uri="{FF2B5EF4-FFF2-40B4-BE49-F238E27FC236}">
                <a16:creationId xmlns:a16="http://schemas.microsoft.com/office/drawing/2014/main" id="{EFA0DAF9-C3DE-48A0-8360-7D9CD781EAAF}"/>
              </a:ext>
            </a:extLst>
          </p:cNvPr>
          <p:cNvSpPr txBox="1"/>
          <p:nvPr/>
        </p:nvSpPr>
        <p:spPr>
          <a:xfrm>
            <a:off x="6897696" y="1975926"/>
            <a:ext cx="141131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Entrega de </a:t>
            </a:r>
            <a:r>
              <a:rPr lang="pt-PT" dirty="0" err="1"/>
              <a:t>Msg</a:t>
            </a:r>
            <a:endParaRPr lang="pt-PT" dirty="0"/>
          </a:p>
          <a:p>
            <a:r>
              <a:rPr lang="pt-PT" dirty="0"/>
              <a:t>Notificar licitação ultrapassada</a:t>
            </a:r>
          </a:p>
          <a:p>
            <a:r>
              <a:rPr lang="pt-PT" dirty="0"/>
              <a:t>Joel</a:t>
            </a:r>
          </a:p>
        </p:txBody>
      </p:sp>
      <p:sp>
        <p:nvSpPr>
          <p:cNvPr id="22" name="CaixaDeTexto 21">
            <a:extLst>
              <a:ext uri="{FF2B5EF4-FFF2-40B4-BE49-F238E27FC236}">
                <a16:creationId xmlns:a16="http://schemas.microsoft.com/office/drawing/2014/main" id="{8E4FBB45-99DA-44E3-ABA1-97AFED774FF8}"/>
              </a:ext>
            </a:extLst>
          </p:cNvPr>
          <p:cNvSpPr txBox="1"/>
          <p:nvPr/>
        </p:nvSpPr>
        <p:spPr>
          <a:xfrm>
            <a:off x="6897696" y="36994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Preparar Documento Final de entrega –</a:t>
            </a:r>
          </a:p>
          <a:p>
            <a:r>
              <a:rPr lang="pt-PT" dirty="0"/>
              <a:t>João</a:t>
            </a:r>
          </a:p>
        </p:txBody>
      </p:sp>
    </p:spTree>
    <p:extLst>
      <p:ext uri="{BB962C8B-B14F-4D97-AF65-F5344CB8AC3E}">
        <p14:creationId xmlns:p14="http://schemas.microsoft.com/office/powerpoint/2010/main" val="294856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ção de Conteúdo 4">
            <a:extLst>
              <a:ext uri="{FF2B5EF4-FFF2-40B4-BE49-F238E27FC236}">
                <a16:creationId xmlns:a16="http://schemas.microsoft.com/office/drawing/2014/main" id="{B120606D-2988-4E8B-8A7D-F27FD822E99E}"/>
              </a:ext>
            </a:extLst>
          </p:cNvPr>
          <p:cNvPicPr>
            <a:picLocks noGrp="1" noChangeAspect="1"/>
          </p:cNvPicPr>
          <p:nvPr>
            <p:ph idx="1"/>
          </p:nvPr>
        </p:nvPicPr>
        <p:blipFill>
          <a:blip r:embed="rId2"/>
          <a:stretch>
            <a:fillRect/>
          </a:stretch>
        </p:blipFill>
        <p:spPr>
          <a:xfrm>
            <a:off x="1060355" y="523081"/>
            <a:ext cx="10293445" cy="5811838"/>
          </a:xfrm>
        </p:spPr>
      </p:pic>
      <p:sp>
        <p:nvSpPr>
          <p:cNvPr id="2" name="Título 1">
            <a:extLst>
              <a:ext uri="{FF2B5EF4-FFF2-40B4-BE49-F238E27FC236}">
                <a16:creationId xmlns:a16="http://schemas.microsoft.com/office/drawing/2014/main" id="{7A1FA895-4261-470B-940A-E893412A65DC}"/>
              </a:ext>
            </a:extLst>
          </p:cNvPr>
          <p:cNvSpPr>
            <a:spLocks noGrp="1"/>
          </p:cNvSpPr>
          <p:nvPr>
            <p:ph type="title"/>
          </p:nvPr>
        </p:nvSpPr>
        <p:spPr>
          <a:xfrm>
            <a:off x="616045" y="113493"/>
            <a:ext cx="10515600" cy="1325563"/>
          </a:xfrm>
        </p:spPr>
        <p:txBody>
          <a:bodyPr/>
          <a:lstStyle/>
          <a:p>
            <a:r>
              <a:rPr lang="pt-PT" dirty="0"/>
              <a:t>ER </a:t>
            </a:r>
            <a:r>
              <a:rPr lang="pt-PT" dirty="0" err="1"/>
              <a:t>Model</a:t>
            </a:r>
            <a:endParaRPr lang="pt-PT" dirty="0"/>
          </a:p>
        </p:txBody>
      </p:sp>
    </p:spTree>
    <p:extLst>
      <p:ext uri="{BB962C8B-B14F-4D97-AF65-F5344CB8AC3E}">
        <p14:creationId xmlns:p14="http://schemas.microsoft.com/office/powerpoint/2010/main" val="133473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5AF5AD1A-F1AE-48DA-96C5-C3A1731B59FB}"/>
              </a:ext>
            </a:extLst>
          </p:cNvPr>
          <p:cNvSpPr>
            <a:spLocks noGrp="1"/>
          </p:cNvSpPr>
          <p:nvPr>
            <p:ph idx="1"/>
          </p:nvPr>
        </p:nvSpPr>
        <p:spPr/>
        <p:txBody>
          <a:bodyPr/>
          <a:lstStyle/>
          <a:p>
            <a:endParaRPr lang="pt-PT" dirty="0"/>
          </a:p>
        </p:txBody>
      </p:sp>
      <p:pic>
        <p:nvPicPr>
          <p:cNvPr id="5" name="Imagem 4">
            <a:extLst>
              <a:ext uri="{FF2B5EF4-FFF2-40B4-BE49-F238E27FC236}">
                <a16:creationId xmlns:a16="http://schemas.microsoft.com/office/drawing/2014/main" id="{A7FEAE0D-EF27-4BEF-A2E5-59150589F3D5}"/>
              </a:ext>
            </a:extLst>
          </p:cNvPr>
          <p:cNvPicPr>
            <a:picLocks noChangeAspect="1"/>
          </p:cNvPicPr>
          <p:nvPr/>
        </p:nvPicPr>
        <p:blipFill>
          <a:blip r:embed="rId2"/>
          <a:stretch>
            <a:fillRect/>
          </a:stretch>
        </p:blipFill>
        <p:spPr>
          <a:xfrm>
            <a:off x="275412" y="738526"/>
            <a:ext cx="11641175" cy="6525536"/>
          </a:xfrm>
          <a:prstGeom prst="rect">
            <a:avLst/>
          </a:prstGeom>
        </p:spPr>
      </p:pic>
      <p:sp>
        <p:nvSpPr>
          <p:cNvPr id="2" name="Título 1">
            <a:extLst>
              <a:ext uri="{FF2B5EF4-FFF2-40B4-BE49-F238E27FC236}">
                <a16:creationId xmlns:a16="http://schemas.microsoft.com/office/drawing/2014/main" id="{41FCA21E-6195-486E-A9BD-747031E54B4E}"/>
              </a:ext>
            </a:extLst>
          </p:cNvPr>
          <p:cNvSpPr>
            <a:spLocks noGrp="1"/>
          </p:cNvSpPr>
          <p:nvPr>
            <p:ph type="title"/>
          </p:nvPr>
        </p:nvSpPr>
        <p:spPr/>
        <p:txBody>
          <a:bodyPr/>
          <a:lstStyle/>
          <a:p>
            <a:r>
              <a:rPr lang="pt-PT" dirty="0" err="1"/>
              <a:t>Relational</a:t>
            </a:r>
            <a:r>
              <a:rPr lang="pt-PT" dirty="0"/>
              <a:t> </a:t>
            </a:r>
            <a:r>
              <a:rPr lang="pt-PT" dirty="0" err="1"/>
              <a:t>Model</a:t>
            </a:r>
            <a:endParaRPr lang="pt-PT" dirty="0"/>
          </a:p>
        </p:txBody>
      </p:sp>
    </p:spTree>
    <p:extLst>
      <p:ext uri="{BB962C8B-B14F-4D97-AF65-F5344CB8AC3E}">
        <p14:creationId xmlns:p14="http://schemas.microsoft.com/office/powerpoint/2010/main" val="397341004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414</Words>
  <Application>Microsoft Office PowerPoint</Application>
  <PresentationFormat>Ecrã Panorâmico</PresentationFormat>
  <Paragraphs>44</Paragraphs>
  <Slides>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7</vt:i4>
      </vt:variant>
    </vt:vector>
  </HeadingPairs>
  <TitlesOfParts>
    <vt:vector size="11" baseType="lpstr">
      <vt:lpstr>Arial</vt:lpstr>
      <vt:lpstr>Calibri</vt:lpstr>
      <vt:lpstr>Calibri Light</vt:lpstr>
      <vt:lpstr>Tema do Office</vt:lpstr>
      <vt:lpstr>Projeto Bases de Dados 20/21</vt:lpstr>
      <vt:lpstr>Resumo do Projeto</vt:lpstr>
      <vt:lpstr>Principais Operações</vt:lpstr>
      <vt:lpstr>Tecnologias usadas</vt:lpstr>
      <vt:lpstr>Plano de Tarefas</vt:lpstr>
      <vt:lpstr>ER Model</vt:lpstr>
      <vt:lpstr>Relational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do projeto**(?)</dc:title>
  <dc:creator>Joel Oliveira</dc:creator>
  <cp:lastModifiedBy> </cp:lastModifiedBy>
  <cp:revision>29</cp:revision>
  <dcterms:created xsi:type="dcterms:W3CDTF">2021-04-15T13:18:41Z</dcterms:created>
  <dcterms:modified xsi:type="dcterms:W3CDTF">2021-04-15T16:57:42Z</dcterms:modified>
</cp:coreProperties>
</file>