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9D9D9"/>
    <a:srgbClr val="62298B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94694"/>
  </p:normalViewPr>
  <p:slideViewPr>
    <p:cSldViewPr snapToGrid="0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E1CD1-3F80-A743-8C90-825C89D65F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97F01-45AE-A446-94F8-6F469AF4F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97F01-45AE-A446-94F8-6F469AF4F0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5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97F01-45AE-A446-94F8-6F469AF4F0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6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4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6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8" r:id="rId6"/>
    <p:sldLayoutId id="2147483753" r:id="rId7"/>
    <p:sldLayoutId id="2147483754" r:id="rId8"/>
    <p:sldLayoutId id="2147483755" r:id="rId9"/>
    <p:sldLayoutId id="2147483757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ittle-boy-little-techie-25136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A6B196D-CC54-BE11-1BF1-AE9DCF0D9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0" r="19692" b="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0FD32-3A82-959B-2905-B950C0E1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821" y="1524000"/>
            <a:ext cx="5008179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Global Data Positions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A226-5414-ADD5-FDD8-E42653C24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Joel Riondato ~ 2024</a:t>
            </a:r>
          </a:p>
        </p:txBody>
      </p:sp>
    </p:spTree>
    <p:extLst>
      <p:ext uri="{BB962C8B-B14F-4D97-AF65-F5344CB8AC3E}">
        <p14:creationId xmlns:p14="http://schemas.microsoft.com/office/powerpoint/2010/main" val="31401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CC8819-FF05-ABF2-22D7-E2716BC1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75" y="472241"/>
            <a:ext cx="8576649" cy="59135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245806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DAE245-1ED8-54A1-3655-2F51B245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20" y="472241"/>
            <a:ext cx="8752560" cy="59135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37632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55552C-C50D-0CC9-8931-08E6D0BB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62" y="467228"/>
            <a:ext cx="8511675" cy="59235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254246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3E1FC-D8A4-FA16-F368-63731119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71" y="467228"/>
            <a:ext cx="8668258" cy="59235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28520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689CE-E101-2020-9A4E-0B7813536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AC5F566F-F403-1F77-9B68-E3F269EB4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0" r="19692" b="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722292-FF48-3812-6F11-C42CF19B3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710" y="1524000"/>
            <a:ext cx="6285187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Thankyou for your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EAA4-1CD2-8FE7-E5FF-A792B1C6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9774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Joel Riondato – QUT MXB262 </a:t>
            </a:r>
          </a:p>
        </p:txBody>
      </p:sp>
    </p:spTree>
    <p:extLst>
      <p:ext uri="{BB962C8B-B14F-4D97-AF65-F5344CB8AC3E}">
        <p14:creationId xmlns:p14="http://schemas.microsoft.com/office/powerpoint/2010/main" val="173523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A child using a computer&#10;&#10;Description automatically generated">
            <a:extLst>
              <a:ext uri="{FF2B5EF4-FFF2-40B4-BE49-F238E27FC236}">
                <a16:creationId xmlns:a16="http://schemas.microsoft.com/office/drawing/2014/main" id="{AC05E685-E2A7-A80A-6D39-B1468D421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3" b="10581"/>
          <a:stretch/>
        </p:blipFill>
        <p:spPr>
          <a:xfrm>
            <a:off x="6855820" y="10"/>
            <a:ext cx="5336177" cy="5766052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CE54D-CDBA-E1CA-80A2-24F828F6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044" y="1972111"/>
            <a:ext cx="6039389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2400" dirty="0"/>
              <a:t>Well, you're the reason! Let me explain…</a:t>
            </a:r>
          </a:p>
          <a:p>
            <a:pPr indent="-2286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342900">
              <a:lnSpc>
                <a:spcPct val="115000"/>
              </a:lnSpc>
              <a:buFont typeface="Wingdings" pitchFamily="2" charset="2"/>
              <a:buChar char="v"/>
            </a:pPr>
            <a:r>
              <a:rPr lang="en-US" sz="2000" dirty="0"/>
              <a:t>Provides data insights for personal evaluation of jobs</a:t>
            </a:r>
          </a:p>
          <a:p>
            <a:pPr marL="400050" indent="-342900">
              <a:lnSpc>
                <a:spcPct val="115000"/>
              </a:lnSpc>
              <a:buFont typeface="Wingdings" pitchFamily="2" charset="2"/>
              <a:buChar char="v"/>
            </a:pPr>
            <a:r>
              <a:rPr lang="en-US" sz="2000" dirty="0"/>
              <a:t>Challenge your expectations of global data positions</a:t>
            </a:r>
          </a:p>
          <a:p>
            <a:pPr marL="400050" indent="-342900">
              <a:lnSpc>
                <a:spcPct val="115000"/>
              </a:lnSpc>
              <a:buFont typeface="Wingdings" pitchFamily="2" charset="2"/>
              <a:buChar char="v"/>
            </a:pPr>
            <a:r>
              <a:rPr lang="en-US" sz="2000" dirty="0"/>
              <a:t>Are you considering this field or even pivoting from your current work?</a:t>
            </a:r>
          </a:p>
          <a:p>
            <a:pPr marL="285750" indent="-2286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C1847-13A3-5029-1A23-7E02FFAD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9" y="458834"/>
            <a:ext cx="5388072" cy="1054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So, what’s the point of this?</a:t>
            </a:r>
          </a:p>
        </p:txBody>
      </p:sp>
    </p:spTree>
    <p:extLst>
      <p:ext uri="{BB962C8B-B14F-4D97-AF65-F5344CB8AC3E}">
        <p14:creationId xmlns:p14="http://schemas.microsoft.com/office/powerpoint/2010/main" val="228844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B280063-21A3-3A54-85E9-34DA1CDD4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2" r="20009" b="-2"/>
          <a:stretch/>
        </p:blipFill>
        <p:spPr>
          <a:xfrm>
            <a:off x="2" y="9"/>
            <a:ext cx="5597609" cy="6048545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D191-EA1D-E8A2-86DD-702677F6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173" y="2286000"/>
            <a:ext cx="6153665" cy="38100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Salary by data position type. 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Proportion of work setting for each position (hybrid… etc.)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Proportion of experience level for each position (entry… etc.)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View international salary for each data position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379E-6709-4D08-63F5-C8924D65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24025"/>
            <a:ext cx="5704116" cy="1524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focus for surface level analysis:</a:t>
            </a:r>
          </a:p>
        </p:txBody>
      </p:sp>
    </p:spTree>
    <p:extLst>
      <p:ext uri="{BB962C8B-B14F-4D97-AF65-F5344CB8AC3E}">
        <p14:creationId xmlns:p14="http://schemas.microsoft.com/office/powerpoint/2010/main" val="37981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BA3D-0254-6AA4-74AB-1D18F67D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136" y="280086"/>
            <a:ext cx="8635727" cy="9679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Ok, what data are we going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0C59-7F9B-9C04-A7A9-1AC0844F2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406" y="1721781"/>
            <a:ext cx="5885936" cy="46159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Kaggle Data Set</a:t>
            </a:r>
            <a:endParaRPr lang="en-US" sz="16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Published by: Murilo Zangari, DS in Brazil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Originates from ‘ai-jobs.net’.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Data positions 2020-2024 from surveys &amp; job boards.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Usability Score: 9.41 / 10 (data manipulation still req.)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Dataset Title: </a:t>
            </a:r>
            <a:r>
              <a:rPr lang="en-US" sz="2000" i="1" dirty="0"/>
              <a:t>“Jobs and Salaries in Data field 2024”</a:t>
            </a:r>
          </a:p>
          <a:p>
            <a:pPr>
              <a:buFont typeface="Wingdings" pitchFamily="2" charset="2"/>
              <a:buChar char="v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ABB28-C7BF-E22E-1B7B-98316B63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279" y="1721780"/>
            <a:ext cx="5620678" cy="41723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Stack Overflow Survey: 2023</a:t>
            </a:r>
            <a:endParaRPr lang="en-US" sz="1600" dirty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Multiple years available, however different schemas used &amp; thus data quality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Represents ‘realistic’ data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Potential to dive much deeper into analysis, have a look yourself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9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173-3AE3-2FD3-E844-352EE937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81" y="342899"/>
            <a:ext cx="10371438" cy="943232"/>
          </a:xfrm>
        </p:spPr>
        <p:txBody>
          <a:bodyPr/>
          <a:lstStyle/>
          <a:p>
            <a:pPr algn="ctr"/>
            <a:r>
              <a:rPr lang="en-US" dirty="0"/>
              <a:t>Beating the data into shape: an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C70E-CB6B-EB6C-EF0F-F183ABFB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33382"/>
            <a:ext cx="4427838" cy="667267"/>
          </a:xfrm>
        </p:spPr>
        <p:txBody>
          <a:bodyPr>
            <a:normAutofit/>
          </a:bodyPr>
          <a:lstStyle/>
          <a:p>
            <a:r>
              <a:rPr lang="en-US" b="0" dirty="0"/>
              <a:t>Main Areas of Manipulation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CE34C-CD38-06B2-145F-B6978527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204" y="2395151"/>
            <a:ext cx="5811796" cy="42527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/>
              <a:t>Label for a position type based on job description. Same issue for work setting but not as severe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Calculating position salary as many currencies entered.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Mean vs Median &amp; dealing with outliers in salary field.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Manipulate country names in joined datasets so  built-in package can work for global analysis.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00A0639-91F0-B10C-C966-AE1A1A6635D1}"/>
              </a:ext>
            </a:extLst>
          </p:cNvPr>
          <p:cNvSpPr txBox="1">
            <a:spLocks/>
          </p:cNvSpPr>
          <p:nvPr/>
        </p:nvSpPr>
        <p:spPr>
          <a:xfrm>
            <a:off x="6697362" y="1433382"/>
            <a:ext cx="4427838" cy="6672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Problems &amp; Assumptions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072057C-81EB-42E4-7ED2-D35B47BE30DE}"/>
              </a:ext>
            </a:extLst>
          </p:cNvPr>
          <p:cNvSpPr txBox="1">
            <a:spLocks/>
          </p:cNvSpPr>
          <p:nvPr/>
        </p:nvSpPr>
        <p:spPr>
          <a:xfrm>
            <a:off x="6281351" y="2395151"/>
            <a:ext cx="5445211" cy="425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1800" dirty="0"/>
              <a:t>It’s survey data, need I say more…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Multiple entries from the same person over collection period?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Static currency conversion, it isn’t dynamic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Labeling for position type is subjective &amp; can be flawed, e.g. Data Analyst vs BI Analyst</a:t>
            </a:r>
          </a:p>
        </p:txBody>
      </p:sp>
    </p:spTree>
    <p:extLst>
      <p:ext uri="{BB962C8B-B14F-4D97-AF65-F5344CB8AC3E}">
        <p14:creationId xmlns:p14="http://schemas.microsoft.com/office/powerpoint/2010/main" val="12004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99E-848E-410A-B36A-9BDADC77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119" y="265670"/>
            <a:ext cx="9135762" cy="992659"/>
          </a:xfrm>
        </p:spPr>
        <p:txBody>
          <a:bodyPr/>
          <a:lstStyle/>
          <a:p>
            <a:pPr algn="ctr"/>
            <a:r>
              <a:rPr lang="en-US" dirty="0"/>
              <a:t>Position classification is subjective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0A39D-B74D-638B-9E5E-CDFBF875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1" y="3167318"/>
            <a:ext cx="8361576" cy="2962173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1B5F8B-F6AD-BB3F-6EE7-0334A916641E}"/>
              </a:ext>
            </a:extLst>
          </p:cNvPr>
          <p:cNvSpPr txBox="1">
            <a:spLocks/>
          </p:cNvSpPr>
          <p:nvPr/>
        </p:nvSpPr>
        <p:spPr>
          <a:xfrm>
            <a:off x="812130" y="1229397"/>
            <a:ext cx="10567740" cy="162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Condensed categories for simplicity, but how does this affect our interpretation of results? Is more segmentation beneficial or degrade the insights?  </a:t>
            </a:r>
          </a:p>
          <a:p>
            <a:pPr marL="0" indent="0">
              <a:buNone/>
            </a:pPr>
            <a:r>
              <a:rPr lang="en-US" sz="2000" dirty="0"/>
              <a:t>Other positions: Business Intelligence Analyst, Data Architect, Marketing Scientist… 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A84329-ECD5-B7F8-427E-F4982FCF28D0}"/>
              </a:ext>
            </a:extLst>
          </p:cNvPr>
          <p:cNvSpPr/>
          <p:nvPr/>
        </p:nvSpPr>
        <p:spPr>
          <a:xfrm>
            <a:off x="9340721" y="3607535"/>
            <a:ext cx="2451190" cy="2174789"/>
          </a:xfrm>
          <a:prstGeom prst="roundRect">
            <a:avLst/>
          </a:prstGeom>
          <a:solidFill>
            <a:srgbClr val="D9D9D9">
              <a:alpha val="36078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7156EC-B720-CE56-8845-DE33A6582328}"/>
              </a:ext>
            </a:extLst>
          </p:cNvPr>
          <p:cNvSpPr/>
          <p:nvPr/>
        </p:nvSpPr>
        <p:spPr>
          <a:xfrm>
            <a:off x="9553765" y="3822376"/>
            <a:ext cx="1285102" cy="1188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DS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012A56-5FE6-22BE-CDDD-D795DA637075}"/>
              </a:ext>
            </a:extLst>
          </p:cNvPr>
          <p:cNvSpPr/>
          <p:nvPr/>
        </p:nvSpPr>
        <p:spPr>
          <a:xfrm>
            <a:off x="10369311" y="3822376"/>
            <a:ext cx="1285102" cy="1188088"/>
          </a:xfrm>
          <a:prstGeom prst="ellipse">
            <a:avLst/>
          </a:prstGeom>
          <a:solidFill>
            <a:srgbClr val="62298B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DE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A6C423-EF3F-FC27-6F8B-370FAF1D63BB}"/>
              </a:ext>
            </a:extLst>
          </p:cNvPr>
          <p:cNvSpPr/>
          <p:nvPr/>
        </p:nvSpPr>
        <p:spPr>
          <a:xfrm>
            <a:off x="9923765" y="4397069"/>
            <a:ext cx="1285102" cy="1188088"/>
          </a:xfrm>
          <a:prstGeom prst="ellipse">
            <a:avLst/>
          </a:prstGeom>
          <a:solidFill>
            <a:srgbClr val="FF0000">
              <a:alpha val="4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735CC-E3CA-1ADF-22DB-8290AD812C6B}"/>
              </a:ext>
            </a:extLst>
          </p:cNvPr>
          <p:cNvSpPr txBox="1"/>
          <p:nvPr/>
        </p:nvSpPr>
        <p:spPr>
          <a:xfrm>
            <a:off x="9211394" y="3165698"/>
            <a:ext cx="270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Data Positions Overlap!</a:t>
            </a:r>
          </a:p>
        </p:txBody>
      </p:sp>
    </p:spTree>
    <p:extLst>
      <p:ext uri="{BB962C8B-B14F-4D97-AF65-F5344CB8AC3E}">
        <p14:creationId xmlns:p14="http://schemas.microsoft.com/office/powerpoint/2010/main" val="32919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0972-C54E-7E0C-E60B-E92B2D9B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87" y="266426"/>
            <a:ext cx="8900984" cy="991148"/>
          </a:xfrm>
        </p:spPr>
        <p:txBody>
          <a:bodyPr/>
          <a:lstStyle/>
          <a:p>
            <a:r>
              <a:rPr lang="en-US" dirty="0"/>
              <a:t>Static currency conversion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A8014-2049-2BD1-806F-1F23A478D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771" y="1406512"/>
            <a:ext cx="11196458" cy="1692331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/>
              <a:t>Some inputs used USD or EUR opposed to countries currency, account for this by using the “Currency” description field and setting value in </a:t>
            </a:r>
            <a:r>
              <a:rPr lang="en-US" sz="1800" i="1" dirty="0"/>
              <a:t>case_when</a:t>
            </a:r>
            <a:r>
              <a:rPr lang="en-US" sz="1800" dirty="0"/>
              <a:t> function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If not EUR or USD, then search </a:t>
            </a:r>
            <a:r>
              <a:rPr lang="en-US" sz="1800" i="1" dirty="0"/>
              <a:t>exchange_rate </a:t>
            </a:r>
            <a:r>
              <a:rPr lang="en-US" sz="1800" dirty="0"/>
              <a:t>‘dictionary’ like vector for currency value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Static rates and could improve by using dynamic method such as API or DB that scrapes </a:t>
            </a:r>
            <a:r>
              <a:rPr lang="en-US" sz="1800"/>
              <a:t>conversions online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944EF-0D83-7BFA-3A43-A5A921DB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9" y="3429001"/>
            <a:ext cx="9035962" cy="23045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9F514-8CF8-AC64-C080-EEA2EE3B7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171" y="3247781"/>
            <a:ext cx="2438400" cy="2667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383833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0972-C54E-7E0C-E60B-E92B2D9B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19" y="274095"/>
            <a:ext cx="7315362" cy="9911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Country name manipulation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A8014-2049-2BD1-806F-1F23A478D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545" y="1738752"/>
            <a:ext cx="4312508" cy="412192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/>
              <a:t>Some inputs used names of their country that are abnormal &amp; didn’t match with definitions in R’s </a:t>
            </a:r>
            <a:r>
              <a:rPr lang="en-US" sz="2200" i="1" dirty="0"/>
              <a:t>map_data(‘world’)</a:t>
            </a:r>
            <a:r>
              <a:rPr lang="en-US" sz="2200" dirty="0"/>
              <a:t> data set.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/>
              <a:t>Same method as before using </a:t>
            </a:r>
            <a:r>
              <a:rPr lang="en-US" sz="2200" i="1" dirty="0"/>
              <a:t>case_when</a:t>
            </a:r>
            <a:r>
              <a:rPr lang="en-US" sz="2200" dirty="0"/>
              <a:t> function, you know the rest…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53117-99CD-D336-9DFF-02A46016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4" y="1738752"/>
            <a:ext cx="7315362" cy="44855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7952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AE1D0D-DBDD-F5BA-A97C-53F4B022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25" y="514065"/>
            <a:ext cx="8931749" cy="58298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372975752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213</TotalTime>
  <Words>483</Words>
  <Application>Microsoft Macintosh PowerPoint</Application>
  <PresentationFormat>Widescreen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Avenir Next LT Pro Light</vt:lpstr>
      <vt:lpstr>Sitka Subheading</vt:lpstr>
      <vt:lpstr>Wingdings</vt:lpstr>
      <vt:lpstr>PebbleVTI</vt:lpstr>
      <vt:lpstr>Global Data Positions Analysis</vt:lpstr>
      <vt:lpstr>So, what’s the point of this?</vt:lpstr>
      <vt:lpstr>The focus for surface level analysis:</vt:lpstr>
      <vt:lpstr>Ok, what data are we going to use?</vt:lpstr>
      <vt:lpstr>Beating the data into shape: an overview</vt:lpstr>
      <vt:lpstr>Position classification is subjective </vt:lpstr>
      <vt:lpstr>Static currency conversion method</vt:lpstr>
      <vt:lpstr>Country name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Riondato</dc:creator>
  <cp:lastModifiedBy>Joel Riondato</cp:lastModifiedBy>
  <cp:revision>14</cp:revision>
  <dcterms:created xsi:type="dcterms:W3CDTF">2024-06-19T01:13:56Z</dcterms:created>
  <dcterms:modified xsi:type="dcterms:W3CDTF">2025-03-02T13:33:24Z</dcterms:modified>
</cp:coreProperties>
</file>