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0" y="1295400"/>
            <a:ext cx="4419600" cy="685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1pPr>
            <a:lvl2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2pPr>
            <a:lvl3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3pPr>
            <a:lvl4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4pPr>
            <a:lvl5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Text Placeholder 8"/>
          <p:cNvSpPr/>
          <p:nvPr>
            <p:ph type="body" sz="quarter" idx="13"/>
          </p:nvPr>
        </p:nvSpPr>
        <p:spPr>
          <a:xfrm>
            <a:off x="1800" y="3352800"/>
            <a:ext cx="4419601" cy="17526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FF0000"/>
                </a:solidFill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</a:p>
        </p:txBody>
      </p:sp>
      <p:pic>
        <p:nvPicPr>
          <p:cNvPr id="1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600" y="0"/>
            <a:ext cx="4724400" cy="624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Slide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0" y="1295400"/>
            <a:ext cx="4419600" cy="685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1pPr>
            <a:lvl2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2pPr>
            <a:lvl3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3pPr>
            <a:lvl4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4pPr>
            <a:lvl5pPr>
              <a:defRPr>
                <a:solidFill>
                  <a:srgbClr val="0000FF"/>
                </a:solidFill>
                <a:latin typeface="Rosewood Std Regular"/>
                <a:ea typeface="Rosewood Std Regular"/>
                <a:cs typeface="Rosewood Std Regular"/>
                <a:sym typeface="Rosewood Std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8"/>
          <p:cNvSpPr/>
          <p:nvPr>
            <p:ph type="body" sz="quarter" idx="13"/>
          </p:nvPr>
        </p:nvSpPr>
        <p:spPr>
          <a:xfrm>
            <a:off x="1800" y="3352800"/>
            <a:ext cx="4419601" cy="17526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FF0000"/>
                </a:solidFill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/>
          <p:nvPr>
            <p:ph type="body" idx="1"/>
          </p:nvPr>
        </p:nvSpPr>
        <p:spPr>
          <a:xfrm>
            <a:off x="0" y="76200"/>
            <a:ext cx="91440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/>
          <p:nvPr>
            <p:ph type="body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chemeClr val="accent6"/>
                </a:solidFill>
              </a:defRPr>
            </a:lvl1pPr>
            <a:lvl2pPr marL="0" indent="457200">
              <a:buSzTx/>
              <a:buNone/>
              <a:defRPr>
                <a:solidFill>
                  <a:schemeClr val="accent6"/>
                </a:solidFill>
              </a:defRPr>
            </a:lvl2pPr>
            <a:lvl3pPr marL="0" indent="914400">
              <a:buSzTx/>
              <a:buNone/>
              <a:defRPr>
                <a:solidFill>
                  <a:schemeClr val="accent6"/>
                </a:solidFill>
              </a:defRPr>
            </a:lvl3pPr>
            <a:lvl4pPr marL="0" indent="1371600">
              <a:buSzTx/>
              <a:buNone/>
              <a:defRPr>
                <a:solidFill>
                  <a:schemeClr val="accent6"/>
                </a:solidFill>
              </a:defRPr>
            </a:lvl4pPr>
            <a:lvl5pPr marL="0" indent="1828800">
              <a:buSzTx/>
              <a:buNone/>
              <a:defRPr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/>
          <p:nvPr>
            <p:ph type="body" idx="1"/>
          </p:nvPr>
        </p:nvSpPr>
        <p:spPr>
          <a:xfrm>
            <a:off x="0" y="76200"/>
            <a:ext cx="91440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CC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851397" y="6396335"/>
            <a:ext cx="4170126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008000"/>
                </a:solidFill>
              </a:defRPr>
            </a:pPr>
            <a:r>
              <a:t>"The Practice of Computing Using Python, 3rd/ E, GE", </a:t>
            </a:r>
          </a:p>
          <a:p>
            <a:pPr>
              <a:defRPr sz="1200">
                <a:solidFill>
                  <a:srgbClr val="008000"/>
                </a:solidFill>
              </a:defRPr>
            </a:pPr>
            <a:r>
              <a:t>Punch &amp; Enbody, Copyright © 2017 Pearson Education, Ltd.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Placehold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12</a:t>
            </a:r>
          </a:p>
        </p:txBody>
      </p:sp>
      <p:sp>
        <p:nvSpPr>
          <p:cNvPr id="153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>
                <a:solidFill>
                  <a:srgbClr val="FF0000"/>
                </a:solidFill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More on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Introspection</a:t>
            </a:r>
          </a:p>
        </p:txBody>
      </p:sp>
      <p:sp>
        <p:nvSpPr>
          <p:cNvPr id="180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Python does not have a type associated with any variable, since each variable is allowed to reference any object</a:t>
            </a:r>
          </a:p>
          <a:p>
            <a:pPr/>
            <a:r>
              <a:t>however, we can query any variable as to what type it presently references</a:t>
            </a:r>
          </a:p>
          <a:p>
            <a:pPr/>
            <a:r>
              <a:t>this is often called </a:t>
            </a:r>
            <a:r>
              <a:rPr b="1" i="1"/>
              <a:t>introspection</a:t>
            </a:r>
            <a:r>
              <a:t>. That is, while the program is running we can determine the type a variable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introspection ops</a:t>
            </a:r>
          </a:p>
        </p:txBody>
      </p:sp>
      <p:sp>
        <p:nvSpPr>
          <p:cNvPr id="183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type(variable) </a:t>
            </a:r>
            <a:r>
              <a:rPr>
                <a:latin typeface="Arial"/>
                <a:ea typeface="Arial"/>
                <a:cs typeface="Arial"/>
                <a:sym typeface="Arial"/>
              </a:rPr>
              <a:t>returns its type as an object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isinstance(variable,type) </a:t>
            </a:r>
            <a:r>
              <a:rPr>
                <a:latin typeface="Arial"/>
                <a:ea typeface="Arial"/>
                <a:cs typeface="Arial"/>
                <a:sym typeface="Arial"/>
              </a:rPr>
              <a:t>returns a boolean indicating if the variable is of that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400" y="1371600"/>
            <a:ext cx="77400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 Overloading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(Yfirskrift virkja)</a:t>
            </a:r>
          </a:p>
        </p:txBody>
      </p:sp>
      <p:sp>
        <p:nvSpPr>
          <p:cNvPr id="190" name="Subtitle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what does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var1+var2</a:t>
            </a:r>
            <a:r>
              <a:t> mean?</a:t>
            </a:r>
          </a:p>
        </p:txBody>
      </p:sp>
      <p:sp>
        <p:nvSpPr>
          <p:cNvPr id="193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The answer:</a:t>
            </a:r>
          </a:p>
          <a:p>
            <a:pPr/>
            <a:r>
              <a:t>it depends</a:t>
            </a:r>
          </a:p>
          <a:p>
            <a:pPr/>
            <a:r>
              <a:t>What it depends on is the type. The + operation has two operands. What are their types?</a:t>
            </a:r>
          </a:p>
          <a:p>
            <a:pPr/>
            <a:r>
              <a:t>Python uses introspection to find the type and then select the correct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We've seen this before</a:t>
            </a:r>
          </a:p>
        </p:txBody>
      </p:sp>
      <p:sp>
        <p:nvSpPr>
          <p:cNvPr id="196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What does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var1+var2 </a:t>
            </a:r>
            <a:r>
              <a:t>do?</a:t>
            </a:r>
          </a:p>
          <a:p>
            <a:pPr>
              <a:spcBef>
                <a:spcPts val="600"/>
              </a:spcBef>
              <a:defRPr sz="2800"/>
            </a:pPr>
            <a:r>
              <a:t>with two strings, we get concatenation</a:t>
            </a:r>
          </a:p>
          <a:p>
            <a:pPr>
              <a:spcBef>
                <a:spcPts val="600"/>
              </a:spcBef>
              <a:defRPr sz="2800"/>
            </a:pPr>
            <a:r>
              <a:t>with two integers, we get addition</a:t>
            </a:r>
          </a:p>
          <a:p>
            <a:pPr>
              <a:spcBef>
                <a:spcPts val="600"/>
              </a:spcBef>
              <a:defRPr sz="2800"/>
            </a:pPr>
            <a:r>
              <a:t>with an integer and a string we get: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Traceback (most recent call last):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File "&lt;pyshell#9&gt;", line 1, in &lt;module&gt;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1+</a:t>
            </a:r>
            <a:r>
              <a:t>'</a:t>
            </a:r>
            <a:r>
              <a:t>a</a:t>
            </a:r>
            <a:r>
              <a:t>'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TypeError: unsupported operand type(s) for +: </a:t>
            </a:r>
            <a:r>
              <a:t>'</a:t>
            </a:r>
            <a:r>
              <a:t>int</a:t>
            </a:r>
            <a:r>
              <a:t>'</a:t>
            </a:r>
            <a:r>
              <a:t> and </a:t>
            </a:r>
            <a:r>
              <a:t>'</a:t>
            </a:r>
            <a:r>
              <a:t>str</a:t>
            </a:r>
            <a:r>
              <a:t>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 overloading</a:t>
            </a:r>
          </a:p>
        </p:txBody>
      </p:sp>
      <p:sp>
        <p:nvSpPr>
          <p:cNvPr id="199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plus operator is </a:t>
            </a:r>
            <a:r>
              <a:rPr b="1" i="1"/>
              <a:t>overloaded</a:t>
            </a:r>
            <a:r>
              <a:rPr b="1" i="1">
                <a:solidFill>
                  <a:srgbClr val="FF2600"/>
                </a:solidFill>
              </a:rPr>
              <a:t>(yfirskrifaður)</a:t>
            </a:r>
            <a:endParaRPr b="1" i="1"/>
          </a:p>
          <a:p>
            <a:pPr/>
            <a:r>
              <a:t>that is, the operator can do/mean different things (have multiple/overloaded meanings) depending on the types involved</a:t>
            </a:r>
          </a:p>
          <a:p>
            <a:pPr/>
            <a:r>
              <a:t>if python does not recognise the operation and that combination of types, you get an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overload ops</a:t>
            </a:r>
          </a:p>
        </p:txBody>
      </p:sp>
      <p:sp>
        <p:nvSpPr>
          <p:cNvPr id="202" name="Rectangle 3"/>
          <p:cNvSpPr txBox="1"/>
          <p:nvPr>
            <p:ph type="body" idx="1"/>
          </p:nvPr>
        </p:nvSpPr>
        <p:spPr>
          <a:xfrm>
            <a:off x="457200" y="1143000"/>
            <a:ext cx="8229600" cy="4800600"/>
          </a:xfrm>
          <a:prstGeom prst="rect">
            <a:avLst/>
          </a:prstGeom>
        </p:spPr>
        <p:txBody>
          <a:bodyPr/>
          <a:lstStyle/>
          <a:p>
            <a:pPr/>
            <a:r>
              <a:t>Python provides a set of operators that can be overloaded. You can</a:t>
            </a:r>
            <a:r>
              <a:t>'</a:t>
            </a:r>
            <a:r>
              <a:t>t overload all the operators, but you can many</a:t>
            </a:r>
          </a:p>
          <a:p>
            <a:pPr/>
            <a:r>
              <a:t>Like all the special class operations, they use the two underlines before and after They come in three general classes: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numeric type operations (+,-,&lt;,&gt;,print etc.)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container operations ([ ], iterate,len, etc.)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general operations (printing, construction)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56304"/>
            <a:ext cx="7239000" cy="5975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three OOP factors</a:t>
            </a:r>
          </a:p>
        </p:txBody>
      </p:sp>
      <p:sp>
        <p:nvSpPr>
          <p:cNvPr id="156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Remember, we said there were 3 factors that distinguished an Object Oriented Programming language:</a:t>
            </a:r>
          </a:p>
          <a:p>
            <a:pPr/>
            <a:r>
              <a:t>encapsulation</a:t>
            </a:r>
          </a:p>
          <a:p>
            <a:pPr/>
            <a:r>
              <a:t>inheritance</a:t>
            </a:r>
          </a:p>
          <a:p>
            <a:pPr/>
            <a:r>
              <a:t>polymorphism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081" y="1066800"/>
            <a:ext cx="8443415" cy="441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"/>
          <p:cNvSpPr txBox="1"/>
          <p:nvPr>
            <p:ph type="title"/>
          </p:nvPr>
        </p:nvSpPr>
        <p:spPr>
          <a:xfrm>
            <a:off x="0" y="76200"/>
            <a:ext cx="9144000" cy="838200"/>
          </a:xfrm>
          <a:prstGeom prst="rect">
            <a:avLst/>
          </a:prstGeom>
        </p:spPr>
        <p:txBody>
          <a:bodyPr/>
          <a:lstStyle/>
          <a:p>
            <a:pPr/>
            <a:r>
              <a:t>how does v1+v2 map to 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__add__</a:t>
            </a:r>
          </a:p>
        </p:txBody>
      </p:sp>
      <p:sp>
        <p:nvSpPr>
          <p:cNvPr id="211" name="Rectangle 3"/>
          <p:cNvSpPr txBox="1"/>
          <p:nvPr>
            <p:ph type="body" idx="1"/>
          </p:nvPr>
        </p:nvSpPr>
        <p:spPr>
          <a:xfrm>
            <a:off x="457200" y="8382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v1 + v2</a:t>
            </a:r>
          </a:p>
          <a:p>
            <a:pPr>
              <a:lnSpc>
                <a:spcPct val="90000"/>
              </a:lnSpc>
              <a:buSzTx/>
              <a:buNone/>
              <a:defRPr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is turned, by Python, into</a:t>
            </a:r>
          </a:p>
          <a:p>
            <a:pPr>
              <a:lnSpc>
                <a:spcPct val="90000"/>
              </a:lnSpc>
              <a:buSzTx/>
              <a:buNone/>
              <a:defRPr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v1.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__add__</a:t>
            </a:r>
            <a:r>
              <a:t>(v2)</a:t>
            </a:r>
          </a:p>
          <a:p>
            <a:pPr>
              <a:lnSpc>
                <a:spcPct val="90000"/>
              </a:lnSpc>
              <a:buSzTx/>
              <a:buNone/>
              <a:defRPr sz="2800"/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These are </a:t>
            </a:r>
            <a:r>
              <a:rPr b="1" i="1"/>
              <a:t>exactly equivalent expressions</a:t>
            </a:r>
            <a:r>
              <a:t>. It means that the first variable calls the 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__add__</a:t>
            </a:r>
            <a:r>
              <a:t> method with the second variable passed as an argument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v1 is bound to </a:t>
            </a:r>
            <a:r>
              <a:rPr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t>, v2 bound to </a:t>
            </a:r>
            <a:r>
              <a:rPr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param2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Calling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__str__</a:t>
            </a:r>
          </a:p>
        </p:txBody>
      </p:sp>
      <p:sp>
        <p:nvSpPr>
          <p:cNvPr id="214" name="Content Placeholder 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does 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__str__</a:t>
            </a:r>
            <a:r>
              <a:t> method get called? Whenever a string representation of the instance is required: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directly, by saying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str(my_instance)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indirectly, calling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print(my_instance)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Rational Number class</a:t>
            </a:r>
          </a:p>
        </p:txBody>
      </p:sp>
      <p:sp>
        <p:nvSpPr>
          <p:cNvPr id="219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 Rational is represented by two integers, the numerator and the denominator</a:t>
            </a:r>
          </a:p>
          <a:p>
            <a:pPr/>
            <a:r>
              <a:t>we can apply many of the numeric operators to Rational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990" y="762000"/>
            <a:ext cx="8152633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"/>
          <p:cNvSpPr txBox="1"/>
          <p:nvPr>
            <p:ph type="title"/>
          </p:nvPr>
        </p:nvSpPr>
        <p:spPr>
          <a:xfrm>
            <a:off x="381000" y="457200"/>
            <a:ext cx="8229600" cy="8382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Geneva"/>
                <a:ea typeface="Geneva"/>
                <a:cs typeface="Geneva"/>
                <a:sym typeface="Geneva"/>
              </a:defRPr>
            </a:pPr>
            <a:r>
              <a:t>__str__</a:t>
            </a:r>
            <a:r>
              <a:rPr>
                <a:latin typeface="Arial"/>
                <a:ea typeface="Arial"/>
                <a:cs typeface="Arial"/>
                <a:sym typeface="Arial"/>
              </a:rPr>
              <a:t> vs </a:t>
            </a:r>
            <a:r>
              <a:t>__repr__</a:t>
            </a:r>
          </a:p>
        </p:txBody>
      </p:sp>
      <p:sp>
        <p:nvSpPr>
          <p:cNvPr id="224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Geneva"/>
                <a:ea typeface="Geneva"/>
                <a:cs typeface="Geneva"/>
                <a:sym typeface="Geneva"/>
              </a:defRPr>
            </a:pPr>
            <a:r>
              <a:t>__repr__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what the interpreter will call when you type an instance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potentially, the representation of the instance, something you can recreate an instance from.</a:t>
            </a:r>
          </a:p>
          <a:p>
            <a:pPr>
              <a:lnSpc>
                <a:spcPct val="90000"/>
              </a:lnSpc>
              <a:defRPr>
                <a:latin typeface="Geneva"/>
                <a:ea typeface="Geneva"/>
                <a:cs typeface="Geneva"/>
                <a:sym typeface="Geneva"/>
              </a:defRPr>
            </a:pPr>
            <a:r>
              <a:t>__str__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a conversion of the instance to a string.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Often we define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__str__</a:t>
            </a:r>
            <a:r>
              <a:t>, have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__repr__</a:t>
            </a:r>
            <a:r>
              <a:t> call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__str__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note the call: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self.__str__()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__init__</a:t>
            </a:r>
            <a:r>
              <a:t> method</a:t>
            </a:r>
          </a:p>
        </p:txBody>
      </p:sp>
      <p:sp>
        <p:nvSpPr>
          <p:cNvPr id="22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each instance gets an attribute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numer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denom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to represent the numerator and denominator of that instance</a:t>
            </a:r>
            <a:r>
              <a:t>'</a:t>
            </a:r>
            <a:r>
              <a:t>s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 addition</a:t>
            </a:r>
          </a:p>
        </p:txBody>
      </p:sp>
      <p:sp>
        <p:nvSpPr>
          <p:cNvPr id="2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Remember how we add fractions:</a:t>
            </a:r>
          </a:p>
          <a:p>
            <a:pPr/>
            <a:r>
              <a:t>if the denominator is the same, add the numerators</a:t>
            </a:r>
          </a:p>
          <a:p>
            <a:pPr/>
            <a:r>
              <a:t>if not, find a new common denominator that each denominator divides without remainder.</a:t>
            </a:r>
          </a:p>
          <a:p>
            <a:pPr/>
            <a:r>
              <a:t>modify the numerators and add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still at encapsulation</a:t>
            </a:r>
          </a:p>
        </p:txBody>
      </p:sp>
      <p:sp>
        <p:nvSpPr>
          <p:cNvPr id="159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said that encapsulation:</a:t>
            </a:r>
          </a:p>
          <a:p>
            <a:pPr/>
            <a:r>
              <a:t>hid details of the implementation so that the program was easier to read and write</a:t>
            </a:r>
          </a:p>
          <a:p>
            <a:pPr/>
            <a:r>
              <a:t>modularity, make an object so that it can be reused in other contexts</a:t>
            </a:r>
          </a:p>
          <a:p>
            <a:pPr/>
            <a:r>
              <a:t>providing an interface (the methods) that are the approved way to deal with the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lcm and gcd</a:t>
            </a:r>
          </a:p>
        </p:txBody>
      </p:sp>
      <p:sp>
        <p:nvSpPr>
          <p:cNvPr id="2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least common multiple (lcm) finds the smallest number that each denominator divides without remainder</a:t>
            </a:r>
          </a:p>
          <a:p>
            <a:pPr/>
            <a:r>
              <a:t>the greatest common divisor (gcd) finds the largest number two numbers can divide into without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LCM in terms of GCD</a:t>
            </a:r>
          </a:p>
        </p:txBody>
      </p:sp>
      <p:pic>
        <p:nvPicPr>
          <p:cNvPr id="23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1828800"/>
            <a:ext cx="4051300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Box 10"/>
          <p:cNvSpPr txBox="1"/>
          <p:nvPr/>
        </p:nvSpPr>
        <p:spPr>
          <a:xfrm>
            <a:off x="609600" y="3886199"/>
            <a:ext cx="5458580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OK, how to find the gcd then?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GCD and Euclid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defRPr sz="2800"/>
            </a:lvl2pPr>
          </a:lstStyle>
          <a:p>
            <a:pPr/>
            <a:r>
              <a:t>One of the earliest algorithms recorded was the GCD by Euclid in his book Elements around 300 B.C.</a:t>
            </a:r>
          </a:p>
          <a:p>
            <a:pPr lvl="1"/>
            <a:r>
              <a:t>He originally defined it in terms of geometry but the result is the same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12.4-12.6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Algorithm</a:t>
            </a:r>
          </a:p>
        </p:txBody>
      </p:sp>
      <p:sp>
        <p:nvSpPr>
          <p:cNvPr id="245" name="Content Placeholder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GCD(a,b)</a:t>
            </a:r>
          </a:p>
          <a:p>
            <a:pPr marL="514350" indent="-514350">
              <a:buAutoNum type="arabicPeriod" startAt="1"/>
            </a:pPr>
            <a:r>
              <a:t>If one of the numbers is 0, return the other and halt</a:t>
            </a:r>
          </a:p>
          <a:p>
            <a:pPr marL="514350" indent="-514350">
              <a:buAutoNum type="arabicPeriod" startAt="1"/>
            </a:pPr>
            <a:r>
              <a:t>Otherwise, find the integer remainder of the larger number divided by the smaller number</a:t>
            </a:r>
          </a:p>
          <a:p>
            <a:pPr marL="514350" indent="-514350">
              <a:buAutoNum type="arabicPeriod" startAt="1"/>
            </a:pPr>
            <a:r>
              <a:t>Reapply GCD(a,b) with 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smaller and b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the remainder from step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19" y="533400"/>
            <a:ext cx="9090026" cy="266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810000"/>
            <a:ext cx="8955579" cy="121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Just the add, from Code Listing 12.6 </a:t>
            </a:r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49" y="1429324"/>
            <a:ext cx="5401126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2133600"/>
            <a:ext cx="9144002" cy="388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Equality</a:t>
            </a:r>
          </a:p>
        </p:txBody>
      </p:sp>
      <p:sp>
        <p:nvSpPr>
          <p:cNvPr id="255" name="Content Placeholder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equality method is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__eq__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/>
            <a:r>
              <a:t>It is invoked with the == operator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½ == ½ is equivalent to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½.__eq__(½) </a:t>
            </a:r>
          </a:p>
          <a:p>
            <a:pPr/>
            <a:r>
              <a:t>It should be able to deal with non-reduced fractions:</a:t>
            </a:r>
          </a:p>
          <a:p>
            <a:pPr lvl="1" marL="0" indent="457200">
              <a:buSzTx/>
              <a:buNone/>
            </a:pPr>
            <a:r>
              <a:t>½ == ½  is True</a:t>
            </a:r>
            <a:endParaRPr sz="2800"/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so is  2/4 == 3/6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94" y="1295400"/>
            <a:ext cx="8644913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aspect</a:t>
            </a:r>
          </a:p>
        </p:txBody>
      </p:sp>
      <p:sp>
        <p:nvSpPr>
          <p:cNvPr id="162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buSzTx/>
              <a:buNone/>
              <a:defRPr sz="3072"/>
            </a:pPr>
            <a:r>
              <a:t>A new aspect we should have is </a:t>
            </a:r>
            <a:r>
              <a:rPr i="1"/>
              <a:t>consistency</a:t>
            </a:r>
            <a:endParaRPr i="1"/>
          </a:p>
          <a:p>
            <a:pPr marL="329184" indent="-329184" defTabSz="877823">
              <a:buSzTx/>
              <a:buNone/>
              <a:defRPr i="1" sz="3072"/>
            </a:pPr>
            <a:r>
              <a:t>Remember Rule 9: Do the right thing</a:t>
            </a:r>
          </a:p>
          <a:p>
            <a:pPr marL="329184" indent="-329184" defTabSz="877823">
              <a:defRPr sz="3072"/>
            </a:pPr>
          </a:p>
          <a:p>
            <a:pPr marL="329184" indent="-329184" defTabSz="877823">
              <a:defRPr sz="3072"/>
            </a:pPr>
            <a:r>
              <a:t>A new class should be consistent with the rules of the language. </a:t>
            </a:r>
          </a:p>
          <a:p>
            <a:pPr marL="329184" indent="-329184" defTabSz="877823">
              <a:defRPr sz="3072"/>
            </a:pPr>
            <a:r>
              <a:t>It should respond to standard messages, it should behave properly with typical functions (assuming the type allows that kind of call).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Fitting in</a:t>
            </a:r>
          </a:p>
        </p:txBody>
      </p:sp>
      <p:sp>
        <p:nvSpPr>
          <p:cNvPr id="262" name="Content Placeholder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What is amazing about the traces of these methods is how many of them are called in service of the overall goal.</a:t>
            </a:r>
          </a:p>
          <a:p>
            <a:pPr/>
            <a:r>
              <a:t>All we did was provide the basic pieces and Python orchestrates how they all fit together!</a:t>
            </a:r>
          </a:p>
          <a:p>
            <a:pPr/>
            <a:r>
              <a:t>Rule 9 rules!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doesn't work</a:t>
            </a:r>
          </a:p>
        </p:txBody>
      </p:sp>
      <p:sp>
        <p:nvSpPr>
          <p:cNvPr id="265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r1+r2, but what about</a:t>
            </a:r>
          </a:p>
        </p:txBody>
      </p:sp>
      <p:sp>
        <p:nvSpPr>
          <p:cNvPr id="26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We said the add we defined would work for two rationals, but what about?</a:t>
            </a:r>
          </a:p>
          <a:p>
            <a:pPr/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r1 + 1</a:t>
            </a:r>
            <a:r>
              <a:rPr>
                <a:latin typeface="Arial"/>
                <a:ea typeface="Arial"/>
                <a:cs typeface="Arial"/>
                <a:sym typeface="Arial"/>
              </a:rPr>
              <a:t>	# Rational plus an integer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+ r1</a:t>
            </a:r>
            <a:r>
              <a:rPr>
                <a:latin typeface="Arial"/>
                <a:ea typeface="Arial"/>
                <a:cs typeface="Arial"/>
                <a:sym typeface="Arial"/>
              </a:rPr>
              <a:t>	# commutativity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/>
          </a:p>
          <a:p>
            <a:pPr/>
            <a:r>
              <a:t>Neither works right now. How to fix?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r1 + 1</a:t>
            </a:r>
          </a:p>
        </p:txBody>
      </p:sp>
      <p:sp>
        <p:nvSpPr>
          <p:cNvPr id="271" name="Rectangle 3"/>
          <p:cNvSpPr txBox="1"/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What</a:t>
            </a:r>
            <a:r>
              <a:t>'</a:t>
            </a:r>
            <a:r>
              <a:t>s the problem?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add expects another rational number as the second argument.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Python used to have a coercion operator, but that is deprecated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coerce: force conversion to another type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deprecate: </a:t>
            </a:r>
            <a:r>
              <a:t>'</a:t>
            </a:r>
            <a:r>
              <a:t>disapproval</a:t>
            </a:r>
            <a:r>
              <a:t>'</a:t>
            </a:r>
            <a:r>
              <a:t>, an approach that is no longer supported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Our constructor would support conversion of an int to a Rational, how/where to do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Introspection in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__add__</a:t>
            </a:r>
          </a:p>
        </p:txBody>
      </p:sp>
      <p:sp>
        <p:nvSpPr>
          <p:cNvPr id="274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add operator is going to have to check the types of the parameter and then decide what should be done</a:t>
            </a:r>
          </a:p>
          <a:p>
            <a:pPr/>
            <a:r>
              <a:t>if the type is an integer, convert it. If it is a Rational, do what we did before. Anything else that is to be allowed needs to be checked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1" y="3276600"/>
            <a:ext cx="8881420" cy="175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85800"/>
            <a:ext cx="8735878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1 + r1</a:t>
            </a:r>
          </a:p>
        </p:txBody>
      </p:sp>
      <p:sp>
        <p:nvSpPr>
          <p:cNvPr id="282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What</a:t>
            </a:r>
            <a:r>
              <a:t>'</a:t>
            </a:r>
            <a:r>
              <a:t>s the problem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mapping is wrong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1 + r1 maps to 1.__add__(r1)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such method for integers (and besides, it would be a real pain to have to add a new method to every type we want to include)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user should expect that this should work. Addition is commutative!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radd method</a:t>
            </a:r>
          </a:p>
        </p:txBody>
      </p:sp>
      <p:sp>
        <p:nvSpPr>
          <p:cNvPr id="285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Python allows the definition of an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__radd__</a:t>
            </a:r>
            <a:r>
              <a:t> method</a:t>
            </a:r>
          </a:p>
          <a:p>
            <a:pPr/>
            <a:r>
              <a:t>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__radd__ </a:t>
            </a:r>
            <a:r>
              <a:t>method is called when 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__add__ </a:t>
            </a:r>
            <a:r>
              <a:t>method fails because of a type mismatch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__radd__ </a:t>
            </a:r>
            <a:r>
              <a:rPr>
                <a:latin typeface="Arial"/>
                <a:ea typeface="Arial"/>
                <a:cs typeface="Arial"/>
                <a:sym typeface="Arial"/>
              </a:rPr>
              <a:t>reverses the two arguments in the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__radd__ vs __add__</a:t>
            </a:r>
          </a:p>
        </p:txBody>
      </p:sp>
      <p:sp>
        <p:nvSpPr>
          <p:cNvPr id="28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 + r1</a:t>
            </a:r>
          </a:p>
          <a:p>
            <a:pPr/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  try 1.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__add__</a:t>
            </a:r>
            <a:r>
              <a:t>(r1), failure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  look for an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__radd__ </a:t>
            </a:r>
            <a:r>
              <a:t>if it exists, remap</a:t>
            </a:r>
          </a:p>
          <a:p>
            <a:pPr/>
            <a:r>
              <a:t>1 + r1</a:t>
            </a:r>
          </a:p>
          <a:p>
            <a:pPr/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  r1.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__radd__</a:t>
            </a:r>
            <a:r>
              <a:t>(1)</a:t>
            </a:r>
          </a:p>
        </p:txBody>
      </p:sp>
      <p:sp>
        <p:nvSpPr>
          <p:cNvPr id="289" name="Oval 4"/>
          <p:cNvSpPr/>
          <p:nvPr/>
        </p:nvSpPr>
        <p:spPr>
          <a:xfrm>
            <a:off x="838200" y="1752600"/>
            <a:ext cx="381000" cy="4572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Oval 5"/>
          <p:cNvSpPr/>
          <p:nvPr/>
        </p:nvSpPr>
        <p:spPr>
          <a:xfrm>
            <a:off x="1524000" y="1752600"/>
            <a:ext cx="533400" cy="4572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1" name="Line 6"/>
          <p:cNvSpPr/>
          <p:nvPr/>
        </p:nvSpPr>
        <p:spPr>
          <a:xfrm>
            <a:off x="1143000" y="2209800"/>
            <a:ext cx="685801" cy="6858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Line 7"/>
          <p:cNvSpPr/>
          <p:nvPr/>
        </p:nvSpPr>
        <p:spPr>
          <a:xfrm>
            <a:off x="1981200" y="2133599"/>
            <a:ext cx="1600201" cy="762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Oval 8"/>
          <p:cNvSpPr/>
          <p:nvPr/>
        </p:nvSpPr>
        <p:spPr>
          <a:xfrm>
            <a:off x="838200" y="3810000"/>
            <a:ext cx="381000" cy="6096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Oval 9"/>
          <p:cNvSpPr/>
          <p:nvPr/>
        </p:nvSpPr>
        <p:spPr>
          <a:xfrm>
            <a:off x="1447800" y="3810000"/>
            <a:ext cx="609600" cy="6096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5" name="Line 10"/>
          <p:cNvSpPr/>
          <p:nvPr/>
        </p:nvSpPr>
        <p:spPr>
          <a:xfrm flipH="1">
            <a:off x="1371599" y="4419600"/>
            <a:ext cx="304802" cy="6858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Line 11"/>
          <p:cNvSpPr/>
          <p:nvPr/>
        </p:nvSpPr>
        <p:spPr>
          <a:xfrm>
            <a:off x="1143000" y="4343400"/>
            <a:ext cx="2209801" cy="762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example</a:t>
            </a:r>
          </a:p>
        </p:txBody>
      </p:sp>
      <p:sp>
        <p:nvSpPr>
          <p:cNvPr id="165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Consider a Rational number class. It should respond to:</a:t>
            </a:r>
          </a:p>
          <a:p>
            <a:pPr/>
          </a:p>
          <a:p>
            <a:pPr/>
            <a:r>
              <a:t>construction</a:t>
            </a:r>
          </a:p>
          <a:p>
            <a:pPr/>
            <a:r>
              <a:t>printing</a:t>
            </a:r>
          </a:p>
          <a:p>
            <a:pPr/>
            <a:r>
              <a:t>arithmetic ops (+, -, *, /)</a:t>
            </a:r>
          </a:p>
          <a:p>
            <a:pPr/>
            <a:r>
              <a:t>comparison ops (&lt;, &gt;, &lt;=, &gt;=)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radd</a:t>
            </a:r>
          </a:p>
        </p:txBody>
      </p:sp>
      <p:sp>
        <p:nvSpPr>
          <p:cNvPr id="299" name="Rectangle 3"/>
          <p:cNvSpPr txBox="1"/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defRPr sz="3136"/>
            </a:pPr>
            <a:r>
              <a:t>essentially, all we need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__radd__</a:t>
            </a:r>
            <a:r>
              <a:t> to do is remap the parameters.</a:t>
            </a:r>
          </a:p>
          <a:p>
            <a:pPr marL="336042" indent="-336042" defTabSz="896111">
              <a:defRPr sz="3136"/>
            </a:pPr>
            <a:r>
              <a:t>after that, it is just add all over again, so we call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__add__</a:t>
            </a:r>
            <a:r>
              <a:t> directly</a:t>
            </a:r>
          </a:p>
          <a:p>
            <a:pPr marL="336042" indent="-336042" defTabSz="896111">
              <a:defRPr sz="3136"/>
            </a:pPr>
            <a:r>
              <a:t>means we only have to maintain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__add__</a:t>
            </a:r>
            <a:r>
              <a:t> if any changes are required</a:t>
            </a:r>
          </a:p>
          <a:p>
            <a:pPr marL="336042" indent="-336042" defTabSz="896111">
              <a:buSzTx/>
              <a:buNone/>
              <a:defRPr sz="3136">
                <a:latin typeface="Monaco"/>
                <a:ea typeface="Monaco"/>
                <a:cs typeface="Monaco"/>
                <a:sym typeface="Monaco"/>
              </a:defRPr>
            </a:pPr>
            <a:r>
              <a:t> def __radd__(self,f):</a:t>
            </a:r>
          </a:p>
          <a:p>
            <a:pPr marL="336042" indent="-336042" defTabSz="896111">
              <a:buSzTx/>
              <a:buNone/>
              <a:defRPr sz="3136">
                <a:latin typeface="Monaco"/>
                <a:ea typeface="Monaco"/>
                <a:cs typeface="Monaco"/>
                <a:sym typeface="Monaco"/>
              </a:defRPr>
            </a:pPr>
            <a:r>
              <a:t>    return self.__add__(f)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  <a:r>
              <a:rPr>
                <a:solidFill>
                  <a:srgbClr val="FF2600"/>
                </a:solidFill>
              </a:rPr>
              <a:t>(Erfðir)</a:t>
            </a:r>
          </a:p>
        </p:txBody>
      </p:sp>
      <p:sp>
        <p:nvSpPr>
          <p:cNvPr id="302" name="Subtitle 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Class-Instance relations</a:t>
            </a:r>
          </a:p>
        </p:txBody>
      </p:sp>
      <p:sp>
        <p:nvSpPr>
          <p:cNvPr id="305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Remember the relationship between a class and its instances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 class can have many instances, each made initially from the constructor of the class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the methods an instance can call are initially shared by all instances of a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Class-Class relations</a:t>
            </a:r>
          </a:p>
        </p:txBody>
      </p:sp>
      <p:sp>
        <p:nvSpPr>
          <p:cNvPr id="30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Classes can also have a separate relationship with other classes</a:t>
            </a:r>
          </a:p>
          <a:p>
            <a:pPr/>
            <a:r>
              <a:t>the relationships forms a hierarchy</a:t>
            </a:r>
          </a:p>
          <a:p>
            <a:pPr lvl="1" marL="742950" indent="-285750">
              <a:spcBef>
                <a:spcPts val="600"/>
              </a:spcBef>
              <a:defRPr b="1" i="1" sz="2800"/>
            </a:pPr>
            <a:r>
              <a:t>hierarchy</a:t>
            </a:r>
            <a:r>
              <a:rPr b="0" i="0"/>
              <a:t>: A body of persons or things ranked in grades, orders or classes, one above another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science </a:t>
            </a:r>
            <a:r>
              <a:t>'</a:t>
            </a:r>
            <a:r>
              <a:t>trees</a:t>
            </a:r>
            <a:r>
              <a:t>'</a:t>
            </a:r>
          </a:p>
        </p:txBody>
      </p:sp>
      <p:sp>
        <p:nvSpPr>
          <p:cNvPr id="31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hierarchy forms what is called a tree in computer science. Odd </a:t>
            </a:r>
            <a:r>
              <a:t>'</a:t>
            </a:r>
            <a:r>
              <a:t>tree</a:t>
            </a:r>
            <a:r>
              <a:t>'</a:t>
            </a:r>
            <a:r>
              <a:t> though</a:t>
            </a:r>
          </a:p>
        </p:txBody>
      </p:sp>
      <p:sp>
        <p:nvSpPr>
          <p:cNvPr id="312" name="Text Box 4"/>
          <p:cNvSpPr txBox="1"/>
          <p:nvPr/>
        </p:nvSpPr>
        <p:spPr>
          <a:xfrm>
            <a:off x="4243387" y="2819400"/>
            <a:ext cx="4980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root</a:t>
            </a:r>
          </a:p>
        </p:txBody>
      </p:sp>
      <p:sp>
        <p:nvSpPr>
          <p:cNvPr id="313" name="Text Box 5"/>
          <p:cNvSpPr txBox="1"/>
          <p:nvPr/>
        </p:nvSpPr>
        <p:spPr>
          <a:xfrm>
            <a:off x="2590800" y="3581400"/>
            <a:ext cx="4090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left</a:t>
            </a:r>
          </a:p>
        </p:txBody>
      </p:sp>
      <p:sp>
        <p:nvSpPr>
          <p:cNvPr id="314" name="Text Box 6"/>
          <p:cNvSpPr txBox="1"/>
          <p:nvPr/>
        </p:nvSpPr>
        <p:spPr>
          <a:xfrm>
            <a:off x="5622925" y="3552825"/>
            <a:ext cx="54883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right</a:t>
            </a:r>
          </a:p>
        </p:txBody>
      </p:sp>
      <p:sp>
        <p:nvSpPr>
          <p:cNvPr id="315" name="Text Box 7"/>
          <p:cNvSpPr txBox="1"/>
          <p:nvPr/>
        </p:nvSpPr>
        <p:spPr>
          <a:xfrm>
            <a:off x="1660525" y="44958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leaf1</a:t>
            </a:r>
          </a:p>
        </p:txBody>
      </p:sp>
      <p:sp>
        <p:nvSpPr>
          <p:cNvPr id="316" name="Text Box 8"/>
          <p:cNvSpPr txBox="1"/>
          <p:nvPr/>
        </p:nvSpPr>
        <p:spPr>
          <a:xfrm>
            <a:off x="3124200" y="44958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leaf2</a:t>
            </a:r>
          </a:p>
        </p:txBody>
      </p:sp>
      <p:sp>
        <p:nvSpPr>
          <p:cNvPr id="317" name="Text Box 9"/>
          <p:cNvSpPr txBox="1"/>
          <p:nvPr/>
        </p:nvSpPr>
        <p:spPr>
          <a:xfrm>
            <a:off x="4860925" y="44958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leaf3</a:t>
            </a:r>
          </a:p>
        </p:txBody>
      </p:sp>
      <p:sp>
        <p:nvSpPr>
          <p:cNvPr id="318" name="Text Box 10"/>
          <p:cNvSpPr txBox="1"/>
          <p:nvPr/>
        </p:nvSpPr>
        <p:spPr>
          <a:xfrm>
            <a:off x="6096000" y="4495800"/>
            <a:ext cx="5998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leaf4</a:t>
            </a:r>
          </a:p>
        </p:txBody>
      </p:sp>
      <p:sp>
        <p:nvSpPr>
          <p:cNvPr id="319" name="Line 11"/>
          <p:cNvSpPr/>
          <p:nvPr/>
        </p:nvSpPr>
        <p:spPr>
          <a:xfrm flipH="1">
            <a:off x="3047999" y="3276600"/>
            <a:ext cx="14478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Line 12"/>
          <p:cNvSpPr/>
          <p:nvPr/>
        </p:nvSpPr>
        <p:spPr>
          <a:xfrm>
            <a:off x="4495800" y="3276600"/>
            <a:ext cx="12192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e 13"/>
          <p:cNvSpPr/>
          <p:nvPr/>
        </p:nvSpPr>
        <p:spPr>
          <a:xfrm flipH="1">
            <a:off x="5333999" y="3962400"/>
            <a:ext cx="609601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Line 14"/>
          <p:cNvSpPr/>
          <p:nvPr/>
        </p:nvSpPr>
        <p:spPr>
          <a:xfrm>
            <a:off x="5943600" y="3962400"/>
            <a:ext cx="457201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Line 15"/>
          <p:cNvSpPr/>
          <p:nvPr/>
        </p:nvSpPr>
        <p:spPr>
          <a:xfrm flipH="1">
            <a:off x="2209799" y="3962400"/>
            <a:ext cx="609601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Line 16"/>
          <p:cNvSpPr/>
          <p:nvPr/>
        </p:nvSpPr>
        <p:spPr>
          <a:xfrm>
            <a:off x="2819400" y="3962400"/>
            <a:ext cx="609601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related by a hierarchy</a:t>
            </a:r>
          </a:p>
        </p:txBody>
      </p:sp>
      <p:sp>
        <p:nvSpPr>
          <p:cNvPr id="32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we create a class, which is itself another object, we can state how it is related to other classes</a:t>
            </a:r>
          </a:p>
          <a:p>
            <a:pPr/>
            <a:r>
              <a:t>the relationship we can indicate is the class that is </a:t>
            </a:r>
            <a:r>
              <a:t>'</a:t>
            </a:r>
            <a:r>
              <a:t>above</a:t>
            </a:r>
            <a:r>
              <a:t>'</a:t>
            </a:r>
            <a:r>
              <a:t> it in the hierarchy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statement</a:t>
            </a:r>
          </a:p>
        </p:txBody>
      </p:sp>
      <p:sp>
        <p:nvSpPr>
          <p:cNvPr id="330" name="Rectangle 3"/>
          <p:cNvSpPr txBox="1"/>
          <p:nvPr>
            <p:ph type="body" idx="1"/>
          </p:nvPr>
        </p:nvSpPr>
        <p:spPr>
          <a:xfrm>
            <a:off x="457200" y="2743200"/>
            <a:ext cx="8229600" cy="3382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MyClass (SuperClass): 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pass</a:t>
            </a:r>
          </a:p>
          <a:p>
            <a:pPr/>
            <a:r>
              <a:t>The top class in Python is called </a:t>
            </a:r>
            <a:r>
              <a:rPr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t>.</a:t>
            </a:r>
          </a:p>
          <a:p>
            <a:pPr/>
            <a:r>
              <a:t>it is predefined by Python, always exists </a:t>
            </a:r>
          </a:p>
          <a:p>
            <a:pPr/>
            <a:r>
              <a:t>use </a:t>
            </a:r>
            <a:r>
              <a:rPr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>
                <a:solidFill>
                  <a:srgbClr val="660066"/>
                </a:solidFill>
              </a:rPr>
              <a:t> </a:t>
            </a:r>
            <a:r>
              <a:t>when you have no superclass</a:t>
            </a:r>
          </a:p>
        </p:txBody>
      </p:sp>
      <p:sp>
        <p:nvSpPr>
          <p:cNvPr id="331" name="Oval 4"/>
          <p:cNvSpPr/>
          <p:nvPr/>
        </p:nvSpPr>
        <p:spPr>
          <a:xfrm>
            <a:off x="4114800" y="2743200"/>
            <a:ext cx="2590800" cy="6096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Text Box 5"/>
          <p:cNvSpPr txBox="1"/>
          <p:nvPr/>
        </p:nvSpPr>
        <p:spPr>
          <a:xfrm>
            <a:off x="4267199" y="1371600"/>
            <a:ext cx="4096481" cy="8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name of the class above</a:t>
            </a:r>
          </a:p>
          <a:p>
            <a:pPr>
              <a:defRPr sz="2800"/>
            </a:pPr>
            <a:r>
              <a:t>this class in the hierarchy</a:t>
            </a:r>
          </a:p>
        </p:txBody>
      </p:sp>
      <p:sp>
        <p:nvSpPr>
          <p:cNvPr id="333" name="Line 6"/>
          <p:cNvSpPr/>
          <p:nvPr/>
        </p:nvSpPr>
        <p:spPr>
          <a:xfrm flipH="1">
            <a:off x="5943599" y="2286000"/>
            <a:ext cx="609601" cy="45720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872" y="1295400"/>
            <a:ext cx="7992407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ubtitle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Listing 12.10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382" y="1143000"/>
            <a:ext cx="8425544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program</a:t>
            </a:r>
          </a:p>
        </p:txBody>
      </p:sp>
      <p:pic>
        <p:nvPicPr>
          <p:cNvPr id="16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390" y="1828800"/>
            <a:ext cx="7822411" cy="3892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is-a, super and sub class</a:t>
            </a:r>
          </a:p>
        </p:txBody>
      </p:sp>
      <p:sp>
        <p:nvSpPr>
          <p:cNvPr id="342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class hierarchy imposes an </a:t>
            </a:r>
            <a:r>
              <a:rPr b="1" i="1"/>
              <a:t>is-a</a:t>
            </a:r>
            <a:r>
              <a:rPr b="1" i="1"/>
              <a:t> </a:t>
            </a:r>
            <a:r>
              <a:t>relationship between classes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MyChildClass </a:t>
            </a:r>
            <a:r>
              <a:rPr b="1" i="1"/>
              <a:t>is-a</a:t>
            </a:r>
            <a:r>
              <a:t> (or is a kind of) MyClass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MyClass </a:t>
            </a:r>
            <a:r>
              <a:rPr b="1" i="1"/>
              <a:t>is-a </a:t>
            </a:r>
            <a:r>
              <a:t>(or is a kind of) object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object has as a subclass MyClass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MyChildClass has as a superclass MyClass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um, so what?</a:t>
            </a:r>
          </a:p>
        </p:txBody>
      </p:sp>
      <p:sp>
        <p:nvSpPr>
          <p:cNvPr id="345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hope of such an arrangement is the saving/re-use of code</a:t>
            </a:r>
          </a:p>
          <a:p>
            <a:pPr/>
            <a:r>
              <a:t>superclass code contains general code that is applicable to many subclasses</a:t>
            </a:r>
          </a:p>
          <a:p>
            <a:pPr/>
            <a:r>
              <a:t>subclass uses superclass code (via sharing) but specializes code for itself when necessary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 for objects, the full story</a:t>
            </a:r>
          </a:p>
        </p:txBody>
      </p:sp>
      <p:sp>
        <p:nvSpPr>
          <p:cNvPr id="34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Look in the object for the attribute</a:t>
            </a:r>
          </a:p>
          <a:p>
            <a:pPr marL="514350" indent="-514350">
              <a:buAutoNum type="arabicPeriod" startAt="1"/>
            </a:pPr>
            <a:r>
              <a:t>If not in the object, look to the object's class for the attribute</a:t>
            </a:r>
          </a:p>
          <a:p>
            <a:pPr marL="514350" indent="-514350">
              <a:buAutoNum type="arabicPeriod" startAt="1"/>
            </a:pPr>
            <a:r>
              <a:t>If not in the object's class, look up the hierarchy of that class for the attribute</a:t>
            </a:r>
          </a:p>
          <a:p>
            <a:pPr marL="514350" indent="-514350">
              <a:buAutoNum type="arabicPeriod" startAt="1"/>
            </a:pPr>
            <a:r>
              <a:t>If you hit object, then the attribute does not exist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461" y="1066800"/>
            <a:ext cx="8003062" cy="441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2"/>
          <p:cNvSpPr txBox="1"/>
          <p:nvPr>
            <p:ph type="title"/>
          </p:nvPr>
        </p:nvSpPr>
        <p:spPr>
          <a:xfrm>
            <a:off x="1524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68095">
              <a:defRPr sz="3696"/>
            </a:lvl1pPr>
          </a:lstStyle>
          <a:p>
            <a:pPr/>
            <a:r>
              <a:t>Inheritance is powerful but also can be complicated</a:t>
            </a:r>
          </a:p>
        </p:txBody>
      </p:sp>
      <p:sp>
        <p:nvSpPr>
          <p:cNvPr id="353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many powerful aspects of OOP are revealed through uses of inheritance</a:t>
            </a:r>
          </a:p>
          <a:p>
            <a:pPr/>
            <a:r>
              <a:t>However, some of that is a bit detailed and hard to work with. Definitely worth checking out but a bit beyond us and our first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ubtitle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Standard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builtins are objects too</a:t>
            </a:r>
          </a:p>
        </p:txBody>
      </p:sp>
      <p:sp>
        <p:nvSpPr>
          <p:cNvPr id="35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One nice way, easy way, to use inheritance is to note that all the builtin types are objects also</a:t>
            </a:r>
          </a:p>
          <a:p>
            <a:pPr/>
            <a:r>
              <a:t>thus you can inherit the properties of builtin types then modify how they get used in your subclass</a:t>
            </a:r>
          </a:p>
          <a:p>
            <a:pPr/>
            <a:r>
              <a:t>you can also use any of the types you pull in as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specializing a method</a:t>
            </a:r>
          </a:p>
        </p:txBody>
      </p:sp>
      <p:sp>
        <p:nvSpPr>
          <p:cNvPr id="36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One technical detail. Normal method calls are called </a:t>
            </a:r>
            <a:r>
              <a:rPr b="1" i="1"/>
              <a:t>bound methods</a:t>
            </a:r>
            <a:r>
              <a:t>. Bound methods have an instance in front of the method call and automatically pass self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my_inst = MyClass()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my_inst.method(arg1,arg2)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my_inst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an instance, so the method is bound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unbound methods</a:t>
            </a:r>
          </a:p>
        </p:txBody>
      </p:sp>
      <p:sp>
        <p:nvSpPr>
          <p:cNvPr id="364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it is also possible to call a method without Python binding </a:t>
            </a:r>
            <a:r>
              <a:rPr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t>. In that case, the user has to do it.</a:t>
            </a:r>
          </a:p>
          <a:p>
            <a:pPr/>
            <a:r>
              <a:t>unbound methods are called as part of the class but </a:t>
            </a:r>
            <a:r>
              <a:rPr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>
                <a:solidFill>
                  <a:srgbClr val="660066"/>
                </a:solidFill>
              </a:rPr>
              <a:t> </a:t>
            </a:r>
            <a:r>
              <a:t>passed by the user</a:t>
            </a:r>
          </a:p>
          <a:p>
            <a:pPr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my_inst = MyClass()</a:t>
            </a:r>
          </a:p>
          <a:p>
            <a:pPr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MyClass.method(my_inst, arg2, arg3)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self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passed </a:t>
            </a:r>
            <a:r>
              <a: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explicitly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>
                <a:solidFill>
                  <a:srgbClr val="000000"/>
                </a:solidFill>
              </a:rPr>
              <a:t>my_inst 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Why???</a:t>
            </a:r>
          </a:p>
        </p:txBody>
      </p:sp>
      <p:sp>
        <p:nvSpPr>
          <p:cNvPr id="36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Consider an example. We want to specialize a new class as a subclass of list. </a:t>
            </a:r>
          </a:p>
          <a:p>
            <a:pPr>
              <a:buSzTx/>
              <a:buNone/>
            </a:pPr>
            <a:r>
              <a:t>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class MyClass(list):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easy enough, but we want to make sure that we get our new class instances initialized the way they are supposed to, by calling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__init__ </a:t>
            </a:r>
            <a:r>
              <a:t>of the super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like any other number</a:t>
            </a:r>
          </a:p>
        </p:txBody>
      </p:sp>
      <p:sp>
        <p:nvSpPr>
          <p:cNvPr id="17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by building the class properly, we can make a new instance of Rational look like any other number syntactically. </a:t>
            </a:r>
          </a:p>
          <a:p>
            <a:pPr/>
            <a:r>
              <a:t>the instance responds to all the normal function calls</a:t>
            </a:r>
          </a:p>
          <a:p>
            <a:pPr/>
            <a:r>
              <a:t>because it is properly encapsulated, it is much easier to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call the super class init?</a:t>
            </a:r>
          </a:p>
        </p:txBody>
      </p:sp>
      <p:sp>
        <p:nvSpPr>
          <p:cNvPr id="370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If we don</a:t>
            </a:r>
            <a:r>
              <a:t>'</a:t>
            </a:r>
            <a:r>
              <a:t>t explicitly say so, our class may inherit stuff from the super class, but we must make sure we call it in the proper context. For example, our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__init__</a:t>
            </a:r>
            <a:r>
              <a:t> would be: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 __init__(self):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list.__init__(self)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# do anything else special to MyClass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explicit calls to the super</a:t>
            </a:r>
          </a:p>
        </p:txBody>
      </p:sp>
      <p:sp>
        <p:nvSpPr>
          <p:cNvPr id="373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we explicitly call the super class constructor using an unbound method (why not a bound method????)</a:t>
            </a:r>
          </a:p>
          <a:p>
            <a:pPr/>
            <a:r>
              <a:t>then, after it completes we can do anything special for our new class</a:t>
            </a:r>
          </a:p>
          <a:p>
            <a:pPr/>
            <a:r>
              <a:t>We </a:t>
            </a:r>
            <a:r>
              <a:rPr b="1"/>
              <a:t>specialize </a:t>
            </a:r>
            <a:r>
              <a:t>the new class but inherit most of the work from the super. Very clever!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Gives us a way to organize code</a:t>
            </a:r>
          </a:p>
        </p:txBody>
      </p:sp>
      <p:sp>
        <p:nvSpPr>
          <p:cNvPr id="376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 i="1"/>
            </a:pPr>
            <a:r>
              <a:t>specialization</a:t>
            </a:r>
            <a:r>
              <a:rPr b="0" i="0"/>
              <a:t>. A subclass can inherit code from its superclass, but modify anything that is particular to that subclass</a:t>
            </a:r>
            <a:endParaRPr b="0" i="0"/>
          </a:p>
          <a:p>
            <a:pPr>
              <a:defRPr b="1" i="1"/>
            </a:pPr>
            <a:r>
              <a:t>over-ride</a:t>
            </a:r>
            <a:r>
              <a:rPr b="0" i="0"/>
              <a:t>. change a behavior to be specific to a subclass</a:t>
            </a:r>
            <a:endParaRPr b="0" i="0"/>
          </a:p>
          <a:p>
            <a:pPr>
              <a:defRPr b="1" i="1"/>
            </a:pPr>
            <a:r>
              <a:t>reuse-code</a:t>
            </a:r>
            <a:r>
              <a:rPr b="0" i="0"/>
              <a:t>. Use code from other classes (without rewriting) to get behavior in our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Reminder, rules so far</a:t>
            </a:r>
          </a:p>
        </p:txBody>
      </p:sp>
      <p:sp>
        <p:nvSpPr>
          <p:cNvPr id="379" name="Content Placeholder 4"/>
          <p:cNvSpPr txBox="1"/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Think before you program!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A program is a human-readable essay on problem solving that also happens to execute on a computer.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The best way to imporve your programming and problem solving skills is to practice!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A foolish consistency is the hobgoblin of little minds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Test your code, often and thoroughly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If it was hard to write, it is probably hard to read. Add a comment. 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All input is evil, unless proven otherwise.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A function should do one thing.</a:t>
            </a:r>
          </a:p>
          <a:p>
            <a:pPr marL="457771" indent="-457771" defTabSz="813816">
              <a:spcBef>
                <a:spcPts val="500"/>
              </a:spcBef>
              <a:buAutoNum type="arabicPeriod" startAt="1"/>
              <a:defRPr sz="2136"/>
            </a:pPr>
            <a:r>
              <a:t>Make sure your class does the right thing.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how can that work?</a:t>
            </a:r>
          </a:p>
        </p:txBody>
      </p:sp>
      <p:sp>
        <p:nvSpPr>
          <p:cNvPr id="174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Two parts:</a:t>
            </a:r>
          </a:p>
          <a:p>
            <a:pPr/>
            <a:r>
              <a:t>Python can distinguish which operator to use based on types</a:t>
            </a:r>
          </a:p>
          <a:p>
            <a:pPr/>
            <a:r>
              <a:t>Python provides more standard methods that represent the action of standard functions in the language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by defining them in our class, Python will call them in the "right way"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type</a:t>
            </a:r>
          </a:p>
        </p:txBody>
      </p:sp>
      <p:sp>
        <p:nvSpPr>
          <p:cNvPr id="17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As we have mentioned, a class is essentially a new type</a:t>
            </a:r>
          </a:p>
          <a:p>
            <a:pPr/>
            <a:r>
              <a:t>when we make an instance of a class, we have made an object of a particular type</a:t>
            </a:r>
          </a:p>
          <a:p>
            <a:pPr/>
            <a:r>
              <a:t> 1.36 is a float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my_instance = MyClass()</a:t>
            </a:r>
            <a:r>
              <a:rPr>
                <a:latin typeface="Arial"/>
                <a:ea typeface="Arial"/>
                <a:cs typeface="Arial"/>
                <a:sym typeface="Arial"/>
              </a:rPr>
              <a:t>, </a:t>
            </a:r>
            <a:r>
              <a:t>my_instance </a:t>
            </a:r>
            <a:r>
              <a:rPr>
                <a:latin typeface="Arial"/>
                <a:ea typeface="Arial"/>
                <a:cs typeface="Arial"/>
                <a:sym typeface="Arial"/>
              </a:rPr>
              <a:t>is a type </a:t>
            </a:r>
            <a:r>
              <a:t>MyClass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">
      <a:dk1>
        <a:srgbClr val="000000"/>
      </a:dk1>
      <a:lt1>
        <a:srgbClr val="CCEC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