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60" r:id="rId5"/>
    <p:sldId id="267" r:id="rId6"/>
    <p:sldId id="288" r:id="rId7"/>
    <p:sldId id="290" r:id="rId8"/>
    <p:sldId id="287" r:id="rId9"/>
    <p:sldId id="268" r:id="rId10"/>
    <p:sldId id="291" r:id="rId11"/>
    <p:sldId id="295" r:id="rId12"/>
    <p:sldId id="299" r:id="rId13"/>
    <p:sldId id="297" r:id="rId14"/>
    <p:sldId id="298" r:id="rId15"/>
    <p:sldId id="300" r:id="rId16"/>
    <p:sldId id="302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  <a:srgbClr val="D7D7EC"/>
    <a:srgbClr val="A6A6D2"/>
    <a:srgbClr val="FFD966"/>
    <a:srgbClr val="EFEFF7"/>
    <a:srgbClr val="8080BE"/>
    <a:srgbClr val="718BBB"/>
    <a:srgbClr val="FFFFFF"/>
    <a:srgbClr val="E6AF00"/>
    <a:srgbClr val="698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6D372-4A92-424D-AED3-B79C96E3F885}" v="2" dt="2019-11-01T07:00:51.357"/>
    <p1510:client id="{5B3B94EC-7332-41BC-927F-89AFCE1136B8}" v="8" dt="2019-11-01T06:27:26.267"/>
    <p1510:client id="{7AA1EA3A-61E9-46CA-A5AF-0DAEFAC45066}" v="576" dt="2019-11-01T06:59:58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8080B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37-4A8A-97D8-6CD16300D79A}"/>
              </c:ext>
            </c:extLst>
          </c:dPt>
          <c:dPt>
            <c:idx val="1"/>
            <c:bubble3D val="0"/>
            <c:spPr>
              <a:solidFill>
                <a:srgbClr val="D7D7E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737-4A8A-97D8-6CD16300D79A}"/>
              </c:ext>
            </c:extLst>
          </c:dPt>
          <c:dPt>
            <c:idx val="2"/>
            <c:bubble3D val="0"/>
            <c:spPr>
              <a:solidFill>
                <a:srgbClr val="A6A6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37-4A8A-97D8-6CD16300D7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62-4AA6-974E-974AB6720A2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7-4A8A-97D8-6CD16300D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D7D7EC">
                <a:alpha val="60000"/>
              </a:srgbClr>
            </a:solidFill>
            <a:ln>
              <a:solidFill>
                <a:srgbClr val="A6A6D2">
                  <a:alpha val="38824"/>
                </a:srgbClr>
              </a:solidFill>
            </a:ln>
          </c:spPr>
          <c:dPt>
            <c:idx val="0"/>
            <c:bubble3D val="0"/>
            <c:spPr>
              <a:solidFill>
                <a:srgbClr val="D7D7EC">
                  <a:alpha val="60000"/>
                </a:srgbClr>
              </a:solidFill>
              <a:ln w="19050">
                <a:solidFill>
                  <a:srgbClr val="A6A6D2">
                    <a:alpha val="38824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66-4672-9395-2B4B30F3F4FD}"/>
              </c:ext>
            </c:extLst>
          </c:dPt>
          <c:dPt>
            <c:idx val="1"/>
            <c:bubble3D val="0"/>
            <c:spPr>
              <a:solidFill>
                <a:srgbClr val="D7D7EC">
                  <a:alpha val="60000"/>
                </a:srgbClr>
              </a:solidFill>
              <a:ln w="19050">
                <a:solidFill>
                  <a:srgbClr val="A6A6D2">
                    <a:alpha val="38824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66-4672-9395-2B4B30F3F4FD}"/>
              </c:ext>
            </c:extLst>
          </c:dPt>
          <c:dPt>
            <c:idx val="2"/>
            <c:bubble3D val="0"/>
            <c:spPr>
              <a:solidFill>
                <a:srgbClr val="D7D7EC">
                  <a:alpha val="60000"/>
                </a:srgbClr>
              </a:solidFill>
              <a:ln w="19050">
                <a:solidFill>
                  <a:srgbClr val="A6A6D2">
                    <a:alpha val="38824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66-4672-9395-2B4B30F3F4FD}"/>
              </c:ext>
            </c:extLst>
          </c:dPt>
          <c:dPt>
            <c:idx val="3"/>
            <c:bubble3D val="0"/>
            <c:spPr>
              <a:solidFill>
                <a:srgbClr val="D7D7EC">
                  <a:alpha val="60000"/>
                </a:srgbClr>
              </a:solidFill>
              <a:ln w="19050">
                <a:solidFill>
                  <a:srgbClr val="A6A6D2">
                    <a:alpha val="38824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66-4672-9395-2B4B30F3F4F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66-4672-9395-2B4B30F3F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51D08-F956-46A7-8D82-9746BC4AD21B}" type="datetimeFigureOut">
              <a:rPr lang="en-AU" smtClean="0"/>
              <a:t>01/11/2019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9B81-5338-42AA-A438-66CF738F53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72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9B81-5338-42AA-A438-66CF738F537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9B81-5338-42AA-A438-66CF738F537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94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9B81-5338-42AA-A438-66CF738F537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15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9B81-5338-42AA-A438-66CF738F537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1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9B81-5338-42AA-A438-66CF738F537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07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9B81-5338-42AA-A438-66CF738F537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29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9B81-5338-42AA-A438-66CF738F5371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52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677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802851-B66F-4A61-95BD-B397EBCB9F38}"/>
              </a:ext>
            </a:extLst>
          </p:cNvPr>
          <p:cNvCxnSpPr>
            <a:cxnSpLocks/>
          </p:cNvCxnSpPr>
          <p:nvPr userDrawn="1"/>
        </p:nvCxnSpPr>
        <p:spPr>
          <a:xfrm>
            <a:off x="823899" y="1619677"/>
            <a:ext cx="124283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0D3B6-B0C1-4249-9BED-FDBB9D91C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782" y="1732695"/>
            <a:ext cx="7625495" cy="1388574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sz="3600" b="1">
                <a:latin typeface="Arial" panose="020B0604020202020204" pitchFamily="34" charset="0"/>
                <a:cs typeface="Arial" panose="020B0604020202020204" pitchFamily="34" charset="0"/>
              </a:rPr>
              <a:t>[#.] [Title]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37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4312" y="888029"/>
            <a:ext cx="8745050" cy="552137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[for the content, please use Calibri with no less that size 14]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C7B40-AE34-418C-8DAC-DD2FFE8CD3CA}"/>
              </a:ext>
            </a:extLst>
          </p:cNvPr>
          <p:cNvSpPr/>
          <p:nvPr userDrawn="1"/>
        </p:nvSpPr>
        <p:spPr>
          <a:xfrm>
            <a:off x="0" y="1"/>
            <a:ext cx="9144000" cy="644235"/>
          </a:xfrm>
          <a:prstGeom prst="rect">
            <a:avLst/>
          </a:prstGeom>
          <a:solidFill>
            <a:srgbClr val="A3B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281" y="79265"/>
            <a:ext cx="8871438" cy="48570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[page title]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E4040-F5DB-40C5-9C9F-5B39F804B4F5}"/>
              </a:ext>
            </a:extLst>
          </p:cNvPr>
          <p:cNvCxnSpPr/>
          <p:nvPr userDrawn="1"/>
        </p:nvCxnSpPr>
        <p:spPr>
          <a:xfrm>
            <a:off x="-1" y="724774"/>
            <a:ext cx="428625" cy="0"/>
          </a:xfrm>
          <a:prstGeom prst="line">
            <a:avLst/>
          </a:prstGeom>
          <a:ln w="57150">
            <a:solidFill>
              <a:srgbClr val="677C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3F4269-1F91-4A76-AFB5-437ABC46F812}"/>
              </a:ext>
            </a:extLst>
          </p:cNvPr>
          <p:cNvCxnSpPr/>
          <p:nvPr userDrawn="1"/>
        </p:nvCxnSpPr>
        <p:spPr>
          <a:xfrm>
            <a:off x="428624" y="724774"/>
            <a:ext cx="428625" cy="0"/>
          </a:xfrm>
          <a:prstGeom prst="line">
            <a:avLst/>
          </a:prstGeom>
          <a:ln w="57150">
            <a:solidFill>
              <a:srgbClr val="A3B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3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ood, cauliflower&#10;&#10;Description automatically generated">
            <a:extLst>
              <a:ext uri="{FF2B5EF4-FFF2-40B4-BE49-F238E27FC236}">
                <a16:creationId xmlns:a16="http://schemas.microsoft.com/office/drawing/2014/main" id="{BF6F98DD-323D-46FC-9398-6B508F51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-1036447"/>
            <a:ext cx="12725465" cy="7158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6046E2-B8F0-4EB9-8DD0-B7FBF8A10C57}"/>
              </a:ext>
            </a:extLst>
          </p:cNvPr>
          <p:cNvSpPr txBox="1"/>
          <p:nvPr/>
        </p:nvSpPr>
        <p:spPr>
          <a:xfrm>
            <a:off x="457199" y="3965510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>
                <a:solidFill>
                  <a:srgbClr val="384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Overlay Strategy Using HMMs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D430E-93C6-4429-A858-C954FEE329EB}"/>
              </a:ext>
            </a:extLst>
          </p:cNvPr>
          <p:cNvSpPr txBox="1"/>
          <p:nvPr/>
        </p:nvSpPr>
        <p:spPr>
          <a:xfrm>
            <a:off x="457199" y="4607948"/>
            <a:ext cx="6064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i="1">
                <a:solidFill>
                  <a:srgbClr val="6288AE"/>
                </a:solidFill>
                <a:latin typeface="Arial Narrow" panose="020B0606020202030204" pitchFamily="34" charset="0"/>
                <a:cs typeface="Aharoni" panose="02010803020104030203" pitchFamily="2" charset="-79"/>
              </a:rPr>
              <a:t>Application of Hidden Markov Models to Algorithmic Trading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26737-E867-48F2-B4BA-41C8AE1A99D1}"/>
              </a:ext>
            </a:extLst>
          </p:cNvPr>
          <p:cNvSpPr txBox="1"/>
          <p:nvPr/>
        </p:nvSpPr>
        <p:spPr>
          <a:xfrm>
            <a:off x="2080726" y="5536853"/>
            <a:ext cx="416145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AU" sz="1600">
                <a:solidFill>
                  <a:srgbClr val="7E9DBC"/>
                </a:solidFill>
              </a:rPr>
              <a:t>Joel Thomas, Victoria Zhang and Liam Horrocks </a:t>
            </a:r>
          </a:p>
          <a:p>
            <a:pPr algn="r"/>
            <a:endParaRPr lang="en-AU" sz="1600">
              <a:solidFill>
                <a:srgbClr val="7E9DBC"/>
              </a:solidFill>
              <a:cs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6E55B-FE0B-451D-914D-F115DF58C696}"/>
              </a:ext>
            </a:extLst>
          </p:cNvPr>
          <p:cNvCxnSpPr/>
          <p:nvPr/>
        </p:nvCxnSpPr>
        <p:spPr>
          <a:xfrm>
            <a:off x="561507" y="3846043"/>
            <a:ext cx="428625" cy="0"/>
          </a:xfrm>
          <a:prstGeom prst="line">
            <a:avLst/>
          </a:prstGeom>
          <a:ln w="57150">
            <a:solidFill>
              <a:srgbClr val="677C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5CA45D-C9B7-4C6C-85C2-2CECA2B0D820}"/>
              </a:ext>
            </a:extLst>
          </p:cNvPr>
          <p:cNvCxnSpPr/>
          <p:nvPr/>
        </p:nvCxnSpPr>
        <p:spPr>
          <a:xfrm>
            <a:off x="990132" y="3846043"/>
            <a:ext cx="428625" cy="0"/>
          </a:xfrm>
          <a:prstGeom prst="line">
            <a:avLst/>
          </a:prstGeom>
          <a:ln w="57150">
            <a:solidFill>
              <a:srgbClr val="A3B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87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7A600-6927-48C7-B56E-5B862CDB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Mechanism of Overlay Strategy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D752C-6D09-4F31-928E-7D3CDF20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9855"/>
              </p:ext>
            </p:extLst>
          </p:nvPr>
        </p:nvGraphicFramePr>
        <p:xfrm>
          <a:off x="207991" y="1183344"/>
          <a:ext cx="8728018" cy="358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8">
                  <a:extLst>
                    <a:ext uri="{9D8B030D-6E8A-4147-A177-3AD203B41FA5}">
                      <a16:colId xmlns:a16="http://schemas.microsoft.com/office/drawing/2014/main" val="1440433550"/>
                    </a:ext>
                  </a:extLst>
                </a:gridCol>
                <a:gridCol w="688423">
                  <a:extLst>
                    <a:ext uri="{9D8B030D-6E8A-4147-A177-3AD203B41FA5}">
                      <a16:colId xmlns:a16="http://schemas.microsoft.com/office/drawing/2014/main" val="918473029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63386248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661177199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3942203510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324564853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540037190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494911786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030315226"/>
                    </a:ext>
                  </a:extLst>
                </a:gridCol>
              </a:tblGrid>
              <a:tr h="277598">
                <a:tc gridSpan="5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Predicted 1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Predicted 2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51981"/>
                  </a:ext>
                </a:extLst>
              </a:tr>
              <a:tr h="454104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38204"/>
                  </a:ext>
                </a:extLst>
              </a:tr>
              <a:tr h="9021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Nominal Interest Rate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8016006"/>
                  </a:ext>
                </a:extLst>
              </a:tr>
              <a:tr h="485797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Inflation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6834670"/>
                  </a:ext>
                </a:extLst>
              </a:tr>
              <a:tr h="454104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3226204"/>
                  </a:ext>
                </a:extLst>
              </a:tr>
              <a:tr h="9021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Consumer Credit Change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9782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CA89AD-3C30-436C-BBBA-59A154CFB798}"/>
              </a:ext>
            </a:extLst>
          </p:cNvPr>
          <p:cNvSpPr txBox="1">
            <a:spLocks/>
          </p:cNvSpPr>
          <p:nvPr/>
        </p:nvSpPr>
        <p:spPr>
          <a:xfrm rot="5400000">
            <a:off x="2132358" y="-879782"/>
            <a:ext cx="365486" cy="3760766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i="1"/>
              <a:t>e.g. Predicted Vector = (1,2,2,1)</a:t>
            </a:r>
          </a:p>
        </p:txBody>
      </p:sp>
    </p:spTree>
    <p:extLst>
      <p:ext uri="{BB962C8B-B14F-4D97-AF65-F5344CB8AC3E}">
        <p14:creationId xmlns:p14="http://schemas.microsoft.com/office/powerpoint/2010/main" val="339093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7A600-6927-48C7-B56E-5B862CDB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Mechanism of Overlay Strategy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D752C-6D09-4F31-928E-7D3CDF207D9F}"/>
              </a:ext>
            </a:extLst>
          </p:cNvPr>
          <p:cNvGraphicFramePr>
            <a:graphicFrameLocks noGrp="1"/>
          </p:cNvGraphicFramePr>
          <p:nvPr/>
        </p:nvGraphicFramePr>
        <p:xfrm>
          <a:off x="207991" y="1183344"/>
          <a:ext cx="8728018" cy="358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8">
                  <a:extLst>
                    <a:ext uri="{9D8B030D-6E8A-4147-A177-3AD203B41FA5}">
                      <a16:colId xmlns:a16="http://schemas.microsoft.com/office/drawing/2014/main" val="1440433550"/>
                    </a:ext>
                  </a:extLst>
                </a:gridCol>
                <a:gridCol w="688423">
                  <a:extLst>
                    <a:ext uri="{9D8B030D-6E8A-4147-A177-3AD203B41FA5}">
                      <a16:colId xmlns:a16="http://schemas.microsoft.com/office/drawing/2014/main" val="918473029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63386248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661177199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3942203510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324564853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540037190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494911786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030315226"/>
                    </a:ext>
                  </a:extLst>
                </a:gridCol>
              </a:tblGrid>
              <a:tr h="277598">
                <a:tc gridSpan="5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Predicted 1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Predicted 2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51981"/>
                  </a:ext>
                </a:extLst>
              </a:tr>
              <a:tr h="454104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38204"/>
                  </a:ext>
                </a:extLst>
              </a:tr>
              <a:tr h="9021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Nominal Interest Rate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8016006"/>
                  </a:ext>
                </a:extLst>
              </a:tr>
              <a:tr h="485797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Inflation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6834670"/>
                  </a:ext>
                </a:extLst>
              </a:tr>
              <a:tr h="454104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3226204"/>
                  </a:ext>
                </a:extLst>
              </a:tr>
              <a:tr h="9021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Consumer Credit Change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9782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CA89AD-3C30-436C-BBBA-59A154CFB798}"/>
              </a:ext>
            </a:extLst>
          </p:cNvPr>
          <p:cNvSpPr txBox="1">
            <a:spLocks/>
          </p:cNvSpPr>
          <p:nvPr/>
        </p:nvSpPr>
        <p:spPr>
          <a:xfrm rot="5400000">
            <a:off x="2132358" y="-879782"/>
            <a:ext cx="365486" cy="3760766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i="1"/>
              <a:t>e.g. Predicted Vector = (1,2,2,1)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3FA3C27-CD40-42CD-984B-287405CDF44B}"/>
              </a:ext>
            </a:extLst>
          </p:cNvPr>
          <p:cNvSpPr/>
          <p:nvPr/>
        </p:nvSpPr>
        <p:spPr>
          <a:xfrm>
            <a:off x="4208993" y="4940243"/>
            <a:ext cx="363007" cy="394304"/>
          </a:xfrm>
          <a:prstGeom prst="downArrow">
            <a:avLst>
              <a:gd name="adj1" fmla="val 41314"/>
              <a:gd name="adj2" fmla="val 4110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89D454F1-EC3F-49FC-88AD-23D096C466DA}"/>
              </a:ext>
            </a:extLst>
          </p:cNvPr>
          <p:cNvGraphicFramePr>
            <a:graphicFrameLocks noGrp="1"/>
          </p:cNvGraphicFramePr>
          <p:nvPr/>
        </p:nvGraphicFramePr>
        <p:xfrm>
          <a:off x="1342496" y="539028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6795357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22505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39903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34549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48333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80784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43269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60508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1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1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1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1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3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0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73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7A600-6927-48C7-B56E-5B862CDB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Mechanism of Overlay Strategy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D752C-6D09-4F31-928E-7D3CDF207D9F}"/>
              </a:ext>
            </a:extLst>
          </p:cNvPr>
          <p:cNvGraphicFramePr>
            <a:graphicFrameLocks noGrp="1"/>
          </p:cNvGraphicFramePr>
          <p:nvPr/>
        </p:nvGraphicFramePr>
        <p:xfrm>
          <a:off x="207991" y="1183344"/>
          <a:ext cx="8728018" cy="358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8">
                  <a:extLst>
                    <a:ext uri="{9D8B030D-6E8A-4147-A177-3AD203B41FA5}">
                      <a16:colId xmlns:a16="http://schemas.microsoft.com/office/drawing/2014/main" val="1440433550"/>
                    </a:ext>
                  </a:extLst>
                </a:gridCol>
                <a:gridCol w="688423">
                  <a:extLst>
                    <a:ext uri="{9D8B030D-6E8A-4147-A177-3AD203B41FA5}">
                      <a16:colId xmlns:a16="http://schemas.microsoft.com/office/drawing/2014/main" val="918473029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63386248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661177199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3942203510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324564853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540037190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494911786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030315226"/>
                    </a:ext>
                  </a:extLst>
                </a:gridCol>
              </a:tblGrid>
              <a:tr h="277598">
                <a:tc gridSpan="5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Predicted 1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Predicted 2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51981"/>
                  </a:ext>
                </a:extLst>
              </a:tr>
              <a:tr h="454104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38204"/>
                  </a:ext>
                </a:extLst>
              </a:tr>
              <a:tr h="9021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Nominal Interest Rate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8016006"/>
                  </a:ext>
                </a:extLst>
              </a:tr>
              <a:tr h="485797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Inflation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6834670"/>
                  </a:ext>
                </a:extLst>
              </a:tr>
              <a:tr h="454104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</a:t>
                      </a:r>
                      <a:endParaRPr lang="en-AU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highlight>
                            <a:srgbClr val="FFFF00"/>
                          </a:highlight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3226204"/>
                  </a:ext>
                </a:extLst>
              </a:tr>
              <a:tr h="9021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Consumer Credit Change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9782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CA89AD-3C30-436C-BBBA-59A154CFB798}"/>
              </a:ext>
            </a:extLst>
          </p:cNvPr>
          <p:cNvSpPr txBox="1">
            <a:spLocks/>
          </p:cNvSpPr>
          <p:nvPr/>
        </p:nvSpPr>
        <p:spPr>
          <a:xfrm rot="5400000">
            <a:off x="2132358" y="-879782"/>
            <a:ext cx="365486" cy="3760766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i="1"/>
              <a:t>e.g. Predicted Vector = (1,2,2,1)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3FA3C27-CD40-42CD-984B-287405CDF44B}"/>
              </a:ext>
            </a:extLst>
          </p:cNvPr>
          <p:cNvSpPr/>
          <p:nvPr/>
        </p:nvSpPr>
        <p:spPr>
          <a:xfrm>
            <a:off x="4208993" y="4940243"/>
            <a:ext cx="363007" cy="394304"/>
          </a:xfrm>
          <a:prstGeom prst="downArrow">
            <a:avLst>
              <a:gd name="adj1" fmla="val 413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89D454F1-EC3F-49FC-88AD-23D096C46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9342"/>
              </p:ext>
            </p:extLst>
          </p:nvPr>
        </p:nvGraphicFramePr>
        <p:xfrm>
          <a:off x="1342496" y="539028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6795357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22505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39903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34549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48333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5807848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43269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60508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AU" strike="sngStrike">
                          <a:effectLst/>
                        </a:rPr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1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1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1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D1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3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0">
                          <a:solidFill>
                            <a:schemeClr val="tx1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>
                          <a:solidFill>
                            <a:srgbClr val="FF0000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>
                          <a:solidFill>
                            <a:srgbClr val="FF0000"/>
                          </a:solidFill>
                        </a:rPr>
                        <a:t>Short</a:t>
                      </a:r>
                      <a:r>
                        <a:rPr lang="en-AU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3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1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90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47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A23586-013F-4770-9FA1-B4DCDBC9F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AU"/>
              <a:t>Limitations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180411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24DB15-E179-4800-9A58-24E2C8C0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Limitations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4BEB70-072B-4640-A712-C4F4D3785A9C}"/>
              </a:ext>
            </a:extLst>
          </p:cNvPr>
          <p:cNvSpPr txBox="1">
            <a:spLocks/>
          </p:cNvSpPr>
          <p:nvPr/>
        </p:nvSpPr>
        <p:spPr>
          <a:xfrm rot="5400000">
            <a:off x="5840273" y="63496"/>
            <a:ext cx="257060" cy="2631005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>
                <a:solidFill>
                  <a:srgbClr val="40548C"/>
                </a:solidFill>
              </a:rPr>
              <a:t>Information Capturing: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9D57C7-63BB-4A5D-81AC-3B5F457EC7C4}"/>
              </a:ext>
            </a:extLst>
          </p:cNvPr>
          <p:cNvSpPr>
            <a:spLocks noChangeAspect="1"/>
          </p:cNvSpPr>
          <p:nvPr/>
        </p:nvSpPr>
        <p:spPr>
          <a:xfrm>
            <a:off x="5427182" y="2298157"/>
            <a:ext cx="468000" cy="467139"/>
          </a:xfrm>
          <a:prstGeom prst="ellipse">
            <a:avLst/>
          </a:prstGeom>
          <a:solidFill>
            <a:srgbClr val="D7D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rgbClr val="384D74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46CA9-1A15-460D-A667-06596D0ACE1B}"/>
              </a:ext>
            </a:extLst>
          </p:cNvPr>
          <p:cNvSpPr>
            <a:spLocks noChangeAspect="1"/>
          </p:cNvSpPr>
          <p:nvPr/>
        </p:nvSpPr>
        <p:spPr>
          <a:xfrm>
            <a:off x="6315077" y="2298157"/>
            <a:ext cx="468000" cy="467139"/>
          </a:xfrm>
          <a:prstGeom prst="ellipse">
            <a:avLst/>
          </a:prstGeom>
          <a:solidFill>
            <a:srgbClr val="D7D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>
                <a:solidFill>
                  <a:srgbClr val="384D74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A5BBD-4F41-4762-9F85-56182EB1E3C3}"/>
              </a:ext>
            </a:extLst>
          </p:cNvPr>
          <p:cNvSpPr txBox="1"/>
          <p:nvPr/>
        </p:nvSpPr>
        <p:spPr>
          <a:xfrm>
            <a:off x="4572002" y="1580244"/>
            <a:ext cx="29367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/>
              <a:t>Limited Number of Hidden States</a:t>
            </a:r>
          </a:p>
        </p:txBody>
      </p:sp>
      <p:pic>
        <p:nvPicPr>
          <p:cNvPr id="8" name="Picture 7" descr="A picture containing animal&#10;&#10;Description automatically generated">
            <a:extLst>
              <a:ext uri="{FF2B5EF4-FFF2-40B4-BE49-F238E27FC236}">
                <a16:creationId xmlns:a16="http://schemas.microsoft.com/office/drawing/2014/main" id="{1B53FACB-7506-438A-B65E-B42E45B8AE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3273" b="7969"/>
          <a:stretch/>
        </p:blipFill>
        <p:spPr>
          <a:xfrm>
            <a:off x="5057292" y="3888784"/>
            <a:ext cx="2103305" cy="2057446"/>
          </a:xfrm>
          <a:prstGeom prst="ellipse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A256918-A8D3-4763-B14E-64DEA0373788}"/>
              </a:ext>
            </a:extLst>
          </p:cNvPr>
          <p:cNvSpPr/>
          <p:nvPr/>
        </p:nvSpPr>
        <p:spPr>
          <a:xfrm>
            <a:off x="5976279" y="3304885"/>
            <a:ext cx="293106" cy="432063"/>
          </a:xfrm>
          <a:prstGeom prst="downArrow">
            <a:avLst/>
          </a:prstGeom>
          <a:solidFill>
            <a:srgbClr val="D7D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BCDF09D-BBDA-4D39-99EA-EA51A403CC5A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105129" y="1854210"/>
            <a:ext cx="12700" cy="887895"/>
          </a:xfrm>
          <a:prstGeom prst="curvedConnector3">
            <a:avLst>
              <a:gd name="adj1" fmla="val 1800000"/>
            </a:avLst>
          </a:prstGeom>
          <a:ln>
            <a:solidFill>
              <a:srgbClr val="384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9DC290A-6675-4171-AE0E-49F0DB570B06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5400000">
            <a:off x="6105130" y="2321349"/>
            <a:ext cx="12700" cy="887895"/>
          </a:xfrm>
          <a:prstGeom prst="curvedConnector3">
            <a:avLst>
              <a:gd name="adj1" fmla="val 1800000"/>
            </a:avLst>
          </a:prstGeom>
          <a:ln>
            <a:solidFill>
              <a:srgbClr val="384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DC328DB-3266-42DB-A2DD-B82E5660ABFE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 rot="16200000" flipH="1">
            <a:off x="5330560" y="2531726"/>
            <a:ext cx="330317" cy="12700"/>
          </a:xfrm>
          <a:prstGeom prst="curvedConnector5">
            <a:avLst>
              <a:gd name="adj1" fmla="val -16421"/>
              <a:gd name="adj2" fmla="val -2145102"/>
              <a:gd name="adj3" fmla="val 124632"/>
            </a:avLst>
          </a:prstGeom>
          <a:ln>
            <a:solidFill>
              <a:srgbClr val="384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E783D89-D691-4E7F-98BA-11DC8E94ACC6}"/>
              </a:ext>
            </a:extLst>
          </p:cNvPr>
          <p:cNvCxnSpPr>
            <a:cxnSpLocks/>
            <a:stCxn id="6" idx="7"/>
            <a:endCxn id="6" idx="5"/>
          </p:cNvCxnSpPr>
          <p:nvPr/>
        </p:nvCxnSpPr>
        <p:spPr>
          <a:xfrm rot="16200000" flipH="1">
            <a:off x="6549381" y="2531726"/>
            <a:ext cx="330317" cy="12700"/>
          </a:xfrm>
          <a:prstGeom prst="curvedConnector5">
            <a:avLst>
              <a:gd name="adj1" fmla="val -29325"/>
              <a:gd name="adj2" fmla="val 2992835"/>
              <a:gd name="adj3" fmla="val 136362"/>
            </a:avLst>
          </a:prstGeom>
          <a:ln>
            <a:solidFill>
              <a:srgbClr val="384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7C4873-EC21-4817-8B69-BB4027CFD2EB}"/>
              </a:ext>
            </a:extLst>
          </p:cNvPr>
          <p:cNvSpPr txBox="1">
            <a:spLocks/>
          </p:cNvSpPr>
          <p:nvPr/>
        </p:nvSpPr>
        <p:spPr>
          <a:xfrm rot="5400000">
            <a:off x="1812558" y="91654"/>
            <a:ext cx="257060" cy="2631005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>
                <a:solidFill>
                  <a:srgbClr val="40548C"/>
                </a:solidFill>
              </a:rPr>
              <a:t>Database Constraint: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01594-BBF3-4D94-8086-9B891C77D4B8}"/>
              </a:ext>
            </a:extLst>
          </p:cNvPr>
          <p:cNvSpPr txBox="1"/>
          <p:nvPr/>
        </p:nvSpPr>
        <p:spPr>
          <a:xfrm>
            <a:off x="625585" y="1608401"/>
            <a:ext cx="293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1400"/>
              <a:t>Multiple datasets not available</a:t>
            </a:r>
          </a:p>
          <a:p>
            <a:pPr marL="285750" indent="-285750">
              <a:buFontTx/>
              <a:buChar char="-"/>
            </a:pPr>
            <a:r>
              <a:rPr lang="en-AU" sz="1400"/>
              <a:t>Computational expense</a:t>
            </a:r>
          </a:p>
        </p:txBody>
      </p:sp>
    </p:spTree>
    <p:extLst>
      <p:ext uri="{BB962C8B-B14F-4D97-AF65-F5344CB8AC3E}">
        <p14:creationId xmlns:p14="http://schemas.microsoft.com/office/powerpoint/2010/main" val="317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A23586-013F-4770-9FA1-B4DCDBC9F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en-AU"/>
              <a:t>Strategy Overview</a:t>
            </a:r>
          </a:p>
        </p:txBody>
      </p:sp>
    </p:spTree>
    <p:extLst>
      <p:ext uri="{BB962C8B-B14F-4D97-AF65-F5344CB8AC3E}">
        <p14:creationId xmlns:p14="http://schemas.microsoft.com/office/powerpoint/2010/main" val="429332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2F79E-EBC6-4BBB-B774-7A017781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Strategy Overview</a:t>
            </a:r>
          </a:p>
        </p:txBody>
      </p:sp>
      <p:pic>
        <p:nvPicPr>
          <p:cNvPr id="5" name="Picture 4" descr="Image result for chaos theory">
            <a:extLst>
              <a:ext uri="{FF2B5EF4-FFF2-40B4-BE49-F238E27FC236}">
                <a16:creationId xmlns:a16="http://schemas.microsoft.com/office/drawing/2014/main" id="{8F9C4783-0720-4D2F-A072-7A1AB5888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9932" r="13588" b="7891"/>
          <a:stretch/>
        </p:blipFill>
        <p:spPr bwMode="auto">
          <a:xfrm>
            <a:off x="902816" y="2641781"/>
            <a:ext cx="2131038" cy="188454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2BC249-A882-4E87-89CD-9550CB752B18}"/>
              </a:ext>
            </a:extLst>
          </p:cNvPr>
          <p:cNvSpPr/>
          <p:nvPr/>
        </p:nvSpPr>
        <p:spPr>
          <a:xfrm>
            <a:off x="1277578" y="3253260"/>
            <a:ext cx="1381514" cy="661590"/>
          </a:xfrm>
          <a:prstGeom prst="rect">
            <a:avLst/>
          </a:prstGeom>
          <a:solidFill>
            <a:srgbClr val="FFFFFF">
              <a:alpha val="81961"/>
            </a:srgbClr>
          </a:solidFill>
          <a:ln w="19050">
            <a:solidFill>
              <a:srgbClr val="698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>
                <a:solidFill>
                  <a:srgbClr val="6986BB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Macroeconomic Factors</a:t>
            </a:r>
            <a:endParaRPr lang="en-AU" sz="1400" b="1">
              <a:solidFill>
                <a:srgbClr val="6986B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30502-8BA1-494E-A6F2-9935900B2128}"/>
              </a:ext>
            </a:extLst>
          </p:cNvPr>
          <p:cNvSpPr/>
          <p:nvPr/>
        </p:nvSpPr>
        <p:spPr>
          <a:xfrm>
            <a:off x="348404" y="2560980"/>
            <a:ext cx="929174" cy="350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900">
                <a:solidFill>
                  <a:srgbClr val="718BBB"/>
                </a:solidFill>
              </a:rPr>
              <a:t>Nominal Interest 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21A8F9-7527-4983-9854-081F9E20885E}"/>
              </a:ext>
            </a:extLst>
          </p:cNvPr>
          <p:cNvSpPr/>
          <p:nvPr/>
        </p:nvSpPr>
        <p:spPr>
          <a:xfrm>
            <a:off x="127506" y="3065582"/>
            <a:ext cx="872866" cy="350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>
                <a:solidFill>
                  <a:srgbClr val="718BBB"/>
                </a:solidFill>
              </a:rPr>
              <a:t>Inflation 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D6550C-7CE3-4815-9B00-619636DEA587}"/>
              </a:ext>
            </a:extLst>
          </p:cNvPr>
          <p:cNvSpPr/>
          <p:nvPr/>
        </p:nvSpPr>
        <p:spPr>
          <a:xfrm>
            <a:off x="0" y="3616275"/>
            <a:ext cx="951109" cy="344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900">
                <a:solidFill>
                  <a:srgbClr val="718BBB"/>
                </a:solidFill>
              </a:rPr>
              <a:t>Consumer Credit Change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2A46CC-95CE-405F-90DE-DA665BC0E222}"/>
              </a:ext>
            </a:extLst>
          </p:cNvPr>
          <p:cNvSpPr/>
          <p:nvPr/>
        </p:nvSpPr>
        <p:spPr>
          <a:xfrm>
            <a:off x="501847" y="4228250"/>
            <a:ext cx="801938" cy="350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AU" sz="900">
                <a:solidFill>
                  <a:srgbClr val="718BBB"/>
                </a:solidFill>
              </a:rPr>
              <a:t>Volatility Index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17DE0A7-427D-446B-B1F0-7BF1C1606B08}"/>
              </a:ext>
            </a:extLst>
          </p:cNvPr>
          <p:cNvSpPr/>
          <p:nvPr/>
        </p:nvSpPr>
        <p:spPr>
          <a:xfrm rot="16200000" flipH="1">
            <a:off x="3008047" y="3379350"/>
            <a:ext cx="485702" cy="367854"/>
          </a:xfrm>
          <a:prstGeom prst="downArrow">
            <a:avLst>
              <a:gd name="adj1" fmla="val 413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718BBB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E723FA-FE7F-4A36-8DE7-31F143827F75}"/>
              </a:ext>
            </a:extLst>
          </p:cNvPr>
          <p:cNvSpPr/>
          <p:nvPr/>
        </p:nvSpPr>
        <p:spPr>
          <a:xfrm>
            <a:off x="3561166" y="3134051"/>
            <a:ext cx="1038461" cy="827045"/>
          </a:xfrm>
          <a:prstGeom prst="rect">
            <a:avLst/>
          </a:prstGeom>
          <a:solidFill>
            <a:srgbClr val="8080BE"/>
          </a:solidFill>
          <a:ln w="19050"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Hidden Markov Model</a:t>
            </a:r>
            <a:endParaRPr lang="en-AU" sz="1400" b="1">
              <a:solidFill>
                <a:schemeClr val="bg1"/>
              </a:solidFill>
            </a:endParaRPr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2E42DEF4-ABCF-4992-826A-03FF5F157FC5}"/>
              </a:ext>
            </a:extLst>
          </p:cNvPr>
          <p:cNvSpPr/>
          <p:nvPr/>
        </p:nvSpPr>
        <p:spPr>
          <a:xfrm rot="16200000" flipH="1">
            <a:off x="4677899" y="3361781"/>
            <a:ext cx="485702" cy="367854"/>
          </a:xfrm>
          <a:prstGeom prst="downArrow">
            <a:avLst>
              <a:gd name="adj1" fmla="val 413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718BBB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AC0B64-A950-4909-A41D-1B9D09B6BF10}"/>
              </a:ext>
            </a:extLst>
          </p:cNvPr>
          <p:cNvSpPr/>
          <p:nvPr/>
        </p:nvSpPr>
        <p:spPr>
          <a:xfrm>
            <a:off x="5250749" y="3253260"/>
            <a:ext cx="1381514" cy="661590"/>
          </a:xfrm>
          <a:prstGeom prst="rect">
            <a:avLst/>
          </a:prstGeom>
          <a:solidFill>
            <a:srgbClr val="FFFFFF">
              <a:alpha val="81961"/>
            </a:srgbClr>
          </a:solidFill>
          <a:ln w="19050">
            <a:solidFill>
              <a:srgbClr val="6986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>
                <a:solidFill>
                  <a:srgbClr val="6986BB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Next Month Macro Situation</a:t>
            </a:r>
            <a:endParaRPr lang="en-AU" sz="1400" b="1">
              <a:solidFill>
                <a:srgbClr val="6986BB"/>
              </a:solidFill>
            </a:endParaRP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0300C3A6-55B4-4B8C-A884-5C56C5F966C8}"/>
              </a:ext>
            </a:extLst>
          </p:cNvPr>
          <p:cNvSpPr/>
          <p:nvPr/>
        </p:nvSpPr>
        <p:spPr>
          <a:xfrm rot="16200000" flipH="1">
            <a:off x="6729204" y="3379350"/>
            <a:ext cx="485702" cy="367854"/>
          </a:xfrm>
          <a:prstGeom prst="downArrow">
            <a:avLst>
              <a:gd name="adj1" fmla="val 413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718BBB"/>
              </a:solidFill>
            </a:endParaRP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4EEB66B9-1C72-4E53-A4B0-3201A7D8E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916300"/>
              </p:ext>
            </p:extLst>
          </p:nvPr>
        </p:nvGraphicFramePr>
        <p:xfrm>
          <a:off x="7183477" y="2605011"/>
          <a:ext cx="1381514" cy="139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00F6B9EE-DABC-42ED-BAC6-F9DFF1C9D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9097090"/>
              </p:ext>
            </p:extLst>
          </p:nvPr>
        </p:nvGraphicFramePr>
        <p:xfrm>
          <a:off x="7209684" y="3324649"/>
          <a:ext cx="1381514" cy="139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3083364F-2FFF-4413-9E2A-552C3C000A80}"/>
              </a:ext>
            </a:extLst>
          </p:cNvPr>
          <p:cNvSpPr/>
          <p:nvPr/>
        </p:nvSpPr>
        <p:spPr>
          <a:xfrm>
            <a:off x="7647807" y="3621899"/>
            <a:ext cx="5052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5400" b="1">
                <a:solidFill>
                  <a:srgbClr val="FFD13F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?</a:t>
            </a:r>
            <a:endParaRPr lang="en-AU" sz="5400" b="1">
              <a:solidFill>
                <a:srgbClr val="FFD1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3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 animBg="1"/>
      <p:bldP spid="69" grpId="0" animBg="1"/>
      <p:bldP spid="71" grpId="0" animBg="1"/>
      <p:bldP spid="72" grpId="0" animBg="1"/>
      <p:bldP spid="73" grpId="0" animBg="1"/>
      <p:bldGraphic spid="80" grpId="0">
        <p:bldAsOne/>
      </p:bldGraphic>
      <p:bldGraphic spid="82" grpId="0">
        <p:bldAsOne/>
      </p:bldGraphic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A23586-013F-4770-9FA1-B4DCDBC9F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AU"/>
              <a:t>Predicting Macroeconomic Situation using HMMs</a:t>
            </a:r>
          </a:p>
        </p:txBody>
      </p:sp>
    </p:spTree>
    <p:extLst>
      <p:ext uri="{BB962C8B-B14F-4D97-AF65-F5344CB8AC3E}">
        <p14:creationId xmlns:p14="http://schemas.microsoft.com/office/powerpoint/2010/main" val="353003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9B01F-5644-45EE-8459-87DDC45C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 to HMM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27009-6DB7-4ED9-8D0A-80FE3645C968}"/>
              </a:ext>
            </a:extLst>
          </p:cNvPr>
          <p:cNvSpPr/>
          <p:nvPr/>
        </p:nvSpPr>
        <p:spPr>
          <a:xfrm>
            <a:off x="805782" y="1490891"/>
            <a:ext cx="423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40548C"/>
                </a:solidFill>
              </a:rPr>
              <a:t>Unsupervised Machine Learning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C4FDE-41AC-4730-AFC0-4B08D58CF28E}"/>
              </a:ext>
            </a:extLst>
          </p:cNvPr>
          <p:cNvSpPr txBox="1"/>
          <p:nvPr/>
        </p:nvSpPr>
        <p:spPr>
          <a:xfrm>
            <a:off x="805782" y="1874237"/>
            <a:ext cx="707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sz="1600"/>
              <a:t>Area </a:t>
            </a:r>
            <a:r>
              <a:rPr lang="en-AU" sz="1600"/>
              <a:t>of ML that learns from unlabelled, unclassified or uncategorised test data </a:t>
            </a:r>
          </a:p>
          <a:p>
            <a:endParaRPr lang="en-AU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C0E35D-3811-46C6-AB10-D2EED2D04165}"/>
              </a:ext>
            </a:extLst>
          </p:cNvPr>
          <p:cNvSpPr/>
          <p:nvPr/>
        </p:nvSpPr>
        <p:spPr>
          <a:xfrm>
            <a:off x="805782" y="2653517"/>
            <a:ext cx="6821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>
                <a:solidFill>
                  <a:srgbClr val="E6AF00"/>
                </a:solidFill>
              </a:rPr>
              <a:t>Probabilistically model an observation sequence of random 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14D67-55E8-4BF7-94F8-D13EBA0485B2}"/>
              </a:ext>
            </a:extLst>
          </p:cNvPr>
          <p:cNvSpPr/>
          <p:nvPr/>
        </p:nvSpPr>
        <p:spPr>
          <a:xfrm>
            <a:off x="805782" y="3383825"/>
            <a:ext cx="3498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>
                <a:solidFill>
                  <a:srgbClr val="40548C"/>
                </a:solidFill>
              </a:rPr>
              <a:t>Extension to Markov Chains</a:t>
            </a:r>
          </a:p>
          <a:p>
            <a:endParaRPr lang="en-US" b="1">
              <a:solidFill>
                <a:srgbClr val="40548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9D572-76EE-47B6-B5EA-0D5C28EB4EFE}"/>
              </a:ext>
            </a:extLst>
          </p:cNvPr>
          <p:cNvSpPr txBox="1"/>
          <p:nvPr/>
        </p:nvSpPr>
        <p:spPr>
          <a:xfrm>
            <a:off x="805782" y="3621638"/>
            <a:ext cx="7076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600"/>
          </a:p>
          <a:p>
            <a:pPr marL="285750" lvl="1" indent="-285750">
              <a:buFontTx/>
              <a:buChar char="-"/>
            </a:pPr>
            <a:r>
              <a:rPr lang="en-AU" sz="1600"/>
              <a:t>Presence of hidden or latent variables</a:t>
            </a:r>
          </a:p>
          <a:p>
            <a:pPr marL="285750" lvl="1" indent="-285750">
              <a:buFontTx/>
              <a:buChar char="-"/>
            </a:pPr>
            <a:r>
              <a:rPr lang="en-AU" sz="1600"/>
              <a:t>Cannot be observed in real life</a:t>
            </a:r>
          </a:p>
          <a:p>
            <a:pPr marL="285750" indent="-285750">
              <a:buFontTx/>
              <a:buChar char="-"/>
            </a:pPr>
            <a:endParaRPr lang="en-AU" sz="1600"/>
          </a:p>
          <a:p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103050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A1CCB-3D27-4D27-B64F-5B4D7F9B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Prediction Using HMMs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1B2F24-F23C-480A-946A-B8B703DEA4E7}"/>
              </a:ext>
            </a:extLst>
          </p:cNvPr>
          <p:cNvGrpSpPr/>
          <p:nvPr/>
        </p:nvGrpSpPr>
        <p:grpSpPr>
          <a:xfrm>
            <a:off x="2129781" y="1384146"/>
            <a:ext cx="3928188" cy="2276670"/>
            <a:chOff x="1336670" y="2290665"/>
            <a:chExt cx="3928188" cy="22766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CC4C2B-812B-42A1-8324-F6C6BFD6B4A7}"/>
                </a:ext>
              </a:extLst>
            </p:cNvPr>
            <p:cNvSpPr txBox="1"/>
            <p:nvPr/>
          </p:nvSpPr>
          <p:spPr>
            <a:xfrm>
              <a:off x="1543549" y="2522807"/>
              <a:ext cx="783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>
                  <a:solidFill>
                    <a:srgbClr val="384D74"/>
                  </a:solidFill>
                </a:rPr>
                <a:t>State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AAA635-AF48-4BDB-A104-4C923A95A2D0}"/>
                </a:ext>
              </a:extLst>
            </p:cNvPr>
            <p:cNvSpPr txBox="1"/>
            <p:nvPr/>
          </p:nvSpPr>
          <p:spPr>
            <a:xfrm>
              <a:off x="2431444" y="2522807"/>
              <a:ext cx="783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>
                  <a:solidFill>
                    <a:srgbClr val="384D74"/>
                  </a:solidFill>
                </a:rPr>
                <a:t>State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D41C46-1C92-4D0A-AA07-DD1DCA3DCA08}"/>
                </a:ext>
              </a:extLst>
            </p:cNvPr>
            <p:cNvSpPr txBox="1"/>
            <p:nvPr/>
          </p:nvSpPr>
          <p:spPr>
            <a:xfrm>
              <a:off x="3300764" y="2522806"/>
              <a:ext cx="783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>
                  <a:solidFill>
                    <a:srgbClr val="384D74"/>
                  </a:solidFill>
                </a:rPr>
                <a:t>State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2F3EE4-E409-46CD-B001-32F4759EEFB2}"/>
                </a:ext>
              </a:extLst>
            </p:cNvPr>
            <p:cNvSpPr txBox="1"/>
            <p:nvPr/>
          </p:nvSpPr>
          <p:spPr>
            <a:xfrm>
              <a:off x="4180114" y="2509338"/>
              <a:ext cx="783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>
                  <a:solidFill>
                    <a:srgbClr val="384D74"/>
                  </a:solidFill>
                </a:rPr>
                <a:t>State 4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FB18D18-55CB-479A-8DC2-8FF0E2F87BAC}"/>
                </a:ext>
              </a:extLst>
            </p:cNvPr>
            <p:cNvGrpSpPr/>
            <p:nvPr/>
          </p:nvGrpSpPr>
          <p:grpSpPr>
            <a:xfrm>
              <a:off x="1704370" y="3326096"/>
              <a:ext cx="3104565" cy="495715"/>
              <a:chOff x="1753548" y="2903015"/>
              <a:chExt cx="3104565" cy="49571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088DD3-E30A-47A7-82D4-262379D33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3548" y="2925240"/>
                <a:ext cx="468000" cy="467139"/>
              </a:xfrm>
              <a:prstGeom prst="ellipse">
                <a:avLst/>
              </a:prstGeom>
              <a:solidFill>
                <a:srgbClr val="D7D7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384D74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F5528AA-8E8B-4478-BAD3-FD063040F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443" y="2925240"/>
                <a:ext cx="468000" cy="467139"/>
              </a:xfrm>
              <a:prstGeom prst="ellipse">
                <a:avLst/>
              </a:prstGeom>
              <a:solidFill>
                <a:srgbClr val="D7D7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384D74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214A09B-EABF-4F68-BF00-1119AD71B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9338" y="2925240"/>
                <a:ext cx="468000" cy="467139"/>
              </a:xfrm>
              <a:prstGeom prst="ellipse">
                <a:avLst/>
              </a:prstGeom>
              <a:solidFill>
                <a:srgbClr val="D7D7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384D74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C868DAB-9B1E-4444-A221-892DDABE8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0113" y="2925240"/>
                <a:ext cx="468000" cy="467139"/>
              </a:xfrm>
              <a:prstGeom prst="ellipse">
                <a:avLst/>
              </a:prstGeom>
              <a:solidFill>
                <a:srgbClr val="D7D7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384D74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946AC03-A9F2-47A8-9F0E-80079CF3EEE4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>
                <a:off x="2221548" y="3158810"/>
                <a:ext cx="419895" cy="0"/>
              </a:xfrm>
              <a:prstGeom prst="straightConnector1">
                <a:avLst/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5C8AC93-B058-45CB-814F-5B162E854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443" y="3158810"/>
                <a:ext cx="419895" cy="0"/>
              </a:xfrm>
              <a:prstGeom prst="straightConnector1">
                <a:avLst/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C0BCFD0-3ABC-4247-9572-3D2647B9A69E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3997338" y="3158810"/>
                <a:ext cx="392775" cy="0"/>
              </a:xfrm>
              <a:prstGeom prst="straightConnector1">
                <a:avLst/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DCBBA94D-143E-49BC-8775-1E4CF20F9A76}"/>
                  </a:ext>
                </a:extLst>
              </p:cNvPr>
              <p:cNvCxnSpPr>
                <a:cxnSpLocks/>
                <a:stCxn id="4" idx="0"/>
                <a:endCxn id="5" idx="0"/>
              </p:cNvCxnSpPr>
              <p:nvPr/>
            </p:nvCxnSpPr>
            <p:spPr>
              <a:xfrm rot="5400000" flipH="1" flipV="1">
                <a:off x="2431495" y="2481293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5353D0FB-C237-4AB1-8098-FAA9636735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300816" y="2465417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A4CDF1A6-5CF3-4F56-9E9F-2E250D7DDB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188711" y="2475189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A71FAE47-6430-4B8D-BFC2-1C39721CDF8D}"/>
                  </a:ext>
                </a:extLst>
              </p:cNvPr>
              <p:cNvCxnSpPr>
                <a:cxnSpLocks/>
                <a:stCxn id="5" idx="4"/>
                <a:endCxn id="4" idx="4"/>
              </p:cNvCxnSpPr>
              <p:nvPr/>
            </p:nvCxnSpPr>
            <p:spPr>
              <a:xfrm rot="5400000">
                <a:off x="2431496" y="2948432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436B1B4A-66B6-4817-8CD3-58E12505C4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029" y="2938908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AC24A65F-04F2-4EEE-86EC-39B178A45FB1}"/>
                  </a:ext>
                </a:extLst>
              </p:cNvPr>
              <p:cNvCxnSpPr>
                <a:cxnSpLocks/>
                <a:stCxn id="7" idx="4"/>
                <a:endCxn id="6" idx="4"/>
              </p:cNvCxnSpPr>
              <p:nvPr/>
            </p:nvCxnSpPr>
            <p:spPr>
              <a:xfrm rot="5400000">
                <a:off x="4193726" y="2961992"/>
                <a:ext cx="12700" cy="86077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D9173D3C-CAA3-4DC5-8DFF-E6CC7A513C16}"/>
                  </a:ext>
                </a:extLst>
              </p:cNvPr>
              <p:cNvCxnSpPr>
                <a:cxnSpLocks/>
                <a:stCxn id="4" idx="0"/>
                <a:endCxn id="7" idx="0"/>
              </p:cNvCxnSpPr>
              <p:nvPr/>
            </p:nvCxnSpPr>
            <p:spPr>
              <a:xfrm rot="5400000" flipH="1" flipV="1">
                <a:off x="3305830" y="1606958"/>
                <a:ext cx="12700" cy="2636565"/>
              </a:xfrm>
              <a:prstGeom prst="curvedConnector3">
                <a:avLst>
                  <a:gd name="adj1" fmla="val 4228913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Curved 52">
                <a:extLst>
                  <a:ext uri="{FF2B5EF4-FFF2-40B4-BE49-F238E27FC236}">
                    <a16:creationId xmlns:a16="http://schemas.microsoft.com/office/drawing/2014/main" id="{763716EF-6C85-489E-BC07-9AF77C9A2968}"/>
                  </a:ext>
                </a:extLst>
              </p:cNvPr>
              <p:cNvCxnSpPr>
                <a:cxnSpLocks/>
                <a:stCxn id="7" idx="4"/>
                <a:endCxn id="4" idx="4"/>
              </p:cNvCxnSpPr>
              <p:nvPr/>
            </p:nvCxnSpPr>
            <p:spPr>
              <a:xfrm rot="5400000">
                <a:off x="3305831" y="2074097"/>
                <a:ext cx="12700" cy="2636565"/>
              </a:xfrm>
              <a:prstGeom prst="curvedConnector3">
                <a:avLst>
                  <a:gd name="adj1" fmla="val 3669732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45E961-557A-42CC-AE6F-072CA8969898}"/>
                </a:ext>
              </a:extLst>
            </p:cNvPr>
            <p:cNvSpPr/>
            <p:nvPr/>
          </p:nvSpPr>
          <p:spPr>
            <a:xfrm>
              <a:off x="1336670" y="2290665"/>
              <a:ext cx="3928188" cy="2276670"/>
            </a:xfrm>
            <a:prstGeom prst="rect">
              <a:avLst/>
            </a:prstGeom>
            <a:noFill/>
            <a:ln w="28575">
              <a:solidFill>
                <a:srgbClr val="A3B0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9F2338F0-678F-4709-B56F-AB1C2D1FB68A}"/>
              </a:ext>
            </a:extLst>
          </p:cNvPr>
          <p:cNvSpPr txBox="1">
            <a:spLocks/>
          </p:cNvSpPr>
          <p:nvPr/>
        </p:nvSpPr>
        <p:spPr>
          <a:xfrm rot="5400000">
            <a:off x="3965345" y="-772538"/>
            <a:ext cx="257060" cy="3800399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>
                <a:solidFill>
                  <a:srgbClr val="40548C"/>
                </a:solidFill>
              </a:rPr>
              <a:t>Hidden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BB4DFD-1A00-431B-B98E-50A6E80169BD}"/>
              </a:ext>
            </a:extLst>
          </p:cNvPr>
          <p:cNvSpPr/>
          <p:nvPr/>
        </p:nvSpPr>
        <p:spPr>
          <a:xfrm>
            <a:off x="2057328" y="4800690"/>
            <a:ext cx="770181" cy="391940"/>
          </a:xfrm>
          <a:prstGeom prst="rect">
            <a:avLst/>
          </a:prstGeom>
          <a:solidFill>
            <a:srgbClr val="A3B0D5"/>
          </a:solidFill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rgbClr val="384D74"/>
                </a:solidFill>
              </a:rPr>
              <a:t>Nominal Interest Rate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DB7265-1CE4-47BA-8058-09C1EAB146EA}"/>
              </a:ext>
            </a:extLst>
          </p:cNvPr>
          <p:cNvCxnSpPr>
            <a:cxnSpLocks/>
            <a:stCxn id="4" idx="4"/>
            <a:endCxn id="70" idx="0"/>
          </p:cNvCxnSpPr>
          <p:nvPr/>
        </p:nvCxnSpPr>
        <p:spPr>
          <a:xfrm flipH="1">
            <a:off x="2442419" y="2908941"/>
            <a:ext cx="289062" cy="1891749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759D06-7477-4647-8055-6E1292F28239}"/>
              </a:ext>
            </a:extLst>
          </p:cNvPr>
          <p:cNvCxnSpPr>
            <a:cxnSpLocks/>
            <a:stCxn id="5" idx="4"/>
            <a:endCxn id="70" idx="0"/>
          </p:cNvCxnSpPr>
          <p:nvPr/>
        </p:nvCxnSpPr>
        <p:spPr>
          <a:xfrm flipH="1">
            <a:off x="2442419" y="2908941"/>
            <a:ext cx="1176957" cy="1891749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62C8A9-30A8-4B5D-8341-0C903A97CD7A}"/>
              </a:ext>
            </a:extLst>
          </p:cNvPr>
          <p:cNvCxnSpPr>
            <a:cxnSpLocks/>
            <a:stCxn id="6" idx="4"/>
            <a:endCxn id="70" idx="0"/>
          </p:cNvCxnSpPr>
          <p:nvPr/>
        </p:nvCxnSpPr>
        <p:spPr>
          <a:xfrm flipH="1">
            <a:off x="2442419" y="2908941"/>
            <a:ext cx="2064852" cy="1891749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C0D7D9-59A5-4F2C-8751-D42BD77AD924}"/>
              </a:ext>
            </a:extLst>
          </p:cNvPr>
          <p:cNvCxnSpPr>
            <a:cxnSpLocks/>
            <a:stCxn id="7" idx="4"/>
            <a:endCxn id="70" idx="0"/>
          </p:cNvCxnSpPr>
          <p:nvPr/>
        </p:nvCxnSpPr>
        <p:spPr>
          <a:xfrm flipH="1">
            <a:off x="2442419" y="2908941"/>
            <a:ext cx="2925627" cy="1891749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E52FFC-4082-4475-969A-031B3D71478C}"/>
              </a:ext>
            </a:extLst>
          </p:cNvPr>
          <p:cNvSpPr/>
          <p:nvPr/>
        </p:nvSpPr>
        <p:spPr>
          <a:xfrm>
            <a:off x="3255978" y="4806491"/>
            <a:ext cx="723508" cy="3919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rgbClr val="384D74"/>
                </a:solidFill>
              </a:rPr>
              <a:t>Inflation Rate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BA29F66-9ED3-4AD4-8FF6-72EDF2ECF8C4}"/>
              </a:ext>
            </a:extLst>
          </p:cNvPr>
          <p:cNvCxnSpPr>
            <a:cxnSpLocks/>
            <a:stCxn id="4" idx="4"/>
            <a:endCxn id="101" idx="0"/>
          </p:cNvCxnSpPr>
          <p:nvPr/>
        </p:nvCxnSpPr>
        <p:spPr>
          <a:xfrm>
            <a:off x="2731481" y="2908941"/>
            <a:ext cx="886251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6324B5-265D-48E2-94BD-FA313AADAE87}"/>
              </a:ext>
            </a:extLst>
          </p:cNvPr>
          <p:cNvCxnSpPr>
            <a:cxnSpLocks/>
            <a:stCxn id="4" idx="4"/>
            <a:endCxn id="101" idx="0"/>
          </p:cNvCxnSpPr>
          <p:nvPr/>
        </p:nvCxnSpPr>
        <p:spPr>
          <a:xfrm>
            <a:off x="2731481" y="2908941"/>
            <a:ext cx="886251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6B2AFAD-184B-4779-8AA6-429003004A96}"/>
              </a:ext>
            </a:extLst>
          </p:cNvPr>
          <p:cNvCxnSpPr>
            <a:cxnSpLocks/>
            <a:stCxn id="5" idx="4"/>
            <a:endCxn id="101" idx="0"/>
          </p:cNvCxnSpPr>
          <p:nvPr/>
        </p:nvCxnSpPr>
        <p:spPr>
          <a:xfrm flipH="1">
            <a:off x="3617732" y="2908941"/>
            <a:ext cx="1644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858B173-63F3-45E2-ACFA-220DC892F2C5}"/>
              </a:ext>
            </a:extLst>
          </p:cNvPr>
          <p:cNvCxnSpPr>
            <a:cxnSpLocks/>
            <a:stCxn id="6" idx="4"/>
            <a:endCxn id="101" idx="0"/>
          </p:cNvCxnSpPr>
          <p:nvPr/>
        </p:nvCxnSpPr>
        <p:spPr>
          <a:xfrm flipH="1">
            <a:off x="3617732" y="2908941"/>
            <a:ext cx="889539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C7B0789-D0F5-483A-A088-BB63BE6C9B86}"/>
              </a:ext>
            </a:extLst>
          </p:cNvPr>
          <p:cNvCxnSpPr>
            <a:cxnSpLocks/>
            <a:stCxn id="7" idx="4"/>
            <a:endCxn id="101" idx="0"/>
          </p:cNvCxnSpPr>
          <p:nvPr/>
        </p:nvCxnSpPr>
        <p:spPr>
          <a:xfrm flipH="1">
            <a:off x="3617732" y="2908941"/>
            <a:ext cx="1750314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8A67D0-EFFB-435D-A22A-A33ADD60AAEC}"/>
              </a:ext>
            </a:extLst>
          </p:cNvPr>
          <p:cNvSpPr/>
          <p:nvPr/>
        </p:nvSpPr>
        <p:spPr>
          <a:xfrm>
            <a:off x="4407955" y="4815728"/>
            <a:ext cx="726173" cy="391940"/>
          </a:xfrm>
          <a:prstGeom prst="rect">
            <a:avLst/>
          </a:prstGeom>
          <a:solidFill>
            <a:srgbClr val="8080BE"/>
          </a:solidFill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rgbClr val="FFFFFF"/>
                </a:solidFill>
              </a:rPr>
              <a:t>Volatility Index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20762E5-BEA2-48DC-8922-80854CA9BB31}"/>
              </a:ext>
            </a:extLst>
          </p:cNvPr>
          <p:cNvCxnSpPr>
            <a:cxnSpLocks/>
            <a:stCxn id="4" idx="4"/>
            <a:endCxn id="113" idx="0"/>
          </p:cNvCxnSpPr>
          <p:nvPr/>
        </p:nvCxnSpPr>
        <p:spPr>
          <a:xfrm>
            <a:off x="2731481" y="2908941"/>
            <a:ext cx="2039561" cy="1906787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3094A8-BC9D-4D49-ACC0-78EC665FCF88}"/>
              </a:ext>
            </a:extLst>
          </p:cNvPr>
          <p:cNvCxnSpPr>
            <a:cxnSpLocks/>
            <a:stCxn id="5" idx="4"/>
            <a:endCxn id="113" idx="0"/>
          </p:cNvCxnSpPr>
          <p:nvPr/>
        </p:nvCxnSpPr>
        <p:spPr>
          <a:xfrm>
            <a:off x="3619376" y="2908941"/>
            <a:ext cx="1151666" cy="1906787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6A16766-ABFD-43E7-987C-D2231AE46D8E}"/>
              </a:ext>
            </a:extLst>
          </p:cNvPr>
          <p:cNvCxnSpPr>
            <a:cxnSpLocks/>
            <a:stCxn id="6" idx="4"/>
            <a:endCxn id="113" idx="0"/>
          </p:cNvCxnSpPr>
          <p:nvPr/>
        </p:nvCxnSpPr>
        <p:spPr>
          <a:xfrm>
            <a:off x="4507271" y="2908941"/>
            <a:ext cx="263771" cy="1906787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6627E20-5D2E-4A18-9147-2BDD3F399930}"/>
              </a:ext>
            </a:extLst>
          </p:cNvPr>
          <p:cNvCxnSpPr>
            <a:cxnSpLocks/>
            <a:stCxn id="7" idx="4"/>
            <a:endCxn id="113" idx="0"/>
          </p:cNvCxnSpPr>
          <p:nvPr/>
        </p:nvCxnSpPr>
        <p:spPr>
          <a:xfrm flipH="1">
            <a:off x="4771042" y="2908941"/>
            <a:ext cx="597004" cy="1906787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6FA3BAD-5DA4-4E4E-B9A5-444E30A4757F}"/>
              </a:ext>
            </a:extLst>
          </p:cNvPr>
          <p:cNvSpPr/>
          <p:nvPr/>
        </p:nvSpPr>
        <p:spPr>
          <a:xfrm>
            <a:off x="5562597" y="4802585"/>
            <a:ext cx="664716" cy="391940"/>
          </a:xfrm>
          <a:prstGeom prst="rect">
            <a:avLst/>
          </a:prstGeom>
          <a:solidFill>
            <a:srgbClr val="677CB9"/>
          </a:solidFill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rgbClr val="FFFFFF"/>
                </a:solidFill>
              </a:rPr>
              <a:t>Consumer Credit Change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49DFBD1-F7FB-4404-A49B-0299CCDB9DF0}"/>
              </a:ext>
            </a:extLst>
          </p:cNvPr>
          <p:cNvCxnSpPr>
            <a:cxnSpLocks/>
            <a:stCxn id="4" idx="4"/>
            <a:endCxn id="122" idx="0"/>
          </p:cNvCxnSpPr>
          <p:nvPr/>
        </p:nvCxnSpPr>
        <p:spPr>
          <a:xfrm>
            <a:off x="2731481" y="2908941"/>
            <a:ext cx="3163474" cy="1893644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F8D6DC-948C-4A13-A897-525A3B899A1F}"/>
              </a:ext>
            </a:extLst>
          </p:cNvPr>
          <p:cNvCxnSpPr>
            <a:cxnSpLocks/>
            <a:stCxn id="5" idx="4"/>
            <a:endCxn id="122" idx="0"/>
          </p:cNvCxnSpPr>
          <p:nvPr/>
        </p:nvCxnSpPr>
        <p:spPr>
          <a:xfrm>
            <a:off x="3619376" y="2908941"/>
            <a:ext cx="2275579" cy="1893644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8C25799-CBAD-45F1-B9CA-696B07F8DFC5}"/>
              </a:ext>
            </a:extLst>
          </p:cNvPr>
          <p:cNvCxnSpPr>
            <a:cxnSpLocks/>
            <a:stCxn id="6" idx="4"/>
            <a:endCxn id="122" idx="0"/>
          </p:cNvCxnSpPr>
          <p:nvPr/>
        </p:nvCxnSpPr>
        <p:spPr>
          <a:xfrm>
            <a:off x="4507271" y="2908941"/>
            <a:ext cx="1387684" cy="1893644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FA67A63-C89C-4652-BD7F-574A402D900D}"/>
              </a:ext>
            </a:extLst>
          </p:cNvPr>
          <p:cNvCxnSpPr>
            <a:cxnSpLocks/>
            <a:stCxn id="7" idx="4"/>
            <a:endCxn id="122" idx="0"/>
          </p:cNvCxnSpPr>
          <p:nvPr/>
        </p:nvCxnSpPr>
        <p:spPr>
          <a:xfrm>
            <a:off x="5368046" y="2908941"/>
            <a:ext cx="526909" cy="1893644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rrow: Down 164">
            <a:extLst>
              <a:ext uri="{FF2B5EF4-FFF2-40B4-BE49-F238E27FC236}">
                <a16:creationId xmlns:a16="http://schemas.microsoft.com/office/drawing/2014/main" id="{0E53B040-0737-46AB-8903-69ABE90E6E04}"/>
              </a:ext>
            </a:extLst>
          </p:cNvPr>
          <p:cNvSpPr/>
          <p:nvPr/>
        </p:nvSpPr>
        <p:spPr>
          <a:xfrm rot="10800000">
            <a:off x="3879211" y="3260708"/>
            <a:ext cx="363007" cy="788607"/>
          </a:xfrm>
          <a:prstGeom prst="downArrow">
            <a:avLst>
              <a:gd name="adj1" fmla="val 413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-Turn 170">
            <a:extLst>
              <a:ext uri="{FF2B5EF4-FFF2-40B4-BE49-F238E27FC236}">
                <a16:creationId xmlns:a16="http://schemas.microsoft.com/office/drawing/2014/main" id="{AD679A9A-12C5-446D-869B-D26E0AAC93A2}"/>
              </a:ext>
            </a:extLst>
          </p:cNvPr>
          <p:cNvSpPr/>
          <p:nvPr/>
        </p:nvSpPr>
        <p:spPr>
          <a:xfrm rot="5400000">
            <a:off x="6500543" y="3425784"/>
            <a:ext cx="2763210" cy="956604"/>
          </a:xfrm>
          <a:prstGeom prst="uturnArrow">
            <a:avLst>
              <a:gd name="adj1" fmla="val 13971"/>
              <a:gd name="adj2" fmla="val 25000"/>
              <a:gd name="adj3" fmla="val 22059"/>
              <a:gd name="adj4" fmla="val 43750"/>
              <a:gd name="adj5" fmla="val 6470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63F053-D82F-418F-AC80-B11A63988C70}"/>
              </a:ext>
            </a:extLst>
          </p:cNvPr>
          <p:cNvSpPr/>
          <p:nvPr/>
        </p:nvSpPr>
        <p:spPr>
          <a:xfrm>
            <a:off x="7318642" y="4706719"/>
            <a:ext cx="367200" cy="39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15A943A-4910-4F23-9F31-191A2068B42B}"/>
              </a:ext>
            </a:extLst>
          </p:cNvPr>
          <p:cNvSpPr txBox="1"/>
          <p:nvPr/>
        </p:nvSpPr>
        <p:spPr>
          <a:xfrm>
            <a:off x="6921723" y="5140995"/>
            <a:ext cx="1149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>
                <a:solidFill>
                  <a:schemeClr val="bg2">
                    <a:lumMod val="25000"/>
                  </a:schemeClr>
                </a:solidFill>
              </a:rPr>
              <a:t>Macroeconomic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19C7B6C-3042-46F5-9BF9-DDBE356BFBD8}"/>
                  </a:ext>
                </a:extLst>
              </p:cNvPr>
              <p:cNvSpPr/>
              <p:nvPr/>
            </p:nvSpPr>
            <p:spPr>
              <a:xfrm>
                <a:off x="6632205" y="2268961"/>
                <a:ext cx="5485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AU" sz="3600" b="1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19C7B6C-3042-46F5-9BF9-DDBE356BF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05" y="2268961"/>
                <a:ext cx="5485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Down 177">
            <a:extLst>
              <a:ext uri="{FF2B5EF4-FFF2-40B4-BE49-F238E27FC236}">
                <a16:creationId xmlns:a16="http://schemas.microsoft.com/office/drawing/2014/main" id="{BC29B993-F20B-4C7C-B0C6-ED89FE3188EA}"/>
              </a:ext>
            </a:extLst>
          </p:cNvPr>
          <p:cNvSpPr/>
          <p:nvPr/>
        </p:nvSpPr>
        <p:spPr>
          <a:xfrm rot="16200000" flipH="1">
            <a:off x="6028790" y="2237349"/>
            <a:ext cx="379701" cy="788607"/>
          </a:xfrm>
          <a:prstGeom prst="downArrow">
            <a:avLst>
              <a:gd name="adj1" fmla="val 413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EF97B02-DC8C-4DC7-BE35-70543A4B27C9}"/>
              </a:ext>
            </a:extLst>
          </p:cNvPr>
          <p:cNvSpPr txBox="1"/>
          <p:nvPr/>
        </p:nvSpPr>
        <p:spPr>
          <a:xfrm>
            <a:off x="6274722" y="2760917"/>
            <a:ext cx="1328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5AC83BEB-1385-4277-8020-63CDAC0962D1}"/>
              </a:ext>
            </a:extLst>
          </p:cNvPr>
          <p:cNvSpPr/>
          <p:nvPr/>
        </p:nvSpPr>
        <p:spPr>
          <a:xfrm>
            <a:off x="1734301" y="4524998"/>
            <a:ext cx="4990673" cy="1067729"/>
          </a:xfrm>
          <a:prstGeom prst="roundRect">
            <a:avLst/>
          </a:prstGeom>
          <a:noFill/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70AEBEDA-D7AD-4967-B4AA-0A2D1B7F6F21}"/>
              </a:ext>
            </a:extLst>
          </p:cNvPr>
          <p:cNvSpPr txBox="1">
            <a:spLocks/>
          </p:cNvSpPr>
          <p:nvPr/>
        </p:nvSpPr>
        <p:spPr>
          <a:xfrm rot="5400000">
            <a:off x="3879797" y="2368585"/>
            <a:ext cx="257060" cy="3800399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>
                <a:solidFill>
                  <a:srgbClr val="40548C"/>
                </a:solidFill>
              </a:rPr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18643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71" grpId="0" animBg="1"/>
      <p:bldP spid="172" grpId="0" animBg="1"/>
      <p:bldP spid="173" grpId="0"/>
      <p:bldP spid="177" grpId="0"/>
      <p:bldP spid="178" grpId="0" animBg="1"/>
      <p:bldP spid="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A1CCB-3D27-4D27-B64F-5B4D7F9B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Prediction Using HMMs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1B2F24-F23C-480A-946A-B8B703DEA4E7}"/>
              </a:ext>
            </a:extLst>
          </p:cNvPr>
          <p:cNvGrpSpPr/>
          <p:nvPr/>
        </p:nvGrpSpPr>
        <p:grpSpPr>
          <a:xfrm>
            <a:off x="2129781" y="1384146"/>
            <a:ext cx="3928188" cy="2276670"/>
            <a:chOff x="1336670" y="2290665"/>
            <a:chExt cx="3928188" cy="22766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CC4C2B-812B-42A1-8324-F6C6BFD6B4A7}"/>
                </a:ext>
              </a:extLst>
            </p:cNvPr>
            <p:cNvSpPr txBox="1"/>
            <p:nvPr/>
          </p:nvSpPr>
          <p:spPr>
            <a:xfrm>
              <a:off x="1543549" y="2522807"/>
              <a:ext cx="783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>
                  <a:solidFill>
                    <a:srgbClr val="384D74"/>
                  </a:solidFill>
                </a:rPr>
                <a:t>State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AAA635-AF48-4BDB-A104-4C923A95A2D0}"/>
                </a:ext>
              </a:extLst>
            </p:cNvPr>
            <p:cNvSpPr txBox="1"/>
            <p:nvPr/>
          </p:nvSpPr>
          <p:spPr>
            <a:xfrm>
              <a:off x="2431444" y="2522807"/>
              <a:ext cx="783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>
                  <a:solidFill>
                    <a:srgbClr val="384D74"/>
                  </a:solidFill>
                </a:rPr>
                <a:t>State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D41C46-1C92-4D0A-AA07-DD1DCA3DCA08}"/>
                </a:ext>
              </a:extLst>
            </p:cNvPr>
            <p:cNvSpPr txBox="1"/>
            <p:nvPr/>
          </p:nvSpPr>
          <p:spPr>
            <a:xfrm>
              <a:off x="3300764" y="2522806"/>
              <a:ext cx="783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>
                  <a:solidFill>
                    <a:srgbClr val="384D74"/>
                  </a:solidFill>
                </a:rPr>
                <a:t>State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2F3EE4-E409-46CD-B001-32F4759EEFB2}"/>
                </a:ext>
              </a:extLst>
            </p:cNvPr>
            <p:cNvSpPr txBox="1"/>
            <p:nvPr/>
          </p:nvSpPr>
          <p:spPr>
            <a:xfrm>
              <a:off x="4180114" y="2509338"/>
              <a:ext cx="783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>
                  <a:solidFill>
                    <a:srgbClr val="384D74"/>
                  </a:solidFill>
                </a:rPr>
                <a:t>State 4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FB18D18-55CB-479A-8DC2-8FF0E2F87BAC}"/>
                </a:ext>
              </a:extLst>
            </p:cNvPr>
            <p:cNvGrpSpPr/>
            <p:nvPr/>
          </p:nvGrpSpPr>
          <p:grpSpPr>
            <a:xfrm>
              <a:off x="1704370" y="3326096"/>
              <a:ext cx="3104565" cy="495715"/>
              <a:chOff x="1753548" y="2903015"/>
              <a:chExt cx="3104565" cy="49571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6088DD3-E30A-47A7-82D4-262379D33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3548" y="2925240"/>
                <a:ext cx="468000" cy="467139"/>
              </a:xfrm>
              <a:prstGeom prst="ellipse">
                <a:avLst/>
              </a:prstGeom>
              <a:solidFill>
                <a:srgbClr val="D7D7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384D74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F5528AA-8E8B-4478-BAD3-FD063040F2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443" y="2925240"/>
                <a:ext cx="468000" cy="467139"/>
              </a:xfrm>
              <a:prstGeom prst="ellipse">
                <a:avLst/>
              </a:prstGeom>
              <a:solidFill>
                <a:srgbClr val="D7D7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384D74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214A09B-EABF-4F68-BF00-1119AD71B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9338" y="2925240"/>
                <a:ext cx="468000" cy="467139"/>
              </a:xfrm>
              <a:prstGeom prst="ellipse">
                <a:avLst/>
              </a:prstGeom>
              <a:solidFill>
                <a:srgbClr val="D7D7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384D74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C868DAB-9B1E-4444-A221-892DDABE8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0113" y="2925240"/>
                <a:ext cx="468000" cy="467139"/>
              </a:xfrm>
              <a:prstGeom prst="ellipse">
                <a:avLst/>
              </a:prstGeom>
              <a:solidFill>
                <a:srgbClr val="D7D7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384D74"/>
                  </a:solidFill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946AC03-A9F2-47A8-9F0E-80079CF3EEE4}"/>
                  </a:ext>
                </a:extLst>
              </p:cNvPr>
              <p:cNvCxnSpPr>
                <a:cxnSpLocks/>
                <a:stCxn id="4" idx="6"/>
                <a:endCxn id="5" idx="2"/>
              </p:cNvCxnSpPr>
              <p:nvPr/>
            </p:nvCxnSpPr>
            <p:spPr>
              <a:xfrm>
                <a:off x="2221548" y="3158810"/>
                <a:ext cx="419895" cy="0"/>
              </a:xfrm>
              <a:prstGeom prst="straightConnector1">
                <a:avLst/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5C8AC93-B058-45CB-814F-5B162E854A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9443" y="3158810"/>
                <a:ext cx="419895" cy="0"/>
              </a:xfrm>
              <a:prstGeom prst="straightConnector1">
                <a:avLst/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C0BCFD0-3ABC-4247-9572-3D2647B9A69E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3997338" y="3158810"/>
                <a:ext cx="392775" cy="0"/>
              </a:xfrm>
              <a:prstGeom prst="straightConnector1">
                <a:avLst/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DCBBA94D-143E-49BC-8775-1E4CF20F9A76}"/>
                  </a:ext>
                </a:extLst>
              </p:cNvPr>
              <p:cNvCxnSpPr>
                <a:cxnSpLocks/>
                <a:stCxn id="4" idx="0"/>
                <a:endCxn id="5" idx="0"/>
              </p:cNvCxnSpPr>
              <p:nvPr/>
            </p:nvCxnSpPr>
            <p:spPr>
              <a:xfrm rot="5400000" flipH="1" flipV="1">
                <a:off x="2431495" y="2481293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5353D0FB-C237-4AB1-8098-FAA9636735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300816" y="2465417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A4CDF1A6-5CF3-4F56-9E9F-2E250D7DDB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188711" y="2475189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A71FAE47-6430-4B8D-BFC2-1C39721CDF8D}"/>
                  </a:ext>
                </a:extLst>
              </p:cNvPr>
              <p:cNvCxnSpPr>
                <a:cxnSpLocks/>
                <a:stCxn id="5" idx="4"/>
                <a:endCxn id="4" idx="4"/>
              </p:cNvCxnSpPr>
              <p:nvPr/>
            </p:nvCxnSpPr>
            <p:spPr>
              <a:xfrm rot="5400000">
                <a:off x="2431496" y="2948432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436B1B4A-66B6-4817-8CD3-58E12505C4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24029" y="2938908"/>
                <a:ext cx="12700" cy="88789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AC24A65F-04F2-4EEE-86EC-39B178A45FB1}"/>
                  </a:ext>
                </a:extLst>
              </p:cNvPr>
              <p:cNvCxnSpPr>
                <a:cxnSpLocks/>
                <a:stCxn id="7" idx="4"/>
                <a:endCxn id="6" idx="4"/>
              </p:cNvCxnSpPr>
              <p:nvPr/>
            </p:nvCxnSpPr>
            <p:spPr>
              <a:xfrm rot="5400000">
                <a:off x="4193726" y="2961992"/>
                <a:ext cx="12700" cy="860775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D9173D3C-CAA3-4DC5-8DFF-E6CC7A513C16}"/>
                  </a:ext>
                </a:extLst>
              </p:cNvPr>
              <p:cNvCxnSpPr>
                <a:cxnSpLocks/>
                <a:stCxn id="4" idx="0"/>
                <a:endCxn id="7" idx="0"/>
              </p:cNvCxnSpPr>
              <p:nvPr/>
            </p:nvCxnSpPr>
            <p:spPr>
              <a:xfrm rot="5400000" flipH="1" flipV="1">
                <a:off x="3305830" y="1606958"/>
                <a:ext cx="12700" cy="2636565"/>
              </a:xfrm>
              <a:prstGeom prst="curvedConnector3">
                <a:avLst>
                  <a:gd name="adj1" fmla="val 4228913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Curved 52">
                <a:extLst>
                  <a:ext uri="{FF2B5EF4-FFF2-40B4-BE49-F238E27FC236}">
                    <a16:creationId xmlns:a16="http://schemas.microsoft.com/office/drawing/2014/main" id="{763716EF-6C85-489E-BC07-9AF77C9A2968}"/>
                  </a:ext>
                </a:extLst>
              </p:cNvPr>
              <p:cNvCxnSpPr>
                <a:cxnSpLocks/>
                <a:stCxn id="7" idx="4"/>
                <a:endCxn id="4" idx="4"/>
              </p:cNvCxnSpPr>
              <p:nvPr/>
            </p:nvCxnSpPr>
            <p:spPr>
              <a:xfrm rot="5400000">
                <a:off x="3305831" y="2074097"/>
                <a:ext cx="12700" cy="2636565"/>
              </a:xfrm>
              <a:prstGeom prst="curvedConnector3">
                <a:avLst>
                  <a:gd name="adj1" fmla="val 3669732"/>
                </a:avLst>
              </a:prstGeom>
              <a:ln>
                <a:solidFill>
                  <a:srgbClr val="384D7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45E961-557A-42CC-AE6F-072CA8969898}"/>
                </a:ext>
              </a:extLst>
            </p:cNvPr>
            <p:cNvSpPr/>
            <p:nvPr/>
          </p:nvSpPr>
          <p:spPr>
            <a:xfrm>
              <a:off x="1336670" y="2290665"/>
              <a:ext cx="3928188" cy="2276670"/>
            </a:xfrm>
            <a:prstGeom prst="rect">
              <a:avLst/>
            </a:prstGeom>
            <a:noFill/>
            <a:ln w="28575">
              <a:solidFill>
                <a:srgbClr val="A3B0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9F2338F0-678F-4709-B56F-AB1C2D1FB68A}"/>
              </a:ext>
            </a:extLst>
          </p:cNvPr>
          <p:cNvSpPr txBox="1">
            <a:spLocks/>
          </p:cNvSpPr>
          <p:nvPr/>
        </p:nvSpPr>
        <p:spPr>
          <a:xfrm rot="5400000">
            <a:off x="3965345" y="-772538"/>
            <a:ext cx="257060" cy="3800399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800">
                <a:solidFill>
                  <a:srgbClr val="40548C"/>
                </a:solidFill>
              </a:rPr>
              <a:t>Hidden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BB4DFD-1A00-431B-B98E-50A6E80169BD}"/>
              </a:ext>
            </a:extLst>
          </p:cNvPr>
          <p:cNvSpPr/>
          <p:nvPr/>
        </p:nvSpPr>
        <p:spPr>
          <a:xfrm>
            <a:off x="2057328" y="4800690"/>
            <a:ext cx="770181" cy="391940"/>
          </a:xfrm>
          <a:prstGeom prst="rect">
            <a:avLst/>
          </a:prstGeom>
          <a:solidFill>
            <a:srgbClr val="A3B0D5"/>
          </a:solidFill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err="1">
                <a:solidFill>
                  <a:srgbClr val="384D74"/>
                </a:solidFill>
              </a:rPr>
              <a:t>Nomial</a:t>
            </a:r>
            <a:r>
              <a:rPr lang="en-AU" sz="800">
                <a:solidFill>
                  <a:srgbClr val="384D74"/>
                </a:solidFill>
              </a:rPr>
              <a:t> Interest Rate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DB7265-1CE4-47BA-8058-09C1EAB146EA}"/>
              </a:ext>
            </a:extLst>
          </p:cNvPr>
          <p:cNvCxnSpPr>
            <a:cxnSpLocks/>
            <a:stCxn id="4" idx="4"/>
            <a:endCxn id="70" idx="0"/>
          </p:cNvCxnSpPr>
          <p:nvPr/>
        </p:nvCxnSpPr>
        <p:spPr>
          <a:xfrm flipH="1">
            <a:off x="2442419" y="2908941"/>
            <a:ext cx="289062" cy="1891749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759D06-7477-4647-8055-6E1292F28239}"/>
              </a:ext>
            </a:extLst>
          </p:cNvPr>
          <p:cNvCxnSpPr>
            <a:cxnSpLocks/>
            <a:stCxn id="5" idx="4"/>
            <a:endCxn id="70" idx="0"/>
          </p:cNvCxnSpPr>
          <p:nvPr/>
        </p:nvCxnSpPr>
        <p:spPr>
          <a:xfrm flipH="1">
            <a:off x="2442419" y="2908941"/>
            <a:ext cx="1176957" cy="1891749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62C8A9-30A8-4B5D-8341-0C903A97CD7A}"/>
              </a:ext>
            </a:extLst>
          </p:cNvPr>
          <p:cNvCxnSpPr>
            <a:cxnSpLocks/>
            <a:stCxn id="6" idx="4"/>
            <a:endCxn id="70" idx="0"/>
          </p:cNvCxnSpPr>
          <p:nvPr/>
        </p:nvCxnSpPr>
        <p:spPr>
          <a:xfrm flipH="1">
            <a:off x="2442419" y="2908941"/>
            <a:ext cx="2064852" cy="1891749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C0D7D9-59A5-4F2C-8751-D42BD77AD924}"/>
              </a:ext>
            </a:extLst>
          </p:cNvPr>
          <p:cNvCxnSpPr>
            <a:cxnSpLocks/>
            <a:stCxn id="7" idx="4"/>
            <a:endCxn id="70" idx="0"/>
          </p:cNvCxnSpPr>
          <p:nvPr/>
        </p:nvCxnSpPr>
        <p:spPr>
          <a:xfrm flipH="1">
            <a:off x="2442419" y="2908941"/>
            <a:ext cx="2925627" cy="1891749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E52FFC-4082-4475-969A-031B3D71478C}"/>
              </a:ext>
            </a:extLst>
          </p:cNvPr>
          <p:cNvSpPr/>
          <p:nvPr/>
        </p:nvSpPr>
        <p:spPr>
          <a:xfrm>
            <a:off x="3255978" y="4806491"/>
            <a:ext cx="723508" cy="3919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rgbClr val="384D74"/>
                </a:solidFill>
              </a:rPr>
              <a:t>Inflation Rate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BA29F66-9ED3-4AD4-8FF6-72EDF2ECF8C4}"/>
              </a:ext>
            </a:extLst>
          </p:cNvPr>
          <p:cNvCxnSpPr>
            <a:cxnSpLocks/>
            <a:stCxn id="4" idx="4"/>
            <a:endCxn id="101" idx="0"/>
          </p:cNvCxnSpPr>
          <p:nvPr/>
        </p:nvCxnSpPr>
        <p:spPr>
          <a:xfrm>
            <a:off x="2731481" y="2908941"/>
            <a:ext cx="886251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6324B5-265D-48E2-94BD-FA313AADAE87}"/>
              </a:ext>
            </a:extLst>
          </p:cNvPr>
          <p:cNvCxnSpPr>
            <a:cxnSpLocks/>
            <a:stCxn id="4" idx="4"/>
            <a:endCxn id="101" idx="0"/>
          </p:cNvCxnSpPr>
          <p:nvPr/>
        </p:nvCxnSpPr>
        <p:spPr>
          <a:xfrm>
            <a:off x="2731481" y="2908941"/>
            <a:ext cx="886251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6B2AFAD-184B-4779-8AA6-429003004A96}"/>
              </a:ext>
            </a:extLst>
          </p:cNvPr>
          <p:cNvCxnSpPr>
            <a:cxnSpLocks/>
            <a:stCxn id="5" idx="4"/>
            <a:endCxn id="101" idx="0"/>
          </p:cNvCxnSpPr>
          <p:nvPr/>
        </p:nvCxnSpPr>
        <p:spPr>
          <a:xfrm flipH="1">
            <a:off x="3617732" y="2908941"/>
            <a:ext cx="1644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858B173-63F3-45E2-ACFA-220DC892F2C5}"/>
              </a:ext>
            </a:extLst>
          </p:cNvPr>
          <p:cNvCxnSpPr>
            <a:cxnSpLocks/>
            <a:stCxn id="6" idx="4"/>
            <a:endCxn id="101" idx="0"/>
          </p:cNvCxnSpPr>
          <p:nvPr/>
        </p:nvCxnSpPr>
        <p:spPr>
          <a:xfrm flipH="1">
            <a:off x="3617732" y="2908941"/>
            <a:ext cx="889539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C7B0789-D0F5-483A-A088-BB63BE6C9B86}"/>
              </a:ext>
            </a:extLst>
          </p:cNvPr>
          <p:cNvCxnSpPr>
            <a:cxnSpLocks/>
            <a:stCxn id="7" idx="4"/>
            <a:endCxn id="101" idx="0"/>
          </p:cNvCxnSpPr>
          <p:nvPr/>
        </p:nvCxnSpPr>
        <p:spPr>
          <a:xfrm flipH="1">
            <a:off x="3617732" y="2908941"/>
            <a:ext cx="1750314" cy="1897550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8A67D0-EFFB-435D-A22A-A33ADD60AAEC}"/>
              </a:ext>
            </a:extLst>
          </p:cNvPr>
          <p:cNvSpPr/>
          <p:nvPr/>
        </p:nvSpPr>
        <p:spPr>
          <a:xfrm>
            <a:off x="4407955" y="4815728"/>
            <a:ext cx="726173" cy="391940"/>
          </a:xfrm>
          <a:prstGeom prst="rect">
            <a:avLst/>
          </a:prstGeom>
          <a:solidFill>
            <a:srgbClr val="8080BE"/>
          </a:solidFill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rgbClr val="FFFFFF"/>
                </a:solidFill>
              </a:rPr>
              <a:t>Volatility Index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20762E5-BEA2-48DC-8922-80854CA9BB31}"/>
              </a:ext>
            </a:extLst>
          </p:cNvPr>
          <p:cNvCxnSpPr>
            <a:cxnSpLocks/>
            <a:stCxn id="4" idx="4"/>
            <a:endCxn id="113" idx="0"/>
          </p:cNvCxnSpPr>
          <p:nvPr/>
        </p:nvCxnSpPr>
        <p:spPr>
          <a:xfrm>
            <a:off x="2731481" y="2908941"/>
            <a:ext cx="2039561" cy="1906787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3094A8-BC9D-4D49-ACC0-78EC665FCF88}"/>
              </a:ext>
            </a:extLst>
          </p:cNvPr>
          <p:cNvCxnSpPr>
            <a:cxnSpLocks/>
            <a:stCxn id="5" idx="4"/>
            <a:endCxn id="113" idx="0"/>
          </p:cNvCxnSpPr>
          <p:nvPr/>
        </p:nvCxnSpPr>
        <p:spPr>
          <a:xfrm>
            <a:off x="3619376" y="2908941"/>
            <a:ext cx="1151666" cy="1906787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6A16766-ABFD-43E7-987C-D2231AE46D8E}"/>
              </a:ext>
            </a:extLst>
          </p:cNvPr>
          <p:cNvCxnSpPr>
            <a:cxnSpLocks/>
            <a:stCxn id="6" idx="4"/>
            <a:endCxn id="113" idx="0"/>
          </p:cNvCxnSpPr>
          <p:nvPr/>
        </p:nvCxnSpPr>
        <p:spPr>
          <a:xfrm>
            <a:off x="4507271" y="2908941"/>
            <a:ext cx="263771" cy="1906787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6627E20-5D2E-4A18-9147-2BDD3F399930}"/>
              </a:ext>
            </a:extLst>
          </p:cNvPr>
          <p:cNvCxnSpPr>
            <a:cxnSpLocks/>
            <a:stCxn id="7" idx="4"/>
            <a:endCxn id="113" idx="0"/>
          </p:cNvCxnSpPr>
          <p:nvPr/>
        </p:nvCxnSpPr>
        <p:spPr>
          <a:xfrm flipH="1">
            <a:off x="4771042" y="2908941"/>
            <a:ext cx="597004" cy="1906787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6FA3BAD-5DA4-4E4E-B9A5-444E30A4757F}"/>
              </a:ext>
            </a:extLst>
          </p:cNvPr>
          <p:cNvSpPr/>
          <p:nvPr/>
        </p:nvSpPr>
        <p:spPr>
          <a:xfrm>
            <a:off x="5562597" y="4802585"/>
            <a:ext cx="664716" cy="391940"/>
          </a:xfrm>
          <a:prstGeom prst="rect">
            <a:avLst/>
          </a:prstGeom>
          <a:solidFill>
            <a:srgbClr val="677CB9"/>
          </a:solidFill>
          <a:ln>
            <a:solidFill>
              <a:srgbClr val="808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>
                <a:solidFill>
                  <a:srgbClr val="FFFFFF"/>
                </a:solidFill>
              </a:rPr>
              <a:t>Consumer Credit Change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49DFBD1-F7FB-4404-A49B-0299CCDB9DF0}"/>
              </a:ext>
            </a:extLst>
          </p:cNvPr>
          <p:cNvCxnSpPr>
            <a:cxnSpLocks/>
            <a:stCxn id="4" idx="4"/>
            <a:endCxn id="122" idx="0"/>
          </p:cNvCxnSpPr>
          <p:nvPr/>
        </p:nvCxnSpPr>
        <p:spPr>
          <a:xfrm>
            <a:off x="2731481" y="2908941"/>
            <a:ext cx="3163474" cy="1893644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F8D6DC-948C-4A13-A897-525A3B899A1F}"/>
              </a:ext>
            </a:extLst>
          </p:cNvPr>
          <p:cNvCxnSpPr>
            <a:cxnSpLocks/>
            <a:stCxn id="5" idx="4"/>
            <a:endCxn id="122" idx="0"/>
          </p:cNvCxnSpPr>
          <p:nvPr/>
        </p:nvCxnSpPr>
        <p:spPr>
          <a:xfrm>
            <a:off x="3619376" y="2908941"/>
            <a:ext cx="2275579" cy="1893644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8C25799-CBAD-45F1-B9CA-696B07F8DFC5}"/>
              </a:ext>
            </a:extLst>
          </p:cNvPr>
          <p:cNvCxnSpPr>
            <a:cxnSpLocks/>
            <a:stCxn id="6" idx="4"/>
            <a:endCxn id="122" idx="0"/>
          </p:cNvCxnSpPr>
          <p:nvPr/>
        </p:nvCxnSpPr>
        <p:spPr>
          <a:xfrm>
            <a:off x="4507271" y="2908941"/>
            <a:ext cx="1387684" cy="1893644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FA67A63-C89C-4652-BD7F-574A402D900D}"/>
              </a:ext>
            </a:extLst>
          </p:cNvPr>
          <p:cNvCxnSpPr>
            <a:cxnSpLocks/>
            <a:stCxn id="7" idx="4"/>
            <a:endCxn id="122" idx="0"/>
          </p:cNvCxnSpPr>
          <p:nvPr/>
        </p:nvCxnSpPr>
        <p:spPr>
          <a:xfrm>
            <a:off x="5368046" y="2908941"/>
            <a:ext cx="526909" cy="1893644"/>
          </a:xfrm>
          <a:prstGeom prst="straightConnector1">
            <a:avLst/>
          </a:prstGeom>
          <a:ln>
            <a:solidFill>
              <a:srgbClr val="D7D7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Arrow: Down 164">
            <a:extLst>
              <a:ext uri="{FF2B5EF4-FFF2-40B4-BE49-F238E27FC236}">
                <a16:creationId xmlns:a16="http://schemas.microsoft.com/office/drawing/2014/main" id="{0E53B040-0737-46AB-8903-69ABE90E6E04}"/>
              </a:ext>
            </a:extLst>
          </p:cNvPr>
          <p:cNvSpPr/>
          <p:nvPr/>
        </p:nvSpPr>
        <p:spPr>
          <a:xfrm rot="10800000">
            <a:off x="3886267" y="3445212"/>
            <a:ext cx="363007" cy="788607"/>
          </a:xfrm>
          <a:prstGeom prst="downArrow">
            <a:avLst>
              <a:gd name="adj1" fmla="val 413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-Turn 170">
            <a:extLst>
              <a:ext uri="{FF2B5EF4-FFF2-40B4-BE49-F238E27FC236}">
                <a16:creationId xmlns:a16="http://schemas.microsoft.com/office/drawing/2014/main" id="{AD679A9A-12C5-446D-869B-D26E0AAC93A2}"/>
              </a:ext>
            </a:extLst>
          </p:cNvPr>
          <p:cNvSpPr/>
          <p:nvPr/>
        </p:nvSpPr>
        <p:spPr>
          <a:xfrm rot="5400000">
            <a:off x="6500543" y="3425784"/>
            <a:ext cx="2763210" cy="956604"/>
          </a:xfrm>
          <a:prstGeom prst="uturnArrow">
            <a:avLst>
              <a:gd name="adj1" fmla="val 13971"/>
              <a:gd name="adj2" fmla="val 25000"/>
              <a:gd name="adj3" fmla="val 22059"/>
              <a:gd name="adj4" fmla="val 43750"/>
              <a:gd name="adj5" fmla="val 6470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19C7B6C-3042-46F5-9BF9-DDBE356BFBD8}"/>
                  </a:ext>
                </a:extLst>
              </p:cNvPr>
              <p:cNvSpPr/>
              <p:nvPr/>
            </p:nvSpPr>
            <p:spPr>
              <a:xfrm>
                <a:off x="6632205" y="2268961"/>
                <a:ext cx="5485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AU" sz="3600" b="1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19C7B6C-3042-46F5-9BF9-DDBE356BF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05" y="2268961"/>
                <a:ext cx="5485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Down 177">
            <a:extLst>
              <a:ext uri="{FF2B5EF4-FFF2-40B4-BE49-F238E27FC236}">
                <a16:creationId xmlns:a16="http://schemas.microsoft.com/office/drawing/2014/main" id="{BC29B993-F20B-4C7C-B0C6-ED89FE3188EA}"/>
              </a:ext>
            </a:extLst>
          </p:cNvPr>
          <p:cNvSpPr/>
          <p:nvPr/>
        </p:nvSpPr>
        <p:spPr>
          <a:xfrm rot="16200000" flipH="1">
            <a:off x="6028790" y="2237349"/>
            <a:ext cx="379701" cy="788607"/>
          </a:xfrm>
          <a:prstGeom prst="downArrow">
            <a:avLst>
              <a:gd name="adj1" fmla="val 413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EF97B02-DC8C-4DC7-BE35-70543A4B27C9}"/>
              </a:ext>
            </a:extLst>
          </p:cNvPr>
          <p:cNvSpPr txBox="1"/>
          <p:nvPr/>
        </p:nvSpPr>
        <p:spPr>
          <a:xfrm>
            <a:off x="6274722" y="2760917"/>
            <a:ext cx="1328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7735E94-F65F-4D89-9544-6515FB76A571}"/>
                  </a:ext>
                </a:extLst>
              </p:cNvPr>
              <p:cNvSpPr/>
              <p:nvPr/>
            </p:nvSpPr>
            <p:spPr>
              <a:xfrm>
                <a:off x="1986783" y="5161445"/>
                <a:ext cx="770181" cy="61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1050"/>
                  <a:t>Input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AU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105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AU" sz="105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2    </m:t>
                            </m:r>
                            <m:r>
                              <m:rPr>
                                <m:sty m:val="p"/>
                              </m:rPr>
                              <a:rPr lang="en-AU" sz="105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 ∆&gt;0</m:t>
                            </m:r>
                          </m:e>
                          <m:e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&amp;1     </m:t>
                            </m:r>
                            <m:r>
                              <m:rPr>
                                <m:sty m:val="p"/>
                              </m:rPr>
                              <a:rPr lang="en-AU" sz="105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 ∆&lt;0</m:t>
                            </m:r>
                          </m:e>
                        </m:eqArr>
                      </m:e>
                    </m:d>
                  </m:oMath>
                </a14:m>
                <a:endParaRPr lang="en-AU" sz="1050"/>
              </a:p>
            </p:txBody>
          </p:sp>
        </mc:Choice>
        <mc:Fallback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7735E94-F65F-4D89-9544-6515FB76A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83" y="5161445"/>
                <a:ext cx="770181" cy="614399"/>
              </a:xfrm>
              <a:prstGeom prst="rect">
                <a:avLst/>
              </a:prstGeom>
              <a:blipFill>
                <a:blip r:embed="rId3"/>
                <a:stretch>
                  <a:fillRect l="-77778" t="-105000" r="-32540" b="-18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43693A1-DA3A-4DDA-96D9-944DBD63B5A8}"/>
                  </a:ext>
                </a:extLst>
              </p:cNvPr>
              <p:cNvSpPr/>
              <p:nvPr/>
            </p:nvSpPr>
            <p:spPr>
              <a:xfrm>
                <a:off x="3152225" y="5174337"/>
                <a:ext cx="770181" cy="61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1050"/>
                  <a:t>Input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AU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105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AU" sz="105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2    </m:t>
                            </m:r>
                            <m:r>
                              <m:rPr>
                                <m:sty m:val="p"/>
                              </m:rPr>
                              <a:rPr lang="en-AU" sz="105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 ∆&gt;0</m:t>
                            </m:r>
                          </m:e>
                          <m:e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&amp;1     </m:t>
                            </m:r>
                            <m:r>
                              <m:rPr>
                                <m:sty m:val="p"/>
                              </m:rPr>
                              <a:rPr lang="en-AU" sz="105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 ∆&lt;0</m:t>
                            </m:r>
                          </m:e>
                        </m:eqArr>
                      </m:e>
                    </m:d>
                  </m:oMath>
                </a14:m>
                <a:endParaRPr lang="en-AU" sz="1050"/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43693A1-DA3A-4DDA-96D9-944DBD63B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25" y="5174337"/>
                <a:ext cx="770181" cy="614399"/>
              </a:xfrm>
              <a:prstGeom prst="rect">
                <a:avLst/>
              </a:prstGeom>
              <a:blipFill>
                <a:blip r:embed="rId4"/>
                <a:stretch>
                  <a:fillRect l="-76984" t="-103960" r="-33333" b="-1851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5262A0F-B287-4606-A8DF-826F16A4202B}"/>
                  </a:ext>
                </a:extLst>
              </p:cNvPr>
              <p:cNvSpPr/>
              <p:nvPr/>
            </p:nvSpPr>
            <p:spPr>
              <a:xfrm>
                <a:off x="4317668" y="5161445"/>
                <a:ext cx="770181" cy="61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1050"/>
                  <a:t>Input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AU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105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AU" sz="105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2    </m:t>
                            </m:r>
                            <m:r>
                              <m:rPr>
                                <m:sty m:val="p"/>
                              </m:rPr>
                              <a:rPr lang="en-AU" sz="105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 ∆&gt;0</m:t>
                            </m:r>
                          </m:e>
                          <m:e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&amp;1     </m:t>
                            </m:r>
                            <m:r>
                              <m:rPr>
                                <m:sty m:val="p"/>
                              </m:rPr>
                              <a:rPr lang="en-AU" sz="105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 ∆&lt;0</m:t>
                            </m:r>
                          </m:e>
                        </m:eqArr>
                      </m:e>
                    </m:d>
                  </m:oMath>
                </a14:m>
                <a:endParaRPr lang="en-AU" sz="1050"/>
              </a:p>
            </p:txBody>
          </p:sp>
        </mc:Choice>
        <mc:Fallback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5262A0F-B287-4606-A8DF-826F16A42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668" y="5161445"/>
                <a:ext cx="770181" cy="614399"/>
              </a:xfrm>
              <a:prstGeom prst="rect">
                <a:avLst/>
              </a:prstGeom>
              <a:blipFill>
                <a:blip r:embed="rId4"/>
                <a:stretch>
                  <a:fillRect l="-76378" t="-105000" r="-32283" b="-18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E51FEEE-C984-4FDE-B1A8-D4F0E21BC138}"/>
                  </a:ext>
                </a:extLst>
              </p:cNvPr>
              <p:cNvSpPr/>
              <p:nvPr/>
            </p:nvSpPr>
            <p:spPr>
              <a:xfrm>
                <a:off x="5278631" y="5161445"/>
                <a:ext cx="770181" cy="614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1050"/>
                  <a:t>Input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AU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105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AU" sz="105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2    </m:t>
                            </m:r>
                            <m:r>
                              <m:rPr>
                                <m:sty m:val="p"/>
                              </m:rPr>
                              <a:rPr lang="en-AU" sz="105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 &gt;</m:t>
                            </m:r>
                            <m:r>
                              <m:rPr>
                                <m:sty m:val="p"/>
                              </m:rPr>
                              <a:rPr lang="en-AU" sz="1050" b="0" i="0" smtClean="0">
                                <a:latin typeface="Cambria Math" panose="02040503050406030204" pitchFamily="18" charset="0"/>
                              </a:rPr>
                              <m:t>yearly</m:t>
                            </m:r>
                            <m:r>
                              <a:rPr lang="en-AU" sz="105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sz="1050" b="0" i="0" smtClean="0">
                                <a:latin typeface="Cambria Math" panose="02040503050406030204" pitchFamily="18" charset="0"/>
                              </a:rPr>
                              <m:t>average</m:t>
                            </m:r>
                          </m:e>
                          <m:e>
                            <m:r>
                              <a:rPr lang="en-AU" sz="1050" i="0">
                                <a:latin typeface="Cambria Math" panose="02040503050406030204" pitchFamily="18" charset="0"/>
                              </a:rPr>
                              <m:t>&amp;1     </m:t>
                            </m:r>
                            <m:r>
                              <m:rPr>
                                <m:sty m:val="p"/>
                              </m:rPr>
                              <a:rPr lang="en-AU" sz="1050" i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AU" sz="1050" b="0" i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AU" sz="1050">
                                <a:latin typeface="Cambria Math" panose="02040503050406030204" pitchFamily="18" charset="0"/>
                              </a:rPr>
                              <m:t>yearly</m:t>
                            </m:r>
                            <m:r>
                              <a:rPr lang="en-AU" sz="105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AU" sz="1050">
                                <a:latin typeface="Cambria Math" panose="02040503050406030204" pitchFamily="18" charset="0"/>
                              </a:rPr>
                              <m:t>average</m:t>
                            </m:r>
                          </m:e>
                        </m:eqArr>
                      </m:e>
                    </m:d>
                  </m:oMath>
                </a14:m>
                <a:endParaRPr lang="en-AU" sz="1050"/>
              </a:p>
            </p:txBody>
          </p:sp>
        </mc:Choice>
        <mc:Fallback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E51FEEE-C984-4FDE-B1A8-D4F0E21BC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1" y="5161445"/>
                <a:ext cx="770181" cy="614399"/>
              </a:xfrm>
              <a:prstGeom prst="rect">
                <a:avLst/>
              </a:prstGeom>
              <a:blipFill>
                <a:blip r:embed="rId5"/>
                <a:stretch>
                  <a:fillRect l="-77778" t="-105000" r="-96825" b="-18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19C82C33-D4AB-44C9-91BC-750CA781B4DE}"/>
              </a:ext>
            </a:extLst>
          </p:cNvPr>
          <p:cNvSpPr/>
          <p:nvPr/>
        </p:nvSpPr>
        <p:spPr>
          <a:xfrm>
            <a:off x="7318642" y="4706719"/>
            <a:ext cx="367200" cy="39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1E-6D86-43FC-8447-98ABF6971683}"/>
              </a:ext>
            </a:extLst>
          </p:cNvPr>
          <p:cNvSpPr txBox="1"/>
          <p:nvPr/>
        </p:nvSpPr>
        <p:spPr>
          <a:xfrm>
            <a:off x="6921723" y="5140995"/>
            <a:ext cx="1149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>
                <a:solidFill>
                  <a:schemeClr val="bg2">
                    <a:lumMod val="25000"/>
                  </a:schemeClr>
                </a:solidFill>
              </a:rPr>
              <a:t>Macroeconomic Vector</a:t>
            </a:r>
          </a:p>
        </p:txBody>
      </p:sp>
    </p:spTree>
    <p:extLst>
      <p:ext uri="{BB962C8B-B14F-4D97-AF65-F5344CB8AC3E}">
        <p14:creationId xmlns:p14="http://schemas.microsoft.com/office/powerpoint/2010/main" val="271653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7A600-6927-48C7-B56E-5B862CDB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Mechanism of Overlay Strategy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D752C-6D09-4F31-928E-7D3CDF20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47841"/>
              </p:ext>
            </p:extLst>
          </p:nvPr>
        </p:nvGraphicFramePr>
        <p:xfrm>
          <a:off x="977162" y="2550344"/>
          <a:ext cx="7189676" cy="3715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996">
                  <a:extLst>
                    <a:ext uri="{9D8B030D-6E8A-4147-A177-3AD203B41FA5}">
                      <a16:colId xmlns:a16="http://schemas.microsoft.com/office/drawing/2014/main" val="1440433550"/>
                    </a:ext>
                  </a:extLst>
                </a:gridCol>
                <a:gridCol w="1441920">
                  <a:extLst>
                    <a:ext uri="{9D8B030D-6E8A-4147-A177-3AD203B41FA5}">
                      <a16:colId xmlns:a16="http://schemas.microsoft.com/office/drawing/2014/main" val="918473029"/>
                    </a:ext>
                  </a:extLst>
                </a:gridCol>
                <a:gridCol w="1441920">
                  <a:extLst>
                    <a:ext uri="{9D8B030D-6E8A-4147-A177-3AD203B41FA5}">
                      <a16:colId xmlns:a16="http://schemas.microsoft.com/office/drawing/2014/main" val="163386248"/>
                    </a:ext>
                  </a:extLst>
                </a:gridCol>
                <a:gridCol w="1441920">
                  <a:extLst>
                    <a:ext uri="{9D8B030D-6E8A-4147-A177-3AD203B41FA5}">
                      <a16:colId xmlns:a16="http://schemas.microsoft.com/office/drawing/2014/main" val="661177199"/>
                    </a:ext>
                  </a:extLst>
                </a:gridCol>
                <a:gridCol w="1441920">
                  <a:extLst>
                    <a:ext uri="{9D8B030D-6E8A-4147-A177-3AD203B41FA5}">
                      <a16:colId xmlns:a16="http://schemas.microsoft.com/office/drawing/2014/main" val="394220351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Prediction =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51981"/>
                  </a:ext>
                </a:extLst>
              </a:tr>
              <a:tr h="598321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38204"/>
                  </a:ext>
                </a:extLst>
              </a:tr>
              <a:tr h="598321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Nominal Interest Rate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8016006"/>
                  </a:ext>
                </a:extLst>
              </a:tr>
              <a:tr h="598321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Inflation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6834670"/>
                  </a:ext>
                </a:extLst>
              </a:tr>
              <a:tr h="598321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3226204"/>
                  </a:ext>
                </a:extLst>
              </a:tr>
              <a:tr h="598321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Consumer Credit Change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9782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5918850-05E1-4F78-90F0-4DD5603E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28" y="729877"/>
            <a:ext cx="6650010" cy="29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7A600-6927-48C7-B56E-5B862CDB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Mechanism of Overlay Strategy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CD752C-6D09-4F31-928E-7D3CDF20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67050"/>
              </p:ext>
            </p:extLst>
          </p:nvPr>
        </p:nvGraphicFramePr>
        <p:xfrm>
          <a:off x="207991" y="1183344"/>
          <a:ext cx="8728018" cy="358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698">
                  <a:extLst>
                    <a:ext uri="{9D8B030D-6E8A-4147-A177-3AD203B41FA5}">
                      <a16:colId xmlns:a16="http://schemas.microsoft.com/office/drawing/2014/main" val="1440433550"/>
                    </a:ext>
                  </a:extLst>
                </a:gridCol>
                <a:gridCol w="688423">
                  <a:extLst>
                    <a:ext uri="{9D8B030D-6E8A-4147-A177-3AD203B41FA5}">
                      <a16:colId xmlns:a16="http://schemas.microsoft.com/office/drawing/2014/main" val="918473029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63386248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661177199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3942203510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324564853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540037190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494911786"/>
                    </a:ext>
                  </a:extLst>
                </a:gridCol>
                <a:gridCol w="971271">
                  <a:extLst>
                    <a:ext uri="{9D8B030D-6E8A-4147-A177-3AD203B41FA5}">
                      <a16:colId xmlns:a16="http://schemas.microsoft.com/office/drawing/2014/main" val="1030315226"/>
                    </a:ext>
                  </a:extLst>
                </a:gridCol>
              </a:tblGrid>
              <a:tr h="277598">
                <a:tc gridSpan="5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Predicted 1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b="1"/>
                        <a:t>Predicted 2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6A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51981"/>
                  </a:ext>
                </a:extLst>
              </a:tr>
              <a:tr h="454104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SPY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Gold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238204"/>
                  </a:ext>
                </a:extLst>
              </a:tr>
              <a:tr h="9021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Nominal Interest Rate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8016006"/>
                  </a:ext>
                </a:extLst>
              </a:tr>
              <a:tr h="485797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Inflation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6834670"/>
                  </a:ext>
                </a:extLst>
              </a:tr>
              <a:tr h="454104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VIX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</a:t>
                      </a:r>
                      <a:endParaRPr lang="en-AU"/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3226204"/>
                  </a:ext>
                </a:extLst>
              </a:tr>
              <a:tr h="902195"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Consumer Credit Change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0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Long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rgbClr val="00B050"/>
                          </a:solidFill>
                        </a:rPr>
                        <a:t>Short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D7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6A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79782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CA89AD-3C30-436C-BBBA-59A154CFB798}"/>
              </a:ext>
            </a:extLst>
          </p:cNvPr>
          <p:cNvSpPr txBox="1">
            <a:spLocks/>
          </p:cNvSpPr>
          <p:nvPr/>
        </p:nvSpPr>
        <p:spPr>
          <a:xfrm rot="5400000">
            <a:off x="2132358" y="-879782"/>
            <a:ext cx="365486" cy="3760766"/>
          </a:xfrm>
          <a:prstGeom prst="rect">
            <a:avLst/>
          </a:prstGeom>
          <a:noFill/>
        </p:spPr>
        <p:txBody>
          <a:bodyPr vert="vert270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i="1"/>
              <a:t>e.g. Predicted Vector = (1,2,2,1)</a:t>
            </a:r>
          </a:p>
        </p:txBody>
      </p:sp>
    </p:spTree>
    <p:extLst>
      <p:ext uri="{BB962C8B-B14F-4D97-AF65-F5344CB8AC3E}">
        <p14:creationId xmlns:p14="http://schemas.microsoft.com/office/powerpoint/2010/main" val="186738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D8824796705E4F9B7D5ED56CB1F816" ma:contentTypeVersion="2" ma:contentTypeDescription="Create a new document." ma:contentTypeScope="" ma:versionID="a328ba6f585a0d51b40dc95d956e9555">
  <xsd:schema xmlns:xsd="http://www.w3.org/2001/XMLSchema" xmlns:xs="http://www.w3.org/2001/XMLSchema" xmlns:p="http://schemas.microsoft.com/office/2006/metadata/properties" xmlns:ns2="14015d67-976b-46df-b856-d216f89ce11d" targetNamespace="http://schemas.microsoft.com/office/2006/metadata/properties" ma:root="true" ma:fieldsID="da9a10b26fb6e981ffc6551b4ba9a313" ns2:_="">
    <xsd:import namespace="14015d67-976b-46df-b856-d216f89ce1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15d67-976b-46df-b856-d216f89ce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EAB21C-A68A-4123-878C-9A980DAC00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187DB1-4B21-41D5-8A25-6C4438952E7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14015d67-976b-46df-b856-d216f89ce11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FA2088-9780-452F-82F8-8ADF48E951C7}">
  <ds:schemaRefs>
    <ds:schemaRef ds:uri="14015d67-976b-46df-b856-d216f89ce1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531</Words>
  <Application>Microsoft Office PowerPoint</Application>
  <PresentationFormat>On-screen Show (4:3)</PresentationFormat>
  <Paragraphs>329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Strategy Overview</vt:lpstr>
      <vt:lpstr>PowerPoint Presentation</vt:lpstr>
      <vt:lpstr>Intro to HMM</vt:lpstr>
      <vt:lpstr>Prediction Using HMMs</vt:lpstr>
      <vt:lpstr>Prediction Using HMMs</vt:lpstr>
      <vt:lpstr>Mechanism of Overlay Strategy</vt:lpstr>
      <vt:lpstr>Mechanism of Overlay Strategy</vt:lpstr>
      <vt:lpstr>Mechanism of Overlay Strategy</vt:lpstr>
      <vt:lpstr>Mechanism of Overlay Strategy</vt:lpstr>
      <vt:lpstr>Mechanism of Overlay Strategy</vt:lpstr>
      <vt:lpstr>PowerPoint Presentation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Zhang</dc:creator>
  <cp:lastModifiedBy>Joel Thomas</cp:lastModifiedBy>
  <cp:revision>1</cp:revision>
  <dcterms:created xsi:type="dcterms:W3CDTF">2019-10-23T03:35:56Z</dcterms:created>
  <dcterms:modified xsi:type="dcterms:W3CDTF">2019-11-01T07:00:52Z</dcterms:modified>
</cp:coreProperties>
</file>