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7"/>
  </p:notesMasterIdLst>
  <p:sldIdLst>
    <p:sldId id="260" r:id="rId5"/>
    <p:sldId id="267" r:id="rId6"/>
    <p:sldId id="287" r:id="rId7"/>
    <p:sldId id="268" r:id="rId8"/>
    <p:sldId id="271" r:id="rId9"/>
    <p:sldId id="273" r:id="rId10"/>
    <p:sldId id="272" r:id="rId11"/>
    <p:sldId id="274" r:id="rId12"/>
    <p:sldId id="277" r:id="rId13"/>
    <p:sldId id="278" r:id="rId14"/>
    <p:sldId id="279" r:id="rId15"/>
    <p:sldId id="280" r:id="rId16"/>
    <p:sldId id="269" r:id="rId17"/>
    <p:sldId id="261" r:id="rId18"/>
    <p:sldId id="284" r:id="rId19"/>
    <p:sldId id="285" r:id="rId20"/>
    <p:sldId id="282" r:id="rId21"/>
    <p:sldId id="262" r:id="rId22"/>
    <p:sldId id="264" r:id="rId23"/>
    <p:sldId id="263" r:id="rId24"/>
    <p:sldId id="265" r:id="rId25"/>
    <p:sldId id="28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AF00"/>
    <a:srgbClr val="8080BE"/>
    <a:srgbClr val="D7D7EC"/>
    <a:srgbClr val="A6A6D2"/>
    <a:srgbClr val="6986BB"/>
    <a:srgbClr val="384D74"/>
    <a:srgbClr val="FFFFFF"/>
    <a:srgbClr val="EFEFF7"/>
    <a:srgbClr val="A3B0D5"/>
    <a:srgbClr val="718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3E4CC-A617-4A6A-8373-62FECF910BEE}" v="216" dt="2019-10-24T23:38:35.804"/>
    <p1510:client id="{8CD60357-449D-431F-8ED9-374358253E19}" v="2855" dt="2019-10-24T23:36:34.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E51D08-F956-46A7-8D82-9746BC4AD21B}" type="datetimeFigureOut">
              <a:rPr lang="en-AU" smtClean="0"/>
              <a:t>25/10/2019</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89B81-5338-42AA-A438-66CF738F5371}" type="slidenum">
              <a:rPr lang="en-AU" smtClean="0"/>
              <a:t>‹#›</a:t>
            </a:fld>
            <a:endParaRPr lang="en-AU"/>
          </a:p>
        </p:txBody>
      </p:sp>
    </p:spTree>
    <p:extLst>
      <p:ext uri="{BB962C8B-B14F-4D97-AF65-F5344CB8AC3E}">
        <p14:creationId xmlns:p14="http://schemas.microsoft.com/office/powerpoint/2010/main" val="3839724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AAF89B81-5338-42AA-A438-66CF738F5371}" type="slidenum">
              <a:rPr lang="en-AU" smtClean="0"/>
              <a:t>1</a:t>
            </a:fld>
            <a:endParaRPr lang="en-AU"/>
          </a:p>
        </p:txBody>
      </p:sp>
    </p:spTree>
    <p:extLst>
      <p:ext uri="{BB962C8B-B14F-4D97-AF65-F5344CB8AC3E}">
        <p14:creationId xmlns:p14="http://schemas.microsoft.com/office/powerpoint/2010/main" val="611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i="1">
                <a:latin typeface="Calibri" panose="020F0502020204030204" pitchFamily="34" charset="0"/>
                <a:ea typeface="SimSun" panose="02010600030101010101" pitchFamily="2" charset="-122"/>
                <a:cs typeface="Arial" panose="020B0604020202020204" pitchFamily="34" charset="0"/>
              </a:rPr>
              <a:t>(</a:t>
            </a:r>
            <a:r>
              <a:rPr lang="en-AU" b="1" i="1" err="1">
                <a:latin typeface="Calibri" panose="020F0502020204030204" pitchFamily="34" charset="0"/>
                <a:ea typeface="SimSun" panose="02010600030101010101" pitchFamily="2" charset="-122"/>
                <a:cs typeface="Arial" panose="020B0604020202020204" pitchFamily="34" charset="0"/>
              </a:rPr>
              <a:t>Jegadeesh</a:t>
            </a:r>
            <a:r>
              <a:rPr lang="en-AU" b="1" i="1">
                <a:latin typeface="Calibri" panose="020F0502020204030204" pitchFamily="34" charset="0"/>
                <a:ea typeface="SimSun" panose="02010600030101010101" pitchFamily="2" charset="-122"/>
                <a:cs typeface="Arial" panose="020B0604020202020204" pitchFamily="34" charset="0"/>
              </a:rPr>
              <a:t> et al., 2001)…</a:t>
            </a:r>
            <a:endParaRPr lang="en-AU"/>
          </a:p>
        </p:txBody>
      </p:sp>
      <p:sp>
        <p:nvSpPr>
          <p:cNvPr id="4" name="Slide Number Placeholder 3"/>
          <p:cNvSpPr>
            <a:spLocks noGrp="1"/>
          </p:cNvSpPr>
          <p:nvPr>
            <p:ph type="sldNum" sz="quarter" idx="5"/>
          </p:nvPr>
        </p:nvSpPr>
        <p:spPr/>
        <p:txBody>
          <a:bodyPr/>
          <a:lstStyle/>
          <a:p>
            <a:fld id="{AAF89B81-5338-42AA-A438-66CF738F5371}" type="slidenum">
              <a:rPr lang="en-AU" smtClean="0"/>
              <a:t>15</a:t>
            </a:fld>
            <a:endParaRPr lang="en-AU"/>
          </a:p>
        </p:txBody>
      </p:sp>
    </p:spTree>
    <p:extLst>
      <p:ext uri="{BB962C8B-B14F-4D97-AF65-F5344CB8AC3E}">
        <p14:creationId xmlns:p14="http://schemas.microsoft.com/office/powerpoint/2010/main" val="365244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a:solidFill>
                  <a:schemeClr val="tx1"/>
                </a:solidFill>
                <a:effectLst/>
                <a:latin typeface="+mn-lt"/>
                <a:ea typeface="+mn-ea"/>
                <a:cs typeface="+mn-cs"/>
              </a:rPr>
              <a:t>[1] A Multi-factor Approach for Stock Price Prediction by using Recurrent Neural Networks </a:t>
            </a:r>
          </a:p>
          <a:p>
            <a:r>
              <a:rPr lang="en-AU" sz="1200" b="0" i="0" kern="1200">
                <a:solidFill>
                  <a:schemeClr val="tx1"/>
                </a:solidFill>
                <a:effectLst/>
                <a:latin typeface="+mn-lt"/>
                <a:ea typeface="+mn-ea"/>
                <a:cs typeface="+mn-cs"/>
              </a:rPr>
              <a:t>[2] https://ieeexplore-ieee-org.ezp.lib.unimelb.edu.au/stamp/stamp.jsp?tp=&amp;arnumber=549236 Stock Market Trend Prediction Using ARIMA-based Neural Network</a:t>
            </a:r>
            <a:endParaRPr lang="en-AU"/>
          </a:p>
        </p:txBody>
      </p:sp>
      <p:sp>
        <p:nvSpPr>
          <p:cNvPr id="4" name="Slide Number Placeholder 3"/>
          <p:cNvSpPr>
            <a:spLocks noGrp="1"/>
          </p:cNvSpPr>
          <p:nvPr>
            <p:ph type="sldNum" sz="quarter" idx="5"/>
          </p:nvPr>
        </p:nvSpPr>
        <p:spPr/>
        <p:txBody>
          <a:bodyPr/>
          <a:lstStyle/>
          <a:p>
            <a:fld id="{AAF89B81-5338-42AA-A438-66CF738F5371}" type="slidenum">
              <a:rPr lang="en-AU" smtClean="0"/>
              <a:t>21</a:t>
            </a:fld>
            <a:endParaRPr lang="en-AU"/>
          </a:p>
        </p:txBody>
      </p:sp>
    </p:spTree>
    <p:extLst>
      <p:ext uri="{BB962C8B-B14F-4D97-AF65-F5344CB8AC3E}">
        <p14:creationId xmlns:p14="http://schemas.microsoft.com/office/powerpoint/2010/main" val="2774157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7406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677CB9"/>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C802851-B66F-4A61-95BD-B397EBCB9F38}"/>
              </a:ext>
            </a:extLst>
          </p:cNvPr>
          <p:cNvCxnSpPr>
            <a:cxnSpLocks/>
          </p:cNvCxnSpPr>
          <p:nvPr userDrawn="1"/>
        </p:nvCxnSpPr>
        <p:spPr>
          <a:xfrm>
            <a:off x="823899" y="1619677"/>
            <a:ext cx="124283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D20D3B6-B0C1-4249-9BED-FDBB9D91CE2A}"/>
              </a:ext>
            </a:extLst>
          </p:cNvPr>
          <p:cNvSpPr>
            <a:spLocks noGrp="1"/>
          </p:cNvSpPr>
          <p:nvPr>
            <p:ph type="body" sz="quarter" idx="10" hasCustomPrompt="1"/>
          </p:nvPr>
        </p:nvSpPr>
        <p:spPr>
          <a:xfrm>
            <a:off x="744782" y="1732695"/>
            <a:ext cx="7625495" cy="1388574"/>
          </a:xfrm>
        </p:spPr>
        <p:txBody>
          <a:bodyPr>
            <a:normAutofit/>
          </a:bodyPr>
          <a:lstStyle>
            <a:lvl1pPr marL="0" indent="0">
              <a:buNone/>
              <a:defRPr sz="3600" b="1">
                <a:solidFill>
                  <a:schemeClr val="bg1"/>
                </a:solidFill>
                <a:latin typeface="Arial" panose="020B0604020202020204" pitchFamily="34" charset="0"/>
                <a:cs typeface="Arial" panose="020B0604020202020204" pitchFamily="34" charset="0"/>
              </a:defRPr>
            </a:lvl1pPr>
          </a:lstStyle>
          <a:p>
            <a:pPr lvl="0"/>
            <a:r>
              <a:rPr lang="en-AU" sz="3600" b="1">
                <a:latin typeface="Arial" panose="020B0604020202020204" pitchFamily="34" charset="0"/>
                <a:cs typeface="Arial" panose="020B0604020202020204" pitchFamily="34" charset="0"/>
              </a:rPr>
              <a:t>[#.] [Title]</a:t>
            </a:r>
            <a:endParaRPr lang="en-AU"/>
          </a:p>
        </p:txBody>
      </p:sp>
    </p:spTree>
    <p:extLst>
      <p:ext uri="{BB962C8B-B14F-4D97-AF65-F5344CB8AC3E}">
        <p14:creationId xmlns:p14="http://schemas.microsoft.com/office/powerpoint/2010/main" val="356337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4312" y="888029"/>
            <a:ext cx="8745050" cy="5521374"/>
          </a:xfrm>
        </p:spPr>
        <p:txBody>
          <a:bodyPr>
            <a:normAutofit/>
          </a:bodyPr>
          <a:lstStyle>
            <a:lvl1pPr marL="0" indent="0">
              <a:buNone/>
              <a:defRPr sz="1400"/>
            </a:lvl1pPr>
          </a:lstStyle>
          <a:p>
            <a:pPr lvl="0"/>
            <a:r>
              <a:rPr lang="en-US"/>
              <a:t>[for the content, please use Calibri with no less that size 14]</a:t>
            </a:r>
          </a:p>
        </p:txBody>
      </p:sp>
      <p:sp>
        <p:nvSpPr>
          <p:cNvPr id="7" name="Rectangle 6">
            <a:extLst>
              <a:ext uri="{FF2B5EF4-FFF2-40B4-BE49-F238E27FC236}">
                <a16:creationId xmlns:a16="http://schemas.microsoft.com/office/drawing/2014/main" id="{914C7B40-AE34-418C-8DAC-DD2FFE8CD3CA}"/>
              </a:ext>
            </a:extLst>
          </p:cNvPr>
          <p:cNvSpPr/>
          <p:nvPr userDrawn="1"/>
        </p:nvSpPr>
        <p:spPr>
          <a:xfrm>
            <a:off x="0" y="1"/>
            <a:ext cx="9144000" cy="644235"/>
          </a:xfrm>
          <a:prstGeom prst="rect">
            <a:avLst/>
          </a:prstGeom>
          <a:solidFill>
            <a:srgbClr val="A3B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136281" y="79265"/>
            <a:ext cx="8871438" cy="485706"/>
          </a:xfrm>
        </p:spPr>
        <p:txBody>
          <a:bodyPr>
            <a:noAutofit/>
          </a:bodyPr>
          <a:lstStyle>
            <a:lvl1pPr>
              <a:defRPr sz="3200" b="1">
                <a:solidFill>
                  <a:srgbClr val="002060"/>
                </a:solidFill>
                <a:latin typeface="Arial" panose="020B0604020202020204" pitchFamily="34" charset="0"/>
                <a:cs typeface="Arial" panose="020B0604020202020204" pitchFamily="34" charset="0"/>
              </a:defRPr>
            </a:lvl1pPr>
          </a:lstStyle>
          <a:p>
            <a:r>
              <a:rPr lang="en-US"/>
              <a:t>[page title]</a:t>
            </a:r>
          </a:p>
        </p:txBody>
      </p:sp>
      <p:cxnSp>
        <p:nvCxnSpPr>
          <p:cNvPr id="15" name="Straight Connector 14">
            <a:extLst>
              <a:ext uri="{FF2B5EF4-FFF2-40B4-BE49-F238E27FC236}">
                <a16:creationId xmlns:a16="http://schemas.microsoft.com/office/drawing/2014/main" id="{D77E4040-F5DB-40C5-9C9F-5B39F804B4F5}"/>
              </a:ext>
            </a:extLst>
          </p:cNvPr>
          <p:cNvCxnSpPr/>
          <p:nvPr userDrawn="1"/>
        </p:nvCxnSpPr>
        <p:spPr>
          <a:xfrm>
            <a:off x="-1" y="724774"/>
            <a:ext cx="428625" cy="0"/>
          </a:xfrm>
          <a:prstGeom prst="line">
            <a:avLst/>
          </a:prstGeom>
          <a:ln w="57150">
            <a:solidFill>
              <a:srgbClr val="677CB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13F4269-1F91-4A76-AFB5-437ABC46F812}"/>
              </a:ext>
            </a:extLst>
          </p:cNvPr>
          <p:cNvCxnSpPr/>
          <p:nvPr userDrawn="1"/>
        </p:nvCxnSpPr>
        <p:spPr>
          <a:xfrm>
            <a:off x="428624" y="724774"/>
            <a:ext cx="428625" cy="0"/>
          </a:xfrm>
          <a:prstGeom prst="line">
            <a:avLst/>
          </a:prstGeom>
          <a:ln w="57150">
            <a:solidFill>
              <a:srgbClr val="A3B0D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8361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900188551"/>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food, cauliflower&#10;&#10;Description automatically generated">
            <a:extLst>
              <a:ext uri="{FF2B5EF4-FFF2-40B4-BE49-F238E27FC236}">
                <a16:creationId xmlns:a16="http://schemas.microsoft.com/office/drawing/2014/main" id="{BF6F98DD-323D-46FC-9398-6B508F517627}"/>
              </a:ext>
            </a:extLst>
          </p:cNvPr>
          <p:cNvPicPr>
            <a:picLocks noChangeAspect="1"/>
          </p:cNvPicPr>
          <p:nvPr/>
        </p:nvPicPr>
        <p:blipFill>
          <a:blip r:embed="rId3">
            <a:alphaModFix amt="70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783771" y="-1036447"/>
            <a:ext cx="12725465" cy="7158075"/>
          </a:xfrm>
          <a:prstGeom prst="rect">
            <a:avLst/>
          </a:prstGeom>
        </p:spPr>
      </p:pic>
      <p:sp>
        <p:nvSpPr>
          <p:cNvPr id="2" name="TextBox 1">
            <a:extLst>
              <a:ext uri="{FF2B5EF4-FFF2-40B4-BE49-F238E27FC236}">
                <a16:creationId xmlns:a16="http://schemas.microsoft.com/office/drawing/2014/main" id="{666046E2-B8F0-4EB9-8DD0-B7FBF8A10C57}"/>
              </a:ext>
            </a:extLst>
          </p:cNvPr>
          <p:cNvSpPr txBox="1"/>
          <p:nvPr/>
        </p:nvSpPr>
        <p:spPr>
          <a:xfrm>
            <a:off x="457199" y="3965510"/>
            <a:ext cx="4955203" cy="646331"/>
          </a:xfrm>
          <a:prstGeom prst="rect">
            <a:avLst/>
          </a:prstGeom>
          <a:noFill/>
        </p:spPr>
        <p:txBody>
          <a:bodyPr wrap="none" rtlCol="0">
            <a:spAutoFit/>
          </a:bodyPr>
          <a:lstStyle/>
          <a:p>
            <a:r>
              <a:rPr lang="en-AU" sz="3600" b="1">
                <a:solidFill>
                  <a:srgbClr val="384D74"/>
                </a:solidFill>
                <a:latin typeface="Arial" panose="020B0604020202020204" pitchFamily="34" charset="0"/>
                <a:cs typeface="Arial" panose="020B0604020202020204" pitchFamily="34" charset="0"/>
              </a:rPr>
              <a:t>Hidden Markov Model</a:t>
            </a:r>
          </a:p>
        </p:txBody>
      </p:sp>
      <p:sp>
        <p:nvSpPr>
          <p:cNvPr id="4" name="TextBox 3">
            <a:extLst>
              <a:ext uri="{FF2B5EF4-FFF2-40B4-BE49-F238E27FC236}">
                <a16:creationId xmlns:a16="http://schemas.microsoft.com/office/drawing/2014/main" id="{4F8D430E-93C6-4429-A858-C954FEE329EB}"/>
              </a:ext>
            </a:extLst>
          </p:cNvPr>
          <p:cNvSpPr txBox="1"/>
          <p:nvPr/>
        </p:nvSpPr>
        <p:spPr>
          <a:xfrm>
            <a:off x="457199" y="4607948"/>
            <a:ext cx="6064899" cy="707886"/>
          </a:xfrm>
          <a:prstGeom prst="rect">
            <a:avLst/>
          </a:prstGeom>
          <a:noFill/>
        </p:spPr>
        <p:txBody>
          <a:bodyPr wrap="square" rtlCol="0">
            <a:spAutoFit/>
          </a:bodyPr>
          <a:lstStyle/>
          <a:p>
            <a:r>
              <a:rPr lang="en-AU" sz="2000" i="1">
                <a:solidFill>
                  <a:srgbClr val="6288AE"/>
                </a:solidFill>
                <a:latin typeface="Arial Narrow" panose="020B0606020202030204" pitchFamily="34" charset="0"/>
                <a:cs typeface="Aharoni" panose="02010803020104030203" pitchFamily="2" charset="-79"/>
              </a:rPr>
              <a:t>Application of Unsupervised Machine Learning to Algorithmic Trading</a:t>
            </a:r>
          </a:p>
        </p:txBody>
      </p:sp>
      <p:sp>
        <p:nvSpPr>
          <p:cNvPr id="3" name="TextBox 2">
            <a:extLst>
              <a:ext uri="{FF2B5EF4-FFF2-40B4-BE49-F238E27FC236}">
                <a16:creationId xmlns:a16="http://schemas.microsoft.com/office/drawing/2014/main" id="{B2D26737-E867-48F2-B4BA-41C8AE1A99D1}"/>
              </a:ext>
            </a:extLst>
          </p:cNvPr>
          <p:cNvSpPr txBox="1"/>
          <p:nvPr/>
        </p:nvSpPr>
        <p:spPr>
          <a:xfrm>
            <a:off x="2080726" y="5536853"/>
            <a:ext cx="4161453" cy="584775"/>
          </a:xfrm>
          <a:prstGeom prst="rect">
            <a:avLst/>
          </a:prstGeom>
          <a:noFill/>
        </p:spPr>
        <p:txBody>
          <a:bodyPr wrap="square" rtlCol="0">
            <a:spAutoFit/>
          </a:bodyPr>
          <a:lstStyle/>
          <a:p>
            <a:pPr algn="r"/>
            <a:r>
              <a:rPr lang="en-AU" sz="1600">
                <a:solidFill>
                  <a:srgbClr val="7E9DBC"/>
                </a:solidFill>
              </a:rPr>
              <a:t>Joel Thomas, Victoria Zhang and Liam Horrocks </a:t>
            </a:r>
          </a:p>
          <a:p>
            <a:pPr algn="r"/>
            <a:r>
              <a:rPr lang="en-AU" sz="1600">
                <a:solidFill>
                  <a:srgbClr val="7E9DBC"/>
                </a:solidFill>
              </a:rPr>
              <a:t>FNCE30010: Algorithmic Trading</a:t>
            </a:r>
          </a:p>
        </p:txBody>
      </p:sp>
      <p:cxnSp>
        <p:nvCxnSpPr>
          <p:cNvPr id="8" name="Straight Connector 7">
            <a:extLst>
              <a:ext uri="{FF2B5EF4-FFF2-40B4-BE49-F238E27FC236}">
                <a16:creationId xmlns:a16="http://schemas.microsoft.com/office/drawing/2014/main" id="{54B6E55B-FE0B-451D-914D-F115DF58C696}"/>
              </a:ext>
            </a:extLst>
          </p:cNvPr>
          <p:cNvCxnSpPr/>
          <p:nvPr/>
        </p:nvCxnSpPr>
        <p:spPr>
          <a:xfrm>
            <a:off x="561507" y="3846043"/>
            <a:ext cx="428625" cy="0"/>
          </a:xfrm>
          <a:prstGeom prst="line">
            <a:avLst/>
          </a:prstGeom>
          <a:ln w="57150">
            <a:solidFill>
              <a:srgbClr val="677CB9"/>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5CA45D-C9B7-4C6C-85C2-2CECA2B0D820}"/>
              </a:ext>
            </a:extLst>
          </p:cNvPr>
          <p:cNvCxnSpPr/>
          <p:nvPr/>
        </p:nvCxnSpPr>
        <p:spPr>
          <a:xfrm>
            <a:off x="990132" y="3846043"/>
            <a:ext cx="428625" cy="0"/>
          </a:xfrm>
          <a:prstGeom prst="line">
            <a:avLst/>
          </a:prstGeom>
          <a:ln w="57150">
            <a:solidFill>
              <a:srgbClr val="A3B0D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879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259971-78DE-4BF7-B9CC-0A7A989DFE59}"/>
              </a:ext>
            </a:extLst>
          </p:cNvPr>
          <p:cNvPicPr>
            <a:picLocks noChangeAspect="1"/>
          </p:cNvPicPr>
          <p:nvPr/>
        </p:nvPicPr>
        <p:blipFill>
          <a:blip r:embed="rId2"/>
          <a:stretch>
            <a:fillRect/>
          </a:stretch>
        </p:blipFill>
        <p:spPr>
          <a:xfrm>
            <a:off x="581025" y="1235140"/>
            <a:ext cx="7981950" cy="4686300"/>
          </a:xfrm>
          <a:prstGeom prst="rect">
            <a:avLst/>
          </a:prstGeom>
        </p:spPr>
      </p:pic>
      <p:cxnSp>
        <p:nvCxnSpPr>
          <p:cNvPr id="9" name="Straight Connector 8">
            <a:extLst>
              <a:ext uri="{FF2B5EF4-FFF2-40B4-BE49-F238E27FC236}">
                <a16:creationId xmlns:a16="http://schemas.microsoft.com/office/drawing/2014/main" id="{26E02A8F-A084-4DF4-AECA-A3A1E99A6320}"/>
              </a:ext>
            </a:extLst>
          </p:cNvPr>
          <p:cNvCxnSpPr>
            <a:cxnSpLocks/>
            <a:endCxn id="5" idx="0"/>
          </p:cNvCxnSpPr>
          <p:nvPr/>
        </p:nvCxnSpPr>
        <p:spPr>
          <a:xfrm flipV="1">
            <a:off x="1631538" y="1968759"/>
            <a:ext cx="6616723" cy="181948"/>
          </a:xfrm>
          <a:prstGeom prst="line">
            <a:avLst/>
          </a:prstGeom>
          <a:ln>
            <a:solidFill>
              <a:srgbClr val="8080BE"/>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6C5257-C784-44F4-8A4F-81BEF9E4CC31}"/>
              </a:ext>
            </a:extLst>
          </p:cNvPr>
          <p:cNvCxnSpPr>
            <a:cxnSpLocks/>
          </p:cNvCxnSpPr>
          <p:nvPr/>
        </p:nvCxnSpPr>
        <p:spPr>
          <a:xfrm flipV="1">
            <a:off x="1631538" y="2519265"/>
            <a:ext cx="6665147" cy="1208316"/>
          </a:xfrm>
          <a:prstGeom prst="line">
            <a:avLst/>
          </a:prstGeom>
          <a:ln>
            <a:solidFill>
              <a:srgbClr val="8080B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5462B0C-54E2-460E-A12C-290799DE88F5}"/>
              </a:ext>
            </a:extLst>
          </p:cNvPr>
          <p:cNvPicPr>
            <a:picLocks noChangeAspect="1"/>
          </p:cNvPicPr>
          <p:nvPr/>
        </p:nvPicPr>
        <p:blipFill rotWithShape="1">
          <a:blip r:embed="rId2"/>
          <a:srcRect l="93144" t="15676" r="770" b="72562"/>
          <a:stretch/>
        </p:blipFill>
        <p:spPr>
          <a:xfrm>
            <a:off x="8005665" y="1968759"/>
            <a:ext cx="485192" cy="550506"/>
          </a:xfrm>
          <a:prstGeom prst="ellipse">
            <a:avLst/>
          </a:prstGeom>
          <a:ln w="19050">
            <a:solidFill>
              <a:srgbClr val="8080BE"/>
            </a:solidFill>
          </a:ln>
        </p:spPr>
      </p:pic>
      <p:sp>
        <p:nvSpPr>
          <p:cNvPr id="3" name="Title 2">
            <a:extLst>
              <a:ext uri="{FF2B5EF4-FFF2-40B4-BE49-F238E27FC236}">
                <a16:creationId xmlns:a16="http://schemas.microsoft.com/office/drawing/2014/main" id="{C77D1BC9-E90B-45ED-9FA5-07D4EF30FC39}"/>
              </a:ext>
            </a:extLst>
          </p:cNvPr>
          <p:cNvSpPr>
            <a:spLocks noGrp="1"/>
          </p:cNvSpPr>
          <p:nvPr>
            <p:ph type="title"/>
          </p:nvPr>
        </p:nvSpPr>
        <p:spPr/>
        <p:txBody>
          <a:bodyPr/>
          <a:lstStyle/>
          <a:p>
            <a:r>
              <a:rPr lang="en-AU"/>
              <a:t>HMM on SPY</a:t>
            </a:r>
          </a:p>
        </p:txBody>
      </p:sp>
      <p:sp>
        <p:nvSpPr>
          <p:cNvPr id="43" name="Rectangle 42">
            <a:extLst>
              <a:ext uri="{FF2B5EF4-FFF2-40B4-BE49-F238E27FC236}">
                <a16:creationId xmlns:a16="http://schemas.microsoft.com/office/drawing/2014/main" id="{8495115C-6F00-44C5-B4BA-55780EFA5C8A}"/>
              </a:ext>
            </a:extLst>
          </p:cNvPr>
          <p:cNvSpPr/>
          <p:nvPr/>
        </p:nvSpPr>
        <p:spPr>
          <a:xfrm>
            <a:off x="279918" y="923379"/>
            <a:ext cx="8584164" cy="541175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43">
            <a:extLst>
              <a:ext uri="{FF2B5EF4-FFF2-40B4-BE49-F238E27FC236}">
                <a16:creationId xmlns:a16="http://schemas.microsoft.com/office/drawing/2014/main" id="{4A6B2EDF-2FE9-4117-A30A-C1A63DCB4B7E}"/>
              </a:ext>
            </a:extLst>
          </p:cNvPr>
          <p:cNvPicPr>
            <a:picLocks noChangeAspect="1"/>
          </p:cNvPicPr>
          <p:nvPr/>
        </p:nvPicPr>
        <p:blipFill rotWithShape="1">
          <a:blip r:embed="rId2"/>
          <a:srcRect l="93144" t="15676" r="770" b="72562"/>
          <a:stretch/>
        </p:blipFill>
        <p:spPr>
          <a:xfrm>
            <a:off x="936644" y="2150707"/>
            <a:ext cx="1389788" cy="1576874"/>
          </a:xfrm>
          <a:prstGeom prst="ellipse">
            <a:avLst/>
          </a:prstGeom>
          <a:ln w="38100">
            <a:solidFill>
              <a:srgbClr val="8080BE"/>
            </a:solidFill>
          </a:ln>
        </p:spPr>
      </p:pic>
      <p:sp>
        <p:nvSpPr>
          <p:cNvPr id="45" name="TextBox 44">
            <a:extLst>
              <a:ext uri="{FF2B5EF4-FFF2-40B4-BE49-F238E27FC236}">
                <a16:creationId xmlns:a16="http://schemas.microsoft.com/office/drawing/2014/main" id="{C772655B-9D4A-4EAE-87D4-7AD3B015898A}"/>
              </a:ext>
            </a:extLst>
          </p:cNvPr>
          <p:cNvSpPr txBox="1"/>
          <p:nvPr/>
        </p:nvSpPr>
        <p:spPr>
          <a:xfrm>
            <a:off x="936644" y="3762343"/>
            <a:ext cx="1328184" cy="461665"/>
          </a:xfrm>
          <a:prstGeom prst="rect">
            <a:avLst/>
          </a:prstGeom>
          <a:noFill/>
        </p:spPr>
        <p:txBody>
          <a:bodyPr wrap="square" rtlCol="0">
            <a:spAutoFit/>
          </a:bodyPr>
          <a:lstStyle/>
          <a:p>
            <a:pPr algn="ctr"/>
            <a:r>
              <a:rPr lang="en-AU" sz="1200" b="1">
                <a:solidFill>
                  <a:schemeClr val="bg2">
                    <a:lumMod val="25000"/>
                  </a:schemeClr>
                </a:solidFill>
              </a:rPr>
              <a:t>6-Week Training Data</a:t>
            </a:r>
          </a:p>
        </p:txBody>
      </p:sp>
      <p:graphicFrame>
        <p:nvGraphicFramePr>
          <p:cNvPr id="10" name="Table 7">
            <a:extLst>
              <a:ext uri="{FF2B5EF4-FFF2-40B4-BE49-F238E27FC236}">
                <a16:creationId xmlns:a16="http://schemas.microsoft.com/office/drawing/2014/main" id="{F801D924-8476-4495-919D-05767748EF4C}"/>
              </a:ext>
            </a:extLst>
          </p:cNvPr>
          <p:cNvGraphicFramePr>
            <a:graphicFrameLocks noGrp="1"/>
          </p:cNvGraphicFramePr>
          <p:nvPr>
            <p:extLst>
              <p:ext uri="{D42A27DB-BD31-4B8C-83A1-F6EECF244321}">
                <p14:modId xmlns:p14="http://schemas.microsoft.com/office/powerpoint/2010/main" val="728087010"/>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0">
                <a:tc>
                  <a:txBody>
                    <a:bodyPr/>
                    <a:lstStyle/>
                    <a:p>
                      <a:pPr algn="ctr"/>
                      <a:r>
                        <a:rPr lang="en-AU" sz="1400" b="0">
                          <a:solidFill>
                            <a:srgbClr val="D7D7EC"/>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8080BE"/>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Tree>
    <p:extLst>
      <p:ext uri="{BB962C8B-B14F-4D97-AF65-F5344CB8AC3E}">
        <p14:creationId xmlns:p14="http://schemas.microsoft.com/office/powerpoint/2010/main" val="350205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259971-78DE-4BF7-B9CC-0A7A989DFE59}"/>
              </a:ext>
            </a:extLst>
          </p:cNvPr>
          <p:cNvPicPr>
            <a:picLocks noChangeAspect="1"/>
          </p:cNvPicPr>
          <p:nvPr/>
        </p:nvPicPr>
        <p:blipFill>
          <a:blip r:embed="rId2"/>
          <a:stretch>
            <a:fillRect/>
          </a:stretch>
        </p:blipFill>
        <p:spPr>
          <a:xfrm>
            <a:off x="581025" y="1235140"/>
            <a:ext cx="7981950" cy="4686300"/>
          </a:xfrm>
          <a:prstGeom prst="rect">
            <a:avLst/>
          </a:prstGeom>
        </p:spPr>
      </p:pic>
      <p:cxnSp>
        <p:nvCxnSpPr>
          <p:cNvPr id="9" name="Straight Connector 8">
            <a:extLst>
              <a:ext uri="{FF2B5EF4-FFF2-40B4-BE49-F238E27FC236}">
                <a16:creationId xmlns:a16="http://schemas.microsoft.com/office/drawing/2014/main" id="{26E02A8F-A084-4DF4-AECA-A3A1E99A6320}"/>
              </a:ext>
            </a:extLst>
          </p:cNvPr>
          <p:cNvCxnSpPr>
            <a:cxnSpLocks/>
            <a:stCxn id="7" idx="0"/>
            <a:endCxn id="5" idx="0"/>
          </p:cNvCxnSpPr>
          <p:nvPr/>
        </p:nvCxnSpPr>
        <p:spPr>
          <a:xfrm flipV="1">
            <a:off x="1631538" y="1968759"/>
            <a:ext cx="6616723" cy="181948"/>
          </a:xfrm>
          <a:prstGeom prst="line">
            <a:avLst/>
          </a:prstGeom>
          <a:ln>
            <a:solidFill>
              <a:srgbClr val="8080BE"/>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6C5257-C784-44F4-8A4F-81BEF9E4CC31}"/>
              </a:ext>
            </a:extLst>
          </p:cNvPr>
          <p:cNvCxnSpPr>
            <a:cxnSpLocks/>
            <a:stCxn id="7" idx="4"/>
          </p:cNvCxnSpPr>
          <p:nvPr/>
        </p:nvCxnSpPr>
        <p:spPr>
          <a:xfrm flipV="1">
            <a:off x="1631538" y="2519265"/>
            <a:ext cx="6665147" cy="1208316"/>
          </a:xfrm>
          <a:prstGeom prst="line">
            <a:avLst/>
          </a:prstGeom>
          <a:ln>
            <a:solidFill>
              <a:srgbClr val="8080B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5462B0C-54E2-460E-A12C-290799DE88F5}"/>
              </a:ext>
            </a:extLst>
          </p:cNvPr>
          <p:cNvPicPr>
            <a:picLocks noChangeAspect="1"/>
          </p:cNvPicPr>
          <p:nvPr/>
        </p:nvPicPr>
        <p:blipFill rotWithShape="1">
          <a:blip r:embed="rId2"/>
          <a:srcRect l="93144" t="15676" r="770" b="72562"/>
          <a:stretch/>
        </p:blipFill>
        <p:spPr>
          <a:xfrm>
            <a:off x="8005665" y="1968759"/>
            <a:ext cx="485192" cy="550506"/>
          </a:xfrm>
          <a:prstGeom prst="ellipse">
            <a:avLst/>
          </a:prstGeom>
          <a:ln w="19050">
            <a:solidFill>
              <a:srgbClr val="8080BE"/>
            </a:solidFill>
          </a:ln>
        </p:spPr>
      </p:pic>
      <p:sp>
        <p:nvSpPr>
          <p:cNvPr id="6" name="Rectangle 5">
            <a:extLst>
              <a:ext uri="{FF2B5EF4-FFF2-40B4-BE49-F238E27FC236}">
                <a16:creationId xmlns:a16="http://schemas.microsoft.com/office/drawing/2014/main" id="{3613FB15-94C1-4C19-87F3-207E28B78960}"/>
              </a:ext>
            </a:extLst>
          </p:cNvPr>
          <p:cNvSpPr/>
          <p:nvPr/>
        </p:nvSpPr>
        <p:spPr>
          <a:xfrm>
            <a:off x="279918" y="923379"/>
            <a:ext cx="8584164" cy="541175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2">
            <a:extLst>
              <a:ext uri="{FF2B5EF4-FFF2-40B4-BE49-F238E27FC236}">
                <a16:creationId xmlns:a16="http://schemas.microsoft.com/office/drawing/2014/main" id="{C77D1BC9-E90B-45ED-9FA5-07D4EF30FC39}"/>
              </a:ext>
            </a:extLst>
          </p:cNvPr>
          <p:cNvSpPr>
            <a:spLocks noGrp="1"/>
          </p:cNvSpPr>
          <p:nvPr>
            <p:ph type="title"/>
          </p:nvPr>
        </p:nvSpPr>
        <p:spPr/>
        <p:txBody>
          <a:bodyPr/>
          <a:lstStyle/>
          <a:p>
            <a:r>
              <a:rPr lang="en-AU"/>
              <a:t>HMM on SPY</a:t>
            </a:r>
          </a:p>
        </p:txBody>
      </p:sp>
      <p:pic>
        <p:nvPicPr>
          <p:cNvPr id="7" name="Picture 6">
            <a:extLst>
              <a:ext uri="{FF2B5EF4-FFF2-40B4-BE49-F238E27FC236}">
                <a16:creationId xmlns:a16="http://schemas.microsoft.com/office/drawing/2014/main" id="{E793E55A-4A88-49C7-BC9D-5922647F9CD9}"/>
              </a:ext>
            </a:extLst>
          </p:cNvPr>
          <p:cNvPicPr>
            <a:picLocks noChangeAspect="1"/>
          </p:cNvPicPr>
          <p:nvPr/>
        </p:nvPicPr>
        <p:blipFill rotWithShape="1">
          <a:blip r:embed="rId2"/>
          <a:srcRect l="93144" t="15676" r="770" b="72562"/>
          <a:stretch/>
        </p:blipFill>
        <p:spPr>
          <a:xfrm>
            <a:off x="936644" y="2150707"/>
            <a:ext cx="1389788" cy="1576874"/>
          </a:xfrm>
          <a:prstGeom prst="ellipse">
            <a:avLst/>
          </a:prstGeom>
          <a:ln w="38100">
            <a:solidFill>
              <a:srgbClr val="8080BE"/>
            </a:solidFill>
          </a:ln>
        </p:spPr>
      </p:pic>
      <p:pic>
        <p:nvPicPr>
          <p:cNvPr id="2" name="Picture 1">
            <a:extLst>
              <a:ext uri="{FF2B5EF4-FFF2-40B4-BE49-F238E27FC236}">
                <a16:creationId xmlns:a16="http://schemas.microsoft.com/office/drawing/2014/main" id="{2BA9367C-AB26-4B95-A3EE-CD801CD31388}"/>
              </a:ext>
            </a:extLst>
          </p:cNvPr>
          <p:cNvPicPr>
            <a:picLocks noChangeAspect="1"/>
          </p:cNvPicPr>
          <p:nvPr/>
        </p:nvPicPr>
        <p:blipFill>
          <a:blip r:embed="rId3"/>
          <a:stretch>
            <a:fillRect/>
          </a:stretch>
        </p:blipFill>
        <p:spPr>
          <a:xfrm>
            <a:off x="3456422" y="2090870"/>
            <a:ext cx="3017129" cy="1758822"/>
          </a:xfrm>
          <a:prstGeom prst="rect">
            <a:avLst/>
          </a:prstGeom>
          <a:ln w="38100">
            <a:solidFill>
              <a:srgbClr val="8080BE"/>
            </a:solidFill>
          </a:ln>
        </p:spPr>
      </p:pic>
      <p:sp>
        <p:nvSpPr>
          <p:cNvPr id="43" name="Arrow: Down 42">
            <a:extLst>
              <a:ext uri="{FF2B5EF4-FFF2-40B4-BE49-F238E27FC236}">
                <a16:creationId xmlns:a16="http://schemas.microsoft.com/office/drawing/2014/main" id="{FA95DA1E-CC11-445D-9F8B-1242EC3D02E5}"/>
              </a:ext>
            </a:extLst>
          </p:cNvPr>
          <p:cNvSpPr/>
          <p:nvPr/>
        </p:nvSpPr>
        <p:spPr>
          <a:xfrm rot="16200000" flipH="1">
            <a:off x="2713302" y="2544840"/>
            <a:ext cx="379701" cy="788607"/>
          </a:xfrm>
          <a:prstGeom prst="downArrow">
            <a:avLst>
              <a:gd name="adj1" fmla="val 41314"/>
              <a:gd name="adj2"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Arrow: Down 43">
            <a:extLst>
              <a:ext uri="{FF2B5EF4-FFF2-40B4-BE49-F238E27FC236}">
                <a16:creationId xmlns:a16="http://schemas.microsoft.com/office/drawing/2014/main" id="{E70A3B5E-6181-496B-9DFF-B88DB5CFA134}"/>
              </a:ext>
            </a:extLst>
          </p:cNvPr>
          <p:cNvSpPr/>
          <p:nvPr/>
        </p:nvSpPr>
        <p:spPr>
          <a:xfrm rot="16200000" flipH="1">
            <a:off x="6934108" y="2539269"/>
            <a:ext cx="379701" cy="788607"/>
          </a:xfrm>
          <a:prstGeom prst="downArrow">
            <a:avLst>
              <a:gd name="adj1" fmla="val 41314"/>
              <a:gd name="adj2"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a14="http://schemas.microsoft.com/office/drawing/2010/main" Requires="a14">
          <p:sp>
            <p:nvSpPr>
              <p:cNvPr id="45" name="Rectangle 44">
                <a:extLst>
                  <a:ext uri="{FF2B5EF4-FFF2-40B4-BE49-F238E27FC236}">
                    <a16:creationId xmlns:a16="http://schemas.microsoft.com/office/drawing/2014/main" id="{211930DD-C4BD-4F29-9E92-B7902B7AA9F4}"/>
                  </a:ext>
                </a:extLst>
              </p:cNvPr>
              <p:cNvSpPr/>
              <p:nvPr/>
            </p:nvSpPr>
            <p:spPr>
              <a:xfrm>
                <a:off x="7842033" y="2509115"/>
                <a:ext cx="54854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600" b="1" i="1">
                          <a:latin typeface="Cambria Math" panose="02040503050406030204" pitchFamily="18" charset="0"/>
                        </a:rPr>
                        <m:t>𝝀</m:t>
                      </m:r>
                    </m:oMath>
                  </m:oMathPara>
                </a14:m>
                <a:endParaRPr lang="en-AU" sz="3600" b="1"/>
              </a:p>
            </p:txBody>
          </p:sp>
        </mc:Choice>
        <mc:Fallback>
          <p:sp>
            <p:nvSpPr>
              <p:cNvPr id="45" name="Rectangle 44">
                <a:extLst>
                  <a:ext uri="{FF2B5EF4-FFF2-40B4-BE49-F238E27FC236}">
                    <a16:creationId xmlns:a16="http://schemas.microsoft.com/office/drawing/2014/main" id="{211930DD-C4BD-4F29-9E92-B7902B7AA9F4}"/>
                  </a:ext>
                </a:extLst>
              </p:cNvPr>
              <p:cNvSpPr>
                <a:spLocks noRot="1" noChangeAspect="1" noMove="1" noResize="1" noEditPoints="1" noAdjustHandles="1" noChangeArrowheads="1" noChangeShapeType="1" noTextEdit="1"/>
              </p:cNvSpPr>
              <p:nvPr/>
            </p:nvSpPr>
            <p:spPr>
              <a:xfrm>
                <a:off x="7842033" y="2509115"/>
                <a:ext cx="548547" cy="646331"/>
              </a:xfrm>
              <a:prstGeom prst="rect">
                <a:avLst/>
              </a:prstGeom>
              <a:blipFill>
                <a:blip r:embed="rId4"/>
                <a:stretch>
                  <a:fillRect/>
                </a:stretch>
              </a:blipFill>
            </p:spPr>
            <p:txBody>
              <a:bodyPr/>
              <a:lstStyle/>
              <a:p>
                <a:r>
                  <a:rPr lang="en-AU">
                    <a:noFill/>
                  </a:rPr>
                  <a:t> </a:t>
                </a:r>
              </a:p>
            </p:txBody>
          </p:sp>
        </mc:Fallback>
      </mc:AlternateContent>
      <p:sp>
        <p:nvSpPr>
          <p:cNvPr id="46" name="TextBox 45">
            <a:extLst>
              <a:ext uri="{FF2B5EF4-FFF2-40B4-BE49-F238E27FC236}">
                <a16:creationId xmlns:a16="http://schemas.microsoft.com/office/drawing/2014/main" id="{B45BC2E6-6C44-46FE-B037-9339BB17CFFE}"/>
              </a:ext>
            </a:extLst>
          </p:cNvPr>
          <p:cNvSpPr txBox="1"/>
          <p:nvPr/>
        </p:nvSpPr>
        <p:spPr>
          <a:xfrm>
            <a:off x="7484550" y="3001071"/>
            <a:ext cx="1328184" cy="276999"/>
          </a:xfrm>
          <a:prstGeom prst="rect">
            <a:avLst/>
          </a:prstGeom>
          <a:noFill/>
        </p:spPr>
        <p:txBody>
          <a:bodyPr wrap="square" rtlCol="0">
            <a:spAutoFit/>
          </a:bodyPr>
          <a:lstStyle/>
          <a:p>
            <a:pPr algn="ctr"/>
            <a:r>
              <a:rPr lang="en-AU" sz="1200" b="1">
                <a:solidFill>
                  <a:schemeClr val="bg2">
                    <a:lumMod val="25000"/>
                  </a:schemeClr>
                </a:solidFill>
              </a:rPr>
              <a:t> Parameters</a:t>
            </a:r>
          </a:p>
        </p:txBody>
      </p:sp>
      <p:sp>
        <p:nvSpPr>
          <p:cNvPr id="47" name="TextBox 46">
            <a:extLst>
              <a:ext uri="{FF2B5EF4-FFF2-40B4-BE49-F238E27FC236}">
                <a16:creationId xmlns:a16="http://schemas.microsoft.com/office/drawing/2014/main" id="{08A2FE4C-105A-48FC-9A88-387D3E4ABB22}"/>
              </a:ext>
            </a:extLst>
          </p:cNvPr>
          <p:cNvSpPr txBox="1"/>
          <p:nvPr/>
        </p:nvSpPr>
        <p:spPr>
          <a:xfrm>
            <a:off x="936644" y="3762343"/>
            <a:ext cx="1328184" cy="461665"/>
          </a:xfrm>
          <a:prstGeom prst="rect">
            <a:avLst/>
          </a:prstGeom>
          <a:noFill/>
        </p:spPr>
        <p:txBody>
          <a:bodyPr wrap="square" rtlCol="0">
            <a:spAutoFit/>
          </a:bodyPr>
          <a:lstStyle/>
          <a:p>
            <a:pPr algn="ctr"/>
            <a:r>
              <a:rPr lang="en-AU" sz="1200" b="1">
                <a:solidFill>
                  <a:schemeClr val="bg2">
                    <a:lumMod val="25000"/>
                  </a:schemeClr>
                </a:solidFill>
              </a:rPr>
              <a:t>6-Week Training Data</a:t>
            </a:r>
          </a:p>
        </p:txBody>
      </p:sp>
      <p:graphicFrame>
        <p:nvGraphicFramePr>
          <p:cNvPr id="15" name="Table 7">
            <a:extLst>
              <a:ext uri="{FF2B5EF4-FFF2-40B4-BE49-F238E27FC236}">
                <a16:creationId xmlns:a16="http://schemas.microsoft.com/office/drawing/2014/main" id="{D407B626-9BC0-4414-9561-B1360E110F2E}"/>
              </a:ext>
            </a:extLst>
          </p:cNvPr>
          <p:cNvGraphicFramePr>
            <a:graphicFrameLocks noGrp="1"/>
          </p:cNvGraphicFramePr>
          <p:nvPr>
            <p:extLst>
              <p:ext uri="{D42A27DB-BD31-4B8C-83A1-F6EECF244321}">
                <p14:modId xmlns:p14="http://schemas.microsoft.com/office/powerpoint/2010/main" val="728087010"/>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0">
                <a:tc>
                  <a:txBody>
                    <a:bodyPr/>
                    <a:lstStyle/>
                    <a:p>
                      <a:pPr algn="ctr"/>
                      <a:r>
                        <a:rPr lang="en-AU" sz="1400" b="0">
                          <a:solidFill>
                            <a:srgbClr val="D7D7EC"/>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8080BE"/>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Tree>
    <p:extLst>
      <p:ext uri="{BB962C8B-B14F-4D97-AF65-F5344CB8AC3E}">
        <p14:creationId xmlns:p14="http://schemas.microsoft.com/office/powerpoint/2010/main" val="318387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259971-78DE-4BF7-B9CC-0A7A989DFE59}"/>
              </a:ext>
            </a:extLst>
          </p:cNvPr>
          <p:cNvPicPr>
            <a:picLocks noChangeAspect="1"/>
          </p:cNvPicPr>
          <p:nvPr/>
        </p:nvPicPr>
        <p:blipFill>
          <a:blip r:embed="rId2"/>
          <a:stretch>
            <a:fillRect/>
          </a:stretch>
        </p:blipFill>
        <p:spPr>
          <a:xfrm>
            <a:off x="584718" y="1235140"/>
            <a:ext cx="7981950" cy="4686300"/>
          </a:xfrm>
          <a:prstGeom prst="rect">
            <a:avLst/>
          </a:prstGeom>
        </p:spPr>
      </p:pic>
      <p:pic>
        <p:nvPicPr>
          <p:cNvPr id="5" name="Picture 4">
            <a:extLst>
              <a:ext uri="{FF2B5EF4-FFF2-40B4-BE49-F238E27FC236}">
                <a16:creationId xmlns:a16="http://schemas.microsoft.com/office/drawing/2014/main" id="{B5462B0C-54E2-460E-A12C-290799DE88F5}"/>
              </a:ext>
            </a:extLst>
          </p:cNvPr>
          <p:cNvPicPr>
            <a:picLocks noChangeAspect="1"/>
          </p:cNvPicPr>
          <p:nvPr/>
        </p:nvPicPr>
        <p:blipFill rotWithShape="1">
          <a:blip r:embed="rId2"/>
          <a:srcRect l="93144" t="15676" r="770" b="72562"/>
          <a:stretch/>
        </p:blipFill>
        <p:spPr>
          <a:xfrm>
            <a:off x="8005665" y="1968759"/>
            <a:ext cx="485192" cy="550506"/>
          </a:xfrm>
          <a:prstGeom prst="ellipse">
            <a:avLst/>
          </a:prstGeom>
          <a:ln w="19050">
            <a:solidFill>
              <a:srgbClr val="8080BE"/>
            </a:solidFill>
          </a:ln>
        </p:spPr>
      </p:pic>
      <p:sp>
        <p:nvSpPr>
          <p:cNvPr id="3" name="Title 2">
            <a:extLst>
              <a:ext uri="{FF2B5EF4-FFF2-40B4-BE49-F238E27FC236}">
                <a16:creationId xmlns:a16="http://schemas.microsoft.com/office/drawing/2014/main" id="{C77D1BC9-E90B-45ED-9FA5-07D4EF30FC39}"/>
              </a:ext>
            </a:extLst>
          </p:cNvPr>
          <p:cNvSpPr>
            <a:spLocks noGrp="1"/>
          </p:cNvSpPr>
          <p:nvPr>
            <p:ph type="title"/>
          </p:nvPr>
        </p:nvSpPr>
        <p:spPr/>
        <p:txBody>
          <a:bodyPr/>
          <a:lstStyle/>
          <a:p>
            <a:r>
              <a:rPr lang="en-AU"/>
              <a:t>HMM on SPY</a:t>
            </a:r>
          </a:p>
        </p:txBody>
      </p:sp>
      <mc:AlternateContent xmlns:mc="http://schemas.openxmlformats.org/markup-compatibility/2006">
        <mc:Choice xmlns:a14="http://schemas.microsoft.com/office/drawing/2010/main" Requires="a14">
          <p:sp>
            <p:nvSpPr>
              <p:cNvPr id="45" name="Rectangle 44">
                <a:extLst>
                  <a:ext uri="{FF2B5EF4-FFF2-40B4-BE49-F238E27FC236}">
                    <a16:creationId xmlns:a16="http://schemas.microsoft.com/office/drawing/2014/main" id="{211930DD-C4BD-4F29-9E92-B7902B7AA9F4}"/>
                  </a:ext>
                </a:extLst>
              </p:cNvPr>
              <p:cNvSpPr/>
              <p:nvPr/>
            </p:nvSpPr>
            <p:spPr>
              <a:xfrm>
                <a:off x="7220347" y="3603745"/>
                <a:ext cx="1205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2400" b="1" i="1" smtClean="0">
                          <a:latin typeface="Cambria Math" panose="02040503050406030204" pitchFamily="18" charset="0"/>
                        </a:rPr>
                        <m:t>𝑷</m:t>
                      </m:r>
                      <m:r>
                        <a:rPr lang="en-AU" sz="2400" b="1" i="1" smtClean="0">
                          <a:latin typeface="Cambria Math" panose="02040503050406030204" pitchFamily="18" charset="0"/>
                        </a:rPr>
                        <m:t>(</m:t>
                      </m:r>
                      <m:r>
                        <a:rPr lang="en-AU" sz="2400" b="1" i="1" smtClean="0">
                          <a:latin typeface="Cambria Math" panose="02040503050406030204" pitchFamily="18" charset="0"/>
                        </a:rPr>
                        <m:t>𝑿</m:t>
                      </m:r>
                      <m:r>
                        <a:rPr lang="en-AU" sz="2400" b="1" i="1" smtClean="0">
                          <a:latin typeface="Cambria Math" panose="02040503050406030204" pitchFamily="18" charset="0"/>
                        </a:rPr>
                        <m:t>|</m:t>
                      </m:r>
                      <m:r>
                        <a:rPr lang="en-AU" sz="2400" b="1" i="1">
                          <a:latin typeface="Cambria Math" panose="02040503050406030204" pitchFamily="18" charset="0"/>
                        </a:rPr>
                        <m:t>𝝀</m:t>
                      </m:r>
                      <m:r>
                        <a:rPr lang="en-AU" sz="2400" b="1" i="1" smtClean="0">
                          <a:latin typeface="Cambria Math" panose="02040503050406030204" pitchFamily="18" charset="0"/>
                        </a:rPr>
                        <m:t>)</m:t>
                      </m:r>
                    </m:oMath>
                  </m:oMathPara>
                </a14:m>
                <a:endParaRPr lang="en-AU" sz="2400" b="1"/>
              </a:p>
            </p:txBody>
          </p:sp>
        </mc:Choice>
        <mc:Fallback>
          <p:sp>
            <p:nvSpPr>
              <p:cNvPr id="45" name="Rectangle 44">
                <a:extLst>
                  <a:ext uri="{FF2B5EF4-FFF2-40B4-BE49-F238E27FC236}">
                    <a16:creationId xmlns:a16="http://schemas.microsoft.com/office/drawing/2014/main" id="{211930DD-C4BD-4F29-9E92-B7902B7AA9F4}"/>
                  </a:ext>
                </a:extLst>
              </p:cNvPr>
              <p:cNvSpPr>
                <a:spLocks noRot="1" noChangeAspect="1" noMove="1" noResize="1" noEditPoints="1" noAdjustHandles="1" noChangeArrowheads="1" noChangeShapeType="1" noTextEdit="1"/>
              </p:cNvSpPr>
              <p:nvPr/>
            </p:nvSpPr>
            <p:spPr>
              <a:xfrm>
                <a:off x="7220347" y="3603745"/>
                <a:ext cx="1205779" cy="461665"/>
              </a:xfrm>
              <a:prstGeom prst="rect">
                <a:avLst/>
              </a:prstGeom>
              <a:blipFill>
                <a:blip r:embed="rId3"/>
                <a:stretch>
                  <a:fillRect r="-1515" b="-17105"/>
                </a:stretch>
              </a:blipFill>
            </p:spPr>
            <p:txBody>
              <a:bodyPr/>
              <a:lstStyle/>
              <a:p>
                <a:r>
                  <a:rPr lang="en-AU">
                    <a:noFill/>
                  </a:rPr>
                  <a:t> </a:t>
                </a:r>
              </a:p>
            </p:txBody>
          </p:sp>
        </mc:Fallback>
      </mc:AlternateContent>
      <p:cxnSp>
        <p:nvCxnSpPr>
          <p:cNvPr id="15" name="Straight Arrow Connector 14">
            <a:extLst>
              <a:ext uri="{FF2B5EF4-FFF2-40B4-BE49-F238E27FC236}">
                <a16:creationId xmlns:a16="http://schemas.microsoft.com/office/drawing/2014/main" id="{E3433A03-ACC6-4118-A9E9-85CFB186BF31}"/>
              </a:ext>
            </a:extLst>
          </p:cNvPr>
          <p:cNvCxnSpPr>
            <a:cxnSpLocks/>
          </p:cNvCxnSpPr>
          <p:nvPr/>
        </p:nvCxnSpPr>
        <p:spPr>
          <a:xfrm flipH="1">
            <a:off x="3946887" y="3850137"/>
            <a:ext cx="3201011" cy="0"/>
          </a:xfrm>
          <a:prstGeom prst="straightConnector1">
            <a:avLst/>
          </a:prstGeom>
          <a:ln w="57150">
            <a:solidFill>
              <a:srgbClr val="8080BE"/>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73D7452E-9840-44FD-9907-1017A13B75EC}"/>
                  </a:ext>
                </a:extLst>
              </p:cNvPr>
              <p:cNvSpPr/>
              <p:nvPr/>
            </p:nvSpPr>
            <p:spPr>
              <a:xfrm>
                <a:off x="7842033" y="2509115"/>
                <a:ext cx="54854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600" b="1" i="1">
                          <a:latin typeface="Cambria Math" panose="02040503050406030204" pitchFamily="18" charset="0"/>
                        </a:rPr>
                        <m:t>𝝀</m:t>
                      </m:r>
                    </m:oMath>
                  </m:oMathPara>
                </a14:m>
                <a:endParaRPr lang="en-AU" sz="3600" b="1"/>
              </a:p>
            </p:txBody>
          </p:sp>
        </mc:Choice>
        <mc:Fallback>
          <p:sp>
            <p:nvSpPr>
              <p:cNvPr id="18" name="Rectangle 17">
                <a:extLst>
                  <a:ext uri="{FF2B5EF4-FFF2-40B4-BE49-F238E27FC236}">
                    <a16:creationId xmlns:a16="http://schemas.microsoft.com/office/drawing/2014/main" id="{73D7452E-9840-44FD-9907-1017A13B75EC}"/>
                  </a:ext>
                </a:extLst>
              </p:cNvPr>
              <p:cNvSpPr>
                <a:spLocks noRot="1" noChangeAspect="1" noMove="1" noResize="1" noEditPoints="1" noAdjustHandles="1" noChangeArrowheads="1" noChangeShapeType="1" noTextEdit="1"/>
              </p:cNvSpPr>
              <p:nvPr/>
            </p:nvSpPr>
            <p:spPr>
              <a:xfrm>
                <a:off x="7842033" y="2509115"/>
                <a:ext cx="548547" cy="646331"/>
              </a:xfrm>
              <a:prstGeom prst="rect">
                <a:avLst/>
              </a:prstGeom>
              <a:blipFill>
                <a:blip r:embed="rId4"/>
                <a:stretch>
                  <a:fillRect/>
                </a:stretch>
              </a:blipFill>
            </p:spPr>
            <p:txBody>
              <a:bodyPr/>
              <a:lstStyle/>
              <a:p>
                <a:r>
                  <a:rPr lang="en-AU">
                    <a:noFill/>
                  </a:rPr>
                  <a:t> </a:t>
                </a:r>
              </a:p>
            </p:txBody>
          </p:sp>
        </mc:Fallback>
      </mc:AlternateContent>
      <p:cxnSp>
        <p:nvCxnSpPr>
          <p:cNvPr id="19" name="Straight Arrow Connector 18">
            <a:extLst>
              <a:ext uri="{FF2B5EF4-FFF2-40B4-BE49-F238E27FC236}">
                <a16:creationId xmlns:a16="http://schemas.microsoft.com/office/drawing/2014/main" id="{478D5BFA-2DBE-44B9-AE4F-2ADDC93BF959}"/>
              </a:ext>
            </a:extLst>
          </p:cNvPr>
          <p:cNvCxnSpPr>
            <a:cxnSpLocks/>
          </p:cNvCxnSpPr>
          <p:nvPr/>
        </p:nvCxnSpPr>
        <p:spPr>
          <a:xfrm>
            <a:off x="8116306" y="3155446"/>
            <a:ext cx="0" cy="422844"/>
          </a:xfrm>
          <a:prstGeom prst="straightConnector1">
            <a:avLst/>
          </a:prstGeom>
          <a:ln w="57150">
            <a:solidFill>
              <a:srgbClr val="8080BE"/>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6875DD3F-82BA-4916-AFD6-5E4B3BB43B1F}"/>
                  </a:ext>
                </a:extLst>
              </p:cNvPr>
              <p:cNvSpPr/>
              <p:nvPr/>
            </p:nvSpPr>
            <p:spPr>
              <a:xfrm>
                <a:off x="1270193" y="3578290"/>
                <a:ext cx="26766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2400" b="1" i="1" smtClean="0">
                          <a:latin typeface="Cambria Math" panose="02040503050406030204" pitchFamily="18" charset="0"/>
                        </a:rPr>
                        <m:t>𝑷</m:t>
                      </m:r>
                      <m:r>
                        <a:rPr lang="en-AU" sz="2400" b="1" i="1" smtClean="0">
                          <a:latin typeface="Cambria Math" panose="02040503050406030204" pitchFamily="18" charset="0"/>
                        </a:rPr>
                        <m:t>(</m:t>
                      </m:r>
                      <m:sSup>
                        <m:sSupPr>
                          <m:ctrlPr>
                            <a:rPr lang="en-AU" sz="2400" b="1" i="1" smtClean="0">
                              <a:latin typeface="Cambria Math" panose="02040503050406030204" pitchFamily="18" charset="0"/>
                            </a:rPr>
                          </m:ctrlPr>
                        </m:sSupPr>
                        <m:e>
                          <m:r>
                            <a:rPr lang="en-AU" sz="2400" b="1" i="1" smtClean="0">
                              <a:latin typeface="Cambria Math" panose="02040503050406030204" pitchFamily="18" charset="0"/>
                            </a:rPr>
                            <m:t>𝑿</m:t>
                          </m:r>
                        </m:e>
                        <m:sup>
                          <m:r>
                            <a:rPr lang="en-AU" sz="2400" b="1" i="1" smtClean="0">
                              <a:latin typeface="Cambria Math" panose="02040503050406030204" pitchFamily="18" charset="0"/>
                            </a:rPr>
                            <m:t>∗</m:t>
                          </m:r>
                        </m:sup>
                      </m:sSup>
                      <m:r>
                        <a:rPr lang="en-AU" sz="2400" b="1" i="1" smtClean="0">
                          <a:latin typeface="Cambria Math" panose="02040503050406030204" pitchFamily="18" charset="0"/>
                        </a:rPr>
                        <m:t>|</m:t>
                      </m:r>
                      <m:r>
                        <a:rPr lang="en-AU" sz="2400" b="1" i="1">
                          <a:latin typeface="Cambria Math" panose="02040503050406030204" pitchFamily="18" charset="0"/>
                        </a:rPr>
                        <m:t>𝝀</m:t>
                      </m:r>
                      <m:r>
                        <a:rPr lang="en-AU" sz="2400" b="1" i="1" smtClean="0">
                          <a:latin typeface="Cambria Math" panose="02040503050406030204" pitchFamily="18" charset="0"/>
                        </a:rPr>
                        <m:t>)</m:t>
                      </m:r>
                      <m:r>
                        <a:rPr lang="en-AU" sz="2400" b="1" i="1" smtClean="0">
                          <a:latin typeface="Cambria Math" panose="02040503050406030204" pitchFamily="18" charset="0"/>
                          <a:ea typeface="Cambria Math" panose="02040503050406030204" pitchFamily="18" charset="0"/>
                        </a:rPr>
                        <m:t>≈</m:t>
                      </m:r>
                      <m:r>
                        <a:rPr lang="en-AU" sz="2400" b="1" i="1">
                          <a:latin typeface="Cambria Math" panose="02040503050406030204" pitchFamily="18" charset="0"/>
                        </a:rPr>
                        <m:t>𝑷</m:t>
                      </m:r>
                      <m:r>
                        <a:rPr lang="en-AU" sz="2400" b="1" i="1">
                          <a:latin typeface="Cambria Math" panose="02040503050406030204" pitchFamily="18" charset="0"/>
                        </a:rPr>
                        <m:t>(</m:t>
                      </m:r>
                      <m:r>
                        <a:rPr lang="en-AU" sz="2400" b="1" i="1">
                          <a:latin typeface="Cambria Math" panose="02040503050406030204" pitchFamily="18" charset="0"/>
                        </a:rPr>
                        <m:t>𝑿</m:t>
                      </m:r>
                      <m:r>
                        <a:rPr lang="en-AU" sz="2400" b="1" i="1">
                          <a:latin typeface="Cambria Math" panose="02040503050406030204" pitchFamily="18" charset="0"/>
                        </a:rPr>
                        <m:t>|</m:t>
                      </m:r>
                      <m:r>
                        <a:rPr lang="en-AU" sz="2400" b="1" i="1">
                          <a:latin typeface="Cambria Math" panose="02040503050406030204" pitchFamily="18" charset="0"/>
                        </a:rPr>
                        <m:t>𝝀</m:t>
                      </m:r>
                      <m:r>
                        <a:rPr lang="en-AU" sz="2400" b="1" i="1">
                          <a:latin typeface="Cambria Math" panose="02040503050406030204" pitchFamily="18" charset="0"/>
                        </a:rPr>
                        <m:t>)</m:t>
                      </m:r>
                    </m:oMath>
                  </m:oMathPara>
                </a14:m>
                <a:endParaRPr lang="en-AU" sz="2400" b="1"/>
              </a:p>
            </p:txBody>
          </p:sp>
        </mc:Choice>
        <mc:Fallback>
          <p:sp>
            <p:nvSpPr>
              <p:cNvPr id="23" name="Rectangle 22">
                <a:extLst>
                  <a:ext uri="{FF2B5EF4-FFF2-40B4-BE49-F238E27FC236}">
                    <a16:creationId xmlns:a16="http://schemas.microsoft.com/office/drawing/2014/main" id="{6875DD3F-82BA-4916-AFD6-5E4B3BB43B1F}"/>
                  </a:ext>
                </a:extLst>
              </p:cNvPr>
              <p:cNvSpPr>
                <a:spLocks noRot="1" noChangeAspect="1" noMove="1" noResize="1" noEditPoints="1" noAdjustHandles="1" noChangeArrowheads="1" noChangeShapeType="1" noTextEdit="1"/>
              </p:cNvSpPr>
              <p:nvPr/>
            </p:nvSpPr>
            <p:spPr>
              <a:xfrm>
                <a:off x="1270193" y="3578290"/>
                <a:ext cx="2676694" cy="461665"/>
              </a:xfrm>
              <a:prstGeom prst="rect">
                <a:avLst/>
              </a:prstGeom>
              <a:blipFill>
                <a:blip r:embed="rId5"/>
                <a:stretch>
                  <a:fillRect r="-456" b="-17105"/>
                </a:stretch>
              </a:blipFill>
            </p:spPr>
            <p:txBody>
              <a:bodyPr/>
              <a:lstStyle/>
              <a:p>
                <a:r>
                  <a:rPr lang="en-AU">
                    <a:noFill/>
                  </a:rPr>
                  <a:t> </a:t>
                </a:r>
              </a:p>
            </p:txBody>
          </p:sp>
        </mc:Fallback>
      </mc:AlternateContent>
      <p:cxnSp>
        <p:nvCxnSpPr>
          <p:cNvPr id="24" name="Connector: Curved 23">
            <a:extLst>
              <a:ext uri="{FF2B5EF4-FFF2-40B4-BE49-F238E27FC236}">
                <a16:creationId xmlns:a16="http://schemas.microsoft.com/office/drawing/2014/main" id="{E417DF50-5E70-49B9-A2CA-1D27AA435992}"/>
              </a:ext>
            </a:extLst>
          </p:cNvPr>
          <p:cNvCxnSpPr>
            <a:cxnSpLocks/>
            <a:stCxn id="23" idx="2"/>
            <a:endCxn id="33" idx="2"/>
          </p:cNvCxnSpPr>
          <p:nvPr/>
        </p:nvCxnSpPr>
        <p:spPr>
          <a:xfrm rot="16200000" flipH="1">
            <a:off x="5709167" y="939327"/>
            <a:ext cx="25455" cy="6226709"/>
          </a:xfrm>
          <a:prstGeom prst="curvedConnector3">
            <a:avLst>
              <a:gd name="adj1" fmla="val 998055"/>
            </a:avLst>
          </a:prstGeom>
          <a:ln w="57150">
            <a:solidFill>
              <a:srgbClr val="8080BE"/>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F2601074-6A02-4306-AFBA-12A0AA0E1BFB}"/>
                  </a:ext>
                </a:extLst>
              </p:cNvPr>
              <p:cNvSpPr/>
              <p:nvPr/>
            </p:nvSpPr>
            <p:spPr>
              <a:xfrm>
                <a:off x="8361978" y="3542190"/>
                <a:ext cx="94654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sz="2800" b="1" i="1" smtClean="0">
                              <a:solidFill>
                                <a:schemeClr val="accent4"/>
                              </a:solidFill>
                              <a:latin typeface="Cambria Math" panose="02040503050406030204" pitchFamily="18" charset="0"/>
                            </a:rPr>
                          </m:ctrlPr>
                        </m:sSubPr>
                        <m:e>
                          <m:acc>
                            <m:accPr>
                              <m:chr m:val="̃"/>
                              <m:ctrlPr>
                                <a:rPr lang="en-AU" sz="2800" b="1" i="1" smtClean="0">
                                  <a:solidFill>
                                    <a:schemeClr val="accent4"/>
                                  </a:solidFill>
                                  <a:latin typeface="Cambria Math" panose="02040503050406030204" pitchFamily="18" charset="0"/>
                                </a:rPr>
                              </m:ctrlPr>
                            </m:accPr>
                            <m:e>
                              <m:r>
                                <a:rPr lang="en-AU" sz="2800" b="1" i="1" smtClean="0">
                                  <a:solidFill>
                                    <a:schemeClr val="accent4"/>
                                  </a:solidFill>
                                  <a:latin typeface="Cambria Math" panose="02040503050406030204" pitchFamily="18" charset="0"/>
                                </a:rPr>
                                <m:t>𝒙</m:t>
                              </m:r>
                            </m:e>
                          </m:acc>
                        </m:e>
                        <m:sub>
                          <m:r>
                            <a:rPr lang="en-AU" sz="2800" b="1" i="1" smtClean="0">
                              <a:solidFill>
                                <a:schemeClr val="accent4"/>
                              </a:solidFill>
                              <a:latin typeface="Cambria Math" panose="02040503050406030204" pitchFamily="18" charset="0"/>
                            </a:rPr>
                            <m:t>𝒕</m:t>
                          </m:r>
                          <m:r>
                            <a:rPr lang="en-AU" sz="2800" b="1" i="1" smtClean="0">
                              <a:solidFill>
                                <a:schemeClr val="accent4"/>
                              </a:solidFill>
                              <a:latin typeface="Cambria Math" panose="02040503050406030204" pitchFamily="18" charset="0"/>
                            </a:rPr>
                            <m:t>+</m:t>
                          </m:r>
                          <m:r>
                            <a:rPr lang="en-AU" sz="2800" b="1" i="1" smtClean="0">
                              <a:solidFill>
                                <a:schemeClr val="accent4"/>
                              </a:solidFill>
                              <a:latin typeface="Cambria Math" panose="02040503050406030204" pitchFamily="18" charset="0"/>
                            </a:rPr>
                            <m:t>𝟏</m:t>
                          </m:r>
                        </m:sub>
                      </m:sSub>
                    </m:oMath>
                  </m:oMathPara>
                </a14:m>
                <a:endParaRPr lang="en-AU" sz="2800" b="1">
                  <a:solidFill>
                    <a:schemeClr val="accent4"/>
                  </a:solidFill>
                </a:endParaRPr>
              </a:p>
            </p:txBody>
          </p:sp>
        </mc:Choice>
        <mc:Fallback>
          <p:sp>
            <p:nvSpPr>
              <p:cNvPr id="33" name="Rectangle 32">
                <a:extLst>
                  <a:ext uri="{FF2B5EF4-FFF2-40B4-BE49-F238E27FC236}">
                    <a16:creationId xmlns:a16="http://schemas.microsoft.com/office/drawing/2014/main" id="{F2601074-6A02-4306-AFBA-12A0AA0E1BFB}"/>
                  </a:ext>
                </a:extLst>
              </p:cNvPr>
              <p:cNvSpPr>
                <a:spLocks noRot="1" noChangeAspect="1" noMove="1" noResize="1" noEditPoints="1" noAdjustHandles="1" noChangeArrowheads="1" noChangeShapeType="1" noTextEdit="1"/>
              </p:cNvSpPr>
              <p:nvPr/>
            </p:nvSpPr>
            <p:spPr>
              <a:xfrm>
                <a:off x="8361978" y="3542190"/>
                <a:ext cx="946541" cy="523220"/>
              </a:xfrm>
              <a:prstGeom prst="rect">
                <a:avLst/>
              </a:prstGeom>
              <a:blipFill>
                <a:blip r:embed="rId6"/>
                <a:stretch>
                  <a:fillRect/>
                </a:stretch>
              </a:blipFill>
            </p:spPr>
            <p:txBody>
              <a:bodyPr/>
              <a:lstStyle/>
              <a:p>
                <a:r>
                  <a:rPr lang="en-AU">
                    <a:noFill/>
                  </a:rPr>
                  <a:t> </a:t>
                </a:r>
              </a:p>
            </p:txBody>
          </p:sp>
        </mc:Fallback>
      </mc:AlternateContent>
      <p:graphicFrame>
        <p:nvGraphicFramePr>
          <p:cNvPr id="12" name="Table 7">
            <a:extLst>
              <a:ext uri="{FF2B5EF4-FFF2-40B4-BE49-F238E27FC236}">
                <a16:creationId xmlns:a16="http://schemas.microsoft.com/office/drawing/2014/main" id="{196164C4-E008-4EF0-B8B3-5BB2960DF39B}"/>
              </a:ext>
            </a:extLst>
          </p:cNvPr>
          <p:cNvGraphicFramePr>
            <a:graphicFrameLocks noGrp="1"/>
          </p:cNvGraphicFramePr>
          <p:nvPr>
            <p:extLst>
              <p:ext uri="{D42A27DB-BD31-4B8C-83A1-F6EECF244321}">
                <p14:modId xmlns:p14="http://schemas.microsoft.com/office/powerpoint/2010/main" val="728087010"/>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0">
                <a:tc>
                  <a:txBody>
                    <a:bodyPr/>
                    <a:lstStyle/>
                    <a:p>
                      <a:pPr algn="ctr"/>
                      <a:r>
                        <a:rPr lang="en-AU" sz="1400" b="0">
                          <a:solidFill>
                            <a:srgbClr val="D7D7EC"/>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8080BE"/>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Tree>
    <p:extLst>
      <p:ext uri="{BB962C8B-B14F-4D97-AF65-F5344CB8AC3E}">
        <p14:creationId xmlns:p14="http://schemas.microsoft.com/office/powerpoint/2010/main" val="50766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3"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E13DFA90-710E-485C-8300-ADAE6515F5A7}"/>
              </a:ext>
            </a:extLst>
          </p:cNvPr>
          <p:cNvPicPr/>
          <p:nvPr/>
        </p:nvPicPr>
        <p:blipFill>
          <a:blip r:embed="rId2"/>
          <a:stretch>
            <a:fillRect/>
          </a:stretch>
        </p:blipFill>
        <p:spPr>
          <a:xfrm>
            <a:off x="707287" y="1661386"/>
            <a:ext cx="7729425" cy="4673793"/>
          </a:xfrm>
          <a:prstGeom prst="rect">
            <a:avLst/>
          </a:prstGeom>
        </p:spPr>
      </p:pic>
      <p:sp>
        <p:nvSpPr>
          <p:cNvPr id="3" name="Title 2">
            <a:extLst>
              <a:ext uri="{FF2B5EF4-FFF2-40B4-BE49-F238E27FC236}">
                <a16:creationId xmlns:a16="http://schemas.microsoft.com/office/drawing/2014/main" id="{9A5A1CCB-3D27-4D27-B64F-5B4D7F9BBACE}"/>
              </a:ext>
            </a:extLst>
          </p:cNvPr>
          <p:cNvSpPr>
            <a:spLocks noGrp="1"/>
          </p:cNvSpPr>
          <p:nvPr>
            <p:ph type="title"/>
          </p:nvPr>
        </p:nvSpPr>
        <p:spPr/>
        <p:txBody>
          <a:bodyPr/>
          <a:lstStyle/>
          <a:p>
            <a:r>
              <a:rPr lang="en-AU"/>
              <a:t>HMM on SPY</a:t>
            </a:r>
          </a:p>
        </p:txBody>
      </p:sp>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AD5E03D0-206F-4546-98F8-84FA0DCF50F3}"/>
                  </a:ext>
                </a:extLst>
              </p:cNvPr>
              <p:cNvSpPr/>
              <p:nvPr/>
            </p:nvSpPr>
            <p:spPr>
              <a:xfrm>
                <a:off x="0" y="629595"/>
                <a:ext cx="4197624" cy="12772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AU" sz="1600" b="1" i="1" smtClean="0">
                              <a:solidFill>
                                <a:schemeClr val="bg2">
                                  <a:lumMod val="10000"/>
                                </a:schemeClr>
                              </a:solidFill>
                              <a:latin typeface="Cambria Math" panose="02040503050406030204" pitchFamily="18" charset="0"/>
                            </a:rPr>
                          </m:ctrlPr>
                        </m:dPr>
                        <m:e>
                          <m:eqArr>
                            <m:eqArrPr>
                              <m:ctrlPr>
                                <a:rPr lang="en-AU" sz="1600" b="1" i="1" smtClean="0">
                                  <a:solidFill>
                                    <a:schemeClr val="bg2">
                                      <a:lumMod val="10000"/>
                                    </a:schemeClr>
                                  </a:solidFill>
                                  <a:latin typeface="Cambria Math" panose="02040503050406030204" pitchFamily="18" charset="0"/>
                                </a:rPr>
                              </m:ctrlPr>
                            </m:eqArrPr>
                            <m:e>
                              <m:sSub>
                                <m:sSubPr>
                                  <m:ctrlPr>
                                    <a:rPr lang="en-AU" sz="1600" b="1" i="1">
                                      <a:solidFill>
                                        <a:schemeClr val="accent4"/>
                                      </a:solidFill>
                                      <a:latin typeface="Cambria Math" panose="02040503050406030204" pitchFamily="18" charset="0"/>
                                    </a:rPr>
                                  </m:ctrlPr>
                                </m:sSubPr>
                                <m:e>
                                  <m:acc>
                                    <m:accPr>
                                      <m:chr m:val="̃"/>
                                      <m:ctrlPr>
                                        <a:rPr lang="en-AU" sz="1600" b="1" i="1">
                                          <a:solidFill>
                                            <a:schemeClr val="accent4"/>
                                          </a:solidFill>
                                          <a:latin typeface="Cambria Math" panose="02040503050406030204" pitchFamily="18" charset="0"/>
                                        </a:rPr>
                                      </m:ctrlPr>
                                    </m:accPr>
                                    <m:e>
                                      <m:r>
                                        <a:rPr lang="en-AU" sz="1600" b="1" i="1">
                                          <a:solidFill>
                                            <a:schemeClr val="accent4"/>
                                          </a:solidFill>
                                          <a:latin typeface="Cambria Math" panose="02040503050406030204" pitchFamily="18" charset="0"/>
                                        </a:rPr>
                                        <m:t>𝒙</m:t>
                                      </m:r>
                                    </m:e>
                                  </m:acc>
                                </m:e>
                                <m:sub>
                                  <m:r>
                                    <a:rPr lang="en-AU" sz="1600" b="1" i="1">
                                      <a:solidFill>
                                        <a:schemeClr val="accent4"/>
                                      </a:solidFill>
                                      <a:latin typeface="Cambria Math" panose="02040503050406030204" pitchFamily="18" charset="0"/>
                                    </a:rPr>
                                    <m:t>𝒕</m:t>
                                  </m:r>
                                  <m:r>
                                    <a:rPr lang="en-AU" sz="1600" b="1" i="1">
                                      <a:solidFill>
                                        <a:schemeClr val="accent4"/>
                                      </a:solidFill>
                                      <a:latin typeface="Cambria Math" panose="02040503050406030204" pitchFamily="18" charset="0"/>
                                    </a:rPr>
                                    <m:t>+</m:t>
                                  </m:r>
                                  <m:r>
                                    <a:rPr lang="en-AU" sz="1600" b="1" i="1">
                                      <a:solidFill>
                                        <a:schemeClr val="accent4"/>
                                      </a:solidFill>
                                      <a:latin typeface="Cambria Math" panose="02040503050406030204" pitchFamily="18" charset="0"/>
                                    </a:rPr>
                                    <m:t>𝟏</m:t>
                                  </m:r>
                                </m:sub>
                              </m:sSub>
                              <m:r>
                                <a:rPr lang="en-AU" sz="1600" b="1" i="1">
                                  <a:solidFill>
                                    <a:schemeClr val="bg2">
                                      <a:lumMod val="10000"/>
                                    </a:schemeClr>
                                  </a:solidFill>
                                  <a:latin typeface="Cambria Math" panose="02040503050406030204" pitchFamily="18" charset="0"/>
                                </a:rPr>
                                <m:t>&gt;</m:t>
                              </m:r>
                              <m:sSub>
                                <m:sSubPr>
                                  <m:ctrlPr>
                                    <a:rPr lang="en-AU" sz="1600" b="1" i="1">
                                      <a:solidFill>
                                        <a:schemeClr val="bg2">
                                          <a:lumMod val="10000"/>
                                        </a:schemeClr>
                                      </a:solidFill>
                                      <a:latin typeface="Cambria Math" panose="02040503050406030204" pitchFamily="18" charset="0"/>
                                    </a:rPr>
                                  </m:ctrlPr>
                                </m:sSubPr>
                                <m:e>
                                  <m:r>
                                    <a:rPr lang="en-AU" sz="1600" b="1" i="1">
                                      <a:solidFill>
                                        <a:schemeClr val="bg2">
                                          <a:lumMod val="10000"/>
                                        </a:schemeClr>
                                      </a:solidFill>
                                      <a:latin typeface="Cambria Math" panose="02040503050406030204" pitchFamily="18" charset="0"/>
                                    </a:rPr>
                                    <m:t>𝒙</m:t>
                                  </m:r>
                                </m:e>
                                <m:sub>
                                  <m:r>
                                    <a:rPr lang="en-AU" sz="1600" b="1" i="1">
                                      <a:solidFill>
                                        <a:schemeClr val="bg2">
                                          <a:lumMod val="10000"/>
                                        </a:schemeClr>
                                      </a:solidFill>
                                      <a:latin typeface="Cambria Math" panose="02040503050406030204" pitchFamily="18" charset="0"/>
                                    </a:rPr>
                                    <m:t>𝒕</m:t>
                                  </m:r>
                                </m:sub>
                              </m:sSub>
                              <m:r>
                                <a:rPr lang="en-AU" sz="1600" b="1" i="1" smtClean="0">
                                  <a:solidFill>
                                    <a:schemeClr val="bg2">
                                      <a:lumMod val="10000"/>
                                    </a:schemeClr>
                                  </a:solidFill>
                                  <a:latin typeface="Cambria Math" panose="02040503050406030204" pitchFamily="18" charset="0"/>
                                </a:rPr>
                                <m:t>→</m:t>
                              </m:r>
                              <m:d>
                                <m:dPr>
                                  <m:begChr m:val="{"/>
                                  <m:endChr m:val=""/>
                                  <m:ctrlPr>
                                    <a:rPr lang="en-AU" sz="1600" i="1" smtClean="0">
                                      <a:solidFill>
                                        <a:schemeClr val="bg2">
                                          <a:lumMod val="10000"/>
                                        </a:schemeClr>
                                      </a:solidFill>
                                      <a:latin typeface="Cambria Math" panose="02040503050406030204" pitchFamily="18" charset="0"/>
                                    </a:rPr>
                                  </m:ctrlPr>
                                </m:dPr>
                                <m:e>
                                  <m:eqArr>
                                    <m:eqArrPr>
                                      <m:ctrlPr>
                                        <a:rPr lang="en-AU" sz="1600" i="1" smtClean="0">
                                          <a:solidFill>
                                            <a:schemeClr val="bg2">
                                              <a:lumMod val="10000"/>
                                            </a:schemeClr>
                                          </a:solidFill>
                                          <a:latin typeface="Cambria Math" panose="02040503050406030204" pitchFamily="18" charset="0"/>
                                        </a:rPr>
                                      </m:ctrlPr>
                                    </m:eqArrPr>
                                    <m:e>
                                      <m:r>
                                        <m:rPr>
                                          <m:sty m:val="p"/>
                                        </m:rPr>
                                        <a:rPr lang="en-AU" sz="1600" b="0" i="0" smtClean="0">
                                          <a:solidFill>
                                            <a:schemeClr val="bg2">
                                              <a:lumMod val="10000"/>
                                            </a:schemeClr>
                                          </a:solidFill>
                                          <a:latin typeface="Cambria Math" panose="02040503050406030204" pitchFamily="18" charset="0"/>
                                        </a:rPr>
                                        <m:t>Open</m:t>
                                      </m:r>
                                      <m:r>
                                        <a:rPr lang="en-AU" sz="1600" b="0" i="0" smtClean="0">
                                          <a:solidFill>
                                            <a:schemeClr val="bg2">
                                              <a:lumMod val="10000"/>
                                            </a:schemeClr>
                                          </a:solidFill>
                                          <a:latin typeface="Cambria Math" panose="02040503050406030204" pitchFamily="18" charset="0"/>
                                        </a:rPr>
                                        <m:t> </m:t>
                                      </m:r>
                                      <m:r>
                                        <m:rPr>
                                          <m:sty m:val="p"/>
                                        </m:rPr>
                                        <a:rPr lang="en-AU" sz="1600" b="0" i="0" smtClean="0">
                                          <a:solidFill>
                                            <a:schemeClr val="bg2">
                                              <a:lumMod val="10000"/>
                                            </a:schemeClr>
                                          </a:solidFill>
                                          <a:latin typeface="Cambria Math" panose="02040503050406030204" pitchFamily="18" charset="0"/>
                                        </a:rPr>
                                        <m:t>Position</m:t>
                                      </m:r>
                                      <m:r>
                                        <a:rPr lang="en-AU" sz="1600" b="0" i="0" smtClean="0">
                                          <a:solidFill>
                                            <a:schemeClr val="bg2">
                                              <a:lumMod val="10000"/>
                                            </a:schemeClr>
                                          </a:solidFill>
                                          <a:latin typeface="Cambria Math" panose="02040503050406030204" pitchFamily="18" charset="0"/>
                                        </a:rPr>
                                        <m:t> → </m:t>
                                      </m:r>
                                      <m:r>
                                        <m:rPr>
                                          <m:sty m:val="p"/>
                                        </m:rPr>
                                        <a:rPr lang="en-US" sz="1600" b="0" i="0" smtClean="0">
                                          <a:solidFill>
                                            <a:schemeClr val="bg2">
                                              <a:lumMod val="10000"/>
                                            </a:schemeClr>
                                          </a:solidFill>
                                          <a:latin typeface="Cambria Math" panose="02040503050406030204" pitchFamily="18" charset="0"/>
                                        </a:rPr>
                                        <m:t>Do</m:t>
                                      </m:r>
                                      <m:r>
                                        <a:rPr lang="en-US" sz="1600" b="0" i="0" smtClean="0">
                                          <a:solidFill>
                                            <a:schemeClr val="bg2">
                                              <a:lumMod val="10000"/>
                                            </a:schemeClr>
                                          </a:solidFill>
                                          <a:latin typeface="Cambria Math" panose="02040503050406030204" pitchFamily="18" charset="0"/>
                                        </a:rPr>
                                        <m:t> </m:t>
                                      </m:r>
                                      <m:r>
                                        <m:rPr>
                                          <m:sty m:val="p"/>
                                        </m:rPr>
                                        <a:rPr lang="en-US" sz="1600" b="0" i="0" smtClean="0">
                                          <a:solidFill>
                                            <a:schemeClr val="bg2">
                                              <a:lumMod val="10000"/>
                                            </a:schemeClr>
                                          </a:solidFill>
                                          <a:latin typeface="Cambria Math" panose="02040503050406030204" pitchFamily="18" charset="0"/>
                                        </a:rPr>
                                        <m:t>Nothing</m:t>
                                      </m:r>
                                    </m:e>
                                    <m:e>
                                      <m:r>
                                        <m:rPr>
                                          <m:sty m:val="p"/>
                                        </m:rPr>
                                        <a:rPr lang="en-AU" sz="1600" b="0" i="0" smtClean="0">
                                          <a:solidFill>
                                            <a:schemeClr val="bg2">
                                              <a:lumMod val="10000"/>
                                            </a:schemeClr>
                                          </a:solidFill>
                                          <a:latin typeface="Cambria Math" panose="02040503050406030204" pitchFamily="18" charset="0"/>
                                        </a:rPr>
                                        <m:t>Otherwise</m:t>
                                      </m:r>
                                      <m:r>
                                        <a:rPr lang="en-AU" sz="1600" b="0" i="0" smtClean="0">
                                          <a:solidFill>
                                            <a:schemeClr val="bg2">
                                              <a:lumMod val="10000"/>
                                            </a:schemeClr>
                                          </a:solidFill>
                                          <a:latin typeface="Cambria Math" panose="02040503050406030204" pitchFamily="18" charset="0"/>
                                        </a:rPr>
                                        <m:t> → </m:t>
                                      </m:r>
                                      <m:r>
                                        <m:rPr>
                                          <m:sty m:val="p"/>
                                        </m:rPr>
                                        <a:rPr lang="en-US" sz="1600" b="0" i="0" smtClean="0">
                                          <a:solidFill>
                                            <a:schemeClr val="bg2">
                                              <a:lumMod val="10000"/>
                                            </a:schemeClr>
                                          </a:solidFill>
                                          <a:latin typeface="Cambria Math" panose="02040503050406030204" pitchFamily="18" charset="0"/>
                                        </a:rPr>
                                        <m:t>Buy</m:t>
                                      </m:r>
                                      <m:r>
                                        <a:rPr lang="en-AU" sz="1600" b="0" i="0" smtClean="0">
                                          <a:solidFill>
                                            <a:schemeClr val="bg2">
                                              <a:lumMod val="10000"/>
                                            </a:schemeClr>
                                          </a:solidFill>
                                          <a:latin typeface="Cambria Math" panose="02040503050406030204" pitchFamily="18" charset="0"/>
                                        </a:rPr>
                                        <m:t>         </m:t>
                                      </m:r>
                                    </m:e>
                                  </m:eqArr>
                                </m:e>
                              </m:d>
                            </m:e>
                            <m:e>
                              <m:sSub>
                                <m:sSubPr>
                                  <m:ctrlPr>
                                    <a:rPr lang="en-AU" sz="1600" b="1" i="1">
                                      <a:solidFill>
                                        <a:schemeClr val="accent4"/>
                                      </a:solidFill>
                                      <a:latin typeface="Cambria Math" panose="02040503050406030204" pitchFamily="18" charset="0"/>
                                    </a:rPr>
                                  </m:ctrlPr>
                                </m:sSubPr>
                                <m:e>
                                  <m:acc>
                                    <m:accPr>
                                      <m:chr m:val="̃"/>
                                      <m:ctrlPr>
                                        <a:rPr lang="en-AU" sz="1600" b="1" i="1">
                                          <a:solidFill>
                                            <a:schemeClr val="accent4"/>
                                          </a:solidFill>
                                          <a:latin typeface="Cambria Math" panose="02040503050406030204" pitchFamily="18" charset="0"/>
                                        </a:rPr>
                                      </m:ctrlPr>
                                    </m:accPr>
                                    <m:e>
                                      <m:r>
                                        <a:rPr lang="en-AU" sz="1600" b="1" i="1">
                                          <a:solidFill>
                                            <a:schemeClr val="accent4"/>
                                          </a:solidFill>
                                          <a:latin typeface="Cambria Math" panose="02040503050406030204" pitchFamily="18" charset="0"/>
                                        </a:rPr>
                                        <m:t>𝒙</m:t>
                                      </m:r>
                                    </m:e>
                                  </m:acc>
                                </m:e>
                                <m:sub>
                                  <m:r>
                                    <a:rPr lang="en-AU" sz="1600" b="1" i="1">
                                      <a:solidFill>
                                        <a:schemeClr val="accent4"/>
                                      </a:solidFill>
                                      <a:latin typeface="Cambria Math" panose="02040503050406030204" pitchFamily="18" charset="0"/>
                                    </a:rPr>
                                    <m:t>𝒕</m:t>
                                  </m:r>
                                  <m:r>
                                    <a:rPr lang="en-AU" sz="1600" b="1" i="1">
                                      <a:solidFill>
                                        <a:schemeClr val="accent4"/>
                                      </a:solidFill>
                                      <a:latin typeface="Cambria Math" panose="02040503050406030204" pitchFamily="18" charset="0"/>
                                    </a:rPr>
                                    <m:t>+</m:t>
                                  </m:r>
                                  <m:r>
                                    <a:rPr lang="en-AU" sz="1600" b="1" i="1">
                                      <a:solidFill>
                                        <a:schemeClr val="accent4"/>
                                      </a:solidFill>
                                      <a:latin typeface="Cambria Math" panose="02040503050406030204" pitchFamily="18" charset="0"/>
                                    </a:rPr>
                                    <m:t>𝟏</m:t>
                                  </m:r>
                                </m:sub>
                              </m:sSub>
                              <m:r>
                                <a:rPr lang="en-AU" sz="1600" b="1" i="1" smtClean="0">
                                  <a:solidFill>
                                    <a:schemeClr val="bg2">
                                      <a:lumMod val="10000"/>
                                    </a:schemeClr>
                                  </a:solidFill>
                                  <a:latin typeface="Cambria Math" panose="02040503050406030204" pitchFamily="18" charset="0"/>
                                </a:rPr>
                                <m:t>≤</m:t>
                              </m:r>
                              <m:sSub>
                                <m:sSubPr>
                                  <m:ctrlPr>
                                    <a:rPr lang="en-AU" sz="1600" b="1" i="1">
                                      <a:solidFill>
                                        <a:schemeClr val="bg2">
                                          <a:lumMod val="10000"/>
                                        </a:schemeClr>
                                      </a:solidFill>
                                      <a:latin typeface="Cambria Math" panose="02040503050406030204" pitchFamily="18" charset="0"/>
                                    </a:rPr>
                                  </m:ctrlPr>
                                </m:sSubPr>
                                <m:e>
                                  <m:r>
                                    <a:rPr lang="en-AU" sz="1600" b="1" i="1">
                                      <a:solidFill>
                                        <a:schemeClr val="bg2">
                                          <a:lumMod val="10000"/>
                                        </a:schemeClr>
                                      </a:solidFill>
                                      <a:latin typeface="Cambria Math" panose="02040503050406030204" pitchFamily="18" charset="0"/>
                                    </a:rPr>
                                    <m:t>𝒙</m:t>
                                  </m:r>
                                </m:e>
                                <m:sub>
                                  <m:r>
                                    <a:rPr lang="en-AU" sz="1600" b="1" i="1">
                                      <a:solidFill>
                                        <a:schemeClr val="bg2">
                                          <a:lumMod val="10000"/>
                                        </a:schemeClr>
                                      </a:solidFill>
                                      <a:latin typeface="Cambria Math" panose="02040503050406030204" pitchFamily="18" charset="0"/>
                                    </a:rPr>
                                    <m:t>𝒕</m:t>
                                  </m:r>
                                </m:sub>
                              </m:sSub>
                              <m:r>
                                <a:rPr lang="en-US" sz="1600" b="1" i="1" smtClean="0">
                                  <a:solidFill>
                                    <a:schemeClr val="bg2">
                                      <a:lumMod val="10000"/>
                                    </a:schemeClr>
                                  </a:solidFill>
                                  <a:latin typeface="Cambria Math" panose="02040503050406030204" pitchFamily="18" charset="0"/>
                                </a:rPr>
                                <m:t>→</m:t>
                              </m:r>
                              <m:d>
                                <m:dPr>
                                  <m:begChr m:val="{"/>
                                  <m:endChr m:val=""/>
                                  <m:ctrlPr>
                                    <a:rPr lang="en-AU" sz="1600" b="1" i="1" smtClean="0">
                                      <a:solidFill>
                                        <a:schemeClr val="bg2">
                                          <a:lumMod val="10000"/>
                                        </a:schemeClr>
                                      </a:solidFill>
                                      <a:latin typeface="Cambria Math" panose="02040503050406030204" pitchFamily="18" charset="0"/>
                                    </a:rPr>
                                  </m:ctrlPr>
                                </m:dPr>
                                <m:e>
                                  <m:eqArr>
                                    <m:eqArrPr>
                                      <m:ctrlPr>
                                        <a:rPr lang="en-AU" sz="1600" i="1" smtClean="0">
                                          <a:solidFill>
                                            <a:schemeClr val="bg2">
                                              <a:lumMod val="10000"/>
                                            </a:schemeClr>
                                          </a:solidFill>
                                          <a:latin typeface="Cambria Math" panose="02040503050406030204" pitchFamily="18" charset="0"/>
                                        </a:rPr>
                                      </m:ctrlPr>
                                    </m:eqArrPr>
                                    <m:e>
                                      <m:r>
                                        <m:rPr>
                                          <m:sty m:val="p"/>
                                        </m:rPr>
                                        <a:rPr lang="en-AU" sz="1600" b="0" i="0" smtClean="0">
                                          <a:solidFill>
                                            <a:schemeClr val="bg2">
                                              <a:lumMod val="10000"/>
                                            </a:schemeClr>
                                          </a:solidFill>
                                          <a:latin typeface="Cambria Math" panose="02040503050406030204" pitchFamily="18" charset="0"/>
                                        </a:rPr>
                                        <m:t>Open</m:t>
                                      </m:r>
                                      <m:r>
                                        <a:rPr lang="en-AU" sz="1600" b="0" i="0" smtClean="0">
                                          <a:solidFill>
                                            <a:schemeClr val="bg2">
                                              <a:lumMod val="10000"/>
                                            </a:schemeClr>
                                          </a:solidFill>
                                          <a:latin typeface="Cambria Math" panose="02040503050406030204" pitchFamily="18" charset="0"/>
                                        </a:rPr>
                                        <m:t> </m:t>
                                      </m:r>
                                      <m:r>
                                        <m:rPr>
                                          <m:sty m:val="p"/>
                                        </m:rPr>
                                        <a:rPr lang="en-AU" sz="1600" b="0" i="0" smtClean="0">
                                          <a:solidFill>
                                            <a:schemeClr val="bg2">
                                              <a:lumMod val="10000"/>
                                            </a:schemeClr>
                                          </a:solidFill>
                                          <a:latin typeface="Cambria Math" panose="02040503050406030204" pitchFamily="18" charset="0"/>
                                        </a:rPr>
                                        <m:t>Position</m:t>
                                      </m:r>
                                      <m:r>
                                        <a:rPr lang="en-AU" sz="1600" b="0" i="0" smtClean="0">
                                          <a:solidFill>
                                            <a:schemeClr val="bg2">
                                              <a:lumMod val="10000"/>
                                            </a:schemeClr>
                                          </a:solidFill>
                                          <a:latin typeface="Cambria Math" panose="02040503050406030204" pitchFamily="18" charset="0"/>
                                        </a:rPr>
                                        <m:t> → </m:t>
                                      </m:r>
                                      <m:r>
                                        <m:rPr>
                                          <m:sty m:val="p"/>
                                        </m:rPr>
                                        <a:rPr lang="en-US" sz="1600" b="0" i="0" smtClean="0">
                                          <a:solidFill>
                                            <a:schemeClr val="bg2">
                                              <a:lumMod val="10000"/>
                                            </a:schemeClr>
                                          </a:solidFill>
                                          <a:latin typeface="Cambria Math" panose="02040503050406030204" pitchFamily="18" charset="0"/>
                                        </a:rPr>
                                        <m:t>Sell</m:t>
                                      </m:r>
                                      <m:r>
                                        <a:rPr lang="en-AU" sz="1600" b="0" i="0" smtClean="0">
                                          <a:solidFill>
                                            <a:schemeClr val="bg2">
                                              <a:lumMod val="10000"/>
                                            </a:schemeClr>
                                          </a:solidFill>
                                          <a:latin typeface="Cambria Math" panose="02040503050406030204" pitchFamily="18" charset="0"/>
                                        </a:rPr>
                                        <m:t> </m:t>
                                      </m:r>
                                    </m:e>
                                    <m:e>
                                      <m:r>
                                        <m:rPr>
                                          <m:sty m:val="p"/>
                                        </m:rPr>
                                        <a:rPr lang="en-AU" sz="1600" b="0" i="0" smtClean="0">
                                          <a:solidFill>
                                            <a:schemeClr val="bg2">
                                              <a:lumMod val="10000"/>
                                            </a:schemeClr>
                                          </a:solidFill>
                                          <a:latin typeface="Cambria Math" panose="02040503050406030204" pitchFamily="18" charset="0"/>
                                        </a:rPr>
                                        <m:t>Otherwise</m:t>
                                      </m:r>
                                      <m:r>
                                        <a:rPr lang="en-AU" sz="1600" b="0" i="0" smtClean="0">
                                          <a:solidFill>
                                            <a:schemeClr val="bg2">
                                              <a:lumMod val="10000"/>
                                            </a:schemeClr>
                                          </a:solidFill>
                                          <a:latin typeface="Cambria Math" panose="02040503050406030204" pitchFamily="18" charset="0"/>
                                        </a:rPr>
                                        <m:t> → </m:t>
                                      </m:r>
                                      <m:r>
                                        <m:rPr>
                                          <m:sty m:val="p"/>
                                        </m:rPr>
                                        <a:rPr lang="en-US" sz="1600" b="0" i="0" smtClean="0">
                                          <a:solidFill>
                                            <a:schemeClr val="bg2">
                                              <a:lumMod val="10000"/>
                                            </a:schemeClr>
                                          </a:solidFill>
                                          <a:latin typeface="Cambria Math" panose="02040503050406030204" pitchFamily="18" charset="0"/>
                                        </a:rPr>
                                        <m:t>Do</m:t>
                                      </m:r>
                                      <m:r>
                                        <a:rPr lang="en-US" sz="1600" b="0" i="0" smtClean="0">
                                          <a:solidFill>
                                            <a:schemeClr val="bg2">
                                              <a:lumMod val="10000"/>
                                            </a:schemeClr>
                                          </a:solidFill>
                                          <a:latin typeface="Cambria Math" panose="02040503050406030204" pitchFamily="18" charset="0"/>
                                        </a:rPr>
                                        <m:t> </m:t>
                                      </m:r>
                                      <m:r>
                                        <m:rPr>
                                          <m:sty m:val="p"/>
                                        </m:rPr>
                                        <a:rPr lang="en-US" sz="1600" b="0" i="0" smtClean="0">
                                          <a:solidFill>
                                            <a:schemeClr val="bg2">
                                              <a:lumMod val="10000"/>
                                            </a:schemeClr>
                                          </a:solidFill>
                                          <a:latin typeface="Cambria Math" panose="02040503050406030204" pitchFamily="18" charset="0"/>
                                        </a:rPr>
                                        <m:t>Nothing</m:t>
                                      </m:r>
                                    </m:e>
                                  </m:eqArr>
                                </m:e>
                              </m:d>
                              <m:r>
                                <a:rPr lang="en-AU" sz="1600" b="1" i="1">
                                  <a:solidFill>
                                    <a:schemeClr val="bg2">
                                      <a:lumMod val="10000"/>
                                    </a:schemeClr>
                                  </a:solidFill>
                                  <a:latin typeface="Cambria Math" panose="02040503050406030204" pitchFamily="18" charset="0"/>
                                </a:rPr>
                                <m:t> </m:t>
                              </m:r>
                            </m:e>
                          </m:eqArr>
                        </m:e>
                      </m:d>
                    </m:oMath>
                  </m:oMathPara>
                </a14:m>
                <a:endParaRPr lang="en-AU" sz="2000" b="1">
                  <a:solidFill>
                    <a:schemeClr val="bg2">
                      <a:lumMod val="10000"/>
                    </a:schemeClr>
                  </a:solidFill>
                </a:endParaRPr>
              </a:p>
            </p:txBody>
          </p:sp>
        </mc:Choice>
        <mc:Fallback>
          <p:sp>
            <p:nvSpPr>
              <p:cNvPr id="34" name="Rectangle 33">
                <a:extLst>
                  <a:ext uri="{FF2B5EF4-FFF2-40B4-BE49-F238E27FC236}">
                    <a16:creationId xmlns:a16="http://schemas.microsoft.com/office/drawing/2014/main" id="{AD5E03D0-206F-4546-98F8-84FA0DCF50F3}"/>
                  </a:ext>
                </a:extLst>
              </p:cNvPr>
              <p:cNvSpPr>
                <a:spLocks noRot="1" noChangeAspect="1" noMove="1" noResize="1" noEditPoints="1" noAdjustHandles="1" noChangeArrowheads="1" noChangeShapeType="1" noTextEdit="1"/>
              </p:cNvSpPr>
              <p:nvPr/>
            </p:nvSpPr>
            <p:spPr>
              <a:xfrm>
                <a:off x="0" y="629595"/>
                <a:ext cx="4197624" cy="1277273"/>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graphicFrame>
            <p:nvGraphicFramePr>
              <p:cNvPr id="10" name="Table 9">
                <a:extLst>
                  <a:ext uri="{FF2B5EF4-FFF2-40B4-BE49-F238E27FC236}">
                    <a16:creationId xmlns:a16="http://schemas.microsoft.com/office/drawing/2014/main" id="{BFBF4FD4-2C24-4D45-8EBF-03E5A9224CA0}"/>
                  </a:ext>
                </a:extLst>
              </p:cNvPr>
              <p:cNvGraphicFramePr>
                <a:graphicFrameLocks noGrp="1"/>
              </p:cNvGraphicFramePr>
              <p:nvPr>
                <p:extLst>
                  <p:ext uri="{D42A27DB-BD31-4B8C-83A1-F6EECF244321}">
                    <p14:modId xmlns:p14="http://schemas.microsoft.com/office/powerpoint/2010/main" val="1150690127"/>
                  </p:ext>
                </p:extLst>
              </p:nvPr>
            </p:nvGraphicFramePr>
            <p:xfrm>
              <a:off x="4366727" y="211603"/>
              <a:ext cx="4534678" cy="2899566"/>
            </p:xfrm>
            <a:graphic>
              <a:graphicData uri="http://schemas.openxmlformats.org/drawingml/2006/table">
                <a:tbl>
                  <a:tblPr firstRow="1" firstCol="1" bandRow="1">
                    <a:tableStyleId>{3B4B98B0-60AC-42C2-AFA5-B58CD77FA1E5}</a:tableStyleId>
                  </a:tblPr>
                  <a:tblGrid>
                    <a:gridCol w="3112034">
                      <a:extLst>
                        <a:ext uri="{9D8B030D-6E8A-4147-A177-3AD203B41FA5}">
                          <a16:colId xmlns:a16="http://schemas.microsoft.com/office/drawing/2014/main" val="440256177"/>
                        </a:ext>
                      </a:extLst>
                    </a:gridCol>
                    <a:gridCol w="1422644">
                      <a:extLst>
                        <a:ext uri="{9D8B030D-6E8A-4147-A177-3AD203B41FA5}">
                          <a16:colId xmlns:a16="http://schemas.microsoft.com/office/drawing/2014/main" val="2144292996"/>
                        </a:ext>
                      </a:extLst>
                    </a:gridCol>
                  </a:tblGrid>
                  <a:tr h="199340">
                    <a:tc gridSpan="2">
                      <a:txBody>
                        <a:bodyPr/>
                        <a:lstStyle/>
                        <a:p>
                          <a:pPr algn="ctr">
                            <a:lnSpc>
                              <a:spcPct val="107000"/>
                            </a:lnSpc>
                            <a:spcAft>
                              <a:spcPts val="0"/>
                            </a:spcAft>
                          </a:pPr>
                          <a:r>
                            <a:rPr lang="en-AU" sz="1200">
                              <a:effectLst/>
                            </a:rPr>
                            <a:t>Back-test Results for Original Strategy</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w="12700" cap="flat" cmpd="sng" algn="ctr">
                          <a:solidFill>
                            <a:srgbClr val="D7D7EC"/>
                          </a:solidFill>
                          <a:prstDash val="solid"/>
                          <a:round/>
                          <a:headEnd type="none" w="med" len="med"/>
                          <a:tailEnd type="none" w="med" len="med"/>
                        </a:lnR>
                        <a:lnT w="12700" cap="flat" cmpd="sng" algn="ctr">
                          <a:solidFill>
                            <a:srgbClr val="D7D7EC"/>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7D7EC"/>
                        </a:solidFill>
                      </a:tcPr>
                    </a:tc>
                    <a:tc hMerge="1">
                      <a:txBody>
                        <a:bodyPr/>
                        <a:lstStyle/>
                        <a:p>
                          <a:endParaRPr lang="en-AU"/>
                        </a:p>
                      </a:txBody>
                      <a:tcPr/>
                    </a:tc>
                    <a:extLst>
                      <a:ext uri="{0D108BD9-81ED-4DB2-BD59-A6C34878D82A}">
                        <a16:rowId xmlns:a16="http://schemas.microsoft.com/office/drawing/2014/main" val="1380289594"/>
                      </a:ext>
                    </a:extLst>
                  </a:tr>
                  <a:tr h="199340">
                    <a:tc>
                      <a:txBody>
                        <a:bodyPr/>
                        <a:lstStyle/>
                        <a:p>
                          <a:pPr algn="ctr">
                            <a:lnSpc>
                              <a:spcPct val="107000"/>
                            </a:lnSpc>
                            <a:spcAft>
                              <a:spcPts val="0"/>
                            </a:spcAft>
                          </a:pPr>
                          <a:r>
                            <a:rPr lang="en-AU" sz="1200">
                              <a:effectLst/>
                            </a:rPr>
                            <a:t>Start date</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04-01-2005</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9076422"/>
                      </a:ext>
                    </a:extLst>
                  </a:tr>
                  <a:tr h="199340">
                    <a:tc>
                      <a:txBody>
                        <a:bodyPr/>
                        <a:lstStyle/>
                        <a:p>
                          <a:pPr algn="ctr">
                            <a:lnSpc>
                              <a:spcPct val="107000"/>
                            </a:lnSpc>
                            <a:spcAft>
                              <a:spcPts val="0"/>
                            </a:spcAft>
                          </a:pPr>
                          <a:r>
                            <a:rPr lang="en-AU" sz="1200">
                              <a:effectLst/>
                            </a:rPr>
                            <a:t>End date</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18-10-2019</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6305958"/>
                      </a:ext>
                    </a:extLst>
                  </a:tr>
                  <a:tr h="199340">
                    <a:tc>
                      <a:txBody>
                        <a:bodyPr/>
                        <a:lstStyle/>
                        <a:p>
                          <a:pPr algn="ctr">
                            <a:lnSpc>
                              <a:spcPct val="107000"/>
                            </a:lnSpc>
                            <a:spcAft>
                              <a:spcPts val="0"/>
                            </a:spcAft>
                          </a:pPr>
                          <a:r>
                            <a:rPr lang="en-AU" sz="1200">
                              <a:effectLst/>
                            </a:rPr>
                            <a:t>Total months</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177</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2641"/>
                      </a:ext>
                    </a:extLst>
                  </a:tr>
                  <a:tr h="199340">
                    <a:tc>
                      <a:txBody>
                        <a:bodyPr/>
                        <a:lstStyle/>
                        <a:p>
                          <a:pPr algn="ctr">
                            <a:lnSpc>
                              <a:spcPct val="107000"/>
                            </a:lnSpc>
                            <a:spcAft>
                              <a:spcPts val="0"/>
                            </a:spcAft>
                          </a:pPr>
                          <a:r>
                            <a:rPr lang="en-AU" sz="1200">
                              <a:effectLst/>
                            </a:rPr>
                            <a:t>Annual return</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solidFill>
                                <a:srgbClr val="FF0000"/>
                              </a:solidFill>
                              <a:effectLst/>
                            </a:rPr>
                            <a:t>6.4%</a:t>
                          </a:r>
                          <a:endParaRPr lang="en-AU" sz="12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9337774"/>
                      </a:ext>
                    </a:extLst>
                  </a:tr>
                  <a:tr h="199340">
                    <a:tc>
                      <a:txBody>
                        <a:bodyPr/>
                        <a:lstStyle/>
                        <a:p>
                          <a:pPr algn="ctr">
                            <a:lnSpc>
                              <a:spcPct val="107000"/>
                            </a:lnSpc>
                            <a:spcAft>
                              <a:spcPts val="0"/>
                            </a:spcAft>
                          </a:pPr>
                          <a:r>
                            <a:rPr lang="en-AU" sz="1200">
                              <a:effectLst/>
                            </a:rPr>
                            <a:t>Cumulative returns</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148.9%</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6525956"/>
                      </a:ext>
                    </a:extLst>
                  </a:tr>
                  <a:tr h="199340">
                    <a:tc>
                      <a:txBody>
                        <a:bodyPr/>
                        <a:lstStyle/>
                        <a:p>
                          <a:pPr algn="ctr">
                            <a:lnSpc>
                              <a:spcPct val="107000"/>
                            </a:lnSpc>
                            <a:spcAft>
                              <a:spcPts val="0"/>
                            </a:spcAft>
                          </a:pPr>
                          <a:r>
                            <a:rPr lang="en-AU" sz="1200">
                              <a:effectLst/>
                            </a:rPr>
                            <a:t>Annual volatility</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9.2%</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2063543"/>
                      </a:ext>
                    </a:extLst>
                  </a:tr>
                  <a:tr h="301176">
                    <a:tc>
                      <a:txBody>
                        <a:bodyPr/>
                        <a:lstStyle/>
                        <a:p>
                          <a:pPr algn="ctr">
                            <a:lnSpc>
                              <a:spcPct val="107000"/>
                            </a:lnSpc>
                            <a:spcAft>
                              <a:spcPts val="0"/>
                            </a:spcAft>
                          </a:pPr>
                          <a:r>
                            <a:rPr lang="en-AU" sz="1200">
                              <a:effectLst/>
                            </a:rPr>
                            <a:t>Sharpe ratio (daily </a:t>
                          </a:r>
                          <a14:m>
                            <m:oMath xmlns:m="http://schemas.openxmlformats.org/officeDocument/2006/math">
                              <m:sSub>
                                <m:sSubPr>
                                  <m:ctrlPr>
                                    <a:rPr lang="en-AU" sz="1200" i="1">
                                      <a:effectLst/>
                                      <a:latin typeface="Cambria Math" panose="02040503050406030204" pitchFamily="18" charset="0"/>
                                    </a:rPr>
                                  </m:ctrlPr>
                                </m:sSubPr>
                                <m:e>
                                  <m:r>
                                    <a:rPr lang="en-AU" sz="1200">
                                      <a:effectLst/>
                                      <a:latin typeface="Cambria Math" panose="02040503050406030204" pitchFamily="18" charset="0"/>
                                    </a:rPr>
                                    <m:t>𝒓</m:t>
                                  </m:r>
                                </m:e>
                                <m:sub>
                                  <m:r>
                                    <a:rPr lang="en-AU" sz="1200">
                                      <a:effectLst/>
                                      <a:latin typeface="Cambria Math" panose="02040503050406030204" pitchFamily="18" charset="0"/>
                                    </a:rPr>
                                    <m:t>𝒇</m:t>
                                  </m:r>
                                </m:sub>
                              </m:sSub>
                              <m:r>
                                <a:rPr lang="en-AU" sz="1200">
                                  <a:effectLst/>
                                  <a:latin typeface="Cambria Math" panose="02040503050406030204" pitchFamily="18" charset="0"/>
                                </a:rPr>
                                <m:t>=</m:t>
                              </m:r>
                              <m:f>
                                <m:fPr>
                                  <m:ctrlPr>
                                    <a:rPr lang="en-AU" sz="1200" i="1">
                                      <a:effectLst/>
                                      <a:latin typeface="Cambria Math" panose="02040503050406030204" pitchFamily="18" charset="0"/>
                                    </a:rPr>
                                  </m:ctrlPr>
                                </m:fPr>
                                <m:num>
                                  <m:r>
                                    <a:rPr lang="en-AU" sz="1200">
                                      <a:effectLst/>
                                      <a:latin typeface="Cambria Math" panose="02040503050406030204" pitchFamily="18" charset="0"/>
                                    </a:rPr>
                                    <m:t>𝟎</m:t>
                                  </m:r>
                                </m:num>
                                <m:den>
                                  <m:r>
                                    <a:rPr lang="en-AU" sz="1200">
                                      <a:effectLst/>
                                      <a:latin typeface="Cambria Math" panose="02040503050406030204" pitchFamily="18" charset="0"/>
                                    </a:rPr>
                                    <m:t>𝟐𝟓𝟐</m:t>
                                  </m:r>
                                </m:den>
                              </m:f>
                            </m:oMath>
                          </a14:m>
                          <a:r>
                            <a:rPr lang="en-AU" sz="1200">
                              <a:effectLst/>
                            </a:rPr>
                            <a:t>)</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solidFill>
                                <a:srgbClr val="FF0000"/>
                              </a:solidFill>
                              <a:effectLst/>
                            </a:rPr>
                            <a:t>0.72</a:t>
                          </a:r>
                          <a:endParaRPr lang="en-AU" sz="12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1209446"/>
                      </a:ext>
                    </a:extLst>
                  </a:tr>
                  <a:tr h="301176">
                    <a:tc>
                      <a:txBody>
                        <a:bodyPr/>
                        <a:lstStyle/>
                        <a:p>
                          <a:pPr algn="ctr">
                            <a:lnSpc>
                              <a:spcPct val="107000"/>
                            </a:lnSpc>
                            <a:spcAft>
                              <a:spcPts val="0"/>
                            </a:spcAft>
                          </a:pPr>
                          <a:r>
                            <a:rPr lang="en-AU" sz="1200">
                              <a:effectLst/>
                            </a:rPr>
                            <a:t>Sharpe ratio (daily </a:t>
                          </a:r>
                          <a14:m>
                            <m:oMath xmlns:m="http://schemas.openxmlformats.org/officeDocument/2006/math">
                              <m:sSub>
                                <m:sSubPr>
                                  <m:ctrlPr>
                                    <a:rPr lang="en-AU" sz="1200" i="1">
                                      <a:effectLst/>
                                      <a:latin typeface="Cambria Math" panose="02040503050406030204" pitchFamily="18" charset="0"/>
                                    </a:rPr>
                                  </m:ctrlPr>
                                </m:sSubPr>
                                <m:e>
                                  <m:r>
                                    <a:rPr lang="en-AU" sz="1200">
                                      <a:effectLst/>
                                      <a:latin typeface="Cambria Math" panose="02040503050406030204" pitchFamily="18" charset="0"/>
                                    </a:rPr>
                                    <m:t>𝒓</m:t>
                                  </m:r>
                                </m:e>
                                <m:sub>
                                  <m:r>
                                    <a:rPr lang="en-AU" sz="1200">
                                      <a:effectLst/>
                                      <a:latin typeface="Cambria Math" panose="02040503050406030204" pitchFamily="18" charset="0"/>
                                    </a:rPr>
                                    <m:t>𝒇</m:t>
                                  </m:r>
                                </m:sub>
                              </m:sSub>
                              <m:r>
                                <a:rPr lang="en-AU" sz="1200">
                                  <a:effectLst/>
                                  <a:latin typeface="Cambria Math" panose="02040503050406030204" pitchFamily="18" charset="0"/>
                                </a:rPr>
                                <m:t>=</m:t>
                              </m:r>
                              <m:f>
                                <m:fPr>
                                  <m:ctrlPr>
                                    <a:rPr lang="en-AU" sz="1200" i="1">
                                      <a:effectLst/>
                                      <a:latin typeface="Cambria Math" panose="02040503050406030204" pitchFamily="18" charset="0"/>
                                    </a:rPr>
                                  </m:ctrlPr>
                                </m:fPr>
                                <m:num>
                                  <m:r>
                                    <a:rPr lang="en-AU" sz="1200">
                                      <a:effectLst/>
                                      <a:latin typeface="Cambria Math" panose="02040503050406030204" pitchFamily="18" charset="0"/>
                                    </a:rPr>
                                    <m:t>𝟎</m:t>
                                  </m:r>
                                  <m:r>
                                    <a:rPr lang="en-AU" sz="1200">
                                      <a:effectLst/>
                                      <a:latin typeface="Cambria Math" panose="02040503050406030204" pitchFamily="18" charset="0"/>
                                    </a:rPr>
                                    <m:t>.</m:t>
                                  </m:r>
                                  <m:r>
                                    <a:rPr lang="en-AU" sz="1200">
                                      <a:effectLst/>
                                      <a:latin typeface="Cambria Math" panose="02040503050406030204" pitchFamily="18" charset="0"/>
                                    </a:rPr>
                                    <m:t>𝟎𝟑𝟑</m:t>
                                  </m:r>
                                </m:num>
                                <m:den>
                                  <m:r>
                                    <a:rPr lang="en-AU" sz="1200">
                                      <a:effectLst/>
                                      <a:latin typeface="Cambria Math" panose="02040503050406030204" pitchFamily="18" charset="0"/>
                                    </a:rPr>
                                    <m:t>𝟐𝟓𝟐</m:t>
                                  </m:r>
                                </m:den>
                              </m:f>
                            </m:oMath>
                          </a14:m>
                          <a:r>
                            <a:rPr lang="en-AU" sz="1200">
                              <a:effectLst/>
                            </a:rPr>
                            <a:t>)</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solidFill>
                                <a:srgbClr val="FF0000"/>
                              </a:solidFill>
                              <a:effectLst/>
                            </a:rPr>
                            <a:t>0.36</a:t>
                          </a:r>
                          <a:endParaRPr lang="en-AU" sz="12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7543929"/>
                      </a:ext>
                    </a:extLst>
                  </a:tr>
                  <a:tr h="199340">
                    <a:tc>
                      <a:txBody>
                        <a:bodyPr/>
                        <a:lstStyle/>
                        <a:p>
                          <a:pPr algn="ctr">
                            <a:lnSpc>
                              <a:spcPct val="107000"/>
                            </a:lnSpc>
                            <a:spcAft>
                              <a:spcPts val="0"/>
                            </a:spcAft>
                          </a:pPr>
                          <a:r>
                            <a:rPr lang="en-AU" sz="1200">
                              <a:effectLst/>
                            </a:rPr>
                            <a:t>Max drawdown</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solidFill>
                                <a:srgbClr val="FF0000"/>
                              </a:solidFill>
                              <a:effectLst/>
                            </a:rPr>
                            <a:t>-23.5%</a:t>
                          </a:r>
                          <a:endParaRPr lang="en-AU" sz="12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3195340"/>
                      </a:ext>
                    </a:extLst>
                  </a:tr>
                  <a:tr h="199340">
                    <a:tc>
                      <a:txBody>
                        <a:bodyPr/>
                        <a:lstStyle/>
                        <a:p>
                          <a:pPr algn="ctr">
                            <a:lnSpc>
                              <a:spcPct val="107000"/>
                            </a:lnSpc>
                            <a:spcAft>
                              <a:spcPts val="0"/>
                            </a:spcAft>
                          </a:pPr>
                          <a:r>
                            <a:rPr lang="en-AU" sz="1200">
                              <a:effectLst/>
                            </a:rPr>
                            <a:t>Alpha</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0.04</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0452072"/>
                      </a:ext>
                    </a:extLst>
                  </a:tr>
                  <a:tr h="199340">
                    <a:tc>
                      <a:txBody>
                        <a:bodyPr/>
                        <a:lstStyle/>
                        <a:p>
                          <a:pPr algn="ctr">
                            <a:lnSpc>
                              <a:spcPct val="107000"/>
                            </a:lnSpc>
                            <a:spcAft>
                              <a:spcPts val="0"/>
                            </a:spcAft>
                          </a:pPr>
                          <a:r>
                            <a:rPr lang="en-AU" sz="1200">
                              <a:effectLst/>
                            </a:rPr>
                            <a:t>Beta</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0.25</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8609575"/>
                      </a:ext>
                    </a:extLst>
                  </a:tr>
                  <a:tr h="303814">
                    <a:tc>
                      <a:txBody>
                        <a:bodyPr/>
                        <a:lstStyle/>
                        <a:p>
                          <a:pPr algn="ctr">
                            <a:lnSpc>
                              <a:spcPct val="107000"/>
                            </a:lnSpc>
                            <a:spcAft>
                              <a:spcPts val="0"/>
                            </a:spcAft>
                          </a:pPr>
                          <a14:m>
                            <m:oMath xmlns:m="http://schemas.openxmlformats.org/officeDocument/2006/math">
                              <m:r>
                                <a:rPr lang="en-AU" sz="1200">
                                  <a:effectLst/>
                                  <a:latin typeface="Cambria Math" panose="02040503050406030204" pitchFamily="18" charset="0"/>
                                </a:rPr>
                                <m:t>𝒑</m:t>
                              </m:r>
                              <m:r>
                                <a:rPr lang="en-AU" sz="1200">
                                  <a:effectLst/>
                                  <a:latin typeface="Cambria Math" panose="02040503050406030204" pitchFamily="18" charset="0"/>
                                </a:rPr>
                                <m:t>−</m:t>
                              </m:r>
                              <m:r>
                                <a:rPr lang="en-AU" sz="1200">
                                  <a:effectLst/>
                                  <a:latin typeface="Cambria Math" panose="02040503050406030204" pitchFamily="18" charset="0"/>
                                </a:rPr>
                                <m:t>𝒗𝒂𝒍</m:t>
                              </m:r>
                            </m:oMath>
                          </a14:m>
                          <a:r>
                            <a:rPr lang="en-AU" sz="1200">
                              <a:effectLst/>
                            </a:rPr>
                            <a:t> for </a:t>
                          </a:r>
                          <a14:m>
                            <m:oMath xmlns:m="http://schemas.openxmlformats.org/officeDocument/2006/math">
                              <m:r>
                                <a:rPr lang="en-AU" sz="1200">
                                  <a:effectLst/>
                                  <a:latin typeface="Cambria Math" panose="02040503050406030204" pitchFamily="18" charset="0"/>
                                </a:rPr>
                                <m:t>𝒕</m:t>
                              </m:r>
                              <m:r>
                                <a:rPr lang="en-AU" sz="1200">
                                  <a:effectLst/>
                                  <a:latin typeface="Cambria Math" panose="02040503050406030204" pitchFamily="18" charset="0"/>
                                </a:rPr>
                                <m:t>−</m:t>
                              </m:r>
                              <m:r>
                                <a:rPr lang="en-AU" sz="1200">
                                  <a:effectLst/>
                                  <a:latin typeface="Cambria Math" panose="02040503050406030204" pitchFamily="18" charset="0"/>
                                </a:rPr>
                                <m:t>𝒔𝒕𝒂𝒕</m:t>
                              </m:r>
                            </m:oMath>
                          </a14:m>
                          <a:r>
                            <a:rPr lang="en-AU" sz="1200">
                              <a:effectLst/>
                            </a:rPr>
                            <a:t> for </a:t>
                          </a:r>
                          <a14:m>
                            <m:oMath xmlns:m="http://schemas.openxmlformats.org/officeDocument/2006/math">
                              <m:sSub>
                                <m:sSubPr>
                                  <m:ctrlPr>
                                    <a:rPr lang="en-AU" sz="1200" i="1">
                                      <a:effectLst/>
                                      <a:latin typeface="Cambria Math" panose="02040503050406030204" pitchFamily="18" charset="0"/>
                                    </a:rPr>
                                  </m:ctrlPr>
                                </m:sSubPr>
                                <m:e>
                                  <m:r>
                                    <a:rPr lang="en-AU" sz="1200">
                                      <a:effectLst/>
                                      <a:latin typeface="Cambria Math" panose="02040503050406030204" pitchFamily="18" charset="0"/>
                                    </a:rPr>
                                    <m:t>𝑯</m:t>
                                  </m:r>
                                </m:e>
                                <m:sub>
                                  <m:r>
                                    <a:rPr lang="en-AU" sz="1200">
                                      <a:effectLst/>
                                      <a:latin typeface="Cambria Math" panose="02040503050406030204" pitchFamily="18" charset="0"/>
                                    </a:rPr>
                                    <m:t>𝟎</m:t>
                                  </m:r>
                                </m:sub>
                              </m:sSub>
                              <m:r>
                                <a:rPr lang="en-AU" sz="1200">
                                  <a:effectLst/>
                                  <a:latin typeface="Cambria Math" panose="02040503050406030204" pitchFamily="18" charset="0"/>
                                </a:rPr>
                                <m:t>:</m:t>
                              </m:r>
                              <m:f>
                                <m:fPr>
                                  <m:ctrlPr>
                                    <a:rPr lang="en-AU" sz="1200" i="1">
                                      <a:effectLst/>
                                      <a:latin typeface="Cambria Math" panose="02040503050406030204" pitchFamily="18" charset="0"/>
                                    </a:rPr>
                                  </m:ctrlPr>
                                </m:fPr>
                                <m:num>
                                  <m:sSub>
                                    <m:sSubPr>
                                      <m:ctrlPr>
                                        <a:rPr lang="en-AU" sz="1200" i="1">
                                          <a:effectLst/>
                                          <a:latin typeface="Cambria Math" panose="02040503050406030204" pitchFamily="18" charset="0"/>
                                        </a:rPr>
                                      </m:ctrlPr>
                                    </m:sSubPr>
                                    <m:e>
                                      <m:r>
                                        <a:rPr lang="en-AU" sz="1200">
                                          <a:effectLst/>
                                          <a:latin typeface="Cambria Math" panose="02040503050406030204" pitchFamily="18" charset="0"/>
                                        </a:rPr>
                                        <m:t>𝒓</m:t>
                                      </m:r>
                                    </m:e>
                                    <m:sub>
                                      <m:r>
                                        <a:rPr lang="en-AU" sz="1200">
                                          <a:effectLst/>
                                          <a:latin typeface="Cambria Math" panose="02040503050406030204" pitchFamily="18" charset="0"/>
                                        </a:rPr>
                                        <m:t>𝒕</m:t>
                                      </m:r>
                                    </m:sub>
                                  </m:sSub>
                                  <m:r>
                                    <a:rPr lang="en-AU" sz="1200">
                                      <a:effectLst/>
                                      <a:latin typeface="Cambria Math" panose="02040503050406030204" pitchFamily="18" charset="0"/>
                                    </a:rPr>
                                    <m:t>−</m:t>
                                  </m:r>
                                  <m:sSub>
                                    <m:sSubPr>
                                      <m:ctrlPr>
                                        <a:rPr lang="en-AU" sz="1200" i="1">
                                          <a:effectLst/>
                                          <a:latin typeface="Cambria Math" panose="02040503050406030204" pitchFamily="18" charset="0"/>
                                        </a:rPr>
                                      </m:ctrlPr>
                                    </m:sSubPr>
                                    <m:e>
                                      <m:r>
                                        <a:rPr lang="en-AU" sz="1200">
                                          <a:effectLst/>
                                          <a:latin typeface="Cambria Math" panose="02040503050406030204" pitchFamily="18" charset="0"/>
                                        </a:rPr>
                                        <m:t>𝒓</m:t>
                                      </m:r>
                                    </m:e>
                                    <m:sub>
                                      <m:r>
                                        <a:rPr lang="en-AU" sz="1200">
                                          <a:effectLst/>
                                          <a:latin typeface="Cambria Math" panose="02040503050406030204" pitchFamily="18" charset="0"/>
                                        </a:rPr>
                                        <m:t>𝒕</m:t>
                                      </m:r>
                                      <m:r>
                                        <a:rPr lang="en-AU" sz="1200">
                                          <a:effectLst/>
                                          <a:latin typeface="Cambria Math" panose="02040503050406030204" pitchFamily="18" charset="0"/>
                                        </a:rPr>
                                        <m:t>−</m:t>
                                      </m:r>
                                      <m:r>
                                        <a:rPr lang="en-AU" sz="1200">
                                          <a:effectLst/>
                                          <a:latin typeface="Cambria Math" panose="02040503050406030204" pitchFamily="18" charset="0"/>
                                        </a:rPr>
                                        <m:t>𝟏</m:t>
                                      </m:r>
                                    </m:sub>
                                  </m:sSub>
                                </m:num>
                                <m:den>
                                  <m:sSub>
                                    <m:sSubPr>
                                      <m:ctrlPr>
                                        <a:rPr lang="en-AU" sz="1200" i="1">
                                          <a:effectLst/>
                                          <a:latin typeface="Cambria Math" panose="02040503050406030204" pitchFamily="18" charset="0"/>
                                        </a:rPr>
                                      </m:ctrlPr>
                                    </m:sSubPr>
                                    <m:e>
                                      <m:r>
                                        <a:rPr lang="en-AU" sz="1200">
                                          <a:effectLst/>
                                          <a:latin typeface="Cambria Math" panose="02040503050406030204" pitchFamily="18" charset="0"/>
                                        </a:rPr>
                                        <m:t>𝒓</m:t>
                                      </m:r>
                                    </m:e>
                                    <m:sub>
                                      <m:r>
                                        <a:rPr lang="en-AU" sz="1200">
                                          <a:effectLst/>
                                          <a:latin typeface="Cambria Math" panose="02040503050406030204" pitchFamily="18" charset="0"/>
                                        </a:rPr>
                                        <m:t>𝒕</m:t>
                                      </m:r>
                                      <m:r>
                                        <a:rPr lang="en-AU" sz="1200">
                                          <a:effectLst/>
                                          <a:latin typeface="Cambria Math" panose="02040503050406030204" pitchFamily="18" charset="0"/>
                                        </a:rPr>
                                        <m:t>−</m:t>
                                      </m:r>
                                      <m:r>
                                        <a:rPr lang="en-AU" sz="1200">
                                          <a:effectLst/>
                                          <a:latin typeface="Cambria Math" panose="02040503050406030204" pitchFamily="18" charset="0"/>
                                        </a:rPr>
                                        <m:t>𝟏</m:t>
                                      </m:r>
                                    </m:sub>
                                  </m:sSub>
                                </m:den>
                              </m:f>
                              <m:r>
                                <a:rPr lang="en-AU" sz="1200">
                                  <a:effectLst/>
                                  <a:latin typeface="Cambria Math" panose="02040503050406030204" pitchFamily="18" charset="0"/>
                                </a:rPr>
                                <m:t>=</m:t>
                              </m:r>
                              <m:r>
                                <a:rPr lang="en-AU" sz="1200">
                                  <a:effectLst/>
                                  <a:latin typeface="Cambria Math" panose="02040503050406030204" pitchFamily="18" charset="0"/>
                                </a:rPr>
                                <m:t>𝟎</m:t>
                              </m:r>
                            </m:oMath>
                          </a14:m>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w="12700" cap="flat" cmpd="sng" algn="ctr">
                          <a:solidFill>
                            <a:srgbClr val="D7D7EC"/>
                          </a:solidFill>
                          <a:prstDash val="solid"/>
                          <a:round/>
                          <a:headEnd type="none" w="med" len="med"/>
                          <a:tailEnd type="none" w="med" len="med"/>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0.006</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w="12700" cap="flat" cmpd="sng" algn="ctr">
                          <a:solidFill>
                            <a:srgbClr val="D7D7EC"/>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70728052"/>
                      </a:ext>
                    </a:extLst>
                  </a:tr>
                </a:tbl>
              </a:graphicData>
            </a:graphic>
          </p:graphicFrame>
        </mc:Choice>
        <mc:Fallback>
          <p:graphicFrame>
            <p:nvGraphicFramePr>
              <p:cNvPr id="10" name="Table 9">
                <a:extLst>
                  <a:ext uri="{FF2B5EF4-FFF2-40B4-BE49-F238E27FC236}">
                    <a16:creationId xmlns:a16="http://schemas.microsoft.com/office/drawing/2014/main" id="{BFBF4FD4-2C24-4D45-8EBF-03E5A9224CA0}"/>
                  </a:ext>
                </a:extLst>
              </p:cNvPr>
              <p:cNvGraphicFramePr>
                <a:graphicFrameLocks noGrp="1"/>
              </p:cNvGraphicFramePr>
              <p:nvPr>
                <p:extLst>
                  <p:ext uri="{D42A27DB-BD31-4B8C-83A1-F6EECF244321}">
                    <p14:modId xmlns:p14="http://schemas.microsoft.com/office/powerpoint/2010/main" val="1150690127"/>
                  </p:ext>
                </p:extLst>
              </p:nvPr>
            </p:nvGraphicFramePr>
            <p:xfrm>
              <a:off x="4366727" y="211603"/>
              <a:ext cx="4534678" cy="2899566"/>
            </p:xfrm>
            <a:graphic>
              <a:graphicData uri="http://schemas.openxmlformats.org/drawingml/2006/table">
                <a:tbl>
                  <a:tblPr firstRow="1" firstCol="1" bandRow="1">
                    <a:tableStyleId>{3B4B98B0-60AC-42C2-AFA5-B58CD77FA1E5}</a:tableStyleId>
                  </a:tblPr>
                  <a:tblGrid>
                    <a:gridCol w="3112034">
                      <a:extLst>
                        <a:ext uri="{9D8B030D-6E8A-4147-A177-3AD203B41FA5}">
                          <a16:colId xmlns:a16="http://schemas.microsoft.com/office/drawing/2014/main" val="440256177"/>
                        </a:ext>
                      </a:extLst>
                    </a:gridCol>
                    <a:gridCol w="1422644">
                      <a:extLst>
                        <a:ext uri="{9D8B030D-6E8A-4147-A177-3AD203B41FA5}">
                          <a16:colId xmlns:a16="http://schemas.microsoft.com/office/drawing/2014/main" val="2144292996"/>
                        </a:ext>
                      </a:extLst>
                    </a:gridCol>
                  </a:tblGrid>
                  <a:tr h="199340">
                    <a:tc gridSpan="2">
                      <a:txBody>
                        <a:bodyPr/>
                        <a:lstStyle/>
                        <a:p>
                          <a:pPr algn="ctr">
                            <a:lnSpc>
                              <a:spcPct val="107000"/>
                            </a:lnSpc>
                            <a:spcAft>
                              <a:spcPts val="0"/>
                            </a:spcAft>
                          </a:pPr>
                          <a:r>
                            <a:rPr lang="en-AU" sz="1200">
                              <a:effectLst/>
                            </a:rPr>
                            <a:t>Back-test Results for Original Strategy</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w="12700" cap="flat" cmpd="sng" algn="ctr">
                          <a:solidFill>
                            <a:srgbClr val="D7D7EC"/>
                          </a:solidFill>
                          <a:prstDash val="solid"/>
                          <a:round/>
                          <a:headEnd type="none" w="med" len="med"/>
                          <a:tailEnd type="none" w="med" len="med"/>
                        </a:lnR>
                        <a:lnT w="12700" cap="flat" cmpd="sng" algn="ctr">
                          <a:solidFill>
                            <a:srgbClr val="D7D7EC"/>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7D7EC"/>
                        </a:solidFill>
                      </a:tcPr>
                    </a:tc>
                    <a:tc hMerge="1">
                      <a:txBody>
                        <a:bodyPr/>
                        <a:lstStyle/>
                        <a:p>
                          <a:endParaRPr lang="en-AU"/>
                        </a:p>
                      </a:txBody>
                      <a:tcPr/>
                    </a:tc>
                    <a:extLst>
                      <a:ext uri="{0D108BD9-81ED-4DB2-BD59-A6C34878D82A}">
                        <a16:rowId xmlns:a16="http://schemas.microsoft.com/office/drawing/2014/main" val="1380289594"/>
                      </a:ext>
                    </a:extLst>
                  </a:tr>
                  <a:tr h="199340">
                    <a:tc>
                      <a:txBody>
                        <a:bodyPr/>
                        <a:lstStyle/>
                        <a:p>
                          <a:pPr algn="ctr">
                            <a:lnSpc>
                              <a:spcPct val="107000"/>
                            </a:lnSpc>
                            <a:spcAft>
                              <a:spcPts val="0"/>
                            </a:spcAft>
                          </a:pPr>
                          <a:r>
                            <a:rPr lang="en-AU" sz="1200">
                              <a:effectLst/>
                            </a:rPr>
                            <a:t>Start date</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04-01-2005</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9076422"/>
                      </a:ext>
                    </a:extLst>
                  </a:tr>
                  <a:tr h="199340">
                    <a:tc>
                      <a:txBody>
                        <a:bodyPr/>
                        <a:lstStyle/>
                        <a:p>
                          <a:pPr algn="ctr">
                            <a:lnSpc>
                              <a:spcPct val="107000"/>
                            </a:lnSpc>
                            <a:spcAft>
                              <a:spcPts val="0"/>
                            </a:spcAft>
                          </a:pPr>
                          <a:r>
                            <a:rPr lang="en-AU" sz="1200">
                              <a:effectLst/>
                            </a:rPr>
                            <a:t>End date</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18-10-2019</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6305958"/>
                      </a:ext>
                    </a:extLst>
                  </a:tr>
                  <a:tr h="199340">
                    <a:tc>
                      <a:txBody>
                        <a:bodyPr/>
                        <a:lstStyle/>
                        <a:p>
                          <a:pPr algn="ctr">
                            <a:lnSpc>
                              <a:spcPct val="107000"/>
                            </a:lnSpc>
                            <a:spcAft>
                              <a:spcPts val="0"/>
                            </a:spcAft>
                          </a:pPr>
                          <a:r>
                            <a:rPr lang="en-AU" sz="1200">
                              <a:effectLst/>
                            </a:rPr>
                            <a:t>Total months</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177</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2641"/>
                      </a:ext>
                    </a:extLst>
                  </a:tr>
                  <a:tr h="199340">
                    <a:tc>
                      <a:txBody>
                        <a:bodyPr/>
                        <a:lstStyle/>
                        <a:p>
                          <a:pPr algn="ctr">
                            <a:lnSpc>
                              <a:spcPct val="107000"/>
                            </a:lnSpc>
                            <a:spcAft>
                              <a:spcPts val="0"/>
                            </a:spcAft>
                          </a:pPr>
                          <a:r>
                            <a:rPr lang="en-AU" sz="1200">
                              <a:effectLst/>
                            </a:rPr>
                            <a:t>Annual return</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solidFill>
                                <a:srgbClr val="FF0000"/>
                              </a:solidFill>
                              <a:effectLst/>
                            </a:rPr>
                            <a:t>6.4%</a:t>
                          </a:r>
                          <a:endParaRPr lang="en-AU" sz="12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9337774"/>
                      </a:ext>
                    </a:extLst>
                  </a:tr>
                  <a:tr h="199340">
                    <a:tc>
                      <a:txBody>
                        <a:bodyPr/>
                        <a:lstStyle/>
                        <a:p>
                          <a:pPr algn="ctr">
                            <a:lnSpc>
                              <a:spcPct val="107000"/>
                            </a:lnSpc>
                            <a:spcAft>
                              <a:spcPts val="0"/>
                            </a:spcAft>
                          </a:pPr>
                          <a:r>
                            <a:rPr lang="en-AU" sz="1200">
                              <a:effectLst/>
                            </a:rPr>
                            <a:t>Cumulative returns</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148.9%</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6525956"/>
                      </a:ext>
                    </a:extLst>
                  </a:tr>
                  <a:tr h="199340">
                    <a:tc>
                      <a:txBody>
                        <a:bodyPr/>
                        <a:lstStyle/>
                        <a:p>
                          <a:pPr algn="ctr">
                            <a:lnSpc>
                              <a:spcPct val="107000"/>
                            </a:lnSpc>
                            <a:spcAft>
                              <a:spcPts val="0"/>
                            </a:spcAft>
                          </a:pPr>
                          <a:r>
                            <a:rPr lang="en-AU" sz="1200">
                              <a:effectLst/>
                            </a:rPr>
                            <a:t>Annual volatility</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9.2%</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2063543"/>
                      </a:ext>
                    </a:extLst>
                  </a:tr>
                  <a:tr h="301176">
                    <a:tc>
                      <a:txBody>
                        <a:bodyPr/>
                        <a:lstStyle/>
                        <a:p>
                          <a:endParaRPr lang="en-US"/>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a:blip r:embed="rId4"/>
                          <a:stretch>
                            <a:fillRect l="-196" t="-481633" r="-46184" b="-408163"/>
                          </a:stretch>
                        </a:blipFill>
                      </a:tcPr>
                    </a:tc>
                    <a:tc>
                      <a:txBody>
                        <a:bodyPr/>
                        <a:lstStyle/>
                        <a:p>
                          <a:pPr algn="ctr">
                            <a:lnSpc>
                              <a:spcPct val="107000"/>
                            </a:lnSpc>
                            <a:spcAft>
                              <a:spcPts val="0"/>
                            </a:spcAft>
                          </a:pPr>
                          <a:r>
                            <a:rPr lang="en-AU" sz="1200">
                              <a:solidFill>
                                <a:srgbClr val="FF0000"/>
                              </a:solidFill>
                              <a:effectLst/>
                            </a:rPr>
                            <a:t>0.72</a:t>
                          </a:r>
                          <a:endParaRPr lang="en-AU" sz="12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1209446"/>
                      </a:ext>
                    </a:extLst>
                  </a:tr>
                  <a:tr h="301176">
                    <a:tc>
                      <a:txBody>
                        <a:bodyPr/>
                        <a:lstStyle/>
                        <a:p>
                          <a:endParaRPr lang="en-US"/>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a:blip r:embed="rId4"/>
                          <a:stretch>
                            <a:fillRect l="-196" t="-570000" r="-46184" b="-300000"/>
                          </a:stretch>
                        </a:blipFill>
                      </a:tcPr>
                    </a:tc>
                    <a:tc>
                      <a:txBody>
                        <a:bodyPr/>
                        <a:lstStyle/>
                        <a:p>
                          <a:pPr algn="ctr">
                            <a:lnSpc>
                              <a:spcPct val="107000"/>
                            </a:lnSpc>
                            <a:spcAft>
                              <a:spcPts val="0"/>
                            </a:spcAft>
                          </a:pPr>
                          <a:r>
                            <a:rPr lang="en-AU" sz="1200">
                              <a:solidFill>
                                <a:srgbClr val="FF0000"/>
                              </a:solidFill>
                              <a:effectLst/>
                            </a:rPr>
                            <a:t>0.36</a:t>
                          </a:r>
                          <a:endParaRPr lang="en-AU" sz="12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7543929"/>
                      </a:ext>
                    </a:extLst>
                  </a:tr>
                  <a:tr h="199340">
                    <a:tc>
                      <a:txBody>
                        <a:bodyPr/>
                        <a:lstStyle/>
                        <a:p>
                          <a:pPr algn="ctr">
                            <a:lnSpc>
                              <a:spcPct val="107000"/>
                            </a:lnSpc>
                            <a:spcAft>
                              <a:spcPts val="0"/>
                            </a:spcAft>
                          </a:pPr>
                          <a:r>
                            <a:rPr lang="en-AU" sz="1200">
                              <a:effectLst/>
                            </a:rPr>
                            <a:t>Max drawdown</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solidFill>
                                <a:srgbClr val="FF0000"/>
                              </a:solidFill>
                              <a:effectLst/>
                            </a:rPr>
                            <a:t>-23.5%</a:t>
                          </a:r>
                          <a:endParaRPr lang="en-AU" sz="12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3195340"/>
                      </a:ext>
                    </a:extLst>
                  </a:tr>
                  <a:tr h="199340">
                    <a:tc>
                      <a:txBody>
                        <a:bodyPr/>
                        <a:lstStyle/>
                        <a:p>
                          <a:pPr algn="ctr">
                            <a:lnSpc>
                              <a:spcPct val="107000"/>
                            </a:lnSpc>
                            <a:spcAft>
                              <a:spcPts val="0"/>
                            </a:spcAft>
                          </a:pPr>
                          <a:r>
                            <a:rPr lang="en-AU" sz="1200">
                              <a:effectLst/>
                            </a:rPr>
                            <a:t>Alpha</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0.04</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0452072"/>
                      </a:ext>
                    </a:extLst>
                  </a:tr>
                  <a:tr h="199340">
                    <a:tc>
                      <a:txBody>
                        <a:bodyPr/>
                        <a:lstStyle/>
                        <a:p>
                          <a:pPr algn="ctr">
                            <a:lnSpc>
                              <a:spcPct val="107000"/>
                            </a:lnSpc>
                            <a:spcAft>
                              <a:spcPts val="0"/>
                            </a:spcAft>
                          </a:pPr>
                          <a:r>
                            <a:rPr lang="en-AU" sz="1200">
                              <a:effectLst/>
                            </a:rPr>
                            <a:t>Beta</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200">
                              <a:effectLst/>
                            </a:rPr>
                            <a:t>0.25</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8609575"/>
                      </a:ext>
                    </a:extLst>
                  </a:tr>
                  <a:tr h="303814">
                    <a:tc>
                      <a:txBody>
                        <a:bodyPr/>
                        <a:lstStyle/>
                        <a:p>
                          <a:endParaRPr lang="en-US"/>
                        </a:p>
                      </a:txBody>
                      <a:tcPr marL="68580" marR="68580" marT="0" marB="0">
                        <a:lnL w="12700" cap="flat" cmpd="sng" algn="ctr">
                          <a:solidFill>
                            <a:srgbClr val="D7D7EC"/>
                          </a:solidFill>
                          <a:prstDash val="solid"/>
                          <a:round/>
                          <a:headEnd type="none" w="med" len="med"/>
                          <a:tailEnd type="none" w="med" len="med"/>
                        </a:lnL>
                        <a:lnR>
                          <a:noFill/>
                        </a:lnR>
                        <a:lnT>
                          <a:noFill/>
                        </a:lnT>
                        <a:lnB w="12700" cap="flat" cmpd="sng" algn="ctr">
                          <a:solidFill>
                            <a:srgbClr val="D7D7EC"/>
                          </a:solidFill>
                          <a:prstDash val="solid"/>
                          <a:round/>
                          <a:headEnd type="none" w="med" len="med"/>
                          <a:tailEnd type="none" w="med" len="med"/>
                        </a:lnB>
                        <a:lnTlToBr w="12700" cmpd="sng">
                          <a:noFill/>
                          <a:prstDash val="solid"/>
                        </a:lnTlToBr>
                        <a:lnBlToTr w="12700" cmpd="sng">
                          <a:noFill/>
                          <a:prstDash val="solid"/>
                        </a:lnBlToTr>
                        <a:blipFill>
                          <a:blip r:embed="rId4"/>
                          <a:stretch>
                            <a:fillRect l="-196" t="-866000" r="-46184" b="-4000"/>
                          </a:stretch>
                        </a:blipFill>
                      </a:tcPr>
                    </a:tc>
                    <a:tc>
                      <a:txBody>
                        <a:bodyPr/>
                        <a:lstStyle/>
                        <a:p>
                          <a:pPr algn="ctr">
                            <a:lnSpc>
                              <a:spcPct val="107000"/>
                            </a:lnSpc>
                            <a:spcAft>
                              <a:spcPts val="0"/>
                            </a:spcAft>
                          </a:pPr>
                          <a:r>
                            <a:rPr lang="en-AU" sz="1200">
                              <a:effectLst/>
                            </a:rPr>
                            <a:t>0.006</a:t>
                          </a:r>
                          <a:endParaRPr lang="en-AU" sz="1200">
                            <a:solidFill>
                              <a:srgbClr val="2F5496"/>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D7D7EC"/>
                          </a:solidFill>
                          <a:prstDash val="solid"/>
                          <a:round/>
                          <a:headEnd type="none" w="med" len="med"/>
                          <a:tailEnd type="none" w="med" len="med"/>
                        </a:lnR>
                        <a:lnT>
                          <a:noFill/>
                        </a:lnT>
                        <a:lnB w="12700" cap="flat" cmpd="sng" algn="ctr">
                          <a:solidFill>
                            <a:srgbClr val="D7D7EC"/>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70728052"/>
                      </a:ext>
                    </a:extLst>
                  </a:tr>
                </a:tbl>
              </a:graphicData>
            </a:graphic>
          </p:graphicFrame>
        </mc:Fallback>
      </mc:AlternateContent>
      <p:graphicFrame>
        <p:nvGraphicFramePr>
          <p:cNvPr id="6" name="Table 7">
            <a:extLst>
              <a:ext uri="{FF2B5EF4-FFF2-40B4-BE49-F238E27FC236}">
                <a16:creationId xmlns:a16="http://schemas.microsoft.com/office/drawing/2014/main" id="{7B2B3C75-C0E3-42CA-B1D7-2D7D3ECDD393}"/>
              </a:ext>
            </a:extLst>
          </p:cNvPr>
          <p:cNvGraphicFramePr>
            <a:graphicFrameLocks noGrp="1"/>
          </p:cNvGraphicFramePr>
          <p:nvPr>
            <p:extLst>
              <p:ext uri="{D42A27DB-BD31-4B8C-83A1-F6EECF244321}">
                <p14:modId xmlns:p14="http://schemas.microsoft.com/office/powerpoint/2010/main" val="728087010"/>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0">
                <a:tc>
                  <a:txBody>
                    <a:bodyPr/>
                    <a:lstStyle/>
                    <a:p>
                      <a:pPr algn="ctr"/>
                      <a:r>
                        <a:rPr lang="en-AU" sz="1400" b="0">
                          <a:solidFill>
                            <a:srgbClr val="D7D7EC"/>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8080BE"/>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Tree>
    <p:extLst>
      <p:ext uri="{BB962C8B-B14F-4D97-AF65-F5344CB8AC3E}">
        <p14:creationId xmlns:p14="http://schemas.microsoft.com/office/powerpoint/2010/main" val="186776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3B8C82-1794-4087-9F5B-82EF9C3C9C40}"/>
              </a:ext>
            </a:extLst>
          </p:cNvPr>
          <p:cNvSpPr>
            <a:spLocks noGrp="1"/>
          </p:cNvSpPr>
          <p:nvPr>
            <p:ph type="body" sz="quarter" idx="10"/>
          </p:nvPr>
        </p:nvSpPr>
        <p:spPr/>
        <p:txBody>
          <a:bodyPr/>
          <a:lstStyle/>
          <a:p>
            <a:pPr marL="742950" indent="-742950">
              <a:buFont typeface="+mj-lt"/>
              <a:buAutoNum type="arabicPeriod" startAt="3"/>
            </a:pPr>
            <a:r>
              <a:rPr lang="en-AU"/>
              <a:t>Improvised Strategy</a:t>
            </a:r>
          </a:p>
        </p:txBody>
      </p:sp>
    </p:spTree>
    <p:extLst>
      <p:ext uri="{BB962C8B-B14F-4D97-AF65-F5344CB8AC3E}">
        <p14:creationId xmlns:p14="http://schemas.microsoft.com/office/powerpoint/2010/main" val="1218464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9826BA0-8AD1-45FA-A321-A88C2C7A6A8A}"/>
              </a:ext>
            </a:extLst>
          </p:cNvPr>
          <p:cNvSpPr/>
          <p:nvPr/>
        </p:nvSpPr>
        <p:spPr>
          <a:xfrm>
            <a:off x="1598142" y="4988830"/>
            <a:ext cx="3161109" cy="1190979"/>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2">
            <a:extLst>
              <a:ext uri="{FF2B5EF4-FFF2-40B4-BE49-F238E27FC236}">
                <a16:creationId xmlns:a16="http://schemas.microsoft.com/office/drawing/2014/main" id="{BE3A2AF4-BB32-47C9-9C3C-A2317FD533EC}"/>
              </a:ext>
            </a:extLst>
          </p:cNvPr>
          <p:cNvSpPr>
            <a:spLocks noGrp="1"/>
          </p:cNvSpPr>
          <p:nvPr>
            <p:ph type="title"/>
          </p:nvPr>
        </p:nvSpPr>
        <p:spPr/>
        <p:txBody>
          <a:bodyPr/>
          <a:lstStyle/>
          <a:p>
            <a:r>
              <a:rPr lang="en-AU"/>
              <a:t>Momentum + HMMs</a:t>
            </a:r>
          </a:p>
        </p:txBody>
      </p:sp>
      <p:sp>
        <p:nvSpPr>
          <p:cNvPr id="10" name="Rectangle 9">
            <a:extLst>
              <a:ext uri="{FF2B5EF4-FFF2-40B4-BE49-F238E27FC236}">
                <a16:creationId xmlns:a16="http://schemas.microsoft.com/office/drawing/2014/main" id="{66DE14BF-8ECD-4C12-A748-59FB523CD2C8}"/>
              </a:ext>
            </a:extLst>
          </p:cNvPr>
          <p:cNvSpPr/>
          <p:nvPr/>
        </p:nvSpPr>
        <p:spPr>
          <a:xfrm>
            <a:off x="136281" y="806551"/>
            <a:ext cx="4849469" cy="369332"/>
          </a:xfrm>
          <a:prstGeom prst="rect">
            <a:avLst/>
          </a:prstGeom>
        </p:spPr>
        <p:txBody>
          <a:bodyPr wrap="none">
            <a:spAutoFit/>
          </a:bodyPr>
          <a:lstStyle/>
          <a:p>
            <a:r>
              <a:rPr lang="en-AU" b="1" i="1">
                <a:latin typeface="Calibri" panose="020F0502020204030204" pitchFamily="34" charset="0"/>
                <a:ea typeface="SimSun" panose="02010600030101010101" pitchFamily="2" charset="-122"/>
                <a:cs typeface="Arial" panose="020B0604020202020204" pitchFamily="34" charset="0"/>
              </a:rPr>
              <a:t>If in the short term, the future repeats the past…</a:t>
            </a:r>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30B20D84-14DF-4DCE-AFC3-DCFC5A107486}"/>
                  </a:ext>
                </a:extLst>
              </p:cNvPr>
              <p:cNvSpPr/>
              <p:nvPr/>
            </p:nvSpPr>
            <p:spPr>
              <a:xfrm>
                <a:off x="141815" y="5194884"/>
                <a:ext cx="3080843" cy="778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AU" sz="2000" b="1" i="1" smtClean="0">
                              <a:solidFill>
                                <a:schemeClr val="bg2">
                                  <a:lumMod val="10000"/>
                                </a:schemeClr>
                              </a:solidFill>
                              <a:latin typeface="Cambria Math" panose="02040503050406030204" pitchFamily="18" charset="0"/>
                            </a:rPr>
                          </m:ctrlPr>
                        </m:dPr>
                        <m:e>
                          <m:eqArr>
                            <m:eqArrPr>
                              <m:ctrlPr>
                                <a:rPr lang="en-AU" sz="2000" b="1" i="1" smtClean="0">
                                  <a:solidFill>
                                    <a:schemeClr val="bg2">
                                      <a:lumMod val="10000"/>
                                    </a:schemeClr>
                                  </a:solidFill>
                                  <a:latin typeface="Cambria Math" panose="02040503050406030204" pitchFamily="18" charset="0"/>
                                </a:rPr>
                              </m:ctrlPr>
                            </m:eqArrPr>
                            <m:e>
                              <m:sSub>
                                <m:sSubPr>
                                  <m:ctrlPr>
                                    <a:rPr lang="en-AU" sz="2000" b="1" i="1">
                                      <a:solidFill>
                                        <a:schemeClr val="accent4"/>
                                      </a:solidFill>
                                      <a:latin typeface="Cambria Math" panose="02040503050406030204" pitchFamily="18" charset="0"/>
                                    </a:rPr>
                                  </m:ctrlPr>
                                </m:sSubPr>
                                <m:e>
                                  <m:acc>
                                    <m:accPr>
                                      <m:chr m:val="̃"/>
                                      <m:ctrlPr>
                                        <a:rPr lang="en-AU" sz="2000" b="1" i="1">
                                          <a:solidFill>
                                            <a:schemeClr val="accent4"/>
                                          </a:solidFill>
                                          <a:latin typeface="Cambria Math" panose="02040503050406030204" pitchFamily="18" charset="0"/>
                                        </a:rPr>
                                      </m:ctrlPr>
                                    </m:accPr>
                                    <m:e>
                                      <m:r>
                                        <a:rPr lang="en-AU" sz="2000" b="1" i="1">
                                          <a:solidFill>
                                            <a:schemeClr val="accent4"/>
                                          </a:solidFill>
                                          <a:latin typeface="Cambria Math" panose="02040503050406030204" pitchFamily="18" charset="0"/>
                                        </a:rPr>
                                        <m:t>𝒙</m:t>
                                      </m:r>
                                    </m:e>
                                  </m:acc>
                                </m:e>
                                <m:sub>
                                  <m:r>
                                    <a:rPr lang="en-AU" sz="2000" b="1" i="1">
                                      <a:solidFill>
                                        <a:schemeClr val="accent4"/>
                                      </a:solidFill>
                                      <a:latin typeface="Cambria Math" panose="02040503050406030204" pitchFamily="18" charset="0"/>
                                    </a:rPr>
                                    <m:t>𝒕</m:t>
                                  </m:r>
                                  <m:r>
                                    <a:rPr lang="en-AU" sz="2000" b="1" i="1">
                                      <a:solidFill>
                                        <a:schemeClr val="accent4"/>
                                      </a:solidFill>
                                      <a:latin typeface="Cambria Math" panose="02040503050406030204" pitchFamily="18" charset="0"/>
                                    </a:rPr>
                                    <m:t>+</m:t>
                                  </m:r>
                                  <m:r>
                                    <a:rPr lang="en-AU" sz="2000" b="1" i="1">
                                      <a:solidFill>
                                        <a:schemeClr val="accent4"/>
                                      </a:solidFill>
                                      <a:latin typeface="Cambria Math" panose="02040503050406030204" pitchFamily="18" charset="0"/>
                                    </a:rPr>
                                    <m:t>𝟏</m:t>
                                  </m:r>
                                </m:sub>
                              </m:sSub>
                              <m:r>
                                <a:rPr lang="en-AU" sz="2000" b="1" i="1" smtClean="0">
                                  <a:solidFill>
                                    <a:schemeClr val="bg2">
                                      <a:lumMod val="10000"/>
                                    </a:schemeClr>
                                  </a:solidFill>
                                  <a:latin typeface="Cambria Math" panose="02040503050406030204" pitchFamily="18" charset="0"/>
                                </a:rPr>
                                <m:t>&gt;</m:t>
                              </m:r>
                              <m:sSub>
                                <m:sSubPr>
                                  <m:ctrlPr>
                                    <a:rPr lang="en-AU" sz="2000" b="1" i="1" smtClean="0">
                                      <a:solidFill>
                                        <a:schemeClr val="bg2">
                                          <a:lumMod val="10000"/>
                                        </a:schemeClr>
                                      </a:solidFill>
                                      <a:latin typeface="Cambria Math" panose="02040503050406030204" pitchFamily="18" charset="0"/>
                                    </a:rPr>
                                  </m:ctrlPr>
                                </m:sSubPr>
                                <m:e>
                                  <m:r>
                                    <a:rPr lang="en-AU" sz="2000" b="1" i="1" smtClean="0">
                                      <a:solidFill>
                                        <a:schemeClr val="bg2">
                                          <a:lumMod val="10000"/>
                                        </a:schemeClr>
                                      </a:solidFill>
                                      <a:latin typeface="Cambria Math" panose="02040503050406030204" pitchFamily="18" charset="0"/>
                                    </a:rPr>
                                    <m:t>𝒙</m:t>
                                  </m:r>
                                </m:e>
                                <m:sub>
                                  <m:r>
                                    <a:rPr lang="en-AU" sz="2000" b="1" i="1" smtClean="0">
                                      <a:solidFill>
                                        <a:schemeClr val="bg2">
                                          <a:lumMod val="10000"/>
                                        </a:schemeClr>
                                      </a:solidFill>
                                      <a:latin typeface="Cambria Math" panose="02040503050406030204" pitchFamily="18" charset="0"/>
                                    </a:rPr>
                                    <m:t>𝒕</m:t>
                                  </m:r>
                                </m:sub>
                              </m:sSub>
                              <m:r>
                                <a:rPr lang="en-AU" sz="2000" b="1" i="1" smtClean="0">
                                  <a:solidFill>
                                    <a:schemeClr val="bg2">
                                      <a:lumMod val="10000"/>
                                    </a:schemeClr>
                                  </a:solidFill>
                                  <a:latin typeface="Cambria Math" panose="02040503050406030204" pitchFamily="18" charset="0"/>
                                </a:rPr>
                                <m:t> →</m:t>
                              </m:r>
                              <m:r>
                                <m:rPr>
                                  <m:sty m:val="p"/>
                                </m:rPr>
                                <a:rPr lang="en-AU" sz="2000" b="0" i="0" smtClean="0">
                                  <a:solidFill>
                                    <a:schemeClr val="bg2">
                                      <a:lumMod val="10000"/>
                                    </a:schemeClr>
                                  </a:solidFill>
                                  <a:latin typeface="Cambria Math" panose="02040503050406030204" pitchFamily="18" charset="0"/>
                                </a:rPr>
                                <m:t>Buy</m:t>
                              </m:r>
                            </m:e>
                            <m:e>
                              <m:sSub>
                                <m:sSubPr>
                                  <m:ctrlPr>
                                    <a:rPr lang="en-AU" sz="2000" b="1" i="1">
                                      <a:solidFill>
                                        <a:schemeClr val="accent4"/>
                                      </a:solidFill>
                                      <a:latin typeface="Cambria Math" panose="02040503050406030204" pitchFamily="18" charset="0"/>
                                    </a:rPr>
                                  </m:ctrlPr>
                                </m:sSubPr>
                                <m:e>
                                  <m:acc>
                                    <m:accPr>
                                      <m:chr m:val="̃"/>
                                      <m:ctrlPr>
                                        <a:rPr lang="en-AU" sz="2000" b="1" i="1">
                                          <a:solidFill>
                                            <a:schemeClr val="accent4"/>
                                          </a:solidFill>
                                          <a:latin typeface="Cambria Math" panose="02040503050406030204" pitchFamily="18" charset="0"/>
                                        </a:rPr>
                                      </m:ctrlPr>
                                    </m:accPr>
                                    <m:e>
                                      <m:r>
                                        <a:rPr lang="en-AU" sz="2000" b="1" i="1">
                                          <a:solidFill>
                                            <a:schemeClr val="accent4"/>
                                          </a:solidFill>
                                          <a:latin typeface="Cambria Math" panose="02040503050406030204" pitchFamily="18" charset="0"/>
                                        </a:rPr>
                                        <m:t>𝒙</m:t>
                                      </m:r>
                                    </m:e>
                                  </m:acc>
                                </m:e>
                                <m:sub>
                                  <m:r>
                                    <a:rPr lang="en-AU" sz="2000" b="1" i="1">
                                      <a:solidFill>
                                        <a:schemeClr val="accent4"/>
                                      </a:solidFill>
                                      <a:latin typeface="Cambria Math" panose="02040503050406030204" pitchFamily="18" charset="0"/>
                                    </a:rPr>
                                    <m:t>𝒕</m:t>
                                  </m:r>
                                  <m:r>
                                    <a:rPr lang="en-AU" sz="2000" b="1" i="1">
                                      <a:solidFill>
                                        <a:schemeClr val="accent4"/>
                                      </a:solidFill>
                                      <a:latin typeface="Cambria Math" panose="02040503050406030204" pitchFamily="18" charset="0"/>
                                    </a:rPr>
                                    <m:t>+</m:t>
                                  </m:r>
                                  <m:r>
                                    <a:rPr lang="en-AU" sz="2000" b="1" i="1">
                                      <a:solidFill>
                                        <a:schemeClr val="accent4"/>
                                      </a:solidFill>
                                      <a:latin typeface="Cambria Math" panose="02040503050406030204" pitchFamily="18" charset="0"/>
                                    </a:rPr>
                                    <m:t>𝟏</m:t>
                                  </m:r>
                                </m:sub>
                              </m:sSub>
                              <m:r>
                                <a:rPr lang="en-AU" sz="2000" b="1" i="1" smtClean="0">
                                  <a:solidFill>
                                    <a:schemeClr val="bg2">
                                      <a:lumMod val="10000"/>
                                    </a:schemeClr>
                                  </a:solidFill>
                                  <a:latin typeface="Cambria Math" panose="02040503050406030204" pitchFamily="18" charset="0"/>
                                </a:rPr>
                                <m:t>≤</m:t>
                              </m:r>
                              <m:sSub>
                                <m:sSubPr>
                                  <m:ctrlPr>
                                    <a:rPr lang="en-AU" sz="2000" b="1" i="1">
                                      <a:solidFill>
                                        <a:schemeClr val="bg2">
                                          <a:lumMod val="10000"/>
                                        </a:schemeClr>
                                      </a:solidFill>
                                      <a:latin typeface="Cambria Math" panose="02040503050406030204" pitchFamily="18" charset="0"/>
                                    </a:rPr>
                                  </m:ctrlPr>
                                </m:sSubPr>
                                <m:e>
                                  <m:r>
                                    <a:rPr lang="en-AU" sz="2000" b="1" i="1">
                                      <a:solidFill>
                                        <a:schemeClr val="bg2">
                                          <a:lumMod val="10000"/>
                                        </a:schemeClr>
                                      </a:solidFill>
                                      <a:latin typeface="Cambria Math" panose="02040503050406030204" pitchFamily="18" charset="0"/>
                                    </a:rPr>
                                    <m:t>𝒙</m:t>
                                  </m:r>
                                </m:e>
                                <m:sub>
                                  <m:r>
                                    <a:rPr lang="en-AU" sz="2000" b="1" i="1">
                                      <a:solidFill>
                                        <a:schemeClr val="bg2">
                                          <a:lumMod val="10000"/>
                                        </a:schemeClr>
                                      </a:solidFill>
                                      <a:latin typeface="Cambria Math" panose="02040503050406030204" pitchFamily="18" charset="0"/>
                                    </a:rPr>
                                    <m:t>𝒕</m:t>
                                  </m:r>
                                </m:sub>
                              </m:sSub>
                              <m:r>
                                <a:rPr lang="en-AU" sz="2000" b="1" i="1">
                                  <a:solidFill>
                                    <a:schemeClr val="bg2">
                                      <a:lumMod val="10000"/>
                                    </a:schemeClr>
                                  </a:solidFill>
                                  <a:latin typeface="Cambria Math" panose="02040503050406030204" pitchFamily="18" charset="0"/>
                                </a:rPr>
                                <m:t> →</m:t>
                              </m:r>
                              <m:r>
                                <m:rPr>
                                  <m:sty m:val="p"/>
                                </m:rPr>
                                <a:rPr lang="en-AU" sz="2000" b="0" i="0" smtClean="0">
                                  <a:solidFill>
                                    <a:schemeClr val="bg2">
                                      <a:lumMod val="10000"/>
                                    </a:schemeClr>
                                  </a:solidFill>
                                  <a:latin typeface="Cambria Math" panose="02040503050406030204" pitchFamily="18" charset="0"/>
                                </a:rPr>
                                <m:t>Do</m:t>
                              </m:r>
                              <m:r>
                                <a:rPr lang="en-AU" sz="2000" b="0" i="0" smtClean="0">
                                  <a:solidFill>
                                    <a:schemeClr val="bg2">
                                      <a:lumMod val="10000"/>
                                    </a:schemeClr>
                                  </a:solidFill>
                                  <a:latin typeface="Cambria Math" panose="02040503050406030204" pitchFamily="18" charset="0"/>
                                </a:rPr>
                                <m:t> </m:t>
                              </m:r>
                              <m:r>
                                <m:rPr>
                                  <m:sty m:val="p"/>
                                </m:rPr>
                                <a:rPr lang="en-AU" sz="2000" b="0" i="0" smtClean="0">
                                  <a:solidFill>
                                    <a:schemeClr val="bg2">
                                      <a:lumMod val="10000"/>
                                    </a:schemeClr>
                                  </a:solidFill>
                                  <a:latin typeface="Cambria Math" panose="02040503050406030204" pitchFamily="18" charset="0"/>
                                </a:rPr>
                                <m:t>Nothing</m:t>
                              </m:r>
                            </m:e>
                          </m:eqArr>
                        </m:e>
                      </m:d>
                    </m:oMath>
                  </m:oMathPara>
                </a14:m>
                <a:endParaRPr lang="en-AU" sz="2000" b="1">
                  <a:solidFill>
                    <a:schemeClr val="bg2">
                      <a:lumMod val="10000"/>
                    </a:schemeClr>
                  </a:solidFill>
                </a:endParaRPr>
              </a:p>
            </p:txBody>
          </p:sp>
        </mc:Choice>
        <mc:Fallback>
          <p:sp>
            <p:nvSpPr>
              <p:cNvPr id="22" name="Rectangle 21">
                <a:extLst>
                  <a:ext uri="{FF2B5EF4-FFF2-40B4-BE49-F238E27FC236}">
                    <a16:creationId xmlns:a16="http://schemas.microsoft.com/office/drawing/2014/main" id="{30B20D84-14DF-4DCE-AFC3-DCFC5A107486}"/>
                  </a:ext>
                </a:extLst>
              </p:cNvPr>
              <p:cNvSpPr>
                <a:spLocks noRot="1" noChangeAspect="1" noMove="1" noResize="1" noEditPoints="1" noAdjustHandles="1" noChangeArrowheads="1" noChangeShapeType="1" noTextEdit="1"/>
              </p:cNvSpPr>
              <p:nvPr/>
            </p:nvSpPr>
            <p:spPr>
              <a:xfrm>
                <a:off x="141815" y="5194884"/>
                <a:ext cx="3080843" cy="778868"/>
              </a:xfrm>
              <a:prstGeom prst="rect">
                <a:avLst/>
              </a:prstGeom>
              <a:blipFill>
                <a:blip r:embed="rId3"/>
                <a:stretch>
                  <a:fillRect/>
                </a:stretch>
              </a:blipFill>
            </p:spPr>
            <p:txBody>
              <a:bodyPr/>
              <a:lstStyle/>
              <a:p>
                <a:r>
                  <a:rPr lang="en-AU">
                    <a:noFill/>
                  </a:rPr>
                  <a:t> </a:t>
                </a:r>
              </a:p>
            </p:txBody>
          </p:sp>
        </mc:Fallback>
      </mc:AlternateContent>
      <p:sp>
        <p:nvSpPr>
          <p:cNvPr id="23" name="Arrow: Down 22">
            <a:extLst>
              <a:ext uri="{FF2B5EF4-FFF2-40B4-BE49-F238E27FC236}">
                <a16:creationId xmlns:a16="http://schemas.microsoft.com/office/drawing/2014/main" id="{D4575B63-3BD7-4023-BE23-E81F3AE922D6}"/>
              </a:ext>
            </a:extLst>
          </p:cNvPr>
          <p:cNvSpPr/>
          <p:nvPr/>
        </p:nvSpPr>
        <p:spPr>
          <a:xfrm flipH="1">
            <a:off x="6181537" y="4309717"/>
            <a:ext cx="379701" cy="462539"/>
          </a:xfrm>
          <a:prstGeom prst="downArrow">
            <a:avLst>
              <a:gd name="adj1" fmla="val 41314"/>
              <a:gd name="adj2"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 name="Group 1">
            <a:extLst>
              <a:ext uri="{FF2B5EF4-FFF2-40B4-BE49-F238E27FC236}">
                <a16:creationId xmlns:a16="http://schemas.microsoft.com/office/drawing/2014/main" id="{F7532513-89D3-40C4-AF97-8BEE3BE6243C}"/>
              </a:ext>
            </a:extLst>
          </p:cNvPr>
          <p:cNvGrpSpPr/>
          <p:nvPr/>
        </p:nvGrpSpPr>
        <p:grpSpPr>
          <a:xfrm>
            <a:off x="3373771" y="1134257"/>
            <a:ext cx="5275707" cy="3110809"/>
            <a:chOff x="3373771" y="1134257"/>
            <a:chExt cx="5275707" cy="3110809"/>
          </a:xfrm>
        </p:grpSpPr>
        <p:sp>
          <p:nvSpPr>
            <p:cNvPr id="38" name="Rectangle 37">
              <a:extLst>
                <a:ext uri="{FF2B5EF4-FFF2-40B4-BE49-F238E27FC236}">
                  <a16:creationId xmlns:a16="http://schemas.microsoft.com/office/drawing/2014/main" id="{9275819F-586A-4A92-A08E-3EAC74E29C88}"/>
                </a:ext>
              </a:extLst>
            </p:cNvPr>
            <p:cNvSpPr/>
            <p:nvPr/>
          </p:nvSpPr>
          <p:spPr>
            <a:xfrm>
              <a:off x="3373771" y="1334311"/>
              <a:ext cx="5275707" cy="2910755"/>
            </a:xfrm>
            <a:prstGeom prst="rect">
              <a:avLst/>
            </a:prstGeom>
            <a:noFill/>
            <a:ln w="19050">
              <a:solidFill>
                <a:srgbClr val="384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solidFill>
                  <a:srgbClr val="384D74"/>
                </a:solidFill>
              </a:endParaRPr>
            </a:p>
          </p:txBody>
        </p:sp>
        <p:sp>
          <p:nvSpPr>
            <p:cNvPr id="9" name="Rectangle 8">
              <a:extLst>
                <a:ext uri="{FF2B5EF4-FFF2-40B4-BE49-F238E27FC236}">
                  <a16:creationId xmlns:a16="http://schemas.microsoft.com/office/drawing/2014/main" id="{E25A6536-A6EB-404D-9CC6-9EAF1F1B85B9}"/>
                </a:ext>
              </a:extLst>
            </p:cNvPr>
            <p:cNvSpPr/>
            <p:nvPr/>
          </p:nvSpPr>
          <p:spPr>
            <a:xfrm>
              <a:off x="4759251" y="1134257"/>
              <a:ext cx="2611114" cy="400110"/>
            </a:xfrm>
            <a:prstGeom prst="rect">
              <a:avLst/>
            </a:prstGeom>
            <a:solidFill>
              <a:schemeClr val="bg1"/>
            </a:solidFill>
          </p:spPr>
          <p:txBody>
            <a:bodyPr wrap="square">
              <a:spAutoFit/>
            </a:bodyPr>
            <a:lstStyle/>
            <a:p>
              <a:pPr algn="ctr"/>
              <a:r>
                <a:rPr lang="en-AU" sz="2000" b="1">
                  <a:solidFill>
                    <a:srgbClr val="384D74"/>
                  </a:solidFill>
                  <a:latin typeface="Calibri" panose="020F0502020204030204" pitchFamily="34" charset="0"/>
                  <a:ea typeface="Calibri" panose="020F0502020204030204" pitchFamily="34" charset="0"/>
                  <a:cs typeface="Arial" panose="020B0604020202020204" pitchFamily="34" charset="0"/>
                </a:rPr>
                <a:t>Momentum Indicator</a:t>
              </a:r>
              <a:endParaRPr lang="en-AU" sz="2000" b="1">
                <a:solidFill>
                  <a:srgbClr val="384D74"/>
                </a:solidFill>
              </a:endParaRPr>
            </a:p>
          </p:txBody>
        </p:sp>
        <p:sp>
          <p:nvSpPr>
            <p:cNvPr id="12" name="Rectangle 11">
              <a:extLst>
                <a:ext uri="{FF2B5EF4-FFF2-40B4-BE49-F238E27FC236}">
                  <a16:creationId xmlns:a16="http://schemas.microsoft.com/office/drawing/2014/main" id="{6AC4AA7A-6554-4042-B989-A558F4FE69B0}"/>
                </a:ext>
              </a:extLst>
            </p:cNvPr>
            <p:cNvSpPr/>
            <p:nvPr/>
          </p:nvSpPr>
          <p:spPr>
            <a:xfrm>
              <a:off x="3459639" y="1528174"/>
              <a:ext cx="2149426" cy="1056859"/>
            </a:xfrm>
            <a:prstGeom prst="rect">
              <a:avLst/>
            </a:prstGeom>
            <a:solidFill>
              <a:srgbClr val="808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a:latin typeface="Calibri" panose="020F0502020204030204" pitchFamily="34" charset="0"/>
                  <a:ea typeface="Calibri" panose="020F0502020204030204" pitchFamily="34" charset="0"/>
                  <a:cs typeface="Arial" panose="020B0604020202020204" pitchFamily="34" charset="0"/>
                </a:rPr>
                <a:t>Entire universe of US stocks</a:t>
              </a:r>
              <a:endParaRPr lang="en-AU" b="1"/>
            </a:p>
          </p:txBody>
        </p:sp>
        <p:grpSp>
          <p:nvGrpSpPr>
            <p:cNvPr id="19" name="Group 18">
              <a:extLst>
                <a:ext uri="{FF2B5EF4-FFF2-40B4-BE49-F238E27FC236}">
                  <a16:creationId xmlns:a16="http://schemas.microsoft.com/office/drawing/2014/main" id="{AE5CBC08-C467-4F81-BEF4-164EEB418260}"/>
                </a:ext>
              </a:extLst>
            </p:cNvPr>
            <p:cNvGrpSpPr/>
            <p:nvPr/>
          </p:nvGrpSpPr>
          <p:grpSpPr>
            <a:xfrm>
              <a:off x="4535158" y="2367704"/>
              <a:ext cx="2113374" cy="1036299"/>
              <a:chOff x="5491047" y="2856732"/>
              <a:chExt cx="2113374" cy="1036299"/>
            </a:xfrm>
          </p:grpSpPr>
          <p:sp>
            <p:nvSpPr>
              <p:cNvPr id="17" name="Isosceles Triangle 16">
                <a:extLst>
                  <a:ext uri="{FF2B5EF4-FFF2-40B4-BE49-F238E27FC236}">
                    <a16:creationId xmlns:a16="http://schemas.microsoft.com/office/drawing/2014/main" id="{2CD61B6F-94C2-4030-94FF-220AC02FCE51}"/>
                  </a:ext>
                </a:extLst>
              </p:cNvPr>
              <p:cNvSpPr/>
              <p:nvPr/>
            </p:nvSpPr>
            <p:spPr>
              <a:xfrm rot="19251173" flipH="1">
                <a:off x="5491047" y="2856732"/>
                <a:ext cx="380446" cy="485617"/>
              </a:xfrm>
              <a:prstGeom prst="triangle">
                <a:avLst>
                  <a:gd name="adj" fmla="val 17125"/>
                </a:avLst>
              </a:prstGeom>
              <a:solidFill>
                <a:srgbClr val="A6A6D2"/>
              </a:solidFill>
              <a:ln>
                <a:solidFill>
                  <a:srgbClr val="A6A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a:extLst>
                  <a:ext uri="{FF2B5EF4-FFF2-40B4-BE49-F238E27FC236}">
                    <a16:creationId xmlns:a16="http://schemas.microsoft.com/office/drawing/2014/main" id="{08F5B01C-97CE-4B68-BD0A-802769A73E0A}"/>
                  </a:ext>
                </a:extLst>
              </p:cNvPr>
              <p:cNvSpPr/>
              <p:nvPr/>
            </p:nvSpPr>
            <p:spPr>
              <a:xfrm>
                <a:off x="5581490" y="3065987"/>
                <a:ext cx="2022931" cy="827044"/>
              </a:xfrm>
              <a:prstGeom prst="ellipse">
                <a:avLst/>
              </a:prstGeom>
              <a:solidFill>
                <a:schemeClr val="bg1"/>
              </a:solidFill>
              <a:ln w="38100">
                <a:solidFill>
                  <a:srgbClr val="A6A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a:solidFill>
                      <a:schemeClr val="tx1"/>
                    </a:solidFill>
                  </a:rPr>
                  <a:t>Top 50 volume stocks</a:t>
                </a:r>
              </a:p>
            </p:txBody>
          </p:sp>
        </p:grpSp>
        <p:grpSp>
          <p:nvGrpSpPr>
            <p:cNvPr id="29" name="Group 28">
              <a:extLst>
                <a:ext uri="{FF2B5EF4-FFF2-40B4-BE49-F238E27FC236}">
                  <a16:creationId xmlns:a16="http://schemas.microsoft.com/office/drawing/2014/main" id="{25D262DA-81B8-4114-BD3E-3924B91CE48C}"/>
                </a:ext>
              </a:extLst>
            </p:cNvPr>
            <p:cNvGrpSpPr/>
            <p:nvPr/>
          </p:nvGrpSpPr>
          <p:grpSpPr>
            <a:xfrm>
              <a:off x="5880353" y="3102021"/>
              <a:ext cx="2113374" cy="1036299"/>
              <a:chOff x="5491047" y="2856732"/>
              <a:chExt cx="2113374" cy="1036299"/>
            </a:xfrm>
          </p:grpSpPr>
          <p:sp>
            <p:nvSpPr>
              <p:cNvPr id="30" name="Isosceles Triangle 29">
                <a:extLst>
                  <a:ext uri="{FF2B5EF4-FFF2-40B4-BE49-F238E27FC236}">
                    <a16:creationId xmlns:a16="http://schemas.microsoft.com/office/drawing/2014/main" id="{5F3E79F7-BBD6-4675-96D5-0F7835527095}"/>
                  </a:ext>
                </a:extLst>
              </p:cNvPr>
              <p:cNvSpPr/>
              <p:nvPr/>
            </p:nvSpPr>
            <p:spPr>
              <a:xfrm rot="19251173" flipH="1">
                <a:off x="5491047" y="2856732"/>
                <a:ext cx="380446" cy="485617"/>
              </a:xfrm>
              <a:prstGeom prst="triangle">
                <a:avLst>
                  <a:gd name="adj" fmla="val 17125"/>
                </a:avLst>
              </a:prstGeom>
              <a:solidFill>
                <a:srgbClr val="D7D7EC"/>
              </a:solidFill>
              <a:ln>
                <a:solidFill>
                  <a:srgbClr val="D7D7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3C50F037-1E8B-40E7-8B98-C755DCE1886F}"/>
                  </a:ext>
                </a:extLst>
              </p:cNvPr>
              <p:cNvSpPr/>
              <p:nvPr/>
            </p:nvSpPr>
            <p:spPr>
              <a:xfrm>
                <a:off x="5581490" y="3065987"/>
                <a:ext cx="2022931" cy="827044"/>
              </a:xfrm>
              <a:prstGeom prst="ellipse">
                <a:avLst/>
              </a:prstGeom>
              <a:solidFill>
                <a:schemeClr val="bg1"/>
              </a:solidFill>
              <a:ln w="38100">
                <a:solidFill>
                  <a:srgbClr val="D7D7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a:solidFill>
                      <a:schemeClr val="tx1"/>
                    </a:solidFill>
                  </a:rPr>
                  <a:t>3 Stock with the highest last month return</a:t>
                </a:r>
              </a:p>
            </p:txBody>
          </p:sp>
        </p:grpSp>
      </p:grpSp>
      <p:pic>
        <p:nvPicPr>
          <p:cNvPr id="32" name="Picture 31">
            <a:extLst>
              <a:ext uri="{FF2B5EF4-FFF2-40B4-BE49-F238E27FC236}">
                <a16:creationId xmlns:a16="http://schemas.microsoft.com/office/drawing/2014/main" id="{428759DA-4D9E-4A17-BF89-3467C04335AC}"/>
              </a:ext>
            </a:extLst>
          </p:cNvPr>
          <p:cNvPicPr>
            <a:picLocks noChangeAspect="1"/>
          </p:cNvPicPr>
          <p:nvPr/>
        </p:nvPicPr>
        <p:blipFill>
          <a:blip r:embed="rId4"/>
          <a:stretch>
            <a:fillRect/>
          </a:stretch>
        </p:blipFill>
        <p:spPr>
          <a:xfrm>
            <a:off x="5393094" y="4644278"/>
            <a:ext cx="3029805" cy="1758822"/>
          </a:xfrm>
          <a:prstGeom prst="rect">
            <a:avLst/>
          </a:prstGeom>
          <a:ln w="38100">
            <a:noFill/>
          </a:ln>
        </p:spPr>
      </p:pic>
      <p:sp>
        <p:nvSpPr>
          <p:cNvPr id="33" name="Arrow: Down 32">
            <a:extLst>
              <a:ext uri="{FF2B5EF4-FFF2-40B4-BE49-F238E27FC236}">
                <a16:creationId xmlns:a16="http://schemas.microsoft.com/office/drawing/2014/main" id="{3C654135-69D4-498F-BF4F-1E0E8AE402BD}"/>
              </a:ext>
            </a:extLst>
          </p:cNvPr>
          <p:cNvSpPr/>
          <p:nvPr/>
        </p:nvSpPr>
        <p:spPr>
          <a:xfrm rot="5400000" flipH="1">
            <a:off x="3810763" y="4886740"/>
            <a:ext cx="379701" cy="1395155"/>
          </a:xfrm>
          <a:prstGeom prst="downArrow">
            <a:avLst>
              <a:gd name="adj1" fmla="val 41314"/>
              <a:gd name="adj2"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Arrow: Down 33">
            <a:extLst>
              <a:ext uri="{FF2B5EF4-FFF2-40B4-BE49-F238E27FC236}">
                <a16:creationId xmlns:a16="http://schemas.microsoft.com/office/drawing/2014/main" id="{4B9FC6CD-0DBF-4D8F-801D-46365A7CB265}"/>
              </a:ext>
            </a:extLst>
          </p:cNvPr>
          <p:cNvSpPr/>
          <p:nvPr/>
        </p:nvSpPr>
        <p:spPr>
          <a:xfrm rot="10800000" flipH="1">
            <a:off x="809641" y="2927786"/>
            <a:ext cx="379701" cy="2061044"/>
          </a:xfrm>
          <a:prstGeom prst="downArrow">
            <a:avLst>
              <a:gd name="adj1" fmla="val 41314"/>
              <a:gd name="adj2"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39E5DB6F-A29D-45C4-B0C2-85BF76C905BE}"/>
              </a:ext>
            </a:extLst>
          </p:cNvPr>
          <p:cNvSpPr/>
          <p:nvPr/>
        </p:nvSpPr>
        <p:spPr>
          <a:xfrm>
            <a:off x="242964" y="1581265"/>
            <a:ext cx="1591273" cy="827045"/>
          </a:xfrm>
          <a:prstGeom prst="rect">
            <a:avLst/>
          </a:prstGeom>
          <a:noFill/>
          <a:ln w="19050">
            <a:solidFill>
              <a:srgbClr val="384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a:solidFill>
                  <a:srgbClr val="384D74"/>
                </a:solidFill>
                <a:latin typeface="Calibri" panose="020F0502020204030204" pitchFamily="34" charset="0"/>
                <a:ea typeface="Calibri" panose="020F0502020204030204" pitchFamily="34" charset="0"/>
                <a:cs typeface="Arial" panose="020B0604020202020204" pitchFamily="34" charset="0"/>
              </a:rPr>
              <a:t>Portfolio</a:t>
            </a:r>
            <a:endParaRPr lang="en-AU" b="1">
              <a:solidFill>
                <a:srgbClr val="384D74"/>
              </a:solidFill>
            </a:endParaRPr>
          </a:p>
        </p:txBody>
      </p:sp>
      <p:sp>
        <p:nvSpPr>
          <p:cNvPr id="37" name="Arrow: Down 36">
            <a:extLst>
              <a:ext uri="{FF2B5EF4-FFF2-40B4-BE49-F238E27FC236}">
                <a16:creationId xmlns:a16="http://schemas.microsoft.com/office/drawing/2014/main" id="{59A228E1-9AA4-4615-A189-AEEA7FAAA50F}"/>
              </a:ext>
            </a:extLst>
          </p:cNvPr>
          <p:cNvSpPr/>
          <p:nvPr/>
        </p:nvSpPr>
        <p:spPr>
          <a:xfrm rot="16200000" flipH="1">
            <a:off x="2283437" y="1498253"/>
            <a:ext cx="379701" cy="993070"/>
          </a:xfrm>
          <a:prstGeom prst="downArrow">
            <a:avLst>
              <a:gd name="adj1" fmla="val 41314"/>
              <a:gd name="adj2"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39" name="Table 7">
            <a:extLst>
              <a:ext uri="{FF2B5EF4-FFF2-40B4-BE49-F238E27FC236}">
                <a16:creationId xmlns:a16="http://schemas.microsoft.com/office/drawing/2014/main" id="{CBBD679F-32C8-439E-86B7-485473DC345C}"/>
              </a:ext>
            </a:extLst>
          </p:cNvPr>
          <p:cNvGraphicFramePr>
            <a:graphicFrameLocks noGrp="1"/>
          </p:cNvGraphicFramePr>
          <p:nvPr>
            <p:extLst>
              <p:ext uri="{D42A27DB-BD31-4B8C-83A1-F6EECF244321}">
                <p14:modId xmlns:p14="http://schemas.microsoft.com/office/powerpoint/2010/main" val="1697735360"/>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0">
                <a:tc>
                  <a:txBody>
                    <a:bodyPr/>
                    <a:lstStyle/>
                    <a:p>
                      <a:pPr algn="ctr"/>
                      <a:r>
                        <a:rPr lang="en-AU" sz="1400" b="0">
                          <a:solidFill>
                            <a:srgbClr val="D7D7EC"/>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8080BE"/>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Tree>
    <p:extLst>
      <p:ext uri="{BB962C8B-B14F-4D97-AF65-F5344CB8AC3E}">
        <p14:creationId xmlns:p14="http://schemas.microsoft.com/office/powerpoint/2010/main" val="39344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33" grpId="0" animBg="1"/>
      <p:bldP spid="34"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7">
            <a:extLst>
              <a:ext uri="{FF2B5EF4-FFF2-40B4-BE49-F238E27FC236}">
                <a16:creationId xmlns:a16="http://schemas.microsoft.com/office/drawing/2014/main" id="{B71FCC02-4B28-4A55-838A-3456E8C48860}"/>
              </a:ext>
            </a:extLst>
          </p:cNvPr>
          <p:cNvGraphicFramePr>
            <a:graphicFrameLocks noGrp="1"/>
          </p:cNvGraphicFramePr>
          <p:nvPr>
            <p:extLst>
              <p:ext uri="{D42A27DB-BD31-4B8C-83A1-F6EECF244321}">
                <p14:modId xmlns:p14="http://schemas.microsoft.com/office/powerpoint/2010/main" val="1840545781"/>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0">
                <a:tc>
                  <a:txBody>
                    <a:bodyPr/>
                    <a:lstStyle/>
                    <a:p>
                      <a:pPr algn="ctr"/>
                      <a:r>
                        <a:rPr lang="en-AU" sz="1400" b="0">
                          <a:solidFill>
                            <a:srgbClr val="D7D7EC"/>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8080BE"/>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
        <p:nvSpPr>
          <p:cNvPr id="3" name="Title 2">
            <a:extLst>
              <a:ext uri="{FF2B5EF4-FFF2-40B4-BE49-F238E27FC236}">
                <a16:creationId xmlns:a16="http://schemas.microsoft.com/office/drawing/2014/main" id="{7303C831-1066-4343-8ADD-4BB526589064}"/>
              </a:ext>
            </a:extLst>
          </p:cNvPr>
          <p:cNvSpPr>
            <a:spLocks noGrp="1"/>
          </p:cNvSpPr>
          <p:nvPr>
            <p:ph type="title"/>
          </p:nvPr>
        </p:nvSpPr>
        <p:spPr/>
        <p:txBody>
          <a:bodyPr/>
          <a:lstStyle/>
          <a:p>
            <a:r>
              <a:rPr lang="en-AU"/>
              <a:t>Momentum + HMMs</a:t>
            </a:r>
          </a:p>
        </p:txBody>
      </p:sp>
      <p:pic>
        <p:nvPicPr>
          <p:cNvPr id="4" name="Picture 3">
            <a:extLst>
              <a:ext uri="{FF2B5EF4-FFF2-40B4-BE49-F238E27FC236}">
                <a16:creationId xmlns:a16="http://schemas.microsoft.com/office/drawing/2014/main" id="{68961FE3-DFC3-4F99-BB7A-D67D36A062C6}"/>
              </a:ext>
            </a:extLst>
          </p:cNvPr>
          <p:cNvPicPr/>
          <p:nvPr/>
        </p:nvPicPr>
        <p:blipFill>
          <a:blip r:embed="rId2"/>
          <a:stretch>
            <a:fillRect/>
          </a:stretch>
        </p:blipFill>
        <p:spPr>
          <a:xfrm>
            <a:off x="1212979" y="841843"/>
            <a:ext cx="6718041" cy="3950170"/>
          </a:xfrm>
          <a:prstGeom prst="rect">
            <a:avLst/>
          </a:prstGeom>
        </p:spPr>
      </p:pic>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C9F6AB05-B43F-45A8-92CD-EDA95C6B6BA9}"/>
                  </a:ext>
                </a:extLst>
              </p:cNvPr>
              <p:cNvGraphicFramePr>
                <a:graphicFrameLocks noGrp="1"/>
              </p:cNvGraphicFramePr>
              <p:nvPr>
                <p:extLst>
                  <p:ext uri="{D42A27DB-BD31-4B8C-83A1-F6EECF244321}">
                    <p14:modId xmlns:p14="http://schemas.microsoft.com/office/powerpoint/2010/main" val="3481271165"/>
                  </p:ext>
                </p:extLst>
              </p:nvPr>
            </p:nvGraphicFramePr>
            <p:xfrm>
              <a:off x="410545" y="4788092"/>
              <a:ext cx="8322908" cy="1624427"/>
            </p:xfrm>
            <a:graphic>
              <a:graphicData uri="http://schemas.openxmlformats.org/drawingml/2006/table">
                <a:tbl>
                  <a:tblPr firstRow="1" firstCol="1" bandRow="1">
                    <a:tableStyleId>{3B4B98B0-60AC-42C2-AFA5-B58CD77FA1E5}</a:tableStyleId>
                  </a:tblPr>
                  <a:tblGrid>
                    <a:gridCol w="1819468">
                      <a:extLst>
                        <a:ext uri="{9D8B030D-6E8A-4147-A177-3AD203B41FA5}">
                          <a16:colId xmlns:a16="http://schemas.microsoft.com/office/drawing/2014/main" val="440256177"/>
                        </a:ext>
                      </a:extLst>
                    </a:gridCol>
                    <a:gridCol w="1156996">
                      <a:extLst>
                        <a:ext uri="{9D8B030D-6E8A-4147-A177-3AD203B41FA5}">
                          <a16:colId xmlns:a16="http://schemas.microsoft.com/office/drawing/2014/main" val="2144292996"/>
                        </a:ext>
                      </a:extLst>
                    </a:gridCol>
                    <a:gridCol w="1872534">
                      <a:extLst>
                        <a:ext uri="{9D8B030D-6E8A-4147-A177-3AD203B41FA5}">
                          <a16:colId xmlns:a16="http://schemas.microsoft.com/office/drawing/2014/main" val="2661400160"/>
                        </a:ext>
                      </a:extLst>
                    </a:gridCol>
                    <a:gridCol w="1157970">
                      <a:extLst>
                        <a:ext uri="{9D8B030D-6E8A-4147-A177-3AD203B41FA5}">
                          <a16:colId xmlns:a16="http://schemas.microsoft.com/office/drawing/2014/main" val="2841744544"/>
                        </a:ext>
                      </a:extLst>
                    </a:gridCol>
                    <a:gridCol w="1157970">
                      <a:extLst>
                        <a:ext uri="{9D8B030D-6E8A-4147-A177-3AD203B41FA5}">
                          <a16:colId xmlns:a16="http://schemas.microsoft.com/office/drawing/2014/main" val="353003581"/>
                        </a:ext>
                      </a:extLst>
                    </a:gridCol>
                    <a:gridCol w="1157970">
                      <a:extLst>
                        <a:ext uri="{9D8B030D-6E8A-4147-A177-3AD203B41FA5}">
                          <a16:colId xmlns:a16="http://schemas.microsoft.com/office/drawing/2014/main" val="2093369754"/>
                        </a:ext>
                      </a:extLst>
                    </a:gridCol>
                  </a:tblGrid>
                  <a:tr h="197279">
                    <a:tc gridSpan="6">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Back-test Results for Improvised Strategy</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7D7EC"/>
                        </a:solidFill>
                      </a:tcPr>
                    </a:tc>
                    <a:tc hMerge="1">
                      <a:txBody>
                        <a:bodyPr/>
                        <a:lstStyle/>
                        <a:p>
                          <a:endParaRPr lang="en-AU"/>
                        </a:p>
                      </a:txBody>
                      <a:tcPr>
                        <a:lnL w="12700" cap="flat" cmpd="sng" algn="ctr">
                          <a:solidFill>
                            <a:srgbClr val="D7D7EC"/>
                          </a:solidFill>
                          <a:prstDash val="solid"/>
                          <a:round/>
                          <a:headEnd type="none" w="med" len="med"/>
                          <a:tailEnd type="none" w="med" len="med"/>
                        </a:lnL>
                      </a:tcPr>
                    </a:tc>
                    <a:tc hMerge="1">
                      <a:txBody>
                        <a:bodyPr/>
                        <a:lstStyle/>
                        <a:p>
                          <a:pPr algn="ctr">
                            <a:lnSpc>
                              <a:spcPct val="107000"/>
                            </a:lnSpc>
                            <a:spcAft>
                              <a:spcPts val="0"/>
                            </a:spcAft>
                          </a:pP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w="12700" cap="flat" cmpd="sng" algn="ctr">
                          <a:solidFill>
                            <a:srgbClr val="D7D7EC"/>
                          </a:solidFill>
                          <a:prstDash val="solid"/>
                          <a:round/>
                          <a:headEnd type="none" w="med" len="med"/>
                          <a:tailEnd type="none" w="med" len="med"/>
                        </a:lnR>
                        <a:lnT w="12700" cap="flat" cmpd="sng" algn="ctr">
                          <a:solidFill>
                            <a:srgbClr val="D7D7EC"/>
                          </a:solidFill>
                          <a:prstDash val="solid"/>
                          <a:round/>
                          <a:headEnd type="none" w="med" len="med"/>
                          <a:tailEnd type="none" w="med" len="med"/>
                        </a:lnT>
                        <a:lnTlToBr w="12700" cmpd="sng">
                          <a:noFill/>
                          <a:prstDash val="solid"/>
                        </a:lnTlToBr>
                        <a:lnBlToTr w="12700" cmpd="sng">
                          <a:noFill/>
                          <a:prstDash val="solid"/>
                        </a:lnBlToTr>
                        <a:solidFill>
                          <a:srgbClr val="D7D7EC"/>
                        </a:solidFill>
                      </a:tcPr>
                    </a:tc>
                    <a:tc hMerge="1">
                      <a:txBody>
                        <a:bodyPr/>
                        <a:lstStyle/>
                        <a:p>
                          <a:pPr algn="ctr">
                            <a:lnSpc>
                              <a:spcPct val="107000"/>
                            </a:lnSpc>
                            <a:spcAft>
                              <a:spcPts val="0"/>
                            </a:spcAft>
                          </a:pP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w="12700" cap="flat" cmpd="sng" algn="ctr">
                          <a:solidFill>
                            <a:srgbClr val="D7D7EC"/>
                          </a:solidFill>
                          <a:prstDash val="solid"/>
                          <a:round/>
                          <a:headEnd type="none" w="med" len="med"/>
                          <a:tailEnd type="none" w="med" len="med"/>
                        </a:lnR>
                        <a:lnT w="12700" cap="flat" cmpd="sng" algn="ctr">
                          <a:solidFill>
                            <a:srgbClr val="D7D7EC"/>
                          </a:solidFill>
                          <a:prstDash val="solid"/>
                          <a:round/>
                          <a:headEnd type="none" w="med" len="med"/>
                          <a:tailEnd type="none" w="med" len="med"/>
                        </a:lnT>
                        <a:lnTlToBr w="12700" cmpd="sng">
                          <a:noFill/>
                          <a:prstDash val="solid"/>
                        </a:lnTlToBr>
                        <a:lnBlToTr w="12700" cmpd="sng">
                          <a:noFill/>
                          <a:prstDash val="solid"/>
                        </a:lnBlToTr>
                        <a:solidFill>
                          <a:srgbClr val="D7D7EC"/>
                        </a:solidFill>
                      </a:tcPr>
                    </a:tc>
                    <a:tc hMerge="1">
                      <a:txBody>
                        <a:bodyPr/>
                        <a:lstStyle/>
                        <a:p>
                          <a:pPr algn="ctr">
                            <a:lnSpc>
                              <a:spcPct val="107000"/>
                            </a:lnSpc>
                            <a:spcAft>
                              <a:spcPts val="0"/>
                            </a:spcAft>
                          </a:pP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w="12700" cap="flat" cmpd="sng" algn="ctr">
                          <a:solidFill>
                            <a:srgbClr val="D7D7EC"/>
                          </a:solidFill>
                          <a:prstDash val="solid"/>
                          <a:round/>
                          <a:headEnd type="none" w="med" len="med"/>
                          <a:tailEnd type="none" w="med" len="med"/>
                        </a:lnR>
                        <a:lnT w="12700" cap="flat" cmpd="sng" algn="ctr">
                          <a:solidFill>
                            <a:srgbClr val="D7D7EC"/>
                          </a:solidFill>
                          <a:prstDash val="solid"/>
                          <a:round/>
                          <a:headEnd type="none" w="med" len="med"/>
                          <a:tailEnd type="none" w="med" len="med"/>
                        </a:lnT>
                        <a:lnTlToBr w="12700" cmpd="sng">
                          <a:noFill/>
                          <a:prstDash val="solid"/>
                        </a:lnTlToBr>
                        <a:lnBlToTr w="12700" cmpd="sng">
                          <a:noFill/>
                          <a:prstDash val="solid"/>
                        </a:lnBlToTr>
                        <a:solidFill>
                          <a:srgbClr val="D7D7EC"/>
                        </a:solidFill>
                      </a:tcPr>
                    </a:tc>
                    <a:tc hMerge="1">
                      <a:txBody>
                        <a:bodyPr/>
                        <a:lstStyle/>
                        <a:p>
                          <a:pPr algn="ctr">
                            <a:lnSpc>
                              <a:spcPct val="107000"/>
                            </a:lnSpc>
                            <a:spcAft>
                              <a:spcPts val="0"/>
                            </a:spcAft>
                          </a:pP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w="12700" cap="flat" cmpd="sng" algn="ctr">
                          <a:solidFill>
                            <a:srgbClr val="D7D7EC"/>
                          </a:solidFill>
                          <a:prstDash val="solid"/>
                          <a:round/>
                          <a:headEnd type="none" w="med" len="med"/>
                          <a:tailEnd type="none" w="med" len="med"/>
                        </a:lnR>
                        <a:lnT w="12700" cap="flat" cmpd="sng" algn="ctr">
                          <a:solidFill>
                            <a:srgbClr val="D7D7EC"/>
                          </a:solidFill>
                          <a:prstDash val="solid"/>
                          <a:round/>
                          <a:headEnd type="none" w="med" len="med"/>
                          <a:tailEnd type="none" w="med" len="med"/>
                        </a:lnT>
                        <a:lnTlToBr w="12700" cmpd="sng">
                          <a:noFill/>
                          <a:prstDash val="solid"/>
                        </a:lnTlToBr>
                        <a:lnBlToTr w="12700" cmpd="sng">
                          <a:noFill/>
                          <a:prstDash val="solid"/>
                        </a:lnBlToTr>
                        <a:solidFill>
                          <a:srgbClr val="D7D7EC"/>
                        </a:solidFill>
                      </a:tcPr>
                    </a:tc>
                    <a:extLst>
                      <a:ext uri="{0D108BD9-81ED-4DB2-BD59-A6C34878D82A}">
                        <a16:rowId xmlns:a16="http://schemas.microsoft.com/office/drawing/2014/main" val="1380289594"/>
                      </a:ext>
                    </a:extLst>
                  </a:tr>
                  <a:tr h="347211">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Start date</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04-01-2005</a:t>
                          </a:r>
                        </a:p>
                      </a:txBody>
                      <a:tcPr marL="68580" marR="68580" marT="0" marB="0" anchor="ctr">
                        <a:lnL>
                          <a:noFill/>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Max drawdown</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rgbClr val="FF0000"/>
                              </a:solidFill>
                              <a:effectLst/>
                              <a:latin typeface="Calibri" panose="020F0502020204030204" pitchFamily="34" charset="0"/>
                              <a:ea typeface="Calibri" panose="020F0502020204030204" pitchFamily="34" charset="0"/>
                              <a:cs typeface="Arial" panose="020B0604020202020204" pitchFamily="34" charset="0"/>
                            </a:rPr>
                            <a:t>-68.9%</a:t>
                          </a:r>
                        </a:p>
                      </a:txBody>
                      <a:tcPr marL="68580" marR="68580" marT="0" marB="0" anchor="ctr">
                        <a:lnL>
                          <a:noFill/>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Cumulative returns</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48.3%</a:t>
                          </a:r>
                        </a:p>
                      </a:txBody>
                      <a:tcPr marL="68580" marR="68580" marT="0" marB="0" anchor="ctr">
                        <a:lnL>
                          <a:noFill/>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9076422"/>
                      </a:ext>
                    </a:extLst>
                  </a:tr>
                  <a:tr h="197279">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End date</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21-10-2019</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Alpha</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0.01</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Annual volatility</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25.5%</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6305958"/>
                      </a:ext>
                    </a:extLst>
                  </a:tr>
                  <a:tr h="433935">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Total months</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177</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Beta</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0.52</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Sharpe ratio (</a:t>
                          </a:r>
                          <a:r>
                            <a:rPr lang="en-AU" sz="1100" b="1">
                              <a:solidFill>
                                <a:schemeClr val="tx1"/>
                              </a:solidFill>
                              <a:effectLst/>
                              <a:latin typeface="Calibri" panose="020F0502020204030204" pitchFamily="34" charset="0"/>
                              <a:ea typeface="SimSun" panose="02010600030101010101" pitchFamily="2" charset="-122"/>
                              <a:cs typeface="Arial" panose="020B0604020202020204" pitchFamily="34" charset="0"/>
                            </a:rPr>
                            <a:t>daily </a:t>
                          </a:r>
                          <a14:m>
                            <m:oMath xmlns:m="http://schemas.openxmlformats.org/officeDocument/2006/math">
                              <m:sSub>
                                <m:sSubPr>
                                  <m:ctrlPr>
                                    <a:rPr lang="en-AU" sz="11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𝒓</m:t>
                                  </m:r>
                                </m:e>
                                <m:sub>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𝒇</m:t>
                                  </m:r>
                                </m:sub>
                              </m:sSub>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f>
                                <m:fPr>
                                  <m:ctrlPr>
                                    <a:rPr lang="en-AU" sz="1100" b="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fPr>
                                <m:num>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𝟎</m:t>
                                  </m:r>
                                </m:num>
                                <m:den>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𝟐𝟓𝟐</m:t>
                                  </m:r>
                                </m:den>
                              </m:f>
                            </m:oMath>
                          </a14:m>
                          <a:r>
                            <a:rPr lang="en-AU" sz="1100" b="1">
                              <a:solidFill>
                                <a:schemeClr val="tx1"/>
                              </a:solidFill>
                              <a:effectLst/>
                              <a:latin typeface="Calibri" panose="020F0502020204030204" pitchFamily="34" charset="0"/>
                              <a:ea typeface="SimSun" panose="02010600030101010101" pitchFamily="2" charset="-122"/>
                              <a:cs typeface="Arial" panose="020B0604020202020204" pitchFamily="34" charset="0"/>
                            </a:rPr>
                            <a:t>)</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b="1">
                              <a:solidFill>
                                <a:srgbClr val="FF0000"/>
                              </a:solidFill>
                              <a:effectLst/>
                              <a:latin typeface="Calibri" panose="020F0502020204030204" pitchFamily="34" charset="0"/>
                              <a:ea typeface="Calibri" panose="020F0502020204030204" pitchFamily="34" charset="0"/>
                              <a:cs typeface="Arial" panose="020B0604020202020204" pitchFamily="34" charset="0"/>
                            </a:rPr>
                            <a:t>0.23</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2641"/>
                      </a:ext>
                    </a:extLst>
                  </a:tr>
                  <a:tr h="436008">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Annual return</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rgbClr val="FF0000"/>
                              </a:solidFill>
                              <a:effectLst/>
                              <a:latin typeface="Calibri" panose="020F0502020204030204" pitchFamily="34" charset="0"/>
                              <a:ea typeface="Calibri" panose="020F0502020204030204" pitchFamily="34" charset="0"/>
                              <a:cs typeface="Arial" panose="020B0604020202020204" pitchFamily="34" charset="0"/>
                            </a:rPr>
                            <a:t>2.7%</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14:m>
                            <m:oMath xmlns:m="http://schemas.openxmlformats.org/officeDocument/2006/math">
                              <m:r>
                                <a:rPr lang="en-AU" sz="1100" b="1" i="1" smtClean="0">
                                  <a:solidFill>
                                    <a:schemeClr val="tx1"/>
                                  </a:solidFill>
                                  <a:effectLst/>
                                  <a:latin typeface="Cambria Math" panose="02040503050406030204" pitchFamily="18" charset="0"/>
                                  <a:ea typeface="SimSun" panose="02010600030101010101" pitchFamily="2" charset="-122"/>
                                  <a:cs typeface="Arial" panose="020B0604020202020204" pitchFamily="34" charset="0"/>
                                </a:rPr>
                                <m:t>𝒑</m:t>
                              </m:r>
                              <m:r>
                                <a:rPr lang="en-AU" sz="1100" b="1" i="1" smtClean="0">
                                  <a:solidFill>
                                    <a:schemeClr val="tx1"/>
                                  </a:solidFill>
                                  <a:effectLst/>
                                  <a:latin typeface="Cambria Math" panose="02040503050406030204" pitchFamily="18" charset="0"/>
                                  <a:ea typeface="SimSun" panose="02010600030101010101" pitchFamily="2" charset="-122"/>
                                  <a:cs typeface="Arial" panose="020B0604020202020204" pitchFamily="34" charset="0"/>
                                </a:rPr>
                                <m:t>−</m:t>
                              </m:r>
                              <m:r>
                                <a:rPr lang="en-AU" sz="1100" b="1" i="1" smtClean="0">
                                  <a:solidFill>
                                    <a:schemeClr val="tx1"/>
                                  </a:solidFill>
                                  <a:effectLst/>
                                  <a:latin typeface="Cambria Math" panose="02040503050406030204" pitchFamily="18" charset="0"/>
                                  <a:ea typeface="SimSun" panose="02010600030101010101" pitchFamily="2" charset="-122"/>
                                  <a:cs typeface="Arial" panose="020B0604020202020204" pitchFamily="34" charset="0"/>
                                </a:rPr>
                                <m:t>𝒗𝒂𝒍</m:t>
                              </m:r>
                            </m:oMath>
                          </a14:m>
                          <a:r>
                            <a:rPr lang="en-AU" sz="1100" b="1">
                              <a:solidFill>
                                <a:schemeClr val="tx1"/>
                              </a:solidFill>
                              <a:effectLst/>
                              <a:latin typeface="Calibri" panose="020F0502020204030204" pitchFamily="34" charset="0"/>
                              <a:ea typeface="SimSun" panose="02010600030101010101" pitchFamily="2" charset="-122"/>
                              <a:cs typeface="Arial" panose="020B0604020202020204" pitchFamily="34" charset="0"/>
                            </a:rPr>
                            <a:t> for </a:t>
                          </a:r>
                          <a14:m>
                            <m:oMath xmlns:m="http://schemas.openxmlformats.org/officeDocument/2006/math">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𝒕</m:t>
                              </m:r>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𝒔𝒕𝒂𝒕</m:t>
                              </m:r>
                            </m:oMath>
                          </a14:m>
                          <a:r>
                            <a:rPr lang="en-AU" sz="1100" b="1">
                              <a:solidFill>
                                <a:schemeClr val="tx1"/>
                              </a:solidFill>
                              <a:effectLst/>
                              <a:latin typeface="Calibri" panose="020F0502020204030204" pitchFamily="34" charset="0"/>
                              <a:ea typeface="SimSun" panose="02010600030101010101" pitchFamily="2" charset="-122"/>
                              <a:cs typeface="Arial" panose="020B0604020202020204" pitchFamily="34" charset="0"/>
                            </a:rPr>
                            <a:t> for </a:t>
                          </a:r>
                          <a14:m>
                            <m:oMath xmlns:m="http://schemas.openxmlformats.org/officeDocument/2006/math">
                              <m:sSub>
                                <m:sSubPr>
                                  <m:ctrlPr>
                                    <a:rPr lang="en-AU" sz="1100" i="1">
                                      <a:solidFill>
                                        <a:schemeClr val="tx1"/>
                                      </a:solidFill>
                                      <a:effectLst/>
                                      <a:latin typeface="Cambria Math" panose="02040503050406030204" pitchFamily="18" charset="0"/>
                                      <a:ea typeface="SimSun" panose="02010600030101010101" pitchFamily="2" charset="-122"/>
                                      <a:cs typeface="Arial" panose="020B0604020202020204" pitchFamily="34" charset="0"/>
                                    </a:rPr>
                                  </m:ctrlPr>
                                </m:sSubPr>
                                <m:e>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𝑯</m:t>
                                  </m:r>
                                </m:e>
                                <m:sub>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𝟎</m:t>
                                  </m:r>
                                </m:sub>
                              </m:sSub>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m:t>
                              </m:r>
                              <m:f>
                                <m:fPr>
                                  <m:ctrlPr>
                                    <a:rPr lang="en-AU" sz="1100" i="1">
                                      <a:solidFill>
                                        <a:schemeClr val="tx1"/>
                                      </a:solidFill>
                                      <a:effectLst/>
                                      <a:latin typeface="Cambria Math" panose="02040503050406030204" pitchFamily="18" charset="0"/>
                                      <a:ea typeface="SimSun" panose="02010600030101010101" pitchFamily="2" charset="-122"/>
                                      <a:cs typeface="Arial" panose="020B0604020202020204" pitchFamily="34" charset="0"/>
                                    </a:rPr>
                                  </m:ctrlPr>
                                </m:fPr>
                                <m:num>
                                  <m:sSub>
                                    <m:sSubPr>
                                      <m:ctrlPr>
                                        <a:rPr lang="en-AU" sz="1100" i="1">
                                          <a:solidFill>
                                            <a:schemeClr val="tx1"/>
                                          </a:solidFill>
                                          <a:effectLst/>
                                          <a:latin typeface="Cambria Math" panose="02040503050406030204" pitchFamily="18" charset="0"/>
                                          <a:ea typeface="SimSun" panose="02010600030101010101" pitchFamily="2" charset="-122"/>
                                          <a:cs typeface="Arial" panose="020B0604020202020204" pitchFamily="34" charset="0"/>
                                        </a:rPr>
                                      </m:ctrlPr>
                                    </m:sSubPr>
                                    <m:e>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𝒓</m:t>
                                      </m:r>
                                    </m:e>
                                    <m:sub>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𝒕</m:t>
                                      </m:r>
                                    </m:sub>
                                  </m:sSub>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m:t>
                                  </m:r>
                                  <m:sSub>
                                    <m:sSubPr>
                                      <m:ctrlPr>
                                        <a:rPr lang="en-AU" sz="1100" i="1">
                                          <a:solidFill>
                                            <a:schemeClr val="tx1"/>
                                          </a:solidFill>
                                          <a:effectLst/>
                                          <a:latin typeface="Cambria Math" panose="02040503050406030204" pitchFamily="18" charset="0"/>
                                          <a:ea typeface="SimSun" panose="02010600030101010101" pitchFamily="2" charset="-122"/>
                                          <a:cs typeface="Arial" panose="020B0604020202020204" pitchFamily="34" charset="0"/>
                                        </a:rPr>
                                      </m:ctrlPr>
                                    </m:sSubPr>
                                    <m:e>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𝒓</m:t>
                                      </m:r>
                                    </m:e>
                                    <m:sub>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𝒕</m:t>
                                      </m:r>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m:t>
                                      </m:r>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𝟏</m:t>
                                      </m:r>
                                    </m:sub>
                                  </m:sSub>
                                </m:num>
                                <m:den>
                                  <m:sSub>
                                    <m:sSubPr>
                                      <m:ctrlPr>
                                        <a:rPr lang="en-AU" sz="1100" i="1">
                                          <a:solidFill>
                                            <a:schemeClr val="tx1"/>
                                          </a:solidFill>
                                          <a:effectLst/>
                                          <a:latin typeface="Cambria Math" panose="02040503050406030204" pitchFamily="18" charset="0"/>
                                          <a:ea typeface="SimSun" panose="02010600030101010101" pitchFamily="2" charset="-122"/>
                                          <a:cs typeface="Arial" panose="020B0604020202020204" pitchFamily="34" charset="0"/>
                                        </a:rPr>
                                      </m:ctrlPr>
                                    </m:sSubPr>
                                    <m:e>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𝒓</m:t>
                                      </m:r>
                                    </m:e>
                                    <m:sub>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𝒕</m:t>
                                      </m:r>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m:t>
                                      </m:r>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𝟏</m:t>
                                      </m:r>
                                    </m:sub>
                                  </m:sSub>
                                </m:den>
                              </m:f>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m:t>
                              </m:r>
                              <m:r>
                                <a:rPr lang="en-AU" sz="1100" b="1" i="1">
                                  <a:solidFill>
                                    <a:schemeClr val="tx1"/>
                                  </a:solidFill>
                                  <a:effectLst/>
                                  <a:latin typeface="Cambria Math" panose="02040503050406030204" pitchFamily="18" charset="0"/>
                                  <a:ea typeface="SimSun" panose="02010600030101010101" pitchFamily="2" charset="-122"/>
                                  <a:cs typeface="Arial" panose="020B0604020202020204" pitchFamily="34" charset="0"/>
                                </a:rPr>
                                <m:t>𝟎</m:t>
                              </m:r>
                            </m:oMath>
                          </a14:m>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0.373</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Sharpe ratio (</a:t>
                          </a:r>
                          <a:r>
                            <a:rPr lang="en-AU" sz="1100" b="1">
                              <a:solidFill>
                                <a:schemeClr val="tx1"/>
                              </a:solidFill>
                              <a:effectLst/>
                              <a:latin typeface="Calibri" panose="020F0502020204030204" pitchFamily="34" charset="0"/>
                              <a:ea typeface="SimSun" panose="02010600030101010101" pitchFamily="2" charset="-122"/>
                              <a:cs typeface="Arial" panose="020B0604020202020204" pitchFamily="34" charset="0"/>
                            </a:rPr>
                            <a:t>daily </a:t>
                          </a:r>
                          <a14:m>
                            <m:oMath xmlns:m="http://schemas.openxmlformats.org/officeDocument/2006/math">
                              <m:sSub>
                                <m:sSubPr>
                                  <m:ctrlPr>
                                    <a:rPr lang="en-AU" sz="11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𝒓</m:t>
                                  </m:r>
                                </m:e>
                                <m:sub>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𝒇</m:t>
                                  </m:r>
                                </m:sub>
                              </m:sSub>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f>
                                <m:fPr>
                                  <m:ctrlPr>
                                    <a:rPr lang="en-AU" sz="1100" b="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fPr>
                                <m:num>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𝟎</m:t>
                                  </m:r>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𝟎𝟑𝟑</m:t>
                                  </m:r>
                                </m:num>
                                <m:den>
                                  <m:r>
                                    <a:rPr lang="en-AU" sz="11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𝟐𝟓𝟐</m:t>
                                  </m:r>
                                </m:den>
                              </m:f>
                            </m:oMath>
                          </a14:m>
                          <a:r>
                            <a:rPr lang="en-AU" sz="1100" b="1">
                              <a:solidFill>
                                <a:schemeClr val="tx1"/>
                              </a:solidFill>
                              <a:effectLst/>
                              <a:latin typeface="Calibri" panose="020F0502020204030204" pitchFamily="34" charset="0"/>
                              <a:ea typeface="SimSun" panose="02010600030101010101" pitchFamily="2" charset="-122"/>
                              <a:cs typeface="Arial" panose="020B0604020202020204" pitchFamily="34" charset="0"/>
                            </a:rPr>
                            <a:t>)</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b="1">
                              <a:solidFill>
                                <a:srgbClr val="FF0000"/>
                              </a:solidFill>
                              <a:effectLst/>
                              <a:latin typeface="Calibri" panose="020F0502020204030204" pitchFamily="34" charset="0"/>
                              <a:ea typeface="Calibri" panose="020F0502020204030204" pitchFamily="34" charset="0"/>
                              <a:cs typeface="Arial" panose="020B0604020202020204" pitchFamily="34" charset="0"/>
                            </a:rPr>
                            <a:t>0.10</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9337774"/>
                      </a:ext>
                    </a:extLst>
                  </a:tr>
                </a:tbl>
              </a:graphicData>
            </a:graphic>
          </p:graphicFrame>
        </mc:Choice>
        <mc:Fallback>
          <p:graphicFrame>
            <p:nvGraphicFramePr>
              <p:cNvPr id="5" name="Table 4">
                <a:extLst>
                  <a:ext uri="{FF2B5EF4-FFF2-40B4-BE49-F238E27FC236}">
                    <a16:creationId xmlns:a16="http://schemas.microsoft.com/office/drawing/2014/main" id="{C9F6AB05-B43F-45A8-92CD-EDA95C6B6BA9}"/>
                  </a:ext>
                </a:extLst>
              </p:cNvPr>
              <p:cNvGraphicFramePr>
                <a:graphicFrameLocks noGrp="1"/>
              </p:cNvGraphicFramePr>
              <p:nvPr>
                <p:extLst>
                  <p:ext uri="{D42A27DB-BD31-4B8C-83A1-F6EECF244321}">
                    <p14:modId xmlns:p14="http://schemas.microsoft.com/office/powerpoint/2010/main" val="3481271165"/>
                  </p:ext>
                </p:extLst>
              </p:nvPr>
            </p:nvGraphicFramePr>
            <p:xfrm>
              <a:off x="410545" y="4788092"/>
              <a:ext cx="8322908" cy="1624427"/>
            </p:xfrm>
            <a:graphic>
              <a:graphicData uri="http://schemas.openxmlformats.org/drawingml/2006/table">
                <a:tbl>
                  <a:tblPr firstRow="1" firstCol="1" bandRow="1">
                    <a:tableStyleId>{3B4B98B0-60AC-42C2-AFA5-B58CD77FA1E5}</a:tableStyleId>
                  </a:tblPr>
                  <a:tblGrid>
                    <a:gridCol w="1819468">
                      <a:extLst>
                        <a:ext uri="{9D8B030D-6E8A-4147-A177-3AD203B41FA5}">
                          <a16:colId xmlns:a16="http://schemas.microsoft.com/office/drawing/2014/main" val="440256177"/>
                        </a:ext>
                      </a:extLst>
                    </a:gridCol>
                    <a:gridCol w="1156996">
                      <a:extLst>
                        <a:ext uri="{9D8B030D-6E8A-4147-A177-3AD203B41FA5}">
                          <a16:colId xmlns:a16="http://schemas.microsoft.com/office/drawing/2014/main" val="2144292996"/>
                        </a:ext>
                      </a:extLst>
                    </a:gridCol>
                    <a:gridCol w="1872534">
                      <a:extLst>
                        <a:ext uri="{9D8B030D-6E8A-4147-A177-3AD203B41FA5}">
                          <a16:colId xmlns:a16="http://schemas.microsoft.com/office/drawing/2014/main" val="2661400160"/>
                        </a:ext>
                      </a:extLst>
                    </a:gridCol>
                    <a:gridCol w="1157970">
                      <a:extLst>
                        <a:ext uri="{9D8B030D-6E8A-4147-A177-3AD203B41FA5}">
                          <a16:colId xmlns:a16="http://schemas.microsoft.com/office/drawing/2014/main" val="2841744544"/>
                        </a:ext>
                      </a:extLst>
                    </a:gridCol>
                    <a:gridCol w="1157970">
                      <a:extLst>
                        <a:ext uri="{9D8B030D-6E8A-4147-A177-3AD203B41FA5}">
                          <a16:colId xmlns:a16="http://schemas.microsoft.com/office/drawing/2014/main" val="353003581"/>
                        </a:ext>
                      </a:extLst>
                    </a:gridCol>
                    <a:gridCol w="1157970">
                      <a:extLst>
                        <a:ext uri="{9D8B030D-6E8A-4147-A177-3AD203B41FA5}">
                          <a16:colId xmlns:a16="http://schemas.microsoft.com/office/drawing/2014/main" val="2093369754"/>
                        </a:ext>
                      </a:extLst>
                    </a:gridCol>
                  </a:tblGrid>
                  <a:tr h="197279">
                    <a:tc gridSpan="6">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Back-test Results for Improvised Strategy</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7D7EC"/>
                        </a:solidFill>
                      </a:tcPr>
                    </a:tc>
                    <a:tc hMerge="1">
                      <a:txBody>
                        <a:bodyPr/>
                        <a:lstStyle/>
                        <a:p>
                          <a:endParaRPr lang="en-AU"/>
                        </a:p>
                      </a:txBody>
                      <a:tcPr>
                        <a:lnL w="12700" cap="flat" cmpd="sng" algn="ctr">
                          <a:solidFill>
                            <a:srgbClr val="D7D7EC"/>
                          </a:solidFill>
                          <a:prstDash val="solid"/>
                          <a:round/>
                          <a:headEnd type="none" w="med" len="med"/>
                          <a:tailEnd type="none" w="med" len="med"/>
                        </a:lnL>
                      </a:tcPr>
                    </a:tc>
                    <a:tc hMerge="1">
                      <a:txBody>
                        <a:bodyPr/>
                        <a:lstStyle/>
                        <a:p>
                          <a:pPr algn="ctr">
                            <a:lnSpc>
                              <a:spcPct val="107000"/>
                            </a:lnSpc>
                            <a:spcAft>
                              <a:spcPts val="0"/>
                            </a:spcAft>
                          </a:pP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w="12700" cap="flat" cmpd="sng" algn="ctr">
                          <a:solidFill>
                            <a:srgbClr val="D7D7EC"/>
                          </a:solidFill>
                          <a:prstDash val="solid"/>
                          <a:round/>
                          <a:headEnd type="none" w="med" len="med"/>
                          <a:tailEnd type="none" w="med" len="med"/>
                        </a:lnR>
                        <a:lnT w="12700" cap="flat" cmpd="sng" algn="ctr">
                          <a:solidFill>
                            <a:srgbClr val="D7D7EC"/>
                          </a:solidFill>
                          <a:prstDash val="solid"/>
                          <a:round/>
                          <a:headEnd type="none" w="med" len="med"/>
                          <a:tailEnd type="none" w="med" len="med"/>
                        </a:lnT>
                        <a:lnTlToBr w="12700" cmpd="sng">
                          <a:noFill/>
                          <a:prstDash val="solid"/>
                        </a:lnTlToBr>
                        <a:lnBlToTr w="12700" cmpd="sng">
                          <a:noFill/>
                          <a:prstDash val="solid"/>
                        </a:lnBlToTr>
                        <a:solidFill>
                          <a:srgbClr val="D7D7EC"/>
                        </a:solidFill>
                      </a:tcPr>
                    </a:tc>
                    <a:tc hMerge="1">
                      <a:txBody>
                        <a:bodyPr/>
                        <a:lstStyle/>
                        <a:p>
                          <a:pPr algn="ctr">
                            <a:lnSpc>
                              <a:spcPct val="107000"/>
                            </a:lnSpc>
                            <a:spcAft>
                              <a:spcPts val="0"/>
                            </a:spcAft>
                          </a:pP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w="12700" cap="flat" cmpd="sng" algn="ctr">
                          <a:solidFill>
                            <a:srgbClr val="D7D7EC"/>
                          </a:solidFill>
                          <a:prstDash val="solid"/>
                          <a:round/>
                          <a:headEnd type="none" w="med" len="med"/>
                          <a:tailEnd type="none" w="med" len="med"/>
                        </a:lnR>
                        <a:lnT w="12700" cap="flat" cmpd="sng" algn="ctr">
                          <a:solidFill>
                            <a:srgbClr val="D7D7EC"/>
                          </a:solidFill>
                          <a:prstDash val="solid"/>
                          <a:round/>
                          <a:headEnd type="none" w="med" len="med"/>
                          <a:tailEnd type="none" w="med" len="med"/>
                        </a:lnT>
                        <a:lnTlToBr w="12700" cmpd="sng">
                          <a:noFill/>
                          <a:prstDash val="solid"/>
                        </a:lnTlToBr>
                        <a:lnBlToTr w="12700" cmpd="sng">
                          <a:noFill/>
                          <a:prstDash val="solid"/>
                        </a:lnBlToTr>
                        <a:solidFill>
                          <a:srgbClr val="D7D7EC"/>
                        </a:solidFill>
                      </a:tcPr>
                    </a:tc>
                    <a:tc hMerge="1">
                      <a:txBody>
                        <a:bodyPr/>
                        <a:lstStyle/>
                        <a:p>
                          <a:pPr algn="ctr">
                            <a:lnSpc>
                              <a:spcPct val="107000"/>
                            </a:lnSpc>
                            <a:spcAft>
                              <a:spcPts val="0"/>
                            </a:spcAft>
                          </a:pP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w="12700" cap="flat" cmpd="sng" algn="ctr">
                          <a:solidFill>
                            <a:srgbClr val="D7D7EC"/>
                          </a:solidFill>
                          <a:prstDash val="solid"/>
                          <a:round/>
                          <a:headEnd type="none" w="med" len="med"/>
                          <a:tailEnd type="none" w="med" len="med"/>
                        </a:lnR>
                        <a:lnT w="12700" cap="flat" cmpd="sng" algn="ctr">
                          <a:solidFill>
                            <a:srgbClr val="D7D7EC"/>
                          </a:solidFill>
                          <a:prstDash val="solid"/>
                          <a:round/>
                          <a:headEnd type="none" w="med" len="med"/>
                          <a:tailEnd type="none" w="med" len="med"/>
                        </a:lnT>
                        <a:lnTlToBr w="12700" cmpd="sng">
                          <a:noFill/>
                          <a:prstDash val="solid"/>
                        </a:lnTlToBr>
                        <a:lnBlToTr w="12700" cmpd="sng">
                          <a:noFill/>
                          <a:prstDash val="solid"/>
                        </a:lnBlToTr>
                        <a:solidFill>
                          <a:srgbClr val="D7D7EC"/>
                        </a:solidFill>
                      </a:tcPr>
                    </a:tc>
                    <a:tc hMerge="1">
                      <a:txBody>
                        <a:bodyPr/>
                        <a:lstStyle/>
                        <a:p>
                          <a:pPr algn="ctr">
                            <a:lnSpc>
                              <a:spcPct val="107000"/>
                            </a:lnSpc>
                            <a:spcAft>
                              <a:spcPts val="0"/>
                            </a:spcAft>
                          </a:pP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D7D7EC"/>
                          </a:solidFill>
                          <a:prstDash val="solid"/>
                          <a:round/>
                          <a:headEnd type="none" w="med" len="med"/>
                          <a:tailEnd type="none" w="med" len="med"/>
                        </a:lnL>
                        <a:lnR w="12700" cap="flat" cmpd="sng" algn="ctr">
                          <a:solidFill>
                            <a:srgbClr val="D7D7EC"/>
                          </a:solidFill>
                          <a:prstDash val="solid"/>
                          <a:round/>
                          <a:headEnd type="none" w="med" len="med"/>
                          <a:tailEnd type="none" w="med" len="med"/>
                        </a:lnR>
                        <a:lnT w="12700" cap="flat" cmpd="sng" algn="ctr">
                          <a:solidFill>
                            <a:srgbClr val="D7D7EC"/>
                          </a:solidFill>
                          <a:prstDash val="solid"/>
                          <a:round/>
                          <a:headEnd type="none" w="med" len="med"/>
                          <a:tailEnd type="none" w="med" len="med"/>
                        </a:lnT>
                        <a:lnTlToBr w="12700" cmpd="sng">
                          <a:noFill/>
                          <a:prstDash val="solid"/>
                        </a:lnTlToBr>
                        <a:lnBlToTr w="12700" cmpd="sng">
                          <a:noFill/>
                          <a:prstDash val="solid"/>
                        </a:lnBlToTr>
                        <a:solidFill>
                          <a:srgbClr val="D7D7EC"/>
                        </a:solidFill>
                      </a:tcPr>
                    </a:tc>
                    <a:extLst>
                      <a:ext uri="{0D108BD9-81ED-4DB2-BD59-A6C34878D82A}">
                        <a16:rowId xmlns:a16="http://schemas.microsoft.com/office/drawing/2014/main" val="1380289594"/>
                      </a:ext>
                    </a:extLst>
                  </a:tr>
                  <a:tr h="350838">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Start date</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04-01-2005</a:t>
                          </a:r>
                        </a:p>
                      </a:txBody>
                      <a:tcPr marL="68580" marR="68580" marT="0" marB="0" anchor="ctr">
                        <a:lnL>
                          <a:noFill/>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Max drawdown</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rgbClr val="FF0000"/>
                              </a:solidFill>
                              <a:effectLst/>
                              <a:latin typeface="Calibri" panose="020F0502020204030204" pitchFamily="34" charset="0"/>
                              <a:ea typeface="Calibri" panose="020F0502020204030204" pitchFamily="34" charset="0"/>
                              <a:cs typeface="Arial" panose="020B0604020202020204" pitchFamily="34" charset="0"/>
                            </a:rPr>
                            <a:t>-68.9%</a:t>
                          </a:r>
                        </a:p>
                      </a:txBody>
                      <a:tcPr marL="68580" marR="68580" marT="0" marB="0" anchor="ctr">
                        <a:lnL>
                          <a:noFill/>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Cumulative returns</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48.3%</a:t>
                          </a:r>
                        </a:p>
                      </a:txBody>
                      <a:tcPr marL="68580" marR="68580" marT="0" marB="0" anchor="ctr">
                        <a:lnL>
                          <a:noFill/>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9076422"/>
                      </a:ext>
                    </a:extLst>
                  </a:tr>
                  <a:tr h="197279">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End date</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21-10-2019</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Alpha</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0.01</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Annual volatility</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25.5%</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6305958"/>
                      </a:ext>
                    </a:extLst>
                  </a:tr>
                  <a:tr h="438468">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Total months</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177</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Beta</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0.52</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3"/>
                          <a:stretch>
                            <a:fillRect l="-518947" t="-177778" r="-100000" b="-111111"/>
                          </a:stretch>
                        </a:blipFill>
                      </a:tcPr>
                    </a:tc>
                    <a:tc>
                      <a:txBody>
                        <a:bodyPr/>
                        <a:lstStyle/>
                        <a:p>
                          <a:pPr algn="ctr">
                            <a:lnSpc>
                              <a:spcPct val="107000"/>
                            </a:lnSpc>
                            <a:spcAft>
                              <a:spcPts val="0"/>
                            </a:spcAft>
                          </a:pPr>
                          <a:r>
                            <a:rPr lang="en-AU" sz="1100" b="1">
                              <a:solidFill>
                                <a:srgbClr val="FF0000"/>
                              </a:solidFill>
                              <a:effectLst/>
                              <a:latin typeface="Calibri" panose="020F0502020204030204" pitchFamily="34" charset="0"/>
                              <a:ea typeface="Calibri" panose="020F0502020204030204" pitchFamily="34" charset="0"/>
                              <a:cs typeface="Arial" panose="020B0604020202020204" pitchFamily="34" charset="0"/>
                            </a:rPr>
                            <a:t>0.23</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2641"/>
                      </a:ext>
                    </a:extLst>
                  </a:tr>
                  <a:tr h="440563">
                    <a:tc>
                      <a:txBody>
                        <a:bodyPr/>
                        <a:lstStyle/>
                        <a:p>
                          <a:pPr algn="ctr">
                            <a:lnSpc>
                              <a:spcPct val="107000"/>
                            </a:lnSpc>
                            <a:spcAft>
                              <a:spcPts val="0"/>
                            </a:spcAft>
                          </a:pPr>
                          <a:r>
                            <a:rPr lang="en-AU" sz="1100" b="1">
                              <a:solidFill>
                                <a:schemeClr val="tx1"/>
                              </a:solidFill>
                              <a:effectLst/>
                              <a:latin typeface="Calibri" panose="020F0502020204030204" pitchFamily="34" charset="0"/>
                              <a:ea typeface="Calibri" panose="020F0502020204030204" pitchFamily="34" charset="0"/>
                              <a:cs typeface="Arial" panose="020B0604020202020204" pitchFamily="34" charset="0"/>
                            </a:rPr>
                            <a:t>Annual return</a:t>
                          </a:r>
                          <a:endPar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FEFF7"/>
                        </a:solidFill>
                      </a:tcPr>
                    </a:tc>
                    <a:tc>
                      <a:txBody>
                        <a:bodyPr/>
                        <a:lstStyle/>
                        <a:p>
                          <a:pPr algn="ctr">
                            <a:lnSpc>
                              <a:spcPct val="107000"/>
                            </a:lnSpc>
                            <a:spcAft>
                              <a:spcPts val="0"/>
                            </a:spcAft>
                          </a:pPr>
                          <a:r>
                            <a:rPr lang="en-AU" sz="1100">
                              <a:solidFill>
                                <a:srgbClr val="FF0000"/>
                              </a:solidFill>
                              <a:effectLst/>
                              <a:latin typeface="Calibri" panose="020F0502020204030204" pitchFamily="34" charset="0"/>
                              <a:ea typeface="Calibri" panose="020F0502020204030204" pitchFamily="34" charset="0"/>
                              <a:cs typeface="Arial" panose="020B0604020202020204" pitchFamily="34" charset="0"/>
                            </a:rPr>
                            <a:t>2.7%</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3"/>
                          <a:stretch>
                            <a:fillRect l="-159283" t="-277778" r="-185668" b="-11111"/>
                          </a:stretch>
                        </a:blipFill>
                      </a:tcPr>
                    </a:tc>
                    <a:tc>
                      <a:txBody>
                        <a:bodyPr/>
                        <a:lstStyle/>
                        <a:p>
                          <a:pPr algn="ctr">
                            <a:lnSpc>
                              <a:spcPct val="107000"/>
                            </a:lnSpc>
                            <a:spcAft>
                              <a:spcPts val="0"/>
                            </a:spcAft>
                          </a:pPr>
                          <a:r>
                            <a:rPr lang="en-AU" sz="1100">
                              <a:solidFill>
                                <a:schemeClr val="tx1"/>
                              </a:solidFill>
                              <a:effectLst/>
                              <a:latin typeface="Calibri" panose="020F0502020204030204" pitchFamily="34" charset="0"/>
                              <a:ea typeface="Calibri" panose="020F0502020204030204" pitchFamily="34" charset="0"/>
                              <a:cs typeface="Arial" panose="020B0604020202020204" pitchFamily="34" charset="0"/>
                            </a:rPr>
                            <a:t>0.373</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3"/>
                          <a:stretch>
                            <a:fillRect l="-518947" t="-277778" r="-100000" b="-11111"/>
                          </a:stretch>
                        </a:blipFill>
                      </a:tcPr>
                    </a:tc>
                    <a:tc>
                      <a:txBody>
                        <a:bodyPr/>
                        <a:lstStyle/>
                        <a:p>
                          <a:pPr algn="ctr">
                            <a:lnSpc>
                              <a:spcPct val="107000"/>
                            </a:lnSpc>
                            <a:spcAft>
                              <a:spcPts val="0"/>
                            </a:spcAft>
                          </a:pPr>
                          <a:r>
                            <a:rPr lang="en-AU" sz="1100" b="1">
                              <a:solidFill>
                                <a:srgbClr val="FF0000"/>
                              </a:solidFill>
                              <a:effectLst/>
                              <a:latin typeface="Calibri" panose="020F0502020204030204" pitchFamily="34" charset="0"/>
                              <a:ea typeface="Calibri" panose="020F0502020204030204" pitchFamily="34" charset="0"/>
                              <a:cs typeface="Arial" panose="020B0604020202020204" pitchFamily="34" charset="0"/>
                            </a:rPr>
                            <a:t>0.10</a:t>
                          </a:r>
                        </a:p>
                      </a:txBody>
                      <a:tcPr marL="68580" marR="6858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9337774"/>
                      </a:ext>
                    </a:extLst>
                  </a:tr>
                </a:tbl>
              </a:graphicData>
            </a:graphic>
          </p:graphicFrame>
        </mc:Fallback>
      </mc:AlternateContent>
    </p:spTree>
    <p:extLst>
      <p:ext uri="{BB962C8B-B14F-4D97-AF65-F5344CB8AC3E}">
        <p14:creationId xmlns:p14="http://schemas.microsoft.com/office/powerpoint/2010/main" val="131665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3B8C82-1794-4087-9F5B-82EF9C3C9C40}"/>
              </a:ext>
            </a:extLst>
          </p:cNvPr>
          <p:cNvSpPr>
            <a:spLocks noGrp="1"/>
          </p:cNvSpPr>
          <p:nvPr>
            <p:ph type="body" sz="quarter" idx="10"/>
          </p:nvPr>
        </p:nvSpPr>
        <p:spPr/>
        <p:txBody>
          <a:bodyPr/>
          <a:lstStyle/>
          <a:p>
            <a:pPr marL="742950" indent="-742950">
              <a:buFont typeface="+mj-lt"/>
              <a:buAutoNum type="arabicPeriod" startAt="4"/>
            </a:pPr>
            <a:r>
              <a:rPr lang="en-AU"/>
              <a:t>Discussion</a:t>
            </a:r>
          </a:p>
        </p:txBody>
      </p:sp>
    </p:spTree>
    <p:extLst>
      <p:ext uri="{BB962C8B-B14F-4D97-AF65-F5344CB8AC3E}">
        <p14:creationId xmlns:p14="http://schemas.microsoft.com/office/powerpoint/2010/main" val="130173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B70A9D-240B-4EC8-8E35-CF5FB0888189}"/>
              </a:ext>
            </a:extLst>
          </p:cNvPr>
          <p:cNvSpPr>
            <a:spLocks noGrp="1"/>
          </p:cNvSpPr>
          <p:nvPr>
            <p:ph type="title"/>
          </p:nvPr>
        </p:nvSpPr>
        <p:spPr/>
        <p:txBody>
          <a:bodyPr/>
          <a:lstStyle/>
          <a:p>
            <a:r>
              <a:rPr lang="en-AU"/>
              <a:t>Weaknesses</a:t>
            </a:r>
          </a:p>
        </p:txBody>
      </p:sp>
      <p:sp>
        <p:nvSpPr>
          <p:cNvPr id="7" name="Content Placeholder 2">
            <a:extLst>
              <a:ext uri="{FF2B5EF4-FFF2-40B4-BE49-F238E27FC236}">
                <a16:creationId xmlns:a16="http://schemas.microsoft.com/office/drawing/2014/main" id="{4DB439C0-F074-4B39-8DE2-BBD629757E0B}"/>
              </a:ext>
            </a:extLst>
          </p:cNvPr>
          <p:cNvSpPr txBox="1">
            <a:spLocks/>
          </p:cNvSpPr>
          <p:nvPr/>
        </p:nvSpPr>
        <p:spPr>
          <a:xfrm rot="5400000">
            <a:off x="1621691" y="-132447"/>
            <a:ext cx="257060" cy="2631005"/>
          </a:xfrm>
          <a:prstGeom prst="rect">
            <a:avLst/>
          </a:prstGeom>
          <a:noFill/>
        </p:spPr>
        <p:txBody>
          <a:bodyPr vert="vert270"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2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r>
              <a:rPr lang="en-AU" sz="1800">
                <a:solidFill>
                  <a:srgbClr val="40548C"/>
                </a:solidFill>
              </a:rPr>
              <a:t>Information Capturing: </a:t>
            </a:r>
          </a:p>
        </p:txBody>
      </p:sp>
      <p:sp>
        <p:nvSpPr>
          <p:cNvPr id="8" name="Oval 7">
            <a:extLst>
              <a:ext uri="{FF2B5EF4-FFF2-40B4-BE49-F238E27FC236}">
                <a16:creationId xmlns:a16="http://schemas.microsoft.com/office/drawing/2014/main" id="{5B68222F-6C72-44FE-A71E-B25745F586E4}"/>
              </a:ext>
            </a:extLst>
          </p:cNvPr>
          <p:cNvSpPr>
            <a:spLocks noChangeAspect="1"/>
          </p:cNvSpPr>
          <p:nvPr/>
        </p:nvSpPr>
        <p:spPr>
          <a:xfrm>
            <a:off x="1208600" y="2102214"/>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solidFill>
                  <a:srgbClr val="384D74"/>
                </a:solidFill>
              </a:rPr>
              <a:t>1</a:t>
            </a:r>
          </a:p>
        </p:txBody>
      </p:sp>
      <p:sp>
        <p:nvSpPr>
          <p:cNvPr id="9" name="Oval 8">
            <a:extLst>
              <a:ext uri="{FF2B5EF4-FFF2-40B4-BE49-F238E27FC236}">
                <a16:creationId xmlns:a16="http://schemas.microsoft.com/office/drawing/2014/main" id="{06609F40-DD11-4A65-9774-75FE4791639B}"/>
              </a:ext>
            </a:extLst>
          </p:cNvPr>
          <p:cNvSpPr>
            <a:spLocks noChangeAspect="1"/>
          </p:cNvSpPr>
          <p:nvPr/>
        </p:nvSpPr>
        <p:spPr>
          <a:xfrm>
            <a:off x="2096495" y="2102214"/>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solidFill>
                  <a:srgbClr val="384D74"/>
                </a:solidFill>
              </a:rPr>
              <a:t>2</a:t>
            </a:r>
          </a:p>
        </p:txBody>
      </p:sp>
      <p:sp>
        <p:nvSpPr>
          <p:cNvPr id="40" name="TextBox 39">
            <a:extLst>
              <a:ext uri="{FF2B5EF4-FFF2-40B4-BE49-F238E27FC236}">
                <a16:creationId xmlns:a16="http://schemas.microsoft.com/office/drawing/2014/main" id="{D8EC69CF-223D-49A3-A388-144449960887}"/>
              </a:ext>
            </a:extLst>
          </p:cNvPr>
          <p:cNvSpPr txBox="1"/>
          <p:nvPr/>
        </p:nvSpPr>
        <p:spPr>
          <a:xfrm>
            <a:off x="353420" y="1384301"/>
            <a:ext cx="2936735" cy="307777"/>
          </a:xfrm>
          <a:prstGeom prst="rect">
            <a:avLst/>
          </a:prstGeom>
          <a:noFill/>
        </p:spPr>
        <p:txBody>
          <a:bodyPr wrap="square" rtlCol="0">
            <a:spAutoFit/>
          </a:bodyPr>
          <a:lstStyle/>
          <a:p>
            <a:r>
              <a:rPr lang="en-AU" sz="1400" b="1" i="1"/>
              <a:t>1. Limited Number of Hidden States</a:t>
            </a:r>
          </a:p>
        </p:txBody>
      </p:sp>
      <p:sp>
        <p:nvSpPr>
          <p:cNvPr id="41" name="TextBox 40">
            <a:extLst>
              <a:ext uri="{FF2B5EF4-FFF2-40B4-BE49-F238E27FC236}">
                <a16:creationId xmlns:a16="http://schemas.microsoft.com/office/drawing/2014/main" id="{E977D2FD-729D-4C72-B92D-7CA6D2359E11}"/>
              </a:ext>
            </a:extLst>
          </p:cNvPr>
          <p:cNvSpPr txBox="1"/>
          <p:nvPr/>
        </p:nvSpPr>
        <p:spPr>
          <a:xfrm>
            <a:off x="4385479" y="1384301"/>
            <a:ext cx="2936735" cy="307777"/>
          </a:xfrm>
          <a:prstGeom prst="rect">
            <a:avLst/>
          </a:prstGeom>
          <a:noFill/>
        </p:spPr>
        <p:txBody>
          <a:bodyPr wrap="square" rtlCol="0">
            <a:spAutoFit/>
          </a:bodyPr>
          <a:lstStyle/>
          <a:p>
            <a:r>
              <a:rPr lang="en-AU" sz="1400" b="1" i="1"/>
              <a:t>2. Short Training Window </a:t>
            </a:r>
          </a:p>
        </p:txBody>
      </p:sp>
      <p:pic>
        <p:nvPicPr>
          <p:cNvPr id="43" name="Picture 42" descr="A picture containing animal&#10;&#10;Description automatically generated">
            <a:extLst>
              <a:ext uri="{FF2B5EF4-FFF2-40B4-BE49-F238E27FC236}">
                <a16:creationId xmlns:a16="http://schemas.microsoft.com/office/drawing/2014/main" id="{6AE0DDCF-A91B-46AB-B3F5-9DF535D137CB}"/>
              </a:ext>
            </a:extLst>
          </p:cNvPr>
          <p:cNvPicPr>
            <a:picLocks noChangeAspect="1"/>
          </p:cNvPicPr>
          <p:nvPr/>
        </p:nvPicPr>
        <p:blipFill rotWithShape="1">
          <a:blip r:embed="rId2" cstate="print">
            <a:alphaModFix amt="70000"/>
            <a:extLst>
              <a:ext uri="{28A0092B-C50C-407E-A947-70E740481C1C}">
                <a14:useLocalDpi xmlns:a14="http://schemas.microsoft.com/office/drawing/2010/main" val="0"/>
              </a:ext>
            </a:extLst>
          </a:blip>
          <a:srcRect l="2980" t="3273" b="7969"/>
          <a:stretch/>
        </p:blipFill>
        <p:spPr>
          <a:xfrm>
            <a:off x="838710" y="3692841"/>
            <a:ext cx="2103305" cy="2057446"/>
          </a:xfrm>
          <a:prstGeom prst="ellipse">
            <a:avLst/>
          </a:prstGeom>
        </p:spPr>
      </p:pic>
      <p:sp>
        <p:nvSpPr>
          <p:cNvPr id="44" name="Arrow: Down 43">
            <a:extLst>
              <a:ext uri="{FF2B5EF4-FFF2-40B4-BE49-F238E27FC236}">
                <a16:creationId xmlns:a16="http://schemas.microsoft.com/office/drawing/2014/main" id="{C444D267-4D08-4CEE-90A1-83AFD3855591}"/>
              </a:ext>
            </a:extLst>
          </p:cNvPr>
          <p:cNvSpPr/>
          <p:nvPr/>
        </p:nvSpPr>
        <p:spPr>
          <a:xfrm>
            <a:off x="1757697" y="3108942"/>
            <a:ext cx="293106" cy="432063"/>
          </a:xfrm>
          <a:prstGeom prst="downArrow">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8" name="Picture 47" descr="A close up of a map&#10;&#10;Description automatically generated">
            <a:extLst>
              <a:ext uri="{FF2B5EF4-FFF2-40B4-BE49-F238E27FC236}">
                <a16:creationId xmlns:a16="http://schemas.microsoft.com/office/drawing/2014/main" id="{83180E16-3862-43B7-A7BB-02B286FA7EFA}"/>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5246" t="5296" r="2561" b="5296"/>
          <a:stretch/>
        </p:blipFill>
        <p:spPr>
          <a:xfrm>
            <a:off x="4576674" y="1982325"/>
            <a:ext cx="4011031" cy="2431188"/>
          </a:xfrm>
          <a:prstGeom prst="rect">
            <a:avLst/>
          </a:prstGeom>
        </p:spPr>
      </p:pic>
      <p:sp>
        <p:nvSpPr>
          <p:cNvPr id="49" name="Oval 48">
            <a:extLst>
              <a:ext uri="{FF2B5EF4-FFF2-40B4-BE49-F238E27FC236}">
                <a16:creationId xmlns:a16="http://schemas.microsoft.com/office/drawing/2014/main" id="{BCFFAD2B-B510-4E38-9D6C-2EF0152DD383}"/>
              </a:ext>
            </a:extLst>
          </p:cNvPr>
          <p:cNvSpPr>
            <a:spLocks noChangeAspect="1"/>
          </p:cNvSpPr>
          <p:nvPr/>
        </p:nvSpPr>
        <p:spPr>
          <a:xfrm>
            <a:off x="8143291" y="2782007"/>
            <a:ext cx="689051" cy="68831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Arrow: Down 49">
            <a:extLst>
              <a:ext uri="{FF2B5EF4-FFF2-40B4-BE49-F238E27FC236}">
                <a16:creationId xmlns:a16="http://schemas.microsoft.com/office/drawing/2014/main" id="{01DB147B-46AE-435B-B4A0-ABDDDE0A3AAB}"/>
              </a:ext>
            </a:extLst>
          </p:cNvPr>
          <p:cNvSpPr/>
          <p:nvPr/>
        </p:nvSpPr>
        <p:spPr>
          <a:xfrm rot="5400000">
            <a:off x="7853130" y="3055641"/>
            <a:ext cx="303406" cy="1165744"/>
          </a:xfrm>
          <a:prstGeom prst="downArrow">
            <a:avLst>
              <a:gd name="adj1" fmla="val 33486"/>
              <a:gd name="adj2" fmla="val 50000"/>
            </a:avLst>
          </a:prstGeom>
          <a:solidFill>
            <a:srgbClr val="40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Rectangle 50">
            <a:extLst>
              <a:ext uri="{FF2B5EF4-FFF2-40B4-BE49-F238E27FC236}">
                <a16:creationId xmlns:a16="http://schemas.microsoft.com/office/drawing/2014/main" id="{E833000A-E63C-45FD-A77E-B972652DFE0A}"/>
              </a:ext>
            </a:extLst>
          </p:cNvPr>
          <p:cNvSpPr/>
          <p:nvPr/>
        </p:nvSpPr>
        <p:spPr>
          <a:xfrm>
            <a:off x="4364659" y="4796180"/>
            <a:ext cx="4572000" cy="954107"/>
          </a:xfrm>
          <a:prstGeom prst="rect">
            <a:avLst/>
          </a:prstGeom>
        </p:spPr>
        <p:txBody>
          <a:bodyPr>
            <a:spAutoFit/>
          </a:bodyPr>
          <a:lstStyle/>
          <a:p>
            <a:r>
              <a:rPr lang="en-AU" sz="1400">
                <a:latin typeface="Calibri" panose="020F0502020204030204" pitchFamily="34" charset="0"/>
                <a:ea typeface="SimSun" panose="02010600030101010101" pitchFamily="2" charset="-122"/>
                <a:cs typeface="Arial" panose="020B0604020202020204" pitchFamily="34" charset="0"/>
              </a:rPr>
              <a:t>Intuitively we are trying to find similar patterns using minimal data points, which might not be an ideal choice if we are trying to find the history that is highly similar to the current situation.</a:t>
            </a:r>
            <a:endParaRPr lang="en-AU" sz="1400"/>
          </a:p>
        </p:txBody>
      </p:sp>
      <p:cxnSp>
        <p:nvCxnSpPr>
          <p:cNvPr id="5" name="Connector: Curved 4">
            <a:extLst>
              <a:ext uri="{FF2B5EF4-FFF2-40B4-BE49-F238E27FC236}">
                <a16:creationId xmlns:a16="http://schemas.microsoft.com/office/drawing/2014/main" id="{71431B35-7619-4106-9B19-78598CA6F41E}"/>
              </a:ext>
            </a:extLst>
          </p:cNvPr>
          <p:cNvCxnSpPr>
            <a:cxnSpLocks/>
            <a:stCxn id="8" idx="0"/>
            <a:endCxn id="9" idx="0"/>
          </p:cNvCxnSpPr>
          <p:nvPr/>
        </p:nvCxnSpPr>
        <p:spPr>
          <a:xfrm rot="5400000" flipH="1" flipV="1">
            <a:off x="1886547" y="1658267"/>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1B21168D-2E5A-40E3-85AD-FEC952198C5F}"/>
              </a:ext>
            </a:extLst>
          </p:cNvPr>
          <p:cNvCxnSpPr>
            <a:cxnSpLocks/>
            <a:stCxn id="9" idx="4"/>
            <a:endCxn id="8" idx="4"/>
          </p:cNvCxnSpPr>
          <p:nvPr/>
        </p:nvCxnSpPr>
        <p:spPr>
          <a:xfrm rot="5400000">
            <a:off x="1886548" y="2125406"/>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34170575-CCAE-4616-92F6-A3C73530A63F}"/>
              </a:ext>
            </a:extLst>
          </p:cNvPr>
          <p:cNvCxnSpPr>
            <a:cxnSpLocks/>
            <a:stCxn id="8" idx="1"/>
            <a:endCxn id="8" idx="3"/>
          </p:cNvCxnSpPr>
          <p:nvPr/>
        </p:nvCxnSpPr>
        <p:spPr>
          <a:xfrm rot="16200000" flipH="1">
            <a:off x="1111978" y="2335783"/>
            <a:ext cx="330317" cy="12700"/>
          </a:xfrm>
          <a:prstGeom prst="curvedConnector5">
            <a:avLst>
              <a:gd name="adj1" fmla="val -16421"/>
              <a:gd name="adj2" fmla="val -2145102"/>
              <a:gd name="adj3" fmla="val 124632"/>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9B86FBB8-F63E-4A33-9D72-EDB394971B14}"/>
              </a:ext>
            </a:extLst>
          </p:cNvPr>
          <p:cNvCxnSpPr>
            <a:cxnSpLocks/>
            <a:stCxn id="9" idx="7"/>
            <a:endCxn id="9" idx="5"/>
          </p:cNvCxnSpPr>
          <p:nvPr/>
        </p:nvCxnSpPr>
        <p:spPr>
          <a:xfrm rot="16200000" flipH="1">
            <a:off x="2330799" y="2335783"/>
            <a:ext cx="330317" cy="12700"/>
          </a:xfrm>
          <a:prstGeom prst="curvedConnector5">
            <a:avLst>
              <a:gd name="adj1" fmla="val -29325"/>
              <a:gd name="adj2" fmla="val 2992835"/>
              <a:gd name="adj3" fmla="val 136362"/>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7">
            <a:extLst>
              <a:ext uri="{FF2B5EF4-FFF2-40B4-BE49-F238E27FC236}">
                <a16:creationId xmlns:a16="http://schemas.microsoft.com/office/drawing/2014/main" id="{8B1DFE93-479A-44D9-9A61-A79E9D9FA3EE}"/>
              </a:ext>
            </a:extLst>
          </p:cNvPr>
          <p:cNvGraphicFramePr>
            <a:graphicFrameLocks noGrp="1"/>
          </p:cNvGraphicFramePr>
          <p:nvPr>
            <p:extLst>
              <p:ext uri="{D42A27DB-BD31-4B8C-83A1-F6EECF244321}">
                <p14:modId xmlns:p14="http://schemas.microsoft.com/office/powerpoint/2010/main" val="3043346351"/>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0">
                <a:tc>
                  <a:txBody>
                    <a:bodyPr/>
                    <a:lstStyle/>
                    <a:p>
                      <a:pPr algn="ctr"/>
                      <a:r>
                        <a:rPr lang="en-AU" sz="1400" b="0">
                          <a:solidFill>
                            <a:srgbClr val="D7D7EC"/>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8080BE"/>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Tree>
    <p:extLst>
      <p:ext uri="{BB962C8B-B14F-4D97-AF65-F5344CB8AC3E}">
        <p14:creationId xmlns:p14="http://schemas.microsoft.com/office/powerpoint/2010/main" val="126165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4" grpId="0" animBg="1"/>
      <p:bldP spid="49" grpId="0" animBg="1"/>
      <p:bldP spid="50" grpId="0" animBg="1"/>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chaos theory">
            <a:extLst>
              <a:ext uri="{FF2B5EF4-FFF2-40B4-BE49-F238E27FC236}">
                <a16:creationId xmlns:a16="http://schemas.microsoft.com/office/drawing/2014/main" id="{FE52E811-9859-4CCE-87E3-6F9BB1A0D473}"/>
              </a:ext>
            </a:extLst>
          </p:cNvPr>
          <p:cNvPicPr>
            <a:picLocks noChangeAspect="1" noChangeArrowheads="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16537" t="9932" r="13588" b="7891"/>
          <a:stretch/>
        </p:blipFill>
        <p:spPr bwMode="auto">
          <a:xfrm>
            <a:off x="5262317" y="3550998"/>
            <a:ext cx="2525963" cy="2233794"/>
          </a:xfrm>
          <a:prstGeom prst="ellipse">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1047E56-38F0-47BB-8AF2-749441133BDD}"/>
              </a:ext>
            </a:extLst>
          </p:cNvPr>
          <p:cNvSpPr>
            <a:spLocks noGrp="1"/>
          </p:cNvSpPr>
          <p:nvPr>
            <p:ph type="title"/>
          </p:nvPr>
        </p:nvSpPr>
        <p:spPr/>
        <p:txBody>
          <a:bodyPr/>
          <a:lstStyle/>
          <a:p>
            <a:r>
              <a:rPr lang="en-AU"/>
              <a:t>Weaknesses</a:t>
            </a:r>
          </a:p>
        </p:txBody>
      </p:sp>
      <p:sp>
        <p:nvSpPr>
          <p:cNvPr id="5" name="Content Placeholder 2">
            <a:extLst>
              <a:ext uri="{FF2B5EF4-FFF2-40B4-BE49-F238E27FC236}">
                <a16:creationId xmlns:a16="http://schemas.microsoft.com/office/drawing/2014/main" id="{6A4B8750-667C-434A-BD88-57F99F815306}"/>
              </a:ext>
            </a:extLst>
          </p:cNvPr>
          <p:cNvSpPr txBox="1">
            <a:spLocks/>
          </p:cNvSpPr>
          <p:nvPr/>
        </p:nvSpPr>
        <p:spPr>
          <a:xfrm rot="5400000">
            <a:off x="2230452" y="-717143"/>
            <a:ext cx="257060" cy="3800399"/>
          </a:xfrm>
          <a:prstGeom prst="rect">
            <a:avLst/>
          </a:prstGeom>
          <a:noFill/>
        </p:spPr>
        <p:txBody>
          <a:bodyPr vert="vert270"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2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r>
              <a:rPr lang="en-AU" sz="1800">
                <a:solidFill>
                  <a:srgbClr val="40548C"/>
                </a:solidFill>
              </a:rPr>
              <a:t>Model Assumption – Markov Property:</a:t>
            </a:r>
          </a:p>
        </p:txBody>
      </p:sp>
      <p:sp>
        <p:nvSpPr>
          <p:cNvPr id="6" name="Content Placeholder 2">
            <a:extLst>
              <a:ext uri="{FF2B5EF4-FFF2-40B4-BE49-F238E27FC236}">
                <a16:creationId xmlns:a16="http://schemas.microsoft.com/office/drawing/2014/main" id="{6E2C87E0-02C8-40F7-A028-24DE8E5E044E}"/>
              </a:ext>
            </a:extLst>
          </p:cNvPr>
          <p:cNvSpPr txBox="1">
            <a:spLocks/>
          </p:cNvSpPr>
          <p:nvPr/>
        </p:nvSpPr>
        <p:spPr>
          <a:xfrm rot="5400000">
            <a:off x="6071793" y="-132447"/>
            <a:ext cx="257060" cy="2631005"/>
          </a:xfrm>
          <a:prstGeom prst="rect">
            <a:avLst/>
          </a:prstGeom>
          <a:noFill/>
        </p:spPr>
        <p:txBody>
          <a:bodyPr vert="vert270"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2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r>
              <a:rPr lang="en-AU" sz="1800">
                <a:solidFill>
                  <a:srgbClr val="40548C"/>
                </a:solidFill>
              </a:rPr>
              <a:t>Methodology: </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40B8F15C-1B26-4086-9EE2-DC7D55708EC1}"/>
                  </a:ext>
                </a:extLst>
              </p:cNvPr>
              <p:cNvSpPr/>
              <p:nvPr/>
            </p:nvSpPr>
            <p:spPr>
              <a:xfrm>
                <a:off x="0" y="2364068"/>
                <a:ext cx="4572000" cy="682366"/>
              </a:xfrm>
              <a:prstGeom prst="rect">
                <a:avLst/>
              </a:prstGeom>
            </p:spPr>
            <p:txBody>
              <a:bodyPr>
                <a:spAutoFit/>
              </a:bodyPr>
              <a:lstStyle/>
              <a:p>
                <a:pPr/>
                <a14:m>
                  <m:oMathPara xmlns:m="http://schemas.openxmlformats.org/officeDocument/2006/math">
                    <m:oMathParaPr>
                      <m:jc m:val="center"/>
                    </m:oMathParaPr>
                    <m:oMath xmlns:m="http://schemas.openxmlformats.org/officeDocument/2006/math">
                      <m:d>
                        <m:dPr>
                          <m:begChr m:val=""/>
                          <m:ctrlPr>
                            <a:rPr lang="en-AU" i="1">
                              <a:latin typeface="Cambria Math" panose="02040503050406030204" pitchFamily="18" charset="0"/>
                            </a:rPr>
                          </m:ctrlPr>
                        </m:dPr>
                        <m:e>
                          <m:r>
                            <a:rPr lang="en-AU">
                              <a:latin typeface="Cambria Math" panose="02040503050406030204" pitchFamily="18" charset="0"/>
                            </a:rPr>
                            <m:t>∀</m:t>
                          </m:r>
                          <m:r>
                            <a:rPr lang="en-AU" i="1">
                              <a:latin typeface="Cambria Math" panose="02040503050406030204" pitchFamily="18" charset="0"/>
                            </a:rPr>
                            <m:t>𝑖</m:t>
                          </m:r>
                          <m:r>
                            <a:rPr lang="en-AU" i="0">
                              <a:latin typeface="Cambria Math" panose="02040503050406030204" pitchFamily="18" charset="0"/>
                            </a:rPr>
                            <m:t>, </m:t>
                          </m:r>
                          <m:r>
                            <a:rPr lang="en-AU" i="1">
                              <a:latin typeface="Cambria Math" panose="02040503050406030204" pitchFamily="18" charset="0"/>
                            </a:rPr>
                            <m:t>𝑗</m:t>
                          </m:r>
                          <m:r>
                            <a:rPr lang="en-AU" i="0">
                              <a:latin typeface="Cambria Math" panose="02040503050406030204" pitchFamily="18" charset="0"/>
                            </a:rPr>
                            <m:t> ∈{1,2,…</m:t>
                          </m:r>
                          <m:r>
                            <a:rPr lang="en-AU" i="1">
                              <a:latin typeface="Cambria Math" panose="02040503050406030204" pitchFamily="18" charset="0"/>
                            </a:rPr>
                            <m:t>𝑀</m:t>
                          </m:r>
                          <m:r>
                            <a:rPr lang="en-AU" i="0">
                              <a:latin typeface="Cambria Math" panose="02040503050406030204" pitchFamily="18" charset="0"/>
                            </a:rPr>
                            <m:t>}, ∀</m:t>
                          </m:r>
                          <m:r>
                            <a:rPr lang="en-AU" i="1">
                              <a:latin typeface="Cambria Math" panose="02040503050406030204" pitchFamily="18" charset="0"/>
                            </a:rPr>
                            <m:t>𝑡</m:t>
                          </m:r>
                          <m:r>
                            <a:rPr lang="en-AU" i="0">
                              <a:latin typeface="Cambria Math" panose="02040503050406030204" pitchFamily="18" charset="0"/>
                            </a:rPr>
                            <m:t>∈</m:t>
                          </m:r>
                          <m:d>
                            <m:dPr>
                              <m:begChr m:val="{"/>
                              <m:endChr m:val="}"/>
                              <m:ctrlPr>
                                <a:rPr lang="en-AU" i="1">
                                  <a:latin typeface="Cambria Math" panose="02040503050406030204" pitchFamily="18" charset="0"/>
                                </a:rPr>
                              </m:ctrlPr>
                            </m:dPr>
                            <m:e>
                              <m:r>
                                <a:rPr lang="en-AU" i="0">
                                  <a:latin typeface="Cambria Math" panose="02040503050406030204" pitchFamily="18" charset="0"/>
                                </a:rPr>
                                <m:t>1,2,…</m:t>
                              </m:r>
                              <m:r>
                                <a:rPr lang="en-AU" i="1">
                                  <a:latin typeface="Cambria Math" panose="02040503050406030204" pitchFamily="18" charset="0"/>
                                </a:rPr>
                                <m:t>𝑇</m:t>
                              </m:r>
                            </m:e>
                          </m:d>
                          <m:r>
                            <a:rPr lang="en-AU" i="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rPr>
                                <m:t>𝐴</m:t>
                              </m:r>
                            </m:e>
                            <m:sub>
                              <m:r>
                                <a:rPr lang="en-AU" i="1">
                                  <a:latin typeface="Cambria Math" panose="02040503050406030204" pitchFamily="18" charset="0"/>
                                </a:rPr>
                                <m:t>𝑖𝑗</m:t>
                              </m:r>
                            </m:sub>
                          </m:sSub>
                          <m:r>
                            <a:rPr lang="en-AU" i="0">
                              <a:latin typeface="Cambria Math" panose="02040503050406030204" pitchFamily="18" charset="0"/>
                            </a:rPr>
                            <m:t>=</m:t>
                          </m:r>
                          <m:r>
                            <a:rPr lang="en-AU" i="1">
                              <a:latin typeface="Cambria Math" panose="02040503050406030204" pitchFamily="18" charset="0"/>
                            </a:rPr>
                            <m:t>𝑝</m:t>
                          </m:r>
                          <m:r>
                            <a:rPr lang="en-AU" i="0">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𝑧</m:t>
                              </m:r>
                            </m:e>
                            <m:sub>
                              <m:r>
                                <a:rPr lang="en-AU" i="1">
                                  <a:latin typeface="Cambria Math" panose="02040503050406030204" pitchFamily="18" charset="0"/>
                                </a:rPr>
                                <m:t>𝑡</m:t>
                              </m:r>
                              <m:r>
                                <a:rPr lang="en-AU" i="0">
                                  <a:latin typeface="Cambria Math" panose="02040503050406030204" pitchFamily="18" charset="0"/>
                                </a:rPr>
                                <m:t>+1</m:t>
                              </m:r>
                            </m:sub>
                          </m:sSub>
                          <m:r>
                            <a:rPr lang="en-AU" i="0">
                              <a:latin typeface="Cambria Math" panose="02040503050406030204" pitchFamily="18" charset="0"/>
                            </a:rPr>
                            <m:t>=</m:t>
                          </m:r>
                          <m:r>
                            <a:rPr lang="en-AU" i="1">
                              <a:latin typeface="Cambria Math" panose="02040503050406030204" pitchFamily="18" charset="0"/>
                            </a:rPr>
                            <m:t>𝑗</m:t>
                          </m:r>
                          <m:r>
                            <a:rPr lang="en-AU" i="0">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𝑧</m:t>
                              </m:r>
                            </m:e>
                            <m:sub>
                              <m:r>
                                <a:rPr lang="en-AU" i="1">
                                  <a:latin typeface="Cambria Math" panose="02040503050406030204" pitchFamily="18" charset="0"/>
                                </a:rPr>
                                <m:t>𝑡</m:t>
                              </m:r>
                            </m:sub>
                          </m:sSub>
                          <m:r>
                            <a:rPr lang="en-AU" i="0">
                              <a:latin typeface="Cambria Math" panose="02040503050406030204" pitchFamily="18" charset="0"/>
                            </a:rPr>
                            <m:t>=</m:t>
                          </m:r>
                          <m:r>
                            <a:rPr lang="en-AU" i="1">
                              <a:latin typeface="Cambria Math" panose="02040503050406030204" pitchFamily="18" charset="0"/>
                            </a:rPr>
                            <m:t>𝑖</m:t>
                          </m:r>
                        </m:e>
                      </m:d>
                    </m:oMath>
                  </m:oMathPara>
                </a14:m>
                <a:endParaRPr lang="en-AU"/>
              </a:p>
            </p:txBody>
          </p:sp>
        </mc:Choice>
        <mc:Fallback>
          <p:sp>
            <p:nvSpPr>
              <p:cNvPr id="7" name="Rectangle 6">
                <a:extLst>
                  <a:ext uri="{FF2B5EF4-FFF2-40B4-BE49-F238E27FC236}">
                    <a16:creationId xmlns:a16="http://schemas.microsoft.com/office/drawing/2014/main" id="{40B8F15C-1B26-4086-9EE2-DC7D55708EC1}"/>
                  </a:ext>
                </a:extLst>
              </p:cNvPr>
              <p:cNvSpPr>
                <a:spLocks noRot="1" noChangeAspect="1" noMove="1" noResize="1" noEditPoints="1" noAdjustHandles="1" noChangeArrowheads="1" noChangeShapeType="1" noTextEdit="1"/>
              </p:cNvSpPr>
              <p:nvPr/>
            </p:nvSpPr>
            <p:spPr>
              <a:xfrm>
                <a:off x="0" y="2364068"/>
                <a:ext cx="4572000" cy="682366"/>
              </a:xfrm>
              <a:prstGeom prst="rect">
                <a:avLst/>
              </a:prstGeom>
              <a:blipFill>
                <a:blip r:embed="rId3"/>
                <a:stretch>
                  <a:fillRect t="-52679" b="-135714"/>
                </a:stretch>
              </a:blipFill>
            </p:spPr>
            <p:txBody>
              <a:bodyPr/>
              <a:lstStyle/>
              <a:p>
                <a:r>
                  <a:rPr lang="en-AU">
                    <a:noFill/>
                  </a:rPr>
                  <a:t> </a:t>
                </a:r>
              </a:p>
            </p:txBody>
          </p:sp>
        </mc:Fallback>
      </mc:AlternateContent>
      <p:sp>
        <p:nvSpPr>
          <p:cNvPr id="8" name="Arrow: Down 7">
            <a:extLst>
              <a:ext uri="{FF2B5EF4-FFF2-40B4-BE49-F238E27FC236}">
                <a16:creationId xmlns:a16="http://schemas.microsoft.com/office/drawing/2014/main" id="{05CB6315-67B7-4DFA-887C-27F4CCA211F3}"/>
              </a:ext>
            </a:extLst>
          </p:cNvPr>
          <p:cNvSpPr/>
          <p:nvPr/>
        </p:nvSpPr>
        <p:spPr>
          <a:xfrm>
            <a:off x="2139447" y="3285089"/>
            <a:ext cx="293106" cy="432063"/>
          </a:xfrm>
          <a:prstGeom prst="downArrow">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EE0C6F91-777E-4D48-BF3F-9C79DCAC84E6}"/>
                  </a:ext>
                </a:extLst>
              </p:cNvPr>
              <p:cNvSpPr/>
              <p:nvPr/>
            </p:nvSpPr>
            <p:spPr>
              <a:xfrm>
                <a:off x="358581" y="4083030"/>
                <a:ext cx="385483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AU" sz="2000" i="1" smtClean="0">
                              <a:latin typeface="Cambria Math" panose="02040503050406030204" pitchFamily="18" charset="0"/>
                            </a:rPr>
                          </m:ctrlPr>
                        </m:dPr>
                        <m:e>
                          <m:r>
                            <a:rPr lang="en-AU" sz="2000" i="1">
                              <a:latin typeface="Cambria Math" panose="02040503050406030204" pitchFamily="18" charset="0"/>
                            </a:rPr>
                            <m:t>𝑝</m:t>
                          </m:r>
                          <m:r>
                            <a:rPr lang="en-AU" sz="2000" i="0">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rPr>
                                <m:t>𝑧</m:t>
                              </m:r>
                            </m:e>
                            <m:sub>
                              <m:r>
                                <a:rPr lang="en-AU" sz="2000" i="1">
                                  <a:latin typeface="Cambria Math" panose="02040503050406030204" pitchFamily="18" charset="0"/>
                                </a:rPr>
                                <m:t>𝑡</m:t>
                              </m:r>
                              <m:r>
                                <a:rPr lang="en-AU" sz="2000" i="0">
                                  <a:latin typeface="Cambria Math" panose="02040503050406030204" pitchFamily="18" charset="0"/>
                                </a:rPr>
                                <m:t>+1</m:t>
                              </m:r>
                            </m:sub>
                          </m:sSub>
                          <m:r>
                            <a:rPr lang="en-AU" sz="2000" i="0">
                              <a:latin typeface="Cambria Math" panose="02040503050406030204" pitchFamily="18" charset="0"/>
                            </a:rPr>
                            <m:t>=</m:t>
                          </m:r>
                          <m:r>
                            <a:rPr lang="en-AU" sz="2000" i="1">
                              <a:latin typeface="Cambria Math" panose="02040503050406030204" pitchFamily="18" charset="0"/>
                            </a:rPr>
                            <m:t>𝑗</m:t>
                          </m:r>
                          <m:r>
                            <a:rPr lang="en-AU" sz="2000" i="0">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rPr>
                                <m:t>𝑧</m:t>
                              </m:r>
                            </m:e>
                            <m:sub>
                              <m:r>
                                <a:rPr lang="en-AU" sz="2000" i="1">
                                  <a:latin typeface="Cambria Math" panose="02040503050406030204" pitchFamily="18" charset="0"/>
                                </a:rPr>
                                <m:t>𝑡</m:t>
                              </m:r>
                            </m:sub>
                          </m:sSub>
                          <m:r>
                            <a:rPr lang="en-AU" sz="2000" i="0">
                              <a:latin typeface="Cambria Math" panose="02040503050406030204" pitchFamily="18" charset="0"/>
                            </a:rPr>
                            <m:t>, </m:t>
                          </m:r>
                          <m:sSub>
                            <m:sSubPr>
                              <m:ctrlPr>
                                <a:rPr lang="en-AU" sz="2000" i="1">
                                  <a:latin typeface="Cambria Math" panose="02040503050406030204" pitchFamily="18" charset="0"/>
                                </a:rPr>
                              </m:ctrlPr>
                            </m:sSubPr>
                            <m:e>
                              <m:r>
                                <a:rPr lang="en-AU" sz="2000" b="0" i="1" smtClean="0">
                                  <a:latin typeface="Cambria Math" panose="02040503050406030204" pitchFamily="18" charset="0"/>
                                </a:rPr>
                                <m:t>𝑧</m:t>
                              </m:r>
                            </m:e>
                            <m:sub>
                              <m:r>
                                <a:rPr lang="en-AU" sz="2000" i="1">
                                  <a:latin typeface="Cambria Math" panose="02040503050406030204" pitchFamily="18" charset="0"/>
                                </a:rPr>
                                <m:t>𝑡</m:t>
                              </m:r>
                              <m:r>
                                <a:rPr lang="en-AU" sz="2000" i="0">
                                  <a:latin typeface="Cambria Math" panose="02040503050406030204" pitchFamily="18" charset="0"/>
                                </a:rPr>
                                <m:t>−1</m:t>
                              </m:r>
                            </m:sub>
                          </m:sSub>
                          <m:r>
                            <a:rPr lang="en-AU" sz="2000" i="0">
                              <a:latin typeface="Cambria Math" panose="02040503050406030204" pitchFamily="18" charset="0"/>
                            </a:rPr>
                            <m:t>, </m:t>
                          </m:r>
                          <m:sSub>
                            <m:sSubPr>
                              <m:ctrlPr>
                                <a:rPr lang="en-AU" sz="2000" i="1">
                                  <a:latin typeface="Cambria Math" panose="02040503050406030204" pitchFamily="18" charset="0"/>
                                </a:rPr>
                              </m:ctrlPr>
                            </m:sSubPr>
                            <m:e>
                              <m:r>
                                <a:rPr lang="en-AU" sz="2000" i="1">
                                  <a:latin typeface="Cambria Math" panose="02040503050406030204" pitchFamily="18" charset="0"/>
                                </a:rPr>
                                <m:t>𝑧</m:t>
                              </m:r>
                            </m:e>
                            <m:sub>
                              <m:r>
                                <a:rPr lang="en-AU" sz="2000" i="1">
                                  <a:latin typeface="Cambria Math" panose="02040503050406030204" pitchFamily="18" charset="0"/>
                                </a:rPr>
                                <m:t>𝑡</m:t>
                              </m:r>
                              <m:r>
                                <a:rPr lang="en-AU" sz="2000" i="0">
                                  <a:latin typeface="Cambria Math" panose="02040503050406030204" pitchFamily="18" charset="0"/>
                                </a:rPr>
                                <m:t>−2</m:t>
                              </m:r>
                            </m:sub>
                          </m:sSub>
                          <m:r>
                            <a:rPr lang="en-AU" sz="2000" i="0">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rPr>
                                <m:t>𝑧</m:t>
                              </m:r>
                            </m:e>
                            <m:sub>
                              <m:r>
                                <a:rPr lang="en-AU" sz="2000" i="1">
                                  <a:latin typeface="Cambria Math" panose="02040503050406030204" pitchFamily="18" charset="0"/>
                                </a:rPr>
                                <m:t>𝑡</m:t>
                              </m:r>
                              <m:r>
                                <a:rPr lang="en-AU" sz="2000" i="0">
                                  <a:latin typeface="Cambria Math" panose="02040503050406030204" pitchFamily="18" charset="0"/>
                                </a:rPr>
                                <m:t>−</m:t>
                              </m:r>
                              <m:r>
                                <a:rPr lang="en-AU" sz="2000" i="1">
                                  <a:latin typeface="Cambria Math" panose="02040503050406030204" pitchFamily="18" charset="0"/>
                                </a:rPr>
                                <m:t>𝑚</m:t>
                              </m:r>
                            </m:sub>
                          </m:sSub>
                        </m:e>
                      </m:d>
                    </m:oMath>
                  </m:oMathPara>
                </a14:m>
                <a:endParaRPr lang="en-AU" sz="2000"/>
              </a:p>
            </p:txBody>
          </p:sp>
        </mc:Choice>
        <mc:Fallback>
          <p:sp>
            <p:nvSpPr>
              <p:cNvPr id="9" name="Rectangle 8">
                <a:extLst>
                  <a:ext uri="{FF2B5EF4-FFF2-40B4-BE49-F238E27FC236}">
                    <a16:creationId xmlns:a16="http://schemas.microsoft.com/office/drawing/2014/main" id="{EE0C6F91-777E-4D48-BF3F-9C79DCAC84E6}"/>
                  </a:ext>
                </a:extLst>
              </p:cNvPr>
              <p:cNvSpPr>
                <a:spLocks noRot="1" noChangeAspect="1" noMove="1" noResize="1" noEditPoints="1" noAdjustHandles="1" noChangeArrowheads="1" noChangeShapeType="1" noTextEdit="1"/>
              </p:cNvSpPr>
              <p:nvPr/>
            </p:nvSpPr>
            <p:spPr>
              <a:xfrm>
                <a:off x="358581" y="4083030"/>
                <a:ext cx="3854838" cy="400110"/>
              </a:xfrm>
              <a:prstGeom prst="rect">
                <a:avLst/>
              </a:prstGeom>
              <a:blipFill>
                <a:blip r:embed="rId4"/>
                <a:stretch>
                  <a:fillRect t="-127692" r="-15032" b="-193846"/>
                </a:stretch>
              </a:blipFill>
            </p:spPr>
            <p:txBody>
              <a:bodyPr/>
              <a:lstStyle/>
              <a:p>
                <a:r>
                  <a:rPr lang="en-AU">
                    <a:noFill/>
                  </a:rPr>
                  <a:t> </a:t>
                </a:r>
              </a:p>
            </p:txBody>
          </p:sp>
        </mc:Fallback>
      </mc:AlternateContent>
      <p:sp>
        <p:nvSpPr>
          <p:cNvPr id="2" name="Rectangle 1">
            <a:extLst>
              <a:ext uri="{FF2B5EF4-FFF2-40B4-BE49-F238E27FC236}">
                <a16:creationId xmlns:a16="http://schemas.microsoft.com/office/drawing/2014/main" id="{76E696E1-501F-4662-B728-992DD1381C3A}"/>
              </a:ext>
            </a:extLst>
          </p:cNvPr>
          <p:cNvSpPr/>
          <p:nvPr/>
        </p:nvSpPr>
        <p:spPr>
          <a:xfrm>
            <a:off x="7750357" y="4215543"/>
            <a:ext cx="505267" cy="923330"/>
          </a:xfrm>
          <a:prstGeom prst="rect">
            <a:avLst/>
          </a:prstGeom>
        </p:spPr>
        <p:txBody>
          <a:bodyPr wrap="none">
            <a:spAutoFit/>
          </a:bodyPr>
          <a:lstStyle/>
          <a:p>
            <a:r>
              <a:rPr lang="en-AU" sz="5400" b="1">
                <a:solidFill>
                  <a:schemeClr val="accent4"/>
                </a:solidFill>
                <a:latin typeface="Calibri" panose="020F0502020204030204" pitchFamily="34" charset="0"/>
                <a:ea typeface="SimSun" panose="02010600030101010101" pitchFamily="2" charset="-122"/>
                <a:cs typeface="Arial" panose="020B0604020202020204" pitchFamily="34" charset="0"/>
              </a:rPr>
              <a:t>?</a:t>
            </a:r>
            <a:endParaRPr lang="en-AU" sz="5400" b="1">
              <a:solidFill>
                <a:schemeClr val="accent4"/>
              </a:solidFill>
            </a:endParaRPr>
          </a:p>
        </p:txBody>
      </p:sp>
      <p:sp>
        <p:nvSpPr>
          <p:cNvPr id="12" name="Rectangle 11">
            <a:extLst>
              <a:ext uri="{FF2B5EF4-FFF2-40B4-BE49-F238E27FC236}">
                <a16:creationId xmlns:a16="http://schemas.microsoft.com/office/drawing/2014/main" id="{68FB2C76-6351-46C5-828F-36CAE6823939}"/>
              </a:ext>
            </a:extLst>
          </p:cNvPr>
          <p:cNvSpPr/>
          <p:nvPr/>
        </p:nvSpPr>
        <p:spPr>
          <a:xfrm>
            <a:off x="5729661" y="4231759"/>
            <a:ext cx="1591273" cy="827045"/>
          </a:xfrm>
          <a:prstGeom prst="rect">
            <a:avLst/>
          </a:prstGeom>
          <a:solidFill>
            <a:srgbClr val="FFFFFF">
              <a:alpha val="81961"/>
            </a:srgbClr>
          </a:solidFill>
          <a:ln w="19050">
            <a:solidFill>
              <a:srgbClr val="698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a:solidFill>
                  <a:srgbClr val="6986BB"/>
                </a:solidFill>
                <a:latin typeface="Calibri" panose="020F0502020204030204" pitchFamily="34" charset="0"/>
                <a:ea typeface="Calibri" panose="020F0502020204030204" pitchFamily="34" charset="0"/>
                <a:cs typeface="Arial" panose="020B0604020202020204" pitchFamily="34" charset="0"/>
              </a:rPr>
              <a:t>Predict the Future</a:t>
            </a:r>
            <a:endParaRPr lang="en-AU" b="1">
              <a:solidFill>
                <a:srgbClr val="6986BB"/>
              </a:solidFill>
            </a:endParaRPr>
          </a:p>
        </p:txBody>
      </p:sp>
      <p:sp>
        <p:nvSpPr>
          <p:cNvPr id="14" name="Rectangle 13">
            <a:extLst>
              <a:ext uri="{FF2B5EF4-FFF2-40B4-BE49-F238E27FC236}">
                <a16:creationId xmlns:a16="http://schemas.microsoft.com/office/drawing/2014/main" id="{8718E58B-EF1D-45C4-86C5-DB36BB888E1C}"/>
              </a:ext>
            </a:extLst>
          </p:cNvPr>
          <p:cNvSpPr/>
          <p:nvPr/>
        </p:nvSpPr>
        <p:spPr>
          <a:xfrm>
            <a:off x="7321590" y="1913621"/>
            <a:ext cx="505267" cy="923330"/>
          </a:xfrm>
          <a:prstGeom prst="rect">
            <a:avLst/>
          </a:prstGeom>
        </p:spPr>
        <p:txBody>
          <a:bodyPr wrap="none">
            <a:spAutoFit/>
          </a:bodyPr>
          <a:lstStyle/>
          <a:p>
            <a:r>
              <a:rPr lang="en-AU" sz="5400" b="1">
                <a:solidFill>
                  <a:schemeClr val="accent4"/>
                </a:solidFill>
                <a:latin typeface="Calibri" panose="020F0502020204030204" pitchFamily="34" charset="0"/>
                <a:ea typeface="SimSun" panose="02010600030101010101" pitchFamily="2" charset="-122"/>
                <a:cs typeface="Arial" panose="020B0604020202020204" pitchFamily="34" charset="0"/>
              </a:rPr>
              <a:t>?</a:t>
            </a:r>
            <a:endParaRPr lang="en-AU" sz="5400" b="1">
              <a:solidFill>
                <a:schemeClr val="accent4"/>
              </a:solidFill>
            </a:endParaRPr>
          </a:p>
        </p:txBody>
      </p:sp>
      <p:sp>
        <p:nvSpPr>
          <p:cNvPr id="11" name="Rectangle 10">
            <a:extLst>
              <a:ext uri="{FF2B5EF4-FFF2-40B4-BE49-F238E27FC236}">
                <a16:creationId xmlns:a16="http://schemas.microsoft.com/office/drawing/2014/main" id="{1098439E-2084-4F4F-A63A-F299E732BF31}"/>
              </a:ext>
            </a:extLst>
          </p:cNvPr>
          <p:cNvSpPr/>
          <p:nvPr/>
        </p:nvSpPr>
        <p:spPr>
          <a:xfrm>
            <a:off x="5729661" y="1950545"/>
            <a:ext cx="1591273" cy="827045"/>
          </a:xfrm>
          <a:prstGeom prst="rect">
            <a:avLst/>
          </a:prstGeom>
          <a:solidFill>
            <a:srgbClr val="FFFFFF">
              <a:alpha val="76863"/>
            </a:srgbClr>
          </a:solidFill>
          <a:ln w="19050">
            <a:solidFill>
              <a:srgbClr val="808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a:solidFill>
                  <a:srgbClr val="8080BE"/>
                </a:solidFill>
                <a:latin typeface="Calibri" panose="020F0502020204030204" pitchFamily="34" charset="0"/>
                <a:cs typeface="Arial" panose="020B0604020202020204" pitchFamily="34" charset="0"/>
              </a:rPr>
              <a:t>Historical Stock Price                     </a:t>
            </a:r>
            <a:endParaRPr lang="en-AU" b="1">
              <a:solidFill>
                <a:srgbClr val="8080BE"/>
              </a:solidFill>
            </a:endParaRPr>
          </a:p>
        </p:txBody>
      </p:sp>
      <p:sp>
        <p:nvSpPr>
          <p:cNvPr id="16" name="Arrow: Down 15">
            <a:extLst>
              <a:ext uri="{FF2B5EF4-FFF2-40B4-BE49-F238E27FC236}">
                <a16:creationId xmlns:a16="http://schemas.microsoft.com/office/drawing/2014/main" id="{B616AD9C-65AF-4CED-97BC-EDEE6173187C}"/>
              </a:ext>
            </a:extLst>
          </p:cNvPr>
          <p:cNvSpPr/>
          <p:nvPr/>
        </p:nvSpPr>
        <p:spPr>
          <a:xfrm>
            <a:off x="6371690" y="2974694"/>
            <a:ext cx="293106" cy="432063"/>
          </a:xfrm>
          <a:prstGeom prst="downArrow">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17" name="Table 7">
            <a:extLst>
              <a:ext uri="{FF2B5EF4-FFF2-40B4-BE49-F238E27FC236}">
                <a16:creationId xmlns:a16="http://schemas.microsoft.com/office/drawing/2014/main" id="{2341F506-A548-4BB0-B9AC-1EF35312C512}"/>
              </a:ext>
            </a:extLst>
          </p:cNvPr>
          <p:cNvGraphicFramePr>
            <a:graphicFrameLocks noGrp="1"/>
          </p:cNvGraphicFramePr>
          <p:nvPr>
            <p:extLst>
              <p:ext uri="{D42A27DB-BD31-4B8C-83A1-F6EECF244321}">
                <p14:modId xmlns:p14="http://schemas.microsoft.com/office/powerpoint/2010/main" val="1506955627"/>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0">
                <a:tc>
                  <a:txBody>
                    <a:bodyPr/>
                    <a:lstStyle/>
                    <a:p>
                      <a:pPr algn="ctr"/>
                      <a:r>
                        <a:rPr lang="en-AU" sz="1400" b="0">
                          <a:solidFill>
                            <a:srgbClr val="D7D7EC"/>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8080BE"/>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Tree>
    <p:extLst>
      <p:ext uri="{BB962C8B-B14F-4D97-AF65-F5344CB8AC3E}">
        <p14:creationId xmlns:p14="http://schemas.microsoft.com/office/powerpoint/2010/main" val="140505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2" grpId="0"/>
      <p:bldP spid="12" grpId="0" animBg="1"/>
      <p:bldP spid="14" grpId="0"/>
      <p:bldP spid="11"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23586-013F-4770-9FA1-B4DCDBC9FD1D}"/>
              </a:ext>
            </a:extLst>
          </p:cNvPr>
          <p:cNvSpPr>
            <a:spLocks noGrp="1"/>
          </p:cNvSpPr>
          <p:nvPr>
            <p:ph type="body" sz="quarter" idx="10"/>
          </p:nvPr>
        </p:nvSpPr>
        <p:spPr/>
        <p:txBody>
          <a:bodyPr/>
          <a:lstStyle/>
          <a:p>
            <a:pPr marL="742950" indent="-742950">
              <a:buAutoNum type="arabicPeriod"/>
            </a:pPr>
            <a:r>
              <a:rPr lang="en-AU"/>
              <a:t>Introduction to Hidden Markov       Model</a:t>
            </a:r>
          </a:p>
        </p:txBody>
      </p:sp>
    </p:spTree>
    <p:extLst>
      <p:ext uri="{BB962C8B-B14F-4D97-AF65-F5344CB8AC3E}">
        <p14:creationId xmlns:p14="http://schemas.microsoft.com/office/powerpoint/2010/main" val="4293321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344215-17FC-4DE6-A19A-FFD56C44AADB}"/>
              </a:ext>
            </a:extLst>
          </p:cNvPr>
          <p:cNvSpPr>
            <a:spLocks noGrp="1"/>
          </p:cNvSpPr>
          <p:nvPr>
            <p:ph type="title"/>
          </p:nvPr>
        </p:nvSpPr>
        <p:spPr/>
        <p:txBody>
          <a:bodyPr/>
          <a:lstStyle/>
          <a:p>
            <a:r>
              <a:rPr lang="en-AU"/>
              <a:t>Alternative Ideas</a:t>
            </a:r>
          </a:p>
        </p:txBody>
      </p:sp>
      <p:sp>
        <p:nvSpPr>
          <p:cNvPr id="4" name="Content Placeholder 2">
            <a:extLst>
              <a:ext uri="{FF2B5EF4-FFF2-40B4-BE49-F238E27FC236}">
                <a16:creationId xmlns:a16="http://schemas.microsoft.com/office/drawing/2014/main" id="{549AE782-91F9-41AC-A3D6-2D698CCD30AB}"/>
              </a:ext>
            </a:extLst>
          </p:cNvPr>
          <p:cNvSpPr txBox="1">
            <a:spLocks/>
          </p:cNvSpPr>
          <p:nvPr/>
        </p:nvSpPr>
        <p:spPr>
          <a:xfrm rot="5400000">
            <a:off x="2230452" y="-717143"/>
            <a:ext cx="257060" cy="3800399"/>
          </a:xfrm>
          <a:prstGeom prst="rect">
            <a:avLst/>
          </a:prstGeom>
          <a:noFill/>
        </p:spPr>
        <p:txBody>
          <a:bodyPr vert="vert270"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2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r>
              <a:rPr lang="en-AU" sz="1800">
                <a:solidFill>
                  <a:srgbClr val="40548C"/>
                </a:solidFill>
              </a:rPr>
              <a:t>If using Machine Learning</a:t>
            </a:r>
          </a:p>
        </p:txBody>
      </p:sp>
      <p:sp>
        <p:nvSpPr>
          <p:cNvPr id="5" name="TextBox 4">
            <a:extLst>
              <a:ext uri="{FF2B5EF4-FFF2-40B4-BE49-F238E27FC236}">
                <a16:creationId xmlns:a16="http://schemas.microsoft.com/office/drawing/2014/main" id="{25AA5089-DA94-4CCD-B177-120739333F5A}"/>
              </a:ext>
            </a:extLst>
          </p:cNvPr>
          <p:cNvSpPr txBox="1"/>
          <p:nvPr/>
        </p:nvSpPr>
        <p:spPr>
          <a:xfrm>
            <a:off x="353420" y="1384301"/>
            <a:ext cx="5606222" cy="307777"/>
          </a:xfrm>
          <a:prstGeom prst="rect">
            <a:avLst/>
          </a:prstGeom>
          <a:noFill/>
        </p:spPr>
        <p:txBody>
          <a:bodyPr wrap="square" rtlCol="0">
            <a:spAutoFit/>
          </a:bodyPr>
          <a:lstStyle/>
          <a:p>
            <a:r>
              <a:rPr lang="en-AU" sz="1400" b="1" i="1"/>
              <a:t>1. Directional Change from Price Prediction to Portfolio Selection</a:t>
            </a:r>
          </a:p>
        </p:txBody>
      </p:sp>
      <p:pic>
        <p:nvPicPr>
          <p:cNvPr id="6" name="Picture 5">
            <a:extLst>
              <a:ext uri="{FF2B5EF4-FFF2-40B4-BE49-F238E27FC236}">
                <a16:creationId xmlns:a16="http://schemas.microsoft.com/office/drawing/2014/main" id="{742B3F34-F304-4C64-8F9E-227EF9D003C0}"/>
              </a:ext>
            </a:extLst>
          </p:cNvPr>
          <p:cNvPicPr>
            <a:picLocks noChangeAspect="1"/>
          </p:cNvPicPr>
          <p:nvPr/>
        </p:nvPicPr>
        <p:blipFill>
          <a:blip r:embed="rId2"/>
          <a:stretch>
            <a:fillRect/>
          </a:stretch>
        </p:blipFill>
        <p:spPr>
          <a:xfrm>
            <a:off x="3317954" y="1873332"/>
            <a:ext cx="5484412" cy="4346592"/>
          </a:xfrm>
          <a:prstGeom prst="rect">
            <a:avLst/>
          </a:prstGeom>
        </p:spPr>
      </p:pic>
      <p:sp>
        <p:nvSpPr>
          <p:cNvPr id="7" name="Rectangle 6">
            <a:extLst>
              <a:ext uri="{FF2B5EF4-FFF2-40B4-BE49-F238E27FC236}">
                <a16:creationId xmlns:a16="http://schemas.microsoft.com/office/drawing/2014/main" id="{48432FAF-67E3-496D-B2D3-02ECA55AF16F}"/>
              </a:ext>
            </a:extLst>
          </p:cNvPr>
          <p:cNvSpPr/>
          <p:nvPr/>
        </p:nvSpPr>
        <p:spPr>
          <a:xfrm>
            <a:off x="-26825" y="2253552"/>
            <a:ext cx="3344779" cy="3386568"/>
          </a:xfrm>
          <a:prstGeom prst="rect">
            <a:avLst/>
          </a:prstGeom>
        </p:spPr>
        <p:txBody>
          <a:bodyPr wrap="square">
            <a:spAutoFit/>
          </a:bodyPr>
          <a:lstStyle/>
          <a:p>
            <a:pPr marL="841375" indent="-342900">
              <a:lnSpc>
                <a:spcPct val="107000"/>
              </a:lnSpc>
              <a:spcAft>
                <a:spcPts val="800"/>
              </a:spcAft>
              <a:buFont typeface="+mj-lt"/>
              <a:buAutoNum type="arabicPeriod"/>
            </a:pPr>
            <a:r>
              <a:rPr lang="en-AU" sz="1400">
                <a:latin typeface="Calibri" panose="020F0502020204030204" pitchFamily="34" charset="0"/>
                <a:ea typeface="Calibri" panose="020F0502020204030204" pitchFamily="34" charset="0"/>
                <a:cs typeface="Arial" panose="020B0604020202020204" pitchFamily="34" charset="0"/>
              </a:rPr>
              <a:t>Using HMMs to predict a vector with binary elements (1 and 2) representing the macroeconomics factors (e.g. inflation, industrial index etc.). </a:t>
            </a:r>
          </a:p>
          <a:p>
            <a:pPr marL="841375" indent="-342900">
              <a:lnSpc>
                <a:spcPct val="107000"/>
              </a:lnSpc>
              <a:spcAft>
                <a:spcPts val="800"/>
              </a:spcAft>
              <a:buFont typeface="+mj-lt"/>
              <a:buAutoNum type="arabicPeriod"/>
            </a:pPr>
            <a:r>
              <a:rPr lang="en-AU" sz="1400">
                <a:latin typeface="Calibri" panose="020F0502020204030204" pitchFamily="34" charset="0"/>
                <a:ea typeface="Calibri" panose="020F0502020204030204" pitchFamily="34" charset="0"/>
                <a:cs typeface="Arial" panose="020B0604020202020204" pitchFamily="34" charset="0"/>
              </a:rPr>
              <a:t>Finding the closet window that has the similar economics pattern. </a:t>
            </a:r>
          </a:p>
          <a:p>
            <a:pPr marL="841375" indent="-342900">
              <a:lnSpc>
                <a:spcPct val="107000"/>
              </a:lnSpc>
              <a:spcAft>
                <a:spcPts val="800"/>
              </a:spcAft>
              <a:buFont typeface="+mj-lt"/>
              <a:buAutoNum type="arabicPeriod"/>
            </a:pPr>
            <a:r>
              <a:rPr lang="en-AU" sz="1400">
                <a:latin typeface="Calibri" panose="020F0502020204030204" pitchFamily="34" charset="0"/>
                <a:ea typeface="Calibri" panose="020F0502020204030204" pitchFamily="34" charset="0"/>
                <a:cs typeface="Arial" panose="020B0604020202020204" pitchFamily="34" charset="0"/>
              </a:rPr>
              <a:t>Evaluating stocks based on financial ratios and their corresponding dynamic weights </a:t>
            </a:r>
          </a:p>
          <a:p>
            <a:pPr marL="841375" indent="-342900">
              <a:lnSpc>
                <a:spcPct val="107000"/>
              </a:lnSpc>
              <a:spcAft>
                <a:spcPts val="800"/>
              </a:spcAft>
              <a:buFont typeface="+mj-lt"/>
              <a:buAutoNum type="arabicPeriod"/>
            </a:pPr>
            <a:r>
              <a:rPr lang="en-AU" sz="1400">
                <a:latin typeface="Calibri" panose="020F0502020204030204" pitchFamily="34" charset="0"/>
                <a:ea typeface="Calibri" panose="020F0502020204030204" pitchFamily="34" charset="0"/>
                <a:cs typeface="Arial" panose="020B0604020202020204" pitchFamily="34" charset="0"/>
              </a:rPr>
              <a:t>Updating the portfolio accordingly. </a:t>
            </a:r>
          </a:p>
        </p:txBody>
      </p:sp>
      <p:pic>
        <p:nvPicPr>
          <p:cNvPr id="8" name="Picture 7">
            <a:extLst>
              <a:ext uri="{FF2B5EF4-FFF2-40B4-BE49-F238E27FC236}">
                <a16:creationId xmlns:a16="http://schemas.microsoft.com/office/drawing/2014/main" id="{3ED46036-EFF3-4CC1-9715-DD388B82624D}"/>
              </a:ext>
            </a:extLst>
          </p:cNvPr>
          <p:cNvPicPr>
            <a:picLocks noChangeAspect="1"/>
          </p:cNvPicPr>
          <p:nvPr/>
        </p:nvPicPr>
        <p:blipFill>
          <a:blip r:embed="rId3"/>
          <a:stretch>
            <a:fillRect/>
          </a:stretch>
        </p:blipFill>
        <p:spPr>
          <a:xfrm>
            <a:off x="3688189" y="1981765"/>
            <a:ext cx="5007937" cy="3930142"/>
          </a:xfrm>
          <a:prstGeom prst="rect">
            <a:avLst/>
          </a:prstGeom>
        </p:spPr>
      </p:pic>
      <p:graphicFrame>
        <p:nvGraphicFramePr>
          <p:cNvPr id="9" name="Table 7">
            <a:extLst>
              <a:ext uri="{FF2B5EF4-FFF2-40B4-BE49-F238E27FC236}">
                <a16:creationId xmlns:a16="http://schemas.microsoft.com/office/drawing/2014/main" id="{5477C76F-4E3C-40CA-8F01-6A2DBB0858A1}"/>
              </a:ext>
            </a:extLst>
          </p:cNvPr>
          <p:cNvGraphicFramePr>
            <a:graphicFrameLocks noGrp="1"/>
          </p:cNvGraphicFramePr>
          <p:nvPr>
            <p:extLst>
              <p:ext uri="{D42A27DB-BD31-4B8C-83A1-F6EECF244321}">
                <p14:modId xmlns:p14="http://schemas.microsoft.com/office/powerpoint/2010/main" val="1506955627"/>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0">
                <a:tc>
                  <a:txBody>
                    <a:bodyPr/>
                    <a:lstStyle/>
                    <a:p>
                      <a:pPr algn="ctr"/>
                      <a:r>
                        <a:rPr lang="en-AU" sz="1400" b="0">
                          <a:solidFill>
                            <a:srgbClr val="D7D7EC"/>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8080BE"/>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Tree>
    <p:extLst>
      <p:ext uri="{BB962C8B-B14F-4D97-AF65-F5344CB8AC3E}">
        <p14:creationId xmlns:p14="http://schemas.microsoft.com/office/powerpoint/2010/main" val="42608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A59971-194C-4CD5-98C6-D6871100E773}"/>
              </a:ext>
            </a:extLst>
          </p:cNvPr>
          <p:cNvSpPr>
            <a:spLocks noGrp="1"/>
          </p:cNvSpPr>
          <p:nvPr>
            <p:ph type="title"/>
          </p:nvPr>
        </p:nvSpPr>
        <p:spPr/>
        <p:txBody>
          <a:bodyPr/>
          <a:lstStyle/>
          <a:p>
            <a:r>
              <a:rPr lang="en-AU"/>
              <a:t>Alternative Ideas</a:t>
            </a:r>
          </a:p>
        </p:txBody>
      </p:sp>
      <p:sp>
        <p:nvSpPr>
          <p:cNvPr id="4" name="Content Placeholder 2">
            <a:extLst>
              <a:ext uri="{FF2B5EF4-FFF2-40B4-BE49-F238E27FC236}">
                <a16:creationId xmlns:a16="http://schemas.microsoft.com/office/drawing/2014/main" id="{13F0F48F-71CA-4603-AAF0-4011D0EFBF7C}"/>
              </a:ext>
            </a:extLst>
          </p:cNvPr>
          <p:cNvSpPr txBox="1">
            <a:spLocks/>
          </p:cNvSpPr>
          <p:nvPr/>
        </p:nvSpPr>
        <p:spPr>
          <a:xfrm rot="5400000">
            <a:off x="2230452" y="-717143"/>
            <a:ext cx="257060" cy="3800399"/>
          </a:xfrm>
          <a:prstGeom prst="rect">
            <a:avLst/>
          </a:prstGeom>
          <a:noFill/>
        </p:spPr>
        <p:txBody>
          <a:bodyPr vert="vert270"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2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r>
              <a:rPr lang="en-AU" sz="1800">
                <a:solidFill>
                  <a:srgbClr val="40548C"/>
                </a:solidFill>
              </a:rPr>
              <a:t>If using Machine Learning</a:t>
            </a:r>
          </a:p>
        </p:txBody>
      </p:sp>
      <p:sp>
        <p:nvSpPr>
          <p:cNvPr id="5" name="TextBox 4">
            <a:extLst>
              <a:ext uri="{FF2B5EF4-FFF2-40B4-BE49-F238E27FC236}">
                <a16:creationId xmlns:a16="http://schemas.microsoft.com/office/drawing/2014/main" id="{1F170F6F-964F-4088-846B-898792F224D0}"/>
              </a:ext>
            </a:extLst>
          </p:cNvPr>
          <p:cNvSpPr txBox="1"/>
          <p:nvPr/>
        </p:nvSpPr>
        <p:spPr>
          <a:xfrm>
            <a:off x="353420" y="1384301"/>
            <a:ext cx="5606222" cy="307777"/>
          </a:xfrm>
          <a:prstGeom prst="rect">
            <a:avLst/>
          </a:prstGeom>
          <a:noFill/>
        </p:spPr>
        <p:txBody>
          <a:bodyPr wrap="square" rtlCol="0">
            <a:spAutoFit/>
          </a:bodyPr>
          <a:lstStyle/>
          <a:p>
            <a:r>
              <a:rPr lang="en-AU" sz="1400" b="1" i="1"/>
              <a:t>2. Use Other Machine Learning Models</a:t>
            </a:r>
          </a:p>
        </p:txBody>
      </p:sp>
      <p:sp>
        <p:nvSpPr>
          <p:cNvPr id="6" name="Rectangle 5">
            <a:extLst>
              <a:ext uri="{FF2B5EF4-FFF2-40B4-BE49-F238E27FC236}">
                <a16:creationId xmlns:a16="http://schemas.microsoft.com/office/drawing/2014/main" id="{70482AD7-8B90-4E9C-AAF6-9D81BF58D039}"/>
              </a:ext>
            </a:extLst>
          </p:cNvPr>
          <p:cNvSpPr/>
          <p:nvPr/>
        </p:nvSpPr>
        <p:spPr>
          <a:xfrm>
            <a:off x="537410" y="1801142"/>
            <a:ext cx="7283116" cy="307777"/>
          </a:xfrm>
          <a:prstGeom prst="rect">
            <a:avLst/>
          </a:prstGeom>
        </p:spPr>
        <p:txBody>
          <a:bodyPr wrap="square">
            <a:spAutoFit/>
          </a:bodyPr>
          <a:lstStyle/>
          <a:p>
            <a:r>
              <a:rPr lang="en-AU" sz="1400">
                <a:latin typeface="Calibri" panose="020F0502020204030204" pitchFamily="34" charset="0"/>
                <a:ea typeface="Calibri" panose="020F0502020204030204" pitchFamily="34" charset="0"/>
                <a:cs typeface="Arial" panose="020B0604020202020204" pitchFamily="34" charset="0"/>
              </a:rPr>
              <a:t>Recursive neutral networks and other hybrid models incorporate history for prediction (?)</a:t>
            </a:r>
            <a:endParaRPr lang="en-AU" sz="1400"/>
          </a:p>
        </p:txBody>
      </p:sp>
      <p:pic>
        <p:nvPicPr>
          <p:cNvPr id="7" name="Picture 6">
            <a:extLst>
              <a:ext uri="{FF2B5EF4-FFF2-40B4-BE49-F238E27FC236}">
                <a16:creationId xmlns:a16="http://schemas.microsoft.com/office/drawing/2014/main" id="{260C5AA8-C8DC-4093-92E2-1CE5E7BED3EB}"/>
              </a:ext>
            </a:extLst>
          </p:cNvPr>
          <p:cNvPicPr>
            <a:picLocks noChangeAspect="1"/>
          </p:cNvPicPr>
          <p:nvPr/>
        </p:nvPicPr>
        <p:blipFill>
          <a:blip r:embed="rId3"/>
          <a:stretch>
            <a:fillRect/>
          </a:stretch>
        </p:blipFill>
        <p:spPr>
          <a:xfrm>
            <a:off x="810126" y="2440323"/>
            <a:ext cx="6737684" cy="2789893"/>
          </a:xfrm>
          <a:prstGeom prst="rect">
            <a:avLst/>
          </a:prstGeom>
        </p:spPr>
      </p:pic>
      <p:pic>
        <p:nvPicPr>
          <p:cNvPr id="8" name="Picture 7">
            <a:extLst>
              <a:ext uri="{FF2B5EF4-FFF2-40B4-BE49-F238E27FC236}">
                <a16:creationId xmlns:a16="http://schemas.microsoft.com/office/drawing/2014/main" id="{6B546AE9-E9A3-40A0-A8C5-EFDA273840B8}"/>
              </a:ext>
            </a:extLst>
          </p:cNvPr>
          <p:cNvPicPr>
            <a:picLocks noChangeAspect="1"/>
          </p:cNvPicPr>
          <p:nvPr/>
        </p:nvPicPr>
        <p:blipFill>
          <a:blip r:embed="rId4"/>
          <a:stretch>
            <a:fillRect/>
          </a:stretch>
        </p:blipFill>
        <p:spPr>
          <a:xfrm>
            <a:off x="1181731" y="2283875"/>
            <a:ext cx="6154902" cy="3461657"/>
          </a:xfrm>
          <a:prstGeom prst="rect">
            <a:avLst/>
          </a:prstGeom>
        </p:spPr>
      </p:pic>
      <p:graphicFrame>
        <p:nvGraphicFramePr>
          <p:cNvPr id="9" name="Table 7">
            <a:extLst>
              <a:ext uri="{FF2B5EF4-FFF2-40B4-BE49-F238E27FC236}">
                <a16:creationId xmlns:a16="http://schemas.microsoft.com/office/drawing/2014/main" id="{7267E99A-9449-4EDE-86EA-57F0D3A5F9F4}"/>
              </a:ext>
            </a:extLst>
          </p:cNvPr>
          <p:cNvGraphicFramePr>
            <a:graphicFrameLocks noGrp="1"/>
          </p:cNvGraphicFramePr>
          <p:nvPr>
            <p:extLst>
              <p:ext uri="{D42A27DB-BD31-4B8C-83A1-F6EECF244321}">
                <p14:modId xmlns:p14="http://schemas.microsoft.com/office/powerpoint/2010/main" val="1506955627"/>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0">
                <a:tc>
                  <a:txBody>
                    <a:bodyPr/>
                    <a:lstStyle/>
                    <a:p>
                      <a:pPr algn="ctr"/>
                      <a:r>
                        <a:rPr lang="en-AU" sz="1400" b="0">
                          <a:solidFill>
                            <a:srgbClr val="D7D7EC"/>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8080BE"/>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Tree>
    <p:extLst>
      <p:ext uri="{BB962C8B-B14F-4D97-AF65-F5344CB8AC3E}">
        <p14:creationId xmlns:p14="http://schemas.microsoft.com/office/powerpoint/2010/main" val="194946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3B8C82-1794-4087-9F5B-82EF9C3C9C40}"/>
              </a:ext>
            </a:extLst>
          </p:cNvPr>
          <p:cNvSpPr>
            <a:spLocks noGrp="1"/>
          </p:cNvSpPr>
          <p:nvPr>
            <p:ph type="body" sz="quarter" idx="10"/>
          </p:nvPr>
        </p:nvSpPr>
        <p:spPr/>
        <p:txBody>
          <a:bodyPr/>
          <a:lstStyle/>
          <a:p>
            <a:pPr marL="742950" indent="-742950">
              <a:buFont typeface="+mj-lt"/>
              <a:buAutoNum type="arabicPeriod" startAt="5"/>
            </a:pPr>
            <a:r>
              <a:rPr lang="en-AU"/>
              <a:t>Conclusion</a:t>
            </a:r>
          </a:p>
        </p:txBody>
      </p:sp>
    </p:spTree>
    <p:extLst>
      <p:ext uri="{BB962C8B-B14F-4D97-AF65-F5344CB8AC3E}">
        <p14:creationId xmlns:p14="http://schemas.microsoft.com/office/powerpoint/2010/main" val="68294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89B01F-5644-45EE-8459-87DDC45C2065}"/>
              </a:ext>
            </a:extLst>
          </p:cNvPr>
          <p:cNvSpPr>
            <a:spLocks noGrp="1"/>
          </p:cNvSpPr>
          <p:nvPr>
            <p:ph type="title"/>
          </p:nvPr>
        </p:nvSpPr>
        <p:spPr/>
        <p:txBody>
          <a:bodyPr/>
          <a:lstStyle/>
          <a:p>
            <a:r>
              <a:rPr lang="en-US"/>
              <a:t>Intro to HMM</a:t>
            </a:r>
            <a:endParaRPr lang="en-AU"/>
          </a:p>
        </p:txBody>
      </p:sp>
      <p:sp>
        <p:nvSpPr>
          <p:cNvPr id="5" name="Rectangle 4">
            <a:extLst>
              <a:ext uri="{FF2B5EF4-FFF2-40B4-BE49-F238E27FC236}">
                <a16:creationId xmlns:a16="http://schemas.microsoft.com/office/drawing/2014/main" id="{F6727009-6DB7-4ED9-8D0A-80FE3645C968}"/>
              </a:ext>
            </a:extLst>
          </p:cNvPr>
          <p:cNvSpPr/>
          <p:nvPr/>
        </p:nvSpPr>
        <p:spPr>
          <a:xfrm>
            <a:off x="805782" y="1490891"/>
            <a:ext cx="4230453" cy="369332"/>
          </a:xfrm>
          <a:prstGeom prst="rect">
            <a:avLst/>
          </a:prstGeom>
        </p:spPr>
        <p:txBody>
          <a:bodyPr wrap="none">
            <a:spAutoFit/>
          </a:bodyPr>
          <a:lstStyle/>
          <a:p>
            <a:r>
              <a:rPr lang="en-US" b="1">
                <a:solidFill>
                  <a:srgbClr val="40548C"/>
                </a:solidFill>
              </a:rPr>
              <a:t>Unsupervised Machine Learning algorithm</a:t>
            </a:r>
          </a:p>
        </p:txBody>
      </p:sp>
      <p:sp>
        <p:nvSpPr>
          <p:cNvPr id="8" name="TextBox 7">
            <a:extLst>
              <a:ext uri="{FF2B5EF4-FFF2-40B4-BE49-F238E27FC236}">
                <a16:creationId xmlns:a16="http://schemas.microsoft.com/office/drawing/2014/main" id="{B6CC4FDE-41AC-4730-AFC0-4B08D58CF28E}"/>
              </a:ext>
            </a:extLst>
          </p:cNvPr>
          <p:cNvSpPr txBox="1"/>
          <p:nvPr/>
        </p:nvSpPr>
        <p:spPr>
          <a:xfrm>
            <a:off x="805782" y="1874237"/>
            <a:ext cx="7076049" cy="584775"/>
          </a:xfrm>
          <a:prstGeom prst="rect">
            <a:avLst/>
          </a:prstGeom>
          <a:noFill/>
        </p:spPr>
        <p:txBody>
          <a:bodyPr wrap="square" rtlCol="0">
            <a:spAutoFit/>
          </a:bodyPr>
          <a:lstStyle/>
          <a:p>
            <a:pPr marL="285750" lvl="1" indent="-285750">
              <a:buFontTx/>
              <a:buChar char="-"/>
            </a:pPr>
            <a:r>
              <a:rPr lang="en-US" sz="1600"/>
              <a:t>Area </a:t>
            </a:r>
            <a:r>
              <a:rPr lang="en-AU" sz="1600"/>
              <a:t>of ML that learns from unlabelled, unclassified or uncategorised test data </a:t>
            </a:r>
          </a:p>
          <a:p>
            <a:endParaRPr lang="en-AU" sz="1600"/>
          </a:p>
        </p:txBody>
      </p:sp>
      <p:sp>
        <p:nvSpPr>
          <p:cNvPr id="9" name="Rectangle 8">
            <a:extLst>
              <a:ext uri="{FF2B5EF4-FFF2-40B4-BE49-F238E27FC236}">
                <a16:creationId xmlns:a16="http://schemas.microsoft.com/office/drawing/2014/main" id="{2DC0E35D-3811-46C6-AB10-D2EED2D04165}"/>
              </a:ext>
            </a:extLst>
          </p:cNvPr>
          <p:cNvSpPr/>
          <p:nvPr/>
        </p:nvSpPr>
        <p:spPr>
          <a:xfrm>
            <a:off x="805782" y="2653517"/>
            <a:ext cx="6821098" cy="369332"/>
          </a:xfrm>
          <a:prstGeom prst="rect">
            <a:avLst/>
          </a:prstGeom>
        </p:spPr>
        <p:txBody>
          <a:bodyPr wrap="none">
            <a:spAutoFit/>
          </a:bodyPr>
          <a:lstStyle/>
          <a:p>
            <a:r>
              <a:rPr lang="en-AU" b="1">
                <a:solidFill>
                  <a:srgbClr val="E6AF00"/>
                </a:solidFill>
              </a:rPr>
              <a:t>Probabilistically model an observation sequence of random processes</a:t>
            </a:r>
          </a:p>
        </p:txBody>
      </p:sp>
      <p:sp>
        <p:nvSpPr>
          <p:cNvPr id="10" name="Rectangle 9">
            <a:extLst>
              <a:ext uri="{FF2B5EF4-FFF2-40B4-BE49-F238E27FC236}">
                <a16:creationId xmlns:a16="http://schemas.microsoft.com/office/drawing/2014/main" id="{98714D67-55E8-4BF7-94F8-D13EBA0485B2}"/>
              </a:ext>
            </a:extLst>
          </p:cNvPr>
          <p:cNvSpPr/>
          <p:nvPr/>
        </p:nvSpPr>
        <p:spPr>
          <a:xfrm>
            <a:off x="805782" y="3383825"/>
            <a:ext cx="3498932" cy="646331"/>
          </a:xfrm>
          <a:prstGeom prst="rect">
            <a:avLst/>
          </a:prstGeom>
        </p:spPr>
        <p:txBody>
          <a:bodyPr wrap="square">
            <a:spAutoFit/>
          </a:bodyPr>
          <a:lstStyle/>
          <a:p>
            <a:r>
              <a:rPr lang="en-AU" b="1">
                <a:solidFill>
                  <a:srgbClr val="40548C"/>
                </a:solidFill>
              </a:rPr>
              <a:t>Extension to Markov Chains</a:t>
            </a:r>
          </a:p>
          <a:p>
            <a:endParaRPr lang="en-US" b="1">
              <a:solidFill>
                <a:srgbClr val="40548C"/>
              </a:solidFill>
            </a:endParaRPr>
          </a:p>
        </p:txBody>
      </p:sp>
      <p:sp>
        <p:nvSpPr>
          <p:cNvPr id="11" name="TextBox 10">
            <a:extLst>
              <a:ext uri="{FF2B5EF4-FFF2-40B4-BE49-F238E27FC236}">
                <a16:creationId xmlns:a16="http://schemas.microsoft.com/office/drawing/2014/main" id="{2929D572-76EE-47B6-B5EA-0D5C28EB4EFE}"/>
              </a:ext>
            </a:extLst>
          </p:cNvPr>
          <p:cNvSpPr txBox="1"/>
          <p:nvPr/>
        </p:nvSpPr>
        <p:spPr>
          <a:xfrm>
            <a:off x="805782" y="3621638"/>
            <a:ext cx="7076049" cy="1323439"/>
          </a:xfrm>
          <a:prstGeom prst="rect">
            <a:avLst/>
          </a:prstGeom>
          <a:noFill/>
        </p:spPr>
        <p:txBody>
          <a:bodyPr wrap="square" rtlCol="0">
            <a:spAutoFit/>
          </a:bodyPr>
          <a:lstStyle/>
          <a:p>
            <a:endParaRPr lang="en-AU" sz="1600"/>
          </a:p>
          <a:p>
            <a:pPr marL="285750" lvl="1" indent="-285750">
              <a:buFontTx/>
              <a:buChar char="-"/>
            </a:pPr>
            <a:r>
              <a:rPr lang="en-AU" sz="1600"/>
              <a:t>Presence of hidden or latent variables</a:t>
            </a:r>
          </a:p>
          <a:p>
            <a:pPr marL="285750" lvl="1" indent="-285750">
              <a:buFontTx/>
              <a:buChar char="-"/>
            </a:pPr>
            <a:r>
              <a:rPr lang="en-AU" sz="1600"/>
              <a:t>Cannot be observed in real life</a:t>
            </a:r>
          </a:p>
          <a:p>
            <a:pPr marL="285750" indent="-285750">
              <a:buFontTx/>
              <a:buChar char="-"/>
            </a:pPr>
            <a:endParaRPr lang="en-AU" sz="1600"/>
          </a:p>
          <a:p>
            <a:endParaRPr lang="en-AU" sz="1600"/>
          </a:p>
        </p:txBody>
      </p:sp>
    </p:spTree>
    <p:extLst>
      <p:ext uri="{BB962C8B-B14F-4D97-AF65-F5344CB8AC3E}">
        <p14:creationId xmlns:p14="http://schemas.microsoft.com/office/powerpoint/2010/main" val="103050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5A1CCB-3D27-4D27-B64F-5B4D7F9BBACE}"/>
              </a:ext>
            </a:extLst>
          </p:cNvPr>
          <p:cNvSpPr>
            <a:spLocks noGrp="1"/>
          </p:cNvSpPr>
          <p:nvPr>
            <p:ph type="title"/>
          </p:nvPr>
        </p:nvSpPr>
        <p:spPr/>
        <p:txBody>
          <a:bodyPr/>
          <a:lstStyle/>
          <a:p>
            <a:r>
              <a:rPr lang="en-AU"/>
              <a:t>Discrete Hidden Markov Model</a:t>
            </a:r>
          </a:p>
        </p:txBody>
      </p:sp>
      <p:grpSp>
        <p:nvGrpSpPr>
          <p:cNvPr id="68" name="Group 67">
            <a:extLst>
              <a:ext uri="{FF2B5EF4-FFF2-40B4-BE49-F238E27FC236}">
                <a16:creationId xmlns:a16="http://schemas.microsoft.com/office/drawing/2014/main" id="{D81B2F24-F23C-480A-946A-B8B703DEA4E7}"/>
              </a:ext>
            </a:extLst>
          </p:cNvPr>
          <p:cNvGrpSpPr/>
          <p:nvPr/>
        </p:nvGrpSpPr>
        <p:grpSpPr>
          <a:xfrm>
            <a:off x="2129781" y="1384146"/>
            <a:ext cx="3928188" cy="2276670"/>
            <a:chOff x="1336670" y="2290665"/>
            <a:chExt cx="3928188" cy="2276670"/>
          </a:xfrm>
        </p:grpSpPr>
        <p:sp>
          <p:nvSpPr>
            <p:cNvPr id="18" name="TextBox 17">
              <a:extLst>
                <a:ext uri="{FF2B5EF4-FFF2-40B4-BE49-F238E27FC236}">
                  <a16:creationId xmlns:a16="http://schemas.microsoft.com/office/drawing/2014/main" id="{ACCC4C2B-812B-42A1-8324-F6C6BFD6B4A7}"/>
                </a:ext>
              </a:extLst>
            </p:cNvPr>
            <p:cNvSpPr txBox="1"/>
            <p:nvPr/>
          </p:nvSpPr>
          <p:spPr>
            <a:xfrm>
              <a:off x="1543549" y="2522807"/>
              <a:ext cx="783772" cy="307777"/>
            </a:xfrm>
            <a:prstGeom prst="rect">
              <a:avLst/>
            </a:prstGeom>
            <a:noFill/>
          </p:spPr>
          <p:txBody>
            <a:bodyPr wrap="square" rtlCol="0">
              <a:spAutoFit/>
            </a:bodyPr>
            <a:lstStyle/>
            <a:p>
              <a:pPr algn="ctr"/>
              <a:r>
                <a:rPr lang="en-AU" sz="1400">
                  <a:solidFill>
                    <a:srgbClr val="384D74"/>
                  </a:solidFill>
                </a:rPr>
                <a:t>State 1</a:t>
              </a:r>
            </a:p>
          </p:txBody>
        </p:sp>
        <p:sp>
          <p:nvSpPr>
            <p:cNvPr id="29" name="TextBox 28">
              <a:extLst>
                <a:ext uri="{FF2B5EF4-FFF2-40B4-BE49-F238E27FC236}">
                  <a16:creationId xmlns:a16="http://schemas.microsoft.com/office/drawing/2014/main" id="{9EAAA635-AF48-4BDB-A104-4C923A95A2D0}"/>
                </a:ext>
              </a:extLst>
            </p:cNvPr>
            <p:cNvSpPr txBox="1"/>
            <p:nvPr/>
          </p:nvSpPr>
          <p:spPr>
            <a:xfrm>
              <a:off x="2431444" y="2522807"/>
              <a:ext cx="783772" cy="307777"/>
            </a:xfrm>
            <a:prstGeom prst="rect">
              <a:avLst/>
            </a:prstGeom>
            <a:noFill/>
          </p:spPr>
          <p:txBody>
            <a:bodyPr wrap="square" rtlCol="0">
              <a:spAutoFit/>
            </a:bodyPr>
            <a:lstStyle/>
            <a:p>
              <a:pPr algn="ctr"/>
              <a:r>
                <a:rPr lang="en-AU" sz="1400">
                  <a:solidFill>
                    <a:srgbClr val="384D74"/>
                  </a:solidFill>
                </a:rPr>
                <a:t>State 2</a:t>
              </a:r>
            </a:p>
          </p:txBody>
        </p:sp>
        <p:sp>
          <p:nvSpPr>
            <p:cNvPr id="30" name="TextBox 29">
              <a:extLst>
                <a:ext uri="{FF2B5EF4-FFF2-40B4-BE49-F238E27FC236}">
                  <a16:creationId xmlns:a16="http://schemas.microsoft.com/office/drawing/2014/main" id="{0BD41C46-1C92-4D0A-AA07-DD1DCA3DCA08}"/>
                </a:ext>
              </a:extLst>
            </p:cNvPr>
            <p:cNvSpPr txBox="1"/>
            <p:nvPr/>
          </p:nvSpPr>
          <p:spPr>
            <a:xfrm>
              <a:off x="3300764" y="2522806"/>
              <a:ext cx="783772" cy="307777"/>
            </a:xfrm>
            <a:prstGeom prst="rect">
              <a:avLst/>
            </a:prstGeom>
            <a:noFill/>
          </p:spPr>
          <p:txBody>
            <a:bodyPr wrap="square" rtlCol="0">
              <a:spAutoFit/>
            </a:bodyPr>
            <a:lstStyle/>
            <a:p>
              <a:pPr algn="ctr"/>
              <a:r>
                <a:rPr lang="en-AU" sz="1400">
                  <a:solidFill>
                    <a:srgbClr val="384D74"/>
                  </a:solidFill>
                </a:rPr>
                <a:t>State 3</a:t>
              </a:r>
            </a:p>
          </p:txBody>
        </p:sp>
        <p:sp>
          <p:nvSpPr>
            <p:cNvPr id="31" name="TextBox 30">
              <a:extLst>
                <a:ext uri="{FF2B5EF4-FFF2-40B4-BE49-F238E27FC236}">
                  <a16:creationId xmlns:a16="http://schemas.microsoft.com/office/drawing/2014/main" id="{312F3EE4-E409-46CD-B001-32F4759EEFB2}"/>
                </a:ext>
              </a:extLst>
            </p:cNvPr>
            <p:cNvSpPr txBox="1"/>
            <p:nvPr/>
          </p:nvSpPr>
          <p:spPr>
            <a:xfrm>
              <a:off x="4180114" y="2509338"/>
              <a:ext cx="783772" cy="307777"/>
            </a:xfrm>
            <a:prstGeom prst="rect">
              <a:avLst/>
            </a:prstGeom>
            <a:noFill/>
          </p:spPr>
          <p:txBody>
            <a:bodyPr wrap="square" rtlCol="0">
              <a:spAutoFit/>
            </a:bodyPr>
            <a:lstStyle/>
            <a:p>
              <a:pPr algn="ctr"/>
              <a:r>
                <a:rPr lang="en-AU" sz="1400">
                  <a:solidFill>
                    <a:srgbClr val="384D74"/>
                  </a:solidFill>
                </a:rPr>
                <a:t>State 4</a:t>
              </a:r>
            </a:p>
          </p:txBody>
        </p:sp>
        <p:grpSp>
          <p:nvGrpSpPr>
            <p:cNvPr id="67" name="Group 66">
              <a:extLst>
                <a:ext uri="{FF2B5EF4-FFF2-40B4-BE49-F238E27FC236}">
                  <a16:creationId xmlns:a16="http://schemas.microsoft.com/office/drawing/2014/main" id="{BFB18D18-55CB-479A-8DC2-8FF0E2F87BAC}"/>
                </a:ext>
              </a:extLst>
            </p:cNvPr>
            <p:cNvGrpSpPr/>
            <p:nvPr/>
          </p:nvGrpSpPr>
          <p:grpSpPr>
            <a:xfrm>
              <a:off x="1704370" y="3326096"/>
              <a:ext cx="3104565" cy="495715"/>
              <a:chOff x="1753548" y="2903015"/>
              <a:chExt cx="3104565" cy="495715"/>
            </a:xfrm>
          </p:grpSpPr>
          <p:sp>
            <p:nvSpPr>
              <p:cNvPr id="4" name="Oval 3">
                <a:extLst>
                  <a:ext uri="{FF2B5EF4-FFF2-40B4-BE49-F238E27FC236}">
                    <a16:creationId xmlns:a16="http://schemas.microsoft.com/office/drawing/2014/main" id="{76088DD3-E30A-47A7-82D4-262379D33E4B}"/>
                  </a:ext>
                </a:extLst>
              </p:cNvPr>
              <p:cNvSpPr>
                <a:spLocks noChangeAspect="1"/>
              </p:cNvSpPr>
              <p:nvPr/>
            </p:nvSpPr>
            <p:spPr>
              <a:xfrm>
                <a:off x="1753548" y="2925240"/>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384D74"/>
                  </a:solidFill>
                </a:endParaRPr>
              </a:p>
            </p:txBody>
          </p:sp>
          <p:sp>
            <p:nvSpPr>
              <p:cNvPr id="5" name="Oval 4">
                <a:extLst>
                  <a:ext uri="{FF2B5EF4-FFF2-40B4-BE49-F238E27FC236}">
                    <a16:creationId xmlns:a16="http://schemas.microsoft.com/office/drawing/2014/main" id="{6F5528AA-8E8B-4478-BAD3-FD063040F22F}"/>
                  </a:ext>
                </a:extLst>
              </p:cNvPr>
              <p:cNvSpPr>
                <a:spLocks noChangeAspect="1"/>
              </p:cNvSpPr>
              <p:nvPr/>
            </p:nvSpPr>
            <p:spPr>
              <a:xfrm>
                <a:off x="2641443" y="2925240"/>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384D74"/>
                  </a:solidFill>
                </a:endParaRPr>
              </a:p>
            </p:txBody>
          </p:sp>
          <p:sp>
            <p:nvSpPr>
              <p:cNvPr id="6" name="Oval 5">
                <a:extLst>
                  <a:ext uri="{FF2B5EF4-FFF2-40B4-BE49-F238E27FC236}">
                    <a16:creationId xmlns:a16="http://schemas.microsoft.com/office/drawing/2014/main" id="{A214A09B-EABF-4F68-BF00-1119AD71B9F7}"/>
                  </a:ext>
                </a:extLst>
              </p:cNvPr>
              <p:cNvSpPr>
                <a:spLocks noChangeAspect="1"/>
              </p:cNvSpPr>
              <p:nvPr/>
            </p:nvSpPr>
            <p:spPr>
              <a:xfrm>
                <a:off x="3529338" y="2925240"/>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384D74"/>
                  </a:solidFill>
                </a:endParaRPr>
              </a:p>
            </p:txBody>
          </p:sp>
          <p:sp>
            <p:nvSpPr>
              <p:cNvPr id="7" name="Oval 6">
                <a:extLst>
                  <a:ext uri="{FF2B5EF4-FFF2-40B4-BE49-F238E27FC236}">
                    <a16:creationId xmlns:a16="http://schemas.microsoft.com/office/drawing/2014/main" id="{EC868DAB-9B1E-4444-A221-892DDABE80B1}"/>
                  </a:ext>
                </a:extLst>
              </p:cNvPr>
              <p:cNvSpPr>
                <a:spLocks noChangeAspect="1"/>
              </p:cNvSpPr>
              <p:nvPr/>
            </p:nvSpPr>
            <p:spPr>
              <a:xfrm>
                <a:off x="4390113" y="2925240"/>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384D74"/>
                  </a:solidFill>
                </a:endParaRPr>
              </a:p>
            </p:txBody>
          </p:sp>
          <p:cxnSp>
            <p:nvCxnSpPr>
              <p:cNvPr id="33" name="Straight Arrow Connector 32">
                <a:extLst>
                  <a:ext uri="{FF2B5EF4-FFF2-40B4-BE49-F238E27FC236}">
                    <a16:creationId xmlns:a16="http://schemas.microsoft.com/office/drawing/2014/main" id="{B946AC03-A9F2-47A8-9F0E-80079CF3EEE4}"/>
                  </a:ext>
                </a:extLst>
              </p:cNvPr>
              <p:cNvCxnSpPr>
                <a:cxnSpLocks/>
                <a:stCxn id="4" idx="6"/>
                <a:endCxn id="5" idx="2"/>
              </p:cNvCxnSpPr>
              <p:nvPr/>
            </p:nvCxnSpPr>
            <p:spPr>
              <a:xfrm>
                <a:off x="2221548" y="3158810"/>
                <a:ext cx="419895" cy="0"/>
              </a:xfrm>
              <a:prstGeom prst="straightConnector1">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5C8AC93-B058-45CB-814F-5B162E854ABD}"/>
                  </a:ext>
                </a:extLst>
              </p:cNvPr>
              <p:cNvCxnSpPr>
                <a:cxnSpLocks/>
              </p:cNvCxnSpPr>
              <p:nvPr/>
            </p:nvCxnSpPr>
            <p:spPr>
              <a:xfrm>
                <a:off x="3109443" y="3158810"/>
                <a:ext cx="419895" cy="0"/>
              </a:xfrm>
              <a:prstGeom prst="straightConnector1">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C0BCFD0-3ABC-4247-9572-3D2647B9A69E}"/>
                  </a:ext>
                </a:extLst>
              </p:cNvPr>
              <p:cNvCxnSpPr>
                <a:cxnSpLocks/>
                <a:stCxn id="6" idx="6"/>
              </p:cNvCxnSpPr>
              <p:nvPr/>
            </p:nvCxnSpPr>
            <p:spPr>
              <a:xfrm>
                <a:off x="3997338" y="3158810"/>
                <a:ext cx="392775" cy="0"/>
              </a:xfrm>
              <a:prstGeom prst="straightConnector1">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DCBBA94D-143E-49BC-8775-1E4CF20F9A76}"/>
                  </a:ext>
                </a:extLst>
              </p:cNvPr>
              <p:cNvCxnSpPr>
                <a:cxnSpLocks/>
                <a:stCxn id="4" idx="0"/>
                <a:endCxn id="5" idx="0"/>
              </p:cNvCxnSpPr>
              <p:nvPr/>
            </p:nvCxnSpPr>
            <p:spPr>
              <a:xfrm rot="5400000" flipH="1" flipV="1">
                <a:off x="2431495" y="2481293"/>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5353D0FB-C237-4AB1-8098-FAA963673516}"/>
                  </a:ext>
                </a:extLst>
              </p:cNvPr>
              <p:cNvCxnSpPr>
                <a:cxnSpLocks/>
              </p:cNvCxnSpPr>
              <p:nvPr/>
            </p:nvCxnSpPr>
            <p:spPr>
              <a:xfrm rot="5400000" flipH="1" flipV="1">
                <a:off x="3300816" y="2465417"/>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A4CDF1A6-5CF3-4F56-9E9F-2E250D7DDBC0}"/>
                  </a:ext>
                </a:extLst>
              </p:cNvPr>
              <p:cNvCxnSpPr>
                <a:cxnSpLocks/>
              </p:cNvCxnSpPr>
              <p:nvPr/>
            </p:nvCxnSpPr>
            <p:spPr>
              <a:xfrm rot="5400000" flipH="1" flipV="1">
                <a:off x="4188711" y="2475189"/>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A71FAE47-6430-4B8D-BFC2-1C39721CDF8D}"/>
                  </a:ext>
                </a:extLst>
              </p:cNvPr>
              <p:cNvCxnSpPr>
                <a:cxnSpLocks/>
                <a:stCxn id="5" idx="4"/>
                <a:endCxn id="4" idx="4"/>
              </p:cNvCxnSpPr>
              <p:nvPr/>
            </p:nvCxnSpPr>
            <p:spPr>
              <a:xfrm rot="5400000">
                <a:off x="2431496" y="2948432"/>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436B1B4A-66B6-4817-8CD3-58E12505C47F}"/>
                  </a:ext>
                </a:extLst>
              </p:cNvPr>
              <p:cNvCxnSpPr>
                <a:cxnSpLocks/>
              </p:cNvCxnSpPr>
              <p:nvPr/>
            </p:nvCxnSpPr>
            <p:spPr>
              <a:xfrm rot="5400000">
                <a:off x="3324029" y="2938908"/>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AC24A65F-04F2-4EEE-86EC-39B178A45FB1}"/>
                  </a:ext>
                </a:extLst>
              </p:cNvPr>
              <p:cNvCxnSpPr>
                <a:cxnSpLocks/>
                <a:stCxn id="7" idx="4"/>
                <a:endCxn id="6" idx="4"/>
              </p:cNvCxnSpPr>
              <p:nvPr/>
            </p:nvCxnSpPr>
            <p:spPr>
              <a:xfrm rot="5400000">
                <a:off x="4193726" y="2961992"/>
                <a:ext cx="12700" cy="86077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D9173D3C-CAA3-4DC5-8DFF-E6CC7A513C16}"/>
                  </a:ext>
                </a:extLst>
              </p:cNvPr>
              <p:cNvCxnSpPr>
                <a:cxnSpLocks/>
                <a:stCxn id="4" idx="0"/>
                <a:endCxn id="7" idx="0"/>
              </p:cNvCxnSpPr>
              <p:nvPr/>
            </p:nvCxnSpPr>
            <p:spPr>
              <a:xfrm rot="5400000" flipH="1" flipV="1">
                <a:off x="3305830" y="1606958"/>
                <a:ext cx="12700" cy="2636565"/>
              </a:xfrm>
              <a:prstGeom prst="curvedConnector3">
                <a:avLst>
                  <a:gd name="adj1" fmla="val 4228913"/>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763716EF-6C85-489E-BC07-9AF77C9A2968}"/>
                  </a:ext>
                </a:extLst>
              </p:cNvPr>
              <p:cNvCxnSpPr>
                <a:cxnSpLocks/>
                <a:stCxn id="7" idx="4"/>
                <a:endCxn id="4" idx="4"/>
              </p:cNvCxnSpPr>
              <p:nvPr/>
            </p:nvCxnSpPr>
            <p:spPr>
              <a:xfrm rot="5400000">
                <a:off x="3305831" y="2074097"/>
                <a:ext cx="12700" cy="2636565"/>
              </a:xfrm>
              <a:prstGeom prst="curvedConnector3">
                <a:avLst>
                  <a:gd name="adj1" fmla="val 3669732"/>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Rectangle 59">
              <a:extLst>
                <a:ext uri="{FF2B5EF4-FFF2-40B4-BE49-F238E27FC236}">
                  <a16:creationId xmlns:a16="http://schemas.microsoft.com/office/drawing/2014/main" id="{6F45E961-557A-42CC-AE6F-072CA8969898}"/>
                </a:ext>
              </a:extLst>
            </p:cNvPr>
            <p:cNvSpPr/>
            <p:nvPr/>
          </p:nvSpPr>
          <p:spPr>
            <a:xfrm>
              <a:off x="1336670" y="2290665"/>
              <a:ext cx="3928188" cy="2276670"/>
            </a:xfrm>
            <a:prstGeom prst="rect">
              <a:avLst/>
            </a:prstGeom>
            <a:noFill/>
            <a:ln w="28575">
              <a:solidFill>
                <a:srgbClr val="A3B0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2" name="Content Placeholder 2">
            <a:extLst>
              <a:ext uri="{FF2B5EF4-FFF2-40B4-BE49-F238E27FC236}">
                <a16:creationId xmlns:a16="http://schemas.microsoft.com/office/drawing/2014/main" id="{9F2338F0-678F-4709-B56F-AB1C2D1FB68A}"/>
              </a:ext>
            </a:extLst>
          </p:cNvPr>
          <p:cNvSpPr txBox="1">
            <a:spLocks/>
          </p:cNvSpPr>
          <p:nvPr/>
        </p:nvSpPr>
        <p:spPr>
          <a:xfrm rot="5400000">
            <a:off x="3965345" y="-772538"/>
            <a:ext cx="257060" cy="3800399"/>
          </a:xfrm>
          <a:prstGeom prst="rect">
            <a:avLst/>
          </a:prstGeom>
          <a:noFill/>
        </p:spPr>
        <p:txBody>
          <a:bodyPr vert="vert270"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2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algn="ctr"/>
            <a:r>
              <a:rPr lang="en-AU" sz="1800">
                <a:solidFill>
                  <a:srgbClr val="40548C"/>
                </a:solidFill>
              </a:rPr>
              <a:t>Hidden </a:t>
            </a:r>
          </a:p>
        </p:txBody>
      </p:sp>
      <p:sp>
        <p:nvSpPr>
          <p:cNvPr id="70" name="Rectangle 69">
            <a:extLst>
              <a:ext uri="{FF2B5EF4-FFF2-40B4-BE49-F238E27FC236}">
                <a16:creationId xmlns:a16="http://schemas.microsoft.com/office/drawing/2014/main" id="{C1BB4DFD-1A00-431B-B98E-50A6E80169BD}"/>
              </a:ext>
            </a:extLst>
          </p:cNvPr>
          <p:cNvSpPr/>
          <p:nvPr/>
        </p:nvSpPr>
        <p:spPr>
          <a:xfrm>
            <a:off x="2612355" y="4770092"/>
            <a:ext cx="367682" cy="391940"/>
          </a:xfrm>
          <a:prstGeom prst="rect">
            <a:avLst/>
          </a:prstGeom>
          <a:solidFill>
            <a:srgbClr val="A3B0D5"/>
          </a:solidFill>
          <a:ln>
            <a:solidFill>
              <a:srgbClr val="808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 name="TextBox 75">
            <a:extLst>
              <a:ext uri="{FF2B5EF4-FFF2-40B4-BE49-F238E27FC236}">
                <a16:creationId xmlns:a16="http://schemas.microsoft.com/office/drawing/2014/main" id="{09FDA892-2E28-47E6-B773-935B2EE27637}"/>
              </a:ext>
            </a:extLst>
          </p:cNvPr>
          <p:cNvSpPr txBox="1"/>
          <p:nvPr/>
        </p:nvSpPr>
        <p:spPr>
          <a:xfrm>
            <a:off x="2397037" y="5180461"/>
            <a:ext cx="850516" cy="261610"/>
          </a:xfrm>
          <a:prstGeom prst="rect">
            <a:avLst/>
          </a:prstGeom>
          <a:noFill/>
        </p:spPr>
        <p:txBody>
          <a:bodyPr wrap="square" rtlCol="0">
            <a:spAutoFit/>
          </a:bodyPr>
          <a:lstStyle/>
          <a:p>
            <a:pPr algn="ctr"/>
            <a:r>
              <a:rPr lang="en-AU" sz="1100">
                <a:solidFill>
                  <a:srgbClr val="384D74"/>
                </a:solidFill>
              </a:rPr>
              <a:t>Symbol 1</a:t>
            </a:r>
          </a:p>
        </p:txBody>
      </p:sp>
      <p:sp>
        <p:nvSpPr>
          <p:cNvPr id="77" name="Rectangle: Rounded Corners 76">
            <a:extLst>
              <a:ext uri="{FF2B5EF4-FFF2-40B4-BE49-F238E27FC236}">
                <a16:creationId xmlns:a16="http://schemas.microsoft.com/office/drawing/2014/main" id="{632B5400-1F1A-4043-AA46-4829E18B7EEE}"/>
              </a:ext>
            </a:extLst>
          </p:cNvPr>
          <p:cNvSpPr/>
          <p:nvPr/>
        </p:nvSpPr>
        <p:spPr>
          <a:xfrm>
            <a:off x="2397037" y="4627950"/>
            <a:ext cx="3256645" cy="899406"/>
          </a:xfrm>
          <a:prstGeom prst="roundRect">
            <a:avLst/>
          </a:prstGeom>
          <a:noFill/>
          <a:ln>
            <a:solidFill>
              <a:srgbClr val="808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Arrow Connector 84">
            <a:extLst>
              <a:ext uri="{FF2B5EF4-FFF2-40B4-BE49-F238E27FC236}">
                <a16:creationId xmlns:a16="http://schemas.microsoft.com/office/drawing/2014/main" id="{41DB7265-1CE4-47BA-8058-09C1EAB146EA}"/>
              </a:ext>
            </a:extLst>
          </p:cNvPr>
          <p:cNvCxnSpPr>
            <a:cxnSpLocks/>
            <a:stCxn id="4" idx="4"/>
            <a:endCxn id="70" idx="0"/>
          </p:cNvCxnSpPr>
          <p:nvPr/>
        </p:nvCxnSpPr>
        <p:spPr>
          <a:xfrm>
            <a:off x="2731481" y="2908941"/>
            <a:ext cx="64715" cy="1861151"/>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A759D06-7477-4647-8055-6E1292F28239}"/>
              </a:ext>
            </a:extLst>
          </p:cNvPr>
          <p:cNvCxnSpPr>
            <a:cxnSpLocks/>
            <a:stCxn id="5" idx="4"/>
            <a:endCxn id="70" idx="0"/>
          </p:cNvCxnSpPr>
          <p:nvPr/>
        </p:nvCxnSpPr>
        <p:spPr>
          <a:xfrm flipH="1">
            <a:off x="2796196" y="2908941"/>
            <a:ext cx="823180" cy="1861151"/>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D62C8A9-30A8-4B5D-8341-0C903A97CD7A}"/>
              </a:ext>
            </a:extLst>
          </p:cNvPr>
          <p:cNvCxnSpPr>
            <a:cxnSpLocks/>
            <a:stCxn id="6" idx="4"/>
            <a:endCxn id="70" idx="0"/>
          </p:cNvCxnSpPr>
          <p:nvPr/>
        </p:nvCxnSpPr>
        <p:spPr>
          <a:xfrm flipH="1">
            <a:off x="2796196" y="2908941"/>
            <a:ext cx="1711075" cy="1861151"/>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4C0D7D9-59A5-4F2C-8751-D42BD77AD924}"/>
              </a:ext>
            </a:extLst>
          </p:cNvPr>
          <p:cNvCxnSpPr>
            <a:cxnSpLocks/>
            <a:stCxn id="7" idx="4"/>
            <a:endCxn id="70" idx="0"/>
          </p:cNvCxnSpPr>
          <p:nvPr/>
        </p:nvCxnSpPr>
        <p:spPr>
          <a:xfrm flipH="1">
            <a:off x="2796196" y="2908941"/>
            <a:ext cx="2571850" cy="1861151"/>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7FE52FFC-4082-4475-969A-031B3D71478C}"/>
              </a:ext>
            </a:extLst>
          </p:cNvPr>
          <p:cNvSpPr/>
          <p:nvPr/>
        </p:nvSpPr>
        <p:spPr>
          <a:xfrm>
            <a:off x="3217209" y="4779091"/>
            <a:ext cx="367682" cy="391940"/>
          </a:xfrm>
          <a:prstGeom prst="rect">
            <a:avLst/>
          </a:prstGeom>
          <a:solidFill>
            <a:schemeClr val="accent4">
              <a:lumMod val="60000"/>
              <a:lumOff val="40000"/>
            </a:schemeClr>
          </a:solidFill>
          <a:ln>
            <a:solidFill>
              <a:srgbClr val="808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2" name="Straight Arrow Connector 101">
            <a:extLst>
              <a:ext uri="{FF2B5EF4-FFF2-40B4-BE49-F238E27FC236}">
                <a16:creationId xmlns:a16="http://schemas.microsoft.com/office/drawing/2014/main" id="{3BA29F66-9ED3-4AD4-8FF6-72EDF2ECF8C4}"/>
              </a:ext>
            </a:extLst>
          </p:cNvPr>
          <p:cNvCxnSpPr>
            <a:cxnSpLocks/>
            <a:stCxn id="4" idx="4"/>
            <a:endCxn id="101" idx="0"/>
          </p:cNvCxnSpPr>
          <p:nvPr/>
        </p:nvCxnSpPr>
        <p:spPr>
          <a:xfrm>
            <a:off x="2731481" y="2908941"/>
            <a:ext cx="669569" cy="187015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526324B5-265D-48E2-94BD-FA313AADAE87}"/>
              </a:ext>
            </a:extLst>
          </p:cNvPr>
          <p:cNvCxnSpPr>
            <a:cxnSpLocks/>
            <a:stCxn id="4" idx="4"/>
            <a:endCxn id="101" idx="0"/>
          </p:cNvCxnSpPr>
          <p:nvPr/>
        </p:nvCxnSpPr>
        <p:spPr>
          <a:xfrm>
            <a:off x="2731481" y="2908941"/>
            <a:ext cx="669569" cy="187015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6B2AFAD-184B-4779-8AA6-429003004A96}"/>
              </a:ext>
            </a:extLst>
          </p:cNvPr>
          <p:cNvCxnSpPr>
            <a:cxnSpLocks/>
            <a:stCxn id="5" idx="4"/>
            <a:endCxn id="101" idx="0"/>
          </p:cNvCxnSpPr>
          <p:nvPr/>
        </p:nvCxnSpPr>
        <p:spPr>
          <a:xfrm flipH="1">
            <a:off x="3401050" y="2908941"/>
            <a:ext cx="218326" cy="187015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858B173-63F3-45E2-ACFA-220DC892F2C5}"/>
              </a:ext>
            </a:extLst>
          </p:cNvPr>
          <p:cNvCxnSpPr>
            <a:cxnSpLocks/>
            <a:stCxn id="6" idx="4"/>
            <a:endCxn id="101" idx="0"/>
          </p:cNvCxnSpPr>
          <p:nvPr/>
        </p:nvCxnSpPr>
        <p:spPr>
          <a:xfrm flipH="1">
            <a:off x="3401050" y="2908941"/>
            <a:ext cx="1106221" cy="187015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5C7B0789-D0F5-483A-A088-BB63BE6C9B86}"/>
              </a:ext>
            </a:extLst>
          </p:cNvPr>
          <p:cNvCxnSpPr>
            <a:cxnSpLocks/>
            <a:stCxn id="7" idx="4"/>
            <a:endCxn id="101" idx="0"/>
          </p:cNvCxnSpPr>
          <p:nvPr/>
        </p:nvCxnSpPr>
        <p:spPr>
          <a:xfrm flipH="1">
            <a:off x="3401050" y="2908941"/>
            <a:ext cx="1966996" cy="187015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828A67D0-EFFB-435D-A22A-A33ADD60AAEC}"/>
              </a:ext>
            </a:extLst>
          </p:cNvPr>
          <p:cNvSpPr/>
          <p:nvPr/>
        </p:nvSpPr>
        <p:spPr>
          <a:xfrm>
            <a:off x="3818875" y="4788328"/>
            <a:ext cx="367682" cy="391940"/>
          </a:xfrm>
          <a:prstGeom prst="rect">
            <a:avLst/>
          </a:prstGeom>
          <a:solidFill>
            <a:srgbClr val="8080BE"/>
          </a:solidFill>
          <a:ln>
            <a:solidFill>
              <a:srgbClr val="808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4" name="Straight Arrow Connector 113">
            <a:extLst>
              <a:ext uri="{FF2B5EF4-FFF2-40B4-BE49-F238E27FC236}">
                <a16:creationId xmlns:a16="http://schemas.microsoft.com/office/drawing/2014/main" id="{F20762E5-BEA2-48DC-8922-80854CA9BB31}"/>
              </a:ext>
            </a:extLst>
          </p:cNvPr>
          <p:cNvCxnSpPr>
            <a:cxnSpLocks/>
            <a:stCxn id="4" idx="4"/>
            <a:endCxn id="113" idx="0"/>
          </p:cNvCxnSpPr>
          <p:nvPr/>
        </p:nvCxnSpPr>
        <p:spPr>
          <a:xfrm>
            <a:off x="2731481" y="2908941"/>
            <a:ext cx="1271235" cy="1879387"/>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73094A8-BC9D-4D49-ACC0-78EC665FCF88}"/>
              </a:ext>
            </a:extLst>
          </p:cNvPr>
          <p:cNvCxnSpPr>
            <a:cxnSpLocks/>
            <a:stCxn id="5" idx="4"/>
            <a:endCxn id="113" idx="0"/>
          </p:cNvCxnSpPr>
          <p:nvPr/>
        </p:nvCxnSpPr>
        <p:spPr>
          <a:xfrm>
            <a:off x="3619376" y="2908941"/>
            <a:ext cx="383340" cy="1879387"/>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6A16766-ABFD-43E7-987C-D2231AE46D8E}"/>
              </a:ext>
            </a:extLst>
          </p:cNvPr>
          <p:cNvCxnSpPr>
            <a:cxnSpLocks/>
            <a:stCxn id="6" idx="4"/>
            <a:endCxn id="113" idx="0"/>
          </p:cNvCxnSpPr>
          <p:nvPr/>
        </p:nvCxnSpPr>
        <p:spPr>
          <a:xfrm flipH="1">
            <a:off x="4002716" y="2908941"/>
            <a:ext cx="504555" cy="1879387"/>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86627E20-5D2E-4A18-9147-2BDD3F399930}"/>
              </a:ext>
            </a:extLst>
          </p:cNvPr>
          <p:cNvCxnSpPr>
            <a:cxnSpLocks/>
            <a:stCxn id="7" idx="4"/>
            <a:endCxn id="113" idx="0"/>
          </p:cNvCxnSpPr>
          <p:nvPr/>
        </p:nvCxnSpPr>
        <p:spPr>
          <a:xfrm flipH="1">
            <a:off x="4002716" y="2908941"/>
            <a:ext cx="1365330" cy="1879387"/>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6FA3BAD-5DA4-4E4E-B9A5-444E30A4757F}"/>
              </a:ext>
            </a:extLst>
          </p:cNvPr>
          <p:cNvSpPr/>
          <p:nvPr/>
        </p:nvSpPr>
        <p:spPr>
          <a:xfrm>
            <a:off x="4427321" y="4791921"/>
            <a:ext cx="367682" cy="391940"/>
          </a:xfrm>
          <a:prstGeom prst="rect">
            <a:avLst/>
          </a:prstGeom>
          <a:solidFill>
            <a:srgbClr val="677CB9"/>
          </a:solidFill>
          <a:ln>
            <a:solidFill>
              <a:srgbClr val="808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3" name="Straight Arrow Connector 122">
            <a:extLst>
              <a:ext uri="{FF2B5EF4-FFF2-40B4-BE49-F238E27FC236}">
                <a16:creationId xmlns:a16="http://schemas.microsoft.com/office/drawing/2014/main" id="{049DFBD1-F7FB-4404-A49B-0299CCDB9DF0}"/>
              </a:ext>
            </a:extLst>
          </p:cNvPr>
          <p:cNvCxnSpPr>
            <a:cxnSpLocks/>
            <a:stCxn id="4" idx="4"/>
            <a:endCxn id="122" idx="0"/>
          </p:cNvCxnSpPr>
          <p:nvPr/>
        </p:nvCxnSpPr>
        <p:spPr>
          <a:xfrm>
            <a:off x="2731481" y="2908941"/>
            <a:ext cx="1879681" cy="188298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0CF8D6DC-948C-4A13-A897-525A3B899A1F}"/>
              </a:ext>
            </a:extLst>
          </p:cNvPr>
          <p:cNvCxnSpPr>
            <a:cxnSpLocks/>
            <a:stCxn id="5" idx="4"/>
            <a:endCxn id="122" idx="0"/>
          </p:cNvCxnSpPr>
          <p:nvPr/>
        </p:nvCxnSpPr>
        <p:spPr>
          <a:xfrm>
            <a:off x="3619376" y="2908941"/>
            <a:ext cx="991786" cy="188298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8C25799-CBAD-45F1-B9CA-696B07F8DFC5}"/>
              </a:ext>
            </a:extLst>
          </p:cNvPr>
          <p:cNvCxnSpPr>
            <a:cxnSpLocks/>
            <a:stCxn id="6" idx="4"/>
            <a:endCxn id="122" idx="0"/>
          </p:cNvCxnSpPr>
          <p:nvPr/>
        </p:nvCxnSpPr>
        <p:spPr>
          <a:xfrm>
            <a:off x="4507271" y="2908941"/>
            <a:ext cx="103891" cy="188298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FA67A63-C89C-4652-BD7F-574A402D900D}"/>
              </a:ext>
            </a:extLst>
          </p:cNvPr>
          <p:cNvCxnSpPr>
            <a:cxnSpLocks/>
            <a:stCxn id="7" idx="4"/>
            <a:endCxn id="122" idx="0"/>
          </p:cNvCxnSpPr>
          <p:nvPr/>
        </p:nvCxnSpPr>
        <p:spPr>
          <a:xfrm flipH="1">
            <a:off x="4611162" y="2908941"/>
            <a:ext cx="756884" cy="188298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9017B1B5-E268-49AF-8985-57FA8B1BC563}"/>
              </a:ext>
            </a:extLst>
          </p:cNvPr>
          <p:cNvSpPr/>
          <p:nvPr/>
        </p:nvSpPr>
        <p:spPr>
          <a:xfrm>
            <a:off x="5032382" y="4798271"/>
            <a:ext cx="367682" cy="391940"/>
          </a:xfrm>
          <a:prstGeom prst="rect">
            <a:avLst/>
          </a:prstGeom>
          <a:solidFill>
            <a:srgbClr val="7E9DBC"/>
          </a:solidFill>
          <a:ln>
            <a:solidFill>
              <a:srgbClr val="808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2" name="Straight Arrow Connector 131">
            <a:extLst>
              <a:ext uri="{FF2B5EF4-FFF2-40B4-BE49-F238E27FC236}">
                <a16:creationId xmlns:a16="http://schemas.microsoft.com/office/drawing/2014/main" id="{62747703-76CD-4A2F-B6E6-5AC9F8E2530E}"/>
              </a:ext>
            </a:extLst>
          </p:cNvPr>
          <p:cNvCxnSpPr>
            <a:cxnSpLocks/>
            <a:stCxn id="4" idx="4"/>
            <a:endCxn id="131" idx="0"/>
          </p:cNvCxnSpPr>
          <p:nvPr/>
        </p:nvCxnSpPr>
        <p:spPr>
          <a:xfrm>
            <a:off x="2731481" y="2908941"/>
            <a:ext cx="2484742" cy="188933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DB80797-F9EA-407D-B198-0A1953E34174}"/>
              </a:ext>
            </a:extLst>
          </p:cNvPr>
          <p:cNvCxnSpPr>
            <a:cxnSpLocks/>
            <a:stCxn id="5" idx="4"/>
            <a:endCxn id="131" idx="0"/>
          </p:cNvCxnSpPr>
          <p:nvPr/>
        </p:nvCxnSpPr>
        <p:spPr>
          <a:xfrm>
            <a:off x="3619376" y="2908941"/>
            <a:ext cx="1596847" cy="188933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A1BD81A-076C-454C-B24C-B22FD9969861}"/>
              </a:ext>
            </a:extLst>
          </p:cNvPr>
          <p:cNvCxnSpPr>
            <a:cxnSpLocks/>
            <a:stCxn id="6" idx="4"/>
            <a:endCxn id="131" idx="0"/>
          </p:cNvCxnSpPr>
          <p:nvPr/>
        </p:nvCxnSpPr>
        <p:spPr>
          <a:xfrm>
            <a:off x="4507271" y="2908941"/>
            <a:ext cx="708952" cy="188933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47A07331-2004-49A4-8615-145B69E9E233}"/>
              </a:ext>
            </a:extLst>
          </p:cNvPr>
          <p:cNvCxnSpPr>
            <a:cxnSpLocks/>
            <a:stCxn id="7" idx="4"/>
            <a:endCxn id="131" idx="0"/>
          </p:cNvCxnSpPr>
          <p:nvPr/>
        </p:nvCxnSpPr>
        <p:spPr>
          <a:xfrm flipH="1">
            <a:off x="5216223" y="2908941"/>
            <a:ext cx="151823" cy="188933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sp>
        <p:nvSpPr>
          <p:cNvPr id="140" name="Content Placeholder 2">
            <a:extLst>
              <a:ext uri="{FF2B5EF4-FFF2-40B4-BE49-F238E27FC236}">
                <a16:creationId xmlns:a16="http://schemas.microsoft.com/office/drawing/2014/main" id="{3A46ACB7-8ABA-4824-B7B7-A3D80C525D42}"/>
              </a:ext>
            </a:extLst>
          </p:cNvPr>
          <p:cNvSpPr txBox="1">
            <a:spLocks/>
          </p:cNvSpPr>
          <p:nvPr/>
        </p:nvSpPr>
        <p:spPr>
          <a:xfrm rot="5400000">
            <a:off x="3874185" y="2449956"/>
            <a:ext cx="257060" cy="3800399"/>
          </a:xfrm>
          <a:prstGeom prst="rect">
            <a:avLst/>
          </a:prstGeom>
          <a:noFill/>
        </p:spPr>
        <p:txBody>
          <a:bodyPr vert="vert270"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2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algn="ctr"/>
            <a:r>
              <a:rPr lang="en-AU" sz="1800">
                <a:solidFill>
                  <a:srgbClr val="40548C"/>
                </a:solidFill>
              </a:rPr>
              <a:t>Observed </a:t>
            </a:r>
          </a:p>
        </p:txBody>
      </p:sp>
      <p:sp>
        <p:nvSpPr>
          <p:cNvPr id="165" name="Arrow: Down 164">
            <a:extLst>
              <a:ext uri="{FF2B5EF4-FFF2-40B4-BE49-F238E27FC236}">
                <a16:creationId xmlns:a16="http://schemas.microsoft.com/office/drawing/2014/main" id="{0E53B040-0737-46AB-8903-69ABE90E6E04}"/>
              </a:ext>
            </a:extLst>
          </p:cNvPr>
          <p:cNvSpPr/>
          <p:nvPr/>
        </p:nvSpPr>
        <p:spPr>
          <a:xfrm rot="10800000">
            <a:off x="3886267" y="3445212"/>
            <a:ext cx="363007" cy="788607"/>
          </a:xfrm>
          <a:prstGeom prst="downArrow">
            <a:avLst>
              <a:gd name="adj1" fmla="val 41314"/>
              <a:gd name="adj2"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6" name="TextBox 165">
            <a:extLst>
              <a:ext uri="{FF2B5EF4-FFF2-40B4-BE49-F238E27FC236}">
                <a16:creationId xmlns:a16="http://schemas.microsoft.com/office/drawing/2014/main" id="{9CC3DE37-D2FB-4E2A-8633-D2AB801B75BB}"/>
              </a:ext>
            </a:extLst>
          </p:cNvPr>
          <p:cNvSpPr txBox="1"/>
          <p:nvPr/>
        </p:nvSpPr>
        <p:spPr>
          <a:xfrm>
            <a:off x="2998569" y="5180461"/>
            <a:ext cx="850516" cy="261610"/>
          </a:xfrm>
          <a:prstGeom prst="rect">
            <a:avLst/>
          </a:prstGeom>
          <a:noFill/>
        </p:spPr>
        <p:txBody>
          <a:bodyPr wrap="square" rtlCol="0">
            <a:spAutoFit/>
          </a:bodyPr>
          <a:lstStyle/>
          <a:p>
            <a:pPr algn="ctr"/>
            <a:r>
              <a:rPr lang="en-AU" sz="1100">
                <a:solidFill>
                  <a:srgbClr val="384D74"/>
                </a:solidFill>
              </a:rPr>
              <a:t>Symbol 2</a:t>
            </a:r>
          </a:p>
        </p:txBody>
      </p:sp>
      <p:sp>
        <p:nvSpPr>
          <p:cNvPr id="167" name="TextBox 166">
            <a:extLst>
              <a:ext uri="{FF2B5EF4-FFF2-40B4-BE49-F238E27FC236}">
                <a16:creationId xmlns:a16="http://schemas.microsoft.com/office/drawing/2014/main" id="{2E47FA7C-FB96-48EA-9C71-4F2F8123BEEE}"/>
              </a:ext>
            </a:extLst>
          </p:cNvPr>
          <p:cNvSpPr txBox="1"/>
          <p:nvPr/>
        </p:nvSpPr>
        <p:spPr>
          <a:xfrm>
            <a:off x="3600101" y="5180461"/>
            <a:ext cx="850516" cy="261610"/>
          </a:xfrm>
          <a:prstGeom prst="rect">
            <a:avLst/>
          </a:prstGeom>
          <a:noFill/>
        </p:spPr>
        <p:txBody>
          <a:bodyPr wrap="square" rtlCol="0">
            <a:spAutoFit/>
          </a:bodyPr>
          <a:lstStyle/>
          <a:p>
            <a:pPr algn="ctr"/>
            <a:r>
              <a:rPr lang="en-AU" sz="1100">
                <a:solidFill>
                  <a:srgbClr val="384D74"/>
                </a:solidFill>
              </a:rPr>
              <a:t>Symbol 3</a:t>
            </a:r>
          </a:p>
        </p:txBody>
      </p:sp>
      <p:sp>
        <p:nvSpPr>
          <p:cNvPr id="168" name="TextBox 167">
            <a:extLst>
              <a:ext uri="{FF2B5EF4-FFF2-40B4-BE49-F238E27FC236}">
                <a16:creationId xmlns:a16="http://schemas.microsoft.com/office/drawing/2014/main" id="{9964B79E-5514-49F9-BE51-150F70761C9D}"/>
              </a:ext>
            </a:extLst>
          </p:cNvPr>
          <p:cNvSpPr txBox="1"/>
          <p:nvPr/>
        </p:nvSpPr>
        <p:spPr>
          <a:xfrm>
            <a:off x="4201633" y="5180461"/>
            <a:ext cx="850516" cy="261610"/>
          </a:xfrm>
          <a:prstGeom prst="rect">
            <a:avLst/>
          </a:prstGeom>
          <a:noFill/>
        </p:spPr>
        <p:txBody>
          <a:bodyPr wrap="square" rtlCol="0">
            <a:spAutoFit/>
          </a:bodyPr>
          <a:lstStyle/>
          <a:p>
            <a:pPr algn="ctr"/>
            <a:r>
              <a:rPr lang="en-AU" sz="1100">
                <a:solidFill>
                  <a:srgbClr val="384D74"/>
                </a:solidFill>
              </a:rPr>
              <a:t>Symbol 4</a:t>
            </a:r>
          </a:p>
        </p:txBody>
      </p:sp>
      <p:sp>
        <p:nvSpPr>
          <p:cNvPr id="169" name="TextBox 168">
            <a:extLst>
              <a:ext uri="{FF2B5EF4-FFF2-40B4-BE49-F238E27FC236}">
                <a16:creationId xmlns:a16="http://schemas.microsoft.com/office/drawing/2014/main" id="{24440FA3-6D15-448B-9C23-23584DE3B3AF}"/>
              </a:ext>
            </a:extLst>
          </p:cNvPr>
          <p:cNvSpPr txBox="1"/>
          <p:nvPr/>
        </p:nvSpPr>
        <p:spPr>
          <a:xfrm>
            <a:off x="4803166" y="5180461"/>
            <a:ext cx="850516" cy="261610"/>
          </a:xfrm>
          <a:prstGeom prst="rect">
            <a:avLst/>
          </a:prstGeom>
          <a:noFill/>
        </p:spPr>
        <p:txBody>
          <a:bodyPr wrap="square" rtlCol="0">
            <a:spAutoFit/>
          </a:bodyPr>
          <a:lstStyle/>
          <a:p>
            <a:pPr algn="ctr"/>
            <a:r>
              <a:rPr lang="en-AU" sz="1100">
                <a:solidFill>
                  <a:srgbClr val="384D74"/>
                </a:solidFill>
              </a:rPr>
              <a:t>Symbol 5</a:t>
            </a:r>
          </a:p>
        </p:txBody>
      </p:sp>
      <p:sp>
        <p:nvSpPr>
          <p:cNvPr id="171" name="Arrow: U-Turn 170">
            <a:extLst>
              <a:ext uri="{FF2B5EF4-FFF2-40B4-BE49-F238E27FC236}">
                <a16:creationId xmlns:a16="http://schemas.microsoft.com/office/drawing/2014/main" id="{AD679A9A-12C5-446D-869B-D26E0AAC93A2}"/>
              </a:ext>
            </a:extLst>
          </p:cNvPr>
          <p:cNvSpPr/>
          <p:nvPr/>
        </p:nvSpPr>
        <p:spPr>
          <a:xfrm rot="5400000">
            <a:off x="6506841" y="3451359"/>
            <a:ext cx="2763210" cy="956604"/>
          </a:xfrm>
          <a:prstGeom prst="uturnArrow">
            <a:avLst>
              <a:gd name="adj1" fmla="val 13971"/>
              <a:gd name="adj2" fmla="val 25000"/>
              <a:gd name="adj3" fmla="val 22059"/>
              <a:gd name="adj4" fmla="val 43750"/>
              <a:gd name="adj5" fmla="val 6470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2" name="Rectangle 171">
            <a:extLst>
              <a:ext uri="{FF2B5EF4-FFF2-40B4-BE49-F238E27FC236}">
                <a16:creationId xmlns:a16="http://schemas.microsoft.com/office/drawing/2014/main" id="{1763F053-D82F-418F-AC80-B11A63988C70}"/>
              </a:ext>
            </a:extLst>
          </p:cNvPr>
          <p:cNvSpPr/>
          <p:nvPr/>
        </p:nvSpPr>
        <p:spPr>
          <a:xfrm>
            <a:off x="6851000" y="4799055"/>
            <a:ext cx="367200" cy="392400"/>
          </a:xfrm>
          <a:prstGeom prst="rect">
            <a:avLst/>
          </a:prstGeom>
          <a:solidFill>
            <a:schemeClr val="bg2">
              <a:lumMod val="90000"/>
            </a:schemeClr>
          </a:solidFill>
          <a:ln>
            <a:solidFill>
              <a:schemeClr val="accent3">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a:solidFill>
                  <a:schemeClr val="bg2">
                    <a:lumMod val="50000"/>
                  </a:schemeClr>
                </a:solidFill>
              </a:rPr>
              <a:t>?</a:t>
            </a:r>
          </a:p>
        </p:txBody>
      </p:sp>
      <p:sp>
        <p:nvSpPr>
          <p:cNvPr id="173" name="TextBox 172">
            <a:extLst>
              <a:ext uri="{FF2B5EF4-FFF2-40B4-BE49-F238E27FC236}">
                <a16:creationId xmlns:a16="http://schemas.microsoft.com/office/drawing/2014/main" id="{D15A943A-4910-4F23-9F31-191A2068B42B}"/>
              </a:ext>
            </a:extLst>
          </p:cNvPr>
          <p:cNvSpPr txBox="1"/>
          <p:nvPr/>
        </p:nvSpPr>
        <p:spPr>
          <a:xfrm>
            <a:off x="6571758" y="5181245"/>
            <a:ext cx="919906" cy="261610"/>
          </a:xfrm>
          <a:prstGeom prst="rect">
            <a:avLst/>
          </a:prstGeom>
          <a:noFill/>
        </p:spPr>
        <p:txBody>
          <a:bodyPr wrap="square" rtlCol="0">
            <a:spAutoFit/>
          </a:bodyPr>
          <a:lstStyle/>
          <a:p>
            <a:pPr algn="ctr"/>
            <a:r>
              <a:rPr lang="en-AU" sz="1100">
                <a:solidFill>
                  <a:schemeClr val="bg2">
                    <a:lumMod val="25000"/>
                  </a:schemeClr>
                </a:solidFill>
              </a:rPr>
              <a:t>Next Symbol</a:t>
            </a:r>
          </a:p>
        </p:txBody>
      </p:sp>
      <p:sp>
        <p:nvSpPr>
          <p:cNvPr id="174" name="TextBox 173">
            <a:extLst>
              <a:ext uri="{FF2B5EF4-FFF2-40B4-BE49-F238E27FC236}">
                <a16:creationId xmlns:a16="http://schemas.microsoft.com/office/drawing/2014/main" id="{FF4C259B-558B-4542-8196-350DABC95CAB}"/>
              </a:ext>
            </a:extLst>
          </p:cNvPr>
          <p:cNvSpPr txBox="1"/>
          <p:nvPr/>
        </p:nvSpPr>
        <p:spPr>
          <a:xfrm>
            <a:off x="3244280" y="5599392"/>
            <a:ext cx="1714628" cy="523220"/>
          </a:xfrm>
          <a:prstGeom prst="rect">
            <a:avLst/>
          </a:prstGeom>
          <a:noFill/>
        </p:spPr>
        <p:txBody>
          <a:bodyPr wrap="square" rtlCol="0">
            <a:spAutoFit/>
          </a:bodyPr>
          <a:lstStyle/>
          <a:p>
            <a:pPr algn="ctr"/>
            <a:r>
              <a:rPr lang="en-AU" sz="1400" b="1">
                <a:solidFill>
                  <a:schemeClr val="bg2">
                    <a:lumMod val="25000"/>
                  </a:schemeClr>
                </a:solidFill>
              </a:rPr>
              <a:t>Historical Stock Closing Price </a:t>
            </a:r>
          </a:p>
        </p:txBody>
      </p:sp>
      <p:sp>
        <p:nvSpPr>
          <p:cNvPr id="175" name="TextBox 174">
            <a:extLst>
              <a:ext uri="{FF2B5EF4-FFF2-40B4-BE49-F238E27FC236}">
                <a16:creationId xmlns:a16="http://schemas.microsoft.com/office/drawing/2014/main" id="{19F52F49-3716-4BC4-8F0C-8F061757A001}"/>
              </a:ext>
            </a:extLst>
          </p:cNvPr>
          <p:cNvSpPr txBox="1"/>
          <p:nvPr/>
        </p:nvSpPr>
        <p:spPr>
          <a:xfrm>
            <a:off x="6367619" y="5585675"/>
            <a:ext cx="1328184" cy="523220"/>
          </a:xfrm>
          <a:prstGeom prst="rect">
            <a:avLst/>
          </a:prstGeom>
          <a:noFill/>
        </p:spPr>
        <p:txBody>
          <a:bodyPr wrap="square" rtlCol="0">
            <a:spAutoFit/>
          </a:bodyPr>
          <a:lstStyle/>
          <a:p>
            <a:pPr algn="ctr"/>
            <a:r>
              <a:rPr lang="en-AU" sz="1400" b="1">
                <a:solidFill>
                  <a:schemeClr val="bg2">
                    <a:lumMod val="25000"/>
                  </a:schemeClr>
                </a:solidFill>
              </a:rPr>
              <a:t>Next Period Closing Price</a:t>
            </a:r>
          </a:p>
        </p:txBody>
      </p:sp>
      <mc:AlternateContent xmlns:mc="http://schemas.openxmlformats.org/markup-compatibility/2006">
        <mc:Choice xmlns:a14="http://schemas.microsoft.com/office/drawing/2010/main" Requires="a14">
          <p:sp>
            <p:nvSpPr>
              <p:cNvPr id="177" name="Rectangle 176">
                <a:extLst>
                  <a:ext uri="{FF2B5EF4-FFF2-40B4-BE49-F238E27FC236}">
                    <a16:creationId xmlns:a16="http://schemas.microsoft.com/office/drawing/2014/main" id="{F19C7B6C-3042-46F5-9BF9-DDBE356BFBD8}"/>
                  </a:ext>
                </a:extLst>
              </p:cNvPr>
              <p:cNvSpPr/>
              <p:nvPr/>
            </p:nvSpPr>
            <p:spPr>
              <a:xfrm>
                <a:off x="6632205" y="2268961"/>
                <a:ext cx="54854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600" b="1" i="1">
                          <a:latin typeface="Cambria Math" panose="02040503050406030204" pitchFamily="18" charset="0"/>
                        </a:rPr>
                        <m:t>𝝀</m:t>
                      </m:r>
                    </m:oMath>
                  </m:oMathPara>
                </a14:m>
                <a:endParaRPr lang="en-AU" sz="3600" b="1"/>
              </a:p>
            </p:txBody>
          </p:sp>
        </mc:Choice>
        <mc:Fallback>
          <p:sp>
            <p:nvSpPr>
              <p:cNvPr id="177" name="Rectangle 176">
                <a:extLst>
                  <a:ext uri="{FF2B5EF4-FFF2-40B4-BE49-F238E27FC236}">
                    <a16:creationId xmlns:a16="http://schemas.microsoft.com/office/drawing/2014/main" id="{F19C7B6C-3042-46F5-9BF9-DDBE356BFBD8}"/>
                  </a:ext>
                </a:extLst>
              </p:cNvPr>
              <p:cNvSpPr>
                <a:spLocks noRot="1" noChangeAspect="1" noMove="1" noResize="1" noEditPoints="1" noAdjustHandles="1" noChangeArrowheads="1" noChangeShapeType="1" noTextEdit="1"/>
              </p:cNvSpPr>
              <p:nvPr/>
            </p:nvSpPr>
            <p:spPr>
              <a:xfrm>
                <a:off x="6632205" y="2268961"/>
                <a:ext cx="548547" cy="646331"/>
              </a:xfrm>
              <a:prstGeom prst="rect">
                <a:avLst/>
              </a:prstGeom>
              <a:blipFill>
                <a:blip r:embed="rId2"/>
                <a:stretch>
                  <a:fillRect/>
                </a:stretch>
              </a:blipFill>
            </p:spPr>
            <p:txBody>
              <a:bodyPr/>
              <a:lstStyle/>
              <a:p>
                <a:r>
                  <a:rPr lang="en-AU">
                    <a:noFill/>
                  </a:rPr>
                  <a:t> </a:t>
                </a:r>
              </a:p>
            </p:txBody>
          </p:sp>
        </mc:Fallback>
      </mc:AlternateContent>
      <p:sp>
        <p:nvSpPr>
          <p:cNvPr id="178" name="Arrow: Down 177">
            <a:extLst>
              <a:ext uri="{FF2B5EF4-FFF2-40B4-BE49-F238E27FC236}">
                <a16:creationId xmlns:a16="http://schemas.microsoft.com/office/drawing/2014/main" id="{BC29B993-F20B-4C7C-B0C6-ED89FE3188EA}"/>
              </a:ext>
            </a:extLst>
          </p:cNvPr>
          <p:cNvSpPr/>
          <p:nvPr/>
        </p:nvSpPr>
        <p:spPr>
          <a:xfrm rot="16200000" flipH="1">
            <a:off x="6028790" y="2237349"/>
            <a:ext cx="379701" cy="788607"/>
          </a:xfrm>
          <a:prstGeom prst="downArrow">
            <a:avLst>
              <a:gd name="adj1" fmla="val 41314"/>
              <a:gd name="adj2"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9" name="TextBox 178">
            <a:extLst>
              <a:ext uri="{FF2B5EF4-FFF2-40B4-BE49-F238E27FC236}">
                <a16:creationId xmlns:a16="http://schemas.microsoft.com/office/drawing/2014/main" id="{DEF97B02-DC8C-4DC7-BE35-70543A4B27C9}"/>
              </a:ext>
            </a:extLst>
          </p:cNvPr>
          <p:cNvSpPr txBox="1"/>
          <p:nvPr/>
        </p:nvSpPr>
        <p:spPr>
          <a:xfrm>
            <a:off x="6274722" y="2760917"/>
            <a:ext cx="1328184" cy="276999"/>
          </a:xfrm>
          <a:prstGeom prst="rect">
            <a:avLst/>
          </a:prstGeom>
          <a:noFill/>
        </p:spPr>
        <p:txBody>
          <a:bodyPr wrap="square" rtlCol="0">
            <a:spAutoFit/>
          </a:bodyPr>
          <a:lstStyle/>
          <a:p>
            <a:pPr algn="ctr"/>
            <a:r>
              <a:rPr lang="en-AU" sz="1200" b="1">
                <a:solidFill>
                  <a:schemeClr val="bg2">
                    <a:lumMod val="25000"/>
                  </a:schemeClr>
                </a:solidFill>
              </a:rPr>
              <a:t> Parameters</a:t>
            </a:r>
          </a:p>
        </p:txBody>
      </p:sp>
      <p:graphicFrame>
        <p:nvGraphicFramePr>
          <p:cNvPr id="72" name="Table 7">
            <a:extLst>
              <a:ext uri="{FF2B5EF4-FFF2-40B4-BE49-F238E27FC236}">
                <a16:creationId xmlns:a16="http://schemas.microsoft.com/office/drawing/2014/main" id="{B35F23CD-2BD6-4581-B913-3485822C3DCD}"/>
              </a:ext>
            </a:extLst>
          </p:cNvPr>
          <p:cNvGraphicFramePr>
            <a:graphicFrameLocks noGrp="1"/>
          </p:cNvGraphicFramePr>
          <p:nvPr>
            <p:extLst>
              <p:ext uri="{D42A27DB-BD31-4B8C-83A1-F6EECF244321}">
                <p14:modId xmlns:p14="http://schemas.microsoft.com/office/powerpoint/2010/main" val="1781402746"/>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261610">
                <a:tc>
                  <a:txBody>
                    <a:bodyPr/>
                    <a:lstStyle/>
                    <a:p>
                      <a:pPr algn="ctr"/>
                      <a:r>
                        <a:rPr lang="en-AU" sz="1400" b="0">
                          <a:solidFill>
                            <a:srgbClr val="8080BE"/>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AA96A7E3-190E-4F66-8BF3-DD03D0A9F6D7}"/>
                  </a:ext>
                </a:extLst>
              </p:cNvPr>
              <p:cNvSpPr/>
              <p:nvPr/>
            </p:nvSpPr>
            <p:spPr>
              <a:xfrm>
                <a:off x="6162092" y="1348221"/>
                <a:ext cx="194482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1" i="1" smtClean="0">
                              <a:latin typeface="Cambria Math" panose="02040503050406030204" pitchFamily="18" charset="0"/>
                            </a:rPr>
                          </m:ctrlPr>
                        </m:dPr>
                        <m:e>
                          <m:r>
                            <a:rPr lang="en-US" sz="3600" b="1" i="1" smtClean="0">
                              <a:latin typeface="Cambria Math" panose="02040503050406030204" pitchFamily="18" charset="0"/>
                            </a:rPr>
                            <m:t>𝝅</m:t>
                          </m:r>
                          <m:r>
                            <a:rPr lang="en-US" sz="3600" b="1" i="1" smtClean="0">
                              <a:latin typeface="Cambria Math" panose="02040503050406030204" pitchFamily="18" charset="0"/>
                            </a:rPr>
                            <m:t>,</m:t>
                          </m:r>
                          <m:r>
                            <a:rPr lang="en-US" sz="3600" b="1" i="1" smtClean="0">
                              <a:latin typeface="Cambria Math" panose="02040503050406030204" pitchFamily="18" charset="0"/>
                            </a:rPr>
                            <m:t>𝑨</m:t>
                          </m:r>
                          <m:r>
                            <a:rPr lang="en-US" sz="3600" b="1" i="1" smtClean="0">
                              <a:latin typeface="Cambria Math" panose="02040503050406030204" pitchFamily="18" charset="0"/>
                            </a:rPr>
                            <m:t>,</m:t>
                          </m:r>
                          <m:r>
                            <a:rPr lang="en-US" sz="3600" b="1" i="1" smtClean="0">
                              <a:latin typeface="Cambria Math" panose="02040503050406030204" pitchFamily="18" charset="0"/>
                            </a:rPr>
                            <m:t>𝑩</m:t>
                          </m:r>
                        </m:e>
                      </m:d>
                    </m:oMath>
                  </m:oMathPara>
                </a14:m>
                <a:endParaRPr lang="en-AU" sz="3600" b="1"/>
              </a:p>
            </p:txBody>
          </p:sp>
        </mc:Choice>
        <mc:Fallback>
          <p:sp>
            <p:nvSpPr>
              <p:cNvPr id="8" name="Rectangle 7">
                <a:extLst>
                  <a:ext uri="{FF2B5EF4-FFF2-40B4-BE49-F238E27FC236}">
                    <a16:creationId xmlns:a16="http://schemas.microsoft.com/office/drawing/2014/main" id="{AA96A7E3-190E-4F66-8BF3-DD03D0A9F6D7}"/>
                  </a:ext>
                </a:extLst>
              </p:cNvPr>
              <p:cNvSpPr>
                <a:spLocks noRot="1" noChangeAspect="1" noMove="1" noResize="1" noEditPoints="1" noAdjustHandles="1" noChangeArrowheads="1" noChangeShapeType="1" noTextEdit="1"/>
              </p:cNvSpPr>
              <p:nvPr/>
            </p:nvSpPr>
            <p:spPr>
              <a:xfrm>
                <a:off x="6162092" y="1348221"/>
                <a:ext cx="1944827" cy="646331"/>
              </a:xfrm>
              <a:prstGeom prst="rect">
                <a:avLst/>
              </a:prstGeom>
              <a:blipFill>
                <a:blip r:embed="rId3"/>
                <a:stretch>
                  <a:fillRect/>
                </a:stretch>
              </a:blipFill>
            </p:spPr>
            <p:txBody>
              <a:bodyPr/>
              <a:lstStyle/>
              <a:p>
                <a:r>
                  <a:rPr lang="en-AU">
                    <a:noFill/>
                  </a:rPr>
                  <a:t> </a:t>
                </a:r>
              </a:p>
            </p:txBody>
          </p:sp>
        </mc:Fallback>
      </mc:AlternateContent>
      <p:sp>
        <p:nvSpPr>
          <p:cNvPr id="73" name="Arrow: Down 72">
            <a:extLst>
              <a:ext uri="{FF2B5EF4-FFF2-40B4-BE49-F238E27FC236}">
                <a16:creationId xmlns:a16="http://schemas.microsoft.com/office/drawing/2014/main" id="{998B625E-87D6-41D9-8586-F9A5C3B9718C}"/>
              </a:ext>
            </a:extLst>
          </p:cNvPr>
          <p:cNvSpPr/>
          <p:nvPr/>
        </p:nvSpPr>
        <p:spPr>
          <a:xfrm rot="10800000">
            <a:off x="6724974" y="1978053"/>
            <a:ext cx="363007" cy="345868"/>
          </a:xfrm>
          <a:prstGeom prst="downArrow">
            <a:avLst>
              <a:gd name="adj1" fmla="val 41314"/>
              <a:gd name="adj2"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6438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anim calcmode="lin" valueType="num">
                                      <p:cBhvr>
                                        <p:cTn id="8" dur="1000" fill="hold"/>
                                        <p:tgtEl>
                                          <p:spTgt spid="165"/>
                                        </p:tgtEl>
                                        <p:attrNameLst>
                                          <p:attrName>ppt_x</p:attrName>
                                        </p:attrNameLst>
                                      </p:cBhvr>
                                      <p:tavLst>
                                        <p:tav tm="0">
                                          <p:val>
                                            <p:strVal val="#ppt_x"/>
                                          </p:val>
                                        </p:tav>
                                        <p:tav tm="100000">
                                          <p:val>
                                            <p:strVal val="#ppt_x"/>
                                          </p:val>
                                        </p:tav>
                                      </p:tavLst>
                                    </p:anim>
                                    <p:anim calcmode="lin" valueType="num">
                                      <p:cBhvr>
                                        <p:cTn id="9"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8"/>
                                        </p:tgtEl>
                                        <p:attrNameLst>
                                          <p:attrName>style.visibility</p:attrName>
                                        </p:attrNameLst>
                                      </p:cBhvr>
                                      <p:to>
                                        <p:strVal val="visible"/>
                                      </p:to>
                                    </p:set>
                                    <p:animEffect transition="in" filter="fade">
                                      <p:cBhvr>
                                        <p:cTn id="14" dur="1000"/>
                                        <p:tgtEl>
                                          <p:spTgt spid="178"/>
                                        </p:tgtEl>
                                      </p:cBhvr>
                                    </p:animEffect>
                                    <p:anim calcmode="lin" valueType="num">
                                      <p:cBhvr>
                                        <p:cTn id="15" dur="1000" fill="hold"/>
                                        <p:tgtEl>
                                          <p:spTgt spid="178"/>
                                        </p:tgtEl>
                                        <p:attrNameLst>
                                          <p:attrName>ppt_x</p:attrName>
                                        </p:attrNameLst>
                                      </p:cBhvr>
                                      <p:tavLst>
                                        <p:tav tm="0">
                                          <p:val>
                                            <p:strVal val="#ppt_x"/>
                                          </p:val>
                                        </p:tav>
                                        <p:tav tm="100000">
                                          <p:val>
                                            <p:strVal val="#ppt_x"/>
                                          </p:val>
                                        </p:tav>
                                      </p:tavLst>
                                    </p:anim>
                                    <p:anim calcmode="lin" valueType="num">
                                      <p:cBhvr>
                                        <p:cTn id="16" dur="1000" fill="hold"/>
                                        <p:tgtEl>
                                          <p:spTgt spid="17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1000"/>
                                        <p:tgtEl>
                                          <p:spTgt spid="73"/>
                                        </p:tgtEl>
                                      </p:cBhvr>
                                    </p:animEffect>
                                    <p:anim calcmode="lin" valueType="num">
                                      <p:cBhvr>
                                        <p:cTn id="28" dur="1000" fill="hold"/>
                                        <p:tgtEl>
                                          <p:spTgt spid="73"/>
                                        </p:tgtEl>
                                        <p:attrNameLst>
                                          <p:attrName>ppt_x</p:attrName>
                                        </p:attrNameLst>
                                      </p:cBhvr>
                                      <p:tavLst>
                                        <p:tav tm="0">
                                          <p:val>
                                            <p:strVal val="#ppt_x"/>
                                          </p:val>
                                        </p:tav>
                                        <p:tav tm="100000">
                                          <p:val>
                                            <p:strVal val="#ppt_x"/>
                                          </p:val>
                                        </p:tav>
                                      </p:tavLst>
                                    </p:anim>
                                    <p:anim calcmode="lin" valueType="num">
                                      <p:cBhvr>
                                        <p:cTn id="2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1"/>
                                        </p:tgtEl>
                                        <p:attrNameLst>
                                          <p:attrName>style.visibility</p:attrName>
                                        </p:attrNameLst>
                                      </p:cBhvr>
                                      <p:to>
                                        <p:strVal val="visible"/>
                                      </p:to>
                                    </p:set>
                                    <p:animEffect transition="in" filter="fade">
                                      <p:cBhvr>
                                        <p:cTn id="41" dur="500"/>
                                        <p:tgtEl>
                                          <p:spTgt spid="17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72"/>
                                        </p:tgtEl>
                                        <p:attrNameLst>
                                          <p:attrName>style.visibility</p:attrName>
                                        </p:attrNameLst>
                                      </p:cBhvr>
                                      <p:to>
                                        <p:strVal val="visible"/>
                                      </p:to>
                                    </p:set>
                                    <p:animEffect transition="in" filter="fade">
                                      <p:cBhvr>
                                        <p:cTn id="46" dur="500"/>
                                        <p:tgtEl>
                                          <p:spTgt spid="17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3"/>
                                        </p:tgtEl>
                                        <p:attrNameLst>
                                          <p:attrName>style.visibility</p:attrName>
                                        </p:attrNameLst>
                                      </p:cBhvr>
                                      <p:to>
                                        <p:strVal val="visible"/>
                                      </p:to>
                                    </p:set>
                                    <p:animEffect transition="in" filter="fade">
                                      <p:cBhvr>
                                        <p:cTn id="49" dur="500"/>
                                        <p:tgtEl>
                                          <p:spTgt spid="17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4"/>
                                        </p:tgtEl>
                                        <p:attrNameLst>
                                          <p:attrName>style.visibility</p:attrName>
                                        </p:attrNameLst>
                                      </p:cBhvr>
                                      <p:to>
                                        <p:strVal val="visible"/>
                                      </p:to>
                                    </p:set>
                                    <p:animEffect transition="in" filter="fade">
                                      <p:cBhvr>
                                        <p:cTn id="54" dur="500"/>
                                        <p:tgtEl>
                                          <p:spTgt spid="17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75"/>
                                        </p:tgtEl>
                                        <p:attrNameLst>
                                          <p:attrName>style.visibility</p:attrName>
                                        </p:attrNameLst>
                                      </p:cBhvr>
                                      <p:to>
                                        <p:strVal val="visible"/>
                                      </p:to>
                                    </p:set>
                                    <p:animEffect transition="in" filter="fade">
                                      <p:cBhvr>
                                        <p:cTn id="59"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P spid="171" grpId="0" animBg="1"/>
      <p:bldP spid="172" grpId="0" animBg="1"/>
      <p:bldP spid="173" grpId="0"/>
      <p:bldP spid="174" grpId="0"/>
      <p:bldP spid="175" grpId="0"/>
      <p:bldP spid="177" grpId="0"/>
      <p:bldP spid="178" grpId="0" animBg="1"/>
      <p:bldP spid="179" grpId="0"/>
      <p:bldP spid="8" grpId="0"/>
      <p:bldP spid="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5A1CCB-3D27-4D27-B64F-5B4D7F9BBACE}"/>
              </a:ext>
            </a:extLst>
          </p:cNvPr>
          <p:cNvSpPr>
            <a:spLocks noGrp="1"/>
          </p:cNvSpPr>
          <p:nvPr>
            <p:ph type="title"/>
          </p:nvPr>
        </p:nvSpPr>
        <p:spPr/>
        <p:txBody>
          <a:bodyPr/>
          <a:lstStyle/>
          <a:p>
            <a:r>
              <a:rPr lang="en-AU"/>
              <a:t>HMMs with Gaussian Mixture Model</a:t>
            </a:r>
          </a:p>
        </p:txBody>
      </p:sp>
      <p:grpSp>
        <p:nvGrpSpPr>
          <p:cNvPr id="8" name="Group 7">
            <a:extLst>
              <a:ext uri="{FF2B5EF4-FFF2-40B4-BE49-F238E27FC236}">
                <a16:creationId xmlns:a16="http://schemas.microsoft.com/office/drawing/2014/main" id="{615CB9C0-6514-48F0-9943-90B5CE3C9144}"/>
              </a:ext>
            </a:extLst>
          </p:cNvPr>
          <p:cNvGrpSpPr/>
          <p:nvPr/>
        </p:nvGrpSpPr>
        <p:grpSpPr>
          <a:xfrm>
            <a:off x="2624303" y="1172669"/>
            <a:ext cx="3928188" cy="4528224"/>
            <a:chOff x="2129781" y="999132"/>
            <a:chExt cx="3928188" cy="4528224"/>
          </a:xfrm>
        </p:grpSpPr>
        <p:grpSp>
          <p:nvGrpSpPr>
            <p:cNvPr id="68" name="Group 67">
              <a:extLst>
                <a:ext uri="{FF2B5EF4-FFF2-40B4-BE49-F238E27FC236}">
                  <a16:creationId xmlns:a16="http://schemas.microsoft.com/office/drawing/2014/main" id="{D81B2F24-F23C-480A-946A-B8B703DEA4E7}"/>
                </a:ext>
              </a:extLst>
            </p:cNvPr>
            <p:cNvGrpSpPr/>
            <p:nvPr/>
          </p:nvGrpSpPr>
          <p:grpSpPr>
            <a:xfrm>
              <a:off x="2129781" y="1384146"/>
              <a:ext cx="3928188" cy="2276670"/>
              <a:chOff x="1336670" y="2290665"/>
              <a:chExt cx="3928188" cy="2276670"/>
            </a:xfrm>
          </p:grpSpPr>
          <p:sp>
            <p:nvSpPr>
              <p:cNvPr id="18" name="TextBox 17">
                <a:extLst>
                  <a:ext uri="{FF2B5EF4-FFF2-40B4-BE49-F238E27FC236}">
                    <a16:creationId xmlns:a16="http://schemas.microsoft.com/office/drawing/2014/main" id="{ACCC4C2B-812B-42A1-8324-F6C6BFD6B4A7}"/>
                  </a:ext>
                </a:extLst>
              </p:cNvPr>
              <p:cNvSpPr txBox="1"/>
              <p:nvPr/>
            </p:nvSpPr>
            <p:spPr>
              <a:xfrm>
                <a:off x="1543549" y="2522807"/>
                <a:ext cx="783772" cy="307777"/>
              </a:xfrm>
              <a:prstGeom prst="rect">
                <a:avLst/>
              </a:prstGeom>
              <a:noFill/>
            </p:spPr>
            <p:txBody>
              <a:bodyPr wrap="square" rtlCol="0">
                <a:spAutoFit/>
              </a:bodyPr>
              <a:lstStyle/>
              <a:p>
                <a:pPr algn="ctr"/>
                <a:r>
                  <a:rPr lang="en-AU" sz="1400">
                    <a:solidFill>
                      <a:srgbClr val="384D74"/>
                    </a:solidFill>
                  </a:rPr>
                  <a:t>State 1</a:t>
                </a:r>
              </a:p>
            </p:txBody>
          </p:sp>
          <p:sp>
            <p:nvSpPr>
              <p:cNvPr id="29" name="TextBox 28">
                <a:extLst>
                  <a:ext uri="{FF2B5EF4-FFF2-40B4-BE49-F238E27FC236}">
                    <a16:creationId xmlns:a16="http://schemas.microsoft.com/office/drawing/2014/main" id="{9EAAA635-AF48-4BDB-A104-4C923A95A2D0}"/>
                  </a:ext>
                </a:extLst>
              </p:cNvPr>
              <p:cNvSpPr txBox="1"/>
              <p:nvPr/>
            </p:nvSpPr>
            <p:spPr>
              <a:xfrm>
                <a:off x="2431444" y="2522807"/>
                <a:ext cx="783772" cy="307777"/>
              </a:xfrm>
              <a:prstGeom prst="rect">
                <a:avLst/>
              </a:prstGeom>
              <a:noFill/>
            </p:spPr>
            <p:txBody>
              <a:bodyPr wrap="square" rtlCol="0">
                <a:spAutoFit/>
              </a:bodyPr>
              <a:lstStyle/>
              <a:p>
                <a:pPr algn="ctr"/>
                <a:r>
                  <a:rPr lang="en-AU" sz="1400">
                    <a:solidFill>
                      <a:srgbClr val="384D74"/>
                    </a:solidFill>
                  </a:rPr>
                  <a:t>State 2</a:t>
                </a:r>
              </a:p>
            </p:txBody>
          </p:sp>
          <p:sp>
            <p:nvSpPr>
              <p:cNvPr id="30" name="TextBox 29">
                <a:extLst>
                  <a:ext uri="{FF2B5EF4-FFF2-40B4-BE49-F238E27FC236}">
                    <a16:creationId xmlns:a16="http://schemas.microsoft.com/office/drawing/2014/main" id="{0BD41C46-1C92-4D0A-AA07-DD1DCA3DCA08}"/>
                  </a:ext>
                </a:extLst>
              </p:cNvPr>
              <p:cNvSpPr txBox="1"/>
              <p:nvPr/>
            </p:nvSpPr>
            <p:spPr>
              <a:xfrm>
                <a:off x="3300764" y="2522806"/>
                <a:ext cx="783772" cy="307777"/>
              </a:xfrm>
              <a:prstGeom prst="rect">
                <a:avLst/>
              </a:prstGeom>
              <a:noFill/>
            </p:spPr>
            <p:txBody>
              <a:bodyPr wrap="square" rtlCol="0">
                <a:spAutoFit/>
              </a:bodyPr>
              <a:lstStyle/>
              <a:p>
                <a:pPr algn="ctr"/>
                <a:r>
                  <a:rPr lang="en-AU" sz="1400">
                    <a:solidFill>
                      <a:srgbClr val="384D74"/>
                    </a:solidFill>
                  </a:rPr>
                  <a:t>State 3</a:t>
                </a:r>
              </a:p>
            </p:txBody>
          </p:sp>
          <p:sp>
            <p:nvSpPr>
              <p:cNvPr id="31" name="TextBox 30">
                <a:extLst>
                  <a:ext uri="{FF2B5EF4-FFF2-40B4-BE49-F238E27FC236}">
                    <a16:creationId xmlns:a16="http://schemas.microsoft.com/office/drawing/2014/main" id="{312F3EE4-E409-46CD-B001-32F4759EEFB2}"/>
                  </a:ext>
                </a:extLst>
              </p:cNvPr>
              <p:cNvSpPr txBox="1"/>
              <p:nvPr/>
            </p:nvSpPr>
            <p:spPr>
              <a:xfrm>
                <a:off x="4180114" y="2509338"/>
                <a:ext cx="783772" cy="307777"/>
              </a:xfrm>
              <a:prstGeom prst="rect">
                <a:avLst/>
              </a:prstGeom>
              <a:noFill/>
            </p:spPr>
            <p:txBody>
              <a:bodyPr wrap="square" rtlCol="0">
                <a:spAutoFit/>
              </a:bodyPr>
              <a:lstStyle/>
              <a:p>
                <a:pPr algn="ctr"/>
                <a:r>
                  <a:rPr lang="en-AU" sz="1400">
                    <a:solidFill>
                      <a:srgbClr val="384D74"/>
                    </a:solidFill>
                  </a:rPr>
                  <a:t>State 4</a:t>
                </a:r>
              </a:p>
            </p:txBody>
          </p:sp>
          <p:grpSp>
            <p:nvGrpSpPr>
              <p:cNvPr id="67" name="Group 66">
                <a:extLst>
                  <a:ext uri="{FF2B5EF4-FFF2-40B4-BE49-F238E27FC236}">
                    <a16:creationId xmlns:a16="http://schemas.microsoft.com/office/drawing/2014/main" id="{BFB18D18-55CB-479A-8DC2-8FF0E2F87BAC}"/>
                  </a:ext>
                </a:extLst>
              </p:cNvPr>
              <p:cNvGrpSpPr/>
              <p:nvPr/>
            </p:nvGrpSpPr>
            <p:grpSpPr>
              <a:xfrm>
                <a:off x="1704370" y="3326096"/>
                <a:ext cx="3104565" cy="495715"/>
                <a:chOff x="1753548" y="2903015"/>
                <a:chExt cx="3104565" cy="495715"/>
              </a:xfrm>
            </p:grpSpPr>
            <p:sp>
              <p:nvSpPr>
                <p:cNvPr id="4" name="Oval 3">
                  <a:extLst>
                    <a:ext uri="{FF2B5EF4-FFF2-40B4-BE49-F238E27FC236}">
                      <a16:creationId xmlns:a16="http://schemas.microsoft.com/office/drawing/2014/main" id="{76088DD3-E30A-47A7-82D4-262379D33E4B}"/>
                    </a:ext>
                  </a:extLst>
                </p:cNvPr>
                <p:cNvSpPr>
                  <a:spLocks noChangeAspect="1"/>
                </p:cNvSpPr>
                <p:nvPr/>
              </p:nvSpPr>
              <p:spPr>
                <a:xfrm>
                  <a:off x="1753548" y="2925240"/>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384D74"/>
                    </a:solidFill>
                  </a:endParaRPr>
                </a:p>
              </p:txBody>
            </p:sp>
            <p:sp>
              <p:nvSpPr>
                <p:cNvPr id="5" name="Oval 4">
                  <a:extLst>
                    <a:ext uri="{FF2B5EF4-FFF2-40B4-BE49-F238E27FC236}">
                      <a16:creationId xmlns:a16="http://schemas.microsoft.com/office/drawing/2014/main" id="{6F5528AA-8E8B-4478-BAD3-FD063040F22F}"/>
                    </a:ext>
                  </a:extLst>
                </p:cNvPr>
                <p:cNvSpPr>
                  <a:spLocks noChangeAspect="1"/>
                </p:cNvSpPr>
                <p:nvPr/>
              </p:nvSpPr>
              <p:spPr>
                <a:xfrm>
                  <a:off x="2641443" y="2925240"/>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384D74"/>
                    </a:solidFill>
                  </a:endParaRPr>
                </a:p>
              </p:txBody>
            </p:sp>
            <p:sp>
              <p:nvSpPr>
                <p:cNvPr id="6" name="Oval 5">
                  <a:extLst>
                    <a:ext uri="{FF2B5EF4-FFF2-40B4-BE49-F238E27FC236}">
                      <a16:creationId xmlns:a16="http://schemas.microsoft.com/office/drawing/2014/main" id="{A214A09B-EABF-4F68-BF00-1119AD71B9F7}"/>
                    </a:ext>
                  </a:extLst>
                </p:cNvPr>
                <p:cNvSpPr>
                  <a:spLocks noChangeAspect="1"/>
                </p:cNvSpPr>
                <p:nvPr/>
              </p:nvSpPr>
              <p:spPr>
                <a:xfrm>
                  <a:off x="3529338" y="2925240"/>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384D74"/>
                    </a:solidFill>
                  </a:endParaRPr>
                </a:p>
              </p:txBody>
            </p:sp>
            <p:sp>
              <p:nvSpPr>
                <p:cNvPr id="7" name="Oval 6">
                  <a:extLst>
                    <a:ext uri="{FF2B5EF4-FFF2-40B4-BE49-F238E27FC236}">
                      <a16:creationId xmlns:a16="http://schemas.microsoft.com/office/drawing/2014/main" id="{EC868DAB-9B1E-4444-A221-892DDABE80B1}"/>
                    </a:ext>
                  </a:extLst>
                </p:cNvPr>
                <p:cNvSpPr>
                  <a:spLocks noChangeAspect="1"/>
                </p:cNvSpPr>
                <p:nvPr/>
              </p:nvSpPr>
              <p:spPr>
                <a:xfrm>
                  <a:off x="4390113" y="2925240"/>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384D74"/>
                    </a:solidFill>
                  </a:endParaRPr>
                </a:p>
              </p:txBody>
            </p:sp>
            <p:cxnSp>
              <p:nvCxnSpPr>
                <p:cNvPr id="33" name="Straight Arrow Connector 32">
                  <a:extLst>
                    <a:ext uri="{FF2B5EF4-FFF2-40B4-BE49-F238E27FC236}">
                      <a16:creationId xmlns:a16="http://schemas.microsoft.com/office/drawing/2014/main" id="{B946AC03-A9F2-47A8-9F0E-80079CF3EEE4}"/>
                    </a:ext>
                  </a:extLst>
                </p:cNvPr>
                <p:cNvCxnSpPr>
                  <a:cxnSpLocks/>
                  <a:stCxn id="4" idx="6"/>
                  <a:endCxn id="5" idx="2"/>
                </p:cNvCxnSpPr>
                <p:nvPr/>
              </p:nvCxnSpPr>
              <p:spPr>
                <a:xfrm>
                  <a:off x="2221548" y="3158810"/>
                  <a:ext cx="419895" cy="0"/>
                </a:xfrm>
                <a:prstGeom prst="straightConnector1">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5C8AC93-B058-45CB-814F-5B162E854ABD}"/>
                    </a:ext>
                  </a:extLst>
                </p:cNvPr>
                <p:cNvCxnSpPr>
                  <a:cxnSpLocks/>
                </p:cNvCxnSpPr>
                <p:nvPr/>
              </p:nvCxnSpPr>
              <p:spPr>
                <a:xfrm>
                  <a:off x="3109443" y="3158810"/>
                  <a:ext cx="419895" cy="0"/>
                </a:xfrm>
                <a:prstGeom prst="straightConnector1">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C0BCFD0-3ABC-4247-9572-3D2647B9A69E}"/>
                    </a:ext>
                  </a:extLst>
                </p:cNvPr>
                <p:cNvCxnSpPr>
                  <a:cxnSpLocks/>
                  <a:stCxn id="6" idx="6"/>
                </p:cNvCxnSpPr>
                <p:nvPr/>
              </p:nvCxnSpPr>
              <p:spPr>
                <a:xfrm>
                  <a:off x="3997338" y="3158810"/>
                  <a:ext cx="392775" cy="0"/>
                </a:xfrm>
                <a:prstGeom prst="straightConnector1">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DCBBA94D-143E-49BC-8775-1E4CF20F9A76}"/>
                    </a:ext>
                  </a:extLst>
                </p:cNvPr>
                <p:cNvCxnSpPr>
                  <a:cxnSpLocks/>
                  <a:stCxn id="4" idx="0"/>
                  <a:endCxn id="5" idx="0"/>
                </p:cNvCxnSpPr>
                <p:nvPr/>
              </p:nvCxnSpPr>
              <p:spPr>
                <a:xfrm rot="5400000" flipH="1" flipV="1">
                  <a:off x="2431495" y="2481293"/>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5353D0FB-C237-4AB1-8098-FAA963673516}"/>
                    </a:ext>
                  </a:extLst>
                </p:cNvPr>
                <p:cNvCxnSpPr>
                  <a:cxnSpLocks/>
                </p:cNvCxnSpPr>
                <p:nvPr/>
              </p:nvCxnSpPr>
              <p:spPr>
                <a:xfrm rot="5400000" flipH="1" flipV="1">
                  <a:off x="3300816" y="2465417"/>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A4CDF1A6-5CF3-4F56-9E9F-2E250D7DDBC0}"/>
                    </a:ext>
                  </a:extLst>
                </p:cNvPr>
                <p:cNvCxnSpPr>
                  <a:cxnSpLocks/>
                </p:cNvCxnSpPr>
                <p:nvPr/>
              </p:nvCxnSpPr>
              <p:spPr>
                <a:xfrm rot="5400000" flipH="1" flipV="1">
                  <a:off x="4188711" y="2475189"/>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A71FAE47-6430-4B8D-BFC2-1C39721CDF8D}"/>
                    </a:ext>
                  </a:extLst>
                </p:cNvPr>
                <p:cNvCxnSpPr>
                  <a:cxnSpLocks/>
                  <a:stCxn id="5" idx="4"/>
                  <a:endCxn id="4" idx="4"/>
                </p:cNvCxnSpPr>
                <p:nvPr/>
              </p:nvCxnSpPr>
              <p:spPr>
                <a:xfrm rot="5400000">
                  <a:off x="2431496" y="2948432"/>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436B1B4A-66B6-4817-8CD3-58E12505C47F}"/>
                    </a:ext>
                  </a:extLst>
                </p:cNvPr>
                <p:cNvCxnSpPr>
                  <a:cxnSpLocks/>
                </p:cNvCxnSpPr>
                <p:nvPr/>
              </p:nvCxnSpPr>
              <p:spPr>
                <a:xfrm rot="5400000">
                  <a:off x="3324029" y="2938908"/>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AC24A65F-04F2-4EEE-86EC-39B178A45FB1}"/>
                    </a:ext>
                  </a:extLst>
                </p:cNvPr>
                <p:cNvCxnSpPr>
                  <a:cxnSpLocks/>
                  <a:stCxn id="7" idx="4"/>
                  <a:endCxn id="6" idx="4"/>
                </p:cNvCxnSpPr>
                <p:nvPr/>
              </p:nvCxnSpPr>
              <p:spPr>
                <a:xfrm rot="5400000">
                  <a:off x="4193726" y="2961992"/>
                  <a:ext cx="12700" cy="86077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D9173D3C-CAA3-4DC5-8DFF-E6CC7A513C16}"/>
                    </a:ext>
                  </a:extLst>
                </p:cNvPr>
                <p:cNvCxnSpPr>
                  <a:cxnSpLocks/>
                  <a:stCxn id="4" idx="0"/>
                  <a:endCxn id="7" idx="0"/>
                </p:cNvCxnSpPr>
                <p:nvPr/>
              </p:nvCxnSpPr>
              <p:spPr>
                <a:xfrm rot="5400000" flipH="1" flipV="1">
                  <a:off x="3305830" y="1606958"/>
                  <a:ext cx="12700" cy="2636565"/>
                </a:xfrm>
                <a:prstGeom prst="curvedConnector3">
                  <a:avLst>
                    <a:gd name="adj1" fmla="val 4228913"/>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763716EF-6C85-489E-BC07-9AF77C9A2968}"/>
                    </a:ext>
                  </a:extLst>
                </p:cNvPr>
                <p:cNvCxnSpPr>
                  <a:cxnSpLocks/>
                  <a:stCxn id="7" idx="4"/>
                  <a:endCxn id="4" idx="4"/>
                </p:cNvCxnSpPr>
                <p:nvPr/>
              </p:nvCxnSpPr>
              <p:spPr>
                <a:xfrm rot="5400000">
                  <a:off x="3305831" y="2074097"/>
                  <a:ext cx="12700" cy="2636565"/>
                </a:xfrm>
                <a:prstGeom prst="curvedConnector3">
                  <a:avLst>
                    <a:gd name="adj1" fmla="val 3669732"/>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Rectangle 59">
                <a:extLst>
                  <a:ext uri="{FF2B5EF4-FFF2-40B4-BE49-F238E27FC236}">
                    <a16:creationId xmlns:a16="http://schemas.microsoft.com/office/drawing/2014/main" id="{6F45E961-557A-42CC-AE6F-072CA8969898}"/>
                  </a:ext>
                </a:extLst>
              </p:cNvPr>
              <p:cNvSpPr/>
              <p:nvPr/>
            </p:nvSpPr>
            <p:spPr>
              <a:xfrm>
                <a:off x="1336670" y="2290665"/>
                <a:ext cx="3928188" cy="2276670"/>
              </a:xfrm>
              <a:prstGeom prst="rect">
                <a:avLst/>
              </a:prstGeom>
              <a:noFill/>
              <a:ln w="28575">
                <a:solidFill>
                  <a:srgbClr val="A3B0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2" name="Content Placeholder 2">
              <a:extLst>
                <a:ext uri="{FF2B5EF4-FFF2-40B4-BE49-F238E27FC236}">
                  <a16:creationId xmlns:a16="http://schemas.microsoft.com/office/drawing/2014/main" id="{9F2338F0-678F-4709-B56F-AB1C2D1FB68A}"/>
                </a:ext>
              </a:extLst>
            </p:cNvPr>
            <p:cNvSpPr txBox="1">
              <a:spLocks/>
            </p:cNvSpPr>
            <p:nvPr/>
          </p:nvSpPr>
          <p:spPr>
            <a:xfrm rot="5400000">
              <a:off x="3965345" y="-772538"/>
              <a:ext cx="257060" cy="3800399"/>
            </a:xfrm>
            <a:prstGeom prst="rect">
              <a:avLst/>
            </a:prstGeom>
            <a:noFill/>
          </p:spPr>
          <p:txBody>
            <a:bodyPr vert="vert270"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2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algn="ctr"/>
              <a:r>
                <a:rPr lang="en-AU" sz="1800">
                  <a:solidFill>
                    <a:srgbClr val="40548C"/>
                  </a:solidFill>
                </a:rPr>
                <a:t>Hidden </a:t>
              </a:r>
            </a:p>
          </p:txBody>
        </p:sp>
        <p:sp>
          <p:nvSpPr>
            <p:cNvPr id="70" name="Rectangle 69">
              <a:extLst>
                <a:ext uri="{FF2B5EF4-FFF2-40B4-BE49-F238E27FC236}">
                  <a16:creationId xmlns:a16="http://schemas.microsoft.com/office/drawing/2014/main" id="{C1BB4DFD-1A00-431B-B98E-50A6E80169BD}"/>
                </a:ext>
              </a:extLst>
            </p:cNvPr>
            <p:cNvSpPr/>
            <p:nvPr/>
          </p:nvSpPr>
          <p:spPr>
            <a:xfrm>
              <a:off x="2612355" y="4770092"/>
              <a:ext cx="367682" cy="391940"/>
            </a:xfrm>
            <a:prstGeom prst="rect">
              <a:avLst/>
            </a:prstGeom>
            <a:solidFill>
              <a:srgbClr val="A3B0D5"/>
            </a:solidFill>
            <a:ln>
              <a:solidFill>
                <a:srgbClr val="808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 name="TextBox 75">
              <a:extLst>
                <a:ext uri="{FF2B5EF4-FFF2-40B4-BE49-F238E27FC236}">
                  <a16:creationId xmlns:a16="http://schemas.microsoft.com/office/drawing/2014/main" id="{09FDA892-2E28-47E6-B773-935B2EE27637}"/>
                </a:ext>
              </a:extLst>
            </p:cNvPr>
            <p:cNvSpPr txBox="1"/>
            <p:nvPr/>
          </p:nvSpPr>
          <p:spPr>
            <a:xfrm>
              <a:off x="2397037" y="5180461"/>
              <a:ext cx="850516" cy="261610"/>
            </a:xfrm>
            <a:prstGeom prst="rect">
              <a:avLst/>
            </a:prstGeom>
            <a:noFill/>
          </p:spPr>
          <p:txBody>
            <a:bodyPr wrap="square" rtlCol="0">
              <a:spAutoFit/>
            </a:bodyPr>
            <a:lstStyle/>
            <a:p>
              <a:pPr algn="ctr"/>
              <a:r>
                <a:rPr lang="en-AU" sz="1100">
                  <a:solidFill>
                    <a:srgbClr val="384D74"/>
                  </a:solidFill>
                </a:rPr>
                <a:t>Symbol 1</a:t>
              </a:r>
            </a:p>
          </p:txBody>
        </p:sp>
        <p:sp>
          <p:nvSpPr>
            <p:cNvPr id="77" name="Rectangle: Rounded Corners 76">
              <a:extLst>
                <a:ext uri="{FF2B5EF4-FFF2-40B4-BE49-F238E27FC236}">
                  <a16:creationId xmlns:a16="http://schemas.microsoft.com/office/drawing/2014/main" id="{632B5400-1F1A-4043-AA46-4829E18B7EEE}"/>
                </a:ext>
              </a:extLst>
            </p:cNvPr>
            <p:cNvSpPr/>
            <p:nvPr/>
          </p:nvSpPr>
          <p:spPr>
            <a:xfrm>
              <a:off x="2397037" y="4627950"/>
              <a:ext cx="3256645" cy="899406"/>
            </a:xfrm>
            <a:prstGeom prst="roundRect">
              <a:avLst/>
            </a:prstGeom>
            <a:noFill/>
            <a:ln>
              <a:solidFill>
                <a:srgbClr val="808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Arrow Connector 84">
              <a:extLst>
                <a:ext uri="{FF2B5EF4-FFF2-40B4-BE49-F238E27FC236}">
                  <a16:creationId xmlns:a16="http://schemas.microsoft.com/office/drawing/2014/main" id="{41DB7265-1CE4-47BA-8058-09C1EAB146EA}"/>
                </a:ext>
              </a:extLst>
            </p:cNvPr>
            <p:cNvCxnSpPr>
              <a:cxnSpLocks/>
              <a:stCxn id="4" idx="4"/>
              <a:endCxn id="70" idx="0"/>
            </p:cNvCxnSpPr>
            <p:nvPr/>
          </p:nvCxnSpPr>
          <p:spPr>
            <a:xfrm>
              <a:off x="2731481" y="2908941"/>
              <a:ext cx="64715" cy="1861151"/>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A759D06-7477-4647-8055-6E1292F28239}"/>
                </a:ext>
              </a:extLst>
            </p:cNvPr>
            <p:cNvCxnSpPr>
              <a:cxnSpLocks/>
              <a:stCxn id="5" idx="4"/>
              <a:endCxn id="70" idx="0"/>
            </p:cNvCxnSpPr>
            <p:nvPr/>
          </p:nvCxnSpPr>
          <p:spPr>
            <a:xfrm flipH="1">
              <a:off x="2796196" y="2908941"/>
              <a:ext cx="823180" cy="1861151"/>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D62C8A9-30A8-4B5D-8341-0C903A97CD7A}"/>
                </a:ext>
              </a:extLst>
            </p:cNvPr>
            <p:cNvCxnSpPr>
              <a:cxnSpLocks/>
              <a:stCxn id="6" idx="4"/>
              <a:endCxn id="70" idx="0"/>
            </p:cNvCxnSpPr>
            <p:nvPr/>
          </p:nvCxnSpPr>
          <p:spPr>
            <a:xfrm flipH="1">
              <a:off x="2796196" y="2908941"/>
              <a:ext cx="1711075" cy="1861151"/>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4C0D7D9-59A5-4F2C-8751-D42BD77AD924}"/>
                </a:ext>
              </a:extLst>
            </p:cNvPr>
            <p:cNvCxnSpPr>
              <a:cxnSpLocks/>
              <a:stCxn id="7" idx="4"/>
              <a:endCxn id="70" idx="0"/>
            </p:cNvCxnSpPr>
            <p:nvPr/>
          </p:nvCxnSpPr>
          <p:spPr>
            <a:xfrm flipH="1">
              <a:off x="2796196" y="2908941"/>
              <a:ext cx="2571850" cy="1861151"/>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7FE52FFC-4082-4475-969A-031B3D71478C}"/>
                </a:ext>
              </a:extLst>
            </p:cNvPr>
            <p:cNvSpPr/>
            <p:nvPr/>
          </p:nvSpPr>
          <p:spPr>
            <a:xfrm>
              <a:off x="3217209" y="4779091"/>
              <a:ext cx="367682" cy="391940"/>
            </a:xfrm>
            <a:prstGeom prst="rect">
              <a:avLst/>
            </a:prstGeom>
            <a:solidFill>
              <a:schemeClr val="accent4">
                <a:lumMod val="60000"/>
                <a:lumOff val="40000"/>
              </a:schemeClr>
            </a:solidFill>
            <a:ln>
              <a:solidFill>
                <a:srgbClr val="808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2" name="Straight Arrow Connector 101">
              <a:extLst>
                <a:ext uri="{FF2B5EF4-FFF2-40B4-BE49-F238E27FC236}">
                  <a16:creationId xmlns:a16="http://schemas.microsoft.com/office/drawing/2014/main" id="{3BA29F66-9ED3-4AD4-8FF6-72EDF2ECF8C4}"/>
                </a:ext>
              </a:extLst>
            </p:cNvPr>
            <p:cNvCxnSpPr>
              <a:cxnSpLocks/>
              <a:stCxn id="4" idx="4"/>
              <a:endCxn id="101" idx="0"/>
            </p:cNvCxnSpPr>
            <p:nvPr/>
          </p:nvCxnSpPr>
          <p:spPr>
            <a:xfrm>
              <a:off x="2731481" y="2908941"/>
              <a:ext cx="669569" cy="187015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526324B5-265D-48E2-94BD-FA313AADAE87}"/>
                </a:ext>
              </a:extLst>
            </p:cNvPr>
            <p:cNvCxnSpPr>
              <a:cxnSpLocks/>
              <a:stCxn id="4" idx="4"/>
              <a:endCxn id="101" idx="0"/>
            </p:cNvCxnSpPr>
            <p:nvPr/>
          </p:nvCxnSpPr>
          <p:spPr>
            <a:xfrm>
              <a:off x="2731481" y="2908941"/>
              <a:ext cx="669569" cy="187015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6B2AFAD-184B-4779-8AA6-429003004A96}"/>
                </a:ext>
              </a:extLst>
            </p:cNvPr>
            <p:cNvCxnSpPr>
              <a:cxnSpLocks/>
              <a:stCxn id="5" idx="4"/>
              <a:endCxn id="101" idx="0"/>
            </p:cNvCxnSpPr>
            <p:nvPr/>
          </p:nvCxnSpPr>
          <p:spPr>
            <a:xfrm flipH="1">
              <a:off x="3401050" y="2908941"/>
              <a:ext cx="218326" cy="187015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858B173-63F3-45E2-ACFA-220DC892F2C5}"/>
                </a:ext>
              </a:extLst>
            </p:cNvPr>
            <p:cNvCxnSpPr>
              <a:cxnSpLocks/>
              <a:stCxn id="6" idx="4"/>
              <a:endCxn id="101" idx="0"/>
            </p:cNvCxnSpPr>
            <p:nvPr/>
          </p:nvCxnSpPr>
          <p:spPr>
            <a:xfrm flipH="1">
              <a:off x="3401050" y="2908941"/>
              <a:ext cx="1106221" cy="187015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5C7B0789-D0F5-483A-A088-BB63BE6C9B86}"/>
                </a:ext>
              </a:extLst>
            </p:cNvPr>
            <p:cNvCxnSpPr>
              <a:cxnSpLocks/>
              <a:stCxn id="7" idx="4"/>
              <a:endCxn id="101" idx="0"/>
            </p:cNvCxnSpPr>
            <p:nvPr/>
          </p:nvCxnSpPr>
          <p:spPr>
            <a:xfrm flipH="1">
              <a:off x="3401050" y="2908941"/>
              <a:ext cx="1966996" cy="187015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828A67D0-EFFB-435D-A22A-A33ADD60AAEC}"/>
                </a:ext>
              </a:extLst>
            </p:cNvPr>
            <p:cNvSpPr/>
            <p:nvPr/>
          </p:nvSpPr>
          <p:spPr>
            <a:xfrm>
              <a:off x="3818875" y="4788328"/>
              <a:ext cx="367682" cy="391940"/>
            </a:xfrm>
            <a:prstGeom prst="rect">
              <a:avLst/>
            </a:prstGeom>
            <a:solidFill>
              <a:srgbClr val="8080BE"/>
            </a:solidFill>
            <a:ln>
              <a:solidFill>
                <a:srgbClr val="808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4" name="Straight Arrow Connector 113">
              <a:extLst>
                <a:ext uri="{FF2B5EF4-FFF2-40B4-BE49-F238E27FC236}">
                  <a16:creationId xmlns:a16="http://schemas.microsoft.com/office/drawing/2014/main" id="{F20762E5-BEA2-48DC-8922-80854CA9BB31}"/>
                </a:ext>
              </a:extLst>
            </p:cNvPr>
            <p:cNvCxnSpPr>
              <a:cxnSpLocks/>
              <a:stCxn id="4" idx="4"/>
              <a:endCxn id="113" idx="0"/>
            </p:cNvCxnSpPr>
            <p:nvPr/>
          </p:nvCxnSpPr>
          <p:spPr>
            <a:xfrm>
              <a:off x="2731481" y="2908941"/>
              <a:ext cx="1271235" cy="1879387"/>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73094A8-BC9D-4D49-ACC0-78EC665FCF88}"/>
                </a:ext>
              </a:extLst>
            </p:cNvPr>
            <p:cNvCxnSpPr>
              <a:cxnSpLocks/>
              <a:stCxn id="5" idx="4"/>
              <a:endCxn id="113" idx="0"/>
            </p:cNvCxnSpPr>
            <p:nvPr/>
          </p:nvCxnSpPr>
          <p:spPr>
            <a:xfrm>
              <a:off x="3619376" y="2908941"/>
              <a:ext cx="383340" cy="1879387"/>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6A16766-ABFD-43E7-987C-D2231AE46D8E}"/>
                </a:ext>
              </a:extLst>
            </p:cNvPr>
            <p:cNvCxnSpPr>
              <a:cxnSpLocks/>
              <a:stCxn id="6" idx="4"/>
              <a:endCxn id="113" idx="0"/>
            </p:cNvCxnSpPr>
            <p:nvPr/>
          </p:nvCxnSpPr>
          <p:spPr>
            <a:xfrm flipH="1">
              <a:off x="4002716" y="2908941"/>
              <a:ext cx="504555" cy="1879387"/>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86627E20-5D2E-4A18-9147-2BDD3F399930}"/>
                </a:ext>
              </a:extLst>
            </p:cNvPr>
            <p:cNvCxnSpPr>
              <a:cxnSpLocks/>
              <a:stCxn id="7" idx="4"/>
              <a:endCxn id="113" idx="0"/>
            </p:cNvCxnSpPr>
            <p:nvPr/>
          </p:nvCxnSpPr>
          <p:spPr>
            <a:xfrm flipH="1">
              <a:off x="4002716" y="2908941"/>
              <a:ext cx="1365330" cy="1879387"/>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6FA3BAD-5DA4-4E4E-B9A5-444E30A4757F}"/>
                </a:ext>
              </a:extLst>
            </p:cNvPr>
            <p:cNvSpPr/>
            <p:nvPr/>
          </p:nvSpPr>
          <p:spPr>
            <a:xfrm>
              <a:off x="4427321" y="4791921"/>
              <a:ext cx="367682" cy="391940"/>
            </a:xfrm>
            <a:prstGeom prst="rect">
              <a:avLst/>
            </a:prstGeom>
            <a:solidFill>
              <a:srgbClr val="677CB9"/>
            </a:solidFill>
            <a:ln>
              <a:solidFill>
                <a:srgbClr val="808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3" name="Straight Arrow Connector 122">
              <a:extLst>
                <a:ext uri="{FF2B5EF4-FFF2-40B4-BE49-F238E27FC236}">
                  <a16:creationId xmlns:a16="http://schemas.microsoft.com/office/drawing/2014/main" id="{049DFBD1-F7FB-4404-A49B-0299CCDB9DF0}"/>
                </a:ext>
              </a:extLst>
            </p:cNvPr>
            <p:cNvCxnSpPr>
              <a:cxnSpLocks/>
              <a:stCxn id="4" idx="4"/>
              <a:endCxn id="122" idx="0"/>
            </p:cNvCxnSpPr>
            <p:nvPr/>
          </p:nvCxnSpPr>
          <p:spPr>
            <a:xfrm>
              <a:off x="2731481" y="2908941"/>
              <a:ext cx="1879681" cy="188298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0CF8D6DC-948C-4A13-A897-525A3B899A1F}"/>
                </a:ext>
              </a:extLst>
            </p:cNvPr>
            <p:cNvCxnSpPr>
              <a:cxnSpLocks/>
              <a:stCxn id="5" idx="4"/>
              <a:endCxn id="122" idx="0"/>
            </p:cNvCxnSpPr>
            <p:nvPr/>
          </p:nvCxnSpPr>
          <p:spPr>
            <a:xfrm>
              <a:off x="3619376" y="2908941"/>
              <a:ext cx="991786" cy="188298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8C25799-CBAD-45F1-B9CA-696B07F8DFC5}"/>
                </a:ext>
              </a:extLst>
            </p:cNvPr>
            <p:cNvCxnSpPr>
              <a:cxnSpLocks/>
              <a:stCxn id="6" idx="4"/>
              <a:endCxn id="122" idx="0"/>
            </p:cNvCxnSpPr>
            <p:nvPr/>
          </p:nvCxnSpPr>
          <p:spPr>
            <a:xfrm>
              <a:off x="4507271" y="2908941"/>
              <a:ext cx="103891" cy="188298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FA67A63-C89C-4652-BD7F-574A402D900D}"/>
                </a:ext>
              </a:extLst>
            </p:cNvPr>
            <p:cNvCxnSpPr>
              <a:cxnSpLocks/>
              <a:stCxn id="7" idx="4"/>
              <a:endCxn id="122" idx="0"/>
            </p:cNvCxnSpPr>
            <p:nvPr/>
          </p:nvCxnSpPr>
          <p:spPr>
            <a:xfrm flipH="1">
              <a:off x="4611162" y="2908941"/>
              <a:ext cx="756884" cy="188298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9017B1B5-E268-49AF-8985-57FA8B1BC563}"/>
                </a:ext>
              </a:extLst>
            </p:cNvPr>
            <p:cNvSpPr/>
            <p:nvPr/>
          </p:nvSpPr>
          <p:spPr>
            <a:xfrm>
              <a:off x="5032382" y="4798271"/>
              <a:ext cx="367682" cy="391940"/>
            </a:xfrm>
            <a:prstGeom prst="rect">
              <a:avLst/>
            </a:prstGeom>
            <a:solidFill>
              <a:srgbClr val="7E9DBC"/>
            </a:solidFill>
            <a:ln>
              <a:solidFill>
                <a:srgbClr val="8080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2" name="Straight Arrow Connector 131">
              <a:extLst>
                <a:ext uri="{FF2B5EF4-FFF2-40B4-BE49-F238E27FC236}">
                  <a16:creationId xmlns:a16="http://schemas.microsoft.com/office/drawing/2014/main" id="{62747703-76CD-4A2F-B6E6-5AC9F8E2530E}"/>
                </a:ext>
              </a:extLst>
            </p:cNvPr>
            <p:cNvCxnSpPr>
              <a:cxnSpLocks/>
              <a:stCxn id="4" idx="4"/>
              <a:endCxn id="131" idx="0"/>
            </p:cNvCxnSpPr>
            <p:nvPr/>
          </p:nvCxnSpPr>
          <p:spPr>
            <a:xfrm>
              <a:off x="2731481" y="2908941"/>
              <a:ext cx="2484742" cy="188933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DB80797-F9EA-407D-B198-0A1953E34174}"/>
                </a:ext>
              </a:extLst>
            </p:cNvPr>
            <p:cNvCxnSpPr>
              <a:cxnSpLocks/>
              <a:stCxn id="5" idx="4"/>
              <a:endCxn id="131" idx="0"/>
            </p:cNvCxnSpPr>
            <p:nvPr/>
          </p:nvCxnSpPr>
          <p:spPr>
            <a:xfrm>
              <a:off x="3619376" y="2908941"/>
              <a:ext cx="1596847" cy="188933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A1BD81A-076C-454C-B24C-B22FD9969861}"/>
                </a:ext>
              </a:extLst>
            </p:cNvPr>
            <p:cNvCxnSpPr>
              <a:cxnSpLocks/>
              <a:stCxn id="6" idx="4"/>
              <a:endCxn id="131" idx="0"/>
            </p:cNvCxnSpPr>
            <p:nvPr/>
          </p:nvCxnSpPr>
          <p:spPr>
            <a:xfrm>
              <a:off x="4507271" y="2908941"/>
              <a:ext cx="708952" cy="188933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47A07331-2004-49A4-8615-145B69E9E233}"/>
                </a:ext>
              </a:extLst>
            </p:cNvPr>
            <p:cNvCxnSpPr>
              <a:cxnSpLocks/>
              <a:stCxn id="7" idx="4"/>
              <a:endCxn id="131" idx="0"/>
            </p:cNvCxnSpPr>
            <p:nvPr/>
          </p:nvCxnSpPr>
          <p:spPr>
            <a:xfrm flipH="1">
              <a:off x="5216223" y="2908941"/>
              <a:ext cx="151823" cy="1889330"/>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9CC3DE37-D2FB-4E2A-8633-D2AB801B75BB}"/>
                </a:ext>
              </a:extLst>
            </p:cNvPr>
            <p:cNvSpPr txBox="1"/>
            <p:nvPr/>
          </p:nvSpPr>
          <p:spPr>
            <a:xfrm>
              <a:off x="2998569" y="5180461"/>
              <a:ext cx="850516" cy="261610"/>
            </a:xfrm>
            <a:prstGeom prst="rect">
              <a:avLst/>
            </a:prstGeom>
            <a:noFill/>
          </p:spPr>
          <p:txBody>
            <a:bodyPr wrap="square" rtlCol="0">
              <a:spAutoFit/>
            </a:bodyPr>
            <a:lstStyle/>
            <a:p>
              <a:pPr algn="ctr"/>
              <a:r>
                <a:rPr lang="en-AU" sz="1100">
                  <a:solidFill>
                    <a:srgbClr val="384D74"/>
                  </a:solidFill>
                </a:rPr>
                <a:t>Symbol 2</a:t>
              </a:r>
            </a:p>
          </p:txBody>
        </p:sp>
        <p:sp>
          <p:nvSpPr>
            <p:cNvPr id="167" name="TextBox 166">
              <a:extLst>
                <a:ext uri="{FF2B5EF4-FFF2-40B4-BE49-F238E27FC236}">
                  <a16:creationId xmlns:a16="http://schemas.microsoft.com/office/drawing/2014/main" id="{2E47FA7C-FB96-48EA-9C71-4F2F8123BEEE}"/>
                </a:ext>
              </a:extLst>
            </p:cNvPr>
            <p:cNvSpPr txBox="1"/>
            <p:nvPr/>
          </p:nvSpPr>
          <p:spPr>
            <a:xfrm>
              <a:off x="3600101" y="5180461"/>
              <a:ext cx="850516" cy="261610"/>
            </a:xfrm>
            <a:prstGeom prst="rect">
              <a:avLst/>
            </a:prstGeom>
            <a:noFill/>
          </p:spPr>
          <p:txBody>
            <a:bodyPr wrap="square" rtlCol="0">
              <a:spAutoFit/>
            </a:bodyPr>
            <a:lstStyle/>
            <a:p>
              <a:pPr algn="ctr"/>
              <a:r>
                <a:rPr lang="en-AU" sz="1100">
                  <a:solidFill>
                    <a:srgbClr val="384D74"/>
                  </a:solidFill>
                </a:rPr>
                <a:t>Symbol 3</a:t>
              </a:r>
            </a:p>
          </p:txBody>
        </p:sp>
        <p:sp>
          <p:nvSpPr>
            <p:cNvPr id="168" name="TextBox 167">
              <a:extLst>
                <a:ext uri="{FF2B5EF4-FFF2-40B4-BE49-F238E27FC236}">
                  <a16:creationId xmlns:a16="http://schemas.microsoft.com/office/drawing/2014/main" id="{9964B79E-5514-49F9-BE51-150F70761C9D}"/>
                </a:ext>
              </a:extLst>
            </p:cNvPr>
            <p:cNvSpPr txBox="1"/>
            <p:nvPr/>
          </p:nvSpPr>
          <p:spPr>
            <a:xfrm>
              <a:off x="4201633" y="5180461"/>
              <a:ext cx="850516" cy="261610"/>
            </a:xfrm>
            <a:prstGeom prst="rect">
              <a:avLst/>
            </a:prstGeom>
            <a:noFill/>
          </p:spPr>
          <p:txBody>
            <a:bodyPr wrap="square" rtlCol="0">
              <a:spAutoFit/>
            </a:bodyPr>
            <a:lstStyle/>
            <a:p>
              <a:pPr algn="ctr"/>
              <a:r>
                <a:rPr lang="en-AU" sz="1100">
                  <a:solidFill>
                    <a:srgbClr val="384D74"/>
                  </a:solidFill>
                </a:rPr>
                <a:t>Symbol 4</a:t>
              </a:r>
            </a:p>
          </p:txBody>
        </p:sp>
        <p:sp>
          <p:nvSpPr>
            <p:cNvPr id="169" name="TextBox 168">
              <a:extLst>
                <a:ext uri="{FF2B5EF4-FFF2-40B4-BE49-F238E27FC236}">
                  <a16:creationId xmlns:a16="http://schemas.microsoft.com/office/drawing/2014/main" id="{24440FA3-6D15-448B-9C23-23584DE3B3AF}"/>
                </a:ext>
              </a:extLst>
            </p:cNvPr>
            <p:cNvSpPr txBox="1"/>
            <p:nvPr/>
          </p:nvSpPr>
          <p:spPr>
            <a:xfrm>
              <a:off x="4803166" y="5180461"/>
              <a:ext cx="850516" cy="261610"/>
            </a:xfrm>
            <a:prstGeom prst="rect">
              <a:avLst/>
            </a:prstGeom>
            <a:noFill/>
          </p:spPr>
          <p:txBody>
            <a:bodyPr wrap="square" rtlCol="0">
              <a:spAutoFit/>
            </a:bodyPr>
            <a:lstStyle/>
            <a:p>
              <a:pPr algn="ctr"/>
              <a:r>
                <a:rPr lang="en-AU" sz="1100">
                  <a:solidFill>
                    <a:srgbClr val="384D74"/>
                  </a:solidFill>
                </a:rPr>
                <a:t>Symbol 5</a:t>
              </a:r>
            </a:p>
          </p:txBody>
        </p:sp>
      </p:grpSp>
      <p:graphicFrame>
        <p:nvGraphicFramePr>
          <p:cNvPr id="61" name="Table 7">
            <a:extLst>
              <a:ext uri="{FF2B5EF4-FFF2-40B4-BE49-F238E27FC236}">
                <a16:creationId xmlns:a16="http://schemas.microsoft.com/office/drawing/2014/main" id="{EAF01920-35BC-420C-9A8F-CA7CBDFD6A58}"/>
              </a:ext>
            </a:extLst>
          </p:cNvPr>
          <p:cNvGraphicFramePr>
            <a:graphicFrameLocks noGrp="1"/>
          </p:cNvGraphicFramePr>
          <p:nvPr>
            <p:extLst>
              <p:ext uri="{D42A27DB-BD31-4B8C-83A1-F6EECF244321}">
                <p14:modId xmlns:p14="http://schemas.microsoft.com/office/powerpoint/2010/main" val="497646867"/>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261610">
                <a:tc>
                  <a:txBody>
                    <a:bodyPr/>
                    <a:lstStyle/>
                    <a:p>
                      <a:pPr algn="ctr"/>
                      <a:r>
                        <a:rPr lang="en-AU" sz="1400" b="0">
                          <a:solidFill>
                            <a:srgbClr val="8080BE"/>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Tree>
    <p:extLst>
      <p:ext uri="{BB962C8B-B14F-4D97-AF65-F5344CB8AC3E}">
        <p14:creationId xmlns:p14="http://schemas.microsoft.com/office/powerpoint/2010/main" val="184737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5A1CCB-3D27-4D27-B64F-5B4D7F9BBACE}"/>
              </a:ext>
            </a:extLst>
          </p:cNvPr>
          <p:cNvSpPr>
            <a:spLocks noGrp="1"/>
          </p:cNvSpPr>
          <p:nvPr>
            <p:ph type="title"/>
          </p:nvPr>
        </p:nvSpPr>
        <p:spPr/>
        <p:txBody>
          <a:bodyPr/>
          <a:lstStyle/>
          <a:p>
            <a:r>
              <a:rPr lang="en-AU"/>
              <a:t>HMMs with Gaussian Mixture Model</a:t>
            </a:r>
          </a:p>
        </p:txBody>
      </p:sp>
      <p:grpSp>
        <p:nvGrpSpPr>
          <p:cNvPr id="68" name="Group 67">
            <a:extLst>
              <a:ext uri="{FF2B5EF4-FFF2-40B4-BE49-F238E27FC236}">
                <a16:creationId xmlns:a16="http://schemas.microsoft.com/office/drawing/2014/main" id="{D81B2F24-F23C-480A-946A-B8B703DEA4E7}"/>
              </a:ext>
            </a:extLst>
          </p:cNvPr>
          <p:cNvGrpSpPr/>
          <p:nvPr/>
        </p:nvGrpSpPr>
        <p:grpSpPr>
          <a:xfrm>
            <a:off x="2607906" y="1557684"/>
            <a:ext cx="3928188" cy="2276670"/>
            <a:chOff x="1336670" y="2290665"/>
            <a:chExt cx="3928188" cy="2276670"/>
          </a:xfrm>
        </p:grpSpPr>
        <p:sp>
          <p:nvSpPr>
            <p:cNvPr id="18" name="TextBox 17">
              <a:extLst>
                <a:ext uri="{FF2B5EF4-FFF2-40B4-BE49-F238E27FC236}">
                  <a16:creationId xmlns:a16="http://schemas.microsoft.com/office/drawing/2014/main" id="{ACCC4C2B-812B-42A1-8324-F6C6BFD6B4A7}"/>
                </a:ext>
              </a:extLst>
            </p:cNvPr>
            <p:cNvSpPr txBox="1"/>
            <p:nvPr/>
          </p:nvSpPr>
          <p:spPr>
            <a:xfrm>
              <a:off x="1543549" y="2522807"/>
              <a:ext cx="783772" cy="307777"/>
            </a:xfrm>
            <a:prstGeom prst="rect">
              <a:avLst/>
            </a:prstGeom>
            <a:noFill/>
          </p:spPr>
          <p:txBody>
            <a:bodyPr wrap="square" rtlCol="0">
              <a:spAutoFit/>
            </a:bodyPr>
            <a:lstStyle/>
            <a:p>
              <a:pPr algn="ctr"/>
              <a:r>
                <a:rPr lang="en-AU" sz="1400">
                  <a:solidFill>
                    <a:srgbClr val="384D74"/>
                  </a:solidFill>
                </a:rPr>
                <a:t>State 1</a:t>
              </a:r>
            </a:p>
          </p:txBody>
        </p:sp>
        <p:sp>
          <p:nvSpPr>
            <p:cNvPr id="29" name="TextBox 28">
              <a:extLst>
                <a:ext uri="{FF2B5EF4-FFF2-40B4-BE49-F238E27FC236}">
                  <a16:creationId xmlns:a16="http://schemas.microsoft.com/office/drawing/2014/main" id="{9EAAA635-AF48-4BDB-A104-4C923A95A2D0}"/>
                </a:ext>
              </a:extLst>
            </p:cNvPr>
            <p:cNvSpPr txBox="1"/>
            <p:nvPr/>
          </p:nvSpPr>
          <p:spPr>
            <a:xfrm>
              <a:off x="2431444" y="2522807"/>
              <a:ext cx="783772" cy="307777"/>
            </a:xfrm>
            <a:prstGeom prst="rect">
              <a:avLst/>
            </a:prstGeom>
            <a:noFill/>
          </p:spPr>
          <p:txBody>
            <a:bodyPr wrap="square" rtlCol="0">
              <a:spAutoFit/>
            </a:bodyPr>
            <a:lstStyle/>
            <a:p>
              <a:pPr algn="ctr"/>
              <a:r>
                <a:rPr lang="en-AU" sz="1400">
                  <a:solidFill>
                    <a:srgbClr val="384D74"/>
                  </a:solidFill>
                </a:rPr>
                <a:t>State 2</a:t>
              </a:r>
            </a:p>
          </p:txBody>
        </p:sp>
        <p:sp>
          <p:nvSpPr>
            <p:cNvPr id="30" name="TextBox 29">
              <a:extLst>
                <a:ext uri="{FF2B5EF4-FFF2-40B4-BE49-F238E27FC236}">
                  <a16:creationId xmlns:a16="http://schemas.microsoft.com/office/drawing/2014/main" id="{0BD41C46-1C92-4D0A-AA07-DD1DCA3DCA08}"/>
                </a:ext>
              </a:extLst>
            </p:cNvPr>
            <p:cNvSpPr txBox="1"/>
            <p:nvPr/>
          </p:nvSpPr>
          <p:spPr>
            <a:xfrm>
              <a:off x="3300764" y="2522806"/>
              <a:ext cx="783772" cy="307777"/>
            </a:xfrm>
            <a:prstGeom prst="rect">
              <a:avLst/>
            </a:prstGeom>
            <a:noFill/>
          </p:spPr>
          <p:txBody>
            <a:bodyPr wrap="square" rtlCol="0">
              <a:spAutoFit/>
            </a:bodyPr>
            <a:lstStyle/>
            <a:p>
              <a:pPr algn="ctr"/>
              <a:r>
                <a:rPr lang="en-AU" sz="1400">
                  <a:solidFill>
                    <a:srgbClr val="384D74"/>
                  </a:solidFill>
                </a:rPr>
                <a:t>State 3</a:t>
              </a:r>
            </a:p>
          </p:txBody>
        </p:sp>
        <p:sp>
          <p:nvSpPr>
            <p:cNvPr id="31" name="TextBox 30">
              <a:extLst>
                <a:ext uri="{FF2B5EF4-FFF2-40B4-BE49-F238E27FC236}">
                  <a16:creationId xmlns:a16="http://schemas.microsoft.com/office/drawing/2014/main" id="{312F3EE4-E409-46CD-B001-32F4759EEFB2}"/>
                </a:ext>
              </a:extLst>
            </p:cNvPr>
            <p:cNvSpPr txBox="1"/>
            <p:nvPr/>
          </p:nvSpPr>
          <p:spPr>
            <a:xfrm>
              <a:off x="4180114" y="2509338"/>
              <a:ext cx="783772" cy="307777"/>
            </a:xfrm>
            <a:prstGeom prst="rect">
              <a:avLst/>
            </a:prstGeom>
            <a:noFill/>
          </p:spPr>
          <p:txBody>
            <a:bodyPr wrap="square" rtlCol="0">
              <a:spAutoFit/>
            </a:bodyPr>
            <a:lstStyle/>
            <a:p>
              <a:pPr algn="ctr"/>
              <a:r>
                <a:rPr lang="en-AU" sz="1400">
                  <a:solidFill>
                    <a:srgbClr val="384D74"/>
                  </a:solidFill>
                </a:rPr>
                <a:t>State 4</a:t>
              </a:r>
            </a:p>
          </p:txBody>
        </p:sp>
        <p:grpSp>
          <p:nvGrpSpPr>
            <p:cNvPr id="67" name="Group 66">
              <a:extLst>
                <a:ext uri="{FF2B5EF4-FFF2-40B4-BE49-F238E27FC236}">
                  <a16:creationId xmlns:a16="http://schemas.microsoft.com/office/drawing/2014/main" id="{BFB18D18-55CB-479A-8DC2-8FF0E2F87BAC}"/>
                </a:ext>
              </a:extLst>
            </p:cNvPr>
            <p:cNvGrpSpPr/>
            <p:nvPr/>
          </p:nvGrpSpPr>
          <p:grpSpPr>
            <a:xfrm>
              <a:off x="1704370" y="3326096"/>
              <a:ext cx="3104565" cy="495715"/>
              <a:chOff x="1753548" y="2903015"/>
              <a:chExt cx="3104565" cy="495715"/>
            </a:xfrm>
          </p:grpSpPr>
          <p:sp>
            <p:nvSpPr>
              <p:cNvPr id="4" name="Oval 3">
                <a:extLst>
                  <a:ext uri="{FF2B5EF4-FFF2-40B4-BE49-F238E27FC236}">
                    <a16:creationId xmlns:a16="http://schemas.microsoft.com/office/drawing/2014/main" id="{76088DD3-E30A-47A7-82D4-262379D33E4B}"/>
                  </a:ext>
                </a:extLst>
              </p:cNvPr>
              <p:cNvSpPr>
                <a:spLocks noChangeAspect="1"/>
              </p:cNvSpPr>
              <p:nvPr/>
            </p:nvSpPr>
            <p:spPr>
              <a:xfrm>
                <a:off x="1753548" y="2925240"/>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384D74"/>
                  </a:solidFill>
                </a:endParaRPr>
              </a:p>
            </p:txBody>
          </p:sp>
          <p:sp>
            <p:nvSpPr>
              <p:cNvPr id="5" name="Oval 4">
                <a:extLst>
                  <a:ext uri="{FF2B5EF4-FFF2-40B4-BE49-F238E27FC236}">
                    <a16:creationId xmlns:a16="http://schemas.microsoft.com/office/drawing/2014/main" id="{6F5528AA-8E8B-4478-BAD3-FD063040F22F}"/>
                  </a:ext>
                </a:extLst>
              </p:cNvPr>
              <p:cNvSpPr>
                <a:spLocks noChangeAspect="1"/>
              </p:cNvSpPr>
              <p:nvPr/>
            </p:nvSpPr>
            <p:spPr>
              <a:xfrm>
                <a:off x="2641443" y="2925240"/>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384D74"/>
                  </a:solidFill>
                </a:endParaRPr>
              </a:p>
            </p:txBody>
          </p:sp>
          <p:sp>
            <p:nvSpPr>
              <p:cNvPr id="6" name="Oval 5">
                <a:extLst>
                  <a:ext uri="{FF2B5EF4-FFF2-40B4-BE49-F238E27FC236}">
                    <a16:creationId xmlns:a16="http://schemas.microsoft.com/office/drawing/2014/main" id="{A214A09B-EABF-4F68-BF00-1119AD71B9F7}"/>
                  </a:ext>
                </a:extLst>
              </p:cNvPr>
              <p:cNvSpPr>
                <a:spLocks noChangeAspect="1"/>
              </p:cNvSpPr>
              <p:nvPr/>
            </p:nvSpPr>
            <p:spPr>
              <a:xfrm>
                <a:off x="3529338" y="2925240"/>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384D74"/>
                  </a:solidFill>
                </a:endParaRPr>
              </a:p>
            </p:txBody>
          </p:sp>
          <p:sp>
            <p:nvSpPr>
              <p:cNvPr id="7" name="Oval 6">
                <a:extLst>
                  <a:ext uri="{FF2B5EF4-FFF2-40B4-BE49-F238E27FC236}">
                    <a16:creationId xmlns:a16="http://schemas.microsoft.com/office/drawing/2014/main" id="{EC868DAB-9B1E-4444-A221-892DDABE80B1}"/>
                  </a:ext>
                </a:extLst>
              </p:cNvPr>
              <p:cNvSpPr>
                <a:spLocks noChangeAspect="1"/>
              </p:cNvSpPr>
              <p:nvPr/>
            </p:nvSpPr>
            <p:spPr>
              <a:xfrm>
                <a:off x="4390113" y="2925240"/>
                <a:ext cx="468000" cy="467139"/>
              </a:xfrm>
              <a:prstGeom prst="ellipse">
                <a:avLst/>
              </a:prstGeom>
              <a:solidFill>
                <a:srgbClr val="D7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384D74"/>
                  </a:solidFill>
                </a:endParaRPr>
              </a:p>
            </p:txBody>
          </p:sp>
          <p:cxnSp>
            <p:nvCxnSpPr>
              <p:cNvPr id="33" name="Straight Arrow Connector 32">
                <a:extLst>
                  <a:ext uri="{FF2B5EF4-FFF2-40B4-BE49-F238E27FC236}">
                    <a16:creationId xmlns:a16="http://schemas.microsoft.com/office/drawing/2014/main" id="{B946AC03-A9F2-47A8-9F0E-80079CF3EEE4}"/>
                  </a:ext>
                </a:extLst>
              </p:cNvPr>
              <p:cNvCxnSpPr>
                <a:cxnSpLocks/>
                <a:stCxn id="4" idx="6"/>
                <a:endCxn id="5" idx="2"/>
              </p:cNvCxnSpPr>
              <p:nvPr/>
            </p:nvCxnSpPr>
            <p:spPr>
              <a:xfrm>
                <a:off x="2221548" y="3158810"/>
                <a:ext cx="419895" cy="0"/>
              </a:xfrm>
              <a:prstGeom prst="straightConnector1">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5C8AC93-B058-45CB-814F-5B162E854ABD}"/>
                  </a:ext>
                </a:extLst>
              </p:cNvPr>
              <p:cNvCxnSpPr>
                <a:cxnSpLocks/>
              </p:cNvCxnSpPr>
              <p:nvPr/>
            </p:nvCxnSpPr>
            <p:spPr>
              <a:xfrm>
                <a:off x="3109443" y="3158810"/>
                <a:ext cx="419895" cy="0"/>
              </a:xfrm>
              <a:prstGeom prst="straightConnector1">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C0BCFD0-3ABC-4247-9572-3D2647B9A69E}"/>
                  </a:ext>
                </a:extLst>
              </p:cNvPr>
              <p:cNvCxnSpPr>
                <a:cxnSpLocks/>
                <a:stCxn id="6" idx="6"/>
              </p:cNvCxnSpPr>
              <p:nvPr/>
            </p:nvCxnSpPr>
            <p:spPr>
              <a:xfrm>
                <a:off x="3997338" y="3158810"/>
                <a:ext cx="392775" cy="0"/>
              </a:xfrm>
              <a:prstGeom prst="straightConnector1">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DCBBA94D-143E-49BC-8775-1E4CF20F9A76}"/>
                  </a:ext>
                </a:extLst>
              </p:cNvPr>
              <p:cNvCxnSpPr>
                <a:cxnSpLocks/>
                <a:stCxn id="4" idx="0"/>
                <a:endCxn id="5" idx="0"/>
              </p:cNvCxnSpPr>
              <p:nvPr/>
            </p:nvCxnSpPr>
            <p:spPr>
              <a:xfrm rot="5400000" flipH="1" flipV="1">
                <a:off x="2431495" y="2481293"/>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5353D0FB-C237-4AB1-8098-FAA963673516}"/>
                  </a:ext>
                </a:extLst>
              </p:cNvPr>
              <p:cNvCxnSpPr>
                <a:cxnSpLocks/>
              </p:cNvCxnSpPr>
              <p:nvPr/>
            </p:nvCxnSpPr>
            <p:spPr>
              <a:xfrm rot="5400000" flipH="1" flipV="1">
                <a:off x="3300816" y="2465417"/>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A4CDF1A6-5CF3-4F56-9E9F-2E250D7DDBC0}"/>
                  </a:ext>
                </a:extLst>
              </p:cNvPr>
              <p:cNvCxnSpPr>
                <a:cxnSpLocks/>
              </p:cNvCxnSpPr>
              <p:nvPr/>
            </p:nvCxnSpPr>
            <p:spPr>
              <a:xfrm rot="5400000" flipH="1" flipV="1">
                <a:off x="4188711" y="2475189"/>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A71FAE47-6430-4B8D-BFC2-1C39721CDF8D}"/>
                  </a:ext>
                </a:extLst>
              </p:cNvPr>
              <p:cNvCxnSpPr>
                <a:cxnSpLocks/>
                <a:stCxn id="5" idx="4"/>
                <a:endCxn id="4" idx="4"/>
              </p:cNvCxnSpPr>
              <p:nvPr/>
            </p:nvCxnSpPr>
            <p:spPr>
              <a:xfrm rot="5400000">
                <a:off x="2431496" y="2948432"/>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436B1B4A-66B6-4817-8CD3-58E12505C47F}"/>
                  </a:ext>
                </a:extLst>
              </p:cNvPr>
              <p:cNvCxnSpPr>
                <a:cxnSpLocks/>
              </p:cNvCxnSpPr>
              <p:nvPr/>
            </p:nvCxnSpPr>
            <p:spPr>
              <a:xfrm rot="5400000">
                <a:off x="3324029" y="2938908"/>
                <a:ext cx="12700" cy="88789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AC24A65F-04F2-4EEE-86EC-39B178A45FB1}"/>
                  </a:ext>
                </a:extLst>
              </p:cNvPr>
              <p:cNvCxnSpPr>
                <a:cxnSpLocks/>
                <a:stCxn id="7" idx="4"/>
                <a:endCxn id="6" idx="4"/>
              </p:cNvCxnSpPr>
              <p:nvPr/>
            </p:nvCxnSpPr>
            <p:spPr>
              <a:xfrm rot="5400000">
                <a:off x="4193726" y="2961992"/>
                <a:ext cx="12700" cy="860775"/>
              </a:xfrm>
              <a:prstGeom prst="curvedConnector3">
                <a:avLst>
                  <a:gd name="adj1" fmla="val 1800000"/>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D9173D3C-CAA3-4DC5-8DFF-E6CC7A513C16}"/>
                  </a:ext>
                </a:extLst>
              </p:cNvPr>
              <p:cNvCxnSpPr>
                <a:cxnSpLocks/>
                <a:stCxn id="4" idx="0"/>
                <a:endCxn id="7" idx="0"/>
              </p:cNvCxnSpPr>
              <p:nvPr/>
            </p:nvCxnSpPr>
            <p:spPr>
              <a:xfrm rot="5400000" flipH="1" flipV="1">
                <a:off x="3305830" y="1606958"/>
                <a:ext cx="12700" cy="2636565"/>
              </a:xfrm>
              <a:prstGeom prst="curvedConnector3">
                <a:avLst>
                  <a:gd name="adj1" fmla="val 4228913"/>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763716EF-6C85-489E-BC07-9AF77C9A2968}"/>
                  </a:ext>
                </a:extLst>
              </p:cNvPr>
              <p:cNvCxnSpPr>
                <a:cxnSpLocks/>
                <a:stCxn id="7" idx="4"/>
                <a:endCxn id="4" idx="4"/>
              </p:cNvCxnSpPr>
              <p:nvPr/>
            </p:nvCxnSpPr>
            <p:spPr>
              <a:xfrm rot="5400000">
                <a:off x="3305831" y="2074097"/>
                <a:ext cx="12700" cy="2636565"/>
              </a:xfrm>
              <a:prstGeom prst="curvedConnector3">
                <a:avLst>
                  <a:gd name="adj1" fmla="val 3669732"/>
                </a:avLst>
              </a:prstGeom>
              <a:ln>
                <a:solidFill>
                  <a:srgbClr val="384D74"/>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Rectangle 59">
              <a:extLst>
                <a:ext uri="{FF2B5EF4-FFF2-40B4-BE49-F238E27FC236}">
                  <a16:creationId xmlns:a16="http://schemas.microsoft.com/office/drawing/2014/main" id="{6F45E961-557A-42CC-AE6F-072CA8969898}"/>
                </a:ext>
              </a:extLst>
            </p:cNvPr>
            <p:cNvSpPr/>
            <p:nvPr/>
          </p:nvSpPr>
          <p:spPr>
            <a:xfrm>
              <a:off x="1336670" y="2290665"/>
              <a:ext cx="3928188" cy="2276670"/>
            </a:xfrm>
            <a:prstGeom prst="rect">
              <a:avLst/>
            </a:prstGeom>
            <a:noFill/>
            <a:ln w="28575">
              <a:solidFill>
                <a:srgbClr val="A3B0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2" name="Content Placeholder 2">
            <a:extLst>
              <a:ext uri="{FF2B5EF4-FFF2-40B4-BE49-F238E27FC236}">
                <a16:creationId xmlns:a16="http://schemas.microsoft.com/office/drawing/2014/main" id="{9F2338F0-678F-4709-B56F-AB1C2D1FB68A}"/>
              </a:ext>
            </a:extLst>
          </p:cNvPr>
          <p:cNvSpPr txBox="1">
            <a:spLocks/>
          </p:cNvSpPr>
          <p:nvPr/>
        </p:nvSpPr>
        <p:spPr>
          <a:xfrm rot="5400000">
            <a:off x="4443470" y="-599000"/>
            <a:ext cx="257060" cy="3800399"/>
          </a:xfrm>
          <a:prstGeom prst="rect">
            <a:avLst/>
          </a:prstGeom>
          <a:noFill/>
        </p:spPr>
        <p:txBody>
          <a:bodyPr vert="vert270"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2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algn="ctr"/>
            <a:r>
              <a:rPr lang="en-AU" sz="1800">
                <a:solidFill>
                  <a:srgbClr val="40548C"/>
                </a:solidFill>
              </a:rPr>
              <a:t>Hidden </a:t>
            </a:r>
          </a:p>
        </p:txBody>
      </p:sp>
      <p:pic>
        <p:nvPicPr>
          <p:cNvPr id="69" name="Picture 68" descr="A screenshot of a cell phone&#10;&#10;Description automatically generated">
            <a:extLst>
              <a:ext uri="{FF2B5EF4-FFF2-40B4-BE49-F238E27FC236}">
                <a16:creationId xmlns:a16="http://schemas.microsoft.com/office/drawing/2014/main" id="{F421AED9-E891-4072-94B7-5C07B3FCA5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054" y="4372540"/>
            <a:ext cx="1952746" cy="1300559"/>
          </a:xfrm>
          <a:prstGeom prst="rect">
            <a:avLst/>
          </a:prstGeom>
        </p:spPr>
      </p:pic>
      <p:pic>
        <p:nvPicPr>
          <p:cNvPr id="61" name="Picture 60" descr="A screenshot of a cell phone&#10;&#10;Description automatically generated">
            <a:extLst>
              <a:ext uri="{FF2B5EF4-FFF2-40B4-BE49-F238E27FC236}">
                <a16:creationId xmlns:a16="http://schemas.microsoft.com/office/drawing/2014/main" id="{639FCD66-EEA4-47B8-8A3C-F389603979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0441" y="4372540"/>
            <a:ext cx="1952746" cy="1300559"/>
          </a:xfrm>
          <a:prstGeom prst="rect">
            <a:avLst/>
          </a:prstGeom>
        </p:spPr>
      </p:pic>
      <p:pic>
        <p:nvPicPr>
          <p:cNvPr id="63" name="Picture 62" descr="A screenshot of a cell phone&#10;&#10;Description automatically generated">
            <a:extLst>
              <a:ext uri="{FF2B5EF4-FFF2-40B4-BE49-F238E27FC236}">
                <a16:creationId xmlns:a16="http://schemas.microsoft.com/office/drawing/2014/main" id="{C3F3AFE2-C786-45D8-B89A-B6375DABB5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1828" y="4372540"/>
            <a:ext cx="1952746" cy="1300559"/>
          </a:xfrm>
          <a:prstGeom prst="rect">
            <a:avLst/>
          </a:prstGeom>
        </p:spPr>
      </p:pic>
      <p:pic>
        <p:nvPicPr>
          <p:cNvPr id="64" name="Picture 63" descr="A screenshot of a cell phone&#10;&#10;Description automatically generated">
            <a:extLst>
              <a:ext uri="{FF2B5EF4-FFF2-40B4-BE49-F238E27FC236}">
                <a16:creationId xmlns:a16="http://schemas.microsoft.com/office/drawing/2014/main" id="{0B2ABD8C-E5C7-4675-BA3A-9961AED360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3215" y="4372540"/>
            <a:ext cx="1952746" cy="1300559"/>
          </a:xfrm>
          <a:prstGeom prst="rect">
            <a:avLst/>
          </a:prstGeom>
        </p:spPr>
      </p:pic>
      <p:cxnSp>
        <p:nvCxnSpPr>
          <p:cNvPr id="65" name="Straight Arrow Connector 64">
            <a:extLst>
              <a:ext uri="{FF2B5EF4-FFF2-40B4-BE49-F238E27FC236}">
                <a16:creationId xmlns:a16="http://schemas.microsoft.com/office/drawing/2014/main" id="{D48DF0FB-6C09-4A27-84B0-DE1C181C877D}"/>
              </a:ext>
            </a:extLst>
          </p:cNvPr>
          <p:cNvCxnSpPr>
            <a:cxnSpLocks/>
            <a:stCxn id="4" idx="4"/>
            <a:endCxn id="69" idx="0"/>
          </p:cNvCxnSpPr>
          <p:nvPr/>
        </p:nvCxnSpPr>
        <p:spPr>
          <a:xfrm flipH="1">
            <a:off x="1695427" y="3082479"/>
            <a:ext cx="1514179" cy="1290061"/>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E18D77E-D0D6-4FCD-9137-86719AE1F62E}"/>
              </a:ext>
            </a:extLst>
          </p:cNvPr>
          <p:cNvCxnSpPr>
            <a:cxnSpLocks/>
            <a:stCxn id="5" idx="4"/>
            <a:endCxn id="61" idx="0"/>
          </p:cNvCxnSpPr>
          <p:nvPr/>
        </p:nvCxnSpPr>
        <p:spPr>
          <a:xfrm flipH="1">
            <a:off x="3666814" y="3082479"/>
            <a:ext cx="430687" cy="1290061"/>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954DC1D-A4EA-425B-AD58-2E5C461A6838}"/>
              </a:ext>
            </a:extLst>
          </p:cNvPr>
          <p:cNvCxnSpPr>
            <a:cxnSpLocks/>
            <a:stCxn id="6" idx="4"/>
            <a:endCxn id="63" idx="0"/>
          </p:cNvCxnSpPr>
          <p:nvPr/>
        </p:nvCxnSpPr>
        <p:spPr>
          <a:xfrm>
            <a:off x="4985396" y="3082479"/>
            <a:ext cx="652805" cy="1290061"/>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5989255-C0E8-4A68-B01E-8AD06D6335C6}"/>
              </a:ext>
            </a:extLst>
          </p:cNvPr>
          <p:cNvCxnSpPr>
            <a:cxnSpLocks/>
            <a:stCxn id="7" idx="4"/>
            <a:endCxn id="64" idx="0"/>
          </p:cNvCxnSpPr>
          <p:nvPr/>
        </p:nvCxnSpPr>
        <p:spPr>
          <a:xfrm>
            <a:off x="5846171" y="3082479"/>
            <a:ext cx="1763417" cy="1290061"/>
          </a:xfrm>
          <a:prstGeom prst="straightConnector1">
            <a:avLst/>
          </a:prstGeom>
          <a:ln>
            <a:solidFill>
              <a:srgbClr val="D7D7EC"/>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Table 7">
            <a:extLst>
              <a:ext uri="{FF2B5EF4-FFF2-40B4-BE49-F238E27FC236}">
                <a16:creationId xmlns:a16="http://schemas.microsoft.com/office/drawing/2014/main" id="{E72B8D82-B7C0-4B30-BFCD-292F4B6F6F73}"/>
              </a:ext>
            </a:extLst>
          </p:cNvPr>
          <p:cNvGraphicFramePr>
            <a:graphicFrameLocks noGrp="1"/>
          </p:cNvGraphicFramePr>
          <p:nvPr>
            <p:extLst>
              <p:ext uri="{D42A27DB-BD31-4B8C-83A1-F6EECF244321}">
                <p14:modId xmlns:p14="http://schemas.microsoft.com/office/powerpoint/2010/main" val="1781402746"/>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261610">
                <a:tc>
                  <a:txBody>
                    <a:bodyPr/>
                    <a:lstStyle/>
                    <a:p>
                      <a:pPr algn="ctr"/>
                      <a:r>
                        <a:rPr lang="en-AU" sz="1400" b="0">
                          <a:solidFill>
                            <a:srgbClr val="8080BE"/>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Tree>
    <p:extLst>
      <p:ext uri="{BB962C8B-B14F-4D97-AF65-F5344CB8AC3E}">
        <p14:creationId xmlns:p14="http://schemas.microsoft.com/office/powerpoint/2010/main" val="493044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DC3AA5-3DE4-44EC-8BAE-7DB92EF96F9E}"/>
              </a:ext>
            </a:extLst>
          </p:cNvPr>
          <p:cNvSpPr>
            <a:spLocks noGrp="1"/>
          </p:cNvSpPr>
          <p:nvPr>
            <p:ph type="title"/>
          </p:nvPr>
        </p:nvSpPr>
        <p:spPr/>
        <p:txBody>
          <a:bodyPr/>
          <a:lstStyle/>
          <a:p>
            <a:r>
              <a:rPr lang="en-AU"/>
              <a:t>HMMs with Gaussian Mixture Model</a:t>
            </a:r>
          </a:p>
        </p:txBody>
      </p:sp>
      <p:pic>
        <p:nvPicPr>
          <p:cNvPr id="5" name="Picture 4" descr="A screenshot of a cell phone&#10;&#10;Description automatically generated">
            <a:extLst>
              <a:ext uri="{FF2B5EF4-FFF2-40B4-BE49-F238E27FC236}">
                <a16:creationId xmlns:a16="http://schemas.microsoft.com/office/drawing/2014/main" id="{58B4DEBF-FAD9-4B83-8B78-7F6710797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092" y="1636080"/>
            <a:ext cx="4939811" cy="3289991"/>
          </a:xfrm>
          <a:prstGeom prst="rect">
            <a:avLst/>
          </a:prstGeom>
        </p:spPr>
      </p:pic>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8F9851B1-4F6A-4410-B2D4-778A488380D6}"/>
                  </a:ext>
                </a:extLst>
              </p:cNvPr>
              <p:cNvSpPr/>
              <p:nvPr/>
            </p:nvSpPr>
            <p:spPr>
              <a:xfrm>
                <a:off x="620485" y="4823434"/>
                <a:ext cx="7903030" cy="6685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𝑝</m:t>
                      </m:r>
                      <m:d>
                        <m:dPr>
                          <m:ctrlPr>
                            <a:rPr lang="en-AU" i="1">
                              <a:latin typeface="Cambria Math" panose="02040503050406030204" pitchFamily="18" charset="0"/>
                            </a:rPr>
                          </m:ctrlPr>
                        </m:dPr>
                        <m:e>
                          <m:r>
                            <a:rPr lang="en-AU" i="1">
                              <a:latin typeface="Cambria Math" panose="02040503050406030204" pitchFamily="18" charset="0"/>
                            </a:rPr>
                            <m:t>𝑥</m:t>
                          </m:r>
                        </m:e>
                      </m:d>
                      <m:r>
                        <a:rPr lang="en-AU" i="0">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𝑅</m:t>
                          </m:r>
                        </m:e>
                        <m:sub>
                          <m:r>
                            <a:rPr lang="en-AU" i="0">
                              <a:latin typeface="Cambria Math" panose="02040503050406030204" pitchFamily="18" charset="0"/>
                            </a:rPr>
                            <m:t>1</m:t>
                          </m:r>
                        </m:sub>
                      </m:sSub>
                      <m:r>
                        <a:rPr lang="en-AU" i="1">
                          <a:latin typeface="Cambria Math" panose="02040503050406030204" pitchFamily="18" charset="0"/>
                        </a:rPr>
                        <m:t>𝑁</m:t>
                      </m:r>
                      <m:d>
                        <m:dPr>
                          <m:ctrlPr>
                            <a:rPr lang="en-AU" i="1">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panose="02040503050406030204" pitchFamily="18" charset="0"/>
                                </a:rPr>
                                <m:t>𝑥</m:t>
                              </m:r>
                            </m:e>
                            <m:sub>
                              <m:r>
                                <a:rPr lang="en-AU" i="1">
                                  <a:latin typeface="Cambria Math" panose="02040503050406030204" pitchFamily="18" charset="0"/>
                                </a:rPr>
                                <m:t>𝑡</m:t>
                              </m:r>
                            </m:sub>
                          </m:sSub>
                          <m:r>
                            <a:rPr lang="en-AU" i="0">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𝜇</m:t>
                              </m:r>
                            </m:e>
                            <m:sub>
                              <m:r>
                                <a:rPr lang="en-AU" i="0">
                                  <a:latin typeface="Cambria Math" panose="02040503050406030204" pitchFamily="18" charset="0"/>
                                </a:rPr>
                                <m:t>1</m:t>
                              </m:r>
                            </m:sub>
                          </m:sSub>
                          <m:r>
                            <a:rPr lang="en-AU" i="0">
                              <a:latin typeface="Cambria Math" panose="02040503050406030204" pitchFamily="18" charset="0"/>
                            </a:rPr>
                            <m:t>,</m:t>
                          </m:r>
                          <m:sSub>
                            <m:sSubPr>
                              <m:ctrlPr>
                                <a:rPr lang="en-AU" i="1">
                                  <a:latin typeface="Cambria Math" panose="02040503050406030204" pitchFamily="18" charset="0"/>
                                </a:rPr>
                              </m:ctrlPr>
                            </m:sSubPr>
                            <m:e>
                              <m:r>
                                <m:rPr>
                                  <m:sty m:val="p"/>
                                </m:rPr>
                                <a:rPr lang="en-AU" i="0">
                                  <a:latin typeface="Cambria Math" panose="02040503050406030204" pitchFamily="18" charset="0"/>
                                </a:rPr>
                                <m:t>Σ</m:t>
                              </m:r>
                            </m:e>
                            <m:sub>
                              <m:r>
                                <a:rPr lang="en-AU" i="0">
                                  <a:latin typeface="Cambria Math" panose="02040503050406030204" pitchFamily="18" charset="0"/>
                                </a:rPr>
                                <m:t>1</m:t>
                              </m:r>
                            </m:sub>
                          </m:sSub>
                        </m:e>
                      </m:d>
                      <m:r>
                        <a:rPr lang="en-AU" i="0">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𝑅</m:t>
                          </m:r>
                        </m:e>
                        <m:sub>
                          <m:r>
                            <a:rPr lang="en-AU" i="0">
                              <a:latin typeface="Cambria Math" panose="02040503050406030204" pitchFamily="18" charset="0"/>
                            </a:rPr>
                            <m:t>2</m:t>
                          </m:r>
                        </m:sub>
                      </m:sSub>
                      <m:r>
                        <a:rPr lang="en-AU" i="1">
                          <a:latin typeface="Cambria Math" panose="02040503050406030204" pitchFamily="18" charset="0"/>
                        </a:rPr>
                        <m:t>𝑁</m:t>
                      </m:r>
                      <m:d>
                        <m:dPr>
                          <m:ctrlPr>
                            <a:rPr lang="en-AU" i="1">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panose="02040503050406030204" pitchFamily="18" charset="0"/>
                                </a:rPr>
                                <m:t>𝑥</m:t>
                              </m:r>
                            </m:e>
                            <m:sub>
                              <m:r>
                                <a:rPr lang="en-AU" i="1">
                                  <a:latin typeface="Cambria Math" panose="02040503050406030204" pitchFamily="18" charset="0"/>
                                </a:rPr>
                                <m:t>𝑡</m:t>
                              </m:r>
                            </m:sub>
                          </m:sSub>
                          <m:r>
                            <a:rPr lang="en-AU" i="0">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𝜇</m:t>
                              </m:r>
                            </m:e>
                            <m:sub>
                              <m:r>
                                <a:rPr lang="en-AU" i="0">
                                  <a:latin typeface="Cambria Math" panose="02040503050406030204" pitchFamily="18" charset="0"/>
                                </a:rPr>
                                <m:t>2</m:t>
                              </m:r>
                            </m:sub>
                          </m:sSub>
                          <m:r>
                            <a:rPr lang="en-AU" i="0">
                              <a:latin typeface="Cambria Math" panose="02040503050406030204" pitchFamily="18" charset="0"/>
                            </a:rPr>
                            <m:t>,</m:t>
                          </m:r>
                          <m:sSub>
                            <m:sSubPr>
                              <m:ctrlPr>
                                <a:rPr lang="en-AU" i="1">
                                  <a:latin typeface="Cambria Math" panose="02040503050406030204" pitchFamily="18" charset="0"/>
                                </a:rPr>
                              </m:ctrlPr>
                            </m:sSubPr>
                            <m:e>
                              <m:r>
                                <m:rPr>
                                  <m:sty m:val="p"/>
                                </m:rPr>
                                <a:rPr lang="en-AU" i="0">
                                  <a:latin typeface="Cambria Math" panose="02040503050406030204" pitchFamily="18" charset="0"/>
                                </a:rPr>
                                <m:t>Σ</m:t>
                              </m:r>
                            </m:e>
                            <m:sub>
                              <m:r>
                                <a:rPr lang="en-AU" i="0">
                                  <a:latin typeface="Cambria Math" panose="02040503050406030204" pitchFamily="18" charset="0"/>
                                </a:rPr>
                                <m:t>2</m:t>
                              </m:r>
                            </m:sub>
                          </m:sSub>
                        </m:e>
                      </m:d>
                      <m:r>
                        <a:rPr lang="en-AU" i="0">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𝑅</m:t>
                          </m:r>
                        </m:e>
                        <m:sub>
                          <m:r>
                            <a:rPr lang="en-AU" i="1">
                              <a:latin typeface="Cambria Math" panose="02040503050406030204" pitchFamily="18" charset="0"/>
                            </a:rPr>
                            <m:t>𝑘</m:t>
                          </m:r>
                        </m:sub>
                      </m:sSub>
                      <m:r>
                        <a:rPr lang="en-AU" i="1">
                          <a:latin typeface="Cambria Math" panose="02040503050406030204" pitchFamily="18" charset="0"/>
                        </a:rPr>
                        <m:t>𝑁</m:t>
                      </m:r>
                      <m:d>
                        <m:dPr>
                          <m:ctrlPr>
                            <a:rPr lang="en-AU" i="1">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panose="02040503050406030204" pitchFamily="18" charset="0"/>
                                </a:rPr>
                                <m:t>𝑥</m:t>
                              </m:r>
                            </m:e>
                            <m:sub>
                              <m:r>
                                <a:rPr lang="en-AU" i="1">
                                  <a:latin typeface="Cambria Math" panose="02040503050406030204" pitchFamily="18" charset="0"/>
                                </a:rPr>
                                <m:t>𝑡</m:t>
                              </m:r>
                            </m:sub>
                          </m:sSub>
                          <m:r>
                            <a:rPr lang="en-AU" i="0">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𝜇</m:t>
                              </m:r>
                            </m:e>
                            <m:sub>
                              <m:r>
                                <a:rPr lang="en-AU" i="1">
                                  <a:latin typeface="Cambria Math" panose="02040503050406030204" pitchFamily="18" charset="0"/>
                                </a:rPr>
                                <m:t>𝑘</m:t>
                              </m:r>
                            </m:sub>
                          </m:sSub>
                          <m:r>
                            <a:rPr lang="en-AU" i="0">
                              <a:latin typeface="Cambria Math" panose="02040503050406030204" pitchFamily="18" charset="0"/>
                            </a:rPr>
                            <m:t>,</m:t>
                          </m:r>
                          <m:sSub>
                            <m:sSubPr>
                              <m:ctrlPr>
                                <a:rPr lang="en-AU" i="1">
                                  <a:latin typeface="Cambria Math" panose="02040503050406030204" pitchFamily="18" charset="0"/>
                                </a:rPr>
                              </m:ctrlPr>
                            </m:sSubPr>
                            <m:e>
                              <m:r>
                                <m:rPr>
                                  <m:sty m:val="p"/>
                                </m:rPr>
                                <a:rPr lang="en-AU" i="0">
                                  <a:latin typeface="Cambria Math" panose="02040503050406030204" pitchFamily="18" charset="0"/>
                                </a:rPr>
                                <m:t>Σ</m:t>
                              </m:r>
                            </m:e>
                            <m:sub>
                              <m:r>
                                <a:rPr lang="en-AU" i="1">
                                  <a:latin typeface="Cambria Math" panose="02040503050406030204" pitchFamily="18" charset="0"/>
                                </a:rPr>
                                <m:t>𝑘</m:t>
                              </m:r>
                            </m:sub>
                          </m:sSub>
                        </m:e>
                      </m:d>
                      <m:r>
                        <a:rPr lang="en-AU" b="0" i="0" smtClean="0">
                          <a:latin typeface="Cambria Math" panose="02040503050406030204" pitchFamily="18" charset="0"/>
                        </a:rPr>
                        <m:t> </m:t>
                      </m:r>
                    </m:oMath>
                  </m:oMathPara>
                </a14:m>
                <a:endParaRPr lang="en-AU" b="0" i="0">
                  <a:latin typeface="Cambria Math" panose="02040503050406030204" pitchFamily="18" charset="0"/>
                </a:endParaRPr>
              </a:p>
              <a:p>
                <a:r>
                  <a:rPr lang="en-AU"/>
                  <a:t>                        </a:t>
                </a:r>
                <a14:m>
                  <m:oMath xmlns:m="http://schemas.openxmlformats.org/officeDocument/2006/math">
                    <m:r>
                      <a:rPr lang="en-AU" i="0">
                        <a:latin typeface="Cambria Math" panose="02040503050406030204" pitchFamily="18" charset="0"/>
                      </a:rPr>
                      <m:t>=</m:t>
                    </m:r>
                    <m:nary>
                      <m:naryPr>
                        <m:chr m:val="∑"/>
                        <m:limLoc m:val="undOvr"/>
                        <m:ctrlPr>
                          <a:rPr lang="en-AU" i="1">
                            <a:latin typeface="Cambria Math" panose="02040503050406030204" pitchFamily="18" charset="0"/>
                          </a:rPr>
                        </m:ctrlPr>
                      </m:naryPr>
                      <m:sub>
                        <m:r>
                          <a:rPr lang="en-AU" i="1">
                            <a:latin typeface="Cambria Math" panose="02040503050406030204" pitchFamily="18" charset="0"/>
                          </a:rPr>
                          <m:t>𝑖</m:t>
                        </m:r>
                        <m:r>
                          <a:rPr lang="en-AU" i="0">
                            <a:latin typeface="Cambria Math" panose="02040503050406030204" pitchFamily="18" charset="0"/>
                          </a:rPr>
                          <m:t>=1</m:t>
                        </m:r>
                      </m:sub>
                      <m:sup>
                        <m:r>
                          <a:rPr lang="en-AU" i="1">
                            <a:latin typeface="Cambria Math" panose="02040503050406030204" pitchFamily="18" charset="0"/>
                          </a:rPr>
                          <m:t>𝑘</m:t>
                        </m:r>
                      </m:sup>
                      <m:e>
                        <m:sSub>
                          <m:sSubPr>
                            <m:ctrlPr>
                              <a:rPr lang="en-AU" i="1">
                                <a:latin typeface="Cambria Math" panose="02040503050406030204" pitchFamily="18" charset="0"/>
                              </a:rPr>
                            </m:ctrlPr>
                          </m:sSubPr>
                          <m:e>
                            <m:r>
                              <a:rPr lang="en-AU" i="1">
                                <a:latin typeface="Cambria Math" panose="02040503050406030204" pitchFamily="18" charset="0"/>
                              </a:rPr>
                              <m:t>𝑅</m:t>
                            </m:r>
                          </m:e>
                          <m:sub>
                            <m:r>
                              <a:rPr lang="en-AU" i="1">
                                <a:latin typeface="Cambria Math" panose="02040503050406030204" pitchFamily="18" charset="0"/>
                              </a:rPr>
                              <m:t>𝑖</m:t>
                            </m:r>
                          </m:sub>
                        </m:sSub>
                        <m:r>
                          <a:rPr lang="en-AU" i="1">
                            <a:latin typeface="Cambria Math" panose="02040503050406030204" pitchFamily="18" charset="0"/>
                          </a:rPr>
                          <m:t>𝑁</m:t>
                        </m:r>
                        <m:d>
                          <m:dPr>
                            <m:ctrlPr>
                              <a:rPr lang="en-AU" i="1">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panose="02040503050406030204" pitchFamily="18" charset="0"/>
                                  </a:rPr>
                                  <m:t>𝑥</m:t>
                                </m:r>
                              </m:e>
                              <m:sub>
                                <m:r>
                                  <a:rPr lang="en-AU" i="1">
                                    <a:latin typeface="Cambria Math" panose="02040503050406030204" pitchFamily="18" charset="0"/>
                                  </a:rPr>
                                  <m:t>𝑡</m:t>
                                </m:r>
                              </m:sub>
                            </m:sSub>
                            <m:r>
                              <a:rPr lang="en-AU" i="0">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𝜇</m:t>
                                </m:r>
                              </m:e>
                              <m:sub>
                                <m:r>
                                  <a:rPr lang="en-AU" i="1">
                                    <a:latin typeface="Cambria Math" panose="02040503050406030204" pitchFamily="18" charset="0"/>
                                  </a:rPr>
                                  <m:t>𝑖</m:t>
                                </m:r>
                              </m:sub>
                            </m:sSub>
                            <m:r>
                              <a:rPr lang="en-AU" i="0">
                                <a:latin typeface="Cambria Math" panose="02040503050406030204" pitchFamily="18" charset="0"/>
                              </a:rPr>
                              <m:t>,</m:t>
                            </m:r>
                            <m:sSub>
                              <m:sSubPr>
                                <m:ctrlPr>
                                  <a:rPr lang="en-AU" i="1">
                                    <a:latin typeface="Cambria Math" panose="02040503050406030204" pitchFamily="18" charset="0"/>
                                  </a:rPr>
                                </m:ctrlPr>
                              </m:sSubPr>
                              <m:e>
                                <m:r>
                                  <m:rPr>
                                    <m:sty m:val="p"/>
                                  </m:rPr>
                                  <a:rPr lang="en-AU" i="0">
                                    <a:latin typeface="Cambria Math" panose="02040503050406030204" pitchFamily="18" charset="0"/>
                                  </a:rPr>
                                  <m:t>Σ</m:t>
                                </m:r>
                              </m:e>
                              <m:sub>
                                <m:r>
                                  <a:rPr lang="en-AU" i="1">
                                    <a:latin typeface="Cambria Math" panose="02040503050406030204" pitchFamily="18" charset="0"/>
                                  </a:rPr>
                                  <m:t>𝑖</m:t>
                                </m:r>
                              </m:sub>
                            </m:sSub>
                          </m:e>
                        </m:d>
                      </m:e>
                    </m:nary>
                  </m:oMath>
                </a14:m>
                <a:endParaRPr lang="en-AU"/>
              </a:p>
            </p:txBody>
          </p:sp>
        </mc:Choice>
        <mc:Fallback>
          <p:sp>
            <p:nvSpPr>
              <p:cNvPr id="6" name="Rectangle 5">
                <a:extLst>
                  <a:ext uri="{FF2B5EF4-FFF2-40B4-BE49-F238E27FC236}">
                    <a16:creationId xmlns:a16="http://schemas.microsoft.com/office/drawing/2014/main" id="{8F9851B1-4F6A-4410-B2D4-778A488380D6}"/>
                  </a:ext>
                </a:extLst>
              </p:cNvPr>
              <p:cNvSpPr>
                <a:spLocks noRot="1" noChangeAspect="1" noMove="1" noResize="1" noEditPoints="1" noAdjustHandles="1" noChangeArrowheads="1" noChangeShapeType="1" noTextEdit="1"/>
              </p:cNvSpPr>
              <p:nvPr/>
            </p:nvSpPr>
            <p:spPr>
              <a:xfrm>
                <a:off x="620485" y="4823434"/>
                <a:ext cx="7903030" cy="668581"/>
              </a:xfrm>
              <a:prstGeom prst="rect">
                <a:avLst/>
              </a:prstGeom>
              <a:blipFill>
                <a:blip r:embed="rId3"/>
                <a:stretch>
                  <a:fillRect t="-21818" b="-101818"/>
                </a:stretch>
              </a:blipFill>
            </p:spPr>
            <p:txBody>
              <a:bodyPr/>
              <a:lstStyle/>
              <a:p>
                <a:r>
                  <a:rPr lang="en-AU">
                    <a:noFill/>
                  </a:rPr>
                  <a:t> </a:t>
                </a:r>
              </a:p>
            </p:txBody>
          </p:sp>
        </mc:Fallback>
      </mc:AlternateContent>
      <p:sp>
        <p:nvSpPr>
          <p:cNvPr id="8" name="Content Placeholder 2">
            <a:extLst>
              <a:ext uri="{FF2B5EF4-FFF2-40B4-BE49-F238E27FC236}">
                <a16:creationId xmlns:a16="http://schemas.microsoft.com/office/drawing/2014/main" id="{62238ECD-5158-4534-97E3-A3AA72AC3B24}"/>
              </a:ext>
            </a:extLst>
          </p:cNvPr>
          <p:cNvSpPr txBox="1">
            <a:spLocks/>
          </p:cNvSpPr>
          <p:nvPr/>
        </p:nvSpPr>
        <p:spPr>
          <a:xfrm rot="5400000">
            <a:off x="4443469" y="-116836"/>
            <a:ext cx="257060" cy="2631005"/>
          </a:xfrm>
          <a:prstGeom prst="rect">
            <a:avLst/>
          </a:prstGeom>
          <a:noFill/>
        </p:spPr>
        <p:txBody>
          <a:bodyPr vert="vert270"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2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algn="ctr"/>
            <a:r>
              <a:rPr lang="en-AU" sz="1800">
                <a:solidFill>
                  <a:srgbClr val="40548C"/>
                </a:solidFill>
              </a:rPr>
              <a:t>Gaussian Mixture Model</a:t>
            </a:r>
          </a:p>
          <a:p>
            <a:pPr algn="ctr"/>
            <a:endParaRPr lang="en-AU" sz="1800">
              <a:solidFill>
                <a:srgbClr val="40548C"/>
              </a:solidFill>
            </a:endParaRPr>
          </a:p>
        </p:txBody>
      </p:sp>
      <p:graphicFrame>
        <p:nvGraphicFramePr>
          <p:cNvPr id="9" name="Table 7">
            <a:extLst>
              <a:ext uri="{FF2B5EF4-FFF2-40B4-BE49-F238E27FC236}">
                <a16:creationId xmlns:a16="http://schemas.microsoft.com/office/drawing/2014/main" id="{FF09BB64-A11A-45A9-BB54-6E8AA71C5360}"/>
              </a:ext>
            </a:extLst>
          </p:cNvPr>
          <p:cNvGraphicFramePr>
            <a:graphicFrameLocks noGrp="1"/>
          </p:cNvGraphicFramePr>
          <p:nvPr>
            <p:extLst>
              <p:ext uri="{D42A27DB-BD31-4B8C-83A1-F6EECF244321}">
                <p14:modId xmlns:p14="http://schemas.microsoft.com/office/powerpoint/2010/main" val="1781402746"/>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261610">
                <a:tc>
                  <a:txBody>
                    <a:bodyPr/>
                    <a:lstStyle/>
                    <a:p>
                      <a:pPr algn="ctr"/>
                      <a:r>
                        <a:rPr lang="en-AU" sz="1400" b="0">
                          <a:solidFill>
                            <a:srgbClr val="8080BE"/>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Tree>
    <p:extLst>
      <p:ext uri="{BB962C8B-B14F-4D97-AF65-F5344CB8AC3E}">
        <p14:creationId xmlns:p14="http://schemas.microsoft.com/office/powerpoint/2010/main" val="312270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23586-013F-4770-9FA1-B4DCDBC9FD1D}"/>
              </a:ext>
            </a:extLst>
          </p:cNvPr>
          <p:cNvSpPr>
            <a:spLocks noGrp="1"/>
          </p:cNvSpPr>
          <p:nvPr>
            <p:ph type="body" sz="quarter" idx="10"/>
          </p:nvPr>
        </p:nvSpPr>
        <p:spPr/>
        <p:txBody>
          <a:bodyPr/>
          <a:lstStyle/>
          <a:p>
            <a:pPr marL="742950" indent="-742950">
              <a:buFont typeface="+mj-lt"/>
              <a:buAutoNum type="arabicPeriod" startAt="2"/>
            </a:pPr>
            <a:r>
              <a:rPr lang="en-AU"/>
              <a:t>Original Strategy</a:t>
            </a:r>
          </a:p>
        </p:txBody>
      </p:sp>
    </p:spTree>
    <p:extLst>
      <p:ext uri="{BB962C8B-B14F-4D97-AF65-F5344CB8AC3E}">
        <p14:creationId xmlns:p14="http://schemas.microsoft.com/office/powerpoint/2010/main" val="624967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7D1BC9-E90B-45ED-9FA5-07D4EF30FC39}"/>
              </a:ext>
            </a:extLst>
          </p:cNvPr>
          <p:cNvSpPr>
            <a:spLocks noGrp="1"/>
          </p:cNvSpPr>
          <p:nvPr>
            <p:ph type="title"/>
          </p:nvPr>
        </p:nvSpPr>
        <p:spPr/>
        <p:txBody>
          <a:bodyPr/>
          <a:lstStyle/>
          <a:p>
            <a:r>
              <a:rPr lang="en-AU"/>
              <a:t>HMM on SPY</a:t>
            </a:r>
          </a:p>
        </p:txBody>
      </p:sp>
      <p:pic>
        <p:nvPicPr>
          <p:cNvPr id="4" name="Picture 3">
            <a:extLst>
              <a:ext uri="{FF2B5EF4-FFF2-40B4-BE49-F238E27FC236}">
                <a16:creationId xmlns:a16="http://schemas.microsoft.com/office/drawing/2014/main" id="{38259971-78DE-4BF7-B9CC-0A7A989DFE59}"/>
              </a:ext>
            </a:extLst>
          </p:cNvPr>
          <p:cNvPicPr>
            <a:picLocks noChangeAspect="1"/>
          </p:cNvPicPr>
          <p:nvPr/>
        </p:nvPicPr>
        <p:blipFill>
          <a:blip r:embed="rId2"/>
          <a:stretch>
            <a:fillRect/>
          </a:stretch>
        </p:blipFill>
        <p:spPr>
          <a:xfrm>
            <a:off x="581025" y="1235140"/>
            <a:ext cx="7981950" cy="4686300"/>
          </a:xfrm>
          <a:prstGeom prst="rect">
            <a:avLst/>
          </a:prstGeom>
        </p:spPr>
      </p:pic>
      <p:pic>
        <p:nvPicPr>
          <p:cNvPr id="7" name="Picture 6">
            <a:extLst>
              <a:ext uri="{FF2B5EF4-FFF2-40B4-BE49-F238E27FC236}">
                <a16:creationId xmlns:a16="http://schemas.microsoft.com/office/drawing/2014/main" id="{E793E55A-4A88-49C7-BC9D-5922647F9CD9}"/>
              </a:ext>
            </a:extLst>
          </p:cNvPr>
          <p:cNvPicPr>
            <a:picLocks noChangeAspect="1"/>
          </p:cNvPicPr>
          <p:nvPr/>
        </p:nvPicPr>
        <p:blipFill rotWithShape="1">
          <a:blip r:embed="rId2"/>
          <a:srcRect l="93144" t="15676" r="770" b="72562"/>
          <a:stretch/>
        </p:blipFill>
        <p:spPr>
          <a:xfrm>
            <a:off x="936644" y="2150707"/>
            <a:ext cx="1389788" cy="1576874"/>
          </a:xfrm>
          <a:prstGeom prst="ellipse">
            <a:avLst/>
          </a:prstGeom>
          <a:ln w="38100">
            <a:solidFill>
              <a:srgbClr val="8080BE"/>
            </a:solidFill>
          </a:ln>
        </p:spPr>
      </p:pic>
      <p:cxnSp>
        <p:nvCxnSpPr>
          <p:cNvPr id="9" name="Straight Connector 8">
            <a:extLst>
              <a:ext uri="{FF2B5EF4-FFF2-40B4-BE49-F238E27FC236}">
                <a16:creationId xmlns:a16="http://schemas.microsoft.com/office/drawing/2014/main" id="{26E02A8F-A084-4DF4-AECA-A3A1E99A6320}"/>
              </a:ext>
            </a:extLst>
          </p:cNvPr>
          <p:cNvCxnSpPr>
            <a:cxnSpLocks/>
            <a:stCxn id="7" idx="0"/>
            <a:endCxn id="5" idx="0"/>
          </p:cNvCxnSpPr>
          <p:nvPr/>
        </p:nvCxnSpPr>
        <p:spPr>
          <a:xfrm flipV="1">
            <a:off x="1631538" y="1968759"/>
            <a:ext cx="6616723" cy="181948"/>
          </a:xfrm>
          <a:prstGeom prst="line">
            <a:avLst/>
          </a:prstGeom>
          <a:ln>
            <a:solidFill>
              <a:srgbClr val="8080BE"/>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6C5257-C784-44F4-8A4F-81BEF9E4CC31}"/>
              </a:ext>
            </a:extLst>
          </p:cNvPr>
          <p:cNvCxnSpPr>
            <a:cxnSpLocks/>
            <a:stCxn id="7" idx="4"/>
          </p:cNvCxnSpPr>
          <p:nvPr/>
        </p:nvCxnSpPr>
        <p:spPr>
          <a:xfrm flipV="1">
            <a:off x="1631538" y="2519265"/>
            <a:ext cx="6665147" cy="1208316"/>
          </a:xfrm>
          <a:prstGeom prst="line">
            <a:avLst/>
          </a:prstGeom>
          <a:ln>
            <a:solidFill>
              <a:srgbClr val="8080B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5462B0C-54E2-460E-A12C-290799DE88F5}"/>
              </a:ext>
            </a:extLst>
          </p:cNvPr>
          <p:cNvPicPr>
            <a:picLocks noChangeAspect="1"/>
          </p:cNvPicPr>
          <p:nvPr/>
        </p:nvPicPr>
        <p:blipFill rotWithShape="1">
          <a:blip r:embed="rId2"/>
          <a:srcRect l="93144" t="15676" r="770" b="72562"/>
          <a:stretch/>
        </p:blipFill>
        <p:spPr>
          <a:xfrm>
            <a:off x="8005665" y="1968759"/>
            <a:ext cx="485192" cy="550506"/>
          </a:xfrm>
          <a:prstGeom prst="ellipse">
            <a:avLst/>
          </a:prstGeom>
          <a:ln w="19050">
            <a:solidFill>
              <a:srgbClr val="8080BE"/>
            </a:solidFill>
          </a:ln>
        </p:spPr>
      </p:pic>
      <p:sp>
        <p:nvSpPr>
          <p:cNvPr id="16" name="TextBox 15">
            <a:extLst>
              <a:ext uri="{FF2B5EF4-FFF2-40B4-BE49-F238E27FC236}">
                <a16:creationId xmlns:a16="http://schemas.microsoft.com/office/drawing/2014/main" id="{2B497EF6-ACF5-4730-A50F-9DD4D20F21D4}"/>
              </a:ext>
            </a:extLst>
          </p:cNvPr>
          <p:cNvSpPr txBox="1"/>
          <p:nvPr/>
        </p:nvSpPr>
        <p:spPr>
          <a:xfrm>
            <a:off x="936644" y="3762343"/>
            <a:ext cx="1328184" cy="461665"/>
          </a:xfrm>
          <a:prstGeom prst="rect">
            <a:avLst/>
          </a:prstGeom>
          <a:noFill/>
        </p:spPr>
        <p:txBody>
          <a:bodyPr wrap="square" rtlCol="0">
            <a:spAutoFit/>
          </a:bodyPr>
          <a:lstStyle/>
          <a:p>
            <a:pPr algn="ctr"/>
            <a:r>
              <a:rPr lang="en-AU" sz="1200" b="1">
                <a:solidFill>
                  <a:schemeClr val="bg2">
                    <a:lumMod val="25000"/>
                  </a:schemeClr>
                </a:solidFill>
              </a:rPr>
              <a:t>6-Week Training Data</a:t>
            </a:r>
          </a:p>
        </p:txBody>
      </p:sp>
      <p:graphicFrame>
        <p:nvGraphicFramePr>
          <p:cNvPr id="10" name="Table 7">
            <a:extLst>
              <a:ext uri="{FF2B5EF4-FFF2-40B4-BE49-F238E27FC236}">
                <a16:creationId xmlns:a16="http://schemas.microsoft.com/office/drawing/2014/main" id="{D8626380-D17C-4783-8BC0-C87E5E057FF4}"/>
              </a:ext>
            </a:extLst>
          </p:cNvPr>
          <p:cNvGraphicFramePr>
            <a:graphicFrameLocks noGrp="1"/>
          </p:cNvGraphicFramePr>
          <p:nvPr>
            <p:extLst>
              <p:ext uri="{D42A27DB-BD31-4B8C-83A1-F6EECF244321}">
                <p14:modId xmlns:p14="http://schemas.microsoft.com/office/powerpoint/2010/main" val="2210941798"/>
              </p:ext>
            </p:extLst>
          </p:nvPr>
        </p:nvGraphicFramePr>
        <p:xfrm>
          <a:off x="109901" y="6399803"/>
          <a:ext cx="8871440" cy="304800"/>
        </p:xfrm>
        <a:graphic>
          <a:graphicData uri="http://schemas.openxmlformats.org/drawingml/2006/table">
            <a:tbl>
              <a:tblPr firstRow="1" bandRow="1">
                <a:tableStyleId>{5C22544A-7EE6-4342-B048-85BDC9FD1C3A}</a:tableStyleId>
              </a:tblPr>
              <a:tblGrid>
                <a:gridCol w="1774288">
                  <a:extLst>
                    <a:ext uri="{9D8B030D-6E8A-4147-A177-3AD203B41FA5}">
                      <a16:colId xmlns:a16="http://schemas.microsoft.com/office/drawing/2014/main" val="1043912864"/>
                    </a:ext>
                  </a:extLst>
                </a:gridCol>
                <a:gridCol w="1774288">
                  <a:extLst>
                    <a:ext uri="{9D8B030D-6E8A-4147-A177-3AD203B41FA5}">
                      <a16:colId xmlns:a16="http://schemas.microsoft.com/office/drawing/2014/main" val="1754192013"/>
                    </a:ext>
                  </a:extLst>
                </a:gridCol>
                <a:gridCol w="1774288">
                  <a:extLst>
                    <a:ext uri="{9D8B030D-6E8A-4147-A177-3AD203B41FA5}">
                      <a16:colId xmlns:a16="http://schemas.microsoft.com/office/drawing/2014/main" val="2137864877"/>
                    </a:ext>
                  </a:extLst>
                </a:gridCol>
                <a:gridCol w="1774288">
                  <a:extLst>
                    <a:ext uri="{9D8B030D-6E8A-4147-A177-3AD203B41FA5}">
                      <a16:colId xmlns:a16="http://schemas.microsoft.com/office/drawing/2014/main" val="1349284547"/>
                    </a:ext>
                  </a:extLst>
                </a:gridCol>
                <a:gridCol w="1774288">
                  <a:extLst>
                    <a:ext uri="{9D8B030D-6E8A-4147-A177-3AD203B41FA5}">
                      <a16:colId xmlns:a16="http://schemas.microsoft.com/office/drawing/2014/main" val="2076898786"/>
                    </a:ext>
                  </a:extLst>
                </a:gridCol>
              </a:tblGrid>
              <a:tr h="0">
                <a:tc>
                  <a:txBody>
                    <a:bodyPr/>
                    <a:lstStyle/>
                    <a:p>
                      <a:pPr algn="ctr"/>
                      <a:r>
                        <a:rPr lang="en-AU" sz="1400" b="0">
                          <a:solidFill>
                            <a:srgbClr val="D7D7EC"/>
                          </a:solidFill>
                          <a:latin typeface="+mn-lt"/>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8080BE"/>
                          </a:solidFill>
                          <a:latin typeface="+mn-lt"/>
                        </a:rPr>
                        <a:t>Basic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B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Improvised Strategy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Discussion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400" b="0">
                          <a:solidFill>
                            <a:srgbClr val="D7D7EC"/>
                          </a:solidFill>
                          <a:latin typeface="+mn-lt"/>
                        </a:rPr>
                        <a:t>Conclusion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575021"/>
                  </a:ext>
                </a:extLst>
              </a:tr>
            </a:tbl>
          </a:graphicData>
        </a:graphic>
      </p:graphicFrame>
    </p:spTree>
    <p:extLst>
      <p:ext uri="{BB962C8B-B14F-4D97-AF65-F5344CB8AC3E}">
        <p14:creationId xmlns:p14="http://schemas.microsoft.com/office/powerpoint/2010/main" val="425643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D8824796705E4F9B7D5ED56CB1F816" ma:contentTypeVersion="2" ma:contentTypeDescription="Create a new document." ma:contentTypeScope="" ma:versionID="a328ba6f585a0d51b40dc95d956e9555">
  <xsd:schema xmlns:xsd="http://www.w3.org/2001/XMLSchema" xmlns:xs="http://www.w3.org/2001/XMLSchema" xmlns:p="http://schemas.microsoft.com/office/2006/metadata/properties" xmlns:ns2="14015d67-976b-46df-b856-d216f89ce11d" targetNamespace="http://schemas.microsoft.com/office/2006/metadata/properties" ma:root="true" ma:fieldsID="da9a10b26fb6e981ffc6551b4ba9a313" ns2:_="">
    <xsd:import namespace="14015d67-976b-46df-b856-d216f89ce11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015d67-976b-46df-b856-d216f89ce1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187DB1-4B21-41D5-8A25-6C4438952E7E}">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14015d67-976b-46df-b856-d216f89ce11d"/>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7EAB21C-A68A-4123-878C-9A980DAC00FF}">
  <ds:schemaRefs>
    <ds:schemaRef ds:uri="http://schemas.microsoft.com/sharepoint/v3/contenttype/forms"/>
  </ds:schemaRefs>
</ds:datastoreItem>
</file>

<file path=customXml/itemProps3.xml><?xml version="1.0" encoding="utf-8"?>
<ds:datastoreItem xmlns:ds="http://schemas.openxmlformats.org/officeDocument/2006/customXml" ds:itemID="{FBFA2088-9780-452F-82F8-8ADF48E951C7}">
  <ds:schemaRefs>
    <ds:schemaRef ds:uri="14015d67-976b-46df-b856-d216f89ce1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7</TotalTime>
  <Words>739</Words>
  <Application>Microsoft Office PowerPoint</Application>
  <PresentationFormat>On-screen Show (4:3)</PresentationFormat>
  <Paragraphs>239</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Narrow</vt:lpstr>
      <vt:lpstr>Calibri</vt:lpstr>
      <vt:lpstr>Calibri Light</vt:lpstr>
      <vt:lpstr>Cambria Math</vt:lpstr>
      <vt:lpstr>office theme</vt:lpstr>
      <vt:lpstr>PowerPoint Presentation</vt:lpstr>
      <vt:lpstr>PowerPoint Presentation</vt:lpstr>
      <vt:lpstr>Intro to HMM</vt:lpstr>
      <vt:lpstr>Discrete Hidden Markov Model</vt:lpstr>
      <vt:lpstr>HMMs with Gaussian Mixture Model</vt:lpstr>
      <vt:lpstr>HMMs with Gaussian Mixture Model</vt:lpstr>
      <vt:lpstr>HMMs with Gaussian Mixture Model</vt:lpstr>
      <vt:lpstr>PowerPoint Presentation</vt:lpstr>
      <vt:lpstr>HMM on SPY</vt:lpstr>
      <vt:lpstr>HMM on SPY</vt:lpstr>
      <vt:lpstr>HMM on SPY</vt:lpstr>
      <vt:lpstr>HMM on SPY</vt:lpstr>
      <vt:lpstr>HMM on SPY</vt:lpstr>
      <vt:lpstr>PowerPoint Presentation</vt:lpstr>
      <vt:lpstr>Momentum + HMMs</vt:lpstr>
      <vt:lpstr>Momentum + HMMs</vt:lpstr>
      <vt:lpstr>PowerPoint Presentation</vt:lpstr>
      <vt:lpstr>Weaknesses</vt:lpstr>
      <vt:lpstr>Weaknesses</vt:lpstr>
      <vt:lpstr>Alternative Ideas</vt:lpstr>
      <vt:lpstr>Alternative Ideas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Zhang</dc:creator>
  <cp:lastModifiedBy>Joel Thomas</cp:lastModifiedBy>
  <cp:revision>1</cp:revision>
  <dcterms:created xsi:type="dcterms:W3CDTF">2019-10-23T03:35:56Z</dcterms:created>
  <dcterms:modified xsi:type="dcterms:W3CDTF">2019-10-24T23:38:38Z</dcterms:modified>
</cp:coreProperties>
</file>