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Maven Pro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MavenPro-bold.fntdata"/><Relationship Id="rId16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441023c8b8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441023c8b8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441023c8b8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441023c8b8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441023c8b8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441023c8b8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441023c8b8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441023c8b8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441023c8b8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441023c8b8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Cyclistic Bike-Share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1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annual members and casual riders use Cyclistic bikes differently?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Joel Thielman - last updated 9/13/23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69099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annual members and casual riders use Cyclistic bikes differently?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638100" y="2011725"/>
            <a:ext cx="72927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How many rides are annual members taking compared to casual riders?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How do ride durations vary between annual members and casual riders?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What days of the week are the busiest? Least busy?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Cyclistic users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66"/>
              <a:t>Q2 2019 - Q1 2020</a:t>
            </a:r>
            <a:endParaRPr sz="1666"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49269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Percentage of riders with annual memberships: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Busiest day of week (annual members):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Busiest day of week (casual riders):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Average duration of ride (annual members):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Average duration of ride (casual riders):</a:t>
            </a:r>
            <a:endParaRPr sz="1600"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4894825" y="1990050"/>
            <a:ext cx="24264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77%</a:t>
            </a:r>
            <a:endParaRPr b="1" sz="1600"/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Tuesday</a:t>
            </a:r>
            <a:endParaRPr b="1" sz="1600"/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Saturday</a:t>
            </a:r>
            <a:endParaRPr b="1" sz="1600"/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59m 13s</a:t>
            </a:r>
            <a:endParaRPr b="1" sz="1600"/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/>
              <a:t>14m 10s</a:t>
            </a:r>
            <a:endParaRPr b="1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idx="4294967295" type="title"/>
          </p:nvPr>
        </p:nvSpPr>
        <p:spPr>
          <a:xfrm>
            <a:off x="2753313" y="345750"/>
            <a:ext cx="3045000" cy="7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Number of rides</a:t>
            </a:r>
            <a:endParaRPr sz="1800"/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3913" y="799638"/>
            <a:ext cx="4956184" cy="3240826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1303800" y="4138975"/>
            <a:ext cx="7076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There are significantly more member rides than casual rides every day, especially weekdays.</a:t>
            </a:r>
            <a:endParaRPr/>
          </a:p>
        </p:txBody>
      </p:sp>
      <p:sp>
        <p:nvSpPr>
          <p:cNvPr id="299" name="Google Shape;299;p16"/>
          <p:cNvSpPr/>
          <p:nvPr/>
        </p:nvSpPr>
        <p:spPr>
          <a:xfrm>
            <a:off x="2051125" y="844250"/>
            <a:ext cx="427500" cy="292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0" name="Google Shape;300;p16"/>
          <p:cNvSpPr txBox="1"/>
          <p:nvPr/>
        </p:nvSpPr>
        <p:spPr>
          <a:xfrm>
            <a:off x="2284275" y="3458700"/>
            <a:ext cx="1947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0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1" name="Google Shape;301;p16"/>
          <p:cNvSpPr txBox="1"/>
          <p:nvPr/>
        </p:nvSpPr>
        <p:spPr>
          <a:xfrm>
            <a:off x="2111625" y="2938275"/>
            <a:ext cx="540000" cy="2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100k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2" name="Google Shape;302;p16"/>
          <p:cNvSpPr txBox="1"/>
          <p:nvPr/>
        </p:nvSpPr>
        <p:spPr>
          <a:xfrm>
            <a:off x="2111625" y="2417850"/>
            <a:ext cx="540000" cy="2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" sz="800">
                <a:latin typeface="Nunito"/>
                <a:ea typeface="Nunito"/>
                <a:cs typeface="Nunito"/>
                <a:sym typeface="Nunito"/>
              </a:rPr>
              <a:t>00k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3" name="Google Shape;303;p16"/>
          <p:cNvSpPr txBox="1"/>
          <p:nvPr/>
        </p:nvSpPr>
        <p:spPr>
          <a:xfrm>
            <a:off x="2111625" y="1897425"/>
            <a:ext cx="540000" cy="2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3</a:t>
            </a:r>
            <a:r>
              <a:rPr lang="en" sz="800">
                <a:latin typeface="Nunito"/>
                <a:ea typeface="Nunito"/>
                <a:cs typeface="Nunito"/>
                <a:sym typeface="Nunito"/>
              </a:rPr>
              <a:t>00k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4" name="Google Shape;304;p16"/>
          <p:cNvSpPr txBox="1"/>
          <p:nvPr/>
        </p:nvSpPr>
        <p:spPr>
          <a:xfrm>
            <a:off x="2111625" y="1377000"/>
            <a:ext cx="540000" cy="2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4</a:t>
            </a:r>
            <a:r>
              <a:rPr lang="en" sz="800">
                <a:latin typeface="Nunito"/>
                <a:ea typeface="Nunito"/>
                <a:cs typeface="Nunito"/>
                <a:sym typeface="Nunito"/>
              </a:rPr>
              <a:t>00k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5" name="Google Shape;305;p16"/>
          <p:cNvSpPr txBox="1"/>
          <p:nvPr/>
        </p:nvSpPr>
        <p:spPr>
          <a:xfrm>
            <a:off x="2111625" y="856575"/>
            <a:ext cx="540000" cy="2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6</a:t>
            </a:r>
            <a:r>
              <a:rPr lang="en" sz="800">
                <a:latin typeface="Nunito"/>
                <a:ea typeface="Nunito"/>
                <a:cs typeface="Nunito"/>
                <a:sym typeface="Nunito"/>
              </a:rPr>
              <a:t>00k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6" name="Google Shape;306;p16"/>
          <p:cNvSpPr txBox="1"/>
          <p:nvPr/>
        </p:nvSpPr>
        <p:spPr>
          <a:xfrm rot="-5400000">
            <a:off x="1465100" y="2162300"/>
            <a:ext cx="11364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number of riders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7"/>
          <p:cNvSpPr txBox="1"/>
          <p:nvPr>
            <p:ph idx="4294967295" type="title"/>
          </p:nvPr>
        </p:nvSpPr>
        <p:spPr>
          <a:xfrm>
            <a:off x="2211550" y="339550"/>
            <a:ext cx="4181700" cy="6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Average duration of rides</a:t>
            </a:r>
            <a:endParaRPr sz="1800"/>
          </a:p>
        </p:txBody>
      </p:sp>
      <p:sp>
        <p:nvSpPr>
          <p:cNvPr id="312" name="Google Shape;312;p17"/>
          <p:cNvSpPr txBox="1"/>
          <p:nvPr>
            <p:ph idx="1" type="body"/>
          </p:nvPr>
        </p:nvSpPr>
        <p:spPr>
          <a:xfrm>
            <a:off x="1303800" y="4138975"/>
            <a:ext cx="7076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Casual rides are significantly longer than member rides every day consistently.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13" name="Google Shape;3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6050" y="795650"/>
            <a:ext cx="4964600" cy="3246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findings</a:t>
            </a:r>
            <a:endParaRPr/>
          </a:p>
        </p:txBody>
      </p:sp>
      <p:sp>
        <p:nvSpPr>
          <p:cNvPr id="319" name="Google Shape;319;p18"/>
          <p:cNvSpPr txBox="1"/>
          <p:nvPr>
            <p:ph idx="1" type="body"/>
          </p:nvPr>
        </p:nvSpPr>
        <p:spPr>
          <a:xfrm>
            <a:off x="1303800" y="1524275"/>
            <a:ext cx="7030500" cy="30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There are s</a:t>
            </a:r>
            <a:r>
              <a:rPr lang="en" sz="1600">
                <a:solidFill>
                  <a:srgbClr val="000000"/>
                </a:solidFill>
              </a:rPr>
              <a:t>ignificantly more member rides than casual rides every day, especially weekdays.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Casual rides are significantly longer than member rides every day consistently.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Members are probably riding to and from work on weekdays, which accounts for their rides being shorter and more regular.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Casual riders are probably riding during their free time, which accounts for their rides being consistently longer and more concentrated on weekends.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