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456d1a78a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456d1a78a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56d1a78a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56d1a78a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56d1a78a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56d1a78a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56d1a78a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56d1a78a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56d1a78a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56d1a78a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56d1a78a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56d1a78a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accent6"/>
                </a:solidFill>
              </a:rPr>
              <a:t>Oktoberfest 1985-2022</a:t>
            </a:r>
            <a:endParaRPr sz="5300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Case Study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120"/>
              <a:t>Investigating relationships between visitors, prices, and consumption</a:t>
            </a:r>
            <a:endParaRPr sz="2120"/>
          </a:p>
        </p:txBody>
      </p:sp>
      <p:sp>
        <p:nvSpPr>
          <p:cNvPr id="58" name="Google Shape;58;p13"/>
          <p:cNvSpPr txBox="1"/>
          <p:nvPr/>
        </p:nvSpPr>
        <p:spPr>
          <a:xfrm>
            <a:off x="311700" y="4558350"/>
            <a:ext cx="32436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Last updated: 9/18/23 by Joel Thielman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solidFill>
                  <a:schemeClr val="accent6"/>
                </a:solidFill>
              </a:rPr>
              <a:t>Asking Questions About the Data</a:t>
            </a:r>
            <a:endParaRPr sz="2400">
              <a:solidFill>
                <a:schemeClr val="accent6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701500"/>
            <a:ext cx="8520600" cy="24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prices affect consumption of beer and chicken?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 beer is consumed by each visitor on average?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What events might have impacted total visitors, prices, and consumption?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Quick Stats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big picture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Average number of visitors per year:</a:t>
            </a:r>
            <a:endParaRPr sz="1400"/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</a:rPr>
              <a:t>6.3 million</a:t>
            </a:r>
            <a:endParaRPr b="1" sz="1600">
              <a:solidFill>
                <a:schemeClr val="accent6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Average amount of beer consumed per year:</a:t>
            </a:r>
            <a:endParaRPr sz="1400"/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</a:rPr>
              <a:t>6.3 million liters (interesting!)</a:t>
            </a:r>
            <a:endParaRPr b="1" sz="1600">
              <a:solidFill>
                <a:schemeClr val="accent6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Average number of visitors per day:</a:t>
            </a:r>
            <a:endParaRPr sz="1400"/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</a:rPr>
              <a:t>3,867</a:t>
            </a:r>
            <a:endParaRPr b="1" sz="1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565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Steady incline in both price and consumption of beer</a:t>
            </a:r>
            <a:endParaRPr b="1" sz="1565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77" y="144500"/>
            <a:ext cx="8450451" cy="38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7590925" y="4276325"/>
            <a:ext cx="12063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Canceled due to COVID-19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6"/>
          <p:cNvSpPr/>
          <p:nvPr/>
        </p:nvSpPr>
        <p:spPr>
          <a:xfrm rot="-4761">
            <a:off x="7715908" y="3954715"/>
            <a:ext cx="216600" cy="386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9500" y="4233725"/>
            <a:ext cx="56619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565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Sharp increase in price in 2000,</a:t>
            </a:r>
            <a:endParaRPr b="1" sz="1565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565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followed by a steep </a:t>
            </a:r>
            <a:r>
              <a:rPr b="1" lang="en" sz="1565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drop off</a:t>
            </a:r>
            <a:r>
              <a:rPr b="1" lang="en" sz="1565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 in consumption</a:t>
            </a:r>
            <a:endParaRPr b="1" sz="1565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777" y="144500"/>
            <a:ext cx="8450451" cy="38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7590925" y="4276325"/>
            <a:ext cx="12063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Canceled due to COVID-19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7"/>
          <p:cNvSpPr/>
          <p:nvPr/>
        </p:nvSpPr>
        <p:spPr>
          <a:xfrm rot="-4761">
            <a:off x="7715908" y="3954715"/>
            <a:ext cx="216600" cy="386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9500" y="4233725"/>
            <a:ext cx="42525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565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Steady increase in consumption per person</a:t>
            </a:r>
            <a:endParaRPr b="1" sz="1565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565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starting in the mid–’90s</a:t>
            </a:r>
            <a:endParaRPr b="1" sz="1565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777" y="144500"/>
            <a:ext cx="8450451" cy="38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7786669" y="4276325"/>
            <a:ext cx="12063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Canceled due to COVID-19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8"/>
          <p:cNvSpPr/>
          <p:nvPr/>
        </p:nvSpPr>
        <p:spPr>
          <a:xfrm rot="-4761">
            <a:off x="7911652" y="3954715"/>
            <a:ext cx="216600" cy="386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Key Takeaways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238050" y="1333075"/>
            <a:ext cx="866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steady upward trend in beer consumption, despite rising beer prices.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Chicken consumption dropped off hard in 2001, following a sharp rise in price.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were significantly fewer total visitors in 2001. I suspect this is due to flight restrictions following the events of 9/11.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Chicken prices rose sharply in 2000, while beer prices continued on a steady upward trend. I wonder if this had something to do with Germany's transition to the Euro.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